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38"/>
  </p:notesMasterIdLst>
  <p:sldIdLst>
    <p:sldId id="256" r:id="rId2"/>
    <p:sldId id="257" r:id="rId3"/>
    <p:sldId id="258" r:id="rId4"/>
    <p:sldId id="259" r:id="rId5"/>
    <p:sldId id="260" r:id="rId6"/>
    <p:sldId id="261"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F80A5-6002-405A-BFA8-4E83D7FF4E6E}" type="datetimeFigureOut">
              <a:rPr lang="en-IN" smtClean="0"/>
              <a:t>19-08-2021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5FCC2-212E-41E5-92AA-C8F2EF304858}" type="slidenum">
              <a:rPr lang="en-IN" smtClean="0"/>
              <a:t>‹#›</a:t>
            </a:fld>
            <a:endParaRPr lang="en-IN"/>
          </a:p>
        </p:txBody>
      </p:sp>
    </p:spTree>
    <p:extLst>
      <p:ext uri="{BB962C8B-B14F-4D97-AF65-F5344CB8AC3E}">
        <p14:creationId xmlns:p14="http://schemas.microsoft.com/office/powerpoint/2010/main" val="66934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525FCC2-212E-41E5-92AA-C8F2EF304858}" type="slidenum">
              <a:rPr lang="en-IN" smtClean="0"/>
              <a:t>2</a:t>
            </a:fld>
            <a:endParaRPr lang="en-IN"/>
          </a:p>
        </p:txBody>
      </p:sp>
    </p:spTree>
    <p:extLst>
      <p:ext uri="{BB962C8B-B14F-4D97-AF65-F5344CB8AC3E}">
        <p14:creationId xmlns:p14="http://schemas.microsoft.com/office/powerpoint/2010/main" val="192699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B1873E1-29EF-4551-92E8-1B68631DA683}" type="datetime1">
              <a:rPr lang="en-US" smtClean="0"/>
              <a:t>8/19/2021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smtClean="0"/>
              <a:t>Ms. Kritika Purohit</a:t>
            </a:r>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212706A-C70C-4036-AD16-6160E2F959F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0094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823A59-CB21-4669-9FD6-B3373C530850}" type="datetime1">
              <a:rPr lang="en-US" smtClean="0"/>
              <a:t>8/19/2021</a:t>
            </a:fld>
            <a:endParaRPr lang="en-US"/>
          </a:p>
        </p:txBody>
      </p:sp>
      <p:sp>
        <p:nvSpPr>
          <p:cNvPr id="5" name="Footer Placeholder 4"/>
          <p:cNvSpPr>
            <a:spLocks noGrp="1"/>
          </p:cNvSpPr>
          <p:nvPr>
            <p:ph type="ftr" sz="quarter" idx="11"/>
          </p:nvPr>
        </p:nvSpPr>
        <p:spPr/>
        <p:txBody>
          <a:bodyPr/>
          <a:lstStyle/>
          <a:p>
            <a:r>
              <a:rPr lang="en-US" smtClean="0"/>
              <a:t>Ms. Kritika Purohit</a:t>
            </a:r>
            <a:endParaRPr lang="en-US"/>
          </a:p>
        </p:txBody>
      </p:sp>
      <p:sp>
        <p:nvSpPr>
          <p:cNvPr id="6" name="Slide Number Placeholder 5"/>
          <p:cNvSpPr>
            <a:spLocks noGrp="1"/>
          </p:cNvSpPr>
          <p:nvPr>
            <p:ph type="sldNum" sz="quarter" idx="12"/>
          </p:nvPr>
        </p:nvSpPr>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198259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D395F4-C5D2-442F-BE02-E91C3BF3A9B7}" type="datetime1">
              <a:rPr lang="en-US" smtClean="0"/>
              <a:t>8/19/2021</a:t>
            </a:fld>
            <a:endParaRPr lang="en-US"/>
          </a:p>
        </p:txBody>
      </p:sp>
      <p:sp>
        <p:nvSpPr>
          <p:cNvPr id="5" name="Footer Placeholder 4"/>
          <p:cNvSpPr>
            <a:spLocks noGrp="1"/>
          </p:cNvSpPr>
          <p:nvPr>
            <p:ph type="ftr" sz="quarter" idx="11"/>
          </p:nvPr>
        </p:nvSpPr>
        <p:spPr/>
        <p:txBody>
          <a:bodyPr/>
          <a:lstStyle/>
          <a:p>
            <a:r>
              <a:rPr lang="en-US" smtClean="0"/>
              <a:t>Ms. Kritika Purohit</a:t>
            </a:r>
            <a:endParaRPr lang="en-US"/>
          </a:p>
        </p:txBody>
      </p:sp>
      <p:sp>
        <p:nvSpPr>
          <p:cNvPr id="6" name="Slide Number Placeholder 5"/>
          <p:cNvSpPr>
            <a:spLocks noGrp="1"/>
          </p:cNvSpPr>
          <p:nvPr>
            <p:ph type="sldNum" sz="quarter" idx="12"/>
          </p:nvPr>
        </p:nvSpPr>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10600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D08CB-C148-4E4A-B4F9-BAF938D15131}" type="datetime1">
              <a:rPr lang="en-US" smtClean="0"/>
              <a:t>8/19/2021</a:t>
            </a:fld>
            <a:endParaRPr lang="en-US"/>
          </a:p>
        </p:txBody>
      </p:sp>
      <p:sp>
        <p:nvSpPr>
          <p:cNvPr id="5" name="Footer Placeholder 4"/>
          <p:cNvSpPr>
            <a:spLocks noGrp="1"/>
          </p:cNvSpPr>
          <p:nvPr>
            <p:ph type="ftr" sz="quarter" idx="11"/>
          </p:nvPr>
        </p:nvSpPr>
        <p:spPr/>
        <p:txBody>
          <a:bodyPr/>
          <a:lstStyle/>
          <a:p>
            <a:r>
              <a:rPr lang="en-US" smtClean="0"/>
              <a:t>Ms. Kritika Purohit</a:t>
            </a:r>
            <a:endParaRPr lang="en-US"/>
          </a:p>
        </p:txBody>
      </p:sp>
      <p:sp>
        <p:nvSpPr>
          <p:cNvPr id="6" name="Slide Number Placeholder 5"/>
          <p:cNvSpPr>
            <a:spLocks noGrp="1"/>
          </p:cNvSpPr>
          <p:nvPr>
            <p:ph type="sldNum" sz="quarter" idx="12"/>
          </p:nvPr>
        </p:nvSpPr>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228268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58CEA727-8D59-44F3-ABFD-47FC9ACC40FA}" type="datetime1">
              <a:rPr lang="en-US" smtClean="0"/>
              <a:t>8/19/2021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smtClean="0"/>
              <a:t>Ms. Kritika Purohit</a:t>
            </a:r>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212706A-C70C-4036-AD16-6160E2F959F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0093023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6D634F-CAC4-4123-82F2-86D8A9E303AE}" type="datetime1">
              <a:rPr lang="en-US" smtClean="0"/>
              <a:t>8/19/2021</a:t>
            </a:fld>
            <a:endParaRPr lang="en-US"/>
          </a:p>
        </p:txBody>
      </p:sp>
      <p:sp>
        <p:nvSpPr>
          <p:cNvPr id="6" name="Footer Placeholder 5"/>
          <p:cNvSpPr>
            <a:spLocks noGrp="1"/>
          </p:cNvSpPr>
          <p:nvPr>
            <p:ph type="ftr" sz="quarter" idx="11"/>
          </p:nvPr>
        </p:nvSpPr>
        <p:spPr/>
        <p:txBody>
          <a:bodyPr/>
          <a:lstStyle/>
          <a:p>
            <a:r>
              <a:rPr lang="en-US" smtClean="0"/>
              <a:t>Ms. Kritika Purohit</a:t>
            </a:r>
            <a:endParaRPr lang="en-US"/>
          </a:p>
        </p:txBody>
      </p:sp>
      <p:sp>
        <p:nvSpPr>
          <p:cNvPr id="7" name="Slide Number Placeholder 6"/>
          <p:cNvSpPr>
            <a:spLocks noGrp="1"/>
          </p:cNvSpPr>
          <p:nvPr>
            <p:ph type="sldNum" sz="quarter" idx="12"/>
          </p:nvPr>
        </p:nvSpPr>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65497092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BEF5C6-AC0B-4F78-B9E8-53DB3841F710}" type="datetime1">
              <a:rPr lang="en-US" smtClean="0"/>
              <a:t>8/19/2021</a:t>
            </a:fld>
            <a:endParaRPr lang="en-US"/>
          </a:p>
        </p:txBody>
      </p:sp>
      <p:sp>
        <p:nvSpPr>
          <p:cNvPr id="8" name="Footer Placeholder 7"/>
          <p:cNvSpPr>
            <a:spLocks noGrp="1"/>
          </p:cNvSpPr>
          <p:nvPr>
            <p:ph type="ftr" sz="quarter" idx="11"/>
          </p:nvPr>
        </p:nvSpPr>
        <p:spPr/>
        <p:txBody>
          <a:bodyPr/>
          <a:lstStyle/>
          <a:p>
            <a:r>
              <a:rPr lang="en-US" smtClean="0"/>
              <a:t>Ms. Kritika Purohit</a:t>
            </a:r>
            <a:endParaRPr lang="en-US"/>
          </a:p>
        </p:txBody>
      </p:sp>
      <p:sp>
        <p:nvSpPr>
          <p:cNvPr id="9" name="Slide Number Placeholder 8"/>
          <p:cNvSpPr>
            <a:spLocks noGrp="1"/>
          </p:cNvSpPr>
          <p:nvPr>
            <p:ph type="sldNum" sz="quarter" idx="12"/>
          </p:nvPr>
        </p:nvSpPr>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1640376669"/>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99CF71-335D-436C-BD9D-AE4510766B6A}" type="datetime1">
              <a:rPr lang="en-US" smtClean="0"/>
              <a:t>8/19/2021</a:t>
            </a:fld>
            <a:endParaRPr lang="en-US"/>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255410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E2877-2B28-4D05-9316-087C679425DC}" type="datetime1">
              <a:rPr lang="en-US" smtClean="0"/>
              <a:t>8/19/2021</a:t>
            </a:fld>
            <a:endParaRPr lang="en-US"/>
          </a:p>
        </p:txBody>
      </p:sp>
      <p:sp>
        <p:nvSpPr>
          <p:cNvPr id="3" name="Footer Placeholder 2"/>
          <p:cNvSpPr>
            <a:spLocks noGrp="1"/>
          </p:cNvSpPr>
          <p:nvPr>
            <p:ph type="ftr" sz="quarter" idx="11"/>
          </p:nvPr>
        </p:nvSpPr>
        <p:spPr/>
        <p:txBody>
          <a:bodyPr/>
          <a:lstStyle/>
          <a:p>
            <a:r>
              <a:rPr lang="en-US" smtClean="0"/>
              <a:t>Ms. Kritika Purohit</a:t>
            </a:r>
            <a:endParaRPr lang="en-US"/>
          </a:p>
        </p:txBody>
      </p:sp>
      <p:sp>
        <p:nvSpPr>
          <p:cNvPr id="4" name="Slide Number Placeholder 3"/>
          <p:cNvSpPr>
            <a:spLocks noGrp="1"/>
          </p:cNvSpPr>
          <p:nvPr>
            <p:ph type="sldNum" sz="quarter" idx="12"/>
          </p:nvPr>
        </p:nvSpPr>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402726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C226FF9-8453-478D-9336-976BB7746FEA}" type="datetime1">
              <a:rPr lang="en-US" smtClean="0"/>
              <a:t>8/19/2021</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smtClean="0"/>
              <a:t>Ms. Kritika Purohit</a:t>
            </a:r>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212706A-C70C-4036-AD16-6160E2F959F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077867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A86AEF82-4A41-4417-A65E-18F92166E38B}" type="datetime1">
              <a:rPr lang="en-US" smtClean="0"/>
              <a:t>8/19/2021</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smtClean="0"/>
              <a:t>Ms. Kritika Purohit</a:t>
            </a:r>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212706A-C70C-4036-AD16-6160E2F959F8}" type="slidenum">
              <a:rPr lang="en-US" smtClean="0"/>
              <a:t>‹#›</a:t>
            </a:fld>
            <a:endParaRPr lang="en-US"/>
          </a:p>
        </p:txBody>
      </p:sp>
    </p:spTree>
    <p:extLst>
      <p:ext uri="{BB962C8B-B14F-4D97-AF65-F5344CB8AC3E}">
        <p14:creationId xmlns:p14="http://schemas.microsoft.com/office/powerpoint/2010/main" val="92676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BFB932C8-549E-470A-B69E-C92D3E8271EF}" type="datetime1">
              <a:rPr lang="en-US" smtClean="0"/>
              <a:t>8/19/2021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smtClean="0"/>
              <a:t>Ms. Kritika Purohit</a:t>
            </a:r>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212706A-C70C-4036-AD16-6160E2F959F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27286776"/>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8" name="Title 1"/>
          <p:cNvSpPr txBox="1">
            <a:spLocks/>
          </p:cNvSpPr>
          <p:nvPr/>
        </p:nvSpPr>
        <p:spPr>
          <a:xfrm>
            <a:off x="0" y="450298"/>
            <a:ext cx="7101386" cy="16327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4800" b="1" dirty="0" smtClean="0">
                <a:solidFill>
                  <a:srgbClr val="0070C0"/>
                </a:solidFill>
                <a:latin typeface="Book Antiqua" panose="02040602050305030304" pitchFamily="18" charset="0"/>
              </a:rPr>
              <a:t>Unit-I</a:t>
            </a:r>
            <a:br>
              <a:rPr lang="en-US" sz="4800" b="1" dirty="0" smtClean="0">
                <a:solidFill>
                  <a:srgbClr val="0070C0"/>
                </a:solidFill>
                <a:latin typeface="Book Antiqua" panose="02040602050305030304" pitchFamily="18" charset="0"/>
              </a:rPr>
            </a:br>
            <a:r>
              <a:rPr lang="en-US" sz="4800" b="1" dirty="0" smtClean="0">
                <a:solidFill>
                  <a:srgbClr val="0070C0"/>
                </a:solidFill>
                <a:latin typeface="Book Antiqua" panose="02040602050305030304" pitchFamily="18" charset="0"/>
              </a:rPr>
              <a:t>Introduction</a:t>
            </a:r>
            <a:endParaRPr lang="en-US" sz="4800" b="1" dirty="0">
              <a:solidFill>
                <a:srgbClr val="0070C0"/>
              </a:solidFill>
              <a:latin typeface="Book Antiqua" panose="02040602050305030304" pitchFamily="18" charset="0"/>
            </a:endParaRPr>
          </a:p>
        </p:txBody>
      </p:sp>
      <p:sp>
        <p:nvSpPr>
          <p:cNvPr id="9" name="Subtitle 2"/>
          <p:cNvSpPr txBox="1">
            <a:spLocks/>
          </p:cNvSpPr>
          <p:nvPr/>
        </p:nvSpPr>
        <p:spPr>
          <a:xfrm>
            <a:off x="836219" y="5093853"/>
            <a:ext cx="5732006" cy="156452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lgn="ctr">
              <a:buNone/>
            </a:pPr>
            <a:r>
              <a:rPr lang="en-US" b="1" dirty="0" smtClean="0">
                <a:solidFill>
                  <a:srgbClr val="0070C0"/>
                </a:solidFill>
                <a:latin typeface="Book Antiqua" panose="02040602050305030304" pitchFamily="18" charset="0"/>
              </a:rPr>
              <a:t>Ms. Kritika Purohit</a:t>
            </a:r>
          </a:p>
          <a:p>
            <a:pPr marL="0" indent="0" algn="ctr">
              <a:buNone/>
            </a:pPr>
            <a:r>
              <a:rPr lang="en-US" b="1" dirty="0" smtClean="0">
                <a:solidFill>
                  <a:srgbClr val="0070C0"/>
                </a:solidFill>
                <a:latin typeface="Book Antiqua" panose="02040602050305030304" pitchFamily="18" charset="0"/>
              </a:rPr>
              <a:t>Assistant Professor</a:t>
            </a:r>
          </a:p>
          <a:p>
            <a:pPr marL="0" indent="0" algn="ctr">
              <a:buNone/>
            </a:pPr>
            <a:r>
              <a:rPr lang="en-US" b="1" dirty="0" smtClean="0">
                <a:solidFill>
                  <a:srgbClr val="0070C0"/>
                </a:solidFill>
                <a:latin typeface="Book Antiqua" panose="02040602050305030304" pitchFamily="18" charset="0"/>
              </a:rPr>
              <a:t>Computer Science &amp; Engineering</a:t>
            </a:r>
            <a:endParaRPr lang="en-US" b="1" dirty="0">
              <a:solidFill>
                <a:srgbClr val="0070C0"/>
              </a:solidFill>
              <a:latin typeface="Book Antiqua" panose="02040602050305030304" pitchFamily="18" charset="0"/>
            </a:endParaRPr>
          </a:p>
        </p:txBody>
      </p:sp>
    </p:spTree>
    <p:extLst>
      <p:ext uri="{BB962C8B-B14F-4D97-AF65-F5344CB8AC3E}">
        <p14:creationId xmlns:p14="http://schemas.microsoft.com/office/powerpoint/2010/main" val="29078953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9025" y="225381"/>
            <a:ext cx="10796507" cy="6150298"/>
          </a:xfrm>
        </p:spPr>
        <p:txBody>
          <a:bodyPr>
            <a:normAutofit/>
          </a:bodyPr>
          <a:lstStyle/>
          <a:p>
            <a:pPr algn="just">
              <a:lnSpc>
                <a:spcPct val="150000"/>
              </a:lnSpc>
            </a:pPr>
            <a:r>
              <a:rPr lang="en-IN" b="1" dirty="0">
                <a:solidFill>
                  <a:srgbClr val="C00000"/>
                </a:solidFill>
                <a:latin typeface="Book Antiqua" panose="02040602050305030304" pitchFamily="18" charset="0"/>
              </a:rPr>
              <a:t>Link Layer</a:t>
            </a:r>
            <a:r>
              <a:rPr lang="en-IN" dirty="0">
                <a:solidFill>
                  <a:srgbClr val="C00000"/>
                </a:solidFill>
                <a:latin typeface="Book Antiqua" panose="02040602050305030304" pitchFamily="18" charset="0"/>
              </a:rPr>
              <a:t> - </a:t>
            </a:r>
            <a:r>
              <a:rPr lang="en-IN" dirty="0">
                <a:solidFill>
                  <a:srgbClr val="002060"/>
                </a:solidFill>
                <a:latin typeface="Book Antiqua" panose="02040602050305030304" pitchFamily="18" charset="0"/>
              </a:rPr>
              <a:t>Link layer protocols determine how data is physically sent over the network‘s physical layer or </a:t>
            </a:r>
            <a:r>
              <a:rPr lang="en-IN" dirty="0" smtClean="0">
                <a:solidFill>
                  <a:srgbClr val="002060"/>
                </a:solidFill>
                <a:latin typeface="Book Antiqua" panose="02040602050305030304" pitchFamily="18" charset="0"/>
              </a:rPr>
              <a:t>medium. Link </a:t>
            </a:r>
            <a:r>
              <a:rPr lang="en-IN" dirty="0">
                <a:solidFill>
                  <a:srgbClr val="002060"/>
                </a:solidFill>
                <a:latin typeface="Book Antiqua" panose="02040602050305030304" pitchFamily="18" charset="0"/>
              </a:rPr>
              <a:t>Layer determines how the packets are coded and signalled by the hardware device over the medium to which the host is </a:t>
            </a:r>
            <a:r>
              <a:rPr lang="en-IN" dirty="0" smtClean="0">
                <a:solidFill>
                  <a:srgbClr val="002060"/>
                </a:solidFill>
                <a:latin typeface="Book Antiqua" panose="02040602050305030304" pitchFamily="18" charset="0"/>
              </a:rPr>
              <a:t>attached.</a:t>
            </a:r>
            <a:r>
              <a:rPr lang="en-IN" dirty="0">
                <a:solidFill>
                  <a:srgbClr val="002060"/>
                </a:solidFill>
                <a:latin typeface="Book Antiqua" panose="02040602050305030304" pitchFamily="18" charset="0"/>
              </a:rPr>
              <a:t> </a:t>
            </a:r>
            <a:endParaRPr lang="en-IN" dirty="0" smtClean="0">
              <a:solidFill>
                <a:srgbClr val="002060"/>
              </a:solidFill>
              <a:latin typeface="Book Antiqua" panose="02040602050305030304" pitchFamily="18" charset="0"/>
            </a:endParaRPr>
          </a:p>
          <a:p>
            <a:pPr marL="457200" lvl="1" indent="0" algn="just">
              <a:lnSpc>
                <a:spcPct val="150000"/>
              </a:lnSpc>
              <a:buNone/>
            </a:pPr>
            <a:r>
              <a:rPr lang="en-US" sz="2000" b="1" dirty="0" smtClean="0">
                <a:solidFill>
                  <a:srgbClr val="0070C0"/>
                </a:solidFill>
                <a:latin typeface="Book Antiqua" panose="02040602050305030304" pitchFamily="18" charset="0"/>
              </a:rPr>
              <a:t>Link Layer Protocols- </a:t>
            </a:r>
          </a:p>
          <a:p>
            <a:pPr lvl="1" algn="just">
              <a:lnSpc>
                <a:spcPct val="150000"/>
              </a:lnSpc>
              <a:buFont typeface="Wingdings" panose="05000000000000000000" pitchFamily="2" charset="2"/>
              <a:buChar char="Ø"/>
            </a:pPr>
            <a:r>
              <a:rPr lang="en-US" sz="2000" b="1" dirty="0" smtClean="0">
                <a:solidFill>
                  <a:srgbClr val="0070C0"/>
                </a:solidFill>
                <a:latin typeface="Book Antiqua" panose="02040602050305030304" pitchFamily="18" charset="0"/>
              </a:rPr>
              <a:t>802.3- Ethernet- </a:t>
            </a:r>
            <a:r>
              <a:rPr lang="en-IN" sz="2000" dirty="0">
                <a:solidFill>
                  <a:srgbClr val="002060"/>
                </a:solidFill>
                <a:latin typeface="Book Antiqua" panose="02040602050305030304" pitchFamily="18" charset="0"/>
              </a:rPr>
              <a:t>Ethernet is a set of technologies and protocols that are used primarily in LANs</a:t>
            </a:r>
            <a:r>
              <a:rPr lang="en-IN" sz="2000" dirty="0" smtClean="0">
                <a:solidFill>
                  <a:srgbClr val="002060"/>
                </a:solidFill>
                <a:latin typeface="Book Antiqua" panose="02040602050305030304" pitchFamily="18" charset="0"/>
              </a:rPr>
              <a:t>.</a:t>
            </a:r>
          </a:p>
          <a:p>
            <a:pPr lvl="1" algn="just">
              <a:lnSpc>
                <a:spcPct val="150000"/>
              </a:lnSpc>
              <a:buFont typeface="Wingdings" panose="05000000000000000000" pitchFamily="2" charset="2"/>
              <a:buChar char="Ø"/>
            </a:pPr>
            <a:r>
              <a:rPr lang="en-US" sz="2000" b="1" dirty="0" smtClean="0">
                <a:solidFill>
                  <a:srgbClr val="0070C0"/>
                </a:solidFill>
                <a:latin typeface="Book Antiqua" panose="02040602050305030304" pitchFamily="18" charset="0"/>
              </a:rPr>
              <a:t>802.11- WIFI-  </a:t>
            </a:r>
            <a:r>
              <a:rPr lang="en-IN" sz="2000" dirty="0">
                <a:solidFill>
                  <a:srgbClr val="002060"/>
                </a:solidFill>
                <a:latin typeface="Book Antiqua" panose="02040602050305030304" pitchFamily="18" charset="0"/>
              </a:rPr>
              <a:t>IEEE 802.11 is part of the IEEE 802 set of LANs protocols and specifies the set of media access control (MAC) and physical layer (PHY) protocols for implementing wireless local area network (WLAN</a:t>
            </a:r>
            <a:r>
              <a:rPr lang="en-IN" sz="2000" dirty="0" smtClean="0">
                <a:solidFill>
                  <a:srgbClr val="002060"/>
                </a:solidFill>
                <a:latin typeface="Book Antiqua" panose="02040602050305030304" pitchFamily="18" charset="0"/>
              </a:rPr>
              <a:t>).</a:t>
            </a:r>
          </a:p>
          <a:p>
            <a:pPr lvl="1" algn="just">
              <a:lnSpc>
                <a:spcPct val="150000"/>
              </a:lnSpc>
              <a:buFont typeface="Wingdings" panose="05000000000000000000" pitchFamily="2" charset="2"/>
              <a:buChar char="Ø"/>
            </a:pPr>
            <a:r>
              <a:rPr lang="en-IN" sz="2000" b="1" dirty="0">
                <a:solidFill>
                  <a:srgbClr val="0070C0"/>
                </a:solidFill>
                <a:latin typeface="Book Antiqua" panose="02040602050305030304" pitchFamily="18" charset="0"/>
              </a:rPr>
              <a:t>802.16 – Wi-Max:</a:t>
            </a:r>
            <a:r>
              <a:rPr lang="en-IN" sz="2000" dirty="0">
                <a:solidFill>
                  <a:srgbClr val="0070C0"/>
                </a:solidFill>
                <a:latin typeface="Book Antiqua" panose="02040602050305030304" pitchFamily="18" charset="0"/>
              </a:rPr>
              <a:t> </a:t>
            </a:r>
            <a:r>
              <a:rPr lang="en-IN" sz="2000" dirty="0">
                <a:solidFill>
                  <a:srgbClr val="002060"/>
                </a:solidFill>
                <a:latin typeface="Book Antiqua" panose="02040602050305030304" pitchFamily="18" charset="0"/>
              </a:rPr>
              <a:t>The standard for Wi-MAX technology is a standard for Wireless Metropolitan Area Networks (WMANs) that has been developed by working group number 16 of IEEE 802, specializing in point-to-multipoint broadband wireless access.</a:t>
            </a:r>
            <a:endParaRPr lang="en-IN" sz="2000" b="1"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10</a:t>
            </a:fld>
            <a:endParaRPr lang="en-US"/>
          </a:p>
        </p:txBody>
      </p:sp>
    </p:spTree>
    <p:extLst>
      <p:ext uri="{BB962C8B-B14F-4D97-AF65-F5344CB8AC3E}">
        <p14:creationId xmlns:p14="http://schemas.microsoft.com/office/powerpoint/2010/main" val="3938750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2897" y="961817"/>
            <a:ext cx="10847395" cy="4279256"/>
          </a:xfrm>
        </p:spPr>
        <p:txBody>
          <a:bodyPr>
            <a:normAutofit/>
          </a:bodyPr>
          <a:lstStyle/>
          <a:p>
            <a:pPr lvl="1" algn="just">
              <a:lnSpc>
                <a:spcPct val="150000"/>
              </a:lnSpc>
              <a:buFont typeface="Wingdings" panose="05000000000000000000" pitchFamily="2" charset="2"/>
              <a:buChar char="Ø"/>
            </a:pPr>
            <a:r>
              <a:rPr lang="en-IN" sz="2000" b="1" dirty="0">
                <a:solidFill>
                  <a:srgbClr val="0070C0"/>
                </a:solidFill>
                <a:latin typeface="Book Antiqua" panose="02040602050305030304" pitchFamily="18" charset="0"/>
              </a:rPr>
              <a:t>802.15.4 -LR-WPAN:</a:t>
            </a:r>
            <a:r>
              <a:rPr lang="en-IN" sz="2000" dirty="0">
                <a:solidFill>
                  <a:srgbClr val="002060"/>
                </a:solidFill>
                <a:latin typeface="Book Antiqua" panose="02040602050305030304" pitchFamily="18" charset="0"/>
              </a:rPr>
              <a:t> A collection of standards for Low-rate wireless personal area network. The IEEE ‘s 802.15.4 standard defines the MAC and PHY layer </a:t>
            </a:r>
            <a:r>
              <a:rPr lang="en-IN" sz="2000" dirty="0" smtClean="0">
                <a:solidFill>
                  <a:srgbClr val="002060"/>
                </a:solidFill>
                <a:latin typeface="Book Antiqua" panose="02040602050305030304" pitchFamily="18" charset="0"/>
              </a:rPr>
              <a:t>used. </a:t>
            </a:r>
            <a:r>
              <a:rPr lang="en-IN" sz="2000" dirty="0">
                <a:solidFill>
                  <a:srgbClr val="002060"/>
                </a:solidFill>
                <a:latin typeface="Book Antiqua" panose="02040602050305030304" pitchFamily="18" charset="0"/>
              </a:rPr>
              <a:t>The standards provide low-cost and low-speed communication for power constrained devices. </a:t>
            </a:r>
            <a:endParaRPr lang="en-IN" sz="2000" dirty="0" smtClean="0">
              <a:solidFill>
                <a:srgbClr val="002060"/>
              </a:solidFill>
              <a:latin typeface="Book Antiqua" panose="02040602050305030304" pitchFamily="18" charset="0"/>
            </a:endParaRPr>
          </a:p>
          <a:p>
            <a:pPr lvl="1" algn="just">
              <a:lnSpc>
                <a:spcPct val="150000"/>
              </a:lnSpc>
              <a:buFont typeface="Wingdings" panose="05000000000000000000" pitchFamily="2" charset="2"/>
              <a:buChar char="Ø"/>
            </a:pPr>
            <a:r>
              <a:rPr lang="en-IN" sz="2000" b="1" dirty="0">
                <a:solidFill>
                  <a:srgbClr val="0070C0"/>
                </a:solidFill>
                <a:latin typeface="Book Antiqua" panose="02040602050305030304" pitchFamily="18" charset="0"/>
              </a:rPr>
              <a:t>2G/3G/4G- Mobile Communication</a:t>
            </a:r>
            <a:r>
              <a:rPr lang="en-IN" sz="2000" b="1" dirty="0">
                <a:solidFill>
                  <a:srgbClr val="002060"/>
                </a:solidFill>
                <a:latin typeface="Book Antiqua" panose="02040602050305030304" pitchFamily="18" charset="0"/>
              </a:rPr>
              <a:t>:</a:t>
            </a:r>
            <a:r>
              <a:rPr lang="en-IN" sz="2000" dirty="0">
                <a:solidFill>
                  <a:srgbClr val="002060"/>
                </a:solidFill>
                <a:latin typeface="Book Antiqua" panose="02040602050305030304" pitchFamily="18" charset="0"/>
              </a:rPr>
              <a:t> These are different types of telecommunication generations. IoT devices are based on these standards can communicate over the cellular networks. </a:t>
            </a:r>
          </a:p>
          <a:p>
            <a:pPr algn="just">
              <a:lnSpc>
                <a:spcPct val="150000"/>
              </a:lnSpc>
            </a:pPr>
            <a:endParaRPr lang="en-IN" dirty="0">
              <a:solidFill>
                <a:srgbClr val="002060"/>
              </a:solidFill>
              <a:latin typeface="Book Antiqua" panose="02040602050305030304" pitchFamily="18" charset="0"/>
            </a:endParaRPr>
          </a:p>
          <a:p>
            <a:pPr algn="just">
              <a:lnSpc>
                <a:spcPct val="150000"/>
              </a:lnSpc>
            </a:pPr>
            <a:endParaRPr lang="en-IN" dirty="0" smtClean="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11</a:t>
            </a:fld>
            <a:endParaRPr lang="en-US"/>
          </a:p>
        </p:txBody>
      </p:sp>
    </p:spTree>
    <p:extLst>
      <p:ext uri="{BB962C8B-B14F-4D97-AF65-F5344CB8AC3E}">
        <p14:creationId xmlns:p14="http://schemas.microsoft.com/office/powerpoint/2010/main" val="1438275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595" y="345690"/>
            <a:ext cx="10479405" cy="5851570"/>
          </a:xfrm>
        </p:spPr>
        <p:txBody>
          <a:bodyPr>
            <a:normAutofit/>
          </a:bodyPr>
          <a:lstStyle/>
          <a:p>
            <a:pPr marL="0" indent="0" algn="just">
              <a:lnSpc>
                <a:spcPct val="150000"/>
              </a:lnSpc>
              <a:buNone/>
            </a:pPr>
            <a:r>
              <a:rPr lang="en-US" b="1" dirty="0" smtClean="0">
                <a:solidFill>
                  <a:srgbClr val="C00000"/>
                </a:solidFill>
                <a:latin typeface="Book Antiqua" panose="02040602050305030304" pitchFamily="18" charset="0"/>
              </a:rPr>
              <a:t>Network Layer- </a:t>
            </a:r>
            <a:r>
              <a:rPr lang="en-IN" dirty="0">
                <a:solidFill>
                  <a:srgbClr val="002060"/>
                </a:solidFill>
                <a:latin typeface="Book Antiqua" panose="02040602050305030304" pitchFamily="18" charset="0"/>
              </a:rPr>
              <a:t>Network Layer is responsible for sending of IP datagrams from the source network to the destination network. Network layer performs the host addressing and packet routing. We used IPv4 and IPv6 for Host identification. IPv4 and IPv6 are hierarchical IP addressing schemes. </a:t>
            </a:r>
          </a:p>
          <a:p>
            <a:pPr marL="0" indent="0" algn="just">
              <a:lnSpc>
                <a:spcPct val="150000"/>
              </a:lnSpc>
              <a:buNone/>
            </a:pPr>
            <a:r>
              <a:rPr lang="en-US" b="1" dirty="0" smtClean="0">
                <a:solidFill>
                  <a:srgbClr val="0070C0"/>
                </a:solidFill>
                <a:latin typeface="Book Antiqua" panose="02040602050305030304" pitchFamily="18" charset="0"/>
              </a:rPr>
              <a:t>Network Layer Protocol-</a:t>
            </a:r>
          </a:p>
          <a:p>
            <a:pPr lvl="1" algn="just">
              <a:lnSpc>
                <a:spcPct val="150000"/>
              </a:lnSpc>
              <a:buFont typeface="Wingdings" panose="05000000000000000000" pitchFamily="2" charset="2"/>
              <a:buChar char="Ø"/>
            </a:pPr>
            <a:r>
              <a:rPr lang="en-IN" sz="2000" b="1" dirty="0">
                <a:solidFill>
                  <a:srgbClr val="0070C0"/>
                </a:solidFill>
                <a:latin typeface="Book Antiqua" panose="02040602050305030304" pitchFamily="18" charset="0"/>
              </a:rPr>
              <a:t>IPv4: </a:t>
            </a:r>
            <a:r>
              <a:rPr lang="en-IN" sz="2000" dirty="0">
                <a:solidFill>
                  <a:srgbClr val="002060"/>
                </a:solidFill>
                <a:latin typeface="Book Antiqua" panose="02040602050305030304" pitchFamily="18" charset="0"/>
              </a:rPr>
              <a:t>An Internet Protocol address (IP address) is a numerical label assigned to each device connected to a computer network that uses the Internet Protocol for communication. An IP address serves two main functions: host or network interface identification and location addressing. Internet Protocol version 4 (IPv4) defines an IP address as a 32-bit number. </a:t>
            </a:r>
            <a:endParaRPr lang="en-IN" sz="2000" dirty="0" smtClean="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12</a:t>
            </a:fld>
            <a:endParaRPr lang="en-US"/>
          </a:p>
        </p:txBody>
      </p:sp>
    </p:spTree>
    <p:extLst>
      <p:ext uri="{BB962C8B-B14F-4D97-AF65-F5344CB8AC3E}">
        <p14:creationId xmlns:p14="http://schemas.microsoft.com/office/powerpoint/2010/main" val="3290789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8" y="747134"/>
            <a:ext cx="10835756" cy="5207617"/>
          </a:xfrm>
        </p:spPr>
        <p:txBody>
          <a:bodyPr>
            <a:noAutofit/>
          </a:bodyPr>
          <a:lstStyle/>
          <a:p>
            <a:pPr algn="just">
              <a:lnSpc>
                <a:spcPct val="150000"/>
              </a:lnSpc>
            </a:pPr>
            <a:r>
              <a:rPr lang="en-IN" b="1" dirty="0">
                <a:solidFill>
                  <a:srgbClr val="0070C0"/>
                </a:solidFill>
                <a:latin typeface="Book Antiqua" panose="02040602050305030304" pitchFamily="18" charset="0"/>
              </a:rPr>
              <a:t>IPv6:</a:t>
            </a:r>
            <a:r>
              <a:rPr lang="en-IN" dirty="0">
                <a:solidFill>
                  <a:srgbClr val="002060"/>
                </a:solidFill>
                <a:latin typeface="Book Antiqua" panose="02040602050305030304" pitchFamily="18" charset="0"/>
              </a:rPr>
              <a:t> Internet Protocol version 6 (IPv6) is the most recent version of the Internet Protocol (IP), the communications protocol that provides an identification and location system for computers on networks and routes traffic across the Internet. IPv6 was developed by the Internet Engineering Task Force (IETF) to deal with the long-anticipated problem of IPv4 address exhaustion. </a:t>
            </a:r>
          </a:p>
          <a:p>
            <a:pPr algn="just">
              <a:lnSpc>
                <a:spcPct val="150000"/>
              </a:lnSpc>
            </a:pPr>
            <a:r>
              <a:rPr lang="en-IN" b="1" dirty="0" smtClean="0">
                <a:solidFill>
                  <a:srgbClr val="0070C0"/>
                </a:solidFill>
                <a:latin typeface="Book Antiqua" panose="02040602050305030304" pitchFamily="18" charset="0"/>
              </a:rPr>
              <a:t>6LoWPAN</a:t>
            </a:r>
            <a:r>
              <a:rPr lang="en-IN" b="1" dirty="0">
                <a:solidFill>
                  <a:srgbClr val="0070C0"/>
                </a:solidFill>
                <a:latin typeface="Book Antiqua" panose="02040602050305030304" pitchFamily="18" charset="0"/>
              </a:rPr>
              <a:t>:</a:t>
            </a:r>
            <a:r>
              <a:rPr lang="en-IN" dirty="0">
                <a:solidFill>
                  <a:srgbClr val="002060"/>
                </a:solidFill>
                <a:latin typeface="Book Antiqua" panose="02040602050305030304" pitchFamily="18" charset="0"/>
              </a:rPr>
              <a:t> 6LoWPAN is an acronym of IPv6 over Low-Power Wireless Personal Area Networks.6LoWPAN is the name of a concluded working group in the Internet area of the IETF. 6LoWPAN is a somewhat contorted acronym that combines the latest version of the Internet Protocol (IPv6) and Low-power Wireless Personal Area Networks (LoWPAN). </a:t>
            </a: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13</a:t>
            </a:fld>
            <a:endParaRPr lang="en-US"/>
          </a:p>
        </p:txBody>
      </p:sp>
    </p:spTree>
    <p:extLst>
      <p:ext uri="{BB962C8B-B14F-4D97-AF65-F5344CB8AC3E}">
        <p14:creationId xmlns:p14="http://schemas.microsoft.com/office/powerpoint/2010/main" val="2121267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9930" y="167269"/>
            <a:ext cx="10768849" cy="6208410"/>
          </a:xfrm>
        </p:spPr>
        <p:txBody>
          <a:bodyPr>
            <a:normAutofit fontScale="92500" lnSpcReduction="10000"/>
          </a:bodyPr>
          <a:lstStyle/>
          <a:p>
            <a:pPr marL="0" lvl="0" indent="0" algn="just" fontAlgn="base">
              <a:lnSpc>
                <a:spcPct val="160000"/>
              </a:lnSpc>
              <a:buNone/>
            </a:pPr>
            <a:r>
              <a:rPr lang="en-IN" sz="2200" b="1" dirty="0">
                <a:solidFill>
                  <a:srgbClr val="C00000"/>
                </a:solidFill>
                <a:latin typeface="Book Antiqua" panose="02040602050305030304" pitchFamily="18" charset="0"/>
              </a:rPr>
              <a:t>Transport Layer-</a:t>
            </a:r>
            <a:r>
              <a:rPr lang="en-IN" sz="2200" b="1" dirty="0">
                <a:solidFill>
                  <a:srgbClr val="002060"/>
                </a:solidFill>
                <a:latin typeface="Book Antiqua" panose="02040602050305030304" pitchFamily="18" charset="0"/>
              </a:rPr>
              <a:t> </a:t>
            </a:r>
            <a:r>
              <a:rPr lang="en-IN" sz="2200" dirty="0">
                <a:solidFill>
                  <a:srgbClr val="002060"/>
                </a:solidFill>
                <a:latin typeface="Book Antiqua" panose="02040602050305030304" pitchFamily="18" charset="0"/>
              </a:rPr>
              <a:t>This layer provides functions such as error control, segmentation, flow control and congestion control. So, this layer protocols provide end-to-end message transfer capability independent of the underlying network.  </a:t>
            </a:r>
            <a:endParaRPr lang="en-IN" sz="2200" dirty="0" smtClean="0">
              <a:solidFill>
                <a:srgbClr val="002060"/>
              </a:solidFill>
              <a:latin typeface="Book Antiqua" panose="02040602050305030304" pitchFamily="18" charset="0"/>
            </a:endParaRPr>
          </a:p>
          <a:p>
            <a:pPr marL="0" lvl="0" indent="0" algn="just" fontAlgn="base">
              <a:lnSpc>
                <a:spcPct val="160000"/>
              </a:lnSpc>
              <a:buNone/>
            </a:pPr>
            <a:r>
              <a:rPr lang="en-IN" sz="2200" b="1" dirty="0" smtClean="0">
                <a:solidFill>
                  <a:srgbClr val="0070C0"/>
                </a:solidFill>
                <a:latin typeface="Book Antiqua" panose="02040602050305030304" pitchFamily="18" charset="0"/>
              </a:rPr>
              <a:t>Transport </a:t>
            </a:r>
            <a:r>
              <a:rPr lang="en-IN" sz="2200" b="1" dirty="0">
                <a:solidFill>
                  <a:srgbClr val="0070C0"/>
                </a:solidFill>
                <a:latin typeface="Book Antiqua" panose="02040602050305030304" pitchFamily="18" charset="0"/>
              </a:rPr>
              <a:t>Layer Protocols- </a:t>
            </a:r>
            <a:endParaRPr lang="en-IN" sz="2200" dirty="0">
              <a:solidFill>
                <a:srgbClr val="0070C0"/>
              </a:solidFill>
              <a:latin typeface="Book Antiqua" panose="02040602050305030304" pitchFamily="18" charset="0"/>
            </a:endParaRPr>
          </a:p>
          <a:p>
            <a:pPr algn="just">
              <a:lnSpc>
                <a:spcPct val="160000"/>
              </a:lnSpc>
              <a:buFont typeface="Wingdings" panose="05000000000000000000" pitchFamily="2" charset="2"/>
              <a:buChar char="Ø"/>
            </a:pPr>
            <a:r>
              <a:rPr lang="en-IN" sz="2200" b="1" dirty="0">
                <a:solidFill>
                  <a:srgbClr val="0070C0"/>
                </a:solidFill>
                <a:latin typeface="Book Antiqua" panose="02040602050305030304" pitchFamily="18" charset="0"/>
              </a:rPr>
              <a:t>TCP:</a:t>
            </a:r>
            <a:r>
              <a:rPr lang="en-IN" sz="2200" b="1" dirty="0">
                <a:solidFill>
                  <a:srgbClr val="002060"/>
                </a:solidFill>
                <a:latin typeface="Book Antiqua" panose="02040602050305030304" pitchFamily="18" charset="0"/>
              </a:rPr>
              <a:t> </a:t>
            </a:r>
            <a:r>
              <a:rPr lang="en-IN" sz="2200" dirty="0">
                <a:solidFill>
                  <a:srgbClr val="002060"/>
                </a:solidFill>
                <a:latin typeface="Book Antiqua" panose="02040602050305030304" pitchFamily="18" charset="0"/>
              </a:rPr>
              <a:t>TCP (Transmission Control Protocol) is a standard that defines how to establish and maintain a network conversation through which application programs can exchange data. TCP works with the Internet Protocol (IP), which defines how computers send packets of data to each other. Together, TCP and IP are the basic rules defining the Internet</a:t>
            </a:r>
            <a:r>
              <a:rPr lang="en-IN" sz="2200" dirty="0" smtClean="0">
                <a:solidFill>
                  <a:srgbClr val="002060"/>
                </a:solidFill>
                <a:latin typeface="Book Antiqua" panose="02040602050305030304" pitchFamily="18" charset="0"/>
              </a:rPr>
              <a:t>.</a:t>
            </a:r>
          </a:p>
          <a:p>
            <a:pPr algn="just">
              <a:lnSpc>
                <a:spcPct val="160000"/>
              </a:lnSpc>
              <a:buFont typeface="Wingdings" panose="05000000000000000000" pitchFamily="2" charset="2"/>
              <a:buChar char="Ø"/>
            </a:pPr>
            <a:r>
              <a:rPr lang="en-IN" sz="2400" b="1" dirty="0">
                <a:solidFill>
                  <a:srgbClr val="0070C0"/>
                </a:solidFill>
                <a:latin typeface="Book Antiqua" panose="02040602050305030304" pitchFamily="18" charset="0"/>
              </a:rPr>
              <a:t>UDP:</a:t>
            </a:r>
            <a:r>
              <a:rPr lang="en-IN" sz="2400" b="1" dirty="0">
                <a:solidFill>
                  <a:srgbClr val="002060"/>
                </a:solidFill>
                <a:latin typeface="Book Antiqua" panose="02040602050305030304" pitchFamily="18" charset="0"/>
              </a:rPr>
              <a:t> </a:t>
            </a:r>
            <a:r>
              <a:rPr lang="en-IN" sz="2400" dirty="0">
                <a:solidFill>
                  <a:srgbClr val="002060"/>
                </a:solidFill>
                <a:latin typeface="Book Antiqua" panose="02040602050305030304" pitchFamily="18" charset="0"/>
              </a:rPr>
              <a:t>User Datagram Protocol (UDP) is a Transport Layer protocol. UDP is a part of Internet Protocol suite, referred as UDP/IP suite. Unlike TCP, it is unreliable and connectionless protocol. So, there is no need to establish connection prior to data transfer. </a:t>
            </a:r>
          </a:p>
          <a:p>
            <a:pPr algn="just">
              <a:lnSpc>
                <a:spcPct val="160000"/>
              </a:lnSpc>
              <a:buFont typeface="Wingdings" panose="05000000000000000000" pitchFamily="2" charset="2"/>
              <a:buChar char="Ø"/>
            </a:pPr>
            <a:endParaRPr lang="en-IN" sz="22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14</a:t>
            </a:fld>
            <a:endParaRPr lang="en-US"/>
          </a:p>
        </p:txBody>
      </p:sp>
    </p:spTree>
    <p:extLst>
      <p:ext uri="{BB962C8B-B14F-4D97-AF65-F5344CB8AC3E}">
        <p14:creationId xmlns:p14="http://schemas.microsoft.com/office/powerpoint/2010/main" val="6663082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7710" y="403173"/>
            <a:ext cx="10717822" cy="5830202"/>
          </a:xfrm>
        </p:spPr>
        <p:txBody>
          <a:bodyPr>
            <a:normAutofit/>
          </a:bodyPr>
          <a:lstStyle/>
          <a:p>
            <a:pPr marL="0" lvl="0" indent="0" algn="just" fontAlgn="base">
              <a:lnSpc>
                <a:spcPct val="150000"/>
              </a:lnSpc>
              <a:buNone/>
            </a:pPr>
            <a:r>
              <a:rPr lang="en-US" b="1" dirty="0" smtClean="0">
                <a:solidFill>
                  <a:srgbClr val="C00000"/>
                </a:solidFill>
                <a:latin typeface="Book Antiqua" panose="02040602050305030304" pitchFamily="18" charset="0"/>
              </a:rPr>
              <a:t>Application Layer- </a:t>
            </a:r>
            <a:r>
              <a:rPr lang="en-IN" dirty="0">
                <a:solidFill>
                  <a:srgbClr val="002060"/>
                </a:solidFill>
                <a:latin typeface="Book Antiqua" panose="02040602050305030304" pitchFamily="18" charset="0"/>
              </a:rPr>
              <a:t>Application layer protocols define how the applications interface with the lower layer protocols to send over network. </a:t>
            </a:r>
            <a:endParaRPr lang="en-IN" dirty="0" smtClean="0">
              <a:solidFill>
                <a:srgbClr val="002060"/>
              </a:solidFill>
              <a:latin typeface="Book Antiqua" panose="02040602050305030304" pitchFamily="18" charset="0"/>
            </a:endParaRPr>
          </a:p>
          <a:p>
            <a:pPr marL="0" lvl="0" indent="0" algn="just" fontAlgn="base">
              <a:lnSpc>
                <a:spcPct val="150000"/>
              </a:lnSpc>
              <a:buNone/>
            </a:pPr>
            <a:r>
              <a:rPr lang="en-IN" sz="2000" b="1" dirty="0">
                <a:solidFill>
                  <a:srgbClr val="002060"/>
                </a:solidFill>
                <a:latin typeface="Book Antiqua" panose="02040602050305030304" pitchFamily="18" charset="0"/>
              </a:rPr>
              <a:t> </a:t>
            </a:r>
            <a:r>
              <a:rPr lang="en-IN" sz="2000" b="1" dirty="0" smtClean="0">
                <a:solidFill>
                  <a:srgbClr val="002060"/>
                </a:solidFill>
                <a:latin typeface="Book Antiqua" panose="02040602050305030304" pitchFamily="18" charset="0"/>
              </a:rPr>
              <a:t>  </a:t>
            </a:r>
            <a:r>
              <a:rPr lang="en-IN" sz="2000" b="1" dirty="0" smtClean="0">
                <a:solidFill>
                  <a:srgbClr val="0070C0"/>
                </a:solidFill>
                <a:latin typeface="Book Antiqua" panose="02040602050305030304" pitchFamily="18" charset="0"/>
              </a:rPr>
              <a:t>Application </a:t>
            </a:r>
            <a:r>
              <a:rPr lang="en-IN" sz="2000" b="1" dirty="0">
                <a:solidFill>
                  <a:srgbClr val="0070C0"/>
                </a:solidFill>
                <a:latin typeface="Book Antiqua" panose="02040602050305030304" pitchFamily="18" charset="0"/>
              </a:rPr>
              <a:t>Layer Protocols- </a:t>
            </a:r>
            <a:endParaRPr lang="en-IN" sz="2000" dirty="0">
              <a:solidFill>
                <a:srgbClr val="0070C0"/>
              </a:solidFill>
              <a:latin typeface="Book Antiqua" panose="02040602050305030304" pitchFamily="18" charset="0"/>
            </a:endParaRPr>
          </a:p>
          <a:p>
            <a:pPr lvl="1" algn="just">
              <a:lnSpc>
                <a:spcPct val="150000"/>
              </a:lnSpc>
              <a:buFont typeface="Wingdings" panose="05000000000000000000" pitchFamily="2" charset="2"/>
              <a:buChar char="Ø"/>
            </a:pPr>
            <a:r>
              <a:rPr lang="en-IN" sz="2000" b="1" dirty="0">
                <a:solidFill>
                  <a:srgbClr val="0070C0"/>
                </a:solidFill>
                <a:latin typeface="Book Antiqua" panose="02040602050305030304" pitchFamily="18" charset="0"/>
              </a:rPr>
              <a:t>HTTP:</a:t>
            </a:r>
            <a:r>
              <a:rPr lang="en-IN" sz="2000" dirty="0">
                <a:solidFill>
                  <a:srgbClr val="002060"/>
                </a:solidFill>
                <a:latin typeface="Book Antiqua" panose="02040602050305030304" pitchFamily="18" charset="0"/>
              </a:rPr>
              <a:t> Hypertext Transfer Protocol (HTTP) is an application-layer protocol for transmitting hypermedia documents, such as HTML. It was designed for communication between web browsers and web servers, but it can also be used for other purposes. </a:t>
            </a:r>
            <a:endParaRPr lang="en-IN" sz="2000" dirty="0" smtClean="0">
              <a:solidFill>
                <a:srgbClr val="002060"/>
              </a:solidFill>
              <a:latin typeface="Book Antiqua" panose="02040602050305030304" pitchFamily="18" charset="0"/>
            </a:endParaRPr>
          </a:p>
          <a:p>
            <a:pPr lvl="1" algn="just">
              <a:lnSpc>
                <a:spcPct val="150000"/>
              </a:lnSpc>
              <a:buFont typeface="Wingdings" panose="05000000000000000000" pitchFamily="2" charset="2"/>
              <a:buChar char="Ø"/>
            </a:pPr>
            <a:r>
              <a:rPr lang="en-IN" sz="2000" b="1" dirty="0">
                <a:solidFill>
                  <a:srgbClr val="0070C0"/>
                </a:solidFill>
                <a:latin typeface="Book Antiqua" panose="02040602050305030304" pitchFamily="18" charset="0"/>
              </a:rPr>
              <a:t>CoAP:</a:t>
            </a:r>
            <a:r>
              <a:rPr lang="en-IN" sz="2000" dirty="0">
                <a:latin typeface="Book Antiqua" panose="02040602050305030304" pitchFamily="18" charset="0"/>
              </a:rPr>
              <a:t> </a:t>
            </a:r>
            <a:r>
              <a:rPr lang="en-IN" sz="2000" dirty="0">
                <a:solidFill>
                  <a:srgbClr val="002060"/>
                </a:solidFill>
                <a:latin typeface="Book Antiqua" panose="02040602050305030304" pitchFamily="18" charset="0"/>
              </a:rPr>
              <a:t>CoAP-Constrained Application Protocol is a specialized Internet Application Protocol for constrained devices, as defined in RFC 7252. It enables devices to communicate over the Internet. It is defined as Constrained Application Protocol, and is a protocol intended to be used in very simple hardware.</a:t>
            </a:r>
            <a:endParaRPr lang="en-IN" sz="2000" b="1"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15</a:t>
            </a:fld>
            <a:endParaRPr lang="en-US"/>
          </a:p>
        </p:txBody>
      </p:sp>
    </p:spTree>
    <p:extLst>
      <p:ext uri="{BB962C8B-B14F-4D97-AF65-F5344CB8AC3E}">
        <p14:creationId xmlns:p14="http://schemas.microsoft.com/office/powerpoint/2010/main" val="2423162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9177" y="431443"/>
            <a:ext cx="10667719" cy="5840567"/>
          </a:xfrm>
        </p:spPr>
        <p:txBody>
          <a:bodyPr/>
          <a:lstStyle/>
          <a:p>
            <a:pPr algn="just">
              <a:lnSpc>
                <a:spcPct val="150000"/>
              </a:lnSpc>
              <a:buFont typeface="Wingdings" panose="05000000000000000000" pitchFamily="2" charset="2"/>
              <a:buChar char="Ø"/>
            </a:pPr>
            <a:r>
              <a:rPr lang="en-IN" b="1" dirty="0">
                <a:solidFill>
                  <a:srgbClr val="0070C0"/>
                </a:solidFill>
                <a:latin typeface="Book Antiqua" panose="02040602050305030304" pitchFamily="18" charset="0"/>
              </a:rPr>
              <a:t>Web Socket:</a:t>
            </a:r>
            <a:r>
              <a:rPr lang="en-IN" dirty="0">
                <a:solidFill>
                  <a:srgbClr val="002060"/>
                </a:solidFill>
                <a:latin typeface="Book Antiqua" panose="02040602050305030304" pitchFamily="18" charset="0"/>
              </a:rPr>
              <a:t> The Web Socket Protocol enables two-way communication between a client’s running untrusted code in a controlled environment to a remote host that has opted-in to communications from that code. The security model used for this is the origin-based security model commonly used by web browsers. </a:t>
            </a:r>
            <a:endParaRPr lang="en-IN" dirty="0" smtClean="0">
              <a:solidFill>
                <a:srgbClr val="002060"/>
              </a:solidFill>
              <a:latin typeface="Book Antiqua" panose="02040602050305030304" pitchFamily="18" charset="0"/>
            </a:endParaRPr>
          </a:p>
          <a:p>
            <a:pPr algn="just">
              <a:lnSpc>
                <a:spcPct val="150000"/>
              </a:lnSpc>
              <a:buFont typeface="Wingdings" panose="05000000000000000000" pitchFamily="2" charset="2"/>
              <a:buChar char="Ø"/>
            </a:pPr>
            <a:r>
              <a:rPr lang="en-IN" b="1" dirty="0">
                <a:solidFill>
                  <a:srgbClr val="0070C0"/>
                </a:solidFill>
                <a:latin typeface="Book Antiqua" panose="02040602050305030304" pitchFamily="18" charset="0"/>
              </a:rPr>
              <a:t>MQTT:</a:t>
            </a:r>
            <a:r>
              <a:rPr lang="en-IN" dirty="0">
                <a:solidFill>
                  <a:srgbClr val="002060"/>
                </a:solidFill>
                <a:latin typeface="Book Antiqua" panose="02040602050305030304" pitchFamily="18" charset="0"/>
              </a:rPr>
              <a:t> MQTT is a machine-to-machine (M2M)/‖Internet of Things‖ connectivity protocol. It was designed as an extremely lightweight publish/subscribe messaging transport and useful for connections with remote locations where a small code footprint is required and/or network bandwidth is at a </a:t>
            </a:r>
            <a:r>
              <a:rPr lang="en-IN" dirty="0" smtClean="0">
                <a:solidFill>
                  <a:srgbClr val="002060"/>
                </a:solidFill>
                <a:latin typeface="Book Antiqua" panose="02040602050305030304" pitchFamily="18" charset="0"/>
              </a:rPr>
              <a:t>premium.</a:t>
            </a:r>
          </a:p>
          <a:p>
            <a:pPr algn="just">
              <a:lnSpc>
                <a:spcPct val="150000"/>
              </a:lnSpc>
              <a:buFont typeface="Wingdings" panose="05000000000000000000" pitchFamily="2" charset="2"/>
              <a:buChar char="Ø"/>
            </a:pPr>
            <a:r>
              <a:rPr lang="en-IN" b="1" dirty="0">
                <a:solidFill>
                  <a:srgbClr val="0070C0"/>
                </a:solidFill>
                <a:latin typeface="Book Antiqua" panose="02040602050305030304" pitchFamily="18" charset="0"/>
              </a:rPr>
              <a:t>XMPP:</a:t>
            </a:r>
            <a:r>
              <a:rPr lang="en-IN" dirty="0">
                <a:solidFill>
                  <a:srgbClr val="0070C0"/>
                </a:solidFill>
                <a:latin typeface="Book Antiqua" panose="02040602050305030304" pitchFamily="18" charset="0"/>
              </a:rPr>
              <a:t> </a:t>
            </a:r>
            <a:r>
              <a:rPr lang="en-IN" dirty="0">
                <a:solidFill>
                  <a:srgbClr val="002060"/>
                </a:solidFill>
                <a:latin typeface="Book Antiqua" panose="02040602050305030304" pitchFamily="18" charset="0"/>
              </a:rPr>
              <a:t>Extensible Messaging and Presence Protocol (XMPP) is a communication protocol for message-oriented middleware based on XML (Extensible Mark-up Language). It enables the near-real-time exchange of structured yet extensible data between any two or more network entities. </a:t>
            </a: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16</a:t>
            </a:fld>
            <a:endParaRPr lang="en-US"/>
          </a:p>
        </p:txBody>
      </p:sp>
    </p:spTree>
    <p:extLst>
      <p:ext uri="{BB962C8B-B14F-4D97-AF65-F5344CB8AC3E}">
        <p14:creationId xmlns:p14="http://schemas.microsoft.com/office/powerpoint/2010/main" val="288940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979" y="199623"/>
            <a:ext cx="10661279" cy="5957115"/>
          </a:xfrm>
        </p:spPr>
        <p:txBody>
          <a:bodyPr>
            <a:normAutofit/>
          </a:bodyPr>
          <a:lstStyle/>
          <a:p>
            <a:pPr algn="just">
              <a:lnSpc>
                <a:spcPct val="150000"/>
              </a:lnSpc>
              <a:buFont typeface="Wingdings" panose="05000000000000000000" pitchFamily="2" charset="2"/>
              <a:buChar char="Ø"/>
            </a:pPr>
            <a:r>
              <a:rPr lang="en-IN" b="1" dirty="0">
                <a:solidFill>
                  <a:srgbClr val="0070C0"/>
                </a:solidFill>
                <a:latin typeface="Book Antiqua" panose="02040602050305030304" pitchFamily="18" charset="0"/>
              </a:rPr>
              <a:t>DDS: </a:t>
            </a:r>
            <a:r>
              <a:rPr lang="en-IN" dirty="0">
                <a:solidFill>
                  <a:srgbClr val="002060"/>
                </a:solidFill>
                <a:latin typeface="Book Antiqua" panose="02040602050305030304" pitchFamily="18" charset="0"/>
              </a:rPr>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(IoT) applications need</a:t>
            </a:r>
            <a:r>
              <a:rPr lang="en-IN" dirty="0" smtClean="0">
                <a:solidFill>
                  <a:srgbClr val="002060"/>
                </a:solidFill>
                <a:latin typeface="Book Antiqua" panose="02040602050305030304" pitchFamily="18" charset="0"/>
              </a:rPr>
              <a:t>.</a:t>
            </a:r>
          </a:p>
          <a:p>
            <a:pPr algn="just">
              <a:lnSpc>
                <a:spcPct val="150000"/>
              </a:lnSpc>
              <a:buFont typeface="Wingdings" panose="05000000000000000000" pitchFamily="2" charset="2"/>
              <a:buChar char="Ø"/>
            </a:pPr>
            <a:r>
              <a:rPr lang="en-IN" b="1" dirty="0">
                <a:solidFill>
                  <a:srgbClr val="0070C0"/>
                </a:solidFill>
                <a:latin typeface="Book Antiqua" panose="02040602050305030304" pitchFamily="18" charset="0"/>
              </a:rPr>
              <a:t>AMQP:</a:t>
            </a:r>
            <a:r>
              <a:rPr lang="en-IN" dirty="0">
                <a:solidFill>
                  <a:srgbClr val="002060"/>
                </a:solidFill>
                <a:latin typeface="Book Antiqua" panose="02040602050305030304" pitchFamily="18" charset="0"/>
              </a:rPr>
              <a:t> The </a:t>
            </a:r>
            <a:r>
              <a:rPr lang="en-IN" dirty="0" smtClean="0">
                <a:solidFill>
                  <a:srgbClr val="002060"/>
                </a:solidFill>
                <a:latin typeface="Book Antiqua" panose="02040602050305030304" pitchFamily="18" charset="0"/>
              </a:rPr>
              <a:t>AMQP </a:t>
            </a:r>
            <a:r>
              <a:rPr lang="en-IN" dirty="0">
                <a:solidFill>
                  <a:srgbClr val="002060"/>
                </a:solidFill>
                <a:latin typeface="Book Antiqua" panose="02040602050305030304" pitchFamily="18" charset="0"/>
              </a:rPr>
              <a:t>IoT protocols consist of a hard and fast of components that route and save messages within a broker carrier, with a set of policies for wiring the components together. AMQP has the following three additives, which might link into processing chains in the server to create the favoured capability. </a:t>
            </a:r>
          </a:p>
          <a:p>
            <a:pPr lvl="1" algn="just">
              <a:lnSpc>
                <a:spcPct val="150000"/>
              </a:lnSpc>
              <a:buFont typeface="Wingdings" panose="05000000000000000000" pitchFamily="2" charset="2"/>
              <a:buChar char="Ø"/>
            </a:pPr>
            <a:r>
              <a:rPr lang="en-US" sz="2000" dirty="0" smtClean="0">
                <a:solidFill>
                  <a:srgbClr val="002060"/>
                </a:solidFill>
                <a:latin typeface="Book Antiqua" panose="02040602050305030304" pitchFamily="18" charset="0"/>
              </a:rPr>
              <a:t>Exchange</a:t>
            </a:r>
          </a:p>
          <a:p>
            <a:pPr lvl="1" algn="just">
              <a:lnSpc>
                <a:spcPct val="150000"/>
              </a:lnSpc>
              <a:buFont typeface="Wingdings" panose="05000000000000000000" pitchFamily="2" charset="2"/>
              <a:buChar char="Ø"/>
            </a:pPr>
            <a:r>
              <a:rPr lang="en-US" sz="2000" dirty="0" smtClean="0">
                <a:solidFill>
                  <a:srgbClr val="002060"/>
                </a:solidFill>
                <a:latin typeface="Book Antiqua" panose="02040602050305030304" pitchFamily="18" charset="0"/>
              </a:rPr>
              <a:t>Message Queue, and</a:t>
            </a:r>
          </a:p>
          <a:p>
            <a:pPr lvl="1" algn="just">
              <a:lnSpc>
                <a:spcPct val="150000"/>
              </a:lnSpc>
              <a:buFont typeface="Wingdings" panose="05000000000000000000" pitchFamily="2" charset="2"/>
              <a:buChar char="Ø"/>
            </a:pPr>
            <a:r>
              <a:rPr lang="en-US" sz="2000" dirty="0" smtClean="0">
                <a:solidFill>
                  <a:srgbClr val="002060"/>
                </a:solidFill>
                <a:latin typeface="Book Antiqua" panose="02040602050305030304" pitchFamily="18" charset="0"/>
              </a:rPr>
              <a:t>Binding</a:t>
            </a:r>
            <a:endParaRPr lang="en-IN" sz="20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17</a:t>
            </a:fld>
            <a:endParaRPr lang="en-US"/>
          </a:p>
        </p:txBody>
      </p:sp>
    </p:spTree>
    <p:extLst>
      <p:ext uri="{BB962C8B-B14F-4D97-AF65-F5344CB8AC3E}">
        <p14:creationId xmlns:p14="http://schemas.microsoft.com/office/powerpoint/2010/main" val="130545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586" y="148109"/>
            <a:ext cx="10609764" cy="6047266"/>
          </a:xfrm>
        </p:spPr>
        <p:txBody>
          <a:bodyPr/>
          <a:lstStyle/>
          <a:p>
            <a:pPr marL="457200" lvl="0" indent="-457200" algn="just" fontAlgn="base">
              <a:lnSpc>
                <a:spcPct val="150000"/>
              </a:lnSpc>
              <a:buFont typeface="+mj-lt"/>
              <a:buAutoNum type="arabicPeriod" startAt="2"/>
            </a:pPr>
            <a:r>
              <a:rPr lang="en-IN" b="1" dirty="0">
                <a:solidFill>
                  <a:srgbClr val="C00000"/>
                </a:solidFill>
                <a:latin typeface="Book Antiqua" panose="02040602050305030304" pitchFamily="18" charset="0"/>
              </a:rPr>
              <a:t>Logical Design of IoT-</a:t>
            </a:r>
            <a:r>
              <a:rPr lang="en-IN" b="1"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Logical design of IoT system refers to an abstract representation of the entities &amp; processes without going into the low-level specifies of the implementation. For understanding Logical Design of IoT, we describe given below </a:t>
            </a:r>
            <a:r>
              <a:rPr lang="en-IN" dirty="0" smtClean="0">
                <a:solidFill>
                  <a:srgbClr val="002060"/>
                </a:solidFill>
                <a:latin typeface="Book Antiqua" panose="02040602050305030304" pitchFamily="18" charset="0"/>
              </a:rPr>
              <a:t>terms-</a:t>
            </a:r>
            <a:r>
              <a:rPr lang="en-IN" dirty="0">
                <a:solidFill>
                  <a:srgbClr val="002060"/>
                </a:solidFill>
                <a:latin typeface="Book Antiqua" panose="02040602050305030304" pitchFamily="18" charset="0"/>
              </a:rPr>
              <a:t> </a:t>
            </a:r>
            <a:endParaRPr lang="en-IN" dirty="0" smtClean="0">
              <a:solidFill>
                <a:srgbClr val="002060"/>
              </a:solidFill>
              <a:latin typeface="Book Antiqua" panose="02040602050305030304" pitchFamily="18" charset="0"/>
            </a:endParaRPr>
          </a:p>
          <a:p>
            <a:pPr lvl="1" algn="just" fontAlgn="base">
              <a:lnSpc>
                <a:spcPct val="150000"/>
              </a:lnSpc>
              <a:buFont typeface="Arial" panose="020B0604020202020204" pitchFamily="34" charset="0"/>
              <a:buChar char="•"/>
            </a:pPr>
            <a:r>
              <a:rPr lang="en-IN" sz="2000" b="1" dirty="0">
                <a:solidFill>
                  <a:srgbClr val="0070C0"/>
                </a:solidFill>
                <a:latin typeface="Book Antiqua" panose="02040602050305030304" pitchFamily="18" charset="0"/>
              </a:rPr>
              <a:t>IoT Functional Blocks-</a:t>
            </a:r>
            <a:r>
              <a:rPr lang="en-IN" sz="2000" b="1" dirty="0">
                <a:solidFill>
                  <a:srgbClr val="002060"/>
                </a:solidFill>
                <a:latin typeface="Book Antiqua" panose="02040602050305030304" pitchFamily="18" charset="0"/>
              </a:rPr>
              <a:t> </a:t>
            </a:r>
            <a:r>
              <a:rPr lang="en-IN" sz="2000" dirty="0">
                <a:solidFill>
                  <a:srgbClr val="002060"/>
                </a:solidFill>
                <a:latin typeface="Book Antiqua" panose="02040602050305030304" pitchFamily="18" charset="0"/>
              </a:rPr>
              <a:t>an IoT system comprises of several functional blocks that provide the system the capabilities for identification, sensing, actuation, communication and management.</a:t>
            </a:r>
            <a:r>
              <a:rPr lang="en-US" sz="2000" dirty="0">
                <a:solidFill>
                  <a:srgbClr val="002060"/>
                </a:solidFill>
                <a:latin typeface="Book Antiqua" panose="02040602050305030304" pitchFamily="18" charset="0"/>
              </a:rPr>
              <a:t> </a:t>
            </a:r>
            <a:endParaRPr lang="en-IN" sz="2000" dirty="0">
              <a:solidFill>
                <a:srgbClr val="002060"/>
              </a:solidFill>
              <a:latin typeface="Book Antiqua" panose="02040602050305030304" pitchFamily="18" charset="0"/>
            </a:endParaRPr>
          </a:p>
          <a:p>
            <a:pPr lvl="1" algn="just" fontAlgn="base">
              <a:lnSpc>
                <a:spcPct val="150000"/>
              </a:lnSpc>
              <a:buFont typeface="Arial" panose="020B0604020202020204" pitchFamily="34" charset="0"/>
              <a:buChar char="•"/>
            </a:pPr>
            <a:endParaRPr lang="en-IN" sz="2000"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18</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817394" y="3171742"/>
            <a:ext cx="5586413" cy="3549733"/>
          </a:xfrm>
          <a:prstGeom prst="rect">
            <a:avLst/>
          </a:prstGeom>
          <a:noFill/>
          <a:ln>
            <a:noFill/>
          </a:ln>
        </p:spPr>
      </p:pic>
    </p:spTree>
    <p:extLst>
      <p:ext uri="{BB962C8B-B14F-4D97-AF65-F5344CB8AC3E}">
        <p14:creationId xmlns:p14="http://schemas.microsoft.com/office/powerpoint/2010/main" val="737783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172" y="141339"/>
            <a:ext cx="10957634" cy="6407238"/>
          </a:xfrm>
        </p:spPr>
        <p:txBody>
          <a:bodyPr>
            <a:noAutofit/>
          </a:bodyPr>
          <a:lstStyle/>
          <a:p>
            <a:pPr marL="0" indent="0" algn="just" fontAlgn="base">
              <a:lnSpc>
                <a:spcPct val="160000"/>
              </a:lnSpc>
              <a:buNone/>
            </a:pPr>
            <a:r>
              <a:rPr lang="en-IN" dirty="0" smtClean="0">
                <a:solidFill>
                  <a:srgbClr val="002060"/>
                </a:solidFill>
                <a:latin typeface="Book Antiqua" panose="02040602050305030304" pitchFamily="18" charset="0"/>
              </a:rPr>
              <a:t>Functional </a:t>
            </a:r>
            <a:r>
              <a:rPr lang="en-IN" dirty="0">
                <a:solidFill>
                  <a:srgbClr val="002060"/>
                </a:solidFill>
                <a:latin typeface="Book Antiqua" panose="02040602050305030304" pitchFamily="18" charset="0"/>
              </a:rPr>
              <a:t>blocks are:</a:t>
            </a:r>
            <a:r>
              <a:rPr lang="en-US" dirty="0">
                <a:solidFill>
                  <a:srgbClr val="002060"/>
                </a:solidFill>
                <a:latin typeface="Book Antiqua" panose="02040602050305030304" pitchFamily="18" charset="0"/>
              </a:rPr>
              <a:t> </a:t>
            </a:r>
            <a:endParaRPr lang="en-IN" dirty="0">
              <a:solidFill>
                <a:srgbClr val="002060"/>
              </a:solidFill>
              <a:latin typeface="Book Antiqua" panose="02040602050305030304" pitchFamily="18" charset="0"/>
            </a:endParaRPr>
          </a:p>
          <a:p>
            <a:pPr lvl="1" algn="just" fontAlgn="base">
              <a:lnSpc>
                <a:spcPct val="160000"/>
              </a:lnSpc>
              <a:buFont typeface="Wingdings" panose="05000000000000000000" pitchFamily="2" charset="2"/>
              <a:buChar char="Ø"/>
            </a:pPr>
            <a:r>
              <a:rPr lang="en-IN" sz="2000" b="1" dirty="0">
                <a:solidFill>
                  <a:srgbClr val="C00000"/>
                </a:solidFill>
                <a:latin typeface="Book Antiqua" panose="02040602050305030304" pitchFamily="18" charset="0"/>
              </a:rPr>
              <a:t>Device:</a:t>
            </a:r>
            <a:r>
              <a:rPr lang="en-IN" sz="2000" dirty="0">
                <a:solidFill>
                  <a:srgbClr val="C00000"/>
                </a:solidFill>
                <a:latin typeface="Book Antiqua" panose="02040602050305030304" pitchFamily="18" charset="0"/>
              </a:rPr>
              <a:t> </a:t>
            </a:r>
            <a:r>
              <a:rPr lang="en-IN" sz="2000" dirty="0">
                <a:solidFill>
                  <a:srgbClr val="002060"/>
                </a:solidFill>
                <a:latin typeface="Book Antiqua" panose="02040602050305030304" pitchFamily="18" charset="0"/>
              </a:rPr>
              <a:t>An IoT system comprises of devices that provide sensing, actuation, and monitoring and control functions.</a:t>
            </a:r>
            <a:r>
              <a:rPr lang="en-US" sz="2000" dirty="0">
                <a:solidFill>
                  <a:srgbClr val="002060"/>
                </a:solidFill>
                <a:latin typeface="Book Antiqua" panose="02040602050305030304" pitchFamily="18" charset="0"/>
              </a:rPr>
              <a:t> </a:t>
            </a:r>
            <a:endParaRPr lang="en-IN" sz="2000" dirty="0">
              <a:solidFill>
                <a:srgbClr val="002060"/>
              </a:solidFill>
              <a:latin typeface="Book Antiqua" panose="02040602050305030304" pitchFamily="18" charset="0"/>
            </a:endParaRPr>
          </a:p>
          <a:p>
            <a:pPr lvl="1" algn="just" fontAlgn="base">
              <a:lnSpc>
                <a:spcPct val="160000"/>
              </a:lnSpc>
              <a:buFont typeface="Wingdings" panose="05000000000000000000" pitchFamily="2" charset="2"/>
              <a:buChar char="Ø"/>
            </a:pPr>
            <a:r>
              <a:rPr lang="en-IN" sz="2000" b="1" dirty="0">
                <a:solidFill>
                  <a:srgbClr val="C00000"/>
                </a:solidFill>
                <a:latin typeface="Book Antiqua" panose="02040602050305030304" pitchFamily="18" charset="0"/>
              </a:rPr>
              <a:t>Communication:</a:t>
            </a:r>
            <a:r>
              <a:rPr lang="en-IN" sz="2000" dirty="0">
                <a:solidFill>
                  <a:srgbClr val="C00000"/>
                </a:solidFill>
                <a:latin typeface="Book Antiqua" panose="02040602050305030304" pitchFamily="18" charset="0"/>
              </a:rPr>
              <a:t> </a:t>
            </a:r>
            <a:r>
              <a:rPr lang="en-IN" sz="2000" dirty="0">
                <a:solidFill>
                  <a:srgbClr val="002060"/>
                </a:solidFill>
                <a:latin typeface="Book Antiqua" panose="02040602050305030304" pitchFamily="18" charset="0"/>
              </a:rPr>
              <a:t>Handles the communication for the IoT system.</a:t>
            </a:r>
            <a:r>
              <a:rPr lang="en-US" sz="2000" dirty="0">
                <a:solidFill>
                  <a:srgbClr val="002060"/>
                </a:solidFill>
                <a:latin typeface="Book Antiqua" panose="02040602050305030304" pitchFamily="18" charset="0"/>
              </a:rPr>
              <a:t> </a:t>
            </a:r>
            <a:endParaRPr lang="en-IN" sz="2000" dirty="0">
              <a:solidFill>
                <a:srgbClr val="002060"/>
              </a:solidFill>
              <a:latin typeface="Book Antiqua" panose="02040602050305030304" pitchFamily="18" charset="0"/>
            </a:endParaRPr>
          </a:p>
          <a:p>
            <a:pPr lvl="1" algn="just" fontAlgn="base">
              <a:lnSpc>
                <a:spcPct val="160000"/>
              </a:lnSpc>
              <a:buFont typeface="Wingdings" panose="05000000000000000000" pitchFamily="2" charset="2"/>
              <a:buChar char="Ø"/>
            </a:pPr>
            <a:r>
              <a:rPr lang="en-IN" sz="2000" b="1" dirty="0">
                <a:solidFill>
                  <a:srgbClr val="C00000"/>
                </a:solidFill>
                <a:latin typeface="Book Antiqua" panose="02040602050305030304" pitchFamily="18" charset="0"/>
              </a:rPr>
              <a:t>Services:</a:t>
            </a:r>
            <a:r>
              <a:rPr lang="en-IN" sz="2000" dirty="0">
                <a:solidFill>
                  <a:srgbClr val="0070C0"/>
                </a:solidFill>
                <a:latin typeface="Book Antiqua" panose="02040602050305030304" pitchFamily="18" charset="0"/>
              </a:rPr>
              <a:t> </a:t>
            </a:r>
            <a:r>
              <a:rPr lang="en-IN" sz="2000" dirty="0">
                <a:solidFill>
                  <a:srgbClr val="002060"/>
                </a:solidFill>
                <a:latin typeface="Book Antiqua" panose="02040602050305030304" pitchFamily="18" charset="0"/>
              </a:rPr>
              <a:t>services for device monitoring, device control service, data publishing services and services for device discovery.</a:t>
            </a:r>
            <a:r>
              <a:rPr lang="en-US" sz="2000" dirty="0">
                <a:solidFill>
                  <a:srgbClr val="002060"/>
                </a:solidFill>
                <a:latin typeface="Book Antiqua" panose="02040602050305030304" pitchFamily="18" charset="0"/>
              </a:rPr>
              <a:t> </a:t>
            </a:r>
            <a:endParaRPr lang="en-IN" sz="2000" dirty="0">
              <a:solidFill>
                <a:srgbClr val="002060"/>
              </a:solidFill>
              <a:latin typeface="Book Antiqua" panose="02040602050305030304" pitchFamily="18" charset="0"/>
            </a:endParaRPr>
          </a:p>
          <a:p>
            <a:pPr lvl="1" algn="just" fontAlgn="base">
              <a:lnSpc>
                <a:spcPct val="160000"/>
              </a:lnSpc>
              <a:buFont typeface="Wingdings" panose="05000000000000000000" pitchFamily="2" charset="2"/>
              <a:buChar char="Ø"/>
            </a:pPr>
            <a:r>
              <a:rPr lang="en-IN" sz="2000" b="1" dirty="0">
                <a:solidFill>
                  <a:srgbClr val="C00000"/>
                </a:solidFill>
                <a:latin typeface="Book Antiqua" panose="02040602050305030304" pitchFamily="18" charset="0"/>
              </a:rPr>
              <a:t>Management:</a:t>
            </a:r>
            <a:r>
              <a:rPr lang="en-IN" sz="2000" b="1" dirty="0">
                <a:solidFill>
                  <a:srgbClr val="0070C0"/>
                </a:solidFill>
                <a:latin typeface="Book Antiqua" panose="02040602050305030304" pitchFamily="18" charset="0"/>
              </a:rPr>
              <a:t> </a:t>
            </a:r>
            <a:r>
              <a:rPr lang="en-IN" sz="2000" dirty="0">
                <a:solidFill>
                  <a:srgbClr val="002060"/>
                </a:solidFill>
                <a:latin typeface="Book Antiqua" panose="02040602050305030304" pitchFamily="18" charset="0"/>
              </a:rPr>
              <a:t>This block provides various functions to govern the IoT system.</a:t>
            </a:r>
            <a:r>
              <a:rPr lang="en-US" sz="2000" dirty="0">
                <a:solidFill>
                  <a:srgbClr val="002060"/>
                </a:solidFill>
                <a:latin typeface="Book Antiqua" panose="02040602050305030304" pitchFamily="18" charset="0"/>
              </a:rPr>
              <a:t> </a:t>
            </a:r>
            <a:endParaRPr lang="en-IN" sz="2000" dirty="0">
              <a:solidFill>
                <a:srgbClr val="002060"/>
              </a:solidFill>
              <a:latin typeface="Book Antiqua" panose="02040602050305030304" pitchFamily="18" charset="0"/>
            </a:endParaRPr>
          </a:p>
          <a:p>
            <a:pPr lvl="1" algn="just" fontAlgn="base">
              <a:lnSpc>
                <a:spcPct val="160000"/>
              </a:lnSpc>
              <a:buFont typeface="Wingdings" panose="05000000000000000000" pitchFamily="2" charset="2"/>
              <a:buChar char="Ø"/>
            </a:pPr>
            <a:r>
              <a:rPr lang="en-IN" sz="2000" b="1" dirty="0">
                <a:solidFill>
                  <a:srgbClr val="C00000"/>
                </a:solidFill>
                <a:latin typeface="Book Antiqua" panose="02040602050305030304" pitchFamily="18" charset="0"/>
              </a:rPr>
              <a:t>Security:</a:t>
            </a:r>
            <a:r>
              <a:rPr lang="en-IN" sz="2000" b="1" dirty="0">
                <a:solidFill>
                  <a:srgbClr val="002060"/>
                </a:solidFill>
                <a:latin typeface="Book Antiqua" panose="02040602050305030304" pitchFamily="18" charset="0"/>
              </a:rPr>
              <a:t> </a:t>
            </a:r>
            <a:r>
              <a:rPr lang="en-IN" sz="2000" dirty="0">
                <a:solidFill>
                  <a:srgbClr val="002060"/>
                </a:solidFill>
                <a:latin typeface="Book Antiqua" panose="02040602050305030304" pitchFamily="18" charset="0"/>
              </a:rPr>
              <a:t>this block secures the IoT system and by providing functions such as authentication, authorization, message and content integrity, and data security.</a:t>
            </a:r>
            <a:r>
              <a:rPr lang="en-US" sz="2000" dirty="0">
                <a:solidFill>
                  <a:srgbClr val="002060"/>
                </a:solidFill>
                <a:latin typeface="Book Antiqua" panose="02040602050305030304" pitchFamily="18" charset="0"/>
              </a:rPr>
              <a:t> </a:t>
            </a:r>
            <a:endParaRPr lang="en-IN" sz="2000" dirty="0">
              <a:solidFill>
                <a:srgbClr val="002060"/>
              </a:solidFill>
              <a:latin typeface="Book Antiqua" panose="02040602050305030304" pitchFamily="18" charset="0"/>
            </a:endParaRPr>
          </a:p>
          <a:p>
            <a:pPr lvl="1" algn="just" fontAlgn="base">
              <a:lnSpc>
                <a:spcPct val="160000"/>
              </a:lnSpc>
              <a:buFont typeface="Wingdings" panose="05000000000000000000" pitchFamily="2" charset="2"/>
              <a:buChar char="Ø"/>
            </a:pPr>
            <a:r>
              <a:rPr lang="en-IN" sz="2000" b="1" dirty="0">
                <a:solidFill>
                  <a:srgbClr val="C00000"/>
                </a:solidFill>
                <a:latin typeface="Book Antiqua" panose="02040602050305030304" pitchFamily="18" charset="0"/>
              </a:rPr>
              <a:t>Application:</a:t>
            </a:r>
            <a:r>
              <a:rPr lang="en-IN" sz="2000" b="1" dirty="0">
                <a:solidFill>
                  <a:srgbClr val="002060"/>
                </a:solidFill>
                <a:latin typeface="Book Antiqua" panose="02040602050305030304" pitchFamily="18" charset="0"/>
              </a:rPr>
              <a:t> </a:t>
            </a:r>
            <a:r>
              <a:rPr lang="en-IN" sz="2000" dirty="0">
                <a:solidFill>
                  <a:srgbClr val="002060"/>
                </a:solidFill>
                <a:latin typeface="Book Antiqua" panose="02040602050305030304" pitchFamily="18" charset="0"/>
              </a:rPr>
              <a:t>This is an interface that the users can use to control and monitor various aspects of the IoT system. Application also allows users to view the system status and view or analyse the processed data.</a:t>
            </a:r>
            <a:r>
              <a:rPr lang="en-US" sz="2000" dirty="0">
                <a:solidFill>
                  <a:srgbClr val="002060"/>
                </a:solidFill>
                <a:latin typeface="Book Antiqua" panose="02040602050305030304" pitchFamily="18" charset="0"/>
              </a:rPr>
              <a:t> </a:t>
            </a:r>
            <a:endParaRPr lang="en-IN" sz="2000" dirty="0">
              <a:solidFill>
                <a:srgbClr val="002060"/>
              </a:solidFill>
              <a:latin typeface="Book Antiqua" panose="02040602050305030304" pitchFamily="18" charset="0"/>
            </a:endParaRPr>
          </a:p>
          <a:p>
            <a:pPr algn="just">
              <a:lnSpc>
                <a:spcPct val="16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19</a:t>
            </a:fld>
            <a:endParaRPr lang="en-US"/>
          </a:p>
        </p:txBody>
      </p:sp>
    </p:spTree>
    <p:extLst>
      <p:ext uri="{BB962C8B-B14F-4D97-AF65-F5344CB8AC3E}">
        <p14:creationId xmlns:p14="http://schemas.microsoft.com/office/powerpoint/2010/main" val="928452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0606" y="429965"/>
            <a:ext cx="9720072" cy="880027"/>
          </a:xfrm>
        </p:spPr>
        <p:txBody>
          <a:bodyPr>
            <a:normAutofit fontScale="90000"/>
          </a:bodyPr>
          <a:lstStyle/>
          <a:p>
            <a:pPr>
              <a:lnSpc>
                <a:spcPct val="150000"/>
              </a:lnSpc>
            </a:pPr>
            <a:r>
              <a:rPr lang="en-US" sz="3600" b="1" dirty="0" smtClean="0">
                <a:solidFill>
                  <a:srgbClr val="0070C0"/>
                </a:solidFill>
                <a:latin typeface="Book Antiqua" panose="02040602050305030304" pitchFamily="18" charset="0"/>
              </a:rPr>
              <a:t>Points to be covered-</a:t>
            </a:r>
            <a:endParaRPr lang="en-US" sz="3600" b="1" dirty="0">
              <a:solidFill>
                <a:srgbClr val="0070C0"/>
              </a:solidFill>
              <a:latin typeface="Book Antiqua" panose="02040602050305030304" pitchFamily="18" charset="0"/>
            </a:endParaRPr>
          </a:p>
        </p:txBody>
      </p:sp>
      <p:sp>
        <p:nvSpPr>
          <p:cNvPr id="3" name="Content Placeholder 2"/>
          <p:cNvSpPr>
            <a:spLocks noGrp="1"/>
          </p:cNvSpPr>
          <p:nvPr>
            <p:ph idx="1"/>
          </p:nvPr>
        </p:nvSpPr>
        <p:spPr>
          <a:xfrm>
            <a:off x="1160606" y="1494236"/>
            <a:ext cx="10426342" cy="4742790"/>
          </a:xfrm>
        </p:spPr>
        <p:txBody>
          <a:bodyPr>
            <a:noAutofit/>
          </a:bodyPr>
          <a:lstStyle/>
          <a:p>
            <a:pPr>
              <a:lnSpc>
                <a:spcPct val="160000"/>
              </a:lnSpc>
              <a:buFont typeface="Wingdings" panose="05000000000000000000" pitchFamily="2" charset="2"/>
              <a:buChar char="Ø"/>
            </a:pPr>
            <a:r>
              <a:rPr lang="en-US" sz="2200" dirty="0" smtClean="0">
                <a:solidFill>
                  <a:srgbClr val="0070C0"/>
                </a:solidFill>
                <a:latin typeface="Book Antiqua" panose="02040602050305030304" pitchFamily="18" charset="0"/>
              </a:rPr>
              <a:t>Introduction-</a:t>
            </a:r>
          </a:p>
          <a:p>
            <a:pPr lvl="1">
              <a:lnSpc>
                <a:spcPct val="160000"/>
              </a:lnSpc>
              <a:buFont typeface="Wingdings" panose="05000000000000000000" pitchFamily="2" charset="2"/>
              <a:buChar char="Ø"/>
            </a:pPr>
            <a:r>
              <a:rPr lang="en-US" sz="2200" dirty="0" smtClean="0">
                <a:solidFill>
                  <a:srgbClr val="0070C0"/>
                </a:solidFill>
                <a:latin typeface="Book Antiqua" panose="02040602050305030304" pitchFamily="18" charset="0"/>
              </a:rPr>
              <a:t>Definition of IoT</a:t>
            </a:r>
          </a:p>
          <a:p>
            <a:pPr lvl="1">
              <a:lnSpc>
                <a:spcPct val="160000"/>
              </a:lnSpc>
              <a:buFont typeface="Wingdings" panose="05000000000000000000" pitchFamily="2" charset="2"/>
              <a:buChar char="Ø"/>
            </a:pPr>
            <a:r>
              <a:rPr lang="en-US" sz="2200" dirty="0" smtClean="0">
                <a:solidFill>
                  <a:srgbClr val="0070C0"/>
                </a:solidFill>
                <a:latin typeface="Book Antiqua" panose="02040602050305030304" pitchFamily="18" charset="0"/>
              </a:rPr>
              <a:t>Characteristic of IoT</a:t>
            </a:r>
          </a:p>
          <a:p>
            <a:pPr lvl="1">
              <a:lnSpc>
                <a:spcPct val="160000"/>
              </a:lnSpc>
              <a:buFont typeface="Wingdings" panose="05000000000000000000" pitchFamily="2" charset="2"/>
              <a:buChar char="Ø"/>
            </a:pPr>
            <a:r>
              <a:rPr lang="en-US" sz="2200" dirty="0" smtClean="0">
                <a:solidFill>
                  <a:srgbClr val="0070C0"/>
                </a:solidFill>
                <a:latin typeface="Book Antiqua" panose="02040602050305030304" pitchFamily="18" charset="0"/>
              </a:rPr>
              <a:t>Applications of IoT</a:t>
            </a:r>
          </a:p>
          <a:p>
            <a:pPr>
              <a:lnSpc>
                <a:spcPct val="160000"/>
              </a:lnSpc>
              <a:buFont typeface="Wingdings" panose="05000000000000000000" pitchFamily="2" charset="2"/>
              <a:buChar char="Ø"/>
            </a:pPr>
            <a:r>
              <a:rPr lang="en-US" sz="2200" dirty="0" smtClean="0">
                <a:solidFill>
                  <a:srgbClr val="0070C0"/>
                </a:solidFill>
                <a:latin typeface="Book Antiqua" panose="02040602050305030304" pitchFamily="18" charset="0"/>
              </a:rPr>
              <a:t>Design of IoT-</a:t>
            </a:r>
          </a:p>
          <a:p>
            <a:pPr lvl="1">
              <a:lnSpc>
                <a:spcPct val="160000"/>
              </a:lnSpc>
              <a:buFont typeface="Wingdings" panose="05000000000000000000" pitchFamily="2" charset="2"/>
              <a:buChar char="Ø"/>
            </a:pPr>
            <a:r>
              <a:rPr lang="en-US" sz="2200" dirty="0" smtClean="0">
                <a:solidFill>
                  <a:srgbClr val="0070C0"/>
                </a:solidFill>
                <a:latin typeface="Book Antiqua" panose="02040602050305030304" pitchFamily="18" charset="0"/>
              </a:rPr>
              <a:t>Physical Design-</a:t>
            </a:r>
          </a:p>
          <a:p>
            <a:pPr lvl="2">
              <a:lnSpc>
                <a:spcPct val="160000"/>
              </a:lnSpc>
              <a:buFont typeface="Wingdings" panose="05000000000000000000" pitchFamily="2" charset="2"/>
              <a:buChar char="Ø"/>
            </a:pPr>
            <a:r>
              <a:rPr lang="en-US" sz="2200" dirty="0" smtClean="0">
                <a:solidFill>
                  <a:srgbClr val="0070C0"/>
                </a:solidFill>
                <a:latin typeface="Book Antiqua" panose="02040602050305030304" pitchFamily="18" charset="0"/>
              </a:rPr>
              <a:t>IoT Protocols</a:t>
            </a: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a:t>
            </a:fld>
            <a:endParaRPr lang="en-US"/>
          </a:p>
        </p:txBody>
      </p:sp>
    </p:spTree>
    <p:extLst>
      <p:ext uri="{BB962C8B-B14F-4D97-AF65-F5344CB8AC3E}">
        <p14:creationId xmlns:p14="http://schemas.microsoft.com/office/powerpoint/2010/main" val="10382130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09" y="354170"/>
            <a:ext cx="10609765" cy="5866326"/>
          </a:xfrm>
        </p:spPr>
        <p:txBody>
          <a:bodyPr/>
          <a:lstStyle/>
          <a:p>
            <a:pPr lvl="0" algn="just" fontAlgn="base">
              <a:lnSpc>
                <a:spcPct val="150000"/>
              </a:lnSpc>
            </a:pPr>
            <a:r>
              <a:rPr lang="en-IN" b="1" dirty="0">
                <a:solidFill>
                  <a:srgbClr val="0070C0"/>
                </a:solidFill>
                <a:latin typeface="Book Antiqua" panose="02040602050305030304" pitchFamily="18" charset="0"/>
              </a:rPr>
              <a:t>IoT Communication Models- </a:t>
            </a:r>
            <a:r>
              <a:rPr lang="en-IN" dirty="0">
                <a:solidFill>
                  <a:srgbClr val="002060"/>
                </a:solidFill>
                <a:latin typeface="Book Antiqua" panose="02040602050305030304" pitchFamily="18" charset="0"/>
              </a:rPr>
              <a:t>For Communication we have these following models-</a:t>
            </a:r>
            <a:r>
              <a:rPr lang="en-US" dirty="0">
                <a:solidFill>
                  <a:srgbClr val="002060"/>
                </a:solidFill>
                <a:latin typeface="Book Antiqua" panose="02040602050305030304" pitchFamily="18" charset="0"/>
              </a:rPr>
              <a:t> </a:t>
            </a:r>
            <a:endParaRPr lang="en-IN" dirty="0">
              <a:solidFill>
                <a:srgbClr val="002060"/>
              </a:solidFill>
              <a:latin typeface="Book Antiqua" panose="02040602050305030304" pitchFamily="18" charset="0"/>
            </a:endParaRPr>
          </a:p>
          <a:p>
            <a:pPr lvl="1" algn="just">
              <a:lnSpc>
                <a:spcPct val="150000"/>
              </a:lnSpc>
              <a:buFont typeface="Wingdings" panose="05000000000000000000" pitchFamily="2" charset="2"/>
              <a:buChar char="Ø"/>
            </a:pPr>
            <a:r>
              <a:rPr lang="en-IN" sz="2000" b="1" dirty="0">
                <a:solidFill>
                  <a:srgbClr val="C00000"/>
                </a:solidFill>
                <a:latin typeface="Book Antiqua" panose="02040602050305030304" pitchFamily="18" charset="0"/>
              </a:rPr>
              <a:t>Request-Response Model- </a:t>
            </a:r>
            <a:r>
              <a:rPr lang="en-IN" sz="2000" dirty="0">
                <a:solidFill>
                  <a:srgbClr val="002060"/>
                </a:solidFill>
                <a:latin typeface="Book Antiqua" panose="02040602050305030304" pitchFamily="18" charset="0"/>
              </a:rPr>
              <a:t>Request-response model is communication model in which the client sends requests to the server and the server responds to the requests. When the server receives a request, it decides how to respond, fetches the data, retrieves resource representation, prepares the response, and then sends the response to the client. Request-response is a stateless communication model, and each request-response pair is independent of others. </a:t>
            </a: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414891" y="3287333"/>
            <a:ext cx="5498067" cy="3305353"/>
          </a:xfrm>
          <a:prstGeom prst="rect">
            <a:avLst/>
          </a:prstGeom>
          <a:noFill/>
          <a:ln>
            <a:noFill/>
          </a:ln>
        </p:spPr>
      </p:pic>
    </p:spTree>
    <p:extLst>
      <p:ext uri="{BB962C8B-B14F-4D97-AF65-F5344CB8AC3E}">
        <p14:creationId xmlns:p14="http://schemas.microsoft.com/office/powerpoint/2010/main" val="8951949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0010" y="418565"/>
            <a:ext cx="10712796" cy="5957114"/>
          </a:xfrm>
        </p:spPr>
        <p:txBody>
          <a:bodyPr/>
          <a:lstStyle/>
          <a:p>
            <a:pPr algn="just">
              <a:lnSpc>
                <a:spcPct val="150000"/>
              </a:lnSpc>
            </a:pPr>
            <a:r>
              <a:rPr lang="en-IN" b="1" dirty="0">
                <a:solidFill>
                  <a:srgbClr val="C00000"/>
                </a:solidFill>
                <a:latin typeface="Book Antiqua" panose="02040602050305030304" pitchFamily="18" charset="0"/>
              </a:rPr>
              <a:t>Publish-Subscribe Model- </a:t>
            </a:r>
            <a:r>
              <a:rPr lang="en-IN" dirty="0">
                <a:solidFill>
                  <a:srgbClr val="002060"/>
                </a:solidFill>
                <a:latin typeface="Book Antiqua" panose="02040602050305030304" pitchFamily="18" charset="0"/>
              </a:rPr>
              <a:t>Publish-Subscribe are a communication model that involves publishers, brokers and consumers. Publishers are the source of data. Publishers send the data to the topics which are managed by the broker. Publishers are not aware of the consumers. Consumers subscribe to the topics which are managed by the broker. When the broker receives data for a topic from the publisher, it sends the data to all the subscribed consumers.</a:t>
            </a:r>
            <a:r>
              <a:rPr lang="en-US" dirty="0">
                <a:solidFill>
                  <a:srgbClr val="002060"/>
                </a:solidFill>
                <a:latin typeface="Book Antiqua" panose="02040602050305030304" pitchFamily="18" charset="0"/>
              </a:rPr>
              <a:t> </a:t>
            </a:r>
            <a:endParaRPr lang="en-IN"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21</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258650" y="2767028"/>
            <a:ext cx="6297473" cy="3954447"/>
          </a:xfrm>
          <a:prstGeom prst="rect">
            <a:avLst/>
          </a:prstGeom>
          <a:noFill/>
          <a:ln>
            <a:noFill/>
          </a:ln>
        </p:spPr>
      </p:pic>
    </p:spTree>
    <p:extLst>
      <p:ext uri="{BB962C8B-B14F-4D97-AF65-F5344CB8AC3E}">
        <p14:creationId xmlns:p14="http://schemas.microsoft.com/office/powerpoint/2010/main" val="25578812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525" y="444322"/>
            <a:ext cx="10506733" cy="5815447"/>
          </a:xfrm>
        </p:spPr>
        <p:txBody>
          <a:bodyPr/>
          <a:lstStyle/>
          <a:p>
            <a:pPr algn="just">
              <a:lnSpc>
                <a:spcPct val="150000"/>
              </a:lnSpc>
            </a:pPr>
            <a:r>
              <a:rPr lang="en-IN" b="1" dirty="0">
                <a:solidFill>
                  <a:srgbClr val="C00000"/>
                </a:solidFill>
                <a:latin typeface="Book Antiqua" panose="02040602050305030304" pitchFamily="18" charset="0"/>
              </a:rPr>
              <a:t>Push-Pull Model-</a:t>
            </a:r>
            <a:r>
              <a:rPr lang="en-IN" b="1"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Push-Pull is a communication model in which the data producers push the data to queues and the consumers pull the data from the Queues. Producers do not need to be aware of the consumers. Queues help in decoupling the messaging between the Producers and Consumers. Queues also act as a buffer which helps in situations when there is a mismatch between the rate at which the producers push data and the rate at which the consumer pull data.</a:t>
            </a:r>
            <a:r>
              <a:rPr lang="en-US" dirty="0">
                <a:solidFill>
                  <a:srgbClr val="002060"/>
                </a:solidFill>
                <a:latin typeface="Book Antiqua" panose="02040602050305030304" pitchFamily="18" charset="0"/>
              </a:rPr>
              <a:t> </a:t>
            </a:r>
            <a:endParaRPr lang="en-IN"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22</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959754" y="2750681"/>
            <a:ext cx="6875931" cy="3624998"/>
          </a:xfrm>
          <a:prstGeom prst="rect">
            <a:avLst/>
          </a:prstGeom>
          <a:noFill/>
          <a:ln>
            <a:noFill/>
          </a:ln>
        </p:spPr>
      </p:pic>
    </p:spTree>
    <p:extLst>
      <p:ext uri="{BB962C8B-B14F-4D97-AF65-F5344CB8AC3E}">
        <p14:creationId xmlns:p14="http://schemas.microsoft.com/office/powerpoint/2010/main" val="19889074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526" y="482959"/>
            <a:ext cx="10584006" cy="5892720"/>
          </a:xfrm>
        </p:spPr>
        <p:txBody>
          <a:bodyPr/>
          <a:lstStyle/>
          <a:p>
            <a:pPr algn="just">
              <a:lnSpc>
                <a:spcPct val="150000"/>
              </a:lnSpc>
            </a:pPr>
            <a:r>
              <a:rPr lang="en-IN" b="1" dirty="0">
                <a:solidFill>
                  <a:srgbClr val="C00000"/>
                </a:solidFill>
                <a:latin typeface="Book Antiqua" panose="02040602050305030304" pitchFamily="18" charset="0"/>
              </a:rPr>
              <a:t>Exclusive Pair Model-</a:t>
            </a:r>
            <a:r>
              <a:rPr lang="en-IN" b="1"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Exclusive Pair is a bidirectional, fully duplex communication model that uses a persistent connection between the client and server. Connection is setup it remains open until the client sends a request to close the connection. Client and server can send messages to each other after connection setup. Exclusive pair is stateful communication model and the server is aware of all the open connections.</a:t>
            </a:r>
            <a:r>
              <a:rPr lang="en-US" dirty="0">
                <a:solidFill>
                  <a:srgbClr val="002060"/>
                </a:solidFill>
                <a:latin typeface="Book Antiqua" panose="02040602050305030304" pitchFamily="18" charset="0"/>
              </a:rPr>
              <a:t> </a:t>
            </a:r>
            <a:endParaRPr lang="en-IN"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23</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383473" y="2728107"/>
            <a:ext cx="6005226" cy="3993368"/>
          </a:xfrm>
          <a:prstGeom prst="rect">
            <a:avLst/>
          </a:prstGeom>
          <a:noFill/>
          <a:ln>
            <a:noFill/>
          </a:ln>
        </p:spPr>
      </p:pic>
    </p:spTree>
    <p:extLst>
      <p:ext uri="{BB962C8B-B14F-4D97-AF65-F5344CB8AC3E}">
        <p14:creationId xmlns:p14="http://schemas.microsoft.com/office/powerpoint/2010/main" val="607818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584" y="385400"/>
            <a:ext cx="10854464" cy="6163177"/>
          </a:xfrm>
        </p:spPr>
        <p:txBody>
          <a:bodyPr>
            <a:normAutofit lnSpcReduction="10000"/>
          </a:bodyPr>
          <a:lstStyle/>
          <a:p>
            <a:pPr marL="0" indent="0" algn="just">
              <a:lnSpc>
                <a:spcPct val="150000"/>
              </a:lnSpc>
              <a:buNone/>
            </a:pPr>
            <a:r>
              <a:rPr lang="en-IN" b="1" dirty="0">
                <a:solidFill>
                  <a:srgbClr val="0070C0"/>
                </a:solidFill>
                <a:latin typeface="Book Antiqua" panose="02040602050305030304" pitchFamily="18" charset="0"/>
              </a:rPr>
              <a:t>IoT Communication APIs- </a:t>
            </a:r>
            <a:r>
              <a:rPr lang="en-IN" dirty="0">
                <a:solidFill>
                  <a:srgbClr val="002060"/>
                </a:solidFill>
                <a:latin typeface="Book Antiqua" panose="02040602050305030304" pitchFamily="18" charset="0"/>
              </a:rPr>
              <a:t>Generally we used Two APIs for IoT Communication. These IoT Communication APIs are:</a:t>
            </a:r>
            <a:r>
              <a:rPr lang="en-US" dirty="0">
                <a:solidFill>
                  <a:srgbClr val="002060"/>
                </a:solidFill>
                <a:latin typeface="Book Antiqua" panose="02040602050305030304" pitchFamily="18" charset="0"/>
              </a:rPr>
              <a:t> </a:t>
            </a:r>
            <a:endParaRPr lang="en-US" dirty="0" smtClean="0">
              <a:solidFill>
                <a:srgbClr val="002060"/>
              </a:solidFill>
              <a:latin typeface="Book Antiqua" panose="02040602050305030304" pitchFamily="18" charset="0"/>
            </a:endParaRPr>
          </a:p>
          <a:p>
            <a:pPr lvl="1" algn="just">
              <a:lnSpc>
                <a:spcPct val="150000"/>
              </a:lnSpc>
              <a:buFont typeface="Courier New" panose="02070309020205020404" pitchFamily="49" charset="0"/>
              <a:buChar char="o"/>
            </a:pPr>
            <a:r>
              <a:rPr lang="en-IN" sz="2000" b="1" dirty="0">
                <a:solidFill>
                  <a:srgbClr val="C00000"/>
                </a:solidFill>
                <a:latin typeface="Book Antiqua" panose="02040602050305030304" pitchFamily="18" charset="0"/>
              </a:rPr>
              <a:t>REST based Communication APIs-</a:t>
            </a:r>
            <a:r>
              <a:rPr lang="en-IN" sz="2000" dirty="0">
                <a:solidFill>
                  <a:srgbClr val="002060"/>
                </a:solidFill>
                <a:latin typeface="Book Antiqua" panose="02040602050305030304" pitchFamily="18" charset="0"/>
              </a:rPr>
              <a:t> Representational state transfer (REST) is a set of architectural principles by which you can design Web services the Web APIs that focus on system ‘s resources and how resource states are addressed and transferred. The rest architectural constraints are as follows:</a:t>
            </a:r>
            <a:r>
              <a:rPr lang="en-US" sz="2000" dirty="0">
                <a:solidFill>
                  <a:srgbClr val="002060"/>
                </a:solidFill>
                <a:latin typeface="Book Antiqua" panose="02040602050305030304" pitchFamily="18" charset="0"/>
              </a:rPr>
              <a:t> </a:t>
            </a:r>
            <a:endParaRPr lang="en-US" sz="2000" dirty="0" smtClean="0">
              <a:solidFill>
                <a:srgbClr val="002060"/>
              </a:solidFill>
              <a:latin typeface="Book Antiqua" panose="02040602050305030304" pitchFamily="18" charset="0"/>
            </a:endParaRPr>
          </a:p>
          <a:p>
            <a:pPr lvl="2" algn="just">
              <a:lnSpc>
                <a:spcPct val="150000"/>
              </a:lnSpc>
            </a:pPr>
            <a:r>
              <a:rPr lang="en-US" sz="2000" dirty="0" smtClean="0">
                <a:solidFill>
                  <a:srgbClr val="0070C0"/>
                </a:solidFill>
                <a:latin typeface="Book Antiqua" panose="02040602050305030304" pitchFamily="18" charset="0"/>
              </a:rPr>
              <a:t>Client-Server</a:t>
            </a:r>
          </a:p>
          <a:p>
            <a:pPr lvl="2" algn="just">
              <a:lnSpc>
                <a:spcPct val="150000"/>
              </a:lnSpc>
            </a:pPr>
            <a:r>
              <a:rPr lang="en-US" sz="2000" dirty="0" smtClean="0">
                <a:solidFill>
                  <a:srgbClr val="0070C0"/>
                </a:solidFill>
                <a:latin typeface="Book Antiqua" panose="02040602050305030304" pitchFamily="18" charset="0"/>
              </a:rPr>
              <a:t>Stateless</a:t>
            </a:r>
          </a:p>
          <a:p>
            <a:pPr lvl="2" algn="just">
              <a:lnSpc>
                <a:spcPct val="150000"/>
              </a:lnSpc>
            </a:pPr>
            <a:r>
              <a:rPr lang="en-US" sz="2000" dirty="0" smtClean="0">
                <a:solidFill>
                  <a:srgbClr val="0070C0"/>
                </a:solidFill>
                <a:latin typeface="Book Antiqua" panose="02040602050305030304" pitchFamily="18" charset="0"/>
              </a:rPr>
              <a:t>Cache-able</a:t>
            </a:r>
          </a:p>
          <a:p>
            <a:pPr lvl="2" algn="just">
              <a:lnSpc>
                <a:spcPct val="150000"/>
              </a:lnSpc>
            </a:pPr>
            <a:r>
              <a:rPr lang="en-US" sz="2000" dirty="0" smtClean="0">
                <a:solidFill>
                  <a:srgbClr val="0070C0"/>
                </a:solidFill>
                <a:latin typeface="Book Antiqua" panose="02040602050305030304" pitchFamily="18" charset="0"/>
              </a:rPr>
              <a:t>Layered System</a:t>
            </a:r>
          </a:p>
          <a:p>
            <a:pPr lvl="2" algn="just">
              <a:lnSpc>
                <a:spcPct val="150000"/>
              </a:lnSpc>
            </a:pPr>
            <a:r>
              <a:rPr lang="en-US" sz="2000" dirty="0" smtClean="0">
                <a:solidFill>
                  <a:srgbClr val="0070C0"/>
                </a:solidFill>
                <a:latin typeface="Book Antiqua" panose="02040602050305030304" pitchFamily="18" charset="0"/>
              </a:rPr>
              <a:t>Uniform Interface</a:t>
            </a:r>
          </a:p>
          <a:p>
            <a:pPr lvl="2" algn="just">
              <a:lnSpc>
                <a:spcPct val="150000"/>
              </a:lnSpc>
            </a:pPr>
            <a:r>
              <a:rPr lang="en-US" sz="2000" dirty="0" smtClean="0">
                <a:solidFill>
                  <a:srgbClr val="0070C0"/>
                </a:solidFill>
                <a:latin typeface="Book Antiqua" panose="02040602050305030304" pitchFamily="18" charset="0"/>
              </a:rPr>
              <a:t>Code on Demand</a:t>
            </a:r>
          </a:p>
          <a:p>
            <a:pPr lvl="2" algn="just">
              <a:lnSpc>
                <a:spcPct val="150000"/>
              </a:lnSpc>
            </a:pPr>
            <a:endParaRPr lang="en-IN" dirty="0">
              <a:solidFill>
                <a:srgbClr val="002060"/>
              </a:solidFill>
              <a:latin typeface="Book Antiqua" panose="02040602050305030304" pitchFamily="18" charset="0"/>
            </a:endParaRPr>
          </a:p>
          <a:p>
            <a:pPr lvl="1" algn="just">
              <a:lnSpc>
                <a:spcPct val="150000"/>
              </a:lnSpc>
              <a:buFont typeface="Courier New" panose="02070309020205020404" pitchFamily="49" charset="0"/>
              <a:buChar char="o"/>
            </a:pPr>
            <a:endParaRPr lang="en-IN" sz="2000" dirty="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24</a:t>
            </a:fld>
            <a:endParaRPr lang="en-US"/>
          </a:p>
        </p:txBody>
      </p:sp>
    </p:spTree>
    <p:extLst>
      <p:ext uri="{BB962C8B-B14F-4D97-AF65-F5344CB8AC3E}">
        <p14:creationId xmlns:p14="http://schemas.microsoft.com/office/powerpoint/2010/main" val="1447027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7" y="418564"/>
            <a:ext cx="10532491" cy="5840568"/>
          </a:xfrm>
        </p:spPr>
        <p:txBody>
          <a:bodyPr/>
          <a:lstStyle/>
          <a:p>
            <a:pPr algn="just">
              <a:lnSpc>
                <a:spcPct val="150000"/>
              </a:lnSpc>
              <a:buFont typeface="Courier New" panose="02070309020205020404" pitchFamily="49" charset="0"/>
              <a:buChar char="o"/>
            </a:pPr>
            <a:r>
              <a:rPr lang="en-IN" b="1" dirty="0">
                <a:solidFill>
                  <a:srgbClr val="C00000"/>
                </a:solidFill>
                <a:latin typeface="Book Antiqua" panose="02040602050305030304" pitchFamily="18" charset="0"/>
              </a:rPr>
              <a:t>WebSocket based Communication APIs-</a:t>
            </a:r>
            <a:r>
              <a:rPr lang="en-IN" b="1"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WebSocket APIs allow bi-directional, full duplex communication between clients and servers. WebSocket APIs follow the exclusive pair communication model. </a:t>
            </a:r>
            <a:endParaRPr lang="en-IN" dirty="0" smtClean="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25</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661459" y="1770738"/>
            <a:ext cx="5791634" cy="4950737"/>
          </a:xfrm>
          <a:prstGeom prst="rect">
            <a:avLst/>
          </a:prstGeom>
          <a:noFill/>
          <a:ln>
            <a:noFill/>
          </a:ln>
        </p:spPr>
      </p:pic>
    </p:spTree>
    <p:extLst>
      <p:ext uri="{BB962C8B-B14F-4D97-AF65-F5344CB8AC3E}">
        <p14:creationId xmlns:p14="http://schemas.microsoft.com/office/powerpoint/2010/main" val="960078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493378"/>
          </a:xfrm>
        </p:spPr>
        <p:txBody>
          <a:bodyPr>
            <a:noAutofit/>
          </a:bodyPr>
          <a:lstStyle/>
          <a:p>
            <a:pPr algn="ctr"/>
            <a:r>
              <a:rPr lang="en-US" sz="3200" b="1" dirty="0" smtClean="0">
                <a:solidFill>
                  <a:srgbClr val="0070C0"/>
                </a:solidFill>
                <a:latin typeface="Book Antiqua" panose="02040602050305030304" pitchFamily="18" charset="0"/>
              </a:rPr>
              <a:t>IoT Enabling Technologies</a:t>
            </a:r>
            <a:endParaRPr lang="en-IN" sz="3200" b="1" dirty="0">
              <a:solidFill>
                <a:srgbClr val="0070C0"/>
              </a:solidFill>
              <a:latin typeface="Book Antiqua" panose="02040602050305030304" pitchFamily="18" charset="0"/>
            </a:endParaRPr>
          </a:p>
        </p:txBody>
      </p:sp>
      <p:sp>
        <p:nvSpPr>
          <p:cNvPr id="3" name="Content Placeholder 2"/>
          <p:cNvSpPr>
            <a:spLocks noGrp="1"/>
          </p:cNvSpPr>
          <p:nvPr>
            <p:ph idx="1"/>
          </p:nvPr>
        </p:nvSpPr>
        <p:spPr>
          <a:xfrm>
            <a:off x="1251678" y="994893"/>
            <a:ext cx="10519612" cy="5261656"/>
          </a:xfrm>
        </p:spPr>
        <p:txBody>
          <a:bodyPr/>
          <a:lstStyle/>
          <a:p>
            <a:pPr marL="0" indent="0" algn="just">
              <a:lnSpc>
                <a:spcPct val="150000"/>
              </a:lnSpc>
              <a:buNone/>
            </a:pPr>
            <a:r>
              <a:rPr lang="en-IN" b="1" dirty="0">
                <a:solidFill>
                  <a:srgbClr val="C00000"/>
                </a:solidFill>
                <a:latin typeface="Book Antiqua" panose="02040602050305030304" pitchFamily="18" charset="0"/>
              </a:rPr>
              <a:t>Wireless Sensor Network-</a:t>
            </a:r>
            <a:r>
              <a:rPr lang="en-IN" b="1"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A wireless sensor network contains many tiny sensor nodes that are densely deployed either inside the phenomenon to be sensed or very close to it. Sensor nodes consist of sensing, data processing, and communicating components. </a:t>
            </a:r>
            <a:endParaRPr lang="en-IN" dirty="0" smtClean="0">
              <a:solidFill>
                <a:srgbClr val="002060"/>
              </a:solidFill>
              <a:latin typeface="Book Antiqua" panose="02040602050305030304" pitchFamily="18" charset="0"/>
            </a:endParaRPr>
          </a:p>
          <a:p>
            <a:pPr marL="0" indent="0" algn="just">
              <a:lnSpc>
                <a:spcPct val="150000"/>
              </a:lnSpc>
              <a:buNone/>
            </a:pPr>
            <a:r>
              <a:rPr lang="en-IN" dirty="0" smtClean="0">
                <a:solidFill>
                  <a:srgbClr val="002060"/>
                </a:solidFill>
                <a:latin typeface="Book Antiqua" panose="02040602050305030304" pitchFamily="18" charset="0"/>
              </a:rPr>
              <a:t>The </a:t>
            </a:r>
            <a:r>
              <a:rPr lang="en-IN" dirty="0">
                <a:solidFill>
                  <a:srgbClr val="002060"/>
                </a:solidFill>
                <a:latin typeface="Book Antiqua" panose="02040602050305030304" pitchFamily="18" charset="0"/>
              </a:rPr>
              <a:t>position of sensor nodes need not be engineered or predetermined. This allows random deployment in inaccessible terrain or disaster relief operations. </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26</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4545448" y="3470196"/>
            <a:ext cx="4315215" cy="3251279"/>
          </a:xfrm>
          <a:prstGeom prst="rect">
            <a:avLst/>
          </a:prstGeom>
          <a:noFill/>
          <a:ln>
            <a:noFill/>
          </a:ln>
        </p:spPr>
      </p:pic>
    </p:spTree>
    <p:extLst>
      <p:ext uri="{BB962C8B-B14F-4D97-AF65-F5344CB8AC3E}">
        <p14:creationId xmlns:p14="http://schemas.microsoft.com/office/powerpoint/2010/main" val="1177083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9857" y="186745"/>
            <a:ext cx="10854464" cy="3947373"/>
          </a:xfrm>
        </p:spPr>
        <p:txBody>
          <a:bodyPr>
            <a:noAutofit/>
          </a:bodyPr>
          <a:lstStyle/>
          <a:p>
            <a:pPr marL="0" indent="0" algn="just">
              <a:lnSpc>
                <a:spcPct val="150000"/>
              </a:lnSpc>
              <a:buNone/>
            </a:pPr>
            <a:r>
              <a:rPr lang="en-IN" b="1" dirty="0" smtClean="0">
                <a:solidFill>
                  <a:srgbClr val="C00000"/>
                </a:solidFill>
                <a:latin typeface="Book Antiqua" panose="02040602050305030304" pitchFamily="18" charset="0"/>
              </a:rPr>
              <a:t>Cloud Computing- </a:t>
            </a:r>
            <a:r>
              <a:rPr lang="en-IN" dirty="0" smtClean="0">
                <a:solidFill>
                  <a:srgbClr val="002060"/>
                </a:solidFill>
                <a:latin typeface="Book Antiqua" panose="02040602050305030304" pitchFamily="18" charset="0"/>
              </a:rPr>
              <a:t>Cloud </a:t>
            </a:r>
            <a:r>
              <a:rPr lang="en-IN" dirty="0">
                <a:solidFill>
                  <a:srgbClr val="002060"/>
                </a:solidFill>
                <a:latin typeface="Book Antiqua" panose="02040602050305030304" pitchFamily="18" charset="0"/>
              </a:rPr>
              <a:t>computing and its three service models of </a:t>
            </a:r>
            <a:r>
              <a:rPr lang="en-IN" i="1" dirty="0">
                <a:solidFill>
                  <a:srgbClr val="0070C0"/>
                </a:solidFill>
                <a:latin typeface="Book Antiqua" panose="02040602050305030304" pitchFamily="18" charset="0"/>
              </a:rPr>
              <a:t>Software as a Service (SaaS), Platform as a Service (PaaS) and Infrastructure as a Service (IaaS) </a:t>
            </a:r>
            <a:r>
              <a:rPr lang="en-IN" dirty="0">
                <a:solidFill>
                  <a:srgbClr val="002060"/>
                </a:solidFill>
                <a:latin typeface="Book Antiqua" panose="02040602050305030304" pitchFamily="18" charset="0"/>
              </a:rPr>
              <a:t>– are important to the IoT because it allows any user with a browser and an Internet connection to transform smart object data into actionable intelligence</a:t>
            </a:r>
            <a:r>
              <a:rPr lang="en-IN" dirty="0" smtClean="0">
                <a:solidFill>
                  <a:srgbClr val="002060"/>
                </a:solidFill>
                <a:latin typeface="Book Antiqua" panose="02040602050305030304" pitchFamily="18" charset="0"/>
              </a:rPr>
              <a:t>. Cloud </a:t>
            </a:r>
            <a:r>
              <a:rPr lang="en-IN" dirty="0">
                <a:solidFill>
                  <a:srgbClr val="002060"/>
                </a:solidFill>
                <a:latin typeface="Book Antiqua" panose="02040602050305030304" pitchFamily="18" charset="0"/>
              </a:rPr>
              <a:t>computing provides </a:t>
            </a:r>
            <a:r>
              <a:rPr lang="en-IN" i="1" dirty="0">
                <a:solidFill>
                  <a:srgbClr val="0070C0"/>
                </a:solidFill>
                <a:latin typeface="Book Antiqua" panose="02040602050305030304" pitchFamily="18" charset="0"/>
              </a:rPr>
              <a:t>“The virtual infrastructure for utility computing integrating applications, monitoring devices, storage devices, analytics tools, visualization platforms, and client delivery to enable businesses and users to access IoT-enabled applications on demand anytime, anyplace and anywhere.”</a:t>
            </a:r>
          </a:p>
          <a:p>
            <a:pPr marL="0" indent="0" algn="just">
              <a:lnSpc>
                <a:spcPct val="150000"/>
              </a:lnSpc>
              <a:buNone/>
            </a:pPr>
            <a:endParaRPr lang="en-IN" dirty="0" smtClean="0">
              <a:solidFill>
                <a:srgbClr val="002060"/>
              </a:solidFill>
              <a:latin typeface="Book Antiqua" panose="02040602050305030304" pitchFamily="18" charset="0"/>
            </a:endParaRPr>
          </a:p>
          <a:p>
            <a:pPr marL="0" indent="0" algn="just">
              <a:lnSpc>
                <a:spcPct val="150000"/>
              </a:lnSpc>
              <a:buNone/>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542" y="3000992"/>
            <a:ext cx="4621715" cy="3547585"/>
          </a:xfrm>
          <a:prstGeom prst="rect">
            <a:avLst/>
          </a:prstGeom>
        </p:spPr>
      </p:pic>
    </p:spTree>
    <p:extLst>
      <p:ext uri="{BB962C8B-B14F-4D97-AF65-F5344CB8AC3E}">
        <p14:creationId xmlns:p14="http://schemas.microsoft.com/office/powerpoint/2010/main" val="350850962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615" y="482960"/>
            <a:ext cx="10584007" cy="4127677"/>
          </a:xfrm>
        </p:spPr>
        <p:txBody>
          <a:bodyPr>
            <a:normAutofit/>
          </a:bodyPr>
          <a:lstStyle/>
          <a:p>
            <a:pPr marL="0" indent="0" algn="just">
              <a:lnSpc>
                <a:spcPct val="150000"/>
              </a:lnSpc>
              <a:buNone/>
            </a:pPr>
            <a:r>
              <a:rPr lang="en-US" b="1" dirty="0" smtClean="0">
                <a:solidFill>
                  <a:srgbClr val="C00000"/>
                </a:solidFill>
                <a:latin typeface="Book Antiqua" panose="02040602050305030304" pitchFamily="18" charset="0"/>
              </a:rPr>
              <a:t>Big Data Analytics- </a:t>
            </a:r>
            <a:r>
              <a:rPr lang="en-IN" dirty="0">
                <a:solidFill>
                  <a:srgbClr val="002060"/>
                </a:solidFill>
                <a:latin typeface="Book Antiqua" panose="02040602050305030304" pitchFamily="18" charset="0"/>
              </a:rPr>
              <a:t>Smart objects are connected to the IoT, more data is collected from them in order to perform analytics to determine trends and associations that lead to insights. </a:t>
            </a:r>
            <a:r>
              <a:rPr lang="en-US" b="1" dirty="0" smtClean="0">
                <a:solidFill>
                  <a:srgbClr val="002060"/>
                </a:solidFill>
                <a:latin typeface="Book Antiqua" panose="02040602050305030304" pitchFamily="18" charset="0"/>
              </a:rPr>
              <a:t> </a:t>
            </a:r>
          </a:p>
          <a:p>
            <a:pPr marL="0" indent="0" algn="just">
              <a:lnSpc>
                <a:spcPct val="150000"/>
              </a:lnSpc>
              <a:buNone/>
            </a:pPr>
            <a:r>
              <a:rPr lang="en-IN" dirty="0">
                <a:solidFill>
                  <a:srgbClr val="002060"/>
                </a:solidFill>
                <a:latin typeface="Book Antiqua" panose="02040602050305030304" pitchFamily="18" charset="0"/>
              </a:rPr>
              <a:t>The </a:t>
            </a:r>
            <a:r>
              <a:rPr lang="en-IN" dirty="0">
                <a:solidFill>
                  <a:srgbClr val="002060"/>
                </a:solidFill>
                <a:latin typeface="Book Antiqua" panose="02040602050305030304" pitchFamily="18" charset="0"/>
              </a:rPr>
              <a:t>term ―big </a:t>
            </a:r>
            <a:r>
              <a:rPr lang="en-IN" dirty="0" smtClean="0">
                <a:solidFill>
                  <a:srgbClr val="002060"/>
                </a:solidFill>
                <a:latin typeface="Book Antiqua" panose="02040602050305030304" pitchFamily="18" charset="0"/>
              </a:rPr>
              <a:t>data </a:t>
            </a:r>
            <a:r>
              <a:rPr lang="en-IN" dirty="0">
                <a:solidFill>
                  <a:srgbClr val="002060"/>
                </a:solidFill>
                <a:latin typeface="Book Antiqua" panose="02040602050305030304" pitchFamily="18" charset="0"/>
              </a:rPr>
              <a:t>refers to these large data sets that need to be collected, stored, queried, analysed and generally managed in order to deliver on the promise of the IoT. </a:t>
            </a:r>
            <a:endParaRPr lang="en-IN" dirty="0" smtClean="0">
              <a:solidFill>
                <a:srgbClr val="002060"/>
              </a:solidFill>
              <a:latin typeface="Book Antiqua" panose="02040602050305030304" pitchFamily="18" charset="0"/>
            </a:endParaRPr>
          </a:p>
          <a:p>
            <a:pPr marL="0" indent="0" algn="just">
              <a:lnSpc>
                <a:spcPct val="150000"/>
              </a:lnSpc>
              <a:buNone/>
            </a:pPr>
            <a:r>
              <a:rPr lang="en-IN" dirty="0">
                <a:solidFill>
                  <a:srgbClr val="002060"/>
                </a:solidFill>
                <a:latin typeface="Book Antiqua" panose="02040602050305030304" pitchFamily="18" charset="0"/>
              </a:rPr>
              <a:t>Further compounding the technical challenges of big data is the fact that IoT systems must deal with not only the data collected from smart objects, but also ancillary data that is needed to properly perform such </a:t>
            </a:r>
            <a:r>
              <a:rPr lang="en-IN" dirty="0" smtClean="0">
                <a:solidFill>
                  <a:srgbClr val="002060"/>
                </a:solidFill>
                <a:latin typeface="Book Antiqua" panose="02040602050305030304" pitchFamily="18" charset="0"/>
              </a:rPr>
              <a:t>analytics. </a:t>
            </a: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52" y="4043437"/>
            <a:ext cx="6438895" cy="2678038"/>
          </a:xfrm>
          <a:prstGeom prst="rect">
            <a:avLst/>
          </a:prstGeom>
        </p:spPr>
      </p:pic>
    </p:spTree>
    <p:extLst>
      <p:ext uri="{BB962C8B-B14F-4D97-AF65-F5344CB8AC3E}">
        <p14:creationId xmlns:p14="http://schemas.microsoft.com/office/powerpoint/2010/main" val="7477030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082" y="663263"/>
            <a:ext cx="10661420" cy="5351171"/>
          </a:xfrm>
        </p:spPr>
        <p:txBody>
          <a:bodyPr/>
          <a:lstStyle/>
          <a:p>
            <a:pPr marL="0" indent="0" algn="just">
              <a:lnSpc>
                <a:spcPct val="150000"/>
              </a:lnSpc>
              <a:buNone/>
            </a:pPr>
            <a:r>
              <a:rPr lang="en-IN" b="1" dirty="0">
                <a:solidFill>
                  <a:srgbClr val="C00000"/>
                </a:solidFill>
                <a:latin typeface="Book Antiqua" panose="02040602050305030304" pitchFamily="18" charset="0"/>
              </a:rPr>
              <a:t>Communication Protocols-</a:t>
            </a:r>
            <a:r>
              <a:rPr lang="en-US" dirty="0">
                <a:solidFill>
                  <a:srgbClr val="002060"/>
                </a:solidFill>
                <a:latin typeface="Book Antiqua" panose="02040602050305030304" pitchFamily="18" charset="0"/>
              </a:rPr>
              <a:t> With</a:t>
            </a:r>
            <a:r>
              <a:rPr lang="en-IN" dirty="0">
                <a:solidFill>
                  <a:srgbClr val="002060"/>
                </a:solidFill>
                <a:latin typeface="Book Antiqua" panose="02040602050305030304" pitchFamily="18" charset="0"/>
              </a:rPr>
              <a:t> respect to sending and receiving data, wired and wireless communication technologies have also improved such that nearly every type of electronic equipment can provide data connectivity. This has allowed the ever-shrinking sensors embedded in smart objects to send and receive data over the cloud for collection, storage and eventual analysis</a:t>
            </a:r>
            <a:r>
              <a:rPr lang="en-IN" dirty="0" smtClean="0">
                <a:solidFill>
                  <a:srgbClr val="002060"/>
                </a:solidFill>
                <a:latin typeface="Book Antiqua" panose="02040602050305030304" pitchFamily="18" charset="0"/>
              </a:rPr>
              <a:t>.</a:t>
            </a:r>
          </a:p>
          <a:p>
            <a:pPr marL="0" indent="0" algn="just">
              <a:lnSpc>
                <a:spcPct val="150000"/>
              </a:lnSpc>
              <a:buNone/>
            </a:pPr>
            <a:r>
              <a:rPr lang="en-IN" b="1" dirty="0">
                <a:solidFill>
                  <a:srgbClr val="C00000"/>
                </a:solidFill>
                <a:latin typeface="Book Antiqua" panose="02040602050305030304" pitchFamily="18" charset="0"/>
              </a:rPr>
              <a:t>Embedded Systems-</a:t>
            </a:r>
            <a:r>
              <a:rPr lang="en-US" b="1" dirty="0">
                <a:solidFill>
                  <a:srgbClr val="C00000"/>
                </a:solidFill>
                <a:latin typeface="Book Antiqua" panose="02040602050305030304" pitchFamily="18" charset="0"/>
              </a:rPr>
              <a:t> </a:t>
            </a:r>
            <a:r>
              <a:rPr lang="en-IN" dirty="0">
                <a:solidFill>
                  <a:srgbClr val="002060"/>
                </a:solidFill>
                <a:latin typeface="Book Antiqua" panose="02040602050305030304" pitchFamily="18" charset="0"/>
              </a:rPr>
              <a:t>Embedded systems are part and parcel of every modern electronic component. These are low power consumption units that are used to run specific tasks for example remote controls, washing machines, microwave ovens, RFID tags , sensors, actuators and thermostats used in various applications, networking hardware such as switches, routers, modems, mobile phones, PDAs, etc. </a:t>
            </a:r>
            <a:r>
              <a:rPr lang="en-IN" dirty="0">
                <a:solidFill>
                  <a:srgbClr val="002060"/>
                </a:solidFill>
                <a:latin typeface="Book Antiqua" panose="02040602050305030304" pitchFamily="18" charset="0"/>
              </a:rPr>
              <a:t>Usually embedded devices are a part of a larger device where they perform </a:t>
            </a:r>
            <a:r>
              <a:rPr lang="en-IN" dirty="0" smtClean="0">
                <a:solidFill>
                  <a:srgbClr val="002060"/>
                </a:solidFill>
                <a:latin typeface="Book Antiqua" panose="02040602050305030304" pitchFamily="18" charset="0"/>
              </a:rPr>
              <a:t>specific </a:t>
            </a:r>
            <a:r>
              <a:rPr lang="en-IN" dirty="0">
                <a:solidFill>
                  <a:srgbClr val="002060"/>
                </a:solidFill>
                <a:latin typeface="Book Antiqua" panose="02040602050305030304" pitchFamily="18" charset="0"/>
              </a:rPr>
              <a:t>task of the device.</a:t>
            </a: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29</a:t>
            </a:fld>
            <a:endParaRPr lang="en-US"/>
          </a:p>
        </p:txBody>
      </p:sp>
    </p:spTree>
    <p:extLst>
      <p:ext uri="{BB962C8B-B14F-4D97-AF65-F5344CB8AC3E}">
        <p14:creationId xmlns:p14="http://schemas.microsoft.com/office/powerpoint/2010/main" val="1743248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6959" y="609717"/>
            <a:ext cx="9430056" cy="959776"/>
          </a:xfrm>
        </p:spPr>
        <p:txBody>
          <a:bodyPr>
            <a:normAutofit/>
          </a:bodyPr>
          <a:lstStyle/>
          <a:p>
            <a:pPr>
              <a:lnSpc>
                <a:spcPct val="150000"/>
              </a:lnSpc>
            </a:pPr>
            <a:r>
              <a:rPr lang="en-US" sz="3200" b="1" dirty="0" smtClean="0">
                <a:solidFill>
                  <a:srgbClr val="0070C0"/>
                </a:solidFill>
                <a:latin typeface="Book Antiqua" panose="02040602050305030304" pitchFamily="18" charset="0"/>
              </a:rPr>
              <a:t>Points to be covered-</a:t>
            </a:r>
            <a:endParaRPr lang="en-US" sz="3200" b="1" dirty="0">
              <a:solidFill>
                <a:srgbClr val="0070C0"/>
              </a:solidFill>
              <a:latin typeface="Book Antiqua" panose="02040602050305030304" pitchFamily="18" charset="0"/>
            </a:endParaRPr>
          </a:p>
        </p:txBody>
      </p:sp>
      <p:sp>
        <p:nvSpPr>
          <p:cNvPr id="3" name="Content Placeholder 2"/>
          <p:cNvSpPr>
            <a:spLocks noGrp="1"/>
          </p:cNvSpPr>
          <p:nvPr>
            <p:ph idx="1"/>
          </p:nvPr>
        </p:nvSpPr>
        <p:spPr>
          <a:xfrm>
            <a:off x="1269787" y="1762699"/>
            <a:ext cx="10207980" cy="4023360"/>
          </a:xfrm>
        </p:spPr>
        <p:txBody>
          <a:bodyPr>
            <a:normAutofit/>
          </a:bodyPr>
          <a:lstStyle/>
          <a:p>
            <a:pPr>
              <a:lnSpc>
                <a:spcPct val="150000"/>
              </a:lnSpc>
              <a:buFont typeface="Wingdings" panose="05000000000000000000" pitchFamily="2" charset="2"/>
              <a:buChar char="Ø"/>
            </a:pPr>
            <a:r>
              <a:rPr lang="en-US" sz="2200" dirty="0">
                <a:solidFill>
                  <a:srgbClr val="0070C0"/>
                </a:solidFill>
                <a:latin typeface="Book Antiqua" panose="02040602050305030304" pitchFamily="18" charset="0"/>
              </a:rPr>
              <a:t>Logical </a:t>
            </a:r>
            <a:r>
              <a:rPr lang="en-US" sz="2200" dirty="0" smtClean="0">
                <a:solidFill>
                  <a:srgbClr val="0070C0"/>
                </a:solidFill>
                <a:latin typeface="Book Antiqua" panose="02040602050305030304" pitchFamily="18" charset="0"/>
              </a:rPr>
              <a:t>Design-</a:t>
            </a:r>
          </a:p>
          <a:p>
            <a:pPr lvl="1">
              <a:lnSpc>
                <a:spcPct val="150000"/>
              </a:lnSpc>
              <a:buFont typeface="Wingdings" panose="05000000000000000000" pitchFamily="2" charset="2"/>
              <a:buChar char="Ø"/>
            </a:pPr>
            <a:r>
              <a:rPr lang="en-US" sz="2200" dirty="0" smtClean="0">
                <a:solidFill>
                  <a:srgbClr val="0070C0"/>
                </a:solidFill>
                <a:latin typeface="Book Antiqua" panose="02040602050305030304" pitchFamily="18" charset="0"/>
              </a:rPr>
              <a:t>IoT Functional Block</a:t>
            </a:r>
          </a:p>
          <a:p>
            <a:pPr lvl="1">
              <a:lnSpc>
                <a:spcPct val="150000"/>
              </a:lnSpc>
              <a:buFont typeface="Wingdings" panose="05000000000000000000" pitchFamily="2" charset="2"/>
              <a:buChar char="Ø"/>
            </a:pPr>
            <a:r>
              <a:rPr lang="en-US" sz="2200" dirty="0" smtClean="0">
                <a:solidFill>
                  <a:srgbClr val="0070C0"/>
                </a:solidFill>
                <a:latin typeface="Book Antiqua" panose="02040602050305030304" pitchFamily="18" charset="0"/>
              </a:rPr>
              <a:t>IoT Communication Model</a:t>
            </a:r>
          </a:p>
          <a:p>
            <a:pPr lvl="1">
              <a:lnSpc>
                <a:spcPct val="150000"/>
              </a:lnSpc>
              <a:buFont typeface="Wingdings" panose="05000000000000000000" pitchFamily="2" charset="2"/>
              <a:buChar char="Ø"/>
            </a:pPr>
            <a:r>
              <a:rPr lang="en-US" sz="2200" dirty="0" smtClean="0">
                <a:solidFill>
                  <a:srgbClr val="0070C0"/>
                </a:solidFill>
                <a:latin typeface="Book Antiqua" panose="02040602050305030304" pitchFamily="18" charset="0"/>
              </a:rPr>
              <a:t>IoT Communication APIs</a:t>
            </a:r>
          </a:p>
          <a:p>
            <a:pPr>
              <a:lnSpc>
                <a:spcPct val="150000"/>
              </a:lnSpc>
              <a:buFont typeface="Wingdings" panose="05000000000000000000" pitchFamily="2" charset="2"/>
              <a:buChar char="Ø"/>
            </a:pPr>
            <a:r>
              <a:rPr lang="en-US" sz="2200" dirty="0" smtClean="0">
                <a:solidFill>
                  <a:srgbClr val="0070C0"/>
                </a:solidFill>
                <a:latin typeface="Book Antiqua" panose="02040602050305030304" pitchFamily="18" charset="0"/>
              </a:rPr>
              <a:t>IoT Enabling Technologies</a:t>
            </a:r>
          </a:p>
          <a:p>
            <a:pPr>
              <a:lnSpc>
                <a:spcPct val="150000"/>
              </a:lnSpc>
              <a:buFont typeface="Wingdings" panose="05000000000000000000" pitchFamily="2" charset="2"/>
              <a:buChar char="Ø"/>
            </a:pPr>
            <a:r>
              <a:rPr lang="en-US" sz="2200" dirty="0" smtClean="0">
                <a:solidFill>
                  <a:srgbClr val="0070C0"/>
                </a:solidFill>
                <a:latin typeface="Book Antiqua" panose="02040602050305030304" pitchFamily="18" charset="0"/>
              </a:rPr>
              <a:t>IoT Levels and Deployment Templets</a:t>
            </a:r>
            <a:endParaRPr lang="en-US" sz="2200" dirty="0">
              <a:solidFill>
                <a:srgbClr val="0070C0"/>
              </a:solidFill>
              <a:latin typeface="Book Antiqua" panose="02040602050305030304" pitchFamily="18" charset="0"/>
            </a:endParaRPr>
          </a:p>
          <a:p>
            <a:pPr>
              <a:lnSpc>
                <a:spcPct val="150000"/>
              </a:lnSpc>
              <a:buFont typeface="Wingdings" panose="05000000000000000000" pitchFamily="2" charset="2"/>
              <a:buChar char="Ø"/>
            </a:pPr>
            <a:endParaRPr lang="en-IN" sz="2200" dirty="0">
              <a:solidFill>
                <a:srgbClr val="0070C0"/>
              </a:solidFill>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a:t>
            </a:fld>
            <a:endParaRPr lang="en-US"/>
          </a:p>
        </p:txBody>
      </p:sp>
    </p:spTree>
    <p:extLst>
      <p:ext uri="{BB962C8B-B14F-4D97-AF65-F5344CB8AC3E}">
        <p14:creationId xmlns:p14="http://schemas.microsoft.com/office/powerpoint/2010/main" val="1587768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532015"/>
          </a:xfrm>
        </p:spPr>
        <p:txBody>
          <a:bodyPr>
            <a:normAutofit/>
          </a:bodyPr>
          <a:lstStyle/>
          <a:p>
            <a:pPr algn="ctr"/>
            <a:r>
              <a:rPr lang="en-IN" sz="3200" b="1" dirty="0">
                <a:solidFill>
                  <a:srgbClr val="0070C0"/>
                </a:solidFill>
                <a:latin typeface="Book Antiqua" panose="02040602050305030304" pitchFamily="18" charset="0"/>
              </a:rPr>
              <a:t>IoT Levels and Deployment Templets</a:t>
            </a:r>
            <a:endParaRPr lang="en-IN" sz="3200" dirty="0">
              <a:solidFill>
                <a:srgbClr val="0070C0"/>
              </a:solidFill>
              <a:latin typeface="Book Antiqua" panose="02040602050305030304" pitchFamily="18" charset="0"/>
            </a:endParaRPr>
          </a:p>
        </p:txBody>
      </p:sp>
      <p:sp>
        <p:nvSpPr>
          <p:cNvPr id="3" name="Content Placeholder 2"/>
          <p:cNvSpPr>
            <a:spLocks noGrp="1"/>
          </p:cNvSpPr>
          <p:nvPr>
            <p:ph idx="1"/>
          </p:nvPr>
        </p:nvSpPr>
        <p:spPr>
          <a:xfrm>
            <a:off x="1037030" y="1242812"/>
            <a:ext cx="5058970" cy="4771622"/>
          </a:xfrm>
        </p:spPr>
        <p:txBody>
          <a:bodyPr>
            <a:normAutofit/>
          </a:bodyPr>
          <a:lstStyle/>
          <a:p>
            <a:pPr marL="0" indent="0" algn="just">
              <a:lnSpc>
                <a:spcPct val="150000"/>
              </a:lnSpc>
              <a:buNone/>
            </a:pPr>
            <a:r>
              <a:rPr lang="en-IN" b="1" dirty="0">
                <a:solidFill>
                  <a:srgbClr val="C00000"/>
                </a:solidFill>
                <a:latin typeface="Book Antiqua" panose="02040602050305030304" pitchFamily="18" charset="0"/>
              </a:rPr>
              <a:t>IoT Level 1-</a:t>
            </a:r>
            <a:r>
              <a:rPr lang="en-US"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IOT system consists of a single node/ device that performs sensing or actuations, stores data, analyses it and hosts the application. IoT systems are suitable for modelling low- cost and low-complexity solutions where the data involved is not big and the analysis requirements are not computationally intensive. </a:t>
            </a:r>
          </a:p>
          <a:p>
            <a:pPr marL="0" indent="0">
              <a:buNone/>
            </a:pPr>
            <a:endParaRPr lang="en-IN" dirty="0"/>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30</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777005" y="876015"/>
            <a:ext cx="4363220" cy="5538049"/>
          </a:xfrm>
          <a:prstGeom prst="rect">
            <a:avLst/>
          </a:prstGeom>
          <a:noFill/>
          <a:ln>
            <a:noFill/>
          </a:ln>
        </p:spPr>
      </p:pic>
    </p:spTree>
    <p:extLst>
      <p:ext uri="{BB962C8B-B14F-4D97-AF65-F5344CB8AC3E}">
        <p14:creationId xmlns:p14="http://schemas.microsoft.com/office/powerpoint/2010/main" val="17396438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799" y="585989"/>
            <a:ext cx="4698362" cy="5711780"/>
          </a:xfrm>
        </p:spPr>
        <p:txBody>
          <a:bodyPr>
            <a:normAutofit/>
          </a:bodyPr>
          <a:lstStyle/>
          <a:p>
            <a:pPr marL="0" indent="0" algn="just">
              <a:lnSpc>
                <a:spcPct val="150000"/>
              </a:lnSpc>
              <a:buNone/>
            </a:pPr>
            <a:r>
              <a:rPr lang="en-IN" b="1" dirty="0">
                <a:solidFill>
                  <a:srgbClr val="C00000"/>
                </a:solidFill>
                <a:latin typeface="Book Antiqua" panose="02040602050305030304" pitchFamily="18" charset="0"/>
              </a:rPr>
              <a:t>IoT Level 2-</a:t>
            </a:r>
            <a:r>
              <a:rPr lang="en-US"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A level-2 IoT system has a single node that performs sensing and/or actuation and local analysis. Data is stored in the cloud and application is usually cloud- based. IoT systems are suitable for solutions where the data involved is big, however, the primary analysis requirement is not computationally intensive and can be done locally itself. </a:t>
            </a:r>
          </a:p>
          <a:p>
            <a:pPr marL="0" indent="0" algn="just">
              <a:lnSpc>
                <a:spcPct val="150000"/>
              </a:lnSpc>
              <a:buNone/>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31</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567756" y="199623"/>
            <a:ext cx="4701259" cy="6098146"/>
          </a:xfrm>
          <a:prstGeom prst="rect">
            <a:avLst/>
          </a:prstGeom>
          <a:noFill/>
          <a:ln>
            <a:noFill/>
          </a:ln>
        </p:spPr>
      </p:pic>
    </p:spTree>
    <p:extLst>
      <p:ext uri="{BB962C8B-B14F-4D97-AF65-F5344CB8AC3E}">
        <p14:creationId xmlns:p14="http://schemas.microsoft.com/office/powerpoint/2010/main" val="50946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5616" y="727658"/>
            <a:ext cx="4402147" cy="5132230"/>
          </a:xfrm>
        </p:spPr>
        <p:txBody>
          <a:bodyPr>
            <a:normAutofit/>
          </a:bodyPr>
          <a:lstStyle/>
          <a:p>
            <a:pPr marL="0" indent="0" algn="just">
              <a:lnSpc>
                <a:spcPct val="150000"/>
              </a:lnSpc>
              <a:buNone/>
            </a:pPr>
            <a:r>
              <a:rPr lang="en-IN" b="1" dirty="0">
                <a:solidFill>
                  <a:srgbClr val="C00000"/>
                </a:solidFill>
                <a:latin typeface="Book Antiqua" panose="02040602050305030304" pitchFamily="18" charset="0"/>
              </a:rPr>
              <a:t>IoT Level 3-</a:t>
            </a:r>
            <a:r>
              <a:rPr lang="en-US" dirty="0">
                <a:solidFill>
                  <a:srgbClr val="002060"/>
                </a:solidFill>
                <a:latin typeface="Book Antiqua" panose="02040602050305030304" pitchFamily="18" charset="0"/>
              </a:rPr>
              <a:t> </a:t>
            </a:r>
            <a:r>
              <a:rPr lang="en-IN" dirty="0">
                <a:solidFill>
                  <a:srgbClr val="002060"/>
                </a:solidFill>
                <a:latin typeface="Book Antiqua" panose="02040602050305030304" pitchFamily="18" charset="0"/>
              </a:rPr>
              <a:t>IoT system has a single node. Data is stored and analysed in the cloud and application is cloud- based. IoT systems are suitable for solutions where the data involved is big and the analysis requirements are computationally intensive. </a:t>
            </a:r>
          </a:p>
          <a:p>
            <a:pPr algn="just">
              <a:lnSpc>
                <a:spcPct val="150000"/>
              </a:lnSpc>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32</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416094" y="271078"/>
            <a:ext cx="4878678" cy="6045389"/>
          </a:xfrm>
          <a:prstGeom prst="rect">
            <a:avLst/>
          </a:prstGeom>
          <a:noFill/>
          <a:ln>
            <a:noFill/>
          </a:ln>
        </p:spPr>
      </p:pic>
    </p:spTree>
    <p:extLst>
      <p:ext uri="{BB962C8B-B14F-4D97-AF65-F5344CB8AC3E}">
        <p14:creationId xmlns:p14="http://schemas.microsoft.com/office/powerpoint/2010/main" val="1232230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8343" y="418565"/>
            <a:ext cx="4878666" cy="5763295"/>
          </a:xfrm>
        </p:spPr>
        <p:txBody>
          <a:bodyPr>
            <a:noAutofit/>
          </a:bodyPr>
          <a:lstStyle/>
          <a:p>
            <a:pPr marL="0" indent="0" algn="just">
              <a:lnSpc>
                <a:spcPct val="150000"/>
              </a:lnSpc>
              <a:buNone/>
            </a:pPr>
            <a:r>
              <a:rPr lang="en-IN" b="1" dirty="0">
                <a:solidFill>
                  <a:srgbClr val="C00000"/>
                </a:solidFill>
                <a:latin typeface="Book Antiqua" panose="02040602050305030304" pitchFamily="18" charset="0"/>
              </a:rPr>
              <a:t>IoT Level 4- </a:t>
            </a:r>
            <a:r>
              <a:rPr lang="en-IN" dirty="0">
                <a:solidFill>
                  <a:srgbClr val="002060"/>
                </a:solidFill>
                <a:latin typeface="Book Antiqua" panose="02040602050305030304" pitchFamily="18" charset="0"/>
              </a:rPr>
              <a:t>A level-4 IoT system has multiple nodes that perform local analysis. Data is stored in the cloud and application is cloud-based. Level-4 contains local and cloud- based observer nodes which can subscribe to and receive information collected in the cloud from IoT devices. Level-4 IoT systems are suitable for solutions where multiple nodes are required, the data involved is big and the analysis requirements are computationally intensive. </a:t>
            </a: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33</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5954892" y="733895"/>
            <a:ext cx="5958066" cy="4816900"/>
          </a:xfrm>
          <a:prstGeom prst="rect">
            <a:avLst/>
          </a:prstGeom>
          <a:noFill/>
          <a:ln>
            <a:noFill/>
          </a:ln>
        </p:spPr>
      </p:pic>
    </p:spTree>
    <p:extLst>
      <p:ext uri="{BB962C8B-B14F-4D97-AF65-F5344CB8AC3E}">
        <p14:creationId xmlns:p14="http://schemas.microsoft.com/office/powerpoint/2010/main" val="2522657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464" y="457203"/>
            <a:ext cx="5265031" cy="5544354"/>
          </a:xfrm>
        </p:spPr>
        <p:txBody>
          <a:bodyPr>
            <a:noAutofit/>
          </a:bodyPr>
          <a:lstStyle/>
          <a:p>
            <a:pPr marL="0" indent="0" algn="just">
              <a:lnSpc>
                <a:spcPct val="170000"/>
              </a:lnSpc>
              <a:buNone/>
            </a:pPr>
            <a:r>
              <a:rPr lang="en-IN" b="1" dirty="0">
                <a:solidFill>
                  <a:srgbClr val="C00000"/>
                </a:solidFill>
                <a:latin typeface="Book Antiqua" panose="02040602050305030304" pitchFamily="18" charset="0"/>
              </a:rPr>
              <a:t>IoT Level 5-</a:t>
            </a:r>
            <a:r>
              <a:rPr lang="en-US" dirty="0">
                <a:solidFill>
                  <a:srgbClr val="002060"/>
                </a:solidFill>
                <a:latin typeface="Book Antiqua" panose="02040602050305030304" pitchFamily="18" charset="0"/>
              </a:rPr>
              <a:t> A</a:t>
            </a:r>
            <a:r>
              <a:rPr lang="en-IN" dirty="0">
                <a:solidFill>
                  <a:srgbClr val="002060"/>
                </a:solidFill>
                <a:latin typeface="Book Antiqua" panose="02040602050305030304" pitchFamily="18" charset="0"/>
              </a:rPr>
              <a:t> level-5 IoT system has multiple end nodes and one coordinator node. The end nodes that perform sensing and/or actuation. Coordinator node collects data from the end nodes and sends to the cloud. Data is stored and analysed in the cloud and application is cloud-based. Level-5 IoT systems are suitable for solutions based on wireless sensor networks, in which the data involved is big and the analysis requirements are computationally intensive. </a:t>
            </a:r>
          </a:p>
          <a:p>
            <a:pPr marL="0" indent="0" algn="just">
              <a:lnSpc>
                <a:spcPct val="170000"/>
              </a:lnSpc>
              <a:buNone/>
            </a:pPr>
            <a:endParaRPr lang="en-IN" dirty="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34</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155028" y="772732"/>
            <a:ext cx="5757929" cy="5228825"/>
          </a:xfrm>
          <a:prstGeom prst="rect">
            <a:avLst/>
          </a:prstGeom>
          <a:noFill/>
          <a:ln>
            <a:noFill/>
          </a:ln>
        </p:spPr>
      </p:pic>
    </p:spTree>
    <p:extLst>
      <p:ext uri="{BB962C8B-B14F-4D97-AF65-F5344CB8AC3E}">
        <p14:creationId xmlns:p14="http://schemas.microsoft.com/office/powerpoint/2010/main" val="3426827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5322" y="651021"/>
            <a:ext cx="5252153" cy="5724658"/>
          </a:xfrm>
        </p:spPr>
        <p:txBody>
          <a:bodyPr>
            <a:normAutofit/>
          </a:bodyPr>
          <a:lstStyle/>
          <a:p>
            <a:pPr marL="0" indent="0" algn="just">
              <a:lnSpc>
                <a:spcPct val="150000"/>
              </a:lnSpc>
              <a:buNone/>
            </a:pPr>
            <a:r>
              <a:rPr lang="en-IN" b="1" dirty="0">
                <a:solidFill>
                  <a:srgbClr val="C00000"/>
                </a:solidFill>
                <a:latin typeface="Book Antiqua" panose="02040602050305030304" pitchFamily="18" charset="0"/>
              </a:rPr>
              <a:t>IoT Level 6-</a:t>
            </a:r>
            <a:r>
              <a:rPr lang="en-US" dirty="0">
                <a:solidFill>
                  <a:srgbClr val="C00000"/>
                </a:solidFill>
                <a:latin typeface="Book Antiqua" panose="02040602050305030304" pitchFamily="18" charset="0"/>
              </a:rPr>
              <a:t> </a:t>
            </a:r>
            <a:r>
              <a:rPr lang="en-IN" dirty="0">
                <a:solidFill>
                  <a:srgbClr val="002060"/>
                </a:solidFill>
                <a:latin typeface="Book Antiqua" panose="02040602050305030304" pitchFamily="18" charset="0"/>
              </a:rPr>
              <a:t>level-6 IoT system has multiple independent end nodes that perform sensing and/or actuation and send data to the cloud. Data is stored in the cloud and application is cloud-based. The analytics component analyses the data and stores the results in the cloud database. The results are visualized with the cloud-based application. The centralized controller is aware of the status of all the end nodes and sends control commands to the nodes. </a:t>
            </a:r>
          </a:p>
          <a:p>
            <a:pPr marL="0" indent="0" algn="just">
              <a:lnSpc>
                <a:spcPct val="150000"/>
              </a:lnSpc>
              <a:buNone/>
            </a:pPr>
            <a:endParaRPr lang="en-IN" dirty="0">
              <a:solidFill>
                <a:srgbClr val="C0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35</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360576" y="793962"/>
            <a:ext cx="5500866" cy="5025377"/>
          </a:xfrm>
          <a:prstGeom prst="rect">
            <a:avLst/>
          </a:prstGeom>
          <a:noFill/>
          <a:ln>
            <a:noFill/>
          </a:ln>
        </p:spPr>
      </p:pic>
    </p:spTree>
    <p:extLst>
      <p:ext uri="{BB962C8B-B14F-4D97-AF65-F5344CB8AC3E}">
        <p14:creationId xmlns:p14="http://schemas.microsoft.com/office/powerpoint/2010/main" val="42785754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36</a:t>
            </a:fld>
            <a:endParaRPr lang="en-US"/>
          </a:p>
        </p:txBody>
      </p:sp>
      <p:sp>
        <p:nvSpPr>
          <p:cNvPr id="6" name="Rectangle 5"/>
          <p:cNvSpPr/>
          <p:nvPr/>
        </p:nvSpPr>
        <p:spPr>
          <a:xfrm>
            <a:off x="3034048" y="2387784"/>
            <a:ext cx="6483439" cy="1323439"/>
          </a:xfrm>
          <a:prstGeom prst="rect">
            <a:avLst/>
          </a:prstGeom>
          <a:noFill/>
        </p:spPr>
        <p:txBody>
          <a:bodyPr wrap="square" lIns="91440" tIns="45720" rIns="91440" bIns="45720">
            <a:spAutoFit/>
          </a:bodyPr>
          <a:lstStyle/>
          <a:p>
            <a:pPr algn="ctr"/>
            <a:r>
              <a:rPr lang="en-US" sz="8000" b="1" cap="none" spc="0" dirty="0" smtClean="0">
                <a:ln w="13462">
                  <a:solidFill>
                    <a:srgbClr val="C00000"/>
                  </a:solidFill>
                  <a:prstDash val="solid"/>
                </a:ln>
                <a:solidFill>
                  <a:srgbClr val="C00000"/>
                </a:solidFill>
                <a:effectLst>
                  <a:outerShdw dist="38100" dir="2700000" algn="bl" rotWithShape="0">
                    <a:schemeClr val="accent5"/>
                  </a:outerShdw>
                </a:effectLst>
              </a:rPr>
              <a:t>Queries ??</a:t>
            </a:r>
            <a:endParaRPr lang="en-US" sz="8000" b="1" cap="none" spc="0" dirty="0">
              <a:ln w="13462">
                <a:solidFill>
                  <a:srgbClr val="C00000"/>
                </a:solidFill>
                <a:prstDash val="solid"/>
              </a:ln>
              <a:solidFill>
                <a:srgbClr val="C00000"/>
              </a:solidFill>
              <a:effectLst>
                <a:outerShdw dist="38100" dir="2700000" algn="bl" rotWithShape="0">
                  <a:schemeClr val="accent5"/>
                </a:outerShdw>
              </a:effectLst>
            </a:endParaRPr>
          </a:p>
        </p:txBody>
      </p:sp>
    </p:spTree>
    <p:extLst>
      <p:ext uri="{BB962C8B-B14F-4D97-AF65-F5344CB8AC3E}">
        <p14:creationId xmlns:p14="http://schemas.microsoft.com/office/powerpoint/2010/main" val="2694560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552" y="525685"/>
            <a:ext cx="10198794" cy="791323"/>
          </a:xfrm>
        </p:spPr>
        <p:txBody>
          <a:bodyPr>
            <a:noAutofit/>
          </a:bodyPr>
          <a:lstStyle/>
          <a:p>
            <a:pPr algn="ctr">
              <a:lnSpc>
                <a:spcPct val="150000"/>
              </a:lnSpc>
            </a:pPr>
            <a:r>
              <a:rPr lang="en-US" sz="3200" b="1" dirty="0" smtClean="0">
                <a:solidFill>
                  <a:srgbClr val="0070C0"/>
                </a:solidFill>
                <a:latin typeface="Book Antiqua" panose="02040602050305030304" pitchFamily="18" charset="0"/>
              </a:rPr>
              <a:t>Introduction</a:t>
            </a:r>
            <a:endParaRPr lang="en-IN" sz="3200" b="1" dirty="0">
              <a:solidFill>
                <a:srgbClr val="0070C0"/>
              </a:solidFill>
              <a:latin typeface="Book Antiqua" panose="02040602050305030304" pitchFamily="18" charset="0"/>
            </a:endParaRPr>
          </a:p>
        </p:txBody>
      </p:sp>
      <p:sp>
        <p:nvSpPr>
          <p:cNvPr id="3" name="Content Placeholder 2"/>
          <p:cNvSpPr>
            <a:spLocks noGrp="1"/>
          </p:cNvSpPr>
          <p:nvPr>
            <p:ph idx="1"/>
          </p:nvPr>
        </p:nvSpPr>
        <p:spPr>
          <a:xfrm>
            <a:off x="1006017" y="1876566"/>
            <a:ext cx="10781185" cy="3800903"/>
          </a:xfrm>
        </p:spPr>
        <p:txBody>
          <a:bodyPr/>
          <a:lstStyle/>
          <a:p>
            <a:pPr marL="0" indent="0" algn="just">
              <a:lnSpc>
                <a:spcPct val="150000"/>
              </a:lnSpc>
              <a:buNone/>
            </a:pPr>
            <a:r>
              <a:rPr lang="en-US" b="1" dirty="0" smtClean="0">
                <a:solidFill>
                  <a:srgbClr val="0070C0"/>
                </a:solidFill>
                <a:latin typeface="Book Antiqua" panose="02040602050305030304" pitchFamily="18" charset="0"/>
              </a:rPr>
              <a:t>Definition-</a:t>
            </a:r>
          </a:p>
          <a:p>
            <a:pPr marL="0" indent="0" algn="ctr">
              <a:lnSpc>
                <a:spcPct val="150000"/>
              </a:lnSpc>
              <a:buNone/>
            </a:pPr>
            <a:r>
              <a:rPr lang="en-IN" b="1" i="1" dirty="0" smtClean="0">
                <a:solidFill>
                  <a:srgbClr val="FF0000"/>
                </a:solidFill>
                <a:latin typeface="Book Antiqua" panose="02040602050305030304" pitchFamily="18" charset="0"/>
              </a:rPr>
              <a:t>Physical </a:t>
            </a:r>
            <a:r>
              <a:rPr lang="en-IN" b="1" i="1" dirty="0">
                <a:solidFill>
                  <a:srgbClr val="FF0000"/>
                </a:solidFill>
                <a:latin typeface="Book Antiqua" panose="02040602050305030304" pitchFamily="18" charset="0"/>
              </a:rPr>
              <a:t>Object + Controller, Sensor, and Actuators + Internet = Internet of </a:t>
            </a:r>
            <a:r>
              <a:rPr lang="en-IN" b="1" i="1" dirty="0" smtClean="0">
                <a:solidFill>
                  <a:srgbClr val="FF0000"/>
                </a:solidFill>
                <a:latin typeface="Book Antiqua" panose="02040602050305030304" pitchFamily="18" charset="0"/>
              </a:rPr>
              <a:t>Things</a:t>
            </a:r>
          </a:p>
          <a:p>
            <a:pPr marL="0" indent="0" algn="just">
              <a:lnSpc>
                <a:spcPct val="200000"/>
              </a:lnSpc>
              <a:buNone/>
            </a:pPr>
            <a:r>
              <a:rPr lang="en-US" dirty="0">
                <a:solidFill>
                  <a:srgbClr val="002060"/>
                </a:solidFill>
                <a:latin typeface="Book Antiqua" panose="02040602050305030304" pitchFamily="18" charset="0"/>
              </a:rPr>
              <a:t>The Internet of Things, or IoT is a system of Interrelated Computing devices, Mechanical and Digital machines, Objects, Animal or People that are provided with unique identifiers and the ability to transfer data over a network without requiring human-to-human or human-to-computer interactions.</a:t>
            </a:r>
            <a:endParaRPr lang="en-IN" dirty="0">
              <a:solidFill>
                <a:srgbClr val="002060"/>
              </a:solidFill>
              <a:latin typeface="Book Antiqua" panose="02040602050305030304" pitchFamily="18" charset="0"/>
            </a:endParaRPr>
          </a:p>
          <a:p>
            <a:pPr marL="0" indent="0">
              <a:lnSpc>
                <a:spcPct val="150000"/>
              </a:lnSpc>
              <a:buNone/>
            </a:pPr>
            <a:endParaRPr lang="en-IN" b="1" i="1" dirty="0" smtClean="0">
              <a:solidFill>
                <a:srgbClr val="FF000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4</a:t>
            </a:fld>
            <a:endParaRPr lang="en-US"/>
          </a:p>
        </p:txBody>
      </p:sp>
    </p:spTree>
    <p:extLst>
      <p:ext uri="{BB962C8B-B14F-4D97-AF65-F5344CB8AC3E}">
        <p14:creationId xmlns:p14="http://schemas.microsoft.com/office/powerpoint/2010/main" val="37653969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2740" y="431637"/>
            <a:ext cx="10539988" cy="5698707"/>
          </a:xfrm>
        </p:spPr>
        <p:txBody>
          <a:bodyPr>
            <a:normAutofit fontScale="92500"/>
          </a:bodyPr>
          <a:lstStyle/>
          <a:p>
            <a:pPr marL="0" indent="0" algn="just">
              <a:lnSpc>
                <a:spcPct val="160000"/>
              </a:lnSpc>
              <a:buNone/>
            </a:pPr>
            <a:r>
              <a:rPr lang="en-US" b="1" dirty="0" smtClean="0">
                <a:solidFill>
                  <a:srgbClr val="0070C0"/>
                </a:solidFill>
                <a:latin typeface="Book Antiqua" panose="02040602050305030304" pitchFamily="18" charset="0"/>
              </a:rPr>
              <a:t>Characteristics of IoT-</a:t>
            </a:r>
          </a:p>
          <a:p>
            <a:pPr lvl="0" algn="just" fontAlgn="base">
              <a:lnSpc>
                <a:spcPct val="160000"/>
              </a:lnSpc>
            </a:pPr>
            <a:r>
              <a:rPr lang="en-IN" b="1" dirty="0">
                <a:solidFill>
                  <a:srgbClr val="C00000"/>
                </a:solidFill>
                <a:latin typeface="Book Antiqua" panose="02040602050305030304" pitchFamily="18" charset="0"/>
              </a:rPr>
              <a:t>Dynamic and self-adapting</a:t>
            </a:r>
            <a:r>
              <a:rPr lang="en-IN" dirty="0">
                <a:latin typeface="Book Antiqua" panose="02040602050305030304" pitchFamily="18" charset="0"/>
              </a:rPr>
              <a:t> -</a:t>
            </a:r>
            <a:r>
              <a:rPr lang="en-IN" dirty="0">
                <a:solidFill>
                  <a:srgbClr val="002060"/>
                </a:solidFill>
                <a:latin typeface="Book Antiqua" panose="02040602050305030304" pitchFamily="18" charset="0"/>
              </a:rPr>
              <a:t>IoT devices and systems may have the capability to dynamically adapt with the changing contexts and take actions based on their operating conditions, User's content or sensed environment. Example the surveillance system is adapting itself based on context and changing conditions. </a:t>
            </a:r>
          </a:p>
          <a:p>
            <a:pPr lvl="0" algn="just" fontAlgn="base">
              <a:lnSpc>
                <a:spcPct val="160000"/>
              </a:lnSpc>
            </a:pPr>
            <a:r>
              <a:rPr lang="en-IN" b="1" dirty="0">
                <a:solidFill>
                  <a:srgbClr val="C00000"/>
                </a:solidFill>
                <a:latin typeface="Book Antiqua" panose="02040602050305030304" pitchFamily="18" charset="0"/>
              </a:rPr>
              <a:t>Self-configuring-</a:t>
            </a:r>
            <a:r>
              <a:rPr lang="en-IN" dirty="0">
                <a:latin typeface="Book Antiqua" panose="02040602050305030304" pitchFamily="18" charset="0"/>
              </a:rPr>
              <a:t> </a:t>
            </a:r>
            <a:r>
              <a:rPr lang="en-IN" dirty="0">
                <a:solidFill>
                  <a:srgbClr val="002060"/>
                </a:solidFill>
                <a:latin typeface="Book Antiqua" panose="02040602050305030304" pitchFamily="18" charset="0"/>
              </a:rPr>
              <a:t>Allowing many devices to work together to provide certain functionality.</a:t>
            </a:r>
            <a:r>
              <a:rPr lang="en-IN" dirty="0">
                <a:latin typeface="Book Antiqua" panose="02040602050305030304" pitchFamily="18" charset="0"/>
              </a:rPr>
              <a:t> </a:t>
            </a:r>
          </a:p>
          <a:p>
            <a:pPr lvl="0" algn="just" fontAlgn="base">
              <a:lnSpc>
                <a:spcPct val="160000"/>
              </a:lnSpc>
            </a:pPr>
            <a:r>
              <a:rPr lang="en-IN" b="1" dirty="0">
                <a:solidFill>
                  <a:srgbClr val="C00000"/>
                </a:solidFill>
                <a:latin typeface="Book Antiqua" panose="02040602050305030304" pitchFamily="18" charset="0"/>
              </a:rPr>
              <a:t>Inter-operable communication protocols</a:t>
            </a:r>
            <a:r>
              <a:rPr lang="en-IN" dirty="0">
                <a:solidFill>
                  <a:srgbClr val="C00000"/>
                </a:solidFill>
                <a:latin typeface="Book Antiqua" panose="02040602050305030304" pitchFamily="18" charset="0"/>
              </a:rPr>
              <a:t>- </a:t>
            </a:r>
            <a:r>
              <a:rPr lang="en-IN" dirty="0" smtClean="0">
                <a:solidFill>
                  <a:srgbClr val="002060"/>
                </a:solidFill>
                <a:latin typeface="Book Antiqua" panose="02040602050305030304" pitchFamily="18" charset="0"/>
              </a:rPr>
              <a:t>Support</a:t>
            </a:r>
            <a:r>
              <a:rPr lang="en-IN" dirty="0">
                <a:solidFill>
                  <a:srgbClr val="002060"/>
                </a:solidFill>
                <a:latin typeface="Book Antiqua" panose="02040602050305030304" pitchFamily="18" charset="0"/>
              </a:rPr>
              <a:t> several interoperable communication protocols and can communicate with other devices and with infrastructure. </a:t>
            </a:r>
          </a:p>
          <a:p>
            <a:pPr lvl="0" algn="just" fontAlgn="base">
              <a:lnSpc>
                <a:spcPct val="160000"/>
              </a:lnSpc>
            </a:pPr>
            <a:r>
              <a:rPr lang="en-IN" b="1" dirty="0">
                <a:solidFill>
                  <a:srgbClr val="C00000"/>
                </a:solidFill>
                <a:latin typeface="Book Antiqua" panose="02040602050305030304" pitchFamily="18" charset="0"/>
              </a:rPr>
              <a:t>Unique identity-</a:t>
            </a:r>
            <a:r>
              <a:rPr lang="en-IN" dirty="0">
                <a:solidFill>
                  <a:srgbClr val="C00000"/>
                </a:solidFill>
                <a:latin typeface="Book Antiqua" panose="02040602050305030304" pitchFamily="18" charset="0"/>
              </a:rPr>
              <a:t> </a:t>
            </a:r>
            <a:r>
              <a:rPr lang="en-IN" dirty="0">
                <a:solidFill>
                  <a:srgbClr val="002060"/>
                </a:solidFill>
                <a:latin typeface="Book Antiqua" panose="02040602050305030304" pitchFamily="18" charset="0"/>
              </a:rPr>
              <a:t>Each IoT device has a unique identity and a unique identifier (IP addresses). </a:t>
            </a:r>
          </a:p>
          <a:p>
            <a:pPr lvl="0" algn="just" fontAlgn="base">
              <a:lnSpc>
                <a:spcPct val="160000"/>
              </a:lnSpc>
            </a:pPr>
            <a:r>
              <a:rPr lang="en-IN" b="1" dirty="0">
                <a:solidFill>
                  <a:srgbClr val="C00000"/>
                </a:solidFill>
                <a:latin typeface="Book Antiqua" panose="02040602050305030304" pitchFamily="18" charset="0"/>
              </a:rPr>
              <a:t>Integrated into information network-</a:t>
            </a:r>
            <a:r>
              <a:rPr lang="en-IN" dirty="0">
                <a:latin typeface="Book Antiqua" panose="02040602050305030304" pitchFamily="18" charset="0"/>
              </a:rPr>
              <a:t> </a:t>
            </a:r>
            <a:r>
              <a:rPr lang="en-IN" dirty="0">
                <a:solidFill>
                  <a:srgbClr val="002060"/>
                </a:solidFill>
                <a:latin typeface="Book Antiqua" panose="02040602050305030304" pitchFamily="18" charset="0"/>
              </a:rPr>
              <a:t>It allows them to communicate and exchange data with other devices and systems. </a:t>
            </a:r>
          </a:p>
          <a:p>
            <a:pPr algn="just">
              <a:lnSpc>
                <a:spcPct val="160000"/>
              </a:lnSpc>
            </a:pPr>
            <a:endParaRPr lang="en-US" b="1" dirty="0" smtClean="0">
              <a:solidFill>
                <a:srgbClr val="0070C0"/>
              </a:solidFill>
              <a:latin typeface="Book Antiqua" panose="02040602050305030304" pitchFamily="18" charset="0"/>
            </a:endParaRPr>
          </a:p>
          <a:p>
            <a:pPr algn="just">
              <a:lnSpc>
                <a:spcPct val="160000"/>
              </a:lnSpc>
            </a:pPr>
            <a:endParaRPr lang="en-IN" b="1" dirty="0">
              <a:solidFill>
                <a:srgbClr val="0070C0"/>
              </a:solidFill>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smtClean="0"/>
              <a:t>Ms. Kritika Purohit</a:t>
            </a:r>
            <a:endParaRPr lang="en-US"/>
          </a:p>
        </p:txBody>
      </p:sp>
      <p:sp>
        <p:nvSpPr>
          <p:cNvPr id="4" name="Slide Number Placeholder 3"/>
          <p:cNvSpPr>
            <a:spLocks noGrp="1"/>
          </p:cNvSpPr>
          <p:nvPr>
            <p:ph type="sldNum" sz="quarter" idx="12"/>
          </p:nvPr>
        </p:nvSpPr>
        <p:spPr/>
        <p:txBody>
          <a:bodyPr/>
          <a:lstStyle/>
          <a:p>
            <a:fld id="{8212706A-C70C-4036-AD16-6160E2F959F8}" type="slidenum">
              <a:rPr lang="en-US" smtClean="0"/>
              <a:t>5</a:t>
            </a:fld>
            <a:endParaRPr lang="en-US"/>
          </a:p>
        </p:txBody>
      </p:sp>
    </p:spTree>
    <p:extLst>
      <p:ext uri="{BB962C8B-B14F-4D97-AF65-F5344CB8AC3E}">
        <p14:creationId xmlns:p14="http://schemas.microsoft.com/office/powerpoint/2010/main" val="26618079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6839" y="148108"/>
            <a:ext cx="10178322" cy="5944236"/>
          </a:xfrm>
        </p:spPr>
        <p:txBody>
          <a:bodyPr/>
          <a:lstStyle/>
          <a:p>
            <a:r>
              <a:rPr lang="en-US" dirty="0" smtClean="0">
                <a:solidFill>
                  <a:srgbClr val="0070C0"/>
                </a:solidFill>
                <a:latin typeface="Book Antiqua" panose="02040602050305030304" pitchFamily="18" charset="0"/>
              </a:rPr>
              <a:t>Application of IoT-</a:t>
            </a:r>
          </a:p>
          <a:p>
            <a:endParaRPr lang="en-IN" dirty="0">
              <a:solidFill>
                <a:srgbClr val="0070C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6</a:t>
            </a:fld>
            <a:endParaRPr lang="en-US"/>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997506" y="598304"/>
            <a:ext cx="8769232" cy="6259696"/>
          </a:xfrm>
          <a:prstGeom prst="rect">
            <a:avLst/>
          </a:prstGeom>
        </p:spPr>
      </p:pic>
    </p:spTree>
    <p:extLst>
      <p:ext uri="{BB962C8B-B14F-4D97-AF65-F5344CB8AC3E}">
        <p14:creationId xmlns:p14="http://schemas.microsoft.com/office/powerpoint/2010/main" val="53407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903" y="483596"/>
            <a:ext cx="10809387" cy="5892083"/>
          </a:xfrm>
        </p:spPr>
        <p:txBody>
          <a:bodyPr>
            <a:normAutofit lnSpcReduction="10000"/>
          </a:bodyPr>
          <a:lstStyle/>
          <a:p>
            <a:pPr marL="0" indent="0" algn="just">
              <a:lnSpc>
                <a:spcPct val="150000"/>
              </a:lnSpc>
              <a:buNone/>
            </a:pPr>
            <a:r>
              <a:rPr lang="en-US" b="1" dirty="0">
                <a:solidFill>
                  <a:srgbClr val="0070C0"/>
                </a:solidFill>
                <a:latin typeface="Book Antiqua" panose="02040602050305030304" pitchFamily="18" charset="0"/>
              </a:rPr>
              <a:t>Design of IoT-</a:t>
            </a:r>
            <a:endParaRPr lang="en-IN" b="1" dirty="0" smtClean="0">
              <a:solidFill>
                <a:srgbClr val="C00000"/>
              </a:solidFill>
              <a:latin typeface="Book Antiqua" panose="02040602050305030304" pitchFamily="18" charset="0"/>
            </a:endParaRPr>
          </a:p>
          <a:p>
            <a:pPr marL="457200" indent="-457200" algn="just">
              <a:lnSpc>
                <a:spcPct val="150000"/>
              </a:lnSpc>
              <a:buFont typeface="+mj-lt"/>
              <a:buAutoNum type="arabicPeriod"/>
            </a:pPr>
            <a:r>
              <a:rPr lang="en-IN" b="1" dirty="0" smtClean="0">
                <a:solidFill>
                  <a:srgbClr val="C00000"/>
                </a:solidFill>
                <a:latin typeface="Book Antiqua" panose="02040602050305030304" pitchFamily="18" charset="0"/>
              </a:rPr>
              <a:t>Physical </a:t>
            </a:r>
            <a:r>
              <a:rPr lang="en-IN" b="1" dirty="0">
                <a:solidFill>
                  <a:srgbClr val="C00000"/>
                </a:solidFill>
                <a:latin typeface="Book Antiqua" panose="02040602050305030304" pitchFamily="18" charset="0"/>
              </a:rPr>
              <a:t>Design- </a:t>
            </a:r>
            <a:r>
              <a:rPr lang="en-IN" dirty="0">
                <a:solidFill>
                  <a:srgbClr val="002060"/>
                </a:solidFill>
                <a:latin typeface="Book Antiqua" panose="02040602050305030304" pitchFamily="18" charset="0"/>
              </a:rPr>
              <a:t>Physical design of IoT refers to IoT devices and IoT protocols. </a:t>
            </a:r>
          </a:p>
          <a:p>
            <a:pPr lvl="1" algn="just">
              <a:lnSpc>
                <a:spcPct val="150000"/>
              </a:lnSpc>
              <a:buFont typeface="Arial" panose="020B0604020202020204" pitchFamily="34" charset="0"/>
              <a:buChar char="•"/>
            </a:pPr>
            <a:r>
              <a:rPr lang="en-IN" sz="2000" b="1" dirty="0">
                <a:solidFill>
                  <a:srgbClr val="002060"/>
                </a:solidFill>
                <a:latin typeface="Book Antiqua" panose="02040602050305030304" pitchFamily="18" charset="0"/>
              </a:rPr>
              <a:t>Things –</a:t>
            </a:r>
            <a:r>
              <a:rPr lang="en-IN" sz="2000" dirty="0">
                <a:solidFill>
                  <a:srgbClr val="002060"/>
                </a:solidFill>
                <a:latin typeface="Book Antiqua" panose="02040602050305030304" pitchFamily="18" charset="0"/>
              </a:rPr>
              <a:t> Things are the mode devices which have unique identities and can perform remote sensing, activating a monitoring capability. Things are main part of IoT applications</a:t>
            </a:r>
            <a:r>
              <a:rPr lang="en-IN" sz="2000" dirty="0" smtClean="0">
                <a:solidFill>
                  <a:srgbClr val="002060"/>
                </a:solidFill>
                <a:latin typeface="Book Antiqua" panose="02040602050305030304" pitchFamily="18" charset="0"/>
              </a:rPr>
              <a:t>. IoT</a:t>
            </a:r>
            <a:r>
              <a:rPr lang="en-IN" sz="2000" dirty="0">
                <a:solidFill>
                  <a:srgbClr val="002060"/>
                </a:solidFill>
                <a:latin typeface="Book Antiqua" panose="02040602050305030304" pitchFamily="18" charset="0"/>
              </a:rPr>
              <a:t> devices can be of several types - </a:t>
            </a:r>
            <a:r>
              <a:rPr lang="en-IN" sz="2000" i="1" dirty="0">
                <a:solidFill>
                  <a:srgbClr val="C00000"/>
                </a:solidFill>
                <a:latin typeface="Book Antiqua" panose="02040602050305030304" pitchFamily="18" charset="0"/>
              </a:rPr>
              <a:t>sensing devices, smart watches, </a:t>
            </a:r>
            <a:r>
              <a:rPr lang="en-IN" sz="2000" i="1" dirty="0" smtClean="0">
                <a:solidFill>
                  <a:srgbClr val="C00000"/>
                </a:solidFill>
                <a:latin typeface="Book Antiqua" panose="02040602050305030304" pitchFamily="18" charset="0"/>
              </a:rPr>
              <a:t>Smart </a:t>
            </a:r>
            <a:r>
              <a:rPr lang="en-IN" sz="2000" i="1" dirty="0">
                <a:solidFill>
                  <a:srgbClr val="C00000"/>
                </a:solidFill>
                <a:latin typeface="Book Antiqua" panose="02040602050305030304" pitchFamily="18" charset="0"/>
              </a:rPr>
              <a:t>electronic appliances, and wearable sensors, auto mobile and industrial machines. </a:t>
            </a:r>
            <a:endParaRPr lang="en-IN" sz="2000" i="1" dirty="0" smtClean="0">
              <a:solidFill>
                <a:srgbClr val="C00000"/>
              </a:solidFill>
              <a:latin typeface="Book Antiqua" panose="02040602050305030304" pitchFamily="18" charset="0"/>
            </a:endParaRPr>
          </a:p>
          <a:p>
            <a:pPr lvl="1" algn="just">
              <a:lnSpc>
                <a:spcPct val="150000"/>
              </a:lnSpc>
              <a:buFont typeface="Arial" panose="020B0604020202020204" pitchFamily="34" charset="0"/>
              <a:buChar char="•"/>
            </a:pPr>
            <a:r>
              <a:rPr lang="en-IN" sz="2000" dirty="0">
                <a:solidFill>
                  <a:srgbClr val="002060"/>
                </a:solidFill>
                <a:latin typeface="Book Antiqua" panose="02040602050305030304" pitchFamily="18" charset="0"/>
              </a:rPr>
              <a:t>These devices generate data in some form or the other which when processed by data analytics system leads to useful information to guide further actions locally or remotely. </a:t>
            </a:r>
            <a:endParaRPr lang="en-IN" sz="2000" dirty="0" smtClean="0">
              <a:solidFill>
                <a:srgbClr val="002060"/>
              </a:solidFill>
              <a:latin typeface="Book Antiqua" panose="02040602050305030304" pitchFamily="18" charset="0"/>
            </a:endParaRPr>
          </a:p>
          <a:p>
            <a:pPr lvl="1" algn="just">
              <a:lnSpc>
                <a:spcPct val="150000"/>
              </a:lnSpc>
              <a:buFont typeface="Arial" panose="020B0604020202020204" pitchFamily="34" charset="0"/>
              <a:buChar char="•"/>
            </a:pPr>
            <a:r>
              <a:rPr lang="en-IN" sz="2000" dirty="0" smtClean="0">
                <a:solidFill>
                  <a:srgbClr val="002060"/>
                </a:solidFill>
                <a:latin typeface="Book Antiqua" panose="02040602050305030304" pitchFamily="18" charset="0"/>
              </a:rPr>
              <a:t>IoT</a:t>
            </a:r>
            <a:r>
              <a:rPr lang="en-IN" sz="2000" dirty="0">
                <a:solidFill>
                  <a:srgbClr val="002060"/>
                </a:solidFill>
                <a:latin typeface="Book Antiqua" panose="02040602050305030304" pitchFamily="18" charset="0"/>
              </a:rPr>
              <a:t> devices collect data from on board or attached sensors and sensed data communicated either to other device or cloud-based servers. These cloud-based servers are specially designed to analyse and process data.</a:t>
            </a:r>
            <a:endParaRPr lang="en-IN" sz="2000" i="1" dirty="0" smtClean="0">
              <a:solidFill>
                <a:srgbClr val="002060"/>
              </a:solidFill>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7</a:t>
            </a:fld>
            <a:endParaRPr lang="en-US"/>
          </a:p>
        </p:txBody>
      </p:sp>
    </p:spTree>
    <p:extLst>
      <p:ext uri="{BB962C8B-B14F-4D97-AF65-F5344CB8AC3E}">
        <p14:creationId xmlns:p14="http://schemas.microsoft.com/office/powerpoint/2010/main" val="2608251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8</a:t>
            </a:fld>
            <a:endParaRPr lang="en-US"/>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2489309" y="110342"/>
            <a:ext cx="8174397" cy="5813939"/>
          </a:xfrm>
          <a:prstGeom prst="rect">
            <a:avLst/>
          </a:prstGeom>
        </p:spPr>
      </p:pic>
      <p:sp>
        <p:nvSpPr>
          <p:cNvPr id="9" name="TextBox 8"/>
          <p:cNvSpPr txBox="1"/>
          <p:nvPr/>
        </p:nvSpPr>
        <p:spPr>
          <a:xfrm>
            <a:off x="4798453" y="5975569"/>
            <a:ext cx="4010695" cy="400110"/>
          </a:xfrm>
          <a:prstGeom prst="rect">
            <a:avLst/>
          </a:prstGeom>
          <a:noFill/>
        </p:spPr>
        <p:txBody>
          <a:bodyPr wrap="square" rtlCol="0">
            <a:spAutoFit/>
          </a:bodyPr>
          <a:lstStyle/>
          <a:p>
            <a:pPr algn="ctr"/>
            <a:r>
              <a:rPr lang="en-IN" sz="2000" b="1" dirty="0">
                <a:solidFill>
                  <a:srgbClr val="C00000"/>
                </a:solidFill>
                <a:latin typeface="Book Antiqua" panose="02040602050305030304" pitchFamily="18" charset="0"/>
              </a:rPr>
              <a:t>Generic Block Diagram of IoT</a:t>
            </a:r>
            <a:endParaRPr lang="en-IN" sz="2000" dirty="0">
              <a:solidFill>
                <a:srgbClr val="C00000"/>
              </a:solidFill>
              <a:latin typeface="Book Antiqua" panose="02040602050305030304" pitchFamily="18" charset="0"/>
            </a:endParaRPr>
          </a:p>
        </p:txBody>
      </p:sp>
    </p:spTree>
    <p:extLst>
      <p:ext uri="{BB962C8B-B14F-4D97-AF65-F5344CB8AC3E}">
        <p14:creationId xmlns:p14="http://schemas.microsoft.com/office/powerpoint/2010/main" val="6927214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1678" y="534474"/>
            <a:ext cx="10178322" cy="5841205"/>
          </a:xfrm>
        </p:spPr>
        <p:txBody>
          <a:bodyPr/>
          <a:lstStyle/>
          <a:p>
            <a:pPr algn="just">
              <a:lnSpc>
                <a:spcPct val="150000"/>
              </a:lnSpc>
            </a:pPr>
            <a:r>
              <a:rPr lang="en-US" b="1" dirty="0">
                <a:solidFill>
                  <a:srgbClr val="002060"/>
                </a:solidFill>
                <a:latin typeface="Book Antiqua" panose="02040602050305030304" pitchFamily="18" charset="0"/>
              </a:rPr>
              <a:t>IoT Protocols- </a:t>
            </a:r>
            <a:r>
              <a:rPr lang="en-IN" b="1" dirty="0">
                <a:latin typeface="Book Antiqua" panose="02040602050305030304" pitchFamily="18" charset="0"/>
              </a:rPr>
              <a:t>- </a:t>
            </a:r>
            <a:r>
              <a:rPr lang="en-IN" dirty="0">
                <a:solidFill>
                  <a:srgbClr val="002060"/>
                </a:solidFill>
                <a:latin typeface="Book Antiqua" panose="02040602050305030304" pitchFamily="18" charset="0"/>
              </a:rPr>
              <a:t>IoT protocols help to establish communication between IoT devices (node devices) and over the cloud-based servers over the Internet. It helps to send commands to IoT device and receive data from an IoT device over the Internet. </a:t>
            </a:r>
            <a:endParaRPr lang="en-IN" dirty="0" smtClean="0">
              <a:solidFill>
                <a:srgbClr val="002060"/>
              </a:solidFill>
              <a:latin typeface="Book Antiqua" panose="02040602050305030304" pitchFamily="18" charset="0"/>
            </a:endParaRPr>
          </a:p>
          <a:p>
            <a:pPr algn="just">
              <a:lnSpc>
                <a:spcPct val="150000"/>
              </a:lnSpc>
            </a:pPr>
            <a:endParaRPr lang="en-IN" dirty="0">
              <a:solidFill>
                <a:srgbClr val="002060"/>
              </a:solidFill>
              <a:latin typeface="Book Antiqua" panose="02040602050305030304" pitchFamily="18" charset="0"/>
            </a:endParaRPr>
          </a:p>
          <a:p>
            <a:pPr algn="just">
              <a:lnSpc>
                <a:spcPct val="150000"/>
              </a:lnSpc>
            </a:pPr>
            <a:endParaRPr lang="en-IN" b="1" dirty="0">
              <a:solidFill>
                <a:srgbClr val="002060"/>
              </a:solidFill>
              <a:latin typeface="Book Antiqua" panose="02040602050305030304" pitchFamily="18" charset="0"/>
            </a:endParaRPr>
          </a:p>
          <a:p>
            <a:pPr algn="just">
              <a:lnSpc>
                <a:spcPct val="150000"/>
              </a:lnSpc>
            </a:pPr>
            <a:endParaRPr lang="en-IN"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Ms. Kritika Purohit</a:t>
            </a:r>
            <a:endParaRPr lang="en-US"/>
          </a:p>
        </p:txBody>
      </p:sp>
      <p:sp>
        <p:nvSpPr>
          <p:cNvPr id="5" name="Slide Number Placeholder 4"/>
          <p:cNvSpPr>
            <a:spLocks noGrp="1"/>
          </p:cNvSpPr>
          <p:nvPr>
            <p:ph type="sldNum" sz="quarter" idx="12"/>
          </p:nvPr>
        </p:nvSpPr>
        <p:spPr/>
        <p:txBody>
          <a:bodyPr/>
          <a:lstStyle/>
          <a:p>
            <a:fld id="{8212706A-C70C-4036-AD16-6160E2F959F8}" type="slidenum">
              <a:rPr lang="en-US" smtClean="0"/>
              <a:t>9</a:t>
            </a:fld>
            <a:endParaRPr lang="en-US"/>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429643" y="2013585"/>
            <a:ext cx="5971934" cy="4362093"/>
          </a:xfrm>
          <a:prstGeom prst="rect">
            <a:avLst/>
          </a:prstGeom>
          <a:noFill/>
          <a:ln>
            <a:noFill/>
          </a:ln>
        </p:spPr>
      </p:pic>
    </p:spTree>
    <p:extLst>
      <p:ext uri="{BB962C8B-B14F-4D97-AF65-F5344CB8AC3E}">
        <p14:creationId xmlns:p14="http://schemas.microsoft.com/office/powerpoint/2010/main" val="2893044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707</TotalTime>
  <Words>783</Words>
  <Application>Microsoft Office PowerPoint</Application>
  <PresentationFormat>Widescreen</PresentationFormat>
  <Paragraphs>179</Paragraphs>
  <Slides>36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Book Antiqua</vt:lpstr>
      <vt:lpstr>Calibri</vt:lpstr>
      <vt:lpstr>Courier New</vt:lpstr>
      <vt:lpstr>Gill Sans MT</vt:lpstr>
      <vt:lpstr>Impact</vt:lpstr>
      <vt:lpstr>Wingdings</vt:lpstr>
      <vt:lpstr>Badge</vt:lpstr>
      <vt:lpstr>PowerPoint Presentation</vt:lpstr>
      <vt:lpstr>Points to be covered-</vt:lpstr>
      <vt:lpstr>Points to be covered-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IoT Enabling Technologies</vt:lpstr>
      <vt:lpstr>PowerPoint Presentation</vt:lpstr>
      <vt:lpstr>PowerPoint Presentation</vt:lpstr>
      <vt:lpstr>PowerPoint Presentation</vt:lpstr>
      <vt:lpstr>IoT Levels and Deployment Templets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 Introduction to IoT</dc:title>
  <dc:creator>buser</dc:creator>
  <cp:lastModifiedBy>Kritika Ms. Purohit</cp:lastModifiedBy>
  <cp:revision>66</cp:revision>
  <dcterms:created xsi:type="dcterms:W3CDTF">2021-07-30T07:38:49Z</dcterms:created>
  <dcterms:modified xsi:type="dcterms:W3CDTF">2021-08-19T06:32:53Z</dcterms:modified>
</cp:coreProperties>
</file>