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8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4" r:id="rId80"/>
    <p:sldId id="333" r:id="rId81"/>
    <p:sldId id="335" r:id="rId82"/>
  </p:sldIdLst>
  <p:sldSz cx="12192000" cy="6858000"/>
  <p:notesSz cx="6858000" cy="9144000"/>
  <p:embeddedFontLst>
    <p:embeddedFont>
      <p:font typeface="Book Antiqua" panose="02040602050305030304" pitchFamily="18" charset="0"/>
      <p:regular r:id="rId84"/>
      <p:bold r:id="rId85"/>
      <p:italic r:id="rId86"/>
      <p:boldItalic r:id="rId87"/>
    </p:embeddedFont>
    <p:embeddedFont>
      <p:font typeface="Calibri" panose="020F0502020204030204" pitchFamily="34" charset="0"/>
      <p:regular r:id="rId88"/>
      <p:bold r:id="rId89"/>
      <p:italic r:id="rId90"/>
      <p:boldItalic r:id="rId91"/>
    </p:embeddedFont>
    <p:embeddedFont>
      <p:font typeface="Corbel" panose="020B0503020204020204" pitchFamily="34"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6" roundtripDataSignature="AMtx7mjL3G8yxKcncJFECzdgU2E7t4B+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F989E1-77D4-41C3-BD73-0B8458E655F2}">
  <a:tblStyle styleId="{20F989E1-77D4-41C3-BD73-0B8458E655F2}" styleName="Table_0">
    <a:wholeTbl>
      <a:tcTxStyle b="off" i="off">
        <a:font>
          <a:latin typeface="Corbel"/>
          <a:ea typeface="Corbel"/>
          <a:cs typeface="Corbe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1A0CB1F-C55B-44E1-851A-D64992EB451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font" Target="fonts/font1.fntdata"/><Relationship Id="rId89" Type="http://schemas.openxmlformats.org/officeDocument/2006/relationships/font" Target="fonts/font6.fntdata"/><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4.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7.fntdata"/><Relationship Id="rId95"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font" Target="fonts/font2.fntdata"/><Relationship Id="rId93" Type="http://schemas.openxmlformats.org/officeDocument/2006/relationships/font" Target="fonts/font10.fntdata"/><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font" Target="fonts/font5.fntdata"/><Relationship Id="rId91" Type="http://schemas.openxmlformats.org/officeDocument/2006/relationships/font" Target="fonts/font8.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font" Target="fonts/font3.fntdata"/><Relationship Id="rId94" Type="http://schemas.openxmlformats.org/officeDocument/2006/relationships/font" Target="fonts/font11.fntdata"/><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46832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032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26430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877335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27982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101409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782399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571771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810177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643829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252498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19429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102939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4084476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488028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943033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10088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287477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14540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962437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1041908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249902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2265851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216946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5" name="Google Shape;4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2131828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23188704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22814340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144736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d201b6e13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7" name="Google Shape;467;gd201b6e13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gd201b6e13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3012754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d201b6e134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5" name="Google Shape;475;gd201b6e134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gd201b6e134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4510114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201b6e134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gd201b6e134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gd201b6e134_0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4189808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d201b6e134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1" name="Google Shape;491;gd201b6e134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gd201b6e134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13261845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d201b6e134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gd201b6e134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gd201b6e134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34762933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d201b6e134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gd201b6e134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gd201b6e134_0_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4186776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6586686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d201b6e134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gd201b6e134_0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gd201b6e134_0_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1826338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d201b6e13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gd201b6e13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gd201b6e13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10660018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d201b6e134_0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gd201b6e134_0_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gd201b6e134_0_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9186985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d201b6e134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gd201b6e134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gd201b6e134_0_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36728506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d201b6e134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7" name="Google Shape;547;gd201b6e134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gd201b6e134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32055601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3078672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27418921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extLst>
      <p:ext uri="{BB962C8B-B14F-4D97-AF65-F5344CB8AC3E}">
        <p14:creationId xmlns:p14="http://schemas.microsoft.com/office/powerpoint/2010/main" val="36665477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1" name="Google Shape;581;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2" name="Google Shape;582;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extLst>
      <p:ext uri="{BB962C8B-B14F-4D97-AF65-F5344CB8AC3E}">
        <p14:creationId xmlns:p14="http://schemas.microsoft.com/office/powerpoint/2010/main" val="30855794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9" name="Google Shape;589;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extLst>
      <p:ext uri="{BB962C8B-B14F-4D97-AF65-F5344CB8AC3E}">
        <p14:creationId xmlns:p14="http://schemas.microsoft.com/office/powerpoint/2010/main" val="172139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4797547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7" name="Google Shape;597;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extLst>
      <p:ext uri="{BB962C8B-B14F-4D97-AF65-F5344CB8AC3E}">
        <p14:creationId xmlns:p14="http://schemas.microsoft.com/office/powerpoint/2010/main" val="802959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extLst>
      <p:ext uri="{BB962C8B-B14F-4D97-AF65-F5344CB8AC3E}">
        <p14:creationId xmlns:p14="http://schemas.microsoft.com/office/powerpoint/2010/main" val="7285909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f3a7b6f83d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gf3a7b6f83d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gf3a7b6f83d_0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extLst>
      <p:ext uri="{BB962C8B-B14F-4D97-AF65-F5344CB8AC3E}">
        <p14:creationId xmlns:p14="http://schemas.microsoft.com/office/powerpoint/2010/main" val="1102441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2" name="Google Shape;622;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extLst>
      <p:ext uri="{BB962C8B-B14F-4D97-AF65-F5344CB8AC3E}">
        <p14:creationId xmlns:p14="http://schemas.microsoft.com/office/powerpoint/2010/main" val="31367418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0" name="Google Shape;630;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extLst>
      <p:ext uri="{BB962C8B-B14F-4D97-AF65-F5344CB8AC3E}">
        <p14:creationId xmlns:p14="http://schemas.microsoft.com/office/powerpoint/2010/main" val="29851498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 name="Google Shape;639;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extLst>
      <p:ext uri="{BB962C8B-B14F-4D97-AF65-F5344CB8AC3E}">
        <p14:creationId xmlns:p14="http://schemas.microsoft.com/office/powerpoint/2010/main" val="27015474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6" name="Google Shape;646;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extLst>
      <p:ext uri="{BB962C8B-B14F-4D97-AF65-F5344CB8AC3E}">
        <p14:creationId xmlns:p14="http://schemas.microsoft.com/office/powerpoint/2010/main" val="26941844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4" name="Google Shape;654;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extLst>
      <p:ext uri="{BB962C8B-B14F-4D97-AF65-F5344CB8AC3E}">
        <p14:creationId xmlns:p14="http://schemas.microsoft.com/office/powerpoint/2010/main" val="31174974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3" name="Google Shape;663;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extLst>
      <p:ext uri="{BB962C8B-B14F-4D97-AF65-F5344CB8AC3E}">
        <p14:creationId xmlns:p14="http://schemas.microsoft.com/office/powerpoint/2010/main" val="39977122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2" name="Google Shape;672;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extLst>
      <p:ext uri="{BB962C8B-B14F-4D97-AF65-F5344CB8AC3E}">
        <p14:creationId xmlns:p14="http://schemas.microsoft.com/office/powerpoint/2010/main" val="43888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4259774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0" name="Google Shape;680;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extLst>
      <p:ext uri="{BB962C8B-B14F-4D97-AF65-F5344CB8AC3E}">
        <p14:creationId xmlns:p14="http://schemas.microsoft.com/office/powerpoint/2010/main" val="29645843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8" name="Google Shape;688;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extLst>
      <p:ext uri="{BB962C8B-B14F-4D97-AF65-F5344CB8AC3E}">
        <p14:creationId xmlns:p14="http://schemas.microsoft.com/office/powerpoint/2010/main" val="6078078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6" name="Google Shape;696;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7" name="Google Shape;697;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extLst>
      <p:ext uri="{BB962C8B-B14F-4D97-AF65-F5344CB8AC3E}">
        <p14:creationId xmlns:p14="http://schemas.microsoft.com/office/powerpoint/2010/main" val="20268541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4" name="Google Shape;704;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extLst>
      <p:ext uri="{BB962C8B-B14F-4D97-AF65-F5344CB8AC3E}">
        <p14:creationId xmlns:p14="http://schemas.microsoft.com/office/powerpoint/2010/main" val="38199951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2" name="Google Shape;712;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extLst>
      <p:ext uri="{BB962C8B-B14F-4D97-AF65-F5344CB8AC3E}">
        <p14:creationId xmlns:p14="http://schemas.microsoft.com/office/powerpoint/2010/main" val="10621352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0" name="Google Shape;720;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1" name="Google Shape;721;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extLst>
      <p:ext uri="{BB962C8B-B14F-4D97-AF65-F5344CB8AC3E}">
        <p14:creationId xmlns:p14="http://schemas.microsoft.com/office/powerpoint/2010/main" val="16909322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8" name="Google Shape;728;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66</a:t>
            </a:fld>
            <a:endParaRPr/>
          </a:p>
        </p:txBody>
      </p:sp>
    </p:spTree>
    <p:extLst>
      <p:ext uri="{BB962C8B-B14F-4D97-AF65-F5344CB8AC3E}">
        <p14:creationId xmlns:p14="http://schemas.microsoft.com/office/powerpoint/2010/main" val="8140829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6" name="Google Shape;736;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7" name="Google Shape;737;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extLst>
      <p:ext uri="{BB962C8B-B14F-4D97-AF65-F5344CB8AC3E}">
        <p14:creationId xmlns:p14="http://schemas.microsoft.com/office/powerpoint/2010/main" val="919572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5" name="Google Shape;745;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extLst>
      <p:ext uri="{BB962C8B-B14F-4D97-AF65-F5344CB8AC3E}">
        <p14:creationId xmlns:p14="http://schemas.microsoft.com/office/powerpoint/2010/main" val="39913270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2" name="Google Shape;752;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69</a:t>
            </a:fld>
            <a:endParaRPr/>
          </a:p>
        </p:txBody>
      </p:sp>
    </p:spTree>
    <p:extLst>
      <p:ext uri="{BB962C8B-B14F-4D97-AF65-F5344CB8AC3E}">
        <p14:creationId xmlns:p14="http://schemas.microsoft.com/office/powerpoint/2010/main" val="2766597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33356880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1" name="Google Shape;761;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2" name="Google Shape;762;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extLst>
      <p:ext uri="{BB962C8B-B14F-4D97-AF65-F5344CB8AC3E}">
        <p14:creationId xmlns:p14="http://schemas.microsoft.com/office/powerpoint/2010/main" val="31024035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9" name="Google Shape;769;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0" name="Google Shape;770;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71</a:t>
            </a:fld>
            <a:endParaRPr/>
          </a:p>
        </p:txBody>
      </p:sp>
    </p:spTree>
    <p:extLst>
      <p:ext uri="{BB962C8B-B14F-4D97-AF65-F5344CB8AC3E}">
        <p14:creationId xmlns:p14="http://schemas.microsoft.com/office/powerpoint/2010/main" val="8711453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9" name="Google Shape;779;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extLst>
      <p:ext uri="{BB962C8B-B14F-4D97-AF65-F5344CB8AC3E}">
        <p14:creationId xmlns:p14="http://schemas.microsoft.com/office/powerpoint/2010/main" val="10778474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p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p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extLst>
      <p:ext uri="{BB962C8B-B14F-4D97-AF65-F5344CB8AC3E}">
        <p14:creationId xmlns:p14="http://schemas.microsoft.com/office/powerpoint/2010/main" val="12610291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7" name="Google Shape;797;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8" name="Google Shape;798;p6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extLst>
      <p:ext uri="{BB962C8B-B14F-4D97-AF65-F5344CB8AC3E}">
        <p14:creationId xmlns:p14="http://schemas.microsoft.com/office/powerpoint/2010/main" val="1114389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6" name="Google Shape;806;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7" name="Google Shape;807;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75</a:t>
            </a:fld>
            <a:endParaRPr/>
          </a:p>
        </p:txBody>
      </p:sp>
    </p:spTree>
    <p:extLst>
      <p:ext uri="{BB962C8B-B14F-4D97-AF65-F5344CB8AC3E}">
        <p14:creationId xmlns:p14="http://schemas.microsoft.com/office/powerpoint/2010/main" val="37555585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5" name="Google Shape;815;p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6" name="Google Shape;816;p6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76</a:t>
            </a:fld>
            <a:endParaRPr/>
          </a:p>
        </p:txBody>
      </p:sp>
    </p:spTree>
    <p:extLst>
      <p:ext uri="{BB962C8B-B14F-4D97-AF65-F5344CB8AC3E}">
        <p14:creationId xmlns:p14="http://schemas.microsoft.com/office/powerpoint/2010/main" val="7756658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4" name="Google Shape;824;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5" name="Google Shape;825;p6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77</a:t>
            </a:fld>
            <a:endParaRPr/>
          </a:p>
        </p:txBody>
      </p:sp>
    </p:spTree>
    <p:extLst>
      <p:ext uri="{BB962C8B-B14F-4D97-AF65-F5344CB8AC3E}">
        <p14:creationId xmlns:p14="http://schemas.microsoft.com/office/powerpoint/2010/main" val="38398944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2" name="Google Shape;842;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3" name="Google Shape;843;p6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78</a:t>
            </a:fld>
            <a:endParaRPr/>
          </a:p>
        </p:txBody>
      </p:sp>
    </p:spTree>
    <p:extLst>
      <p:ext uri="{BB962C8B-B14F-4D97-AF65-F5344CB8AC3E}">
        <p14:creationId xmlns:p14="http://schemas.microsoft.com/office/powerpoint/2010/main" val="26639661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3" name="Google Shape;833;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4" name="Google Shape;834;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79</a:t>
            </a:fld>
            <a:endParaRPr/>
          </a:p>
        </p:txBody>
      </p:sp>
    </p:spTree>
    <p:extLst>
      <p:ext uri="{BB962C8B-B14F-4D97-AF65-F5344CB8AC3E}">
        <p14:creationId xmlns:p14="http://schemas.microsoft.com/office/powerpoint/2010/main" val="3115176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782011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3" name="Google Shape;833;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4" name="Google Shape;834;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Tree>
    <p:extLst>
      <p:ext uri="{BB962C8B-B14F-4D97-AF65-F5344CB8AC3E}">
        <p14:creationId xmlns:p14="http://schemas.microsoft.com/office/powerpoint/2010/main" val="822507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74973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84"/>
          <p:cNvGrpSpPr/>
          <p:nvPr/>
        </p:nvGrpSpPr>
        <p:grpSpPr>
          <a:xfrm>
            <a:off x="546100" y="-4763"/>
            <a:ext cx="5014912" cy="6862763"/>
            <a:chOff x="2928938" y="-4763"/>
            <a:chExt cx="5014912" cy="6862763"/>
          </a:xfrm>
        </p:grpSpPr>
        <p:sp>
          <p:nvSpPr>
            <p:cNvPr id="24" name="Google Shape;24;p84"/>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5" name="Google Shape;25;p84"/>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FEFEFE"/>
            </a:solidFill>
            <a:ln>
              <a:noFill/>
            </a:ln>
          </p:spPr>
        </p:sp>
        <p:sp>
          <p:nvSpPr>
            <p:cNvPr id="26" name="Google Shape;26;p84"/>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FEFEFE"/>
            </a:solidFill>
            <a:ln>
              <a:noFill/>
            </a:ln>
          </p:spPr>
        </p:sp>
        <p:sp>
          <p:nvSpPr>
            <p:cNvPr id="27" name="Google Shape;27;p84"/>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244061"/>
            </a:solidFill>
            <a:ln>
              <a:noFill/>
            </a:ln>
          </p:spPr>
        </p:sp>
        <p:sp>
          <p:nvSpPr>
            <p:cNvPr id="28" name="Google Shape;28;p84"/>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366092"/>
            </a:solidFill>
            <a:ln>
              <a:noFill/>
            </a:ln>
          </p:spPr>
        </p:sp>
        <p:sp>
          <p:nvSpPr>
            <p:cNvPr id="29" name="Google Shape;29;p84"/>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FEFEFE"/>
            </a:solidFill>
            <a:ln>
              <a:noFill/>
            </a:ln>
          </p:spPr>
        </p:sp>
      </p:grpSp>
      <p:sp>
        <p:nvSpPr>
          <p:cNvPr id="30" name="Google Shape;30;p84"/>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4"/>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lt1"/>
                </a:solidFill>
              </a:defRPr>
            </a:lvl1pPr>
            <a:lvl2pPr lvl="1" algn="ctr">
              <a:spcBef>
                <a:spcPts val="600"/>
              </a:spcBef>
              <a:spcAft>
                <a:spcPts val="0"/>
              </a:spcAft>
              <a:buSzPts val="2900"/>
              <a:buNone/>
              <a:defRPr>
                <a:solidFill>
                  <a:schemeClr val="lt1"/>
                </a:solidFill>
              </a:defRPr>
            </a:lvl2pPr>
            <a:lvl3pPr lvl="2" algn="ctr">
              <a:spcBef>
                <a:spcPts val="600"/>
              </a:spcBef>
              <a:spcAft>
                <a:spcPts val="0"/>
              </a:spcAft>
              <a:buSzPts val="2610"/>
              <a:buNone/>
              <a:defRPr>
                <a:solidFill>
                  <a:schemeClr val="lt1"/>
                </a:solidFill>
              </a:defRPr>
            </a:lvl3pPr>
            <a:lvl4pPr lvl="3" algn="ctr">
              <a:spcBef>
                <a:spcPts val="600"/>
              </a:spcBef>
              <a:spcAft>
                <a:spcPts val="0"/>
              </a:spcAft>
              <a:buSzPts val="2320"/>
              <a:buNone/>
              <a:defRPr>
                <a:solidFill>
                  <a:schemeClr val="lt1"/>
                </a:solidFill>
              </a:defRPr>
            </a:lvl4pPr>
            <a:lvl5pPr lvl="4" algn="ctr">
              <a:spcBef>
                <a:spcPts val="600"/>
              </a:spcBef>
              <a:spcAft>
                <a:spcPts val="0"/>
              </a:spcAft>
              <a:buSzPts val="2030"/>
              <a:buNone/>
              <a:defRPr>
                <a:solidFill>
                  <a:schemeClr val="lt1"/>
                </a:solidFill>
              </a:defRPr>
            </a:lvl5pPr>
            <a:lvl6pPr lvl="5" algn="ctr">
              <a:spcBef>
                <a:spcPts val="600"/>
              </a:spcBef>
              <a:spcAft>
                <a:spcPts val="0"/>
              </a:spcAft>
              <a:buSzPts val="2030"/>
              <a:buNone/>
              <a:defRPr>
                <a:solidFill>
                  <a:schemeClr val="lt1"/>
                </a:solidFill>
              </a:defRPr>
            </a:lvl6pPr>
            <a:lvl7pPr lvl="6" algn="ctr">
              <a:spcBef>
                <a:spcPts val="600"/>
              </a:spcBef>
              <a:spcAft>
                <a:spcPts val="0"/>
              </a:spcAft>
              <a:buSzPts val="2030"/>
              <a:buNone/>
              <a:defRPr>
                <a:solidFill>
                  <a:schemeClr val="lt1"/>
                </a:solidFill>
              </a:defRPr>
            </a:lvl7pPr>
            <a:lvl8pPr lvl="7" algn="ctr">
              <a:spcBef>
                <a:spcPts val="600"/>
              </a:spcBef>
              <a:spcAft>
                <a:spcPts val="0"/>
              </a:spcAft>
              <a:buSzPts val="2030"/>
              <a:buNone/>
              <a:defRPr>
                <a:solidFill>
                  <a:schemeClr val="lt1"/>
                </a:solidFill>
              </a:defRPr>
            </a:lvl8pPr>
            <a:lvl9pPr lvl="8" algn="ctr">
              <a:spcBef>
                <a:spcPts val="600"/>
              </a:spcBef>
              <a:spcAft>
                <a:spcPts val="600"/>
              </a:spcAft>
              <a:buSzPts val="2030"/>
              <a:buNone/>
              <a:defRPr>
                <a:solidFill>
                  <a:schemeClr val="lt1"/>
                </a:solidFill>
              </a:defRPr>
            </a:lvl9pPr>
          </a:lstStyle>
          <a:p>
            <a:endParaRPr/>
          </a:p>
        </p:txBody>
      </p:sp>
      <p:sp>
        <p:nvSpPr>
          <p:cNvPr id="32" name="Google Shape;32;p8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4"/>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92"/>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92"/>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108" name="Google Shape;108;p92"/>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109" name="Google Shape;109;p9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9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9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12"/>
        <p:cNvGrpSpPr/>
        <p:nvPr/>
      </p:nvGrpSpPr>
      <p:grpSpPr>
        <a:xfrm>
          <a:off x="0" y="0"/>
          <a:ext cx="0" cy="0"/>
          <a:chOff x="0" y="0"/>
          <a:chExt cx="0" cy="0"/>
        </a:xfrm>
      </p:grpSpPr>
      <p:sp>
        <p:nvSpPr>
          <p:cNvPr id="113" name="Google Shape;113;p93"/>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93"/>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115" name="Google Shape;115;p93"/>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116" name="Google Shape;116;p9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9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9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9"/>
        <p:cNvGrpSpPr/>
        <p:nvPr/>
      </p:nvGrpSpPr>
      <p:grpSpPr>
        <a:xfrm>
          <a:off x="0" y="0"/>
          <a:ext cx="0" cy="0"/>
          <a:chOff x="0" y="0"/>
          <a:chExt cx="0" cy="0"/>
        </a:xfrm>
      </p:grpSpPr>
      <p:sp>
        <p:nvSpPr>
          <p:cNvPr id="120" name="Google Shape;120;p94"/>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94"/>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2" name="Google Shape;122;p9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9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9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5"/>
        <p:cNvGrpSpPr/>
        <p:nvPr/>
      </p:nvGrpSpPr>
      <p:grpSpPr>
        <a:xfrm>
          <a:off x="0" y="0"/>
          <a:ext cx="0" cy="0"/>
          <a:chOff x="0" y="0"/>
          <a:chExt cx="0" cy="0"/>
        </a:xfrm>
      </p:grpSpPr>
      <p:sp>
        <p:nvSpPr>
          <p:cNvPr id="126" name="Google Shape;126;p95"/>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27" name="Google Shape;127;p95"/>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28" name="Google Shape;128;p95"/>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95"/>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0" name="Google Shape;130;p95"/>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31" name="Google Shape;131;p9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9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9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4"/>
        <p:cNvGrpSpPr/>
        <p:nvPr/>
      </p:nvGrpSpPr>
      <p:grpSpPr>
        <a:xfrm>
          <a:off x="0" y="0"/>
          <a:ext cx="0" cy="0"/>
          <a:chOff x="0" y="0"/>
          <a:chExt cx="0" cy="0"/>
        </a:xfrm>
      </p:grpSpPr>
      <p:sp>
        <p:nvSpPr>
          <p:cNvPr id="135" name="Google Shape;135;p96"/>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96"/>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37" name="Google Shape;137;p9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9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9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40"/>
        <p:cNvGrpSpPr/>
        <p:nvPr/>
      </p:nvGrpSpPr>
      <p:grpSpPr>
        <a:xfrm>
          <a:off x="0" y="0"/>
          <a:ext cx="0" cy="0"/>
          <a:chOff x="0" y="0"/>
          <a:chExt cx="0" cy="0"/>
        </a:xfrm>
      </p:grpSpPr>
      <p:sp>
        <p:nvSpPr>
          <p:cNvPr id="141" name="Google Shape;141;p97"/>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42" name="Google Shape;142;p97"/>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cap="none">
                <a:solidFill>
                  <a:schemeClr val="dk1"/>
                </a:solidFill>
                <a:latin typeface="Corbel"/>
                <a:ea typeface="Corbel"/>
                <a:cs typeface="Corbel"/>
                <a:sym typeface="Corbel"/>
              </a:rPr>
              <a:t>”</a:t>
            </a:r>
            <a:endParaRPr/>
          </a:p>
        </p:txBody>
      </p:sp>
      <p:sp>
        <p:nvSpPr>
          <p:cNvPr id="143" name="Google Shape;143;p97"/>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97"/>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45" name="Google Shape;145;p97"/>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46" name="Google Shape;146;p9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9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9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9"/>
        <p:cNvGrpSpPr/>
        <p:nvPr/>
      </p:nvGrpSpPr>
      <p:grpSpPr>
        <a:xfrm>
          <a:off x="0" y="0"/>
          <a:ext cx="0" cy="0"/>
          <a:chOff x="0" y="0"/>
          <a:chExt cx="0" cy="0"/>
        </a:xfrm>
      </p:grpSpPr>
      <p:sp>
        <p:nvSpPr>
          <p:cNvPr id="150" name="Google Shape;150;p98"/>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98"/>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52" name="Google Shape;152;p98"/>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53" name="Google Shape;153;p9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9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9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6"/>
        <p:cNvGrpSpPr/>
        <p:nvPr/>
      </p:nvGrpSpPr>
      <p:grpSpPr>
        <a:xfrm>
          <a:off x="0" y="0"/>
          <a:ext cx="0" cy="0"/>
          <a:chOff x="0" y="0"/>
          <a:chExt cx="0" cy="0"/>
        </a:xfrm>
      </p:grpSpPr>
      <p:sp>
        <p:nvSpPr>
          <p:cNvPr id="157" name="Google Shape;157;p99"/>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99"/>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59" name="Google Shape;159;p9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9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9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2"/>
        <p:cNvGrpSpPr/>
        <p:nvPr/>
      </p:nvGrpSpPr>
      <p:grpSpPr>
        <a:xfrm>
          <a:off x="0" y="0"/>
          <a:ext cx="0" cy="0"/>
          <a:chOff x="0" y="0"/>
          <a:chExt cx="0" cy="0"/>
        </a:xfrm>
      </p:grpSpPr>
      <p:sp>
        <p:nvSpPr>
          <p:cNvPr id="163" name="Google Shape;163;p100"/>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00"/>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65" name="Google Shape;165;p10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10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0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8"/>
        <p:cNvGrpSpPr/>
        <p:nvPr/>
      </p:nvGrpSpPr>
      <p:grpSpPr>
        <a:xfrm>
          <a:off x="0" y="0"/>
          <a:ext cx="0" cy="0"/>
          <a:chOff x="0" y="0"/>
          <a:chExt cx="0" cy="0"/>
        </a:xfrm>
      </p:grpSpPr>
      <p:sp>
        <p:nvSpPr>
          <p:cNvPr id="49" name="Google Shape;49;p8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5"/>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51" name="Google Shape;51;p8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5"/>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4"/>
        <p:cNvGrpSpPr/>
        <p:nvPr/>
      </p:nvGrpSpPr>
      <p:grpSpPr>
        <a:xfrm>
          <a:off x="0" y="0"/>
          <a:ext cx="0" cy="0"/>
          <a:chOff x="0" y="0"/>
          <a:chExt cx="0" cy="0"/>
        </a:xfrm>
      </p:grpSpPr>
      <p:grpSp>
        <p:nvGrpSpPr>
          <p:cNvPr id="55" name="Google Shape;55;p83"/>
          <p:cNvGrpSpPr/>
          <p:nvPr/>
        </p:nvGrpSpPr>
        <p:grpSpPr>
          <a:xfrm>
            <a:off x="546100" y="-4763"/>
            <a:ext cx="5014912" cy="6862763"/>
            <a:chOff x="2928938" y="-4763"/>
            <a:chExt cx="5014912" cy="6862763"/>
          </a:xfrm>
        </p:grpSpPr>
        <p:sp>
          <p:nvSpPr>
            <p:cNvPr id="56" name="Google Shape;56;p83"/>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57" name="Google Shape;57;p83"/>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58" name="Google Shape;58;p83"/>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59" name="Google Shape;59;p83"/>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244061"/>
            </a:solidFill>
            <a:ln>
              <a:noFill/>
            </a:ln>
          </p:spPr>
        </p:sp>
        <p:sp>
          <p:nvSpPr>
            <p:cNvPr id="60" name="Google Shape;60;p83"/>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366092"/>
            </a:solidFill>
            <a:ln>
              <a:noFill/>
            </a:ln>
          </p:spPr>
        </p:sp>
        <p:sp>
          <p:nvSpPr>
            <p:cNvPr id="61" name="Google Shape;61;p83"/>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62" name="Google Shape;62;p83"/>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3"/>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64" name="Google Shape;64;p8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3"/>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86"/>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6"/>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70" name="Google Shape;70;p8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8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7"/>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76" name="Google Shape;76;p87"/>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77" name="Google Shape;77;p8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0"/>
        <p:cNvGrpSpPr/>
        <p:nvPr/>
      </p:nvGrpSpPr>
      <p:grpSpPr>
        <a:xfrm>
          <a:off x="0" y="0"/>
          <a:ext cx="0" cy="0"/>
          <a:chOff x="0" y="0"/>
          <a:chExt cx="0" cy="0"/>
        </a:xfrm>
      </p:grpSpPr>
      <p:sp>
        <p:nvSpPr>
          <p:cNvPr id="81" name="Google Shape;81;p88"/>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8"/>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366092"/>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83" name="Google Shape;83;p88"/>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84" name="Google Shape;84;p88"/>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366092"/>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85" name="Google Shape;85;p88"/>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86" name="Google Shape;86;p8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8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sp>
        <p:nvSpPr>
          <p:cNvPr id="90" name="Google Shape;90;p89"/>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8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8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8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9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9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9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91"/>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91"/>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101" name="Google Shape;101;p91"/>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102" name="Google Shape;102;p9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9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9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grpSp>
        <p:nvGrpSpPr>
          <p:cNvPr id="10" name="Google Shape;10;p82"/>
          <p:cNvGrpSpPr/>
          <p:nvPr/>
        </p:nvGrpSpPr>
        <p:grpSpPr>
          <a:xfrm>
            <a:off x="150812" y="0"/>
            <a:ext cx="2436813" cy="6858001"/>
            <a:chOff x="1320800" y="0"/>
            <a:chExt cx="2436813" cy="6858001"/>
          </a:xfrm>
        </p:grpSpPr>
        <p:sp>
          <p:nvSpPr>
            <p:cNvPr id="11" name="Google Shape;11;p82"/>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2" name="Google Shape;12;p82"/>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FEFEFE"/>
            </a:solidFill>
            <a:ln>
              <a:noFill/>
            </a:ln>
          </p:spPr>
        </p:sp>
        <p:sp>
          <p:nvSpPr>
            <p:cNvPr id="13" name="Google Shape;13;p82"/>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FEFEFE"/>
            </a:solidFill>
            <a:ln>
              <a:noFill/>
            </a:ln>
          </p:spPr>
        </p:sp>
        <p:sp>
          <p:nvSpPr>
            <p:cNvPr id="14" name="Google Shape;14;p82"/>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244061"/>
            </a:solidFill>
            <a:ln>
              <a:noFill/>
            </a:ln>
          </p:spPr>
        </p:sp>
        <p:sp>
          <p:nvSpPr>
            <p:cNvPr id="15" name="Google Shape;15;p82"/>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366092"/>
            </a:solidFill>
            <a:ln>
              <a:noFill/>
            </a:ln>
          </p:spPr>
        </p:sp>
        <p:sp>
          <p:nvSpPr>
            <p:cNvPr id="16" name="Google Shape;16;p82"/>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FEFEFE"/>
            </a:solidFill>
            <a:ln>
              <a:noFill/>
            </a:ln>
          </p:spPr>
        </p:sp>
      </p:grpSp>
      <p:sp>
        <p:nvSpPr>
          <p:cNvPr id="17" name="Google Shape;17;p82"/>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lt1"/>
              </a:buClr>
              <a:buSzPts val="4000"/>
              <a:buFont typeface="Corbel"/>
              <a:buNone/>
              <a:defRPr sz="4000"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8" name="Google Shape;18;p82"/>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366092"/>
              </a:buClr>
              <a:buSzPts val="3480"/>
              <a:buFont typeface="Arial"/>
              <a:buChar char="•"/>
              <a:defRPr sz="2400" b="0" i="0" u="none" strike="noStrike" cap="none">
                <a:solidFill>
                  <a:schemeClr val="lt1"/>
                </a:solidFill>
                <a:latin typeface="Corbel"/>
                <a:ea typeface="Corbel"/>
                <a:cs typeface="Corbel"/>
                <a:sym typeface="Corbel"/>
              </a:defRPr>
            </a:lvl1pPr>
            <a:lvl2pPr marL="914400" marR="0" lvl="1" indent="-412750" algn="l" rtl="0">
              <a:spcBef>
                <a:spcPts val="600"/>
              </a:spcBef>
              <a:spcAft>
                <a:spcPts val="0"/>
              </a:spcAft>
              <a:buClr>
                <a:srgbClr val="366092"/>
              </a:buClr>
              <a:buSzPts val="2900"/>
              <a:buFont typeface="Arial"/>
              <a:buChar char="•"/>
              <a:defRPr sz="2000" b="0" i="0" u="none" strike="noStrike" cap="none">
                <a:solidFill>
                  <a:schemeClr val="lt1"/>
                </a:solidFill>
                <a:latin typeface="Corbel"/>
                <a:ea typeface="Corbel"/>
                <a:cs typeface="Corbel"/>
                <a:sym typeface="Corbel"/>
              </a:defRPr>
            </a:lvl2pPr>
            <a:lvl3pPr marL="1371600" marR="0" lvl="2" indent="-394335" algn="l" rtl="0">
              <a:spcBef>
                <a:spcPts val="600"/>
              </a:spcBef>
              <a:spcAft>
                <a:spcPts val="0"/>
              </a:spcAft>
              <a:buClr>
                <a:srgbClr val="366092"/>
              </a:buClr>
              <a:buSzPts val="2610"/>
              <a:buFont typeface="Arial"/>
              <a:buChar char="•"/>
              <a:defRPr sz="1800" b="0" i="0" u="none" strike="noStrike" cap="none">
                <a:solidFill>
                  <a:schemeClr val="lt1"/>
                </a:solidFill>
                <a:latin typeface="Corbel"/>
                <a:ea typeface="Corbel"/>
                <a:cs typeface="Corbel"/>
                <a:sym typeface="Corbel"/>
              </a:defRPr>
            </a:lvl3pPr>
            <a:lvl4pPr marL="1828800" marR="0" lvl="3" indent="-375919" algn="l" rtl="0">
              <a:spcBef>
                <a:spcPts val="600"/>
              </a:spcBef>
              <a:spcAft>
                <a:spcPts val="0"/>
              </a:spcAft>
              <a:buClr>
                <a:srgbClr val="366092"/>
              </a:buClr>
              <a:buSzPts val="2320"/>
              <a:buFont typeface="Arial"/>
              <a:buChar char="•"/>
              <a:defRPr sz="1600" b="0" i="0" u="none" strike="noStrike" cap="none">
                <a:solidFill>
                  <a:schemeClr val="lt1"/>
                </a:solidFill>
                <a:latin typeface="Corbel"/>
                <a:ea typeface="Corbel"/>
                <a:cs typeface="Corbel"/>
                <a:sym typeface="Corbel"/>
              </a:defRPr>
            </a:lvl4pPr>
            <a:lvl5pPr marL="2286000" marR="0" lvl="4" indent="-357504" algn="l" rtl="0">
              <a:spcBef>
                <a:spcPts val="600"/>
              </a:spcBef>
              <a:spcAft>
                <a:spcPts val="0"/>
              </a:spcAft>
              <a:buClr>
                <a:srgbClr val="366092"/>
              </a:buClr>
              <a:buSzPts val="2030"/>
              <a:buFont typeface="Arial"/>
              <a:buChar char="•"/>
              <a:defRPr sz="1400" b="0" i="0" u="none" strike="noStrike" cap="none">
                <a:solidFill>
                  <a:schemeClr val="lt1"/>
                </a:solidFill>
                <a:latin typeface="Corbel"/>
                <a:ea typeface="Corbel"/>
                <a:cs typeface="Corbel"/>
                <a:sym typeface="Corbel"/>
              </a:defRPr>
            </a:lvl5pPr>
            <a:lvl6pPr marL="2743200" marR="0" lvl="5" indent="-357504" algn="l" rtl="0">
              <a:spcBef>
                <a:spcPts val="600"/>
              </a:spcBef>
              <a:spcAft>
                <a:spcPts val="0"/>
              </a:spcAft>
              <a:buClr>
                <a:srgbClr val="366092"/>
              </a:buClr>
              <a:buSzPts val="2030"/>
              <a:buFont typeface="Arial"/>
              <a:buChar char="•"/>
              <a:defRPr sz="1400" b="0" i="0" u="none" strike="noStrike" cap="none">
                <a:solidFill>
                  <a:schemeClr val="lt1"/>
                </a:solidFill>
                <a:latin typeface="Corbel"/>
                <a:ea typeface="Corbel"/>
                <a:cs typeface="Corbel"/>
                <a:sym typeface="Corbel"/>
              </a:defRPr>
            </a:lvl6pPr>
            <a:lvl7pPr marL="3200400" marR="0" lvl="6" indent="-357504" algn="l" rtl="0">
              <a:spcBef>
                <a:spcPts val="600"/>
              </a:spcBef>
              <a:spcAft>
                <a:spcPts val="0"/>
              </a:spcAft>
              <a:buClr>
                <a:srgbClr val="366092"/>
              </a:buClr>
              <a:buSzPts val="2030"/>
              <a:buFont typeface="Arial"/>
              <a:buChar char="•"/>
              <a:defRPr sz="1400" b="0" i="0" u="none" strike="noStrike" cap="none">
                <a:solidFill>
                  <a:schemeClr val="lt1"/>
                </a:solidFill>
                <a:latin typeface="Corbel"/>
                <a:ea typeface="Corbel"/>
                <a:cs typeface="Corbel"/>
                <a:sym typeface="Corbel"/>
              </a:defRPr>
            </a:lvl7pPr>
            <a:lvl8pPr marL="3657600" marR="0" lvl="7" indent="-357504" algn="l" rtl="0">
              <a:spcBef>
                <a:spcPts val="600"/>
              </a:spcBef>
              <a:spcAft>
                <a:spcPts val="0"/>
              </a:spcAft>
              <a:buClr>
                <a:srgbClr val="366092"/>
              </a:buClr>
              <a:buSzPts val="2030"/>
              <a:buFont typeface="Arial"/>
              <a:buChar char="•"/>
              <a:defRPr sz="1400" b="0" i="0" u="none" strike="noStrike" cap="none">
                <a:solidFill>
                  <a:schemeClr val="lt1"/>
                </a:solidFill>
                <a:latin typeface="Corbel"/>
                <a:ea typeface="Corbel"/>
                <a:cs typeface="Corbel"/>
                <a:sym typeface="Corbel"/>
              </a:defRPr>
            </a:lvl8pPr>
            <a:lvl9pPr marL="4114800" marR="0" lvl="8" indent="-357504" algn="l" rtl="0">
              <a:spcBef>
                <a:spcPts val="600"/>
              </a:spcBef>
              <a:spcAft>
                <a:spcPts val="600"/>
              </a:spcAft>
              <a:buClr>
                <a:srgbClr val="366092"/>
              </a:buClr>
              <a:buSzPts val="2030"/>
              <a:buFont typeface="Arial"/>
              <a:buChar char="•"/>
              <a:defRPr sz="1400" b="0" i="0" u="none" strike="noStrike" cap="none">
                <a:solidFill>
                  <a:schemeClr val="lt1"/>
                </a:solidFill>
                <a:latin typeface="Corbel"/>
                <a:ea typeface="Corbel"/>
                <a:cs typeface="Corbel"/>
                <a:sym typeface="Corbel"/>
              </a:defRPr>
            </a:lvl9pPr>
          </a:lstStyle>
          <a:p>
            <a:endParaRPr/>
          </a:p>
        </p:txBody>
      </p:sp>
      <p:sp>
        <p:nvSpPr>
          <p:cNvPr id="19" name="Google Shape;19;p8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20" name="Google Shape;20;p8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21" name="Google Shape;21;p8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orbel"/>
                <a:ea typeface="Corbel"/>
                <a:cs typeface="Corbel"/>
                <a:sym typeface="Corbel"/>
              </a:defRPr>
            </a:lvl1pPr>
            <a:lvl2pPr marL="0" marR="0" lvl="1" indent="0" algn="r" rtl="0">
              <a:spcBef>
                <a:spcPts val="0"/>
              </a:spcBef>
              <a:buNone/>
              <a:defRPr sz="1000" b="0" i="0" u="none" strike="noStrike" cap="none">
                <a:solidFill>
                  <a:schemeClr val="lt1"/>
                </a:solidFill>
                <a:latin typeface="Corbel"/>
                <a:ea typeface="Corbel"/>
                <a:cs typeface="Corbel"/>
                <a:sym typeface="Corbel"/>
              </a:defRPr>
            </a:lvl2pPr>
            <a:lvl3pPr marL="0" marR="0" lvl="2" indent="0" algn="r" rtl="0">
              <a:spcBef>
                <a:spcPts val="0"/>
              </a:spcBef>
              <a:buNone/>
              <a:defRPr sz="1000" b="0" i="0" u="none" strike="noStrike" cap="none">
                <a:solidFill>
                  <a:schemeClr val="lt1"/>
                </a:solidFill>
                <a:latin typeface="Corbel"/>
                <a:ea typeface="Corbel"/>
                <a:cs typeface="Corbel"/>
                <a:sym typeface="Corbel"/>
              </a:defRPr>
            </a:lvl3pPr>
            <a:lvl4pPr marL="0" marR="0" lvl="3" indent="0" algn="r" rtl="0">
              <a:spcBef>
                <a:spcPts val="0"/>
              </a:spcBef>
              <a:buNone/>
              <a:defRPr sz="1000" b="0" i="0" u="none" strike="noStrike" cap="none">
                <a:solidFill>
                  <a:schemeClr val="lt1"/>
                </a:solidFill>
                <a:latin typeface="Corbel"/>
                <a:ea typeface="Corbel"/>
                <a:cs typeface="Corbel"/>
                <a:sym typeface="Corbel"/>
              </a:defRPr>
            </a:lvl4pPr>
            <a:lvl5pPr marL="0" marR="0" lvl="4" indent="0" algn="r" rtl="0">
              <a:spcBef>
                <a:spcPts val="0"/>
              </a:spcBef>
              <a:buNone/>
              <a:defRPr sz="1000" b="0" i="0" u="none" strike="noStrike" cap="none">
                <a:solidFill>
                  <a:schemeClr val="lt1"/>
                </a:solidFill>
                <a:latin typeface="Corbel"/>
                <a:ea typeface="Corbel"/>
                <a:cs typeface="Corbel"/>
                <a:sym typeface="Corbel"/>
              </a:defRPr>
            </a:lvl5pPr>
            <a:lvl6pPr marL="0" marR="0" lvl="5" indent="0" algn="r" rtl="0">
              <a:spcBef>
                <a:spcPts val="0"/>
              </a:spcBef>
              <a:buNone/>
              <a:defRPr sz="1000" b="0" i="0" u="none" strike="noStrike" cap="none">
                <a:solidFill>
                  <a:schemeClr val="lt1"/>
                </a:solidFill>
                <a:latin typeface="Corbel"/>
                <a:ea typeface="Corbel"/>
                <a:cs typeface="Corbel"/>
                <a:sym typeface="Corbel"/>
              </a:defRPr>
            </a:lvl6pPr>
            <a:lvl7pPr marL="0" marR="0" lvl="6" indent="0" algn="r" rtl="0">
              <a:spcBef>
                <a:spcPts val="0"/>
              </a:spcBef>
              <a:buNone/>
              <a:defRPr sz="1000" b="0" i="0" u="none" strike="noStrike" cap="none">
                <a:solidFill>
                  <a:schemeClr val="lt1"/>
                </a:solidFill>
                <a:latin typeface="Corbel"/>
                <a:ea typeface="Corbel"/>
                <a:cs typeface="Corbel"/>
                <a:sym typeface="Corbel"/>
              </a:defRPr>
            </a:lvl7pPr>
            <a:lvl8pPr marL="0" marR="0" lvl="7" indent="0" algn="r" rtl="0">
              <a:spcBef>
                <a:spcPts val="0"/>
              </a:spcBef>
              <a:buNone/>
              <a:defRPr sz="1000" b="0" i="0" u="none" strike="noStrike" cap="none">
                <a:solidFill>
                  <a:schemeClr val="lt1"/>
                </a:solidFill>
                <a:latin typeface="Corbel"/>
                <a:ea typeface="Corbel"/>
                <a:cs typeface="Corbel"/>
                <a:sym typeface="Corbel"/>
              </a:defRPr>
            </a:lvl8pPr>
            <a:lvl9pPr marL="0" marR="0" lvl="8" indent="0" algn="r" rtl="0">
              <a:spcBef>
                <a:spcPts val="0"/>
              </a:spcBef>
              <a:buNone/>
              <a:defRPr sz="1000" b="0" i="0" u="none" strike="noStrike" cap="none">
                <a:solidFill>
                  <a:schemeClr val="l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grpSp>
        <p:nvGrpSpPr>
          <p:cNvPr id="36" name="Google Shape;36;p81"/>
          <p:cNvGrpSpPr/>
          <p:nvPr/>
        </p:nvGrpSpPr>
        <p:grpSpPr>
          <a:xfrm>
            <a:off x="150812" y="0"/>
            <a:ext cx="2436813" cy="6858001"/>
            <a:chOff x="1320800" y="0"/>
            <a:chExt cx="2436813" cy="6858001"/>
          </a:xfrm>
        </p:grpSpPr>
        <p:sp>
          <p:nvSpPr>
            <p:cNvPr id="37" name="Google Shape;37;p81"/>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38" name="Google Shape;38;p81"/>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39" name="Google Shape;39;p81"/>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40" name="Google Shape;40;p81"/>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244061"/>
            </a:solidFill>
            <a:ln>
              <a:noFill/>
            </a:ln>
          </p:spPr>
        </p:sp>
        <p:sp>
          <p:nvSpPr>
            <p:cNvPr id="41" name="Google Shape;41;p81"/>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366092"/>
            </a:solidFill>
            <a:ln>
              <a:noFill/>
            </a:ln>
          </p:spPr>
        </p:sp>
        <p:sp>
          <p:nvSpPr>
            <p:cNvPr id="42" name="Google Shape;42;p81"/>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43" name="Google Shape;43;p8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4" name="Google Shape;44;p81"/>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366092"/>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366092"/>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366092"/>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366092"/>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366092"/>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45" name="Google Shape;45;p8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6" name="Google Shape;46;p8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7" name="Google Shape;47;p8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geeksforgeeks.org/machine-learning/"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jvm-works-jvm-architectur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rite.geeksforgeeks.org/geek/ml-what-is-machine-learning-2/"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archive.canonical.com/lucid"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1"/>
        <p:cNvGrpSpPr/>
        <p:nvPr/>
      </p:nvGrpSpPr>
      <p:grpSpPr>
        <a:xfrm>
          <a:off x="0" y="0"/>
          <a:ext cx="0" cy="0"/>
          <a:chOff x="0" y="0"/>
          <a:chExt cx="0" cy="0"/>
        </a:xfrm>
      </p:grpSpPr>
      <p:sp>
        <p:nvSpPr>
          <p:cNvPr id="172" name="Google Shape;172;p1"/>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73" name="Google Shape;173;p1"/>
          <p:cNvSpPr/>
          <p:nvPr/>
        </p:nvSpPr>
        <p:spPr>
          <a:xfrm>
            <a:off x="0" y="0"/>
            <a:ext cx="7912130" cy="6858000"/>
          </a:xfrm>
          <a:custGeom>
            <a:avLst/>
            <a:gdLst/>
            <a:ahLst/>
            <a:cxnLst/>
            <a:rect l="l" t="t" r="r" b="b"/>
            <a:pathLst>
              <a:path w="7912130" h="6858000" extrusionOk="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rgbClr val="3660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74" name="Google Shape;174;p1"/>
          <p:cNvSpPr/>
          <p:nvPr/>
        </p:nvSpPr>
        <p:spPr>
          <a:xfrm>
            <a:off x="1" y="0"/>
            <a:ext cx="7535917" cy="6858000"/>
          </a:xfrm>
          <a:custGeom>
            <a:avLst/>
            <a:gdLst/>
            <a:ahLst/>
            <a:cxnLst/>
            <a:rect l="l" t="t" r="r" b="b"/>
            <a:pathLst>
              <a:path w="7535917" h="6858000" extrusionOk="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75" name="Google Shape;175;p1"/>
          <p:cNvSpPr txBox="1">
            <a:spLocks noGrp="1"/>
          </p:cNvSpPr>
          <p:nvPr>
            <p:ph type="ctrTitle"/>
          </p:nvPr>
        </p:nvSpPr>
        <p:spPr>
          <a:xfrm>
            <a:off x="3444658" y="755904"/>
            <a:ext cx="7711025" cy="30845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800"/>
              <a:buFont typeface="Book Antiqua"/>
              <a:buNone/>
            </a:pPr>
            <a:r>
              <a:rPr lang="en-US" sz="4800" b="1">
                <a:latin typeface="Book Antiqua"/>
                <a:ea typeface="Book Antiqua"/>
                <a:cs typeface="Book Antiqua"/>
                <a:sym typeface="Book Antiqua"/>
              </a:rPr>
              <a:t>Unit I</a:t>
            </a:r>
            <a:br>
              <a:rPr lang="en-US" sz="4800" b="1">
                <a:latin typeface="Book Antiqua"/>
                <a:ea typeface="Book Antiqua"/>
                <a:cs typeface="Book Antiqua"/>
                <a:sym typeface="Book Antiqua"/>
              </a:rPr>
            </a:br>
            <a:r>
              <a:rPr lang="en-US" sz="4800" b="1">
                <a:latin typeface="Book Antiqua"/>
                <a:ea typeface="Book Antiqua"/>
                <a:cs typeface="Book Antiqua"/>
                <a:sym typeface="Book Antiqua"/>
              </a:rPr>
              <a:t>Introduction to Big Data</a:t>
            </a:r>
            <a:endParaRPr/>
          </a:p>
        </p:txBody>
      </p:sp>
      <p:sp>
        <p:nvSpPr>
          <p:cNvPr id="176" name="Google Shape;176;p1"/>
          <p:cNvSpPr txBox="1">
            <a:spLocks noGrp="1"/>
          </p:cNvSpPr>
          <p:nvPr>
            <p:ph type="subTitle" idx="1"/>
          </p:nvPr>
        </p:nvSpPr>
        <p:spPr>
          <a:xfrm>
            <a:off x="6515725" y="4596384"/>
            <a:ext cx="5522877" cy="1832304"/>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900"/>
              <a:buNone/>
            </a:pPr>
            <a:r>
              <a:rPr lang="en-US" sz="2000">
                <a:latin typeface="Book Antiqua"/>
                <a:ea typeface="Book Antiqua"/>
                <a:cs typeface="Book Antiqua"/>
                <a:sym typeface="Book Antiqua"/>
              </a:rPr>
              <a:t>Prof. Kritika Purohit</a:t>
            </a:r>
            <a:endParaRPr/>
          </a:p>
          <a:p>
            <a:pPr marL="0" lvl="0" indent="0" algn="ctr" rtl="0">
              <a:spcBef>
                <a:spcPts val="1000"/>
              </a:spcBef>
              <a:spcAft>
                <a:spcPts val="0"/>
              </a:spcAft>
              <a:buSzPts val="2900"/>
              <a:buNone/>
            </a:pPr>
            <a:r>
              <a:rPr lang="en-US" sz="2000">
                <a:latin typeface="Book Antiqua"/>
                <a:ea typeface="Book Antiqua"/>
                <a:cs typeface="Book Antiqua"/>
                <a:sym typeface="Book Antiqua"/>
              </a:rPr>
              <a:t>Assistant Professor</a:t>
            </a:r>
            <a:endParaRPr/>
          </a:p>
          <a:p>
            <a:pPr marL="0" lvl="0" indent="0" algn="ctr" rtl="0">
              <a:spcBef>
                <a:spcPts val="1000"/>
              </a:spcBef>
              <a:spcAft>
                <a:spcPts val="0"/>
              </a:spcAft>
              <a:buSzPts val="2900"/>
              <a:buNone/>
            </a:pPr>
            <a:r>
              <a:rPr lang="en-US" sz="2000">
                <a:latin typeface="Book Antiqua"/>
                <a:ea typeface="Book Antiqua"/>
                <a:cs typeface="Book Antiqua"/>
                <a:sym typeface="Book Antiqua"/>
              </a:rPr>
              <a:t>Department of Computer Science &amp;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0"/>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255" name="Google Shape;255;p10"/>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10</a:t>
            </a:fld>
            <a:endParaRPr>
              <a:latin typeface="Book Antiqua"/>
              <a:ea typeface="Book Antiqua"/>
              <a:cs typeface="Book Antiqua"/>
              <a:sym typeface="Book Antiqua"/>
            </a:endParaRPr>
          </a:p>
        </p:txBody>
      </p:sp>
      <p:pic>
        <p:nvPicPr>
          <p:cNvPr id="256" name="Google Shape;256;p10" descr="Six V&amp;#39;s of big data (value, volume, velocity, variety, veracity, and... |  Download Scientific Diagram"/>
          <p:cNvPicPr preferRelativeResize="0"/>
          <p:nvPr/>
        </p:nvPicPr>
        <p:blipFill rotWithShape="1">
          <a:blip r:embed="rId3">
            <a:alphaModFix/>
          </a:blip>
          <a:srcRect/>
          <a:stretch/>
        </p:blipFill>
        <p:spPr>
          <a:xfrm>
            <a:off x="1854908" y="299692"/>
            <a:ext cx="9440309" cy="59865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1"/>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263" name="Google Shape;263;p11"/>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11</a:t>
            </a:fld>
            <a:endParaRPr>
              <a:latin typeface="Book Antiqua"/>
              <a:ea typeface="Book Antiqua"/>
              <a:cs typeface="Book Antiqua"/>
              <a:sym typeface="Book Antiqua"/>
            </a:endParaRPr>
          </a:p>
        </p:txBody>
      </p:sp>
      <p:pic>
        <p:nvPicPr>
          <p:cNvPr id="264" name="Google Shape;264;p11" descr="Big Data Characteristics Solution, Big Data Services -  Sardonyx??Technologies??Pvt.??Ltd, Thanjavur | ID: 20781365830"/>
          <p:cNvPicPr preferRelativeResize="0"/>
          <p:nvPr/>
        </p:nvPicPr>
        <p:blipFill rotWithShape="1">
          <a:blip r:embed="rId3">
            <a:alphaModFix/>
          </a:blip>
          <a:srcRect/>
          <a:stretch/>
        </p:blipFill>
        <p:spPr>
          <a:xfrm>
            <a:off x="2700471" y="122419"/>
            <a:ext cx="6679138" cy="66123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2"/>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271" name="Google Shape;271;p12"/>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12</a:t>
            </a:fld>
            <a:endParaRPr>
              <a:latin typeface="Book Antiqua"/>
              <a:ea typeface="Book Antiqua"/>
              <a:cs typeface="Book Antiqua"/>
              <a:sym typeface="Book Antiqua"/>
            </a:endParaRPr>
          </a:p>
        </p:txBody>
      </p:sp>
      <p:sp>
        <p:nvSpPr>
          <p:cNvPr id="272" name="Google Shape;272;p12"/>
          <p:cNvSpPr txBox="1">
            <a:spLocks noGrp="1"/>
          </p:cNvSpPr>
          <p:nvPr>
            <p:ph type="body" idx="1"/>
          </p:nvPr>
        </p:nvSpPr>
        <p:spPr>
          <a:xfrm>
            <a:off x="1522107" y="389206"/>
            <a:ext cx="10018713" cy="5606860"/>
          </a:xfrm>
          <a:prstGeom prst="rect">
            <a:avLst/>
          </a:prstGeom>
          <a:noFill/>
          <a:ln>
            <a:noFill/>
          </a:ln>
        </p:spPr>
        <p:txBody>
          <a:bodyPr spcFirstLastPara="1" wrap="square" lIns="91425" tIns="45700" rIns="91425" bIns="45700" anchor="ctr" anchorCtr="0">
            <a:normAutofit/>
          </a:bodyPr>
          <a:lstStyle/>
          <a:p>
            <a:pPr marL="0" lvl="0" indent="0" algn="just" rtl="0">
              <a:lnSpc>
                <a:spcPct val="200000"/>
              </a:lnSpc>
              <a:spcBef>
                <a:spcPts val="0"/>
              </a:spcBef>
              <a:spcAft>
                <a:spcPts val="0"/>
              </a:spcAft>
              <a:buSzPts val="3480"/>
              <a:buNone/>
            </a:pPr>
            <a:r>
              <a:rPr lang="en-US" b="1">
                <a:solidFill>
                  <a:srgbClr val="C00000"/>
                </a:solidFill>
                <a:latin typeface="Book Antiqua"/>
                <a:ea typeface="Book Antiqua"/>
                <a:cs typeface="Book Antiqua"/>
                <a:sym typeface="Book Antiqua"/>
              </a:rPr>
              <a:t>Advantages of Big Data</a:t>
            </a:r>
            <a:endParaRPr/>
          </a:p>
          <a:p>
            <a:pPr marL="742950" lvl="1" indent="-285750" algn="just" rtl="0">
              <a:lnSpc>
                <a:spcPct val="200000"/>
              </a:lnSpc>
              <a:spcBef>
                <a:spcPts val="1040"/>
              </a:spcBef>
              <a:spcAft>
                <a:spcPts val="0"/>
              </a:spcAft>
              <a:buSzPts val="3190"/>
              <a:buChar char="•"/>
            </a:pPr>
            <a:r>
              <a:rPr lang="en-US" sz="2200">
                <a:solidFill>
                  <a:srgbClr val="002060"/>
                </a:solidFill>
                <a:latin typeface="Book Antiqua"/>
                <a:ea typeface="Book Antiqua"/>
                <a:cs typeface="Book Antiqua"/>
                <a:sym typeface="Book Antiqua"/>
              </a:rPr>
              <a:t>Predictive Analysis</a:t>
            </a:r>
            <a:endParaRPr/>
          </a:p>
          <a:p>
            <a:pPr marL="742950" lvl="1" indent="-285750" algn="just" rtl="0">
              <a:lnSpc>
                <a:spcPct val="200000"/>
              </a:lnSpc>
              <a:spcBef>
                <a:spcPts val="1040"/>
              </a:spcBef>
              <a:spcAft>
                <a:spcPts val="0"/>
              </a:spcAft>
              <a:buSzPts val="3190"/>
              <a:buChar char="•"/>
            </a:pPr>
            <a:r>
              <a:rPr lang="en-US" sz="2200">
                <a:solidFill>
                  <a:srgbClr val="002060"/>
                </a:solidFill>
                <a:latin typeface="Book Antiqua"/>
                <a:ea typeface="Book Antiqua"/>
                <a:cs typeface="Book Antiqua"/>
                <a:sym typeface="Book Antiqua"/>
              </a:rPr>
              <a:t>Enhanced Customer Experience</a:t>
            </a:r>
            <a:endParaRPr/>
          </a:p>
          <a:p>
            <a:pPr marL="742950" lvl="1" indent="-285750" algn="just" rtl="0">
              <a:lnSpc>
                <a:spcPct val="200000"/>
              </a:lnSpc>
              <a:spcBef>
                <a:spcPts val="1040"/>
              </a:spcBef>
              <a:spcAft>
                <a:spcPts val="0"/>
              </a:spcAft>
              <a:buSzPts val="3190"/>
              <a:buChar char="•"/>
            </a:pPr>
            <a:r>
              <a:rPr lang="en-US" sz="2200">
                <a:solidFill>
                  <a:srgbClr val="002060"/>
                </a:solidFill>
                <a:latin typeface="Book Antiqua"/>
                <a:ea typeface="Book Antiqua"/>
                <a:cs typeface="Book Antiqua"/>
                <a:sym typeface="Book Antiqua"/>
              </a:rPr>
              <a:t>Accurate or actionable insights</a:t>
            </a:r>
            <a:endParaRPr/>
          </a:p>
          <a:p>
            <a:pPr marL="742950" lvl="1" indent="-285750" algn="just" rtl="0">
              <a:lnSpc>
                <a:spcPct val="200000"/>
              </a:lnSpc>
              <a:spcBef>
                <a:spcPts val="1040"/>
              </a:spcBef>
              <a:spcAft>
                <a:spcPts val="0"/>
              </a:spcAft>
              <a:buSzPts val="3190"/>
              <a:buChar char="•"/>
            </a:pPr>
            <a:r>
              <a:rPr lang="en-US" sz="2200">
                <a:solidFill>
                  <a:srgbClr val="002060"/>
                </a:solidFill>
                <a:latin typeface="Book Antiqua"/>
                <a:ea typeface="Book Antiqua"/>
                <a:cs typeface="Book Antiqua"/>
                <a:sym typeface="Book Antiqua"/>
              </a:rPr>
              <a:t>Increased revenue </a:t>
            </a:r>
            <a:endParaRPr/>
          </a:p>
          <a:p>
            <a:pPr marL="742950" lvl="1" indent="-285750" algn="just" rtl="0">
              <a:lnSpc>
                <a:spcPct val="200000"/>
              </a:lnSpc>
              <a:spcBef>
                <a:spcPts val="1040"/>
              </a:spcBef>
              <a:spcAft>
                <a:spcPts val="0"/>
              </a:spcAft>
              <a:buSzPts val="3190"/>
              <a:buChar char="•"/>
            </a:pPr>
            <a:r>
              <a:rPr lang="en-US" sz="2200">
                <a:solidFill>
                  <a:srgbClr val="002060"/>
                </a:solidFill>
                <a:latin typeface="Book Antiqua"/>
                <a:ea typeface="Book Antiqua"/>
                <a:cs typeface="Book Antiqua"/>
                <a:sym typeface="Book Antiqua"/>
              </a:rPr>
              <a:t>Higher sales and Customer satisfaction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3"/>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279" name="Google Shape;279;p13"/>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13</a:t>
            </a:fld>
            <a:endParaRPr>
              <a:latin typeface="Book Antiqua"/>
              <a:ea typeface="Book Antiqua"/>
              <a:cs typeface="Book Antiqua"/>
              <a:sym typeface="Book Antiqua"/>
            </a:endParaRPr>
          </a:p>
        </p:txBody>
      </p:sp>
      <p:sp>
        <p:nvSpPr>
          <p:cNvPr id="280" name="Google Shape;280;p13"/>
          <p:cNvSpPr txBox="1">
            <a:spLocks noGrp="1"/>
          </p:cNvSpPr>
          <p:nvPr>
            <p:ph type="body" idx="1"/>
          </p:nvPr>
        </p:nvSpPr>
        <p:spPr>
          <a:xfrm>
            <a:off x="1941653" y="17917"/>
            <a:ext cx="9005240" cy="6450877"/>
          </a:xfrm>
          <a:prstGeom prst="rect">
            <a:avLst/>
          </a:prstGeom>
          <a:noFill/>
          <a:ln>
            <a:noFill/>
          </a:ln>
        </p:spPr>
        <p:txBody>
          <a:bodyPr spcFirstLastPara="1" wrap="square" lIns="91425" tIns="45700" rIns="91425" bIns="45700" anchor="ctr" anchorCtr="0">
            <a:normAutofit/>
          </a:bodyPr>
          <a:lstStyle/>
          <a:p>
            <a:pPr marL="0" lvl="0" indent="0" algn="l" rtl="0">
              <a:lnSpc>
                <a:spcPct val="200000"/>
              </a:lnSpc>
              <a:spcBef>
                <a:spcPts val="0"/>
              </a:spcBef>
              <a:spcAft>
                <a:spcPts val="0"/>
              </a:spcAft>
              <a:buSzPts val="3480"/>
              <a:buNone/>
            </a:pPr>
            <a:r>
              <a:rPr lang="en-US" b="1">
                <a:solidFill>
                  <a:srgbClr val="C00000"/>
                </a:solidFill>
                <a:latin typeface="Book Antiqua"/>
                <a:ea typeface="Book Antiqua"/>
                <a:cs typeface="Book Antiqua"/>
                <a:sym typeface="Book Antiqua"/>
              </a:rPr>
              <a:t>Disadvantages of Big Data-</a:t>
            </a:r>
            <a:endParaRPr/>
          </a:p>
          <a:p>
            <a:pPr marL="742950" lvl="1" indent="-285750" algn="l" rtl="0">
              <a:lnSpc>
                <a:spcPct val="200000"/>
              </a:lnSpc>
              <a:spcBef>
                <a:spcPts val="1040"/>
              </a:spcBef>
              <a:spcAft>
                <a:spcPts val="0"/>
              </a:spcAft>
              <a:buSzPts val="3190"/>
              <a:buChar char="•"/>
            </a:pPr>
            <a:r>
              <a:rPr lang="en-US" sz="2200">
                <a:solidFill>
                  <a:srgbClr val="002060"/>
                </a:solidFill>
                <a:latin typeface="Book Antiqua"/>
                <a:ea typeface="Book Antiqua"/>
                <a:cs typeface="Book Antiqua"/>
                <a:sym typeface="Book Antiqua"/>
              </a:rPr>
              <a:t>Lack of proper understanding</a:t>
            </a:r>
            <a:endParaRPr/>
          </a:p>
          <a:p>
            <a:pPr marL="742950" lvl="1" indent="-285750" algn="l" rtl="0">
              <a:lnSpc>
                <a:spcPct val="200000"/>
              </a:lnSpc>
              <a:spcBef>
                <a:spcPts val="1040"/>
              </a:spcBef>
              <a:spcAft>
                <a:spcPts val="0"/>
              </a:spcAft>
              <a:buSzPts val="3190"/>
              <a:buChar char="•"/>
            </a:pPr>
            <a:r>
              <a:rPr lang="en-US" sz="2200">
                <a:solidFill>
                  <a:srgbClr val="002060"/>
                </a:solidFill>
                <a:latin typeface="Book Antiqua"/>
                <a:ea typeface="Book Antiqua"/>
                <a:cs typeface="Book Antiqua"/>
                <a:sym typeface="Book Antiqua"/>
              </a:rPr>
              <a:t>Difficult to choose from various big data technologies</a:t>
            </a:r>
            <a:endParaRPr/>
          </a:p>
          <a:p>
            <a:pPr marL="742950" lvl="1" indent="-285750" algn="l" rtl="0">
              <a:lnSpc>
                <a:spcPct val="200000"/>
              </a:lnSpc>
              <a:spcBef>
                <a:spcPts val="1040"/>
              </a:spcBef>
              <a:spcAft>
                <a:spcPts val="0"/>
              </a:spcAft>
              <a:buSzPts val="3190"/>
              <a:buChar char="•"/>
            </a:pPr>
            <a:r>
              <a:rPr lang="en-US" sz="2200">
                <a:solidFill>
                  <a:srgbClr val="002060"/>
                </a:solidFill>
                <a:latin typeface="Book Antiqua"/>
                <a:ea typeface="Book Antiqua"/>
                <a:cs typeface="Book Antiqua"/>
                <a:sym typeface="Book Antiqua"/>
              </a:rPr>
              <a:t>High cost involved</a:t>
            </a:r>
            <a:endParaRPr/>
          </a:p>
          <a:p>
            <a:pPr marL="742950" lvl="1" indent="-285750" algn="l" rtl="0">
              <a:lnSpc>
                <a:spcPct val="200000"/>
              </a:lnSpc>
              <a:spcBef>
                <a:spcPts val="1040"/>
              </a:spcBef>
              <a:spcAft>
                <a:spcPts val="0"/>
              </a:spcAft>
              <a:buSzPts val="3190"/>
              <a:buChar char="•"/>
            </a:pPr>
            <a:r>
              <a:rPr lang="en-US" sz="2200">
                <a:solidFill>
                  <a:srgbClr val="002060"/>
                </a:solidFill>
                <a:latin typeface="Book Antiqua"/>
                <a:ea typeface="Book Antiqua"/>
                <a:cs typeface="Book Antiqua"/>
                <a:sym typeface="Book Antiqua"/>
              </a:rPr>
              <a:t>Complex data management</a:t>
            </a:r>
            <a:endParaRPr/>
          </a:p>
          <a:p>
            <a:pPr marL="742950" lvl="1" indent="-285750" algn="l" rtl="0">
              <a:lnSpc>
                <a:spcPct val="200000"/>
              </a:lnSpc>
              <a:spcBef>
                <a:spcPts val="1040"/>
              </a:spcBef>
              <a:spcAft>
                <a:spcPts val="0"/>
              </a:spcAft>
              <a:buSzPts val="3190"/>
              <a:buChar char="•"/>
            </a:pPr>
            <a:r>
              <a:rPr lang="en-US" sz="2200">
                <a:solidFill>
                  <a:srgbClr val="002060"/>
                </a:solidFill>
                <a:latin typeface="Book Antiqua"/>
                <a:ea typeface="Book Antiqua"/>
                <a:cs typeface="Book Antiqua"/>
                <a:sym typeface="Book Antiqua"/>
              </a:rPr>
              <a:t>Lack of Data Professionals</a:t>
            </a:r>
            <a:endParaRPr/>
          </a:p>
          <a:p>
            <a:pPr marL="742950" lvl="1" indent="-285750" algn="l" rtl="0">
              <a:lnSpc>
                <a:spcPct val="200000"/>
              </a:lnSpc>
              <a:spcBef>
                <a:spcPts val="1040"/>
              </a:spcBef>
              <a:spcAft>
                <a:spcPts val="0"/>
              </a:spcAft>
              <a:buSzPts val="3190"/>
              <a:buChar char="•"/>
            </a:pPr>
            <a:r>
              <a:rPr lang="en-US" sz="2200">
                <a:solidFill>
                  <a:srgbClr val="002060"/>
                </a:solidFill>
                <a:latin typeface="Book Antiqua"/>
                <a:ea typeface="Book Antiqua"/>
                <a:cs typeface="Book Antiqua"/>
                <a:sym typeface="Book Antiqua"/>
              </a:rPr>
              <a:t>Data Security</a:t>
            </a:r>
            <a:endParaRPr/>
          </a:p>
          <a:p>
            <a:pPr marL="742950" lvl="1" indent="-285750" algn="l" rtl="0">
              <a:lnSpc>
                <a:spcPct val="200000"/>
              </a:lnSpc>
              <a:spcBef>
                <a:spcPts val="1040"/>
              </a:spcBef>
              <a:spcAft>
                <a:spcPts val="0"/>
              </a:spcAft>
              <a:buSzPts val="3190"/>
              <a:buChar char="•"/>
            </a:pPr>
            <a:r>
              <a:rPr lang="en-US" sz="2200">
                <a:solidFill>
                  <a:srgbClr val="002060"/>
                </a:solidFill>
                <a:latin typeface="Book Antiqua"/>
                <a:ea typeface="Book Antiqua"/>
                <a:cs typeface="Book Antiqua"/>
                <a:sym typeface="Book Antiqua"/>
              </a:rPr>
              <a:t>Data Integration from various sources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4"/>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287" name="Google Shape;287;p14"/>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14</a:t>
            </a:fld>
            <a:endParaRPr>
              <a:latin typeface="Book Antiqua"/>
              <a:ea typeface="Book Antiqua"/>
              <a:cs typeface="Book Antiqua"/>
              <a:sym typeface="Book Antiqua"/>
            </a:endParaRPr>
          </a:p>
        </p:txBody>
      </p:sp>
      <p:sp>
        <p:nvSpPr>
          <p:cNvPr id="288" name="Google Shape;288;p14"/>
          <p:cNvSpPr txBox="1">
            <a:spLocks noGrp="1"/>
          </p:cNvSpPr>
          <p:nvPr>
            <p:ph type="body" idx="1"/>
          </p:nvPr>
        </p:nvSpPr>
        <p:spPr>
          <a:xfrm>
            <a:off x="1417176" y="1110737"/>
            <a:ext cx="10589945" cy="2270126"/>
          </a:xfrm>
          <a:prstGeom prst="rect">
            <a:avLst/>
          </a:prstGeom>
          <a:noFill/>
          <a:ln>
            <a:noFill/>
          </a:ln>
        </p:spPr>
        <p:txBody>
          <a:bodyPr spcFirstLastPara="1" wrap="square" lIns="91425" tIns="45700" rIns="91425" bIns="45700" anchor="ctr" anchorCtr="0">
            <a:normAutofit/>
          </a:bodyPr>
          <a:lstStyle/>
          <a:p>
            <a:pPr marL="285750" lvl="0" indent="-285750" algn="just" rtl="0">
              <a:lnSpc>
                <a:spcPct val="150000"/>
              </a:lnSpc>
              <a:spcBef>
                <a:spcPts val="0"/>
              </a:spcBef>
              <a:spcAft>
                <a:spcPts val="0"/>
              </a:spcAft>
              <a:buSzPts val="2900"/>
              <a:buChar char="•"/>
            </a:pPr>
            <a:r>
              <a:rPr lang="en-US" sz="2000" b="0" i="0">
                <a:solidFill>
                  <a:srgbClr val="002060"/>
                </a:solidFill>
                <a:latin typeface="Book Antiqua"/>
                <a:ea typeface="Book Antiqua"/>
                <a:cs typeface="Book Antiqua"/>
                <a:sym typeface="Book Antiqua"/>
              </a:rPr>
              <a:t>Data, as we know, is massive and exists in various forms. If it is not classified or sourced well, it can end up wasting precious time and resources. In order to achieve success with big data, it is important that companies have the know-how to sift between the various data sources available and accordingly classify its usability and relevance.</a:t>
            </a:r>
            <a:endParaRPr>
              <a:solidFill>
                <a:srgbClr val="002060"/>
              </a:solidFill>
              <a:latin typeface="Book Antiqua"/>
              <a:ea typeface="Book Antiqua"/>
              <a:cs typeface="Book Antiqua"/>
              <a:sym typeface="Book Antiqua"/>
            </a:endParaRPr>
          </a:p>
        </p:txBody>
      </p:sp>
      <p:sp>
        <p:nvSpPr>
          <p:cNvPr id="289" name="Google Shape;289;p14"/>
          <p:cNvSpPr txBox="1">
            <a:spLocks noGrp="1"/>
          </p:cNvSpPr>
          <p:nvPr>
            <p:ph type="title"/>
          </p:nvPr>
        </p:nvSpPr>
        <p:spPr>
          <a:xfrm>
            <a:off x="1692760" y="507384"/>
            <a:ext cx="10018713" cy="60335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200"/>
              <a:buFont typeface="Book Antiqua"/>
              <a:buNone/>
            </a:pPr>
            <a:r>
              <a:rPr lang="en-US" sz="3200" b="1">
                <a:solidFill>
                  <a:srgbClr val="C00000"/>
                </a:solidFill>
                <a:latin typeface="Book Antiqua"/>
                <a:ea typeface="Book Antiqua"/>
                <a:cs typeface="Book Antiqua"/>
                <a:sym typeface="Book Antiqua"/>
              </a:rPr>
              <a:t>Sources of Big Data</a:t>
            </a:r>
            <a:endParaRPr/>
          </a:p>
        </p:txBody>
      </p:sp>
      <p:pic>
        <p:nvPicPr>
          <p:cNvPr id="290" name="Google Shape;290;p14" descr="Diagram&#10;&#10;Description automatically generated"/>
          <p:cNvPicPr preferRelativeResize="0"/>
          <p:nvPr/>
        </p:nvPicPr>
        <p:blipFill rotWithShape="1">
          <a:blip r:embed="rId3">
            <a:alphaModFix/>
          </a:blip>
          <a:srcRect/>
          <a:stretch/>
        </p:blipFill>
        <p:spPr>
          <a:xfrm>
            <a:off x="1368466" y="3296014"/>
            <a:ext cx="10638655" cy="26265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95"/>
        <p:cNvGrpSpPr/>
        <p:nvPr/>
      </p:nvGrpSpPr>
      <p:grpSpPr>
        <a:xfrm>
          <a:off x="0" y="0"/>
          <a:ext cx="0" cy="0"/>
          <a:chOff x="0" y="0"/>
          <a:chExt cx="0" cy="0"/>
        </a:xfrm>
      </p:grpSpPr>
      <p:sp>
        <p:nvSpPr>
          <p:cNvPr id="296" name="Google Shape;296;p15"/>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297" name="Google Shape;297;p15"/>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15</a:t>
            </a:fld>
            <a:endParaRPr>
              <a:latin typeface="Book Antiqua"/>
              <a:ea typeface="Book Antiqua"/>
              <a:cs typeface="Book Antiqua"/>
              <a:sym typeface="Book Antiqua"/>
            </a:endParaRPr>
          </a:p>
        </p:txBody>
      </p:sp>
      <p:graphicFrame>
        <p:nvGraphicFramePr>
          <p:cNvPr id="298" name="Google Shape;298;p15"/>
          <p:cNvGraphicFramePr/>
          <p:nvPr/>
        </p:nvGraphicFramePr>
        <p:xfrm>
          <a:off x="522044" y="0"/>
          <a:ext cx="11669950" cy="6857975"/>
        </p:xfrm>
        <a:graphic>
          <a:graphicData uri="http://schemas.openxmlformats.org/drawingml/2006/table">
            <a:tbl>
              <a:tblPr firstRow="1" firstCol="1" bandRow="1">
                <a:noFill/>
                <a:tableStyleId>{20F989E1-77D4-41C3-BD73-0B8458E655F2}</a:tableStyleId>
              </a:tblPr>
              <a:tblGrid>
                <a:gridCol w="712875"/>
                <a:gridCol w="5512050"/>
                <a:gridCol w="5445025"/>
              </a:tblGrid>
              <a:tr h="257300">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S.No.</a:t>
                      </a:r>
                      <a:endParaRPr sz="1500" b="1" u="none" strike="noStrike" cap="none">
                        <a:solidFill>
                          <a:srgbClr val="C00000"/>
                        </a:solidFill>
                        <a:latin typeface="Book Antiqua"/>
                        <a:ea typeface="Book Antiqua"/>
                        <a:cs typeface="Book Antiqua"/>
                        <a:sym typeface="Book Antiqua"/>
                      </a:endParaRPr>
                    </a:p>
                  </a:txBody>
                  <a:tcPr marL="0" marR="0" marT="0" marB="0" anchor="b"/>
                </a:tc>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TRADITIONAL DATA</a:t>
                      </a:r>
                      <a:endParaRPr sz="1500" b="1" u="none" strike="noStrike" cap="none">
                        <a:solidFill>
                          <a:srgbClr val="C00000"/>
                        </a:solidFill>
                        <a:latin typeface="Book Antiqua"/>
                        <a:ea typeface="Book Antiqua"/>
                        <a:cs typeface="Book Antiqua"/>
                        <a:sym typeface="Book Antiqua"/>
                      </a:endParaRPr>
                    </a:p>
                  </a:txBody>
                  <a:tcPr marL="0" marR="0" marT="0" marB="0" anchor="b"/>
                </a:tc>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BIG DATA</a:t>
                      </a:r>
                      <a:endParaRPr sz="1500" b="1" u="none" strike="noStrike" cap="none">
                        <a:solidFill>
                          <a:srgbClr val="C00000"/>
                        </a:solidFill>
                        <a:latin typeface="Book Antiqua"/>
                        <a:ea typeface="Book Antiqua"/>
                        <a:cs typeface="Book Antiqua"/>
                        <a:sym typeface="Book Antiqua"/>
                      </a:endParaRPr>
                    </a:p>
                  </a:txBody>
                  <a:tcPr marL="0" marR="0" marT="0" marB="0" anchor="b"/>
                </a:tc>
              </a:tr>
              <a:tr h="338825">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01.</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Traditional data is generated in enterprise level.</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Big data is generated in outside and enterprise level.</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r h="506100">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02.</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Its volume ranges from Gigabytes to Terabytes.</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Its volume ranges from Petabytes to Zettabytes or Exabyte.</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r h="573200">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03.</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Traditional database system deals with structured data.</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Big data system deals with structured, semi structured and unstructured data.</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r h="506100">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04.</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Traditional data is generated per hour or per day or more.</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But big data is generated more frequently mainly per seconds.</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r h="573200">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05.</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Traditional data source is centralized, and it is managed in centralized form.</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Big data source is distributed, and it is managed in distributed form.</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r h="338825">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06.</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Data integration is very easy.</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Data integration is very difficult.</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r h="506100">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07.</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Normal system configuration is capable to process traditional data.</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High system configuration is required to process big data.</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r h="823725">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08.</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Clr>
                          <a:srgbClr val="002060"/>
                        </a:buClr>
                        <a:buSzPts val="1400"/>
                        <a:buFont typeface="Book Antiqua"/>
                        <a:buNone/>
                      </a:pPr>
                      <a:r>
                        <a:rPr lang="en-US" sz="1400" u="none" strike="noStrike" cap="none">
                          <a:solidFill>
                            <a:srgbClr val="002060"/>
                          </a:solidFill>
                          <a:latin typeface="Book Antiqua"/>
                          <a:ea typeface="Book Antiqua"/>
                          <a:cs typeface="Book Antiqua"/>
                          <a:sym typeface="Book Antiqua"/>
                        </a:rPr>
                        <a:t>Its data sources includes ERP transaction data, CRM transaction data, financial data, organizational data, web transaction data etc.</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Clr>
                          <a:srgbClr val="002060"/>
                        </a:buClr>
                        <a:buSzPts val="1400"/>
                        <a:buFont typeface="Book Antiqua"/>
                        <a:buNone/>
                      </a:pPr>
                      <a:r>
                        <a:rPr lang="en-US" sz="1400" u="none" strike="noStrike" cap="none">
                          <a:solidFill>
                            <a:srgbClr val="002060"/>
                          </a:solidFill>
                          <a:latin typeface="Book Antiqua"/>
                          <a:ea typeface="Book Antiqua"/>
                          <a:cs typeface="Book Antiqua"/>
                          <a:sym typeface="Book Antiqua"/>
                        </a:rPr>
                        <a:t>Its data sources includes social media, device data, sensor data, video, images, audio etc.</a:t>
                      </a:r>
                      <a:endParaRPr sz="1400" u="none" strike="noStrike" cap="none">
                        <a:solidFill>
                          <a:srgbClr val="002060"/>
                        </a:solidFill>
                        <a:latin typeface="Book Antiqua"/>
                        <a:ea typeface="Book Antiqua"/>
                        <a:cs typeface="Book Antiqua"/>
                        <a:sym typeface="Book Antiqua"/>
                      </a:endParaRPr>
                    </a:p>
                    <a:p>
                      <a:pPr marL="0" marR="0" lvl="0" indent="0" algn="l" rtl="0">
                        <a:lnSpc>
                          <a:spcPct val="107000"/>
                        </a:lnSpc>
                        <a:spcBef>
                          <a:spcPts val="0"/>
                        </a:spcBef>
                        <a:spcAft>
                          <a:spcPts val="0"/>
                        </a:spcAft>
                        <a:buNone/>
                      </a:pP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r h="573200">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09.</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Traditional data base tools are required to perform any data base operation.</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Special kind of data base tools are required to perform any data base operation.</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r h="338825">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10.</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Normal functions can manipulate data.</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Special kind of functions can manipulate data.</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r h="338825">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11.</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Its data model is strict schema based and it is static.</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Its data model is flat schema based and it is dynamic.</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r h="338825">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12..</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Traditional data is stable and inter relationship.</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Big data is not stable and unknown relationship.</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r h="506100">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13.</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Traditional data is in manageable volume.</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Big data is in huge volume which becomes unmanageable.</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r h="338825">
                <a:tc>
                  <a:txBody>
                    <a:bodyPr/>
                    <a:lstStyle/>
                    <a:p>
                      <a:pPr marL="0" marR="0" lvl="0" indent="0" algn="ctr" rtl="0">
                        <a:lnSpc>
                          <a:spcPct val="107000"/>
                        </a:lnSpc>
                        <a:spcBef>
                          <a:spcPts val="0"/>
                        </a:spcBef>
                        <a:spcAft>
                          <a:spcPts val="0"/>
                        </a:spcAft>
                        <a:buNone/>
                      </a:pPr>
                      <a:r>
                        <a:rPr lang="en-US" sz="1500" b="1" u="none" strike="noStrike" cap="none">
                          <a:solidFill>
                            <a:srgbClr val="C00000"/>
                          </a:solidFill>
                          <a:latin typeface="Book Antiqua"/>
                          <a:ea typeface="Book Antiqua"/>
                          <a:cs typeface="Book Antiqua"/>
                          <a:sym typeface="Book Antiqua"/>
                        </a:rPr>
                        <a:t>14.</a:t>
                      </a:r>
                      <a:endParaRPr sz="1500" b="1" u="none" strike="noStrike" cap="none">
                        <a:solidFill>
                          <a:srgbClr val="C0000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It is easy to manage and manipulate the data.</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c>
                  <a:txBody>
                    <a:bodyPr/>
                    <a:lstStyle/>
                    <a:p>
                      <a:pPr marL="0" marR="0" lvl="0" indent="0" algn="l" rtl="0">
                        <a:lnSpc>
                          <a:spcPct val="107000"/>
                        </a:lnSpc>
                        <a:spcBef>
                          <a:spcPts val="0"/>
                        </a:spcBef>
                        <a:spcAft>
                          <a:spcPts val="0"/>
                        </a:spcAft>
                        <a:buNone/>
                      </a:pPr>
                      <a:r>
                        <a:rPr lang="en-US" sz="1400" u="none" strike="noStrike" cap="none">
                          <a:solidFill>
                            <a:srgbClr val="002060"/>
                          </a:solidFill>
                          <a:latin typeface="Book Antiqua"/>
                          <a:ea typeface="Book Antiqua"/>
                          <a:cs typeface="Book Antiqua"/>
                          <a:sym typeface="Book Antiqua"/>
                        </a:rPr>
                        <a:t>It is difficult to manage and manipulate the data.</a:t>
                      </a:r>
                      <a:endParaRPr sz="1400" u="none" strike="noStrike" cap="none">
                        <a:solidFill>
                          <a:srgbClr val="002060"/>
                        </a:solidFill>
                        <a:latin typeface="Book Antiqua"/>
                        <a:ea typeface="Book Antiqua"/>
                        <a:cs typeface="Book Antiqua"/>
                        <a:sym typeface="Book Antiqua"/>
                      </a:endParaRPr>
                    </a:p>
                  </a:txBody>
                  <a:tcPr marL="26525" marR="26525" marT="37150" marB="37150" anchor="b"/>
                </a:tc>
              </a:tr>
            </a:tbl>
          </a:graphicData>
        </a:graphic>
      </p:graphicFrame>
      <p:sp>
        <p:nvSpPr>
          <p:cNvPr id="299" name="Google Shape;299;p15"/>
          <p:cNvSpPr txBox="1">
            <a:spLocks noGrp="1"/>
          </p:cNvSpPr>
          <p:nvPr>
            <p:ph type="title"/>
          </p:nvPr>
        </p:nvSpPr>
        <p:spPr>
          <a:xfrm rot="-5400000">
            <a:off x="-2672700" y="3351101"/>
            <a:ext cx="5873803" cy="52840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B0F0"/>
              </a:buClr>
              <a:buSzPts val="2000"/>
              <a:buFont typeface="Book Antiqua"/>
              <a:buNone/>
            </a:pPr>
            <a:r>
              <a:rPr lang="en-US" sz="2000" b="1">
                <a:solidFill>
                  <a:srgbClr val="00B0F0"/>
                </a:solidFill>
                <a:latin typeface="Book Antiqua"/>
                <a:ea typeface="Book Antiqua"/>
                <a:cs typeface="Book Antiqua"/>
                <a:sym typeface="Book Antiqua"/>
              </a:rPr>
              <a:t>Traditional v/s big data</a:t>
            </a:r>
            <a:endParaRPr sz="2000" b="1">
              <a:solidFill>
                <a:srgbClr val="00B0F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6"/>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306" name="Google Shape;306;p16"/>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16</a:t>
            </a:fld>
            <a:endParaRPr>
              <a:latin typeface="Book Antiqua"/>
              <a:ea typeface="Book Antiqua"/>
              <a:cs typeface="Book Antiqua"/>
              <a:sym typeface="Book Antiqua"/>
            </a:endParaRPr>
          </a:p>
        </p:txBody>
      </p:sp>
      <p:sp>
        <p:nvSpPr>
          <p:cNvPr id="307" name="Google Shape;307;p16"/>
          <p:cNvSpPr txBox="1">
            <a:spLocks noGrp="1"/>
          </p:cNvSpPr>
          <p:nvPr>
            <p:ph type="body" idx="1"/>
          </p:nvPr>
        </p:nvSpPr>
        <p:spPr>
          <a:xfrm>
            <a:off x="1484310" y="983990"/>
            <a:ext cx="10402890" cy="1949971"/>
          </a:xfrm>
          <a:prstGeom prst="rect">
            <a:avLst/>
          </a:prstGeom>
          <a:noFill/>
          <a:ln>
            <a:noFill/>
          </a:ln>
        </p:spPr>
        <p:txBody>
          <a:bodyPr spcFirstLastPara="1" wrap="square" lIns="91425" tIns="45700" rIns="91425" bIns="45700" anchor="ctr" anchorCtr="0">
            <a:normAutofit/>
          </a:bodyPr>
          <a:lstStyle/>
          <a:p>
            <a:pPr marL="285750" lvl="0" indent="-285750" algn="just" rtl="0">
              <a:lnSpc>
                <a:spcPct val="150000"/>
              </a:lnSpc>
              <a:spcBef>
                <a:spcPts val="0"/>
              </a:spcBef>
              <a:spcAft>
                <a:spcPts val="0"/>
              </a:spcAft>
              <a:buSzPts val="2900"/>
              <a:buChar char="•"/>
            </a:pPr>
            <a:r>
              <a:rPr lang="en-US" sz="2000" b="0" i="0">
                <a:solidFill>
                  <a:srgbClr val="002060"/>
                </a:solidFill>
                <a:latin typeface="Book Antiqua"/>
                <a:ea typeface="Book Antiqua"/>
                <a:cs typeface="Book Antiqua"/>
                <a:sym typeface="Book Antiqua"/>
              </a:rPr>
              <a:t>Big data analytics is the use of advanced analytic techniques against very large, diverse big data sets that include structured, semi-structured and unstructured data, from different sources, and in different sizes from terabytes to zettabytes.</a:t>
            </a:r>
            <a:endParaRPr sz="2000">
              <a:solidFill>
                <a:srgbClr val="002060"/>
              </a:solidFill>
              <a:latin typeface="Book Antiqua"/>
              <a:ea typeface="Book Antiqua"/>
              <a:cs typeface="Book Antiqua"/>
              <a:sym typeface="Book Antiqua"/>
            </a:endParaRPr>
          </a:p>
        </p:txBody>
      </p:sp>
      <p:sp>
        <p:nvSpPr>
          <p:cNvPr id="308" name="Google Shape;308;p16"/>
          <p:cNvSpPr txBox="1">
            <a:spLocks noGrp="1"/>
          </p:cNvSpPr>
          <p:nvPr>
            <p:ph type="title"/>
          </p:nvPr>
        </p:nvSpPr>
        <p:spPr>
          <a:xfrm>
            <a:off x="1484310" y="320675"/>
            <a:ext cx="10018713" cy="66331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B0F0"/>
              </a:buClr>
              <a:buSzPts val="3200"/>
              <a:buFont typeface="Book Antiqua"/>
              <a:buNone/>
            </a:pPr>
            <a:r>
              <a:rPr lang="en-US" sz="3200" b="1">
                <a:solidFill>
                  <a:srgbClr val="00B0F0"/>
                </a:solidFill>
                <a:latin typeface="Book Antiqua"/>
                <a:ea typeface="Book Antiqua"/>
                <a:cs typeface="Book Antiqua"/>
                <a:sym typeface="Book Antiqua"/>
              </a:rPr>
              <a:t>What is BDA?</a:t>
            </a:r>
            <a:endParaRPr/>
          </a:p>
        </p:txBody>
      </p:sp>
      <p:pic>
        <p:nvPicPr>
          <p:cNvPr id="309" name="Google Shape;309;p16" descr="A screenshot of a computer&#10;&#10;Description automatically generated with low confidence"/>
          <p:cNvPicPr preferRelativeResize="0"/>
          <p:nvPr/>
        </p:nvPicPr>
        <p:blipFill rotWithShape="1">
          <a:blip r:embed="rId3">
            <a:alphaModFix/>
          </a:blip>
          <a:srcRect/>
          <a:stretch/>
        </p:blipFill>
        <p:spPr>
          <a:xfrm>
            <a:off x="2026715" y="2706629"/>
            <a:ext cx="8933902" cy="38903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7"/>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316" name="Google Shape;316;p17"/>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17</a:t>
            </a:fld>
            <a:endParaRPr>
              <a:latin typeface="Book Antiqua"/>
              <a:ea typeface="Book Antiqua"/>
              <a:cs typeface="Book Antiqua"/>
              <a:sym typeface="Book Antiqua"/>
            </a:endParaRPr>
          </a:p>
        </p:txBody>
      </p:sp>
      <p:sp>
        <p:nvSpPr>
          <p:cNvPr id="317" name="Google Shape;317;p17"/>
          <p:cNvSpPr txBox="1">
            <a:spLocks noGrp="1"/>
          </p:cNvSpPr>
          <p:nvPr>
            <p:ph type="body" idx="1"/>
          </p:nvPr>
        </p:nvSpPr>
        <p:spPr>
          <a:xfrm>
            <a:off x="1552088" y="324925"/>
            <a:ext cx="10380082" cy="6143869"/>
          </a:xfrm>
          <a:prstGeom prst="rect">
            <a:avLst/>
          </a:prstGeom>
          <a:noFill/>
          <a:ln>
            <a:noFill/>
          </a:ln>
        </p:spPr>
        <p:txBody>
          <a:bodyPr spcFirstLastPara="1" wrap="square" lIns="91425" tIns="45700" rIns="91425" bIns="45700" anchor="ctr" anchorCtr="0">
            <a:normAutofit/>
          </a:bodyPr>
          <a:lstStyle/>
          <a:p>
            <a:pPr marL="285750" lvl="0" indent="-285750" algn="l" rtl="0">
              <a:lnSpc>
                <a:spcPct val="150000"/>
              </a:lnSpc>
              <a:spcBef>
                <a:spcPts val="0"/>
              </a:spcBef>
              <a:spcAft>
                <a:spcPts val="0"/>
              </a:spcAft>
              <a:buSzPts val="2900"/>
              <a:buChar char="•"/>
            </a:pPr>
            <a:r>
              <a:rPr lang="en-US" sz="2000" b="0" i="0">
                <a:solidFill>
                  <a:srgbClr val="002060"/>
                </a:solidFill>
                <a:latin typeface="Book Antiqua"/>
                <a:ea typeface="Book Antiqua"/>
                <a:cs typeface="Book Antiqua"/>
                <a:sym typeface="Book Antiqua"/>
              </a:rPr>
              <a:t>The Big Data Analytics Life cycle is divided into nine phases, named as :</a:t>
            </a:r>
            <a:endParaRPr/>
          </a:p>
          <a:p>
            <a:pPr marL="742950" lvl="1" indent="-285750" algn="l" rtl="0">
              <a:lnSpc>
                <a:spcPct val="150000"/>
              </a:lnSpc>
              <a:spcBef>
                <a:spcPts val="1000"/>
              </a:spcBef>
              <a:spcAft>
                <a:spcPts val="0"/>
              </a:spcAft>
              <a:buSzPts val="2900"/>
              <a:buFont typeface="Noto Sans Symbols"/>
              <a:buChar char="✔"/>
            </a:pPr>
            <a:r>
              <a:rPr lang="en-US" b="0" i="0">
                <a:solidFill>
                  <a:srgbClr val="C00000"/>
                </a:solidFill>
                <a:latin typeface="Book Antiqua"/>
                <a:ea typeface="Book Antiqua"/>
                <a:cs typeface="Book Antiqua"/>
                <a:sym typeface="Book Antiqua"/>
              </a:rPr>
              <a:t>Business Case/Problem Definition</a:t>
            </a:r>
            <a:endParaRPr/>
          </a:p>
          <a:p>
            <a:pPr marL="742950" lvl="1" indent="-285750" algn="l" rtl="0">
              <a:lnSpc>
                <a:spcPct val="150000"/>
              </a:lnSpc>
              <a:spcBef>
                <a:spcPts val="1000"/>
              </a:spcBef>
              <a:spcAft>
                <a:spcPts val="0"/>
              </a:spcAft>
              <a:buSzPts val="2900"/>
              <a:buFont typeface="Noto Sans Symbols"/>
              <a:buChar char="✔"/>
            </a:pPr>
            <a:r>
              <a:rPr lang="en-US" b="0" i="0">
                <a:solidFill>
                  <a:srgbClr val="C00000"/>
                </a:solidFill>
                <a:latin typeface="Book Antiqua"/>
                <a:ea typeface="Book Antiqua"/>
                <a:cs typeface="Book Antiqua"/>
                <a:sym typeface="Book Antiqua"/>
              </a:rPr>
              <a:t>Data Identification</a:t>
            </a:r>
            <a:endParaRPr/>
          </a:p>
          <a:p>
            <a:pPr marL="742950" lvl="1" indent="-285750" algn="l" rtl="0">
              <a:lnSpc>
                <a:spcPct val="150000"/>
              </a:lnSpc>
              <a:spcBef>
                <a:spcPts val="1000"/>
              </a:spcBef>
              <a:spcAft>
                <a:spcPts val="0"/>
              </a:spcAft>
              <a:buSzPts val="2900"/>
              <a:buFont typeface="Noto Sans Symbols"/>
              <a:buChar char="✔"/>
            </a:pPr>
            <a:r>
              <a:rPr lang="en-US" b="0" i="0">
                <a:solidFill>
                  <a:srgbClr val="C00000"/>
                </a:solidFill>
                <a:latin typeface="Book Antiqua"/>
                <a:ea typeface="Book Antiqua"/>
                <a:cs typeface="Book Antiqua"/>
                <a:sym typeface="Book Antiqua"/>
              </a:rPr>
              <a:t>Data Acquisition and filtration</a:t>
            </a:r>
            <a:endParaRPr/>
          </a:p>
          <a:p>
            <a:pPr marL="742950" lvl="1" indent="-285750" algn="l" rtl="0">
              <a:lnSpc>
                <a:spcPct val="150000"/>
              </a:lnSpc>
              <a:spcBef>
                <a:spcPts val="1000"/>
              </a:spcBef>
              <a:spcAft>
                <a:spcPts val="0"/>
              </a:spcAft>
              <a:buSzPts val="2900"/>
              <a:buFont typeface="Noto Sans Symbols"/>
              <a:buChar char="✔"/>
            </a:pPr>
            <a:r>
              <a:rPr lang="en-US" b="0" i="0">
                <a:solidFill>
                  <a:srgbClr val="C00000"/>
                </a:solidFill>
                <a:latin typeface="Book Antiqua"/>
                <a:ea typeface="Book Antiqua"/>
                <a:cs typeface="Book Antiqua"/>
                <a:sym typeface="Book Antiqua"/>
              </a:rPr>
              <a:t>Data Extraction</a:t>
            </a:r>
            <a:endParaRPr/>
          </a:p>
          <a:p>
            <a:pPr marL="742950" lvl="1" indent="-285750" algn="l" rtl="0">
              <a:lnSpc>
                <a:spcPct val="150000"/>
              </a:lnSpc>
              <a:spcBef>
                <a:spcPts val="1000"/>
              </a:spcBef>
              <a:spcAft>
                <a:spcPts val="0"/>
              </a:spcAft>
              <a:buSzPts val="2900"/>
              <a:buFont typeface="Noto Sans Symbols"/>
              <a:buChar char="✔"/>
            </a:pPr>
            <a:r>
              <a:rPr lang="en-US" b="0" i="0">
                <a:solidFill>
                  <a:srgbClr val="C00000"/>
                </a:solidFill>
                <a:latin typeface="Book Antiqua"/>
                <a:ea typeface="Book Antiqua"/>
                <a:cs typeface="Book Antiqua"/>
                <a:sym typeface="Book Antiqua"/>
              </a:rPr>
              <a:t>Data Munging(Validation and Cleaning)</a:t>
            </a:r>
            <a:endParaRPr/>
          </a:p>
          <a:p>
            <a:pPr marL="742950" lvl="1" indent="-285750" algn="l" rtl="0">
              <a:lnSpc>
                <a:spcPct val="150000"/>
              </a:lnSpc>
              <a:spcBef>
                <a:spcPts val="1000"/>
              </a:spcBef>
              <a:spcAft>
                <a:spcPts val="0"/>
              </a:spcAft>
              <a:buSzPts val="2900"/>
              <a:buFont typeface="Noto Sans Symbols"/>
              <a:buChar char="✔"/>
            </a:pPr>
            <a:r>
              <a:rPr lang="en-US" b="0" i="0">
                <a:solidFill>
                  <a:srgbClr val="C00000"/>
                </a:solidFill>
                <a:latin typeface="Book Antiqua"/>
                <a:ea typeface="Book Antiqua"/>
                <a:cs typeface="Book Antiqua"/>
                <a:sym typeface="Book Antiqua"/>
              </a:rPr>
              <a:t>Data Aggregation &amp; Representation(Storage)</a:t>
            </a:r>
            <a:endParaRPr/>
          </a:p>
          <a:p>
            <a:pPr marL="742950" lvl="1" indent="-285750" algn="l" rtl="0">
              <a:lnSpc>
                <a:spcPct val="150000"/>
              </a:lnSpc>
              <a:spcBef>
                <a:spcPts val="1000"/>
              </a:spcBef>
              <a:spcAft>
                <a:spcPts val="0"/>
              </a:spcAft>
              <a:buSzPts val="2900"/>
              <a:buFont typeface="Noto Sans Symbols"/>
              <a:buChar char="✔"/>
            </a:pPr>
            <a:r>
              <a:rPr lang="en-US" b="0" i="0">
                <a:solidFill>
                  <a:srgbClr val="C00000"/>
                </a:solidFill>
                <a:latin typeface="Book Antiqua"/>
                <a:ea typeface="Book Antiqua"/>
                <a:cs typeface="Book Antiqua"/>
                <a:sym typeface="Book Antiqua"/>
              </a:rPr>
              <a:t>Exploratory Data Analysis</a:t>
            </a:r>
            <a:endParaRPr/>
          </a:p>
          <a:p>
            <a:pPr marL="742950" lvl="1" indent="-285750" algn="l" rtl="0">
              <a:lnSpc>
                <a:spcPct val="150000"/>
              </a:lnSpc>
              <a:spcBef>
                <a:spcPts val="1000"/>
              </a:spcBef>
              <a:spcAft>
                <a:spcPts val="0"/>
              </a:spcAft>
              <a:buSzPts val="2900"/>
              <a:buFont typeface="Noto Sans Symbols"/>
              <a:buChar char="✔"/>
            </a:pPr>
            <a:r>
              <a:rPr lang="en-US" b="0" i="0">
                <a:solidFill>
                  <a:srgbClr val="C00000"/>
                </a:solidFill>
                <a:latin typeface="Book Antiqua"/>
                <a:ea typeface="Book Antiqua"/>
                <a:cs typeface="Book Antiqua"/>
                <a:sym typeface="Book Antiqua"/>
              </a:rPr>
              <a:t>Data Visualization(Preparation for Modeling and Assessment)</a:t>
            </a:r>
            <a:endParaRPr/>
          </a:p>
          <a:p>
            <a:pPr marL="742950" lvl="1" indent="-285750" algn="l" rtl="0">
              <a:lnSpc>
                <a:spcPct val="150000"/>
              </a:lnSpc>
              <a:spcBef>
                <a:spcPts val="1000"/>
              </a:spcBef>
              <a:spcAft>
                <a:spcPts val="0"/>
              </a:spcAft>
              <a:buSzPts val="2900"/>
              <a:buFont typeface="Noto Sans Symbols"/>
              <a:buChar char="✔"/>
            </a:pPr>
            <a:r>
              <a:rPr lang="en-US" b="0" i="0">
                <a:solidFill>
                  <a:srgbClr val="C00000"/>
                </a:solidFill>
                <a:latin typeface="Book Antiqua"/>
                <a:ea typeface="Book Antiqua"/>
                <a:cs typeface="Book Antiqua"/>
                <a:sym typeface="Book Antiqua"/>
              </a:rPr>
              <a:t>Utilization of analysis results.</a:t>
            </a:r>
            <a:endParaRPr/>
          </a:p>
          <a:p>
            <a:pPr marL="285750" lvl="0" indent="-101600" algn="l" rtl="0">
              <a:lnSpc>
                <a:spcPct val="150000"/>
              </a:lnSpc>
              <a:spcBef>
                <a:spcPts val="1000"/>
              </a:spcBef>
              <a:spcAft>
                <a:spcPts val="0"/>
              </a:spcAft>
              <a:buSzPts val="2900"/>
              <a:buNone/>
            </a:pPr>
            <a:endParaRPr sz="2000">
              <a:solidFill>
                <a:srgbClr val="002060"/>
              </a:solidFill>
              <a:latin typeface="Book Antiqua"/>
              <a:ea typeface="Book Antiqua"/>
              <a:cs typeface="Book Antiqua"/>
              <a:sym typeface="Book Antiqu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8"/>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324" name="Google Shape;324;p18"/>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18</a:t>
            </a:fld>
            <a:endParaRPr>
              <a:latin typeface="Book Antiqua"/>
              <a:ea typeface="Book Antiqua"/>
              <a:cs typeface="Book Antiqua"/>
              <a:sym typeface="Book Antiqua"/>
            </a:endParaRPr>
          </a:p>
        </p:txBody>
      </p:sp>
      <p:pic>
        <p:nvPicPr>
          <p:cNvPr id="325" name="Google Shape;325;p18"/>
          <p:cNvPicPr preferRelativeResize="0"/>
          <p:nvPr/>
        </p:nvPicPr>
        <p:blipFill rotWithShape="1">
          <a:blip r:embed="rId3">
            <a:alphaModFix/>
          </a:blip>
          <a:srcRect/>
          <a:stretch/>
        </p:blipFill>
        <p:spPr>
          <a:xfrm>
            <a:off x="3438725" y="1"/>
            <a:ext cx="5715013" cy="6857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9"/>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332" name="Google Shape;332;p19"/>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19</a:t>
            </a:fld>
            <a:endParaRPr>
              <a:latin typeface="Book Antiqua"/>
              <a:ea typeface="Book Antiqua"/>
              <a:cs typeface="Book Antiqua"/>
              <a:sym typeface="Book Antiqua"/>
            </a:endParaRPr>
          </a:p>
        </p:txBody>
      </p:sp>
      <p:sp>
        <p:nvSpPr>
          <p:cNvPr id="333" name="Google Shape;333;p19"/>
          <p:cNvSpPr txBox="1">
            <a:spLocks noGrp="1"/>
          </p:cNvSpPr>
          <p:nvPr>
            <p:ph type="body" idx="1"/>
          </p:nvPr>
        </p:nvSpPr>
        <p:spPr>
          <a:xfrm>
            <a:off x="1379378" y="1255402"/>
            <a:ext cx="10653992" cy="5296802"/>
          </a:xfrm>
          <a:prstGeom prst="rect">
            <a:avLst/>
          </a:prstGeom>
          <a:noFill/>
          <a:ln>
            <a:noFill/>
          </a:ln>
        </p:spPr>
        <p:txBody>
          <a:bodyPr spcFirstLastPara="1" wrap="square" lIns="91425" tIns="45700" rIns="91425" bIns="45700" anchor="ctr" anchorCtr="0">
            <a:normAutofit/>
          </a:bodyPr>
          <a:lstStyle/>
          <a:p>
            <a:pPr marL="285750" lvl="0" indent="-285750" algn="just" rtl="0">
              <a:lnSpc>
                <a:spcPct val="150000"/>
              </a:lnSpc>
              <a:spcBef>
                <a:spcPts val="0"/>
              </a:spcBef>
              <a:spcAft>
                <a:spcPts val="0"/>
              </a:spcAft>
              <a:buSzPts val="2900"/>
              <a:buChar char="•"/>
            </a:pPr>
            <a:r>
              <a:rPr lang="en-US" sz="2000" b="1">
                <a:solidFill>
                  <a:srgbClr val="C00000"/>
                </a:solidFill>
                <a:latin typeface="Book Antiqua"/>
                <a:ea typeface="Book Antiqua"/>
                <a:cs typeface="Book Antiqua"/>
                <a:sym typeface="Book Antiqua"/>
              </a:rPr>
              <a:t>Faster, better decision making- </a:t>
            </a:r>
            <a:r>
              <a:rPr lang="en-US" sz="2000">
                <a:solidFill>
                  <a:srgbClr val="002060"/>
                </a:solidFill>
                <a:latin typeface="Book Antiqua"/>
                <a:ea typeface="Book Antiqua"/>
                <a:cs typeface="Book Antiqua"/>
                <a:sym typeface="Book Antiqua"/>
              </a:rPr>
              <a:t>Businesses can access a large volume of data and analyze a large variety sources of data to gain new insights and act.  Get started small and scale to handle data from historical records and in real-time.</a:t>
            </a:r>
            <a:endParaRPr/>
          </a:p>
          <a:p>
            <a:pPr marL="285750" lvl="0" indent="-285750" algn="just" rtl="0">
              <a:lnSpc>
                <a:spcPct val="150000"/>
              </a:lnSpc>
              <a:spcBef>
                <a:spcPts val="1000"/>
              </a:spcBef>
              <a:spcAft>
                <a:spcPts val="0"/>
              </a:spcAft>
              <a:buSzPts val="2900"/>
              <a:buChar char="•"/>
            </a:pPr>
            <a:r>
              <a:rPr lang="en-US" sz="2000" b="1">
                <a:solidFill>
                  <a:srgbClr val="C00000"/>
                </a:solidFill>
                <a:latin typeface="Book Antiqua"/>
                <a:ea typeface="Book Antiqua"/>
                <a:cs typeface="Book Antiqua"/>
                <a:sym typeface="Book Antiqua"/>
              </a:rPr>
              <a:t>Cost reduction and operational efficiency- </a:t>
            </a:r>
            <a:r>
              <a:rPr lang="en-US" sz="2000">
                <a:solidFill>
                  <a:srgbClr val="002060"/>
                </a:solidFill>
                <a:latin typeface="Book Antiqua"/>
                <a:ea typeface="Book Antiqua"/>
                <a:cs typeface="Book Antiqua"/>
                <a:sym typeface="Book Antiqua"/>
              </a:rPr>
              <a:t>Flexible data processing and storage tools can help organizations save costs in storing and analyzing large amounts of data.  Discover patterns and insights that help you identify do business more efficiently. </a:t>
            </a:r>
            <a:endParaRPr/>
          </a:p>
          <a:p>
            <a:pPr marL="285750" lvl="0" indent="-285750" algn="just" rtl="0">
              <a:lnSpc>
                <a:spcPct val="150000"/>
              </a:lnSpc>
              <a:spcBef>
                <a:spcPts val="1000"/>
              </a:spcBef>
              <a:spcAft>
                <a:spcPts val="0"/>
              </a:spcAft>
              <a:buSzPts val="2900"/>
              <a:buChar char="•"/>
            </a:pPr>
            <a:r>
              <a:rPr lang="en-US" sz="2000" b="1">
                <a:solidFill>
                  <a:srgbClr val="C00000"/>
                </a:solidFill>
                <a:latin typeface="Book Antiqua"/>
                <a:ea typeface="Book Antiqua"/>
                <a:cs typeface="Book Antiqua"/>
                <a:sym typeface="Book Antiqua"/>
              </a:rPr>
              <a:t>Improved data-driven go to market- </a:t>
            </a:r>
            <a:r>
              <a:rPr lang="en-US" sz="2000">
                <a:solidFill>
                  <a:srgbClr val="002060"/>
                </a:solidFill>
                <a:latin typeface="Book Antiqua"/>
                <a:ea typeface="Book Antiqua"/>
                <a:cs typeface="Book Antiqua"/>
                <a:sym typeface="Book Antiqua"/>
              </a:rPr>
              <a:t>Analyzing data from sensors, devices, video, logs, transactional applications, web and social media empowers an organization to be data-driven.  Gauge customer needs and potential risks and create new products and services.</a:t>
            </a:r>
            <a:endParaRPr/>
          </a:p>
          <a:p>
            <a:pPr marL="285750" lvl="0" indent="-101600" algn="just" rtl="0">
              <a:lnSpc>
                <a:spcPct val="150000"/>
              </a:lnSpc>
              <a:spcBef>
                <a:spcPts val="1000"/>
              </a:spcBef>
              <a:spcAft>
                <a:spcPts val="0"/>
              </a:spcAft>
              <a:buSzPts val="2900"/>
              <a:buNone/>
            </a:pPr>
            <a:endParaRPr sz="2000">
              <a:solidFill>
                <a:srgbClr val="002060"/>
              </a:solidFill>
              <a:latin typeface="Book Antiqua"/>
              <a:ea typeface="Book Antiqua"/>
              <a:cs typeface="Book Antiqua"/>
              <a:sym typeface="Book Antiqua"/>
            </a:endParaRPr>
          </a:p>
        </p:txBody>
      </p:sp>
      <p:sp>
        <p:nvSpPr>
          <p:cNvPr id="334" name="Google Shape;334;p19"/>
          <p:cNvSpPr txBox="1">
            <a:spLocks noGrp="1"/>
          </p:cNvSpPr>
          <p:nvPr>
            <p:ph type="title"/>
          </p:nvPr>
        </p:nvSpPr>
        <p:spPr>
          <a:xfrm>
            <a:off x="1484310" y="599868"/>
            <a:ext cx="10018713" cy="55838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70C0"/>
              </a:buClr>
              <a:buSzPts val="2400"/>
              <a:buFont typeface="Book Antiqua"/>
              <a:buNone/>
            </a:pPr>
            <a:r>
              <a:rPr lang="en-US" sz="2400" b="1" i="0">
                <a:solidFill>
                  <a:srgbClr val="0070C0"/>
                </a:solidFill>
                <a:latin typeface="Book Antiqua"/>
                <a:ea typeface="Book Antiqua"/>
                <a:cs typeface="Book Antiqua"/>
                <a:sym typeface="Book Antiqua"/>
              </a:rPr>
              <a:t>Benefits of Big Data Analytics</a:t>
            </a:r>
            <a:endParaRPr sz="2400" b="1">
              <a:solidFill>
                <a:srgbClr val="0070C0"/>
              </a:solidFill>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
          <p:cNvSpPr txBox="1">
            <a:spLocks noGrp="1"/>
          </p:cNvSpPr>
          <p:nvPr>
            <p:ph type="title"/>
          </p:nvPr>
        </p:nvSpPr>
        <p:spPr>
          <a:xfrm>
            <a:off x="1704645" y="145974"/>
            <a:ext cx="10018713" cy="64724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B0F0"/>
              </a:buClr>
              <a:buSzPts val="2800"/>
              <a:buFont typeface="Book Antiqua"/>
              <a:buNone/>
            </a:pPr>
            <a:r>
              <a:rPr lang="en-US" sz="2800">
                <a:solidFill>
                  <a:srgbClr val="00B0F0"/>
                </a:solidFill>
                <a:latin typeface="Book Antiqua"/>
                <a:ea typeface="Book Antiqua"/>
                <a:cs typeface="Book Antiqua"/>
                <a:sym typeface="Book Antiqua"/>
              </a:rPr>
              <a:t>Points to be covered-</a:t>
            </a:r>
            <a:endParaRPr/>
          </a:p>
        </p:txBody>
      </p:sp>
      <p:sp>
        <p:nvSpPr>
          <p:cNvPr id="183" name="Google Shape;183;p2"/>
          <p:cNvSpPr txBox="1">
            <a:spLocks noGrp="1"/>
          </p:cNvSpPr>
          <p:nvPr>
            <p:ph type="body" idx="1"/>
          </p:nvPr>
        </p:nvSpPr>
        <p:spPr>
          <a:xfrm>
            <a:off x="1440945" y="616946"/>
            <a:ext cx="10546112" cy="5717753"/>
          </a:xfrm>
          <a:prstGeom prst="rect">
            <a:avLst/>
          </a:prstGeom>
          <a:noFill/>
          <a:ln>
            <a:noFill/>
          </a:ln>
        </p:spPr>
        <p:txBody>
          <a:bodyPr spcFirstLastPara="1" wrap="square" lIns="91425" tIns="45700" rIns="91425" bIns="45700" anchor="ctr" anchorCtr="0">
            <a:normAutofit lnSpcReduction="10000"/>
          </a:bodyPr>
          <a:lstStyle/>
          <a:p>
            <a:pPr marL="285750" lvl="0" indent="-285750" algn="just" rtl="0">
              <a:lnSpc>
                <a:spcPct val="150000"/>
              </a:lnSpc>
              <a:spcBef>
                <a:spcPts val="0"/>
              </a:spcBef>
              <a:spcAft>
                <a:spcPts val="0"/>
              </a:spcAft>
              <a:buSzPts val="2610"/>
              <a:buChar char="•"/>
            </a:pPr>
            <a:r>
              <a:rPr lang="en-US" sz="1800" b="1">
                <a:solidFill>
                  <a:srgbClr val="C00000"/>
                </a:solidFill>
                <a:latin typeface="Book Antiqua"/>
                <a:ea typeface="Book Antiqua"/>
                <a:cs typeface="Book Antiqua"/>
                <a:sym typeface="Book Antiqua"/>
              </a:rPr>
              <a:t>Data: </a:t>
            </a:r>
            <a:r>
              <a:rPr lang="en-US" sz="1800">
                <a:solidFill>
                  <a:srgbClr val="002060"/>
                </a:solidFill>
                <a:latin typeface="Book Antiqua"/>
                <a:ea typeface="Book Antiqua"/>
                <a:cs typeface="Book Antiqua"/>
                <a:sym typeface="Book Antiqua"/>
              </a:rPr>
              <a:t>Definition, types, sources of data, small data v/s big data</a:t>
            </a:r>
            <a:endParaRPr/>
          </a:p>
          <a:p>
            <a:pPr marL="285750" lvl="0" indent="-285750" algn="just" rtl="0">
              <a:lnSpc>
                <a:spcPct val="150000"/>
              </a:lnSpc>
              <a:spcBef>
                <a:spcPts val="960"/>
              </a:spcBef>
              <a:spcAft>
                <a:spcPts val="0"/>
              </a:spcAft>
              <a:buSzPts val="2610"/>
              <a:buChar char="•"/>
            </a:pPr>
            <a:r>
              <a:rPr lang="en-US" sz="1800" b="1">
                <a:solidFill>
                  <a:srgbClr val="C00000"/>
                </a:solidFill>
                <a:latin typeface="Book Antiqua"/>
                <a:ea typeface="Book Antiqua"/>
                <a:cs typeface="Book Antiqua"/>
                <a:sym typeface="Book Antiqua"/>
              </a:rPr>
              <a:t>Big data: </a:t>
            </a:r>
            <a:r>
              <a:rPr lang="en-US" sz="1800">
                <a:solidFill>
                  <a:srgbClr val="002060"/>
                </a:solidFill>
                <a:latin typeface="Book Antiqua"/>
                <a:ea typeface="Book Antiqua"/>
                <a:cs typeface="Book Antiqua"/>
                <a:sym typeface="Book Antiqua"/>
              </a:rPr>
              <a:t>definition, characteristics of data, challenges of big data, 5 V's, Sources of big data,,  Traditional v/s big data</a:t>
            </a:r>
            <a:endParaRPr/>
          </a:p>
          <a:p>
            <a:pPr marL="285750" lvl="0" indent="-285750" algn="just" rtl="0">
              <a:lnSpc>
                <a:spcPct val="150000"/>
              </a:lnSpc>
              <a:spcBef>
                <a:spcPts val="960"/>
              </a:spcBef>
              <a:spcAft>
                <a:spcPts val="0"/>
              </a:spcAft>
              <a:buSzPts val="2610"/>
              <a:buChar char="•"/>
            </a:pPr>
            <a:r>
              <a:rPr lang="en-US" sz="1800">
                <a:solidFill>
                  <a:srgbClr val="002060"/>
                </a:solidFill>
                <a:latin typeface="Book Antiqua"/>
                <a:ea typeface="Book Antiqua"/>
                <a:cs typeface="Book Antiqua"/>
                <a:sym typeface="Book Antiqua"/>
              </a:rPr>
              <a:t>What is </a:t>
            </a:r>
            <a:r>
              <a:rPr lang="en-US" sz="1800" b="1">
                <a:solidFill>
                  <a:srgbClr val="C00000"/>
                </a:solidFill>
                <a:latin typeface="Book Antiqua"/>
                <a:ea typeface="Book Antiqua"/>
                <a:cs typeface="Book Antiqua"/>
                <a:sym typeface="Book Antiqua"/>
              </a:rPr>
              <a:t>BDA</a:t>
            </a:r>
            <a:endParaRPr/>
          </a:p>
          <a:p>
            <a:pPr marL="285750" lvl="0" indent="-285750" algn="just" rtl="0">
              <a:lnSpc>
                <a:spcPct val="150000"/>
              </a:lnSpc>
              <a:spcBef>
                <a:spcPts val="960"/>
              </a:spcBef>
              <a:spcAft>
                <a:spcPts val="0"/>
              </a:spcAft>
              <a:buSzPts val="2610"/>
              <a:buChar char="•"/>
            </a:pPr>
            <a:r>
              <a:rPr lang="en-US" sz="1800" b="1">
                <a:solidFill>
                  <a:srgbClr val="C00000"/>
                </a:solidFill>
                <a:latin typeface="Book Antiqua"/>
                <a:ea typeface="Book Antiqua"/>
                <a:cs typeface="Book Antiqua"/>
                <a:sym typeface="Book Antiqua"/>
              </a:rPr>
              <a:t>Terminology used in Big data environments, </a:t>
            </a:r>
            <a:r>
              <a:rPr lang="en-US" sz="1800">
                <a:solidFill>
                  <a:srgbClr val="002060"/>
                </a:solidFill>
                <a:latin typeface="Book Antiqua"/>
                <a:ea typeface="Book Antiqua"/>
                <a:cs typeface="Book Antiqua"/>
                <a:sym typeface="Book Antiqua"/>
              </a:rPr>
              <a:t>Analytical Tools, BD technology- NoSQL, Hadoop</a:t>
            </a:r>
            <a:endParaRPr/>
          </a:p>
          <a:p>
            <a:pPr marL="285750" lvl="0" indent="-285750" algn="just" rtl="0">
              <a:lnSpc>
                <a:spcPct val="150000"/>
              </a:lnSpc>
              <a:spcBef>
                <a:spcPts val="960"/>
              </a:spcBef>
              <a:spcAft>
                <a:spcPts val="0"/>
              </a:spcAft>
              <a:buSzPts val="2610"/>
              <a:buChar char="•"/>
            </a:pPr>
            <a:r>
              <a:rPr lang="en-US" sz="1800" b="1">
                <a:solidFill>
                  <a:srgbClr val="C00000"/>
                </a:solidFill>
                <a:latin typeface="Book Antiqua"/>
                <a:ea typeface="Book Antiqua"/>
                <a:cs typeface="Book Antiqua"/>
                <a:sym typeface="Book Antiqua"/>
              </a:rPr>
              <a:t>SQL</a:t>
            </a:r>
            <a:r>
              <a:rPr lang="en-US" sz="1800">
                <a:solidFill>
                  <a:srgbClr val="002060"/>
                </a:solidFill>
                <a:latin typeface="Book Antiqua"/>
                <a:ea typeface="Book Antiqua"/>
                <a:cs typeface="Book Antiqua"/>
                <a:sym typeface="Book Antiqua"/>
              </a:rPr>
              <a:t> Overview </a:t>
            </a:r>
            <a:endParaRPr/>
          </a:p>
          <a:p>
            <a:pPr marL="285750" lvl="0" indent="-285750" algn="just" rtl="0">
              <a:lnSpc>
                <a:spcPct val="150000"/>
              </a:lnSpc>
              <a:spcBef>
                <a:spcPts val="960"/>
              </a:spcBef>
              <a:spcAft>
                <a:spcPts val="0"/>
              </a:spcAft>
              <a:buSzPts val="2610"/>
              <a:buChar char="•"/>
            </a:pPr>
            <a:r>
              <a:rPr lang="en-US" sz="1800" b="1">
                <a:solidFill>
                  <a:srgbClr val="C00000"/>
                </a:solidFill>
                <a:latin typeface="Book Antiqua"/>
                <a:ea typeface="Book Antiqua"/>
                <a:cs typeface="Book Antiqua"/>
                <a:sym typeface="Book Antiqua"/>
              </a:rPr>
              <a:t>Hadoop intro : </a:t>
            </a:r>
            <a:r>
              <a:rPr lang="en-US" sz="1800">
                <a:solidFill>
                  <a:srgbClr val="002060"/>
                </a:solidFill>
                <a:latin typeface="Book Antiqua"/>
                <a:ea typeface="Book Antiqua"/>
                <a:cs typeface="Book Antiqua"/>
                <a:sym typeface="Book Antiqua"/>
              </a:rPr>
              <a:t>Why Hadoop, RDBMS v/s Hadoop</a:t>
            </a:r>
            <a:endParaRPr/>
          </a:p>
          <a:p>
            <a:pPr marL="285750" lvl="0" indent="-285750" algn="just" rtl="0">
              <a:lnSpc>
                <a:spcPct val="150000"/>
              </a:lnSpc>
              <a:spcBef>
                <a:spcPts val="960"/>
              </a:spcBef>
              <a:spcAft>
                <a:spcPts val="0"/>
              </a:spcAft>
              <a:buSzPts val="2610"/>
              <a:buChar char="•"/>
            </a:pPr>
            <a:r>
              <a:rPr lang="en-US" sz="1800" b="1">
                <a:solidFill>
                  <a:srgbClr val="C00000"/>
                </a:solidFill>
                <a:latin typeface="Book Antiqua"/>
                <a:ea typeface="Book Antiqua"/>
                <a:cs typeface="Book Antiqua"/>
                <a:sym typeface="Book Antiqua"/>
              </a:rPr>
              <a:t>Google File System </a:t>
            </a:r>
            <a:r>
              <a:rPr lang="en-US" sz="1800">
                <a:solidFill>
                  <a:srgbClr val="002060"/>
                </a:solidFill>
                <a:latin typeface="Book Antiqua"/>
                <a:ea typeface="Book Antiqua"/>
                <a:cs typeface="Book Antiqua"/>
                <a:sym typeface="Book Antiqua"/>
              </a:rPr>
              <a:t>and </a:t>
            </a:r>
            <a:r>
              <a:rPr lang="en-US" sz="1800" b="1">
                <a:solidFill>
                  <a:srgbClr val="C00000"/>
                </a:solidFill>
                <a:latin typeface="Book Antiqua"/>
                <a:ea typeface="Book Antiqua"/>
                <a:cs typeface="Book Antiqua"/>
                <a:sym typeface="Book Antiqua"/>
              </a:rPr>
              <a:t>HDFS</a:t>
            </a:r>
            <a:endParaRPr/>
          </a:p>
          <a:p>
            <a:pPr marL="285750" lvl="0" indent="-285750" algn="just" rtl="0">
              <a:lnSpc>
                <a:spcPct val="150000"/>
              </a:lnSpc>
              <a:spcBef>
                <a:spcPts val="960"/>
              </a:spcBef>
              <a:spcAft>
                <a:spcPts val="0"/>
              </a:spcAft>
              <a:buSzPts val="2610"/>
              <a:buChar char="•"/>
            </a:pPr>
            <a:r>
              <a:rPr lang="en-US" sz="1800" b="1">
                <a:solidFill>
                  <a:srgbClr val="C00000"/>
                </a:solidFill>
                <a:latin typeface="Book Antiqua"/>
                <a:ea typeface="Book Antiqua"/>
                <a:cs typeface="Book Antiqua"/>
                <a:sym typeface="Book Antiqua"/>
              </a:rPr>
              <a:t>Hadoop ecosystem  </a:t>
            </a:r>
            <a:r>
              <a:rPr lang="en-US" sz="1800">
                <a:solidFill>
                  <a:srgbClr val="002060"/>
                </a:solidFill>
                <a:latin typeface="Book Antiqua"/>
                <a:ea typeface="Book Antiqua"/>
                <a:cs typeface="Book Antiqua"/>
                <a:sym typeface="Book Antiqua"/>
              </a:rPr>
              <a:t>components for data processing and data analysis</a:t>
            </a:r>
            <a:endParaRPr/>
          </a:p>
          <a:p>
            <a:pPr marL="285750" lvl="0" indent="-285750" algn="just" rtl="0">
              <a:lnSpc>
                <a:spcPct val="150000"/>
              </a:lnSpc>
              <a:spcBef>
                <a:spcPts val="960"/>
              </a:spcBef>
              <a:spcAft>
                <a:spcPts val="0"/>
              </a:spcAft>
              <a:buSzPts val="2610"/>
              <a:buChar char="•"/>
            </a:pPr>
            <a:r>
              <a:rPr lang="en-US" sz="1800" b="1">
                <a:solidFill>
                  <a:srgbClr val="C00000"/>
                </a:solidFill>
                <a:latin typeface="Book Antiqua"/>
                <a:ea typeface="Book Antiqua"/>
                <a:cs typeface="Book Antiqua"/>
                <a:sym typeface="Book Antiqua"/>
              </a:rPr>
              <a:t>Building blocks </a:t>
            </a:r>
            <a:r>
              <a:rPr lang="en-US" sz="1800">
                <a:solidFill>
                  <a:srgbClr val="002060"/>
                </a:solidFill>
                <a:latin typeface="Book Antiqua"/>
                <a:ea typeface="Book Antiqua"/>
                <a:cs typeface="Book Antiqua"/>
                <a:sym typeface="Book Antiqua"/>
              </a:rPr>
              <a:t>of Hadoop</a:t>
            </a:r>
            <a:endParaRPr/>
          </a:p>
          <a:p>
            <a:pPr marL="285750" lvl="0" indent="-285750" algn="just" rtl="0">
              <a:lnSpc>
                <a:spcPct val="150000"/>
              </a:lnSpc>
              <a:spcBef>
                <a:spcPts val="960"/>
              </a:spcBef>
              <a:spcAft>
                <a:spcPts val="0"/>
              </a:spcAft>
              <a:buSzPts val="2610"/>
              <a:buChar char="•"/>
            </a:pPr>
            <a:r>
              <a:rPr lang="en-US" sz="1800" b="1">
                <a:solidFill>
                  <a:srgbClr val="C00000"/>
                </a:solidFill>
                <a:latin typeface="Book Antiqua"/>
                <a:ea typeface="Book Antiqua"/>
                <a:cs typeface="Book Antiqua"/>
                <a:sym typeface="Book Antiqua"/>
              </a:rPr>
              <a:t>Configuring Hadoop cluster architecture  </a:t>
            </a:r>
            <a:r>
              <a:rPr lang="en-US" sz="1800">
                <a:solidFill>
                  <a:srgbClr val="002060"/>
                </a:solidFill>
                <a:latin typeface="Book Antiqua"/>
                <a:ea typeface="Book Antiqua"/>
                <a:cs typeface="Book Antiqua"/>
                <a:sym typeface="Book Antiqua"/>
              </a:rPr>
              <a:t>in different modes(standalone, Pseudo, distributed)</a:t>
            </a:r>
            <a:endParaRPr/>
          </a:p>
        </p:txBody>
      </p:sp>
      <p:sp>
        <p:nvSpPr>
          <p:cNvPr id="184" name="Google Shape;184;p2"/>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185" name="Google Shape;185;p2"/>
          <p:cNvSpPr txBox="1">
            <a:spLocks noGrp="1"/>
          </p:cNvSpPr>
          <p:nvPr>
            <p:ph type="sldNum" idx="12"/>
          </p:nvPr>
        </p:nvSpPr>
        <p:spPr>
          <a:xfrm>
            <a:off x="11006232" y="6004517"/>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2</a:t>
            </a:fld>
            <a:endParaRPr>
              <a:latin typeface="Book Antiqua"/>
              <a:ea typeface="Book Antiqua"/>
              <a:cs typeface="Book Antiqua"/>
              <a:sym typeface="Book Antiqu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0"/>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latin typeface="Book Antiqua"/>
              <a:ea typeface="Book Antiqua"/>
              <a:cs typeface="Book Antiqua"/>
              <a:sym typeface="Book Antiqua"/>
            </a:endParaRPr>
          </a:p>
        </p:txBody>
      </p:sp>
      <p:sp>
        <p:nvSpPr>
          <p:cNvPr id="341" name="Google Shape;341;p20"/>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20</a:t>
            </a:fld>
            <a:endParaRPr>
              <a:latin typeface="Book Antiqua"/>
              <a:ea typeface="Book Antiqua"/>
              <a:cs typeface="Book Antiqua"/>
              <a:sym typeface="Book Antiqua"/>
            </a:endParaRPr>
          </a:p>
        </p:txBody>
      </p:sp>
      <p:sp>
        <p:nvSpPr>
          <p:cNvPr id="342" name="Google Shape;342;p20"/>
          <p:cNvSpPr txBox="1">
            <a:spLocks noGrp="1"/>
          </p:cNvSpPr>
          <p:nvPr>
            <p:ph type="body" idx="1"/>
          </p:nvPr>
        </p:nvSpPr>
        <p:spPr>
          <a:xfrm>
            <a:off x="1559260" y="1106948"/>
            <a:ext cx="10018713" cy="4996721"/>
          </a:xfrm>
          <a:prstGeom prst="rect">
            <a:avLst/>
          </a:prstGeom>
          <a:noFill/>
          <a:ln>
            <a:noFill/>
          </a:ln>
        </p:spPr>
        <p:txBody>
          <a:bodyPr spcFirstLastPara="1" wrap="square" lIns="91425" tIns="45700" rIns="91425" bIns="45700" anchor="ctr" anchorCtr="0">
            <a:noAutofit/>
          </a:bodyPr>
          <a:lstStyle/>
          <a:p>
            <a:pPr marL="742950" lvl="1" indent="-285750" algn="l" rtl="0">
              <a:lnSpc>
                <a:spcPct val="150000"/>
              </a:lnSpc>
              <a:spcBef>
                <a:spcPts val="0"/>
              </a:spcBef>
              <a:spcAft>
                <a:spcPts val="0"/>
              </a:spcAft>
              <a:buSzPts val="2610"/>
              <a:buFont typeface="Noto Sans Symbols"/>
              <a:buChar char="✔"/>
            </a:pPr>
            <a:r>
              <a:rPr lang="en-US" sz="1800" i="0">
                <a:solidFill>
                  <a:srgbClr val="C00000"/>
                </a:solidFill>
                <a:latin typeface="Book Antiqua"/>
                <a:ea typeface="Book Antiqua"/>
                <a:cs typeface="Book Antiqua"/>
                <a:sym typeface="Book Antiqua"/>
              </a:rPr>
              <a:t>Healthcare</a:t>
            </a:r>
            <a:endParaRPr/>
          </a:p>
          <a:p>
            <a:pPr marL="742950" lvl="1" indent="-285750" algn="l" rtl="0">
              <a:lnSpc>
                <a:spcPct val="150000"/>
              </a:lnSpc>
              <a:spcBef>
                <a:spcPts val="960"/>
              </a:spcBef>
              <a:spcAft>
                <a:spcPts val="0"/>
              </a:spcAft>
              <a:buSzPts val="2610"/>
              <a:buFont typeface="Noto Sans Symbols"/>
              <a:buChar char="✔"/>
            </a:pPr>
            <a:r>
              <a:rPr lang="en-US" sz="1800" i="0">
                <a:solidFill>
                  <a:srgbClr val="C00000"/>
                </a:solidFill>
                <a:latin typeface="Book Antiqua"/>
                <a:ea typeface="Book Antiqua"/>
                <a:cs typeface="Book Antiqua"/>
                <a:sym typeface="Book Antiqua"/>
              </a:rPr>
              <a:t>Manufacturing</a:t>
            </a:r>
            <a:endParaRPr/>
          </a:p>
          <a:p>
            <a:pPr marL="742950" lvl="1" indent="-285750" algn="l" rtl="0">
              <a:lnSpc>
                <a:spcPct val="150000"/>
              </a:lnSpc>
              <a:spcBef>
                <a:spcPts val="960"/>
              </a:spcBef>
              <a:spcAft>
                <a:spcPts val="0"/>
              </a:spcAft>
              <a:buSzPts val="2610"/>
              <a:buFont typeface="Noto Sans Symbols"/>
              <a:buChar char="✔"/>
            </a:pPr>
            <a:r>
              <a:rPr lang="en-US" sz="1800" i="0">
                <a:solidFill>
                  <a:srgbClr val="C00000"/>
                </a:solidFill>
                <a:latin typeface="Book Antiqua"/>
                <a:ea typeface="Book Antiqua"/>
                <a:cs typeface="Book Antiqua"/>
                <a:sym typeface="Book Antiqua"/>
              </a:rPr>
              <a:t>Media and Entertainment</a:t>
            </a:r>
            <a:endParaRPr/>
          </a:p>
          <a:p>
            <a:pPr marL="742950" lvl="1" indent="-285750" algn="l" rtl="0">
              <a:lnSpc>
                <a:spcPct val="150000"/>
              </a:lnSpc>
              <a:spcBef>
                <a:spcPts val="960"/>
              </a:spcBef>
              <a:spcAft>
                <a:spcPts val="0"/>
              </a:spcAft>
              <a:buSzPts val="2610"/>
              <a:buFont typeface="Noto Sans Symbols"/>
              <a:buChar char="✔"/>
            </a:pPr>
            <a:r>
              <a:rPr lang="en-US" sz="1800" i="0">
                <a:solidFill>
                  <a:srgbClr val="C00000"/>
                </a:solidFill>
                <a:latin typeface="Book Antiqua"/>
                <a:ea typeface="Book Antiqua"/>
                <a:cs typeface="Book Antiqua"/>
                <a:sym typeface="Book Antiqua"/>
              </a:rPr>
              <a:t>Internet of Things</a:t>
            </a:r>
            <a:endParaRPr/>
          </a:p>
          <a:p>
            <a:pPr marL="742950" lvl="1" indent="-285750" algn="l" rtl="0">
              <a:lnSpc>
                <a:spcPct val="150000"/>
              </a:lnSpc>
              <a:spcBef>
                <a:spcPts val="960"/>
              </a:spcBef>
              <a:spcAft>
                <a:spcPts val="0"/>
              </a:spcAft>
              <a:buSzPts val="2610"/>
              <a:buFont typeface="Noto Sans Symbols"/>
              <a:buChar char="✔"/>
            </a:pPr>
            <a:r>
              <a:rPr lang="en-US" sz="1800" i="0">
                <a:solidFill>
                  <a:srgbClr val="C00000"/>
                </a:solidFill>
                <a:latin typeface="Book Antiqua"/>
                <a:ea typeface="Book Antiqua"/>
                <a:cs typeface="Book Antiqua"/>
                <a:sym typeface="Book Antiqua"/>
              </a:rPr>
              <a:t>Cyber security &amp; Intelligence</a:t>
            </a:r>
            <a:endParaRPr/>
          </a:p>
          <a:p>
            <a:pPr marL="742950" lvl="1" indent="-285750" algn="l" rtl="0">
              <a:lnSpc>
                <a:spcPct val="150000"/>
              </a:lnSpc>
              <a:spcBef>
                <a:spcPts val="960"/>
              </a:spcBef>
              <a:spcAft>
                <a:spcPts val="0"/>
              </a:spcAft>
              <a:buSzPts val="2610"/>
              <a:buFont typeface="Noto Sans Symbols"/>
              <a:buChar char="✔"/>
            </a:pPr>
            <a:r>
              <a:rPr lang="en-US" sz="1800" i="0">
                <a:solidFill>
                  <a:srgbClr val="C00000"/>
                </a:solidFill>
                <a:latin typeface="Book Antiqua"/>
                <a:ea typeface="Book Antiqua"/>
                <a:cs typeface="Book Antiqua"/>
                <a:sym typeface="Book Antiqua"/>
              </a:rPr>
              <a:t>Crime Prediction and Prevention</a:t>
            </a:r>
            <a:endParaRPr/>
          </a:p>
          <a:p>
            <a:pPr marL="742950" lvl="1" indent="-285750" algn="l" rtl="0">
              <a:lnSpc>
                <a:spcPct val="150000"/>
              </a:lnSpc>
              <a:spcBef>
                <a:spcPts val="960"/>
              </a:spcBef>
              <a:spcAft>
                <a:spcPts val="0"/>
              </a:spcAft>
              <a:buSzPts val="2610"/>
              <a:buFont typeface="Noto Sans Symbols"/>
              <a:buChar char="✔"/>
            </a:pPr>
            <a:r>
              <a:rPr lang="en-US" sz="1800" i="0">
                <a:solidFill>
                  <a:srgbClr val="C00000"/>
                </a:solidFill>
                <a:latin typeface="Book Antiqua"/>
                <a:ea typeface="Book Antiqua"/>
                <a:cs typeface="Book Antiqua"/>
                <a:sym typeface="Book Antiqua"/>
              </a:rPr>
              <a:t>Pharmaceutical Drug Evaluation</a:t>
            </a:r>
            <a:endParaRPr/>
          </a:p>
          <a:p>
            <a:pPr marL="742950" lvl="1" indent="-285750" algn="l" rtl="0">
              <a:lnSpc>
                <a:spcPct val="150000"/>
              </a:lnSpc>
              <a:spcBef>
                <a:spcPts val="960"/>
              </a:spcBef>
              <a:spcAft>
                <a:spcPts val="0"/>
              </a:spcAft>
              <a:buSzPts val="2610"/>
              <a:buFont typeface="Noto Sans Symbols"/>
              <a:buChar char="✔"/>
            </a:pPr>
            <a:r>
              <a:rPr lang="en-US" sz="1800" i="0">
                <a:solidFill>
                  <a:srgbClr val="C00000"/>
                </a:solidFill>
                <a:latin typeface="Book Antiqua"/>
                <a:ea typeface="Book Antiqua"/>
                <a:cs typeface="Book Antiqua"/>
                <a:sym typeface="Book Antiqua"/>
              </a:rPr>
              <a:t>Scientific Research</a:t>
            </a:r>
            <a:endParaRPr/>
          </a:p>
          <a:p>
            <a:pPr marL="742950" lvl="1" indent="-285750" algn="l" rtl="0">
              <a:lnSpc>
                <a:spcPct val="150000"/>
              </a:lnSpc>
              <a:spcBef>
                <a:spcPts val="960"/>
              </a:spcBef>
              <a:spcAft>
                <a:spcPts val="0"/>
              </a:spcAft>
              <a:buSzPts val="2610"/>
              <a:buFont typeface="Noto Sans Symbols"/>
              <a:buChar char="✔"/>
            </a:pPr>
            <a:r>
              <a:rPr lang="en-US" sz="1800" i="0">
                <a:solidFill>
                  <a:srgbClr val="C00000"/>
                </a:solidFill>
                <a:latin typeface="Book Antiqua"/>
                <a:ea typeface="Book Antiqua"/>
                <a:cs typeface="Book Antiqua"/>
                <a:sym typeface="Book Antiqua"/>
              </a:rPr>
              <a:t>Weather Forecasting</a:t>
            </a:r>
            <a:endParaRPr/>
          </a:p>
          <a:p>
            <a:pPr marL="742950" lvl="1" indent="-285750" algn="l" rtl="0">
              <a:lnSpc>
                <a:spcPct val="150000"/>
              </a:lnSpc>
              <a:spcBef>
                <a:spcPts val="960"/>
              </a:spcBef>
              <a:spcAft>
                <a:spcPts val="0"/>
              </a:spcAft>
              <a:buSzPts val="2610"/>
              <a:buFont typeface="Noto Sans Symbols"/>
              <a:buChar char="✔"/>
            </a:pPr>
            <a:r>
              <a:rPr lang="en-US" sz="1800" i="0">
                <a:solidFill>
                  <a:srgbClr val="C00000"/>
                </a:solidFill>
                <a:latin typeface="Book Antiqua"/>
                <a:ea typeface="Book Antiqua"/>
                <a:cs typeface="Book Antiqua"/>
                <a:sym typeface="Book Antiqua"/>
              </a:rPr>
              <a:t>Tax Compliance</a:t>
            </a:r>
            <a:endParaRPr/>
          </a:p>
          <a:p>
            <a:pPr marL="742950" lvl="1" indent="-285750" algn="l" rtl="0">
              <a:lnSpc>
                <a:spcPct val="150000"/>
              </a:lnSpc>
              <a:spcBef>
                <a:spcPts val="960"/>
              </a:spcBef>
              <a:spcAft>
                <a:spcPts val="0"/>
              </a:spcAft>
              <a:buSzPts val="2610"/>
              <a:buFont typeface="Noto Sans Symbols"/>
              <a:buChar char="✔"/>
            </a:pPr>
            <a:r>
              <a:rPr lang="en-US" sz="1800" i="0">
                <a:solidFill>
                  <a:srgbClr val="C00000"/>
                </a:solidFill>
                <a:latin typeface="Book Antiqua"/>
                <a:ea typeface="Book Antiqua"/>
                <a:cs typeface="Book Antiqua"/>
                <a:sym typeface="Book Antiqua"/>
              </a:rPr>
              <a:t>Traffic Optimization</a:t>
            </a:r>
            <a:endParaRPr sz="1800">
              <a:solidFill>
                <a:srgbClr val="C00000"/>
              </a:solidFill>
              <a:latin typeface="Book Antiqua"/>
              <a:ea typeface="Book Antiqua"/>
              <a:cs typeface="Book Antiqua"/>
              <a:sym typeface="Book Antiqua"/>
            </a:endParaRPr>
          </a:p>
        </p:txBody>
      </p:sp>
      <p:sp>
        <p:nvSpPr>
          <p:cNvPr id="343" name="Google Shape;343;p20"/>
          <p:cNvSpPr txBox="1"/>
          <p:nvPr/>
        </p:nvSpPr>
        <p:spPr>
          <a:xfrm>
            <a:off x="1559260" y="141997"/>
            <a:ext cx="755504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0070C0"/>
                </a:solidFill>
                <a:latin typeface="Book Antiqua"/>
                <a:ea typeface="Book Antiqua"/>
                <a:cs typeface="Book Antiqua"/>
                <a:sym typeface="Book Antiqua"/>
              </a:rPr>
              <a:t>Application areas of BDA</a:t>
            </a:r>
            <a:endParaRPr sz="2400" b="1">
              <a:solidFill>
                <a:srgbClr val="0070C0"/>
              </a:solidFill>
              <a:latin typeface="Book Antiqua"/>
              <a:ea typeface="Book Antiqua"/>
              <a:cs typeface="Book Antiqua"/>
              <a:sym typeface="Book Antiqu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1"/>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350" name="Google Shape;350;p21"/>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21</a:t>
            </a:fld>
            <a:endParaRPr>
              <a:latin typeface="Book Antiqua"/>
              <a:ea typeface="Book Antiqua"/>
              <a:cs typeface="Book Antiqua"/>
              <a:sym typeface="Book Antiqua"/>
            </a:endParaRPr>
          </a:p>
        </p:txBody>
      </p:sp>
      <p:sp>
        <p:nvSpPr>
          <p:cNvPr id="351" name="Google Shape;351;p21"/>
          <p:cNvSpPr txBox="1">
            <a:spLocks noGrp="1"/>
          </p:cNvSpPr>
          <p:nvPr>
            <p:ph type="body" idx="1"/>
          </p:nvPr>
        </p:nvSpPr>
        <p:spPr>
          <a:xfrm>
            <a:off x="1450743" y="943674"/>
            <a:ext cx="10018713" cy="546590"/>
          </a:xfrm>
          <a:prstGeom prst="rect">
            <a:avLst/>
          </a:prstGeom>
          <a:noFill/>
          <a:ln>
            <a:noFill/>
          </a:ln>
        </p:spPr>
        <p:txBody>
          <a:bodyPr spcFirstLastPara="1" wrap="square" lIns="91425" tIns="45700" rIns="91425" bIns="45700" anchor="ctr" anchorCtr="0">
            <a:normAutofit lnSpcReduction="10000"/>
          </a:bodyPr>
          <a:lstStyle/>
          <a:p>
            <a:pPr marL="285750" lvl="0" indent="-285750" algn="just" rtl="0">
              <a:lnSpc>
                <a:spcPct val="150000"/>
              </a:lnSpc>
              <a:spcBef>
                <a:spcPts val="0"/>
              </a:spcBef>
              <a:spcAft>
                <a:spcPts val="0"/>
              </a:spcAft>
              <a:buSzPts val="2900"/>
              <a:buChar char="•"/>
            </a:pPr>
            <a:r>
              <a:rPr lang="en-US" sz="2000" b="1">
                <a:solidFill>
                  <a:srgbClr val="C00000"/>
                </a:solidFill>
                <a:latin typeface="Book Antiqua"/>
                <a:ea typeface="Book Antiqua"/>
                <a:cs typeface="Book Antiqua"/>
                <a:sym typeface="Book Antiqua"/>
              </a:rPr>
              <a:t>Health Care-</a:t>
            </a:r>
            <a:endParaRPr/>
          </a:p>
        </p:txBody>
      </p:sp>
      <p:sp>
        <p:nvSpPr>
          <p:cNvPr id="352" name="Google Shape;352;p21"/>
          <p:cNvSpPr txBox="1">
            <a:spLocks noGrp="1"/>
          </p:cNvSpPr>
          <p:nvPr>
            <p:ph type="title"/>
          </p:nvPr>
        </p:nvSpPr>
        <p:spPr>
          <a:xfrm>
            <a:off x="1450744" y="137780"/>
            <a:ext cx="10018713" cy="81321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70C0"/>
              </a:buClr>
              <a:buSzPts val="2400"/>
              <a:buFont typeface="Book Antiqua"/>
              <a:buNone/>
            </a:pPr>
            <a:r>
              <a:rPr lang="en-US" sz="2400" b="1">
                <a:solidFill>
                  <a:srgbClr val="0070C0"/>
                </a:solidFill>
                <a:latin typeface="Book Antiqua"/>
                <a:ea typeface="Book Antiqua"/>
                <a:cs typeface="Book Antiqua"/>
                <a:sym typeface="Book Antiqua"/>
              </a:rPr>
              <a:t>Application Area of BDA</a:t>
            </a:r>
            <a:endParaRPr/>
          </a:p>
        </p:txBody>
      </p:sp>
      <p:pic>
        <p:nvPicPr>
          <p:cNvPr id="353" name="Google Shape;353;p21" descr="Big Data in Healthcare - Big Data Applications - Edureka"/>
          <p:cNvPicPr preferRelativeResize="0"/>
          <p:nvPr/>
        </p:nvPicPr>
        <p:blipFill rotWithShape="1">
          <a:blip r:embed="rId3">
            <a:alphaModFix/>
          </a:blip>
          <a:srcRect/>
          <a:stretch/>
        </p:blipFill>
        <p:spPr>
          <a:xfrm>
            <a:off x="-1" y="0"/>
            <a:ext cx="12138302"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2"/>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360" name="Google Shape;360;p22"/>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22</a:t>
            </a:fld>
            <a:endParaRPr>
              <a:latin typeface="Book Antiqua"/>
              <a:ea typeface="Book Antiqua"/>
              <a:cs typeface="Book Antiqua"/>
              <a:sym typeface="Book Antiqua"/>
            </a:endParaRPr>
          </a:p>
        </p:txBody>
      </p:sp>
      <p:sp>
        <p:nvSpPr>
          <p:cNvPr id="361" name="Google Shape;361;p22"/>
          <p:cNvSpPr txBox="1">
            <a:spLocks noGrp="1"/>
          </p:cNvSpPr>
          <p:nvPr>
            <p:ph type="body" idx="1"/>
          </p:nvPr>
        </p:nvSpPr>
        <p:spPr>
          <a:xfrm>
            <a:off x="1417176" y="123233"/>
            <a:ext cx="10018713" cy="76503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Char char="•"/>
            </a:pPr>
            <a:r>
              <a:rPr lang="en-US" b="1">
                <a:solidFill>
                  <a:srgbClr val="C00000"/>
                </a:solidFill>
                <a:latin typeface="Book Antiqua"/>
                <a:ea typeface="Book Antiqua"/>
                <a:cs typeface="Book Antiqua"/>
                <a:sym typeface="Book Antiqua"/>
              </a:rPr>
              <a:t>Manufacturing</a:t>
            </a:r>
            <a:endParaRPr/>
          </a:p>
        </p:txBody>
      </p:sp>
      <p:pic>
        <p:nvPicPr>
          <p:cNvPr id="362" name="Google Shape;362;p22" descr="Big Data in Manufacturing - Big Data Applications - Edureka"/>
          <p:cNvPicPr preferRelativeResize="0"/>
          <p:nvPr/>
        </p:nvPicPr>
        <p:blipFill rotWithShape="1">
          <a:blip r:embed="rId3">
            <a:alphaModFix/>
          </a:blip>
          <a:srcRect/>
          <a:stretch/>
        </p:blipFill>
        <p:spPr>
          <a:xfrm>
            <a:off x="-1" y="0"/>
            <a:ext cx="12138301"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3"/>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369" name="Google Shape;369;p23"/>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23</a:t>
            </a:fld>
            <a:endParaRPr>
              <a:latin typeface="Book Antiqua"/>
              <a:ea typeface="Book Antiqua"/>
              <a:cs typeface="Book Antiqua"/>
              <a:sym typeface="Book Antiqua"/>
            </a:endParaRPr>
          </a:p>
        </p:txBody>
      </p:sp>
      <p:sp>
        <p:nvSpPr>
          <p:cNvPr id="370" name="Google Shape;370;p23"/>
          <p:cNvSpPr txBox="1">
            <a:spLocks noGrp="1"/>
          </p:cNvSpPr>
          <p:nvPr>
            <p:ph type="title"/>
          </p:nvPr>
        </p:nvSpPr>
        <p:spPr>
          <a:xfrm>
            <a:off x="1692760" y="389206"/>
            <a:ext cx="10018713" cy="54339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2400"/>
              <a:buFont typeface="Book Antiqua"/>
              <a:buNone/>
            </a:pPr>
            <a:r>
              <a:rPr lang="en-US" sz="2400" b="1" i="0">
                <a:solidFill>
                  <a:srgbClr val="C00000"/>
                </a:solidFill>
                <a:latin typeface="Book Antiqua"/>
                <a:ea typeface="Book Antiqua"/>
                <a:cs typeface="Book Antiqua"/>
                <a:sym typeface="Book Antiqua"/>
              </a:rPr>
              <a:t>Media &amp; Entertainment</a:t>
            </a:r>
            <a:endParaRPr sz="2400" b="1">
              <a:solidFill>
                <a:srgbClr val="C00000"/>
              </a:solidFill>
              <a:latin typeface="Book Antiqua"/>
              <a:ea typeface="Book Antiqua"/>
              <a:cs typeface="Book Antiqua"/>
              <a:sym typeface="Book Antiqua"/>
            </a:endParaRPr>
          </a:p>
        </p:txBody>
      </p:sp>
      <p:pic>
        <p:nvPicPr>
          <p:cNvPr id="371" name="Google Shape;371;p23" descr="Big Data in Media &amp; Entertainment - Big Data Applications- Edureka"/>
          <p:cNvPicPr preferRelativeResize="0"/>
          <p:nvPr/>
        </p:nvPicPr>
        <p:blipFill rotWithShape="1">
          <a:blip r:embed="rId3">
            <a:alphaModFix/>
          </a:blip>
          <a:srcRect/>
          <a:stretch/>
        </p:blipFill>
        <p:spPr>
          <a:xfrm>
            <a:off x="0" y="0"/>
            <a:ext cx="12157023"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4"/>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378" name="Google Shape;378;p24"/>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24</a:t>
            </a:fld>
            <a:endParaRPr>
              <a:latin typeface="Book Antiqua"/>
              <a:ea typeface="Book Antiqua"/>
              <a:cs typeface="Book Antiqua"/>
              <a:sym typeface="Book Antiqua"/>
            </a:endParaRPr>
          </a:p>
        </p:txBody>
      </p:sp>
      <p:pic>
        <p:nvPicPr>
          <p:cNvPr id="379" name="Google Shape;379;p24"/>
          <p:cNvPicPr preferRelativeResize="0"/>
          <p:nvPr/>
        </p:nvPicPr>
        <p:blipFill rotWithShape="1">
          <a:blip r:embed="rId3">
            <a:alphaModFix/>
          </a:blip>
          <a:srcRect/>
          <a:stretch/>
        </p:blipFill>
        <p:spPr>
          <a:xfrm>
            <a:off x="0" y="0"/>
            <a:ext cx="12171911"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5"/>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386" name="Google Shape;386;p25"/>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25</a:t>
            </a:fld>
            <a:endParaRPr>
              <a:latin typeface="Book Antiqua"/>
              <a:ea typeface="Book Antiqua"/>
              <a:cs typeface="Book Antiqua"/>
              <a:sym typeface="Book Antiqua"/>
            </a:endParaRPr>
          </a:p>
        </p:txBody>
      </p:sp>
      <p:sp>
        <p:nvSpPr>
          <p:cNvPr id="387" name="Google Shape;387;p25"/>
          <p:cNvSpPr txBox="1">
            <a:spLocks noGrp="1"/>
          </p:cNvSpPr>
          <p:nvPr>
            <p:ph type="body" idx="1"/>
          </p:nvPr>
        </p:nvSpPr>
        <p:spPr>
          <a:xfrm>
            <a:off x="1484310" y="1045231"/>
            <a:ext cx="10227163" cy="4819288"/>
          </a:xfrm>
          <a:prstGeom prst="rect">
            <a:avLst/>
          </a:prstGeom>
          <a:noFill/>
          <a:ln>
            <a:noFill/>
          </a:ln>
        </p:spPr>
        <p:txBody>
          <a:bodyPr spcFirstLastPara="1" wrap="square" lIns="91425" tIns="45700" rIns="91425" bIns="45700" anchor="ctr" anchorCtr="0">
            <a:noAutofit/>
          </a:bodyPr>
          <a:lstStyle/>
          <a:p>
            <a:pPr marL="285750" lvl="0" indent="-285750" algn="just" rtl="0">
              <a:lnSpc>
                <a:spcPct val="150000"/>
              </a:lnSpc>
              <a:spcBef>
                <a:spcPts val="0"/>
              </a:spcBef>
              <a:spcAft>
                <a:spcPts val="0"/>
              </a:spcAft>
              <a:buSzPts val="2610"/>
              <a:buFont typeface="Arial"/>
              <a:buChar char="•"/>
            </a:pPr>
            <a:r>
              <a:rPr lang="en-US" sz="1800" b="1" i="0">
                <a:solidFill>
                  <a:srgbClr val="C00000"/>
                </a:solidFill>
                <a:latin typeface="Book Antiqua"/>
                <a:ea typeface="Book Antiqua"/>
                <a:cs typeface="Book Antiqua"/>
                <a:sym typeface="Book Antiqua"/>
              </a:rPr>
              <a:t>Batch processing</a:t>
            </a:r>
            <a:r>
              <a:rPr lang="en-US" sz="1800" b="0" i="0">
                <a:solidFill>
                  <a:srgbClr val="C00000"/>
                </a:solidFill>
                <a:latin typeface="Book Antiqua"/>
                <a:ea typeface="Book Antiqua"/>
                <a:cs typeface="Book Antiqua"/>
                <a:sym typeface="Book Antiqua"/>
              </a:rPr>
              <a:t>: </a:t>
            </a:r>
            <a:r>
              <a:rPr lang="en-US" sz="1800" b="0" i="0">
                <a:solidFill>
                  <a:srgbClr val="002060"/>
                </a:solidFill>
                <a:latin typeface="Book Antiqua"/>
                <a:ea typeface="Book Antiqua"/>
                <a:cs typeface="Book Antiqua"/>
                <a:sym typeface="Book Antiqua"/>
              </a:rPr>
              <a:t>Batch processing is a computing strategy that involves processing data in large sets. This is typically ideal for non-time sensitive work that operates on very large sets of data. </a:t>
            </a:r>
            <a:endParaRPr/>
          </a:p>
          <a:p>
            <a:pPr marL="285750" lvl="0" indent="-285750" algn="just" rtl="0">
              <a:lnSpc>
                <a:spcPct val="150000"/>
              </a:lnSpc>
              <a:spcBef>
                <a:spcPts val="960"/>
              </a:spcBef>
              <a:spcAft>
                <a:spcPts val="0"/>
              </a:spcAft>
              <a:buSzPts val="2610"/>
              <a:buFont typeface="Arial"/>
              <a:buChar char="•"/>
            </a:pPr>
            <a:r>
              <a:rPr lang="en-US" sz="1800" b="1" i="0">
                <a:solidFill>
                  <a:srgbClr val="C00000"/>
                </a:solidFill>
                <a:latin typeface="Book Antiqua"/>
                <a:ea typeface="Book Antiqua"/>
                <a:cs typeface="Book Antiqua"/>
                <a:sym typeface="Book Antiqua"/>
              </a:rPr>
              <a:t>Cluster computing</a:t>
            </a:r>
            <a:r>
              <a:rPr lang="en-US" sz="1800" b="0" i="0">
                <a:solidFill>
                  <a:srgbClr val="C00000"/>
                </a:solidFill>
                <a:latin typeface="Book Antiqua"/>
                <a:ea typeface="Book Antiqua"/>
                <a:cs typeface="Book Antiqua"/>
                <a:sym typeface="Book Antiqua"/>
              </a:rPr>
              <a:t>: </a:t>
            </a:r>
            <a:r>
              <a:rPr lang="en-US" sz="1800" b="0" i="0">
                <a:solidFill>
                  <a:srgbClr val="002060"/>
                </a:solidFill>
                <a:latin typeface="Book Antiqua"/>
                <a:ea typeface="Book Antiqua"/>
                <a:cs typeface="Book Antiqua"/>
                <a:sym typeface="Book Antiqua"/>
              </a:rPr>
              <a:t>Clustered computing is the practice of pooling the resources of multiple machines and managing their collective capabilities to complete tasks. </a:t>
            </a:r>
            <a:endParaRPr/>
          </a:p>
          <a:p>
            <a:pPr marL="285750" lvl="0" indent="-285750" algn="just" rtl="0">
              <a:lnSpc>
                <a:spcPct val="150000"/>
              </a:lnSpc>
              <a:spcBef>
                <a:spcPts val="960"/>
              </a:spcBef>
              <a:spcAft>
                <a:spcPts val="0"/>
              </a:spcAft>
              <a:buSzPts val="2610"/>
              <a:buFont typeface="Arial"/>
              <a:buChar char="•"/>
            </a:pPr>
            <a:r>
              <a:rPr lang="en-US" sz="1800" b="1" i="0">
                <a:solidFill>
                  <a:srgbClr val="C00000"/>
                </a:solidFill>
                <a:latin typeface="Book Antiqua"/>
                <a:ea typeface="Book Antiqua"/>
                <a:cs typeface="Book Antiqua"/>
                <a:sym typeface="Book Antiqua"/>
              </a:rPr>
              <a:t>Data lake</a:t>
            </a:r>
            <a:r>
              <a:rPr lang="en-US" sz="1800" b="0" i="0">
                <a:solidFill>
                  <a:srgbClr val="C00000"/>
                </a:solidFill>
                <a:latin typeface="Book Antiqua"/>
                <a:ea typeface="Book Antiqua"/>
                <a:cs typeface="Book Antiqua"/>
                <a:sym typeface="Book Antiqua"/>
              </a:rPr>
              <a:t>: </a:t>
            </a:r>
            <a:r>
              <a:rPr lang="en-US" sz="1800" b="0" i="0">
                <a:solidFill>
                  <a:srgbClr val="002060"/>
                </a:solidFill>
                <a:latin typeface="Book Antiqua"/>
                <a:ea typeface="Book Antiqua"/>
                <a:cs typeface="Book Antiqua"/>
                <a:sym typeface="Book Antiqua"/>
              </a:rPr>
              <a:t>Data lake is a term for a large repository of collected data in a relatively raw state. This is frequently used to refer to the data collected in a big data system which might be unstructured and frequently changing</a:t>
            </a:r>
            <a:endParaRPr/>
          </a:p>
          <a:p>
            <a:pPr marL="285750" lvl="0" indent="-285750" algn="just" rtl="0">
              <a:lnSpc>
                <a:spcPct val="150000"/>
              </a:lnSpc>
              <a:spcBef>
                <a:spcPts val="960"/>
              </a:spcBef>
              <a:spcAft>
                <a:spcPts val="0"/>
              </a:spcAft>
              <a:buSzPts val="2610"/>
              <a:buFont typeface="Arial"/>
              <a:buChar char="•"/>
            </a:pPr>
            <a:r>
              <a:rPr lang="en-US" sz="1800" b="1" i="0">
                <a:solidFill>
                  <a:srgbClr val="C00000"/>
                </a:solidFill>
                <a:latin typeface="Book Antiqua"/>
                <a:ea typeface="Book Antiqua"/>
                <a:cs typeface="Book Antiqua"/>
                <a:sym typeface="Book Antiqua"/>
              </a:rPr>
              <a:t>Data mining</a:t>
            </a:r>
            <a:r>
              <a:rPr lang="en-US" sz="1800" b="0" i="0">
                <a:solidFill>
                  <a:srgbClr val="C00000"/>
                </a:solidFill>
                <a:latin typeface="Book Antiqua"/>
                <a:ea typeface="Book Antiqua"/>
                <a:cs typeface="Book Antiqua"/>
                <a:sym typeface="Book Antiqua"/>
              </a:rPr>
              <a:t>: </a:t>
            </a:r>
            <a:r>
              <a:rPr lang="en-US" sz="1800" b="0" i="0">
                <a:solidFill>
                  <a:srgbClr val="002060"/>
                </a:solidFill>
                <a:latin typeface="Book Antiqua"/>
                <a:ea typeface="Book Antiqua"/>
                <a:cs typeface="Book Antiqua"/>
                <a:sym typeface="Book Antiqua"/>
              </a:rPr>
              <a:t>Data mining is a broad term for the practice of trying to find patterns in large sets of data. It is the process of trying to refine a mass of data into a more understandable and cohesive set of information.</a:t>
            </a:r>
            <a:endParaRPr/>
          </a:p>
        </p:txBody>
      </p:sp>
      <p:sp>
        <p:nvSpPr>
          <p:cNvPr id="388" name="Google Shape;388;p25"/>
          <p:cNvSpPr txBox="1">
            <a:spLocks noGrp="1"/>
          </p:cNvSpPr>
          <p:nvPr>
            <p:ph type="title"/>
          </p:nvPr>
        </p:nvSpPr>
        <p:spPr>
          <a:xfrm>
            <a:off x="1484310" y="352538"/>
            <a:ext cx="10018713" cy="42672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F0"/>
              </a:buClr>
              <a:buSzPct val="100000"/>
              <a:buFont typeface="Book Antiqua"/>
              <a:buNone/>
            </a:pPr>
            <a:r>
              <a:rPr lang="en-US" sz="3200" b="1">
                <a:solidFill>
                  <a:srgbClr val="00B0F0"/>
                </a:solidFill>
                <a:latin typeface="Book Antiqua"/>
                <a:ea typeface="Book Antiqua"/>
                <a:cs typeface="Book Antiqua"/>
                <a:sym typeface="Book Antiqua"/>
              </a:rPr>
              <a:t>Terminology used in Big data environments</a:t>
            </a:r>
            <a:endParaRPr sz="3200">
              <a:solidFill>
                <a:srgbClr val="00B0F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6"/>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395" name="Google Shape;395;p26"/>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26</a:t>
            </a:fld>
            <a:endParaRPr>
              <a:latin typeface="Book Antiqua"/>
              <a:ea typeface="Book Antiqua"/>
              <a:cs typeface="Book Antiqua"/>
              <a:sym typeface="Book Antiqua"/>
            </a:endParaRPr>
          </a:p>
        </p:txBody>
      </p:sp>
      <p:sp>
        <p:nvSpPr>
          <p:cNvPr id="396" name="Google Shape;396;p26"/>
          <p:cNvSpPr txBox="1">
            <a:spLocks noGrp="1"/>
          </p:cNvSpPr>
          <p:nvPr>
            <p:ph type="body" idx="1"/>
          </p:nvPr>
        </p:nvSpPr>
        <p:spPr>
          <a:xfrm>
            <a:off x="1594286" y="123233"/>
            <a:ext cx="10349185" cy="6611534"/>
          </a:xfrm>
          <a:prstGeom prst="rect">
            <a:avLst/>
          </a:prstGeom>
          <a:noFill/>
          <a:ln>
            <a:noFill/>
          </a:ln>
        </p:spPr>
        <p:txBody>
          <a:bodyPr spcFirstLastPara="1" wrap="square" lIns="91425" tIns="45700" rIns="91425" bIns="45700" anchor="ctr" anchorCtr="0">
            <a:normAutofit/>
          </a:bodyPr>
          <a:lstStyle/>
          <a:p>
            <a:pPr marL="285750" lvl="0" indent="-285750" algn="just" rtl="0">
              <a:lnSpc>
                <a:spcPct val="150000"/>
              </a:lnSpc>
              <a:spcBef>
                <a:spcPts val="0"/>
              </a:spcBef>
              <a:spcAft>
                <a:spcPts val="0"/>
              </a:spcAft>
              <a:buSzPts val="2610"/>
              <a:buChar char="•"/>
            </a:pPr>
            <a:r>
              <a:rPr lang="en-US" sz="1800" b="1" i="0">
                <a:solidFill>
                  <a:srgbClr val="C00000"/>
                </a:solidFill>
                <a:latin typeface="Book Antiqua"/>
                <a:ea typeface="Book Antiqua"/>
                <a:cs typeface="Book Antiqua"/>
                <a:sym typeface="Book Antiqua"/>
              </a:rPr>
              <a:t>Data warehouse</a:t>
            </a:r>
            <a:r>
              <a:rPr lang="en-US" sz="1800" b="0" i="0">
                <a:solidFill>
                  <a:srgbClr val="C00000"/>
                </a:solidFill>
                <a:latin typeface="Book Antiqua"/>
                <a:ea typeface="Book Antiqua"/>
                <a:cs typeface="Book Antiqua"/>
                <a:sym typeface="Book Antiqua"/>
              </a:rPr>
              <a:t>: </a:t>
            </a:r>
            <a:r>
              <a:rPr lang="en-US" sz="1800" b="0" i="0">
                <a:solidFill>
                  <a:srgbClr val="002060"/>
                </a:solidFill>
                <a:latin typeface="Book Antiqua"/>
                <a:ea typeface="Book Antiqua"/>
                <a:cs typeface="Book Antiqua"/>
                <a:sym typeface="Book Antiqua"/>
              </a:rPr>
              <a:t>Data warehouses are large, ordered repositories of data that can be used for analysis and reporting. In contrast to a </a:t>
            </a:r>
            <a:r>
              <a:rPr lang="en-US" sz="1800" b="0" i="1">
                <a:solidFill>
                  <a:srgbClr val="002060"/>
                </a:solidFill>
                <a:latin typeface="Book Antiqua"/>
                <a:ea typeface="Book Antiqua"/>
                <a:cs typeface="Book Antiqua"/>
                <a:sym typeface="Book Antiqua"/>
              </a:rPr>
              <a:t>data lake</a:t>
            </a:r>
            <a:r>
              <a:rPr lang="en-US" sz="1800" b="0" i="0">
                <a:solidFill>
                  <a:srgbClr val="002060"/>
                </a:solidFill>
                <a:latin typeface="Book Antiqua"/>
                <a:ea typeface="Book Antiqua"/>
                <a:cs typeface="Book Antiqua"/>
                <a:sym typeface="Book Antiqua"/>
              </a:rPr>
              <a:t>, a data warehouse is composed of data that has been cleaned, integrated with other sources, and is generally well-ordered.</a:t>
            </a:r>
            <a:endParaRPr/>
          </a:p>
          <a:p>
            <a:pPr marL="285750" lvl="0" indent="-285750" algn="just" rtl="0">
              <a:lnSpc>
                <a:spcPct val="150000"/>
              </a:lnSpc>
              <a:spcBef>
                <a:spcPts val="960"/>
              </a:spcBef>
              <a:spcAft>
                <a:spcPts val="0"/>
              </a:spcAft>
              <a:buSzPts val="2610"/>
              <a:buFont typeface="Arial"/>
              <a:buChar char="•"/>
            </a:pPr>
            <a:r>
              <a:rPr lang="en-US" sz="1800" b="1" i="0">
                <a:solidFill>
                  <a:srgbClr val="C00000"/>
                </a:solidFill>
                <a:latin typeface="Book Antiqua"/>
                <a:ea typeface="Book Antiqua"/>
                <a:cs typeface="Book Antiqua"/>
                <a:sym typeface="Book Antiqua"/>
              </a:rPr>
              <a:t>ETL</a:t>
            </a:r>
            <a:r>
              <a:rPr lang="en-US" sz="1800" b="0" i="0">
                <a:solidFill>
                  <a:srgbClr val="C00000"/>
                </a:solidFill>
                <a:latin typeface="Book Antiqua"/>
                <a:ea typeface="Book Antiqua"/>
                <a:cs typeface="Book Antiqua"/>
                <a:sym typeface="Book Antiqua"/>
              </a:rPr>
              <a:t>: </a:t>
            </a:r>
            <a:r>
              <a:rPr lang="en-US" sz="1800" b="0" i="0">
                <a:solidFill>
                  <a:srgbClr val="002060"/>
                </a:solidFill>
                <a:latin typeface="Book Antiqua"/>
                <a:ea typeface="Book Antiqua"/>
                <a:cs typeface="Book Antiqua"/>
                <a:sym typeface="Book Antiqua"/>
              </a:rPr>
              <a:t>ETL stands for extract, transform, and load. It refers to the process of taking raw data and preparing it for the system’s use. </a:t>
            </a:r>
            <a:endParaRPr/>
          </a:p>
          <a:p>
            <a:pPr marL="285750" lvl="0" indent="-285750" algn="just" rtl="0">
              <a:lnSpc>
                <a:spcPct val="150000"/>
              </a:lnSpc>
              <a:spcBef>
                <a:spcPts val="960"/>
              </a:spcBef>
              <a:spcAft>
                <a:spcPts val="0"/>
              </a:spcAft>
              <a:buSzPts val="2610"/>
              <a:buFont typeface="Arial"/>
              <a:buChar char="•"/>
            </a:pPr>
            <a:r>
              <a:rPr lang="en-US" sz="1800" b="1" i="0">
                <a:solidFill>
                  <a:srgbClr val="C00000"/>
                </a:solidFill>
                <a:latin typeface="Book Antiqua"/>
                <a:ea typeface="Book Antiqua"/>
                <a:cs typeface="Book Antiqua"/>
                <a:sym typeface="Book Antiqua"/>
              </a:rPr>
              <a:t>Hadoop</a:t>
            </a:r>
            <a:r>
              <a:rPr lang="en-US" sz="1800" b="0" i="0">
                <a:solidFill>
                  <a:srgbClr val="C00000"/>
                </a:solidFill>
                <a:latin typeface="Book Antiqua"/>
                <a:ea typeface="Book Antiqua"/>
                <a:cs typeface="Book Antiqua"/>
                <a:sym typeface="Book Antiqua"/>
              </a:rPr>
              <a:t>: </a:t>
            </a:r>
            <a:r>
              <a:rPr lang="en-US" sz="1800" b="0" i="0">
                <a:solidFill>
                  <a:srgbClr val="002060"/>
                </a:solidFill>
                <a:latin typeface="Book Antiqua"/>
                <a:ea typeface="Book Antiqua"/>
                <a:cs typeface="Book Antiqua"/>
                <a:sym typeface="Book Antiqua"/>
              </a:rPr>
              <a:t>Hadoop is an Apache project that was the early open-source success in big data. It consists of a distributed filesystem called HDFS, with a cluster management and resource scheduler on top called YARN (Yet Another Resource Negotiator). </a:t>
            </a:r>
            <a:endParaRPr/>
          </a:p>
          <a:p>
            <a:pPr marL="285750" lvl="0" indent="-285750" algn="just" rtl="0">
              <a:lnSpc>
                <a:spcPct val="150000"/>
              </a:lnSpc>
              <a:spcBef>
                <a:spcPts val="960"/>
              </a:spcBef>
              <a:spcAft>
                <a:spcPts val="0"/>
              </a:spcAft>
              <a:buSzPts val="2610"/>
              <a:buFont typeface="Arial"/>
              <a:buChar char="•"/>
            </a:pPr>
            <a:r>
              <a:rPr lang="en-US" sz="1800" b="1" i="0">
                <a:solidFill>
                  <a:srgbClr val="C00000"/>
                </a:solidFill>
                <a:latin typeface="Book Antiqua"/>
                <a:ea typeface="Book Antiqua"/>
                <a:cs typeface="Book Antiqua"/>
                <a:sym typeface="Book Antiqua"/>
              </a:rPr>
              <a:t>In-memory computing</a:t>
            </a:r>
            <a:r>
              <a:rPr lang="en-US" sz="1800" b="0" i="0">
                <a:solidFill>
                  <a:srgbClr val="C00000"/>
                </a:solidFill>
                <a:latin typeface="Book Antiqua"/>
                <a:ea typeface="Book Antiqua"/>
                <a:cs typeface="Book Antiqua"/>
                <a:sym typeface="Book Antiqua"/>
              </a:rPr>
              <a:t>: </a:t>
            </a:r>
            <a:r>
              <a:rPr lang="en-US" sz="1800" b="0" i="0">
                <a:solidFill>
                  <a:srgbClr val="002060"/>
                </a:solidFill>
                <a:latin typeface="Book Antiqua"/>
                <a:ea typeface="Book Antiqua"/>
                <a:cs typeface="Book Antiqua"/>
                <a:sym typeface="Book Antiqua"/>
              </a:rPr>
              <a:t>In-memory computing is a strategy that involves moving the working datasets entirely within a cluster’s collective memory. Intermediate calculations are not written to disk and are instead held in memory. </a:t>
            </a:r>
            <a:endParaRPr/>
          </a:p>
          <a:p>
            <a:pPr marL="285750" lvl="0" indent="-285750" algn="just" rtl="0">
              <a:lnSpc>
                <a:spcPct val="150000"/>
              </a:lnSpc>
              <a:spcBef>
                <a:spcPts val="960"/>
              </a:spcBef>
              <a:spcAft>
                <a:spcPts val="0"/>
              </a:spcAft>
              <a:buSzPts val="2610"/>
              <a:buFont typeface="Arial"/>
              <a:buChar char="•"/>
            </a:pPr>
            <a:r>
              <a:rPr lang="en-US" sz="1800" b="1" i="0">
                <a:solidFill>
                  <a:srgbClr val="C00000"/>
                </a:solidFill>
                <a:latin typeface="Book Antiqua"/>
                <a:ea typeface="Book Antiqua"/>
                <a:cs typeface="Book Antiqua"/>
                <a:sym typeface="Book Antiqua"/>
              </a:rPr>
              <a:t>Machine learning</a:t>
            </a:r>
            <a:r>
              <a:rPr lang="en-US" sz="1800" b="0" i="0">
                <a:solidFill>
                  <a:srgbClr val="002060"/>
                </a:solidFill>
                <a:latin typeface="Book Antiqua"/>
                <a:ea typeface="Book Antiqua"/>
                <a:cs typeface="Book Antiqua"/>
                <a:sym typeface="Book Antiqua"/>
              </a:rPr>
              <a:t>: Machine learning is the study and practice of designing systems that can learn, adjust, and improve based on the data fed to them. </a:t>
            </a:r>
            <a:endParaRPr sz="1800">
              <a:solidFill>
                <a:srgbClr val="002060"/>
              </a:solidFill>
              <a:latin typeface="Book Antiqua"/>
              <a:ea typeface="Book Antiqua"/>
              <a:cs typeface="Book Antiqua"/>
              <a:sym typeface="Book Antiqu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7"/>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403" name="Google Shape;403;p27"/>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27</a:t>
            </a:fld>
            <a:endParaRPr>
              <a:latin typeface="Book Antiqua"/>
              <a:ea typeface="Book Antiqua"/>
              <a:cs typeface="Book Antiqua"/>
              <a:sym typeface="Book Antiqua"/>
            </a:endParaRPr>
          </a:p>
        </p:txBody>
      </p:sp>
      <p:sp>
        <p:nvSpPr>
          <p:cNvPr id="404" name="Google Shape;404;p27"/>
          <p:cNvSpPr txBox="1">
            <a:spLocks noGrp="1"/>
          </p:cNvSpPr>
          <p:nvPr>
            <p:ph type="body" idx="1"/>
          </p:nvPr>
        </p:nvSpPr>
        <p:spPr>
          <a:xfrm>
            <a:off x="1417176" y="389206"/>
            <a:ext cx="10294297" cy="5828714"/>
          </a:xfrm>
          <a:prstGeom prst="rect">
            <a:avLst/>
          </a:prstGeom>
          <a:noFill/>
          <a:ln>
            <a:noFill/>
          </a:ln>
        </p:spPr>
        <p:txBody>
          <a:bodyPr spcFirstLastPara="1" wrap="square" lIns="91425" tIns="45700" rIns="91425" bIns="45700" anchor="ctr" anchorCtr="0">
            <a:normAutofit/>
          </a:bodyPr>
          <a:lstStyle/>
          <a:p>
            <a:pPr marL="285750" lvl="0" indent="-285750" algn="just" rtl="0">
              <a:lnSpc>
                <a:spcPct val="150000"/>
              </a:lnSpc>
              <a:spcBef>
                <a:spcPts val="0"/>
              </a:spcBef>
              <a:spcAft>
                <a:spcPts val="0"/>
              </a:spcAft>
              <a:buSzPts val="2610"/>
              <a:buFont typeface="Arial"/>
              <a:buChar char="•"/>
            </a:pPr>
            <a:r>
              <a:rPr lang="en-US" sz="1800" b="1" i="0">
                <a:solidFill>
                  <a:srgbClr val="C00000"/>
                </a:solidFill>
                <a:latin typeface="Book Antiqua"/>
                <a:ea typeface="Book Antiqua"/>
                <a:cs typeface="Book Antiqua"/>
                <a:sym typeface="Book Antiqua"/>
              </a:rPr>
              <a:t>Map reduce (big data algorithm)</a:t>
            </a:r>
            <a:r>
              <a:rPr lang="en-US" sz="1800" b="0" i="0">
                <a:solidFill>
                  <a:srgbClr val="C00000"/>
                </a:solidFill>
                <a:latin typeface="Book Antiqua"/>
                <a:ea typeface="Book Antiqua"/>
                <a:cs typeface="Book Antiqua"/>
                <a:sym typeface="Book Antiqua"/>
              </a:rPr>
              <a:t>: </a:t>
            </a:r>
            <a:r>
              <a:rPr lang="en-US" sz="1800" b="0" i="0">
                <a:solidFill>
                  <a:srgbClr val="002060"/>
                </a:solidFill>
                <a:latin typeface="Book Antiqua"/>
                <a:ea typeface="Book Antiqua"/>
                <a:cs typeface="Book Antiqua"/>
                <a:sym typeface="Book Antiqua"/>
              </a:rPr>
              <a:t>Map reduce (the big data algorithm, not Hadoop’s MapReduce computation engine) is an algorithm for scheduling work on a computing cluster. The process involves splitting the problem set up (mapping it to different nodes) and computing over them to produce intermediate results, shuffling the results to align like sets, and then reducing the results by outputting a single value for each set.</a:t>
            </a:r>
            <a:endParaRPr/>
          </a:p>
          <a:p>
            <a:pPr marL="285750" lvl="0" indent="-285750" algn="just" rtl="0">
              <a:lnSpc>
                <a:spcPct val="150000"/>
              </a:lnSpc>
              <a:spcBef>
                <a:spcPts val="960"/>
              </a:spcBef>
              <a:spcAft>
                <a:spcPts val="0"/>
              </a:spcAft>
              <a:buSzPts val="2610"/>
              <a:buFont typeface="Arial"/>
              <a:buChar char="•"/>
            </a:pPr>
            <a:r>
              <a:rPr lang="en-US" sz="1800" b="1" i="0">
                <a:solidFill>
                  <a:srgbClr val="C00000"/>
                </a:solidFill>
                <a:latin typeface="Book Antiqua"/>
                <a:ea typeface="Book Antiqua"/>
                <a:cs typeface="Book Antiqua"/>
                <a:sym typeface="Book Antiqua"/>
              </a:rPr>
              <a:t>NoSQL</a:t>
            </a:r>
            <a:r>
              <a:rPr lang="en-US" sz="1800" b="0" i="0">
                <a:solidFill>
                  <a:srgbClr val="C00000"/>
                </a:solidFill>
                <a:latin typeface="Book Antiqua"/>
                <a:ea typeface="Book Antiqua"/>
                <a:cs typeface="Book Antiqua"/>
                <a:sym typeface="Book Antiqua"/>
              </a:rPr>
              <a:t>: </a:t>
            </a:r>
            <a:r>
              <a:rPr lang="en-US" sz="1800" b="0" i="0">
                <a:solidFill>
                  <a:srgbClr val="002060"/>
                </a:solidFill>
                <a:latin typeface="Book Antiqua"/>
                <a:ea typeface="Book Antiqua"/>
                <a:cs typeface="Book Antiqua"/>
                <a:sym typeface="Book Antiqua"/>
              </a:rPr>
              <a:t>NoSQL is a broad term referring to databases designed outside of the traditional relational model. NoSQL databases have different trade-offs compared to relational databases but are often well-suited for big data systems due to their flexibility and frequent distributed-first architecture.</a:t>
            </a:r>
            <a:endParaRPr/>
          </a:p>
          <a:p>
            <a:pPr marL="285750" lvl="0" indent="-285750" algn="just" rtl="0">
              <a:lnSpc>
                <a:spcPct val="150000"/>
              </a:lnSpc>
              <a:spcBef>
                <a:spcPts val="960"/>
              </a:spcBef>
              <a:spcAft>
                <a:spcPts val="0"/>
              </a:spcAft>
              <a:buSzPts val="2610"/>
              <a:buFont typeface="Arial"/>
              <a:buChar char="•"/>
            </a:pPr>
            <a:r>
              <a:rPr lang="en-US" sz="1800" b="1" i="0">
                <a:solidFill>
                  <a:srgbClr val="C00000"/>
                </a:solidFill>
                <a:latin typeface="Book Antiqua"/>
                <a:ea typeface="Book Antiqua"/>
                <a:cs typeface="Book Antiqua"/>
                <a:sym typeface="Book Antiqua"/>
              </a:rPr>
              <a:t>Stream processing</a:t>
            </a:r>
            <a:r>
              <a:rPr lang="en-US" sz="1800" b="0" i="0">
                <a:solidFill>
                  <a:srgbClr val="C00000"/>
                </a:solidFill>
                <a:latin typeface="Book Antiqua"/>
                <a:ea typeface="Book Antiqua"/>
                <a:cs typeface="Book Antiqua"/>
                <a:sym typeface="Book Antiqua"/>
              </a:rPr>
              <a:t>: </a:t>
            </a:r>
            <a:r>
              <a:rPr lang="en-US" sz="1800" b="0" i="0">
                <a:solidFill>
                  <a:srgbClr val="002060"/>
                </a:solidFill>
                <a:latin typeface="Book Antiqua"/>
                <a:ea typeface="Book Antiqua"/>
                <a:cs typeface="Book Antiqua"/>
                <a:sym typeface="Book Antiqua"/>
              </a:rPr>
              <a:t>Stream processing is the practice of computing over individual data items as they move through a system. This allows for real-time analysis of the data being fed to the system and is useful for time-sensitive operations using high velocity metrics.</a:t>
            </a:r>
            <a:endParaRPr/>
          </a:p>
          <a:p>
            <a:pPr marL="285750" lvl="0" indent="-120015" algn="just" rtl="0">
              <a:lnSpc>
                <a:spcPct val="150000"/>
              </a:lnSpc>
              <a:spcBef>
                <a:spcPts val="960"/>
              </a:spcBef>
              <a:spcAft>
                <a:spcPts val="0"/>
              </a:spcAft>
              <a:buSzPts val="2610"/>
              <a:buNone/>
            </a:pPr>
            <a:endParaRPr sz="1800">
              <a:solidFill>
                <a:srgbClr val="002060"/>
              </a:solidFill>
              <a:latin typeface="Book Antiqua"/>
              <a:ea typeface="Book Antiqua"/>
              <a:cs typeface="Book Antiqua"/>
              <a:sym typeface="Book Antiqu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8"/>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411" name="Google Shape;411;p28"/>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28</a:t>
            </a:fld>
            <a:endParaRPr>
              <a:latin typeface="Book Antiqua"/>
              <a:ea typeface="Book Antiqua"/>
              <a:cs typeface="Book Antiqua"/>
              <a:sym typeface="Book Antiqua"/>
            </a:endParaRPr>
          </a:p>
        </p:txBody>
      </p:sp>
      <p:sp>
        <p:nvSpPr>
          <p:cNvPr id="412" name="Google Shape;412;p28"/>
          <p:cNvSpPr txBox="1">
            <a:spLocks noGrp="1"/>
          </p:cNvSpPr>
          <p:nvPr>
            <p:ph type="body" idx="1"/>
          </p:nvPr>
        </p:nvSpPr>
        <p:spPr>
          <a:xfrm>
            <a:off x="1341553" y="1110369"/>
            <a:ext cx="5158101" cy="5429098"/>
          </a:xfrm>
          <a:prstGeom prst="rect">
            <a:avLst/>
          </a:prstGeom>
          <a:noFill/>
          <a:ln>
            <a:noFill/>
          </a:ln>
        </p:spPr>
        <p:txBody>
          <a:bodyPr spcFirstLastPara="1" wrap="square" lIns="91425" tIns="45700" rIns="91425" bIns="45700" anchor="ctr" anchorCtr="0">
            <a:noAutofit/>
          </a:bodyPr>
          <a:lstStyle/>
          <a:p>
            <a:pPr marL="285750" lvl="0" indent="-285750" algn="just" rtl="0">
              <a:lnSpc>
                <a:spcPct val="150000"/>
              </a:lnSpc>
              <a:spcBef>
                <a:spcPts val="0"/>
              </a:spcBef>
              <a:spcAft>
                <a:spcPts val="0"/>
              </a:spcAft>
              <a:buSzPts val="2900"/>
              <a:buChar char="•"/>
            </a:pPr>
            <a:r>
              <a:rPr lang="en-US" sz="2000" b="0" i="0">
                <a:solidFill>
                  <a:srgbClr val="002060"/>
                </a:solidFill>
                <a:latin typeface="Book Antiqua"/>
                <a:ea typeface="Book Antiqua"/>
                <a:cs typeface="Book Antiqua"/>
                <a:sym typeface="Book Antiqua"/>
              </a:rPr>
              <a:t>SQL is Structured Query Language, which is a computer language for storing, manipulating and retrieving data stored in a relational database.</a:t>
            </a:r>
            <a:endParaRPr/>
          </a:p>
          <a:p>
            <a:pPr marL="285750" lvl="0" indent="-285750" algn="just" rtl="0">
              <a:lnSpc>
                <a:spcPct val="150000"/>
              </a:lnSpc>
              <a:spcBef>
                <a:spcPts val="1000"/>
              </a:spcBef>
              <a:spcAft>
                <a:spcPts val="0"/>
              </a:spcAft>
              <a:buSzPts val="2900"/>
              <a:buChar char="•"/>
            </a:pPr>
            <a:r>
              <a:rPr lang="en-US" sz="2000" b="0" i="0">
                <a:solidFill>
                  <a:srgbClr val="002060"/>
                </a:solidFill>
                <a:latin typeface="Book Antiqua"/>
                <a:ea typeface="Book Antiqua"/>
                <a:cs typeface="Book Antiqua"/>
                <a:sym typeface="Book Antiqua"/>
              </a:rPr>
              <a:t>SQL is the standard language for Relational Database System. All the Relational Database Management Systems (RDMS) like MySQL, MS Access, Oracle, Sybase, Informix, Postgres and SQL Server </a:t>
            </a:r>
            <a:r>
              <a:rPr lang="en-US" sz="2000">
                <a:solidFill>
                  <a:srgbClr val="002060"/>
                </a:solidFill>
                <a:latin typeface="Book Antiqua"/>
                <a:ea typeface="Book Antiqua"/>
                <a:cs typeface="Book Antiqua"/>
                <a:sym typeface="Book Antiqua"/>
              </a:rPr>
              <a:t>use SQL.</a:t>
            </a:r>
            <a:endParaRPr/>
          </a:p>
          <a:p>
            <a:pPr marL="285750" lvl="0" indent="-285750" algn="just" rtl="0">
              <a:lnSpc>
                <a:spcPct val="150000"/>
              </a:lnSpc>
              <a:spcBef>
                <a:spcPts val="1000"/>
              </a:spcBef>
              <a:spcAft>
                <a:spcPts val="0"/>
              </a:spcAft>
              <a:buSzPts val="2900"/>
              <a:buChar char="•"/>
            </a:pPr>
            <a:r>
              <a:rPr lang="en-US" sz="2000">
                <a:solidFill>
                  <a:srgbClr val="002060"/>
                </a:solidFill>
                <a:latin typeface="Book Antiqua"/>
                <a:ea typeface="Book Antiqua"/>
                <a:cs typeface="Book Antiqua"/>
                <a:sym typeface="Book Antiqua"/>
              </a:rPr>
              <a:t>SQL Architecture- </a:t>
            </a:r>
            <a:endParaRPr/>
          </a:p>
        </p:txBody>
      </p:sp>
      <p:sp>
        <p:nvSpPr>
          <p:cNvPr id="413" name="Google Shape;413;p28"/>
          <p:cNvSpPr txBox="1">
            <a:spLocks noGrp="1"/>
          </p:cNvSpPr>
          <p:nvPr>
            <p:ph type="title"/>
          </p:nvPr>
        </p:nvSpPr>
        <p:spPr>
          <a:xfrm>
            <a:off x="1692758" y="389206"/>
            <a:ext cx="10018713" cy="4722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B0F0"/>
              </a:buClr>
              <a:buSzPts val="3200"/>
              <a:buFont typeface="Book Antiqua"/>
              <a:buNone/>
            </a:pPr>
            <a:r>
              <a:rPr lang="en-US" sz="3200" b="1">
                <a:solidFill>
                  <a:srgbClr val="00B0F0"/>
                </a:solidFill>
                <a:latin typeface="Book Antiqua"/>
                <a:ea typeface="Book Antiqua"/>
                <a:cs typeface="Book Antiqua"/>
                <a:sym typeface="Book Antiqua"/>
              </a:rPr>
              <a:t>SQL Overview</a:t>
            </a:r>
            <a:endParaRPr/>
          </a:p>
        </p:txBody>
      </p:sp>
      <p:pic>
        <p:nvPicPr>
          <p:cNvPr id="414" name="Google Shape;414;p28" descr="SQL Architecture"/>
          <p:cNvPicPr preferRelativeResize="0"/>
          <p:nvPr/>
        </p:nvPicPr>
        <p:blipFill rotWithShape="1">
          <a:blip r:embed="rId3">
            <a:alphaModFix/>
          </a:blip>
          <a:srcRect/>
          <a:stretch/>
        </p:blipFill>
        <p:spPr>
          <a:xfrm>
            <a:off x="6499654" y="1127478"/>
            <a:ext cx="5446229" cy="47273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9"/>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421" name="Google Shape;421;p29"/>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29</a:t>
            </a:fld>
            <a:endParaRPr>
              <a:latin typeface="Book Antiqua"/>
              <a:ea typeface="Book Antiqua"/>
              <a:cs typeface="Book Antiqua"/>
              <a:sym typeface="Book Antiqua"/>
            </a:endParaRPr>
          </a:p>
        </p:txBody>
      </p:sp>
      <p:sp>
        <p:nvSpPr>
          <p:cNvPr id="422" name="Google Shape;422;p29"/>
          <p:cNvSpPr txBox="1">
            <a:spLocks noGrp="1"/>
          </p:cNvSpPr>
          <p:nvPr>
            <p:ph type="body" idx="1"/>
          </p:nvPr>
        </p:nvSpPr>
        <p:spPr>
          <a:xfrm>
            <a:off x="1417176" y="752435"/>
            <a:ext cx="10494738" cy="5085261"/>
          </a:xfrm>
          <a:prstGeom prst="rect">
            <a:avLst/>
          </a:prstGeom>
          <a:noFill/>
          <a:ln>
            <a:noFill/>
          </a:ln>
        </p:spPr>
        <p:txBody>
          <a:bodyPr spcFirstLastPara="1" wrap="square" lIns="91425" tIns="45700" rIns="91425" bIns="45700" anchor="ctr" anchorCtr="0">
            <a:normAutofit/>
          </a:bodyPr>
          <a:lstStyle/>
          <a:p>
            <a:pPr marL="285750" lvl="0" indent="-285750" algn="just" rtl="0">
              <a:lnSpc>
                <a:spcPct val="150000"/>
              </a:lnSpc>
              <a:spcBef>
                <a:spcPts val="0"/>
              </a:spcBef>
              <a:spcAft>
                <a:spcPts val="0"/>
              </a:spcAft>
              <a:buSzPts val="3190"/>
              <a:buChar char="•"/>
            </a:pPr>
            <a:r>
              <a:rPr lang="en-US" sz="2200" b="0" i="0">
                <a:solidFill>
                  <a:srgbClr val="002060"/>
                </a:solidFill>
                <a:latin typeface="Book Antiqua"/>
                <a:ea typeface="Book Antiqua"/>
                <a:cs typeface="Book Antiqua"/>
                <a:sym typeface="Book Antiqua"/>
              </a:rPr>
              <a:t>The standard SQL commands to interact with relational databases are CREATE, SELECT, INSERT, UPDATE, DELETE and DROP. These commands can be classified into the following groups based on their nature −</a:t>
            </a:r>
            <a:endParaRPr/>
          </a:p>
          <a:p>
            <a:pPr marL="742950" lvl="1" indent="-285750" algn="just" rtl="0">
              <a:lnSpc>
                <a:spcPct val="150000"/>
              </a:lnSpc>
              <a:spcBef>
                <a:spcPts val="1000"/>
              </a:spcBef>
              <a:spcAft>
                <a:spcPts val="0"/>
              </a:spcAft>
              <a:buSzPts val="2900"/>
              <a:buChar char="•"/>
            </a:pPr>
            <a:r>
              <a:rPr lang="en-US">
                <a:solidFill>
                  <a:srgbClr val="C00000"/>
                </a:solidFill>
                <a:latin typeface="Book Antiqua"/>
                <a:ea typeface="Book Antiqua"/>
                <a:cs typeface="Book Antiqua"/>
                <a:sym typeface="Book Antiqua"/>
              </a:rPr>
              <a:t>Data Definition Language (CREATE, ALTER, DROP)</a:t>
            </a:r>
            <a:endParaRPr/>
          </a:p>
          <a:p>
            <a:pPr marL="742950" lvl="1" indent="-285750" algn="just" rtl="0">
              <a:lnSpc>
                <a:spcPct val="150000"/>
              </a:lnSpc>
              <a:spcBef>
                <a:spcPts val="1000"/>
              </a:spcBef>
              <a:spcAft>
                <a:spcPts val="0"/>
              </a:spcAft>
              <a:buSzPts val="2900"/>
              <a:buChar char="•"/>
            </a:pPr>
            <a:r>
              <a:rPr lang="en-US">
                <a:solidFill>
                  <a:srgbClr val="C00000"/>
                </a:solidFill>
                <a:latin typeface="Book Antiqua"/>
                <a:ea typeface="Book Antiqua"/>
                <a:cs typeface="Book Antiqua"/>
                <a:sym typeface="Book Antiqua"/>
              </a:rPr>
              <a:t>Data Manipulation Language (SELECT, INSERT, UPDATE, DELETE)</a:t>
            </a:r>
            <a:endParaRPr/>
          </a:p>
          <a:p>
            <a:pPr marL="742950" lvl="1" indent="-285750" algn="just" rtl="0">
              <a:lnSpc>
                <a:spcPct val="150000"/>
              </a:lnSpc>
              <a:spcBef>
                <a:spcPts val="1000"/>
              </a:spcBef>
              <a:spcAft>
                <a:spcPts val="0"/>
              </a:spcAft>
              <a:buSzPts val="2900"/>
              <a:buChar char="•"/>
            </a:pPr>
            <a:r>
              <a:rPr lang="en-US">
                <a:solidFill>
                  <a:srgbClr val="C00000"/>
                </a:solidFill>
                <a:latin typeface="Book Antiqua"/>
                <a:ea typeface="Book Antiqua"/>
                <a:cs typeface="Book Antiqua"/>
                <a:sym typeface="Book Antiqua"/>
              </a:rPr>
              <a:t>Data Control Language (GRANT, REVOKE)</a:t>
            </a:r>
            <a:endParaRPr>
              <a:solidFill>
                <a:srgbClr val="C00000"/>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192" name="Google Shape;192;p3"/>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3</a:t>
            </a:fld>
            <a:endParaRPr>
              <a:latin typeface="Book Antiqua"/>
              <a:ea typeface="Book Antiqua"/>
              <a:cs typeface="Book Antiqua"/>
              <a:sym typeface="Book Antiqua"/>
            </a:endParaRPr>
          </a:p>
        </p:txBody>
      </p:sp>
      <p:sp>
        <p:nvSpPr>
          <p:cNvPr id="193" name="Google Shape;193;p3"/>
          <p:cNvSpPr txBox="1">
            <a:spLocks noGrp="1"/>
          </p:cNvSpPr>
          <p:nvPr>
            <p:ph type="body" idx="1"/>
          </p:nvPr>
        </p:nvSpPr>
        <p:spPr>
          <a:xfrm>
            <a:off x="1407193" y="1143543"/>
            <a:ext cx="10557125" cy="5408661"/>
          </a:xfrm>
          <a:prstGeom prst="rect">
            <a:avLst/>
          </a:prstGeom>
          <a:noFill/>
          <a:ln>
            <a:noFill/>
          </a:ln>
        </p:spPr>
        <p:txBody>
          <a:bodyPr spcFirstLastPara="1" wrap="square" lIns="91425" tIns="45700" rIns="91425" bIns="45700" anchor="ctr" anchorCtr="0">
            <a:normAutofit/>
          </a:bodyPr>
          <a:lstStyle/>
          <a:p>
            <a:pPr marL="1714500" lvl="4" indent="0" algn="l" rtl="0">
              <a:lnSpc>
                <a:spcPct val="150000"/>
              </a:lnSpc>
              <a:spcBef>
                <a:spcPts val="0"/>
              </a:spcBef>
              <a:spcAft>
                <a:spcPts val="0"/>
              </a:spcAft>
              <a:buSzPts val="2900"/>
              <a:buNone/>
            </a:pPr>
            <a:r>
              <a:rPr lang="en-US" sz="2000" b="1">
                <a:solidFill>
                  <a:srgbClr val="0070C0"/>
                </a:solidFill>
                <a:latin typeface="Book Antiqua"/>
                <a:ea typeface="Book Antiqua"/>
                <a:cs typeface="Book Antiqua"/>
                <a:sym typeface="Book Antiqua"/>
              </a:rPr>
              <a:t>                      Data                       Information</a:t>
            </a:r>
            <a:endParaRPr/>
          </a:p>
          <a:p>
            <a:pPr marL="1714500" lvl="4" indent="0" algn="l" rtl="0">
              <a:lnSpc>
                <a:spcPct val="150000"/>
              </a:lnSpc>
              <a:spcBef>
                <a:spcPts val="1000"/>
              </a:spcBef>
              <a:spcAft>
                <a:spcPts val="0"/>
              </a:spcAft>
              <a:buSzPts val="2900"/>
              <a:buNone/>
            </a:pPr>
            <a:r>
              <a:rPr lang="en-US" sz="2000" b="1">
                <a:solidFill>
                  <a:srgbClr val="0070C0"/>
                </a:solidFill>
                <a:latin typeface="Book Antiqua"/>
                <a:ea typeface="Book Antiqua"/>
                <a:cs typeface="Book Antiqua"/>
                <a:sym typeface="Book Antiqua"/>
              </a:rPr>
              <a:t>               Information               Insights</a:t>
            </a:r>
            <a:endParaRPr/>
          </a:p>
          <a:p>
            <a:pPr marL="285750" lvl="0" indent="-285750" algn="just" rtl="0">
              <a:lnSpc>
                <a:spcPct val="150000"/>
              </a:lnSpc>
              <a:spcBef>
                <a:spcPts val="1000"/>
              </a:spcBef>
              <a:spcAft>
                <a:spcPts val="0"/>
              </a:spcAft>
              <a:buSzPts val="2900"/>
              <a:buChar char="•"/>
            </a:pPr>
            <a:r>
              <a:rPr lang="en-US" sz="2000" b="1">
                <a:solidFill>
                  <a:srgbClr val="C00000"/>
                </a:solidFill>
                <a:latin typeface="Book Antiqua"/>
                <a:ea typeface="Book Antiqua"/>
                <a:cs typeface="Book Antiqua"/>
                <a:sym typeface="Book Antiqua"/>
              </a:rPr>
              <a:t>Definition :- </a:t>
            </a:r>
            <a:r>
              <a:rPr lang="en-US" sz="2000">
                <a:solidFill>
                  <a:srgbClr val="002060"/>
                </a:solidFill>
                <a:latin typeface="Book Antiqua"/>
                <a:ea typeface="Book Antiqua"/>
                <a:cs typeface="Book Antiqua"/>
                <a:sym typeface="Book Antiqua"/>
              </a:rPr>
              <a:t>The quantities, characters, or symbols on which operations are performed by a computer, which may be stored and transmitted in the form of electrical signals and recorded on magnetic, optical, or mechanical recording media.</a:t>
            </a:r>
            <a:endParaRPr/>
          </a:p>
          <a:p>
            <a:pPr marL="285750" lvl="0" indent="-285750" algn="just" rtl="0">
              <a:lnSpc>
                <a:spcPct val="150000"/>
              </a:lnSpc>
              <a:spcBef>
                <a:spcPts val="1000"/>
              </a:spcBef>
              <a:spcAft>
                <a:spcPts val="0"/>
              </a:spcAft>
              <a:buSzPts val="2900"/>
              <a:buChar char="•"/>
            </a:pPr>
            <a:r>
              <a:rPr lang="en-US" sz="2000">
                <a:solidFill>
                  <a:srgbClr val="002060"/>
                </a:solidFill>
                <a:latin typeface="Book Antiqua"/>
                <a:ea typeface="Book Antiqua"/>
                <a:cs typeface="Book Antiqua"/>
                <a:sym typeface="Book Antiqua"/>
              </a:rPr>
              <a:t>In computing data is an information that has been translated into a form that is efficient for movement or processing. </a:t>
            </a:r>
            <a:endParaRPr/>
          </a:p>
          <a:p>
            <a:pPr marL="285750" lvl="0" indent="-285750" algn="just" rtl="0">
              <a:lnSpc>
                <a:spcPct val="150000"/>
              </a:lnSpc>
              <a:spcBef>
                <a:spcPts val="1000"/>
              </a:spcBef>
              <a:spcAft>
                <a:spcPts val="0"/>
              </a:spcAft>
              <a:buSzPts val="2900"/>
              <a:buChar char="•"/>
            </a:pPr>
            <a:r>
              <a:rPr lang="en-US" sz="2000">
                <a:solidFill>
                  <a:srgbClr val="002060"/>
                </a:solidFill>
                <a:latin typeface="Book Antiqua"/>
                <a:ea typeface="Book Antiqua"/>
                <a:cs typeface="Book Antiqua"/>
                <a:sym typeface="Book Antiqua"/>
              </a:rPr>
              <a:t>Digital Data is the data that represents other forms of data using specific machine language systems that can be interpreted by various technologies.</a:t>
            </a:r>
            <a:endParaRPr/>
          </a:p>
          <a:p>
            <a:pPr marL="285750" lvl="0" indent="-101600" algn="just" rtl="0">
              <a:lnSpc>
                <a:spcPct val="150000"/>
              </a:lnSpc>
              <a:spcBef>
                <a:spcPts val="1000"/>
              </a:spcBef>
              <a:spcAft>
                <a:spcPts val="0"/>
              </a:spcAft>
              <a:buSzPts val="2900"/>
              <a:buNone/>
            </a:pPr>
            <a:endParaRPr sz="2000" b="1">
              <a:solidFill>
                <a:srgbClr val="C00000"/>
              </a:solidFill>
              <a:latin typeface="Book Antiqua"/>
              <a:ea typeface="Book Antiqua"/>
              <a:cs typeface="Book Antiqua"/>
              <a:sym typeface="Book Antiqua"/>
            </a:endParaRPr>
          </a:p>
        </p:txBody>
      </p:sp>
      <p:sp>
        <p:nvSpPr>
          <p:cNvPr id="194" name="Google Shape;194;p3"/>
          <p:cNvSpPr txBox="1">
            <a:spLocks noGrp="1"/>
          </p:cNvSpPr>
          <p:nvPr>
            <p:ph type="title"/>
          </p:nvPr>
        </p:nvSpPr>
        <p:spPr>
          <a:xfrm>
            <a:off x="2500858" y="324897"/>
            <a:ext cx="7482592" cy="7004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B0F0"/>
              </a:buClr>
              <a:buSzPts val="3200"/>
              <a:buFont typeface="Book Antiqua"/>
              <a:buNone/>
            </a:pPr>
            <a:r>
              <a:rPr lang="en-US" sz="3200" b="1">
                <a:solidFill>
                  <a:srgbClr val="00B0F0"/>
                </a:solidFill>
                <a:latin typeface="Book Antiqua"/>
                <a:ea typeface="Book Antiqua"/>
                <a:cs typeface="Book Antiqua"/>
                <a:sym typeface="Book Antiqua"/>
              </a:rPr>
              <a:t>Data</a:t>
            </a:r>
            <a:endParaRPr sz="3200" b="1">
              <a:solidFill>
                <a:srgbClr val="00B0F0"/>
              </a:solidFill>
              <a:latin typeface="Book Antiqua"/>
              <a:ea typeface="Book Antiqua"/>
              <a:cs typeface="Book Antiqua"/>
              <a:sym typeface="Book Antiqua"/>
            </a:endParaRPr>
          </a:p>
        </p:txBody>
      </p:sp>
      <p:cxnSp>
        <p:nvCxnSpPr>
          <p:cNvPr id="195" name="Google Shape;195;p3"/>
          <p:cNvCxnSpPr/>
          <p:nvPr/>
        </p:nvCxnSpPr>
        <p:spPr>
          <a:xfrm>
            <a:off x="5318938" y="1523758"/>
            <a:ext cx="1123720" cy="0"/>
          </a:xfrm>
          <a:prstGeom prst="straightConnector1">
            <a:avLst/>
          </a:prstGeom>
          <a:noFill/>
          <a:ln w="22225" cap="rnd" cmpd="sng">
            <a:solidFill>
              <a:schemeClr val="dk1"/>
            </a:solidFill>
            <a:prstDash val="solid"/>
            <a:round/>
            <a:headEnd type="none" w="sm" len="sm"/>
            <a:tailEnd type="triangle" w="med" len="med"/>
          </a:ln>
          <a:effectLst>
            <a:reflection stA="26000" endPos="32000" dist="12700" dir="5400000" sy="-100000" rotWithShape="0"/>
          </a:effectLst>
        </p:spPr>
      </p:cxnSp>
      <p:cxnSp>
        <p:nvCxnSpPr>
          <p:cNvPr id="196" name="Google Shape;196;p3"/>
          <p:cNvCxnSpPr/>
          <p:nvPr/>
        </p:nvCxnSpPr>
        <p:spPr>
          <a:xfrm>
            <a:off x="5720277" y="2093566"/>
            <a:ext cx="722381" cy="0"/>
          </a:xfrm>
          <a:prstGeom prst="straightConnector1">
            <a:avLst/>
          </a:prstGeom>
          <a:noFill/>
          <a:ln w="22225" cap="rnd" cmpd="sng">
            <a:solidFill>
              <a:schemeClr val="dk1"/>
            </a:solidFill>
            <a:prstDash val="solid"/>
            <a:round/>
            <a:headEnd type="none" w="sm" len="sm"/>
            <a:tailEnd type="triangle" w="med" len="med"/>
          </a:ln>
          <a:effectLst>
            <a:reflection stA="26000" endPos="32000" dist="12700" dir="5400000" sy="-100000" rotWithShape="0"/>
          </a:effectLst>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0"/>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429" name="Google Shape;429;p30"/>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30</a:t>
            </a:fld>
            <a:endParaRPr>
              <a:latin typeface="Book Antiqua"/>
              <a:ea typeface="Book Antiqua"/>
              <a:cs typeface="Book Antiqua"/>
              <a:sym typeface="Book Antiqua"/>
            </a:endParaRPr>
          </a:p>
        </p:txBody>
      </p:sp>
      <p:sp>
        <p:nvSpPr>
          <p:cNvPr id="430" name="Google Shape;430;p30"/>
          <p:cNvSpPr txBox="1">
            <a:spLocks noGrp="1"/>
          </p:cNvSpPr>
          <p:nvPr>
            <p:ph type="body" idx="1"/>
          </p:nvPr>
        </p:nvSpPr>
        <p:spPr>
          <a:xfrm>
            <a:off x="1692759" y="1065971"/>
            <a:ext cx="10018713" cy="5519226"/>
          </a:xfrm>
          <a:prstGeom prst="rect">
            <a:avLst/>
          </a:prstGeom>
          <a:noFill/>
          <a:ln>
            <a:noFill/>
          </a:ln>
        </p:spPr>
        <p:txBody>
          <a:bodyPr spcFirstLastPara="1" wrap="square" lIns="91425" tIns="45700" rIns="91425" bIns="45700" anchor="ctr" anchorCtr="0">
            <a:normAutofit/>
          </a:bodyPr>
          <a:lstStyle/>
          <a:p>
            <a:pPr marL="285750" lvl="0" indent="-285750" algn="just" rtl="0">
              <a:lnSpc>
                <a:spcPct val="150000"/>
              </a:lnSpc>
              <a:spcBef>
                <a:spcPts val="0"/>
              </a:spcBef>
              <a:spcAft>
                <a:spcPts val="0"/>
              </a:spcAft>
              <a:buSzPts val="2900"/>
              <a:buChar char="•"/>
            </a:pPr>
            <a:r>
              <a:rPr lang="en-US" sz="2000" i="0">
                <a:solidFill>
                  <a:srgbClr val="002060"/>
                </a:solidFill>
                <a:latin typeface="Book Antiqua"/>
                <a:ea typeface="Book Antiqua"/>
                <a:cs typeface="Book Antiqua"/>
                <a:sym typeface="Book Antiqua"/>
              </a:rPr>
              <a:t>Hadoop is an open-source framework. It is provided by Apache to process and analyze very huge volume of data. It is written in Java and currently used by Google, Facebook, LinkedIn, Yahoo, Twitter etc.</a:t>
            </a:r>
            <a:endParaRPr/>
          </a:p>
          <a:p>
            <a:pPr marL="285750" lvl="0" indent="-285750" algn="just" rtl="0">
              <a:lnSpc>
                <a:spcPct val="150000"/>
              </a:lnSpc>
              <a:spcBef>
                <a:spcPts val="1000"/>
              </a:spcBef>
              <a:spcAft>
                <a:spcPts val="0"/>
              </a:spcAft>
              <a:buSzPts val="2900"/>
              <a:buChar char="•"/>
            </a:pPr>
            <a:r>
              <a:rPr lang="en-US" sz="2000" b="1">
                <a:solidFill>
                  <a:srgbClr val="002060"/>
                </a:solidFill>
                <a:latin typeface="Book Antiqua"/>
                <a:ea typeface="Book Antiqua"/>
                <a:cs typeface="Book Antiqua"/>
                <a:sym typeface="Book Antiqua"/>
              </a:rPr>
              <a:t>In other words, </a:t>
            </a:r>
            <a:r>
              <a:rPr lang="en-US" sz="2000">
                <a:solidFill>
                  <a:srgbClr val="002060"/>
                </a:solidFill>
                <a:latin typeface="Book Antiqua"/>
                <a:ea typeface="Book Antiqua"/>
                <a:cs typeface="Book Antiqua"/>
                <a:sym typeface="Book Antiqua"/>
              </a:rPr>
              <a:t>Hadoop is an open-source software framework for storing data and running applications on clusters of commodity hardware. It provides massive storage for any kind of data, enormous processing power and the ability to handle virtually limitless concurrent tasks or jobs.</a:t>
            </a:r>
            <a:endParaRPr/>
          </a:p>
          <a:p>
            <a:pPr marL="285750" lvl="0" indent="-101600" algn="just" rtl="0">
              <a:lnSpc>
                <a:spcPct val="150000"/>
              </a:lnSpc>
              <a:spcBef>
                <a:spcPts val="1000"/>
              </a:spcBef>
              <a:spcAft>
                <a:spcPts val="0"/>
              </a:spcAft>
              <a:buSzPts val="2900"/>
              <a:buNone/>
            </a:pPr>
            <a:endParaRPr sz="2000" i="0">
              <a:solidFill>
                <a:srgbClr val="002060"/>
              </a:solidFill>
              <a:latin typeface="Book Antiqua"/>
              <a:ea typeface="Book Antiqua"/>
              <a:cs typeface="Book Antiqua"/>
              <a:sym typeface="Book Antiqua"/>
            </a:endParaRPr>
          </a:p>
          <a:p>
            <a:pPr marL="285750" lvl="0" indent="-101600" algn="just" rtl="0">
              <a:lnSpc>
                <a:spcPct val="150000"/>
              </a:lnSpc>
              <a:spcBef>
                <a:spcPts val="1000"/>
              </a:spcBef>
              <a:spcAft>
                <a:spcPts val="0"/>
              </a:spcAft>
              <a:buSzPts val="2900"/>
              <a:buNone/>
            </a:pPr>
            <a:endParaRPr sz="2000">
              <a:solidFill>
                <a:srgbClr val="002060"/>
              </a:solidFill>
              <a:latin typeface="Book Antiqua"/>
              <a:ea typeface="Book Antiqua"/>
              <a:cs typeface="Book Antiqua"/>
              <a:sym typeface="Book Antiqua"/>
            </a:endParaRPr>
          </a:p>
        </p:txBody>
      </p:sp>
      <p:sp>
        <p:nvSpPr>
          <p:cNvPr id="431" name="Google Shape;431;p30"/>
          <p:cNvSpPr txBox="1">
            <a:spLocks noGrp="1"/>
          </p:cNvSpPr>
          <p:nvPr>
            <p:ph type="title"/>
          </p:nvPr>
        </p:nvSpPr>
        <p:spPr>
          <a:xfrm>
            <a:off x="1692760" y="272803"/>
            <a:ext cx="10018713" cy="636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B0F0"/>
              </a:buClr>
              <a:buSzPts val="3200"/>
              <a:buFont typeface="Book Antiqua"/>
              <a:buNone/>
            </a:pPr>
            <a:r>
              <a:rPr lang="en-US" sz="3200" b="1">
                <a:solidFill>
                  <a:srgbClr val="00B0F0"/>
                </a:solidFill>
                <a:latin typeface="Book Antiqua"/>
                <a:ea typeface="Book Antiqua"/>
                <a:cs typeface="Book Antiqua"/>
                <a:sym typeface="Book Antiqua"/>
              </a:rPr>
              <a:t>Hadoop: Introduction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1"/>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438" name="Google Shape;438;p31"/>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31</a:t>
            </a:fld>
            <a:endParaRPr>
              <a:latin typeface="Book Antiqua"/>
              <a:ea typeface="Book Antiqua"/>
              <a:cs typeface="Book Antiqua"/>
              <a:sym typeface="Book Antiqua"/>
            </a:endParaRPr>
          </a:p>
        </p:txBody>
      </p:sp>
      <p:sp>
        <p:nvSpPr>
          <p:cNvPr id="439" name="Google Shape;439;p31"/>
          <p:cNvSpPr txBox="1">
            <a:spLocks noGrp="1"/>
          </p:cNvSpPr>
          <p:nvPr>
            <p:ph type="body" idx="1"/>
          </p:nvPr>
        </p:nvSpPr>
        <p:spPr>
          <a:xfrm>
            <a:off x="1580219" y="304799"/>
            <a:ext cx="10335116" cy="5955324"/>
          </a:xfrm>
          <a:prstGeom prst="rect">
            <a:avLst/>
          </a:prstGeom>
          <a:noFill/>
          <a:ln>
            <a:noFill/>
          </a:ln>
        </p:spPr>
        <p:txBody>
          <a:bodyPr spcFirstLastPara="1" wrap="square" lIns="91425" tIns="45700" rIns="91425" bIns="45700" anchor="ctr" anchorCtr="0">
            <a:normAutofit/>
          </a:bodyPr>
          <a:lstStyle/>
          <a:p>
            <a:pPr marL="0" lvl="0" indent="0" algn="l" rtl="0">
              <a:lnSpc>
                <a:spcPct val="200000"/>
              </a:lnSpc>
              <a:spcBef>
                <a:spcPts val="0"/>
              </a:spcBef>
              <a:spcAft>
                <a:spcPts val="0"/>
              </a:spcAft>
              <a:buSzPts val="2900"/>
              <a:buNone/>
            </a:pPr>
            <a:r>
              <a:rPr lang="en-US" sz="2000" b="1" i="0">
                <a:solidFill>
                  <a:srgbClr val="C00000"/>
                </a:solidFill>
                <a:latin typeface="Book Antiqua"/>
                <a:ea typeface="Book Antiqua"/>
                <a:cs typeface="Book Antiqua"/>
                <a:sym typeface="Book Antiqua"/>
              </a:rPr>
              <a:t>Why is Hadoop important?</a:t>
            </a:r>
            <a:endParaRPr/>
          </a:p>
          <a:p>
            <a:pPr marL="742950" lvl="1" indent="-227393" algn="l" rtl="0">
              <a:lnSpc>
                <a:spcPct val="150000"/>
              </a:lnSpc>
              <a:spcBef>
                <a:spcPts val="1044"/>
              </a:spcBef>
              <a:spcAft>
                <a:spcPts val="0"/>
              </a:spcAft>
              <a:buSzPts val="2300"/>
              <a:buChar char="•"/>
            </a:pPr>
            <a:r>
              <a:rPr lang="en-US" sz="2300" i="0">
                <a:solidFill>
                  <a:srgbClr val="002060"/>
                </a:solidFill>
                <a:latin typeface="Book Antiqua"/>
                <a:ea typeface="Book Antiqua"/>
                <a:cs typeface="Book Antiqua"/>
                <a:sym typeface="Book Antiqua"/>
              </a:rPr>
              <a:t>Ability to store and process huge amounts of any kind of data, quickly. </a:t>
            </a:r>
            <a:endParaRPr sz="2300"/>
          </a:p>
          <a:p>
            <a:pPr marL="742950" lvl="1" indent="-227393" algn="just" rtl="0">
              <a:lnSpc>
                <a:spcPct val="150000"/>
              </a:lnSpc>
              <a:spcBef>
                <a:spcPts val="1044"/>
              </a:spcBef>
              <a:spcAft>
                <a:spcPts val="0"/>
              </a:spcAft>
              <a:buSzPts val="2300"/>
              <a:buFont typeface="Arial"/>
              <a:buChar char="•"/>
            </a:pPr>
            <a:r>
              <a:rPr lang="en-US" sz="2300" i="0">
                <a:solidFill>
                  <a:srgbClr val="002060"/>
                </a:solidFill>
                <a:latin typeface="Book Antiqua"/>
                <a:ea typeface="Book Antiqua"/>
                <a:cs typeface="Book Antiqua"/>
                <a:sym typeface="Book Antiqua"/>
              </a:rPr>
              <a:t>Computing power. </a:t>
            </a:r>
            <a:endParaRPr sz="2300"/>
          </a:p>
          <a:p>
            <a:pPr marL="742950" lvl="1" indent="-227393" algn="just" rtl="0">
              <a:lnSpc>
                <a:spcPct val="150000"/>
              </a:lnSpc>
              <a:spcBef>
                <a:spcPts val="1044"/>
              </a:spcBef>
              <a:spcAft>
                <a:spcPts val="0"/>
              </a:spcAft>
              <a:buSzPts val="2300"/>
              <a:buFont typeface="Arial"/>
              <a:buChar char="•"/>
            </a:pPr>
            <a:r>
              <a:rPr lang="en-US" sz="2300" i="0">
                <a:solidFill>
                  <a:srgbClr val="002060"/>
                </a:solidFill>
                <a:latin typeface="Book Antiqua"/>
                <a:ea typeface="Book Antiqua"/>
                <a:cs typeface="Book Antiqua"/>
                <a:sym typeface="Book Antiqua"/>
              </a:rPr>
              <a:t>Fault tolerance. </a:t>
            </a:r>
            <a:endParaRPr sz="2300"/>
          </a:p>
          <a:p>
            <a:pPr marL="742950" lvl="1" indent="-227393" algn="just" rtl="0">
              <a:lnSpc>
                <a:spcPct val="150000"/>
              </a:lnSpc>
              <a:spcBef>
                <a:spcPts val="1044"/>
              </a:spcBef>
              <a:spcAft>
                <a:spcPts val="0"/>
              </a:spcAft>
              <a:buSzPts val="2300"/>
              <a:buFont typeface="Arial"/>
              <a:buChar char="•"/>
            </a:pPr>
            <a:r>
              <a:rPr lang="en-US" sz="2300" i="0">
                <a:solidFill>
                  <a:srgbClr val="002060"/>
                </a:solidFill>
                <a:latin typeface="Book Antiqua"/>
                <a:ea typeface="Book Antiqua"/>
                <a:cs typeface="Book Antiqua"/>
                <a:sym typeface="Book Antiqua"/>
              </a:rPr>
              <a:t>Flexibility. </a:t>
            </a:r>
            <a:endParaRPr sz="2300"/>
          </a:p>
          <a:p>
            <a:pPr marL="742950" lvl="1" indent="-227393" algn="just" rtl="0">
              <a:lnSpc>
                <a:spcPct val="150000"/>
              </a:lnSpc>
              <a:spcBef>
                <a:spcPts val="1044"/>
              </a:spcBef>
              <a:spcAft>
                <a:spcPts val="0"/>
              </a:spcAft>
              <a:buSzPts val="2300"/>
              <a:buFont typeface="Arial"/>
              <a:buChar char="•"/>
            </a:pPr>
            <a:r>
              <a:rPr lang="en-US" sz="2300" i="0">
                <a:solidFill>
                  <a:srgbClr val="002060"/>
                </a:solidFill>
                <a:latin typeface="Book Antiqua"/>
                <a:ea typeface="Book Antiqua"/>
                <a:cs typeface="Book Antiqua"/>
                <a:sym typeface="Book Antiqua"/>
              </a:rPr>
              <a:t>Low cost. </a:t>
            </a:r>
            <a:endParaRPr sz="2300"/>
          </a:p>
          <a:p>
            <a:pPr marL="742950" lvl="1" indent="-227393" algn="just" rtl="0">
              <a:lnSpc>
                <a:spcPct val="150000"/>
              </a:lnSpc>
              <a:spcBef>
                <a:spcPts val="1044"/>
              </a:spcBef>
              <a:spcAft>
                <a:spcPts val="0"/>
              </a:spcAft>
              <a:buSzPts val="2300"/>
              <a:buFont typeface="Arial"/>
              <a:buChar char="•"/>
            </a:pPr>
            <a:r>
              <a:rPr lang="en-US" sz="2300" i="0">
                <a:solidFill>
                  <a:srgbClr val="002060"/>
                </a:solidFill>
                <a:latin typeface="Book Antiqua"/>
                <a:ea typeface="Book Antiqua"/>
                <a:cs typeface="Book Antiqua"/>
                <a:sym typeface="Book Antiqua"/>
              </a:rPr>
              <a:t>Scalability. </a:t>
            </a:r>
            <a:endParaRPr sz="2300">
              <a:solidFill>
                <a:srgbClr val="002060"/>
              </a:solidFill>
              <a:latin typeface="Book Antiqua"/>
              <a:ea typeface="Book Antiqua"/>
              <a:cs typeface="Book Antiqua"/>
              <a:sym typeface="Book Antiqu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2"/>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446" name="Google Shape;446;p32"/>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32</a:t>
            </a:fld>
            <a:endParaRPr>
              <a:latin typeface="Book Antiqua"/>
              <a:ea typeface="Book Antiqua"/>
              <a:cs typeface="Book Antiqua"/>
              <a:sym typeface="Book Antiqua"/>
            </a:endParaRPr>
          </a:p>
        </p:txBody>
      </p:sp>
      <p:sp>
        <p:nvSpPr>
          <p:cNvPr id="447" name="Google Shape;447;p32"/>
          <p:cNvSpPr txBox="1">
            <a:spLocks noGrp="1"/>
          </p:cNvSpPr>
          <p:nvPr>
            <p:ph type="body" idx="1"/>
          </p:nvPr>
        </p:nvSpPr>
        <p:spPr>
          <a:xfrm>
            <a:off x="1445311" y="505124"/>
            <a:ext cx="10441889" cy="6229643"/>
          </a:xfrm>
          <a:prstGeom prst="rect">
            <a:avLst/>
          </a:prstGeom>
          <a:noFill/>
          <a:ln>
            <a:noFill/>
          </a:ln>
        </p:spPr>
        <p:txBody>
          <a:bodyPr spcFirstLastPara="1" wrap="square" lIns="91425" tIns="45700" rIns="91425" bIns="45700" anchor="ctr" anchorCtr="0">
            <a:normAutofit lnSpcReduction="10000"/>
          </a:bodyPr>
          <a:lstStyle/>
          <a:p>
            <a:pPr marL="0" lvl="0" indent="0" algn="just" rtl="0">
              <a:lnSpc>
                <a:spcPct val="160000"/>
              </a:lnSpc>
              <a:spcBef>
                <a:spcPts val="0"/>
              </a:spcBef>
              <a:spcAft>
                <a:spcPts val="0"/>
              </a:spcAft>
              <a:buSzPct val="145000"/>
              <a:buNone/>
            </a:pPr>
            <a:r>
              <a:rPr lang="en-US" b="1" i="0">
                <a:solidFill>
                  <a:srgbClr val="0070C0"/>
                </a:solidFill>
                <a:latin typeface="Book Antiqua"/>
                <a:ea typeface="Book Antiqua"/>
                <a:cs typeface="Book Antiqua"/>
                <a:sym typeface="Book Antiqua"/>
              </a:rPr>
              <a:t>Modules of Hadoop</a:t>
            </a:r>
            <a:endParaRPr/>
          </a:p>
          <a:p>
            <a:pPr marL="285750" lvl="0" indent="-285750" algn="just" rtl="0">
              <a:lnSpc>
                <a:spcPct val="160000"/>
              </a:lnSpc>
              <a:spcBef>
                <a:spcPts val="970"/>
              </a:spcBef>
              <a:spcAft>
                <a:spcPts val="0"/>
              </a:spcAft>
              <a:buSzPct val="145000"/>
              <a:buChar char="•"/>
            </a:pPr>
            <a:r>
              <a:rPr lang="en-US" sz="2000" b="1" i="0">
                <a:solidFill>
                  <a:srgbClr val="C00000"/>
                </a:solidFill>
                <a:latin typeface="Book Antiqua"/>
                <a:ea typeface="Book Antiqua"/>
                <a:cs typeface="Book Antiqua"/>
                <a:sym typeface="Book Antiqua"/>
              </a:rPr>
              <a:t>HDFS: </a:t>
            </a:r>
            <a:r>
              <a:rPr lang="en-US" sz="2000" b="0" i="0">
                <a:solidFill>
                  <a:srgbClr val="002060"/>
                </a:solidFill>
                <a:latin typeface="Book Antiqua"/>
                <a:ea typeface="Book Antiqua"/>
                <a:cs typeface="Book Antiqua"/>
                <a:sym typeface="Book Antiqua"/>
              </a:rPr>
              <a:t>Hadoop Distributed File System. Google published its paper GFS and based on that HDFS was developed. It states that the files will be broken into blocks and stored in nodes over the distributed architecture.</a:t>
            </a:r>
            <a:endParaRPr/>
          </a:p>
          <a:p>
            <a:pPr marL="285750" lvl="0" indent="-285750" algn="just" rtl="0">
              <a:lnSpc>
                <a:spcPct val="160000"/>
              </a:lnSpc>
              <a:spcBef>
                <a:spcPts val="970"/>
              </a:spcBef>
              <a:spcAft>
                <a:spcPts val="0"/>
              </a:spcAft>
              <a:buSzPct val="145000"/>
              <a:buChar char="•"/>
            </a:pPr>
            <a:r>
              <a:rPr lang="en-US" sz="2000" b="1" i="0">
                <a:solidFill>
                  <a:srgbClr val="C00000"/>
                </a:solidFill>
                <a:latin typeface="Book Antiqua"/>
                <a:ea typeface="Book Antiqua"/>
                <a:cs typeface="Book Antiqua"/>
                <a:sym typeface="Book Antiqua"/>
              </a:rPr>
              <a:t>Yarn: </a:t>
            </a:r>
            <a:r>
              <a:rPr lang="en-US" sz="2000" b="0" i="0">
                <a:solidFill>
                  <a:srgbClr val="002060"/>
                </a:solidFill>
                <a:latin typeface="Book Antiqua"/>
                <a:ea typeface="Book Antiqua"/>
                <a:cs typeface="Book Antiqua"/>
                <a:sym typeface="Book Antiqua"/>
              </a:rPr>
              <a:t>Yet another Resource Negotiator is used for job scheduling and manage the cluster.</a:t>
            </a:r>
            <a:endParaRPr/>
          </a:p>
          <a:p>
            <a:pPr marL="285750" lvl="0" indent="-285750" algn="just" rtl="0">
              <a:lnSpc>
                <a:spcPct val="160000"/>
              </a:lnSpc>
              <a:spcBef>
                <a:spcPts val="970"/>
              </a:spcBef>
              <a:spcAft>
                <a:spcPts val="0"/>
              </a:spcAft>
              <a:buSzPct val="145000"/>
              <a:buChar char="•"/>
            </a:pPr>
            <a:r>
              <a:rPr lang="en-US" sz="2000" b="1" i="0">
                <a:solidFill>
                  <a:srgbClr val="C00000"/>
                </a:solidFill>
                <a:latin typeface="Book Antiqua"/>
                <a:ea typeface="Book Antiqua"/>
                <a:cs typeface="Book Antiqua"/>
                <a:sym typeface="Book Antiqua"/>
              </a:rPr>
              <a:t>Map Reduce: </a:t>
            </a:r>
            <a:r>
              <a:rPr lang="en-US" sz="2000" b="0" i="0">
                <a:solidFill>
                  <a:srgbClr val="002060"/>
                </a:solidFill>
                <a:latin typeface="Book Antiqua"/>
                <a:ea typeface="Book Antiqua"/>
                <a:cs typeface="Book Antiqua"/>
                <a:sym typeface="Book Antiqua"/>
              </a:rPr>
              <a:t>This is a framework which helps Java programs to do the parallel computation on data using key value pair. The Map task takes input data and converts it into a data set which can be computed in Key value pair. The output of Map task is consumed by reduce task and then the out of reducer gives the desired result.</a:t>
            </a:r>
            <a:endParaRPr/>
          </a:p>
          <a:p>
            <a:pPr marL="285750" lvl="0" indent="-285750" algn="just" rtl="0">
              <a:lnSpc>
                <a:spcPct val="160000"/>
              </a:lnSpc>
              <a:spcBef>
                <a:spcPts val="970"/>
              </a:spcBef>
              <a:spcAft>
                <a:spcPts val="0"/>
              </a:spcAft>
              <a:buSzPct val="145000"/>
              <a:buChar char="•"/>
            </a:pPr>
            <a:r>
              <a:rPr lang="en-US" sz="2000" b="1" i="0">
                <a:solidFill>
                  <a:srgbClr val="C00000"/>
                </a:solidFill>
                <a:latin typeface="Book Antiqua"/>
                <a:ea typeface="Book Antiqua"/>
                <a:cs typeface="Book Antiqua"/>
                <a:sym typeface="Book Antiqua"/>
              </a:rPr>
              <a:t>Hadoop Common: </a:t>
            </a:r>
            <a:r>
              <a:rPr lang="en-US" sz="2000" b="0" i="0">
                <a:solidFill>
                  <a:srgbClr val="002060"/>
                </a:solidFill>
                <a:latin typeface="Book Antiqua"/>
                <a:ea typeface="Book Antiqua"/>
                <a:cs typeface="Book Antiqua"/>
                <a:sym typeface="Book Antiqua"/>
              </a:rPr>
              <a:t>These Java libraries are used to start Hadoop and are used by other Hadoop modules.</a:t>
            </a:r>
            <a:endParaRPr/>
          </a:p>
          <a:p>
            <a:pPr marL="285750" lvl="0" indent="-115411" algn="l" rtl="0">
              <a:lnSpc>
                <a:spcPct val="160000"/>
              </a:lnSpc>
              <a:spcBef>
                <a:spcPts val="970"/>
              </a:spcBef>
              <a:spcAft>
                <a:spcPts val="0"/>
              </a:spcAft>
              <a:buSzPct val="145000"/>
              <a:buNone/>
            </a:pPr>
            <a:endParaRPr sz="2000">
              <a:latin typeface="Book Antiqua"/>
              <a:ea typeface="Book Antiqua"/>
              <a:cs typeface="Book Antiqua"/>
              <a:sym typeface="Book Antiqu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2"/>
        <p:cNvGrpSpPr/>
        <p:nvPr/>
      </p:nvGrpSpPr>
      <p:grpSpPr>
        <a:xfrm>
          <a:off x="0" y="0"/>
          <a:ext cx="0" cy="0"/>
          <a:chOff x="0" y="0"/>
          <a:chExt cx="0" cy="0"/>
        </a:xfrm>
      </p:grpSpPr>
      <p:grpSp>
        <p:nvGrpSpPr>
          <p:cNvPr id="453" name="Google Shape;453;p33"/>
          <p:cNvGrpSpPr/>
          <p:nvPr/>
        </p:nvGrpSpPr>
        <p:grpSpPr>
          <a:xfrm>
            <a:off x="150812" y="0"/>
            <a:ext cx="2436813" cy="6858001"/>
            <a:chOff x="1320800" y="0"/>
            <a:chExt cx="2436813" cy="6858001"/>
          </a:xfrm>
        </p:grpSpPr>
        <p:sp>
          <p:nvSpPr>
            <p:cNvPr id="454" name="Google Shape;454;p33"/>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455" name="Google Shape;455;p33"/>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456" name="Google Shape;456;p33"/>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457" name="Google Shape;457;p33"/>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244061"/>
            </a:solidFill>
            <a:ln>
              <a:noFill/>
            </a:ln>
          </p:spPr>
        </p:sp>
        <p:sp>
          <p:nvSpPr>
            <p:cNvPr id="458" name="Google Shape;458;p33"/>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366092"/>
            </a:solidFill>
            <a:ln>
              <a:noFill/>
            </a:ln>
          </p:spPr>
        </p:sp>
        <p:sp>
          <p:nvSpPr>
            <p:cNvPr id="459" name="Google Shape;459;p33"/>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460" name="Google Shape;460;p33"/>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461" name="Google Shape;461;p33"/>
          <p:cNvSpPr/>
          <p:nvPr/>
        </p:nvSpPr>
        <p:spPr>
          <a:xfrm>
            <a:off x="477012" y="480060"/>
            <a:ext cx="11237976" cy="5897880"/>
          </a:xfrm>
          <a:prstGeom prst="rect">
            <a:avLst/>
          </a:prstGeom>
          <a:solidFill>
            <a:srgbClr val="FFFFFF"/>
          </a:solidFill>
          <a:ln>
            <a:noFill/>
          </a:ln>
          <a:effectLst>
            <a:outerShdw blurRad="63500" dist="17780" dir="5400000" algn="t" rotWithShape="0">
              <a:srgbClr val="000000">
                <a:alpha val="4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pic>
        <p:nvPicPr>
          <p:cNvPr id="462" name="Google Shape;462;p33"/>
          <p:cNvPicPr preferRelativeResize="0"/>
          <p:nvPr/>
        </p:nvPicPr>
        <p:blipFill rotWithShape="1">
          <a:blip r:embed="rId4">
            <a:alphaModFix/>
          </a:blip>
          <a:srcRect/>
          <a:stretch/>
        </p:blipFill>
        <p:spPr>
          <a:xfrm>
            <a:off x="0" y="2661"/>
            <a:ext cx="12192000" cy="6902964"/>
          </a:xfrm>
          <a:prstGeom prst="rect">
            <a:avLst/>
          </a:prstGeom>
          <a:noFill/>
          <a:ln>
            <a:noFill/>
          </a:ln>
        </p:spPr>
      </p:pic>
      <p:sp>
        <p:nvSpPr>
          <p:cNvPr id="463" name="Google Shape;463;p33"/>
          <p:cNvSpPr txBox="1">
            <a:spLocks noGrp="1"/>
          </p:cNvSpPr>
          <p:nvPr>
            <p:ph type="ftr" idx="11"/>
          </p:nvPr>
        </p:nvSpPr>
        <p:spPr>
          <a:xfrm>
            <a:off x="2572279" y="6445250"/>
            <a:ext cx="7084177" cy="3651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b="0" i="0">
                <a:solidFill>
                  <a:schemeClr val="dk1"/>
                </a:solidFill>
                <a:latin typeface="Corbel"/>
                <a:ea typeface="Corbel"/>
                <a:cs typeface="Corbel"/>
                <a:sym typeface="Corbel"/>
              </a:rPr>
              <a:t>Ms. Kritika Purohit</a:t>
            </a:r>
            <a:endParaRPr/>
          </a:p>
        </p:txBody>
      </p:sp>
      <p:sp>
        <p:nvSpPr>
          <p:cNvPr id="464" name="Google Shape;464;p33"/>
          <p:cNvSpPr txBox="1">
            <a:spLocks noGrp="1"/>
          </p:cNvSpPr>
          <p:nvPr>
            <p:ph type="sldNum" idx="12"/>
          </p:nvPr>
        </p:nvSpPr>
        <p:spPr>
          <a:xfrm>
            <a:off x="10951856" y="6445250"/>
            <a:ext cx="551167"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gd201b6e134_0_0"/>
          <p:cNvSpPr txBox="1">
            <a:spLocks noGrp="1"/>
          </p:cNvSpPr>
          <p:nvPr>
            <p:ph type="ftr" idx="11"/>
          </p:nvPr>
        </p:nvSpPr>
        <p:spPr>
          <a:xfrm>
            <a:off x="10733479" y="6369642"/>
            <a:ext cx="14049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471" name="Google Shape;471;gd201b6e134_0_0"/>
          <p:cNvSpPr txBox="1">
            <a:spLocks noGrp="1"/>
          </p:cNvSpPr>
          <p:nvPr>
            <p:ph type="sldNum" idx="12"/>
          </p:nvPr>
        </p:nvSpPr>
        <p:spPr>
          <a:xfrm>
            <a:off x="11160306" y="6103669"/>
            <a:ext cx="551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34</a:t>
            </a:fld>
            <a:endParaRPr>
              <a:latin typeface="Book Antiqua"/>
              <a:ea typeface="Book Antiqua"/>
              <a:cs typeface="Book Antiqua"/>
              <a:sym typeface="Book Antiqua"/>
            </a:endParaRPr>
          </a:p>
        </p:txBody>
      </p:sp>
      <p:sp>
        <p:nvSpPr>
          <p:cNvPr id="472" name="Google Shape;472;gd201b6e134_0_0"/>
          <p:cNvSpPr txBox="1">
            <a:spLocks noGrp="1"/>
          </p:cNvSpPr>
          <p:nvPr>
            <p:ph type="body" idx="1"/>
          </p:nvPr>
        </p:nvSpPr>
        <p:spPr>
          <a:xfrm>
            <a:off x="1461400" y="1320625"/>
            <a:ext cx="10569000" cy="3818700"/>
          </a:xfrm>
          <a:prstGeom prst="rect">
            <a:avLst/>
          </a:prstGeom>
          <a:noFill/>
          <a:ln>
            <a:noFill/>
          </a:ln>
        </p:spPr>
        <p:txBody>
          <a:bodyPr spcFirstLastPara="1" wrap="square" lIns="91425" tIns="45700" rIns="91425" bIns="45700" anchor="ctr" anchorCtr="0">
            <a:normAutofit/>
          </a:bodyPr>
          <a:lstStyle/>
          <a:p>
            <a:pPr marL="457200" lvl="0" indent="-368300" algn="just" rtl="0">
              <a:lnSpc>
                <a:spcPct val="150000"/>
              </a:lnSpc>
              <a:spcBef>
                <a:spcPts val="0"/>
              </a:spcBef>
              <a:spcAft>
                <a:spcPts val="0"/>
              </a:spcAft>
              <a:buClr>
                <a:srgbClr val="002060"/>
              </a:buClr>
              <a:buSzPts val="2200"/>
              <a:buFont typeface="Book Antiqua"/>
              <a:buChar char="•"/>
            </a:pPr>
            <a:r>
              <a:rPr lang="en-US" sz="2200" i="1">
                <a:solidFill>
                  <a:srgbClr val="002060"/>
                </a:solidFill>
                <a:highlight>
                  <a:srgbClr val="FFFFFF"/>
                </a:highlight>
                <a:latin typeface="Book Antiqua"/>
                <a:ea typeface="Book Antiqua"/>
                <a:cs typeface="Book Antiqua"/>
                <a:sym typeface="Book Antiqua"/>
              </a:rPr>
              <a:t>Hadoop Ecosystem </a:t>
            </a:r>
            <a:r>
              <a:rPr lang="en-US" sz="2200">
                <a:solidFill>
                  <a:srgbClr val="002060"/>
                </a:solidFill>
                <a:highlight>
                  <a:srgbClr val="FFFFFF"/>
                </a:highlight>
                <a:latin typeface="Book Antiqua"/>
                <a:ea typeface="Book Antiqua"/>
                <a:cs typeface="Book Antiqua"/>
                <a:sym typeface="Book Antiqua"/>
              </a:rPr>
              <a:t>is a platform or a suite which provides various services to solve the big data problems. It includes Apache projects and various commercial tools and solutions. There are </a:t>
            </a:r>
            <a:r>
              <a:rPr lang="en-US" sz="2200" i="1">
                <a:solidFill>
                  <a:srgbClr val="002060"/>
                </a:solidFill>
                <a:highlight>
                  <a:srgbClr val="FFFFFF"/>
                </a:highlight>
                <a:latin typeface="Book Antiqua"/>
                <a:ea typeface="Book Antiqua"/>
                <a:cs typeface="Book Antiqua"/>
                <a:sym typeface="Book Antiqua"/>
              </a:rPr>
              <a:t>four major elements of Hadoop</a:t>
            </a:r>
            <a:r>
              <a:rPr lang="en-US" sz="2200">
                <a:solidFill>
                  <a:srgbClr val="002060"/>
                </a:solidFill>
                <a:highlight>
                  <a:srgbClr val="FFFFFF"/>
                </a:highlight>
                <a:latin typeface="Book Antiqua"/>
                <a:ea typeface="Book Antiqua"/>
                <a:cs typeface="Book Antiqua"/>
                <a:sym typeface="Book Antiqua"/>
              </a:rPr>
              <a:t> i.e. </a:t>
            </a:r>
            <a:r>
              <a:rPr lang="en-US" sz="2200" b="1">
                <a:solidFill>
                  <a:srgbClr val="980000"/>
                </a:solidFill>
                <a:highlight>
                  <a:srgbClr val="FFFFFF"/>
                </a:highlight>
                <a:latin typeface="Book Antiqua"/>
                <a:ea typeface="Book Antiqua"/>
                <a:cs typeface="Book Antiqua"/>
                <a:sym typeface="Book Antiqua"/>
              </a:rPr>
              <a:t>HDFS, MapReduce, YARN, and Hadoop Common</a:t>
            </a:r>
            <a:r>
              <a:rPr lang="en-US" sz="2200">
                <a:solidFill>
                  <a:srgbClr val="980000"/>
                </a:solidFill>
                <a:highlight>
                  <a:srgbClr val="FFFFFF"/>
                </a:highlight>
                <a:latin typeface="Book Antiqua"/>
                <a:ea typeface="Book Antiqua"/>
                <a:cs typeface="Book Antiqua"/>
                <a:sym typeface="Book Antiqua"/>
              </a:rPr>
              <a:t>.</a:t>
            </a:r>
            <a:r>
              <a:rPr lang="en-US" sz="2200">
                <a:solidFill>
                  <a:srgbClr val="002060"/>
                </a:solidFill>
                <a:highlight>
                  <a:srgbClr val="FFFFFF"/>
                </a:highlight>
                <a:latin typeface="Book Antiqua"/>
                <a:ea typeface="Book Antiqua"/>
                <a:cs typeface="Book Antiqua"/>
                <a:sym typeface="Book Antiqua"/>
              </a:rPr>
              <a:t> Most of the tools or solutions are used to supplement or support these major elements. All these tools work collectively to provide services such as absorption, analysis, storage and maintenance of data etc. </a:t>
            </a:r>
            <a:endParaRPr sz="2200">
              <a:solidFill>
                <a:srgbClr val="002060"/>
              </a:solidFill>
              <a:highlight>
                <a:srgbClr val="FFFFFF"/>
              </a:highlight>
              <a:latin typeface="Book Antiqua"/>
              <a:ea typeface="Book Antiqua"/>
              <a:cs typeface="Book Antiqua"/>
              <a:sym typeface="Book Antiqu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gd201b6e134_0_8"/>
          <p:cNvSpPr txBox="1">
            <a:spLocks noGrp="1"/>
          </p:cNvSpPr>
          <p:nvPr>
            <p:ph type="ftr" idx="11"/>
          </p:nvPr>
        </p:nvSpPr>
        <p:spPr>
          <a:xfrm>
            <a:off x="10733479" y="6369642"/>
            <a:ext cx="14049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479" name="Google Shape;479;gd201b6e134_0_8"/>
          <p:cNvSpPr txBox="1">
            <a:spLocks noGrp="1"/>
          </p:cNvSpPr>
          <p:nvPr>
            <p:ph type="sldNum" idx="12"/>
          </p:nvPr>
        </p:nvSpPr>
        <p:spPr>
          <a:xfrm>
            <a:off x="11160306" y="6103669"/>
            <a:ext cx="551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35</a:t>
            </a:fld>
            <a:endParaRPr>
              <a:latin typeface="Book Antiqua"/>
              <a:ea typeface="Book Antiqua"/>
              <a:cs typeface="Book Antiqua"/>
              <a:sym typeface="Book Antiqua"/>
            </a:endParaRPr>
          </a:p>
        </p:txBody>
      </p:sp>
      <p:sp>
        <p:nvSpPr>
          <p:cNvPr id="480" name="Google Shape;480;gd201b6e134_0_8"/>
          <p:cNvSpPr txBox="1">
            <a:spLocks noGrp="1"/>
          </p:cNvSpPr>
          <p:nvPr>
            <p:ph type="body" idx="1"/>
          </p:nvPr>
        </p:nvSpPr>
        <p:spPr>
          <a:xfrm>
            <a:off x="1428325" y="181775"/>
            <a:ext cx="10403700" cy="62871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0"/>
              </a:spcBef>
              <a:spcAft>
                <a:spcPts val="0"/>
              </a:spcAft>
              <a:buClr>
                <a:schemeClr val="dk1"/>
              </a:buClr>
              <a:buSzPts val="1100"/>
              <a:buFont typeface="Arial"/>
              <a:buNone/>
            </a:pPr>
            <a:r>
              <a:rPr lang="en-US" sz="2200">
                <a:solidFill>
                  <a:srgbClr val="002060"/>
                </a:solidFill>
                <a:highlight>
                  <a:srgbClr val="FFFFFF"/>
                </a:highlight>
                <a:latin typeface="Book Antiqua"/>
                <a:ea typeface="Book Antiqua"/>
                <a:cs typeface="Book Antiqua"/>
                <a:sym typeface="Book Antiqua"/>
              </a:rPr>
              <a:t>Following are the components that collectively form a Hadoop ecosystem: </a:t>
            </a:r>
            <a:endParaRPr sz="2200">
              <a:solidFill>
                <a:srgbClr val="002060"/>
              </a:solidFill>
              <a:highlight>
                <a:srgbClr val="FFFFFF"/>
              </a:highlight>
              <a:latin typeface="Book Antiqua"/>
              <a:ea typeface="Book Antiqua"/>
              <a:cs typeface="Book Antiqua"/>
              <a:sym typeface="Book Antiqua"/>
            </a:endParaRPr>
          </a:p>
          <a:p>
            <a:pPr marL="457200" lvl="0" indent="-368300" algn="just" rtl="0">
              <a:lnSpc>
                <a:spcPct val="150000"/>
              </a:lnSpc>
              <a:spcBef>
                <a:spcPts val="800"/>
              </a:spcBef>
              <a:spcAft>
                <a:spcPts val="0"/>
              </a:spcAft>
              <a:buClr>
                <a:srgbClr val="980000"/>
              </a:buClr>
              <a:buSzPts val="2200"/>
              <a:buFont typeface="Book Antiqua"/>
              <a:buChar char="•"/>
            </a:pPr>
            <a:r>
              <a:rPr lang="en-US" sz="2200" b="1">
                <a:solidFill>
                  <a:srgbClr val="980000"/>
                </a:solidFill>
                <a:highlight>
                  <a:srgbClr val="FFFFFF"/>
                </a:highlight>
                <a:latin typeface="Book Antiqua"/>
                <a:ea typeface="Book Antiqua"/>
                <a:cs typeface="Book Antiqua"/>
                <a:sym typeface="Book Antiqua"/>
              </a:rPr>
              <a:t>HDFS: </a:t>
            </a:r>
            <a:r>
              <a:rPr lang="en-US" sz="2200">
                <a:solidFill>
                  <a:srgbClr val="980000"/>
                </a:solidFill>
                <a:highlight>
                  <a:srgbClr val="FFFFFF"/>
                </a:highlight>
                <a:latin typeface="Book Antiqua"/>
                <a:ea typeface="Book Antiqua"/>
                <a:cs typeface="Book Antiqua"/>
                <a:sym typeface="Book Antiqua"/>
              </a:rPr>
              <a:t>Hadoop Distributed File System</a:t>
            </a:r>
            <a:endParaRPr sz="2200">
              <a:solidFill>
                <a:srgbClr val="980000"/>
              </a:solidFill>
              <a:highlight>
                <a:srgbClr val="FFFFFF"/>
              </a:highlight>
              <a:latin typeface="Book Antiqua"/>
              <a:ea typeface="Book Antiqua"/>
              <a:cs typeface="Book Antiqua"/>
              <a:sym typeface="Book Antiqua"/>
            </a:endParaRPr>
          </a:p>
          <a:p>
            <a:pPr marL="457200" lvl="0" indent="-368300" algn="just" rtl="0">
              <a:lnSpc>
                <a:spcPct val="150000"/>
              </a:lnSpc>
              <a:spcBef>
                <a:spcPts val="0"/>
              </a:spcBef>
              <a:spcAft>
                <a:spcPts val="0"/>
              </a:spcAft>
              <a:buClr>
                <a:srgbClr val="980000"/>
              </a:buClr>
              <a:buSzPts val="2200"/>
              <a:buFont typeface="Book Antiqua"/>
              <a:buChar char="•"/>
            </a:pPr>
            <a:r>
              <a:rPr lang="en-US" sz="2200" b="1">
                <a:solidFill>
                  <a:srgbClr val="980000"/>
                </a:solidFill>
                <a:highlight>
                  <a:srgbClr val="FFFFFF"/>
                </a:highlight>
                <a:latin typeface="Book Antiqua"/>
                <a:ea typeface="Book Antiqua"/>
                <a:cs typeface="Book Antiqua"/>
                <a:sym typeface="Book Antiqua"/>
              </a:rPr>
              <a:t>YARN:</a:t>
            </a:r>
            <a:r>
              <a:rPr lang="en-US" sz="2200">
                <a:solidFill>
                  <a:srgbClr val="980000"/>
                </a:solidFill>
                <a:highlight>
                  <a:srgbClr val="FFFFFF"/>
                </a:highlight>
                <a:latin typeface="Book Antiqua"/>
                <a:ea typeface="Book Antiqua"/>
                <a:cs typeface="Book Antiqua"/>
                <a:sym typeface="Book Antiqua"/>
              </a:rPr>
              <a:t> Yet Another Resource Negotiator</a:t>
            </a:r>
            <a:endParaRPr sz="2200">
              <a:solidFill>
                <a:srgbClr val="980000"/>
              </a:solidFill>
              <a:highlight>
                <a:srgbClr val="FFFFFF"/>
              </a:highlight>
              <a:latin typeface="Book Antiqua"/>
              <a:ea typeface="Book Antiqua"/>
              <a:cs typeface="Book Antiqua"/>
              <a:sym typeface="Book Antiqua"/>
            </a:endParaRPr>
          </a:p>
          <a:p>
            <a:pPr marL="457200" lvl="0" indent="-368300" algn="just" rtl="0">
              <a:lnSpc>
                <a:spcPct val="150000"/>
              </a:lnSpc>
              <a:spcBef>
                <a:spcPts val="0"/>
              </a:spcBef>
              <a:spcAft>
                <a:spcPts val="0"/>
              </a:spcAft>
              <a:buClr>
                <a:srgbClr val="980000"/>
              </a:buClr>
              <a:buSzPts val="2200"/>
              <a:buFont typeface="Book Antiqua"/>
              <a:buChar char="•"/>
            </a:pPr>
            <a:r>
              <a:rPr lang="en-US" sz="2200" b="1">
                <a:solidFill>
                  <a:srgbClr val="980000"/>
                </a:solidFill>
                <a:highlight>
                  <a:srgbClr val="FFFFFF"/>
                </a:highlight>
                <a:latin typeface="Book Antiqua"/>
                <a:ea typeface="Book Antiqua"/>
                <a:cs typeface="Book Antiqua"/>
                <a:sym typeface="Book Antiqua"/>
              </a:rPr>
              <a:t>MapReduce:</a:t>
            </a:r>
            <a:r>
              <a:rPr lang="en-US" sz="2200">
                <a:solidFill>
                  <a:srgbClr val="980000"/>
                </a:solidFill>
                <a:highlight>
                  <a:srgbClr val="FFFFFF"/>
                </a:highlight>
                <a:latin typeface="Book Antiqua"/>
                <a:ea typeface="Book Antiqua"/>
                <a:cs typeface="Book Antiqua"/>
                <a:sym typeface="Book Antiqua"/>
              </a:rPr>
              <a:t> Programming based Data Processing</a:t>
            </a:r>
            <a:endParaRPr sz="2200">
              <a:solidFill>
                <a:srgbClr val="980000"/>
              </a:solidFill>
              <a:highlight>
                <a:srgbClr val="FFFFFF"/>
              </a:highlight>
              <a:latin typeface="Book Antiqua"/>
              <a:ea typeface="Book Antiqua"/>
              <a:cs typeface="Book Antiqua"/>
              <a:sym typeface="Book Antiqua"/>
            </a:endParaRPr>
          </a:p>
          <a:p>
            <a:pPr marL="457200" lvl="0" indent="-368300" algn="just" rtl="0">
              <a:lnSpc>
                <a:spcPct val="150000"/>
              </a:lnSpc>
              <a:spcBef>
                <a:spcPts val="0"/>
              </a:spcBef>
              <a:spcAft>
                <a:spcPts val="0"/>
              </a:spcAft>
              <a:buClr>
                <a:srgbClr val="980000"/>
              </a:buClr>
              <a:buSzPts val="2200"/>
              <a:buFont typeface="Book Antiqua"/>
              <a:buChar char="•"/>
            </a:pPr>
            <a:r>
              <a:rPr lang="en-US" sz="2200" b="1">
                <a:solidFill>
                  <a:srgbClr val="980000"/>
                </a:solidFill>
                <a:highlight>
                  <a:srgbClr val="FFFFFF"/>
                </a:highlight>
                <a:latin typeface="Book Antiqua"/>
                <a:ea typeface="Book Antiqua"/>
                <a:cs typeface="Book Antiqua"/>
                <a:sym typeface="Book Antiqua"/>
              </a:rPr>
              <a:t>Spark:</a:t>
            </a:r>
            <a:r>
              <a:rPr lang="en-US" sz="2200">
                <a:solidFill>
                  <a:srgbClr val="980000"/>
                </a:solidFill>
                <a:highlight>
                  <a:srgbClr val="FFFFFF"/>
                </a:highlight>
                <a:latin typeface="Book Antiqua"/>
                <a:ea typeface="Book Antiqua"/>
                <a:cs typeface="Book Antiqua"/>
                <a:sym typeface="Book Antiqua"/>
              </a:rPr>
              <a:t> In-Memory data processing</a:t>
            </a:r>
            <a:endParaRPr sz="2200">
              <a:solidFill>
                <a:srgbClr val="980000"/>
              </a:solidFill>
              <a:highlight>
                <a:srgbClr val="FFFFFF"/>
              </a:highlight>
              <a:latin typeface="Book Antiqua"/>
              <a:ea typeface="Book Antiqua"/>
              <a:cs typeface="Book Antiqua"/>
              <a:sym typeface="Book Antiqua"/>
            </a:endParaRPr>
          </a:p>
          <a:p>
            <a:pPr marL="457200" lvl="0" indent="-368300" algn="just" rtl="0">
              <a:lnSpc>
                <a:spcPct val="150000"/>
              </a:lnSpc>
              <a:spcBef>
                <a:spcPts val="0"/>
              </a:spcBef>
              <a:spcAft>
                <a:spcPts val="0"/>
              </a:spcAft>
              <a:buClr>
                <a:srgbClr val="980000"/>
              </a:buClr>
              <a:buSzPts val="2200"/>
              <a:buFont typeface="Book Antiqua"/>
              <a:buChar char="•"/>
            </a:pPr>
            <a:r>
              <a:rPr lang="en-US" sz="2200" b="1">
                <a:solidFill>
                  <a:srgbClr val="980000"/>
                </a:solidFill>
                <a:highlight>
                  <a:srgbClr val="FFFFFF"/>
                </a:highlight>
                <a:latin typeface="Book Antiqua"/>
                <a:ea typeface="Book Antiqua"/>
                <a:cs typeface="Book Antiqua"/>
                <a:sym typeface="Book Antiqua"/>
              </a:rPr>
              <a:t>PIG, HIVE:</a:t>
            </a:r>
            <a:r>
              <a:rPr lang="en-US" sz="2200">
                <a:solidFill>
                  <a:srgbClr val="980000"/>
                </a:solidFill>
                <a:highlight>
                  <a:srgbClr val="FFFFFF"/>
                </a:highlight>
                <a:latin typeface="Book Antiqua"/>
                <a:ea typeface="Book Antiqua"/>
                <a:cs typeface="Book Antiqua"/>
                <a:sym typeface="Book Antiqua"/>
              </a:rPr>
              <a:t> Query based processing of data services</a:t>
            </a:r>
            <a:endParaRPr sz="2200">
              <a:solidFill>
                <a:srgbClr val="980000"/>
              </a:solidFill>
              <a:highlight>
                <a:srgbClr val="FFFFFF"/>
              </a:highlight>
              <a:latin typeface="Book Antiqua"/>
              <a:ea typeface="Book Antiqua"/>
              <a:cs typeface="Book Antiqua"/>
              <a:sym typeface="Book Antiqua"/>
            </a:endParaRPr>
          </a:p>
          <a:p>
            <a:pPr marL="457200" lvl="0" indent="-368300" algn="just" rtl="0">
              <a:lnSpc>
                <a:spcPct val="150000"/>
              </a:lnSpc>
              <a:spcBef>
                <a:spcPts val="0"/>
              </a:spcBef>
              <a:spcAft>
                <a:spcPts val="0"/>
              </a:spcAft>
              <a:buClr>
                <a:srgbClr val="980000"/>
              </a:buClr>
              <a:buSzPts val="2200"/>
              <a:buFont typeface="Book Antiqua"/>
              <a:buChar char="•"/>
            </a:pPr>
            <a:r>
              <a:rPr lang="en-US" sz="2200" b="1">
                <a:solidFill>
                  <a:srgbClr val="980000"/>
                </a:solidFill>
                <a:highlight>
                  <a:srgbClr val="FFFFFF"/>
                </a:highlight>
                <a:latin typeface="Book Antiqua"/>
                <a:ea typeface="Book Antiqua"/>
                <a:cs typeface="Book Antiqua"/>
                <a:sym typeface="Book Antiqua"/>
              </a:rPr>
              <a:t>HBase: </a:t>
            </a:r>
            <a:r>
              <a:rPr lang="en-US" sz="2200">
                <a:solidFill>
                  <a:srgbClr val="980000"/>
                </a:solidFill>
                <a:highlight>
                  <a:srgbClr val="FFFFFF"/>
                </a:highlight>
                <a:latin typeface="Book Antiqua"/>
                <a:ea typeface="Book Antiqua"/>
                <a:cs typeface="Book Antiqua"/>
                <a:sym typeface="Book Antiqua"/>
              </a:rPr>
              <a:t>NoSQL Database</a:t>
            </a:r>
            <a:endParaRPr sz="2200">
              <a:solidFill>
                <a:srgbClr val="980000"/>
              </a:solidFill>
              <a:highlight>
                <a:srgbClr val="FFFFFF"/>
              </a:highlight>
              <a:latin typeface="Book Antiqua"/>
              <a:ea typeface="Book Antiqua"/>
              <a:cs typeface="Book Antiqua"/>
              <a:sym typeface="Book Antiqua"/>
            </a:endParaRPr>
          </a:p>
          <a:p>
            <a:pPr marL="457200" lvl="0" indent="-368300" algn="just" rtl="0">
              <a:lnSpc>
                <a:spcPct val="150000"/>
              </a:lnSpc>
              <a:spcBef>
                <a:spcPts val="0"/>
              </a:spcBef>
              <a:spcAft>
                <a:spcPts val="0"/>
              </a:spcAft>
              <a:buClr>
                <a:srgbClr val="980000"/>
              </a:buClr>
              <a:buSzPts val="2200"/>
              <a:buFont typeface="Book Antiqua"/>
              <a:buChar char="•"/>
            </a:pPr>
            <a:r>
              <a:rPr lang="en-US" sz="2200" b="1">
                <a:solidFill>
                  <a:srgbClr val="980000"/>
                </a:solidFill>
                <a:highlight>
                  <a:srgbClr val="FFFFFF"/>
                </a:highlight>
                <a:latin typeface="Book Antiqua"/>
                <a:ea typeface="Book Antiqua"/>
                <a:cs typeface="Book Antiqua"/>
                <a:sym typeface="Book Antiqua"/>
              </a:rPr>
              <a:t>Mahout, Spark MLLib:</a:t>
            </a:r>
            <a:r>
              <a:rPr lang="en-US" sz="2200">
                <a:solidFill>
                  <a:srgbClr val="980000"/>
                </a:solidFill>
                <a:highlight>
                  <a:srgbClr val="FFFFFF"/>
                </a:highlight>
                <a:latin typeface="Book Antiqua"/>
                <a:ea typeface="Book Antiqua"/>
                <a:cs typeface="Book Antiqua"/>
                <a:sym typeface="Book Antiqua"/>
              </a:rPr>
              <a:t> </a:t>
            </a:r>
            <a:r>
              <a:rPr lang="en-US" sz="2200">
                <a:solidFill>
                  <a:srgbClr val="980000"/>
                </a:solidFill>
                <a:highlight>
                  <a:srgbClr val="FFFFFF"/>
                </a:highlight>
                <a:uFill>
                  <a:noFill/>
                </a:uFill>
                <a:latin typeface="Book Antiqua"/>
                <a:ea typeface="Book Antiqua"/>
                <a:cs typeface="Book Antiqua"/>
                <a:sym typeface="Book Antiqu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 </a:t>
            </a:r>
            <a:r>
              <a:rPr lang="en-US" sz="2200">
                <a:solidFill>
                  <a:srgbClr val="980000"/>
                </a:solidFill>
                <a:highlight>
                  <a:srgbClr val="FFFFFF"/>
                </a:highlight>
                <a:latin typeface="Book Antiqua"/>
                <a:ea typeface="Book Antiqua"/>
                <a:cs typeface="Book Antiqua"/>
                <a:sym typeface="Book Antiqua"/>
              </a:rPr>
              <a:t>algorithm libraries</a:t>
            </a:r>
            <a:endParaRPr sz="2200">
              <a:solidFill>
                <a:srgbClr val="980000"/>
              </a:solidFill>
              <a:highlight>
                <a:srgbClr val="FFFFFF"/>
              </a:highlight>
              <a:latin typeface="Book Antiqua"/>
              <a:ea typeface="Book Antiqua"/>
              <a:cs typeface="Book Antiqua"/>
              <a:sym typeface="Book Antiqua"/>
            </a:endParaRPr>
          </a:p>
          <a:p>
            <a:pPr marL="457200" lvl="0" indent="-368300" algn="just" rtl="0">
              <a:lnSpc>
                <a:spcPct val="150000"/>
              </a:lnSpc>
              <a:spcBef>
                <a:spcPts val="0"/>
              </a:spcBef>
              <a:spcAft>
                <a:spcPts val="0"/>
              </a:spcAft>
              <a:buClr>
                <a:srgbClr val="980000"/>
              </a:buClr>
              <a:buSzPts val="2200"/>
              <a:buFont typeface="Book Antiqua"/>
              <a:buChar char="•"/>
            </a:pPr>
            <a:r>
              <a:rPr lang="en-US" sz="2200" b="1">
                <a:solidFill>
                  <a:srgbClr val="980000"/>
                </a:solidFill>
                <a:highlight>
                  <a:srgbClr val="FFFFFF"/>
                </a:highlight>
                <a:latin typeface="Book Antiqua"/>
                <a:ea typeface="Book Antiqua"/>
                <a:cs typeface="Book Antiqua"/>
                <a:sym typeface="Book Antiqua"/>
              </a:rPr>
              <a:t>Solar, Lucene:</a:t>
            </a:r>
            <a:r>
              <a:rPr lang="en-US" sz="2200">
                <a:solidFill>
                  <a:srgbClr val="980000"/>
                </a:solidFill>
                <a:highlight>
                  <a:srgbClr val="FFFFFF"/>
                </a:highlight>
                <a:latin typeface="Book Antiqua"/>
                <a:ea typeface="Book Antiqua"/>
                <a:cs typeface="Book Antiqua"/>
                <a:sym typeface="Book Antiqua"/>
              </a:rPr>
              <a:t> Searching and Indexing</a:t>
            </a:r>
            <a:endParaRPr sz="2200">
              <a:solidFill>
                <a:srgbClr val="980000"/>
              </a:solidFill>
              <a:highlight>
                <a:srgbClr val="FFFFFF"/>
              </a:highlight>
              <a:latin typeface="Book Antiqua"/>
              <a:ea typeface="Book Antiqua"/>
              <a:cs typeface="Book Antiqua"/>
              <a:sym typeface="Book Antiqua"/>
            </a:endParaRPr>
          </a:p>
          <a:p>
            <a:pPr marL="457200" lvl="0" indent="-368300" algn="just" rtl="0">
              <a:lnSpc>
                <a:spcPct val="150000"/>
              </a:lnSpc>
              <a:spcBef>
                <a:spcPts val="0"/>
              </a:spcBef>
              <a:spcAft>
                <a:spcPts val="0"/>
              </a:spcAft>
              <a:buClr>
                <a:srgbClr val="980000"/>
              </a:buClr>
              <a:buSzPts val="2200"/>
              <a:buFont typeface="Book Antiqua"/>
              <a:buChar char="•"/>
            </a:pPr>
            <a:r>
              <a:rPr lang="en-US" sz="2200" b="1">
                <a:solidFill>
                  <a:srgbClr val="980000"/>
                </a:solidFill>
                <a:highlight>
                  <a:srgbClr val="FFFFFF"/>
                </a:highlight>
                <a:latin typeface="Book Antiqua"/>
                <a:ea typeface="Book Antiqua"/>
                <a:cs typeface="Book Antiqua"/>
                <a:sym typeface="Book Antiqua"/>
              </a:rPr>
              <a:t>Zookeeper:</a:t>
            </a:r>
            <a:r>
              <a:rPr lang="en-US" sz="2200">
                <a:solidFill>
                  <a:srgbClr val="980000"/>
                </a:solidFill>
                <a:highlight>
                  <a:srgbClr val="FFFFFF"/>
                </a:highlight>
                <a:latin typeface="Book Antiqua"/>
                <a:ea typeface="Book Antiqua"/>
                <a:cs typeface="Book Antiqua"/>
                <a:sym typeface="Book Antiqua"/>
              </a:rPr>
              <a:t> Managing cluster</a:t>
            </a:r>
            <a:endParaRPr sz="2200">
              <a:solidFill>
                <a:srgbClr val="980000"/>
              </a:solidFill>
              <a:highlight>
                <a:srgbClr val="FFFFFF"/>
              </a:highlight>
              <a:latin typeface="Book Antiqua"/>
              <a:ea typeface="Book Antiqua"/>
              <a:cs typeface="Book Antiqua"/>
              <a:sym typeface="Book Antiqua"/>
            </a:endParaRPr>
          </a:p>
          <a:p>
            <a:pPr marL="457200" lvl="0" indent="-368300" algn="just" rtl="0">
              <a:lnSpc>
                <a:spcPct val="150000"/>
              </a:lnSpc>
              <a:spcBef>
                <a:spcPts val="0"/>
              </a:spcBef>
              <a:spcAft>
                <a:spcPts val="0"/>
              </a:spcAft>
              <a:buClr>
                <a:srgbClr val="980000"/>
              </a:buClr>
              <a:buSzPts val="2200"/>
              <a:buFont typeface="Book Antiqua"/>
              <a:buChar char="•"/>
            </a:pPr>
            <a:r>
              <a:rPr lang="en-US" sz="2200" b="1">
                <a:solidFill>
                  <a:srgbClr val="980000"/>
                </a:solidFill>
                <a:highlight>
                  <a:srgbClr val="FFFFFF"/>
                </a:highlight>
                <a:latin typeface="Book Antiqua"/>
                <a:ea typeface="Book Antiqua"/>
                <a:cs typeface="Book Antiqua"/>
                <a:sym typeface="Book Antiqua"/>
              </a:rPr>
              <a:t>Oozie:</a:t>
            </a:r>
            <a:r>
              <a:rPr lang="en-US" sz="2200">
                <a:solidFill>
                  <a:srgbClr val="980000"/>
                </a:solidFill>
                <a:highlight>
                  <a:srgbClr val="FFFFFF"/>
                </a:highlight>
                <a:latin typeface="Book Antiqua"/>
                <a:ea typeface="Book Antiqua"/>
                <a:cs typeface="Book Antiqua"/>
                <a:sym typeface="Book Antiqua"/>
              </a:rPr>
              <a:t> Job Scheduling</a:t>
            </a:r>
            <a:endParaRPr sz="2200">
              <a:solidFill>
                <a:srgbClr val="980000"/>
              </a:solidFill>
              <a:latin typeface="Book Antiqua"/>
              <a:ea typeface="Book Antiqua"/>
              <a:cs typeface="Book Antiqua"/>
              <a:sym typeface="Book Antiqu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gd201b6e134_0_16"/>
          <p:cNvSpPr txBox="1">
            <a:spLocks noGrp="1"/>
          </p:cNvSpPr>
          <p:nvPr>
            <p:ph type="ftr" idx="11"/>
          </p:nvPr>
        </p:nvSpPr>
        <p:spPr>
          <a:xfrm>
            <a:off x="10733479" y="6369642"/>
            <a:ext cx="14049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487" name="Google Shape;487;gd201b6e134_0_16"/>
          <p:cNvSpPr txBox="1">
            <a:spLocks noGrp="1"/>
          </p:cNvSpPr>
          <p:nvPr>
            <p:ph type="sldNum" idx="12"/>
          </p:nvPr>
        </p:nvSpPr>
        <p:spPr>
          <a:xfrm>
            <a:off x="11160306" y="6103669"/>
            <a:ext cx="551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36</a:t>
            </a:fld>
            <a:endParaRPr>
              <a:latin typeface="Book Antiqua"/>
              <a:ea typeface="Book Antiqua"/>
              <a:cs typeface="Book Antiqua"/>
              <a:sym typeface="Book Antiqua"/>
            </a:endParaRPr>
          </a:p>
        </p:txBody>
      </p:sp>
      <p:sp>
        <p:nvSpPr>
          <p:cNvPr id="488" name="Google Shape;488;gd201b6e134_0_16"/>
          <p:cNvSpPr txBox="1">
            <a:spLocks noGrp="1"/>
          </p:cNvSpPr>
          <p:nvPr>
            <p:ph type="body" idx="1"/>
          </p:nvPr>
        </p:nvSpPr>
        <p:spPr>
          <a:xfrm>
            <a:off x="1494449" y="561943"/>
            <a:ext cx="10536000" cy="58077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0"/>
              </a:spcBef>
              <a:spcAft>
                <a:spcPts val="0"/>
              </a:spcAft>
              <a:buSzPts val="1100"/>
              <a:buNone/>
            </a:pPr>
            <a:r>
              <a:rPr lang="en-US" sz="2000" b="1">
                <a:solidFill>
                  <a:srgbClr val="980000"/>
                </a:solidFill>
                <a:highlight>
                  <a:srgbClr val="FFFFFF"/>
                </a:highlight>
                <a:latin typeface="Book Antiqua"/>
                <a:ea typeface="Book Antiqua"/>
                <a:cs typeface="Book Antiqua"/>
                <a:sym typeface="Book Antiqua"/>
              </a:rPr>
              <a:t>HDFS:</a:t>
            </a:r>
            <a:r>
              <a:rPr lang="en-US" sz="2000">
                <a:solidFill>
                  <a:srgbClr val="980000"/>
                </a:solidFill>
                <a:highlight>
                  <a:srgbClr val="FFFFFF"/>
                </a:highlight>
                <a:latin typeface="Book Antiqua"/>
                <a:ea typeface="Book Antiqua"/>
                <a:cs typeface="Book Antiqua"/>
                <a:sym typeface="Book Antiqua"/>
              </a:rPr>
              <a:t> </a:t>
            </a:r>
            <a:r>
              <a:rPr lang="en-US" sz="2000">
                <a:solidFill>
                  <a:srgbClr val="273239"/>
                </a:solidFill>
                <a:highlight>
                  <a:srgbClr val="FFFFFF"/>
                </a:highlight>
                <a:latin typeface="Book Antiqua"/>
                <a:ea typeface="Book Antiqua"/>
                <a:cs typeface="Book Antiqua"/>
                <a:sym typeface="Book Antiqua"/>
              </a:rPr>
              <a:t> </a:t>
            </a:r>
            <a:r>
              <a:rPr lang="en-US" sz="2000">
                <a:solidFill>
                  <a:srgbClr val="002060"/>
                </a:solidFill>
                <a:highlight>
                  <a:srgbClr val="FFFFFF"/>
                </a:highlight>
                <a:latin typeface="Book Antiqua"/>
                <a:ea typeface="Book Antiqua"/>
                <a:cs typeface="Book Antiqua"/>
                <a:sym typeface="Book Antiqua"/>
              </a:rPr>
              <a:t>HDFS is the primary or major component of Hadoop ecosystem and is responsible for storing large data sets of structured or unstructured data across various nodes and thereby maintaining the metadata in the form of log files. HDFS consists of two core components i.e. </a:t>
            </a:r>
            <a:endParaRPr sz="2000">
              <a:solidFill>
                <a:srgbClr val="002060"/>
              </a:solidFill>
              <a:highlight>
                <a:srgbClr val="FFFFFF"/>
              </a:highlight>
              <a:latin typeface="Book Antiqua"/>
              <a:ea typeface="Book Antiqua"/>
              <a:cs typeface="Book Antiqua"/>
              <a:sym typeface="Book Antiqua"/>
            </a:endParaRPr>
          </a:p>
          <a:p>
            <a:pPr marL="914400" lvl="0" indent="-355600" algn="just" rtl="0">
              <a:lnSpc>
                <a:spcPct val="150000"/>
              </a:lnSpc>
              <a:spcBef>
                <a:spcPts val="800"/>
              </a:spcBef>
              <a:spcAft>
                <a:spcPts val="0"/>
              </a:spcAft>
              <a:buClr>
                <a:srgbClr val="002060"/>
              </a:buClr>
              <a:buSzPts val="2000"/>
              <a:buFont typeface="Book Antiqua"/>
              <a:buChar char="●"/>
            </a:pPr>
            <a:r>
              <a:rPr lang="en-US" sz="2000">
                <a:solidFill>
                  <a:srgbClr val="002060"/>
                </a:solidFill>
                <a:highlight>
                  <a:srgbClr val="FFFFFF"/>
                </a:highlight>
                <a:latin typeface="Book Antiqua"/>
                <a:ea typeface="Book Antiqua"/>
                <a:cs typeface="Book Antiqua"/>
                <a:sym typeface="Book Antiqua"/>
              </a:rPr>
              <a:t>Name node</a:t>
            </a:r>
            <a:endParaRPr sz="2000">
              <a:solidFill>
                <a:srgbClr val="002060"/>
              </a:solidFill>
              <a:highlight>
                <a:srgbClr val="FFFFFF"/>
              </a:highlight>
              <a:latin typeface="Book Antiqua"/>
              <a:ea typeface="Book Antiqua"/>
              <a:cs typeface="Book Antiqua"/>
              <a:sym typeface="Book Antiqua"/>
            </a:endParaRPr>
          </a:p>
          <a:p>
            <a:pPr marL="914400" lvl="0" indent="-355600" algn="just" rtl="0">
              <a:lnSpc>
                <a:spcPct val="150000"/>
              </a:lnSpc>
              <a:spcBef>
                <a:spcPts val="0"/>
              </a:spcBef>
              <a:spcAft>
                <a:spcPts val="0"/>
              </a:spcAft>
              <a:buClr>
                <a:srgbClr val="002060"/>
              </a:buClr>
              <a:buSzPts val="2000"/>
              <a:buFont typeface="Book Antiqua"/>
              <a:buChar char="●"/>
            </a:pPr>
            <a:r>
              <a:rPr lang="en-US" sz="2000">
                <a:solidFill>
                  <a:srgbClr val="002060"/>
                </a:solidFill>
                <a:highlight>
                  <a:srgbClr val="FFFFFF"/>
                </a:highlight>
                <a:latin typeface="Book Antiqua"/>
                <a:ea typeface="Book Antiqua"/>
                <a:cs typeface="Book Antiqua"/>
                <a:sym typeface="Book Antiqua"/>
              </a:rPr>
              <a:t>Data Node</a:t>
            </a:r>
            <a:endParaRPr sz="2000">
              <a:solidFill>
                <a:srgbClr val="002060"/>
              </a:solidFill>
              <a:highlight>
                <a:srgbClr val="FFFFFF"/>
              </a:highlight>
              <a:latin typeface="Book Antiqua"/>
              <a:ea typeface="Book Antiqua"/>
              <a:cs typeface="Book Antiqua"/>
              <a:sym typeface="Book Antiqua"/>
            </a:endParaRPr>
          </a:p>
          <a:p>
            <a:pPr marL="0" lvl="0" indent="0" algn="just" rtl="0">
              <a:lnSpc>
                <a:spcPct val="150000"/>
              </a:lnSpc>
              <a:spcBef>
                <a:spcPts val="0"/>
              </a:spcBef>
              <a:spcAft>
                <a:spcPts val="0"/>
              </a:spcAft>
              <a:buNone/>
            </a:pPr>
            <a:r>
              <a:rPr lang="en-US" sz="2000">
                <a:solidFill>
                  <a:srgbClr val="002060"/>
                </a:solidFill>
                <a:highlight>
                  <a:srgbClr val="FFFFFF"/>
                </a:highlight>
                <a:latin typeface="Book Antiqua"/>
                <a:ea typeface="Book Antiqua"/>
                <a:cs typeface="Book Antiqua"/>
                <a:sym typeface="Book Antiqua"/>
              </a:rPr>
              <a:t>Name Node is the prime node which contains</a:t>
            </a:r>
            <a:r>
              <a:rPr lang="en-US" sz="2000" i="1">
                <a:solidFill>
                  <a:srgbClr val="002060"/>
                </a:solidFill>
                <a:highlight>
                  <a:srgbClr val="FFFFFF"/>
                </a:highlight>
                <a:latin typeface="Book Antiqua"/>
                <a:ea typeface="Book Antiqua"/>
                <a:cs typeface="Book Antiqua"/>
                <a:sym typeface="Book Antiqua"/>
              </a:rPr>
              <a:t> </a:t>
            </a:r>
            <a:r>
              <a:rPr lang="en-US" sz="2000" i="1">
                <a:solidFill>
                  <a:srgbClr val="CC0000"/>
                </a:solidFill>
                <a:highlight>
                  <a:srgbClr val="FFFFFF"/>
                </a:highlight>
                <a:latin typeface="Book Antiqua"/>
                <a:ea typeface="Book Antiqua"/>
                <a:cs typeface="Book Antiqua"/>
                <a:sym typeface="Book Antiqua"/>
              </a:rPr>
              <a:t>metadata (data about data)</a:t>
            </a:r>
            <a:r>
              <a:rPr lang="en-US" sz="2000" i="1">
                <a:solidFill>
                  <a:srgbClr val="002060"/>
                </a:solidFill>
                <a:highlight>
                  <a:srgbClr val="FFFFFF"/>
                </a:highlight>
                <a:latin typeface="Book Antiqua"/>
                <a:ea typeface="Book Antiqua"/>
                <a:cs typeface="Book Antiqua"/>
                <a:sym typeface="Book Antiqua"/>
              </a:rPr>
              <a:t> </a:t>
            </a:r>
            <a:r>
              <a:rPr lang="en-US" sz="2000">
                <a:solidFill>
                  <a:srgbClr val="002060"/>
                </a:solidFill>
                <a:highlight>
                  <a:srgbClr val="FFFFFF"/>
                </a:highlight>
                <a:latin typeface="Book Antiqua"/>
                <a:ea typeface="Book Antiqua"/>
                <a:cs typeface="Book Antiqua"/>
                <a:sym typeface="Book Antiqua"/>
              </a:rPr>
              <a:t>requiring comparatively fewer resources than the data nodes that </a:t>
            </a:r>
            <a:r>
              <a:rPr lang="en-US" sz="2000" i="1">
                <a:solidFill>
                  <a:srgbClr val="CC0000"/>
                </a:solidFill>
                <a:highlight>
                  <a:srgbClr val="FFFFFF"/>
                </a:highlight>
                <a:latin typeface="Book Antiqua"/>
                <a:ea typeface="Book Antiqua"/>
                <a:cs typeface="Book Antiqua"/>
                <a:sym typeface="Book Antiqua"/>
              </a:rPr>
              <a:t>stores the actual data</a:t>
            </a:r>
            <a:r>
              <a:rPr lang="en-US" sz="2000">
                <a:solidFill>
                  <a:srgbClr val="002060"/>
                </a:solidFill>
                <a:highlight>
                  <a:srgbClr val="FFFFFF"/>
                </a:highlight>
                <a:latin typeface="Book Antiqua"/>
                <a:ea typeface="Book Antiqua"/>
                <a:cs typeface="Book Antiqua"/>
                <a:sym typeface="Book Antiqua"/>
              </a:rPr>
              <a:t>. These data nodes are commodity hardware in the distributed environment. Undoubtedly, making Hadoop cost effective.  HDFS maintains all the coordination between the clusters and hardware, thus working at the heart of the system.</a:t>
            </a:r>
            <a:endParaRPr sz="2000">
              <a:solidFill>
                <a:srgbClr val="002060"/>
              </a:solidFill>
              <a:highlight>
                <a:srgbClr val="FFFFFF"/>
              </a:highlight>
              <a:latin typeface="Book Antiqua"/>
              <a:ea typeface="Book Antiqua"/>
              <a:cs typeface="Book Antiqua"/>
              <a:sym typeface="Book Antiqua"/>
            </a:endParaRPr>
          </a:p>
          <a:p>
            <a:pPr marL="285750" lvl="0" indent="-64770" algn="just" rtl="0">
              <a:lnSpc>
                <a:spcPct val="150000"/>
              </a:lnSpc>
              <a:spcBef>
                <a:spcPts val="3600"/>
              </a:spcBef>
              <a:spcAft>
                <a:spcPts val="0"/>
              </a:spcAft>
              <a:buSzPts val="3480"/>
              <a:buNone/>
            </a:pPr>
            <a:endParaRPr sz="2000">
              <a:latin typeface="Book Antiqua"/>
              <a:ea typeface="Book Antiqua"/>
              <a:cs typeface="Book Antiqua"/>
              <a:sym typeface="Book Antiqu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d201b6e134_0_24"/>
          <p:cNvSpPr txBox="1">
            <a:spLocks noGrp="1"/>
          </p:cNvSpPr>
          <p:nvPr>
            <p:ph type="ftr" idx="11"/>
          </p:nvPr>
        </p:nvSpPr>
        <p:spPr>
          <a:xfrm>
            <a:off x="10733479" y="6369642"/>
            <a:ext cx="14049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495" name="Google Shape;495;gd201b6e134_0_24"/>
          <p:cNvSpPr txBox="1">
            <a:spLocks noGrp="1"/>
          </p:cNvSpPr>
          <p:nvPr>
            <p:ph type="sldNum" idx="12"/>
          </p:nvPr>
        </p:nvSpPr>
        <p:spPr>
          <a:xfrm>
            <a:off x="11160306" y="6103669"/>
            <a:ext cx="551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37</a:t>
            </a:fld>
            <a:endParaRPr>
              <a:latin typeface="Book Antiqua"/>
              <a:ea typeface="Book Antiqua"/>
              <a:cs typeface="Book Antiqua"/>
              <a:sym typeface="Book Antiqua"/>
            </a:endParaRPr>
          </a:p>
        </p:txBody>
      </p:sp>
      <p:sp>
        <p:nvSpPr>
          <p:cNvPr id="496" name="Google Shape;496;gd201b6e134_0_24"/>
          <p:cNvSpPr txBox="1">
            <a:spLocks noGrp="1"/>
          </p:cNvSpPr>
          <p:nvPr>
            <p:ph type="body" idx="1"/>
          </p:nvPr>
        </p:nvSpPr>
        <p:spPr>
          <a:xfrm>
            <a:off x="1378775" y="395200"/>
            <a:ext cx="10618500" cy="59745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0"/>
              </a:spcBef>
              <a:spcAft>
                <a:spcPts val="0"/>
              </a:spcAft>
              <a:buSzPts val="1100"/>
              <a:buNone/>
            </a:pPr>
            <a:r>
              <a:rPr lang="en-US" sz="2000" b="1">
                <a:solidFill>
                  <a:srgbClr val="980000"/>
                </a:solidFill>
                <a:highlight>
                  <a:srgbClr val="FFFFFF"/>
                </a:highlight>
                <a:latin typeface="Book Antiqua"/>
                <a:ea typeface="Book Antiqua"/>
                <a:cs typeface="Book Antiqua"/>
                <a:sym typeface="Book Antiqua"/>
              </a:rPr>
              <a:t>YARN:</a:t>
            </a:r>
            <a:r>
              <a:rPr lang="en-US" sz="2000">
                <a:solidFill>
                  <a:srgbClr val="980000"/>
                </a:solidFill>
                <a:highlight>
                  <a:srgbClr val="FFFFFF"/>
                </a:highlight>
                <a:latin typeface="Book Antiqua"/>
                <a:ea typeface="Book Antiqua"/>
                <a:cs typeface="Book Antiqua"/>
                <a:sym typeface="Book Antiqua"/>
              </a:rPr>
              <a:t> </a:t>
            </a:r>
            <a:r>
              <a:rPr lang="en-US" sz="2000">
                <a:solidFill>
                  <a:srgbClr val="002060"/>
                </a:solidFill>
                <a:highlight>
                  <a:srgbClr val="FFFFFF"/>
                </a:highlight>
                <a:latin typeface="Book Antiqua"/>
                <a:ea typeface="Book Antiqua"/>
                <a:cs typeface="Book Antiqua"/>
                <a:sym typeface="Book Antiqua"/>
              </a:rPr>
              <a:t> </a:t>
            </a:r>
            <a:r>
              <a:rPr lang="en-US" sz="2000" b="1">
                <a:solidFill>
                  <a:srgbClr val="002060"/>
                </a:solidFill>
                <a:highlight>
                  <a:srgbClr val="FFFFFF"/>
                </a:highlight>
                <a:latin typeface="Book Antiqua"/>
                <a:ea typeface="Book Antiqua"/>
                <a:cs typeface="Book Antiqua"/>
                <a:sym typeface="Book Antiqua"/>
              </a:rPr>
              <a:t>Yet Another Resource Negotiator</a:t>
            </a:r>
            <a:r>
              <a:rPr lang="en-US" sz="2000">
                <a:solidFill>
                  <a:srgbClr val="002060"/>
                </a:solidFill>
                <a:highlight>
                  <a:srgbClr val="FFFFFF"/>
                </a:highlight>
                <a:latin typeface="Book Antiqua"/>
                <a:ea typeface="Book Antiqua"/>
                <a:cs typeface="Book Antiqua"/>
                <a:sym typeface="Book Antiqua"/>
              </a:rPr>
              <a:t>, as the name implies, YARN is the one who helps to manage the resources across the clusters. In short, it performs scheduling and resource allocation for the Hadoop System. Consists of three major components i.e. </a:t>
            </a:r>
            <a:endParaRPr sz="2000">
              <a:solidFill>
                <a:srgbClr val="002060"/>
              </a:solidFill>
              <a:highlight>
                <a:srgbClr val="FFFFFF"/>
              </a:highlight>
              <a:latin typeface="Book Antiqua"/>
              <a:ea typeface="Book Antiqua"/>
              <a:cs typeface="Book Antiqua"/>
              <a:sym typeface="Book Antiqua"/>
            </a:endParaRPr>
          </a:p>
          <a:p>
            <a:pPr marL="1371600" lvl="1" indent="-355600" algn="just" rtl="0">
              <a:lnSpc>
                <a:spcPct val="150000"/>
              </a:lnSpc>
              <a:spcBef>
                <a:spcPts val="800"/>
              </a:spcBef>
              <a:spcAft>
                <a:spcPts val="0"/>
              </a:spcAft>
              <a:buClr>
                <a:srgbClr val="980000"/>
              </a:buClr>
              <a:buSzPts val="2000"/>
              <a:buFont typeface="Book Antiqua"/>
              <a:buAutoNum type="arabicPeriod"/>
            </a:pPr>
            <a:r>
              <a:rPr lang="en-US">
                <a:solidFill>
                  <a:srgbClr val="980000"/>
                </a:solidFill>
                <a:highlight>
                  <a:srgbClr val="FFFFFF"/>
                </a:highlight>
                <a:latin typeface="Book Antiqua"/>
                <a:ea typeface="Book Antiqua"/>
                <a:cs typeface="Book Antiqua"/>
                <a:sym typeface="Book Antiqua"/>
              </a:rPr>
              <a:t>Resource Manager</a:t>
            </a:r>
            <a:endParaRPr>
              <a:solidFill>
                <a:srgbClr val="980000"/>
              </a:solidFill>
              <a:highlight>
                <a:srgbClr val="FFFFFF"/>
              </a:highlight>
              <a:latin typeface="Book Antiqua"/>
              <a:ea typeface="Book Antiqua"/>
              <a:cs typeface="Book Antiqua"/>
              <a:sym typeface="Book Antiqua"/>
            </a:endParaRPr>
          </a:p>
          <a:p>
            <a:pPr marL="1371600" lvl="1" indent="-355600" algn="just" rtl="0">
              <a:lnSpc>
                <a:spcPct val="150000"/>
              </a:lnSpc>
              <a:spcBef>
                <a:spcPts val="0"/>
              </a:spcBef>
              <a:spcAft>
                <a:spcPts val="0"/>
              </a:spcAft>
              <a:buClr>
                <a:srgbClr val="980000"/>
              </a:buClr>
              <a:buSzPts val="2000"/>
              <a:buFont typeface="Book Antiqua"/>
              <a:buAutoNum type="arabicPeriod"/>
            </a:pPr>
            <a:r>
              <a:rPr lang="en-US">
                <a:solidFill>
                  <a:srgbClr val="980000"/>
                </a:solidFill>
                <a:highlight>
                  <a:srgbClr val="FFFFFF"/>
                </a:highlight>
                <a:latin typeface="Book Antiqua"/>
                <a:ea typeface="Book Antiqua"/>
                <a:cs typeface="Book Antiqua"/>
                <a:sym typeface="Book Antiqua"/>
              </a:rPr>
              <a:t>Nodes Manager</a:t>
            </a:r>
            <a:endParaRPr>
              <a:solidFill>
                <a:srgbClr val="980000"/>
              </a:solidFill>
              <a:highlight>
                <a:srgbClr val="FFFFFF"/>
              </a:highlight>
              <a:latin typeface="Book Antiqua"/>
              <a:ea typeface="Book Antiqua"/>
              <a:cs typeface="Book Antiqua"/>
              <a:sym typeface="Book Antiqua"/>
            </a:endParaRPr>
          </a:p>
          <a:p>
            <a:pPr marL="1371600" lvl="1" indent="-355600" algn="just" rtl="0">
              <a:lnSpc>
                <a:spcPct val="150000"/>
              </a:lnSpc>
              <a:spcBef>
                <a:spcPts val="0"/>
              </a:spcBef>
              <a:spcAft>
                <a:spcPts val="0"/>
              </a:spcAft>
              <a:buClr>
                <a:srgbClr val="980000"/>
              </a:buClr>
              <a:buSzPts val="2000"/>
              <a:buFont typeface="Book Antiqua"/>
              <a:buAutoNum type="arabicPeriod"/>
            </a:pPr>
            <a:r>
              <a:rPr lang="en-US">
                <a:solidFill>
                  <a:srgbClr val="980000"/>
                </a:solidFill>
                <a:highlight>
                  <a:srgbClr val="FFFFFF"/>
                </a:highlight>
                <a:latin typeface="Book Antiqua"/>
                <a:ea typeface="Book Antiqua"/>
                <a:cs typeface="Book Antiqua"/>
                <a:sym typeface="Book Antiqua"/>
              </a:rPr>
              <a:t>Application Manager</a:t>
            </a:r>
            <a:endParaRPr>
              <a:solidFill>
                <a:srgbClr val="980000"/>
              </a:solidFill>
              <a:highlight>
                <a:srgbClr val="FFFFFF"/>
              </a:highlight>
              <a:latin typeface="Book Antiqua"/>
              <a:ea typeface="Book Antiqua"/>
              <a:cs typeface="Book Antiqua"/>
              <a:sym typeface="Book Antiqua"/>
            </a:endParaRPr>
          </a:p>
          <a:p>
            <a:pPr marL="0" lvl="0" indent="0" algn="just" rtl="0">
              <a:lnSpc>
                <a:spcPct val="150000"/>
              </a:lnSpc>
              <a:spcBef>
                <a:spcPts val="0"/>
              </a:spcBef>
              <a:spcAft>
                <a:spcPts val="0"/>
              </a:spcAft>
              <a:buNone/>
            </a:pPr>
            <a:r>
              <a:rPr lang="en-US" sz="2000">
                <a:solidFill>
                  <a:srgbClr val="002060"/>
                </a:solidFill>
                <a:highlight>
                  <a:srgbClr val="FFFFFF"/>
                </a:highlight>
                <a:latin typeface="Book Antiqua"/>
                <a:ea typeface="Book Antiqua"/>
                <a:cs typeface="Book Antiqua"/>
                <a:sym typeface="Book Antiqua"/>
              </a:rPr>
              <a:t>Resource manager has the privilege of allocating resources for the applications in a system whereas Node managers work on the allocation of resources such as CPU, memory, bandwidth per machine and later on acknowledges the resource manager. Application manager works as an interface between the resource manager and node manager and performs negotiations as per the requirement of the two.</a:t>
            </a:r>
            <a:endParaRPr sz="2000">
              <a:solidFill>
                <a:srgbClr val="002060"/>
              </a:solidFill>
              <a:latin typeface="Book Antiqua"/>
              <a:ea typeface="Book Antiqua"/>
              <a:cs typeface="Book Antiqua"/>
              <a:sym typeface="Book Antiqu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gd201b6e134_0_32"/>
          <p:cNvSpPr txBox="1">
            <a:spLocks noGrp="1"/>
          </p:cNvSpPr>
          <p:nvPr>
            <p:ph type="ftr" idx="11"/>
          </p:nvPr>
        </p:nvSpPr>
        <p:spPr>
          <a:xfrm>
            <a:off x="10733479" y="6369642"/>
            <a:ext cx="14049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503" name="Google Shape;503;gd201b6e134_0_32"/>
          <p:cNvSpPr txBox="1">
            <a:spLocks noGrp="1"/>
          </p:cNvSpPr>
          <p:nvPr>
            <p:ph type="sldNum" idx="12"/>
          </p:nvPr>
        </p:nvSpPr>
        <p:spPr>
          <a:xfrm>
            <a:off x="11160306" y="6103669"/>
            <a:ext cx="551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38</a:t>
            </a:fld>
            <a:endParaRPr>
              <a:latin typeface="Book Antiqua"/>
              <a:ea typeface="Book Antiqua"/>
              <a:cs typeface="Book Antiqua"/>
              <a:sym typeface="Book Antiqua"/>
            </a:endParaRPr>
          </a:p>
        </p:txBody>
      </p:sp>
      <p:sp>
        <p:nvSpPr>
          <p:cNvPr id="504" name="Google Shape;504;gd201b6e134_0_32"/>
          <p:cNvSpPr txBox="1">
            <a:spLocks noGrp="1"/>
          </p:cNvSpPr>
          <p:nvPr>
            <p:ph type="body" idx="1"/>
          </p:nvPr>
        </p:nvSpPr>
        <p:spPr>
          <a:xfrm>
            <a:off x="1560550" y="479225"/>
            <a:ext cx="10436700" cy="58905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0"/>
              </a:spcBef>
              <a:spcAft>
                <a:spcPts val="0"/>
              </a:spcAft>
              <a:buSzPts val="1100"/>
              <a:buNone/>
            </a:pPr>
            <a:r>
              <a:rPr lang="en-US" sz="2100" b="1">
                <a:solidFill>
                  <a:srgbClr val="980000"/>
                </a:solidFill>
                <a:highlight>
                  <a:srgbClr val="FFFFFF"/>
                </a:highlight>
                <a:latin typeface="Book Antiqua"/>
                <a:ea typeface="Book Antiqua"/>
                <a:cs typeface="Book Antiqua"/>
                <a:sym typeface="Book Antiqua"/>
              </a:rPr>
              <a:t>MapReduce:</a:t>
            </a:r>
            <a:r>
              <a:rPr lang="en-US" sz="2100">
                <a:solidFill>
                  <a:srgbClr val="002060"/>
                </a:solidFill>
                <a:highlight>
                  <a:srgbClr val="FFFFFF"/>
                </a:highlight>
                <a:latin typeface="Book Antiqua"/>
                <a:ea typeface="Book Antiqua"/>
                <a:cs typeface="Book Antiqua"/>
                <a:sym typeface="Book Antiqua"/>
              </a:rPr>
              <a:t>  By making the use of distributed and parallel algorithms, MapReduce makes it possible to carry over the processing logic and helps to write applications which transform big data sets into a manageable one. MapReduce makes the use of two functions i.e. Map() and Reduce() whose task is: </a:t>
            </a:r>
            <a:endParaRPr sz="2100">
              <a:solidFill>
                <a:srgbClr val="002060"/>
              </a:solidFill>
              <a:highlight>
                <a:srgbClr val="FFFFFF"/>
              </a:highlight>
              <a:latin typeface="Book Antiqua"/>
              <a:ea typeface="Book Antiqua"/>
              <a:cs typeface="Book Antiqua"/>
              <a:sym typeface="Book Antiqua"/>
            </a:endParaRPr>
          </a:p>
          <a:p>
            <a:pPr marL="1371600" lvl="1" indent="-361950" algn="just" rtl="0">
              <a:lnSpc>
                <a:spcPct val="150000"/>
              </a:lnSpc>
              <a:spcBef>
                <a:spcPts val="800"/>
              </a:spcBef>
              <a:spcAft>
                <a:spcPts val="0"/>
              </a:spcAft>
              <a:buClr>
                <a:srgbClr val="002060"/>
              </a:buClr>
              <a:buSzPts val="2100"/>
              <a:buFont typeface="Book Antiqua"/>
              <a:buAutoNum type="arabicPeriod"/>
            </a:pPr>
            <a:r>
              <a:rPr lang="en-US" sz="2100" b="1" i="1">
                <a:solidFill>
                  <a:srgbClr val="980000"/>
                </a:solidFill>
                <a:highlight>
                  <a:srgbClr val="FFFFFF"/>
                </a:highlight>
                <a:latin typeface="Book Antiqua"/>
                <a:ea typeface="Book Antiqua"/>
                <a:cs typeface="Book Antiqua"/>
                <a:sym typeface="Book Antiqua"/>
              </a:rPr>
              <a:t>Map()</a:t>
            </a:r>
            <a:r>
              <a:rPr lang="en-US" sz="2100" b="1">
                <a:solidFill>
                  <a:srgbClr val="980000"/>
                </a:solidFill>
                <a:highlight>
                  <a:srgbClr val="FFFFFF"/>
                </a:highlight>
                <a:latin typeface="Book Antiqua"/>
                <a:ea typeface="Book Antiqua"/>
                <a:cs typeface="Book Antiqua"/>
                <a:sym typeface="Book Antiqua"/>
              </a:rPr>
              <a:t> </a:t>
            </a:r>
            <a:r>
              <a:rPr lang="en-US" sz="2100">
                <a:solidFill>
                  <a:srgbClr val="002060"/>
                </a:solidFill>
                <a:highlight>
                  <a:srgbClr val="FFFFFF"/>
                </a:highlight>
                <a:latin typeface="Book Antiqua"/>
                <a:ea typeface="Book Antiqua"/>
                <a:cs typeface="Book Antiqua"/>
                <a:sym typeface="Book Antiqua"/>
              </a:rPr>
              <a:t>performs sorting and filtering of data and thereby organizing them in the form of group. Map generates a key-value pair based result which is later on processed by the Reduce() method.</a:t>
            </a:r>
            <a:endParaRPr sz="2100">
              <a:solidFill>
                <a:srgbClr val="002060"/>
              </a:solidFill>
              <a:highlight>
                <a:srgbClr val="FFFFFF"/>
              </a:highlight>
              <a:latin typeface="Book Antiqua"/>
              <a:ea typeface="Book Antiqua"/>
              <a:cs typeface="Book Antiqua"/>
              <a:sym typeface="Book Antiqua"/>
            </a:endParaRPr>
          </a:p>
          <a:p>
            <a:pPr marL="1371600" lvl="1" indent="-361950" algn="just" rtl="0">
              <a:lnSpc>
                <a:spcPct val="150000"/>
              </a:lnSpc>
              <a:spcBef>
                <a:spcPts val="0"/>
              </a:spcBef>
              <a:spcAft>
                <a:spcPts val="0"/>
              </a:spcAft>
              <a:buClr>
                <a:srgbClr val="002060"/>
              </a:buClr>
              <a:buSzPts val="2100"/>
              <a:buFont typeface="Book Antiqua"/>
              <a:buAutoNum type="arabicPeriod"/>
            </a:pPr>
            <a:r>
              <a:rPr lang="en-US" sz="2100" b="1" i="1">
                <a:solidFill>
                  <a:srgbClr val="980000"/>
                </a:solidFill>
                <a:highlight>
                  <a:srgbClr val="FFFFFF"/>
                </a:highlight>
                <a:latin typeface="Book Antiqua"/>
                <a:ea typeface="Book Antiqua"/>
                <a:cs typeface="Book Antiqua"/>
                <a:sym typeface="Book Antiqua"/>
              </a:rPr>
              <a:t>Reduce()</a:t>
            </a:r>
            <a:r>
              <a:rPr lang="en-US" sz="2100" b="1">
                <a:solidFill>
                  <a:srgbClr val="980000"/>
                </a:solidFill>
                <a:highlight>
                  <a:srgbClr val="FFFFFF"/>
                </a:highlight>
                <a:latin typeface="Book Antiqua"/>
                <a:ea typeface="Book Antiqua"/>
                <a:cs typeface="Book Antiqua"/>
                <a:sym typeface="Book Antiqua"/>
              </a:rPr>
              <a:t>, </a:t>
            </a:r>
            <a:r>
              <a:rPr lang="en-US" sz="2100">
                <a:solidFill>
                  <a:srgbClr val="002060"/>
                </a:solidFill>
                <a:highlight>
                  <a:srgbClr val="FFFFFF"/>
                </a:highlight>
                <a:latin typeface="Book Antiqua"/>
                <a:ea typeface="Book Antiqua"/>
                <a:cs typeface="Book Antiqua"/>
                <a:sym typeface="Book Antiqua"/>
              </a:rPr>
              <a:t>as the name suggests does the summarization by aggregating the mapped data. In simple, Reduce() takes the output generated by Map() as input and combines those tuples into smaller set of tuples.</a:t>
            </a:r>
            <a:endParaRPr sz="2100">
              <a:solidFill>
                <a:srgbClr val="002060"/>
              </a:solidFill>
              <a:latin typeface="Book Antiqua"/>
              <a:ea typeface="Book Antiqua"/>
              <a:cs typeface="Book Antiqua"/>
              <a:sym typeface="Book Antiqu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gd201b6e134_0_40"/>
          <p:cNvSpPr txBox="1">
            <a:spLocks noGrp="1"/>
          </p:cNvSpPr>
          <p:nvPr>
            <p:ph type="ftr" idx="11"/>
          </p:nvPr>
        </p:nvSpPr>
        <p:spPr>
          <a:xfrm>
            <a:off x="10733479" y="6369642"/>
            <a:ext cx="14049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511" name="Google Shape;511;gd201b6e134_0_40"/>
          <p:cNvSpPr txBox="1">
            <a:spLocks noGrp="1"/>
          </p:cNvSpPr>
          <p:nvPr>
            <p:ph type="sldNum" idx="12"/>
          </p:nvPr>
        </p:nvSpPr>
        <p:spPr>
          <a:xfrm>
            <a:off x="11160306" y="6103669"/>
            <a:ext cx="551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39</a:t>
            </a:fld>
            <a:endParaRPr>
              <a:latin typeface="Book Antiqua"/>
              <a:ea typeface="Book Antiqua"/>
              <a:cs typeface="Book Antiqua"/>
              <a:sym typeface="Book Antiqua"/>
            </a:endParaRPr>
          </a:p>
        </p:txBody>
      </p:sp>
      <p:sp>
        <p:nvSpPr>
          <p:cNvPr id="512" name="Google Shape;512;gd201b6e134_0_40"/>
          <p:cNvSpPr txBox="1">
            <a:spLocks noGrp="1"/>
          </p:cNvSpPr>
          <p:nvPr>
            <p:ph type="body" idx="1"/>
          </p:nvPr>
        </p:nvSpPr>
        <p:spPr>
          <a:xfrm>
            <a:off x="1461400" y="791819"/>
            <a:ext cx="10018800" cy="54381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0"/>
              </a:spcBef>
              <a:spcAft>
                <a:spcPts val="0"/>
              </a:spcAft>
              <a:buClr>
                <a:schemeClr val="dk1"/>
              </a:buClr>
              <a:buSzPts val="1100"/>
              <a:buFont typeface="Arial"/>
              <a:buNone/>
            </a:pPr>
            <a:r>
              <a:rPr lang="en-US" sz="2000" b="1">
                <a:solidFill>
                  <a:srgbClr val="980000"/>
                </a:solidFill>
                <a:highlight>
                  <a:srgbClr val="FFFFFF"/>
                </a:highlight>
                <a:latin typeface="Book Antiqua"/>
                <a:ea typeface="Book Antiqua"/>
                <a:cs typeface="Book Antiqua"/>
                <a:sym typeface="Book Antiqua"/>
              </a:rPr>
              <a:t>PIG: </a:t>
            </a:r>
            <a:r>
              <a:rPr lang="en-US" sz="2000">
                <a:solidFill>
                  <a:srgbClr val="002060"/>
                </a:solidFill>
                <a:highlight>
                  <a:srgbClr val="FFFFFF"/>
                </a:highlight>
                <a:latin typeface="Book Antiqua"/>
                <a:ea typeface="Book Antiqua"/>
                <a:cs typeface="Book Antiqua"/>
                <a:sym typeface="Book Antiqua"/>
              </a:rPr>
              <a:t>Pig was basically developed by Yahoo which works on a pig Latin language, which is Query based language similar to SQL.</a:t>
            </a:r>
            <a:endParaRPr sz="2000">
              <a:solidFill>
                <a:srgbClr val="002060"/>
              </a:solidFill>
              <a:highlight>
                <a:srgbClr val="FFFFFF"/>
              </a:highlight>
              <a:latin typeface="Book Antiqua"/>
              <a:ea typeface="Book Antiqua"/>
              <a:cs typeface="Book Antiqua"/>
              <a:sym typeface="Book Antiqua"/>
            </a:endParaRPr>
          </a:p>
          <a:p>
            <a:pPr marL="685800" lvl="0" indent="-355600" algn="just" rtl="0">
              <a:lnSpc>
                <a:spcPct val="150000"/>
              </a:lnSpc>
              <a:spcBef>
                <a:spcPts val="800"/>
              </a:spcBef>
              <a:spcAft>
                <a:spcPts val="0"/>
              </a:spcAft>
              <a:buClr>
                <a:srgbClr val="002060"/>
              </a:buClr>
              <a:buSzPts val="2000"/>
              <a:buFont typeface="Book Antiqua"/>
              <a:buChar char="●"/>
            </a:pPr>
            <a:r>
              <a:rPr lang="en-US" sz="2000">
                <a:solidFill>
                  <a:srgbClr val="002060"/>
                </a:solidFill>
                <a:highlight>
                  <a:srgbClr val="FFFFFF"/>
                </a:highlight>
                <a:latin typeface="Book Antiqua"/>
                <a:ea typeface="Book Antiqua"/>
                <a:cs typeface="Book Antiqua"/>
                <a:sym typeface="Book Antiqua"/>
              </a:rPr>
              <a:t>It is a platform for structuring the data flow, processing and analyzing huge data sets.</a:t>
            </a:r>
            <a:endParaRPr sz="2000">
              <a:solidFill>
                <a:srgbClr val="002060"/>
              </a:solidFill>
              <a:highlight>
                <a:srgbClr val="FFFFFF"/>
              </a:highlight>
              <a:latin typeface="Book Antiqua"/>
              <a:ea typeface="Book Antiqua"/>
              <a:cs typeface="Book Antiqua"/>
              <a:sym typeface="Book Antiqua"/>
            </a:endParaRPr>
          </a:p>
          <a:p>
            <a:pPr marL="685800" lvl="0" indent="-355600" algn="just" rtl="0">
              <a:lnSpc>
                <a:spcPct val="150000"/>
              </a:lnSpc>
              <a:spcBef>
                <a:spcPts val="0"/>
              </a:spcBef>
              <a:spcAft>
                <a:spcPts val="0"/>
              </a:spcAft>
              <a:buClr>
                <a:srgbClr val="002060"/>
              </a:buClr>
              <a:buSzPts val="2000"/>
              <a:buFont typeface="Book Antiqua"/>
              <a:buChar char="●"/>
            </a:pPr>
            <a:r>
              <a:rPr lang="en-US" sz="2000">
                <a:solidFill>
                  <a:srgbClr val="002060"/>
                </a:solidFill>
                <a:highlight>
                  <a:srgbClr val="FFFFFF"/>
                </a:highlight>
                <a:latin typeface="Book Antiqua"/>
                <a:ea typeface="Book Antiqua"/>
                <a:cs typeface="Book Antiqua"/>
                <a:sym typeface="Book Antiqua"/>
              </a:rPr>
              <a:t>Pig does the work of executing commands and in the background, all the activities of MapReduce are taken care of. After the processing, pig stores the result in HDFS.</a:t>
            </a:r>
            <a:endParaRPr sz="2000">
              <a:solidFill>
                <a:srgbClr val="002060"/>
              </a:solidFill>
              <a:highlight>
                <a:srgbClr val="FFFFFF"/>
              </a:highlight>
              <a:latin typeface="Book Antiqua"/>
              <a:ea typeface="Book Antiqua"/>
              <a:cs typeface="Book Antiqua"/>
              <a:sym typeface="Book Antiqua"/>
            </a:endParaRPr>
          </a:p>
          <a:p>
            <a:pPr marL="685800" lvl="0" indent="-355600" algn="just" rtl="0">
              <a:lnSpc>
                <a:spcPct val="150000"/>
              </a:lnSpc>
              <a:spcBef>
                <a:spcPts val="0"/>
              </a:spcBef>
              <a:spcAft>
                <a:spcPts val="0"/>
              </a:spcAft>
              <a:buClr>
                <a:srgbClr val="002060"/>
              </a:buClr>
              <a:buSzPts val="2000"/>
              <a:buFont typeface="Book Antiqua"/>
              <a:buChar char="●"/>
            </a:pPr>
            <a:r>
              <a:rPr lang="en-US" sz="2000">
                <a:solidFill>
                  <a:srgbClr val="002060"/>
                </a:solidFill>
                <a:highlight>
                  <a:srgbClr val="FFFFFF"/>
                </a:highlight>
                <a:latin typeface="Book Antiqua"/>
                <a:ea typeface="Book Antiqua"/>
                <a:cs typeface="Book Antiqua"/>
                <a:sym typeface="Book Antiqua"/>
              </a:rPr>
              <a:t>Pig Latin language is specially designed for this framework which runs on Pig Runtime. Just the way Java runs on the </a:t>
            </a:r>
            <a:r>
              <a:rPr lang="en-US" sz="2000">
                <a:solidFill>
                  <a:srgbClr val="002060"/>
                </a:solidFill>
                <a:highlight>
                  <a:srgbClr val="FFFFFF"/>
                </a:highlight>
                <a:uFill>
                  <a:noFill/>
                </a:uFill>
                <a:latin typeface="Book Antiqua"/>
                <a:ea typeface="Book Antiqua"/>
                <a:cs typeface="Book Antiqua"/>
                <a:sym typeface="Book Antiqu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JVM</a:t>
            </a:r>
            <a:r>
              <a:rPr lang="en-US" sz="2000">
                <a:solidFill>
                  <a:srgbClr val="002060"/>
                </a:solidFill>
                <a:highlight>
                  <a:srgbClr val="FFFFFF"/>
                </a:highlight>
                <a:latin typeface="Book Antiqua"/>
                <a:ea typeface="Book Antiqua"/>
                <a:cs typeface="Book Antiqua"/>
                <a:sym typeface="Book Antiqua"/>
              </a:rPr>
              <a:t>.</a:t>
            </a:r>
            <a:endParaRPr sz="2000">
              <a:solidFill>
                <a:srgbClr val="002060"/>
              </a:solidFill>
              <a:highlight>
                <a:srgbClr val="FFFFFF"/>
              </a:highlight>
              <a:latin typeface="Book Antiqua"/>
              <a:ea typeface="Book Antiqua"/>
              <a:cs typeface="Book Antiqua"/>
              <a:sym typeface="Book Antiqua"/>
            </a:endParaRPr>
          </a:p>
          <a:p>
            <a:pPr marL="685800" lvl="0" indent="-355600" algn="just" rtl="0">
              <a:lnSpc>
                <a:spcPct val="150000"/>
              </a:lnSpc>
              <a:spcBef>
                <a:spcPts val="0"/>
              </a:spcBef>
              <a:spcAft>
                <a:spcPts val="0"/>
              </a:spcAft>
              <a:buClr>
                <a:srgbClr val="002060"/>
              </a:buClr>
              <a:buSzPts val="2000"/>
              <a:buFont typeface="Book Antiqua"/>
              <a:buChar char="●"/>
            </a:pPr>
            <a:r>
              <a:rPr lang="en-US" sz="2000">
                <a:solidFill>
                  <a:srgbClr val="002060"/>
                </a:solidFill>
                <a:highlight>
                  <a:srgbClr val="FFFFFF"/>
                </a:highlight>
                <a:latin typeface="Book Antiqua"/>
                <a:ea typeface="Book Antiqua"/>
                <a:cs typeface="Book Antiqua"/>
                <a:sym typeface="Book Antiqua"/>
              </a:rPr>
              <a:t>Pig helps to achieve ease of programming and optimization and hence is a major segment of the Hadoop Ecosystem.</a:t>
            </a:r>
            <a:endParaRPr sz="2000">
              <a:solidFill>
                <a:srgbClr val="002060"/>
              </a:solidFill>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203" name="Google Shape;203;p4"/>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4</a:t>
            </a:fld>
            <a:endParaRPr>
              <a:latin typeface="Book Antiqua"/>
              <a:ea typeface="Book Antiqua"/>
              <a:cs typeface="Book Antiqua"/>
              <a:sym typeface="Book Antiqua"/>
            </a:endParaRPr>
          </a:p>
        </p:txBody>
      </p:sp>
      <p:sp>
        <p:nvSpPr>
          <p:cNvPr id="204" name="Google Shape;204;p4"/>
          <p:cNvSpPr txBox="1">
            <a:spLocks noGrp="1"/>
          </p:cNvSpPr>
          <p:nvPr>
            <p:ph type="body" idx="1"/>
          </p:nvPr>
        </p:nvSpPr>
        <p:spPr>
          <a:xfrm>
            <a:off x="1505311" y="41235"/>
            <a:ext cx="10018713" cy="6510969"/>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SzPts val="2900"/>
              <a:buNone/>
            </a:pPr>
            <a:r>
              <a:rPr lang="en-US" sz="2000" b="1">
                <a:solidFill>
                  <a:srgbClr val="C00000"/>
                </a:solidFill>
                <a:latin typeface="Book Antiqua"/>
                <a:ea typeface="Book Antiqua"/>
                <a:cs typeface="Book Antiqua"/>
                <a:sym typeface="Book Antiqua"/>
              </a:rPr>
              <a:t>Types of Data:-</a:t>
            </a:r>
            <a:endParaRPr/>
          </a:p>
          <a:p>
            <a:pPr marL="285750" lvl="0" indent="-285750" algn="just" rtl="0">
              <a:lnSpc>
                <a:spcPct val="150000"/>
              </a:lnSpc>
              <a:spcBef>
                <a:spcPts val="980"/>
              </a:spcBef>
              <a:spcAft>
                <a:spcPts val="0"/>
              </a:spcAft>
              <a:buSzPts val="2755"/>
              <a:buChar char="•"/>
            </a:pPr>
            <a:r>
              <a:rPr lang="en-US" sz="1900" b="1">
                <a:solidFill>
                  <a:srgbClr val="00B0F0"/>
                </a:solidFill>
                <a:latin typeface="Book Antiqua"/>
                <a:ea typeface="Book Antiqua"/>
                <a:cs typeface="Book Antiqua"/>
                <a:sym typeface="Book Antiqua"/>
              </a:rPr>
              <a:t>Structured:- </a:t>
            </a:r>
            <a:r>
              <a:rPr lang="en-US" sz="1900">
                <a:solidFill>
                  <a:srgbClr val="002060"/>
                </a:solidFill>
                <a:latin typeface="Book Antiqua"/>
                <a:ea typeface="Book Antiqua"/>
                <a:cs typeface="Book Antiqua"/>
                <a:sym typeface="Book Antiqua"/>
              </a:rPr>
              <a:t>Structured is one of the types of big data and By structured data, we mean data that can be processed, stored, and retrieved in a fixed format. It refers to highly organized information that can be readily and seamlessly stored and accessed from a database by simple search engine algorithms. </a:t>
            </a:r>
            <a:endParaRPr/>
          </a:p>
          <a:p>
            <a:pPr marL="285750" lvl="0" indent="-285750" algn="just" rtl="0">
              <a:lnSpc>
                <a:spcPct val="150000"/>
              </a:lnSpc>
              <a:spcBef>
                <a:spcPts val="980"/>
              </a:spcBef>
              <a:spcAft>
                <a:spcPts val="0"/>
              </a:spcAft>
              <a:buSzPts val="2755"/>
              <a:buChar char="•"/>
            </a:pPr>
            <a:r>
              <a:rPr lang="en-US" sz="1900">
                <a:solidFill>
                  <a:srgbClr val="002060"/>
                </a:solidFill>
                <a:latin typeface="Book Antiqua"/>
                <a:ea typeface="Book Antiqua"/>
                <a:cs typeface="Book Antiqua"/>
                <a:sym typeface="Book Antiqua"/>
              </a:rPr>
              <a:t> </a:t>
            </a:r>
            <a:r>
              <a:rPr lang="en-US" sz="1900" b="1">
                <a:solidFill>
                  <a:srgbClr val="00B0F0"/>
                </a:solidFill>
                <a:latin typeface="Book Antiqua"/>
                <a:ea typeface="Book Antiqua"/>
                <a:cs typeface="Book Antiqua"/>
                <a:sym typeface="Book Antiqua"/>
              </a:rPr>
              <a:t>Unstructured:- </a:t>
            </a:r>
            <a:r>
              <a:rPr lang="en-US" sz="1900">
                <a:solidFill>
                  <a:srgbClr val="002060"/>
                </a:solidFill>
                <a:latin typeface="Book Antiqua"/>
                <a:ea typeface="Book Antiqua"/>
                <a:cs typeface="Book Antiqua"/>
                <a:sym typeface="Book Antiqua"/>
              </a:rPr>
              <a:t>Unstructured data refers to the data that lacks any specific form or structure whatsoever. This makes it very difficult and time-consuming to process and analyze unstructured data. </a:t>
            </a:r>
            <a:endParaRPr/>
          </a:p>
          <a:p>
            <a:pPr marL="285750" lvl="0" indent="-285750" algn="just" rtl="0">
              <a:lnSpc>
                <a:spcPct val="150000"/>
              </a:lnSpc>
              <a:spcBef>
                <a:spcPts val="980"/>
              </a:spcBef>
              <a:spcAft>
                <a:spcPts val="0"/>
              </a:spcAft>
              <a:buSzPts val="2755"/>
              <a:buChar char="•"/>
            </a:pPr>
            <a:r>
              <a:rPr lang="en-US" sz="1900" b="1">
                <a:solidFill>
                  <a:srgbClr val="00B0F0"/>
                </a:solidFill>
                <a:latin typeface="Book Antiqua"/>
                <a:ea typeface="Book Antiqua"/>
                <a:cs typeface="Book Antiqua"/>
                <a:sym typeface="Book Antiqua"/>
              </a:rPr>
              <a:t>Semi-structured:- </a:t>
            </a:r>
            <a:r>
              <a:rPr lang="en-US" sz="1900">
                <a:solidFill>
                  <a:srgbClr val="002060"/>
                </a:solidFill>
                <a:latin typeface="Book Antiqua"/>
                <a:ea typeface="Book Antiqua"/>
                <a:cs typeface="Book Antiqua"/>
                <a:sym typeface="Book Antiqua"/>
              </a:rPr>
              <a:t>Semi structured is the third type of big data. Semi-structured data pertains to the data containing both the formats mentioned above, that is, structured and unstructured data. To be precise, it refers to the data that although has not been classified under a particular repository (database) yet contains vital information or tags that segregate individual elements within the data.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gd201b6e134_0_48"/>
          <p:cNvSpPr txBox="1">
            <a:spLocks noGrp="1"/>
          </p:cNvSpPr>
          <p:nvPr>
            <p:ph type="ftr" idx="11"/>
          </p:nvPr>
        </p:nvSpPr>
        <p:spPr>
          <a:xfrm>
            <a:off x="10733479" y="6369642"/>
            <a:ext cx="14049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519" name="Google Shape;519;gd201b6e134_0_48"/>
          <p:cNvSpPr txBox="1">
            <a:spLocks noGrp="1"/>
          </p:cNvSpPr>
          <p:nvPr>
            <p:ph type="sldNum" idx="12"/>
          </p:nvPr>
        </p:nvSpPr>
        <p:spPr>
          <a:xfrm>
            <a:off x="11160306" y="6103669"/>
            <a:ext cx="551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40</a:t>
            </a:fld>
            <a:endParaRPr>
              <a:latin typeface="Book Antiqua"/>
              <a:ea typeface="Book Antiqua"/>
              <a:cs typeface="Book Antiqua"/>
              <a:sym typeface="Book Antiqua"/>
            </a:endParaRPr>
          </a:p>
        </p:txBody>
      </p:sp>
      <p:sp>
        <p:nvSpPr>
          <p:cNvPr id="520" name="Google Shape;520;gd201b6e134_0_48"/>
          <p:cNvSpPr txBox="1">
            <a:spLocks noGrp="1"/>
          </p:cNvSpPr>
          <p:nvPr>
            <p:ph type="body" idx="1"/>
          </p:nvPr>
        </p:nvSpPr>
        <p:spPr>
          <a:xfrm>
            <a:off x="1461400" y="841394"/>
            <a:ext cx="10403700" cy="52623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0"/>
              </a:spcBef>
              <a:spcAft>
                <a:spcPts val="0"/>
              </a:spcAft>
              <a:buSzPts val="1100"/>
              <a:buNone/>
            </a:pPr>
            <a:r>
              <a:rPr lang="en-US" sz="2000" b="1">
                <a:solidFill>
                  <a:srgbClr val="980000"/>
                </a:solidFill>
                <a:highlight>
                  <a:srgbClr val="FFFFFF"/>
                </a:highlight>
                <a:latin typeface="Book Antiqua"/>
                <a:ea typeface="Book Antiqua"/>
                <a:cs typeface="Book Antiqua"/>
                <a:sym typeface="Book Antiqua"/>
              </a:rPr>
              <a:t>HIVE:</a:t>
            </a:r>
            <a:r>
              <a:rPr lang="en-US" sz="2000">
                <a:solidFill>
                  <a:srgbClr val="002060"/>
                </a:solidFill>
                <a:highlight>
                  <a:srgbClr val="FFFFFF"/>
                </a:highlight>
                <a:latin typeface="Book Antiqua"/>
                <a:ea typeface="Book Antiqua"/>
                <a:cs typeface="Book Antiqua"/>
                <a:sym typeface="Book Antiqua"/>
              </a:rPr>
              <a:t>  With the help of SQL methodology and interface, HIVE performs reading and writing of large data sets. However, its query language is called as HQL (Hive Query Language).</a:t>
            </a:r>
            <a:endParaRPr sz="2000">
              <a:solidFill>
                <a:srgbClr val="002060"/>
              </a:solidFill>
              <a:highlight>
                <a:srgbClr val="FFFFFF"/>
              </a:highlight>
              <a:latin typeface="Book Antiqua"/>
              <a:ea typeface="Book Antiqua"/>
              <a:cs typeface="Book Antiqua"/>
              <a:sym typeface="Book Antiqua"/>
            </a:endParaRPr>
          </a:p>
          <a:p>
            <a:pPr marL="685800" lvl="0" indent="-355600" algn="just" rtl="0">
              <a:lnSpc>
                <a:spcPct val="150000"/>
              </a:lnSpc>
              <a:spcBef>
                <a:spcPts val="800"/>
              </a:spcBef>
              <a:spcAft>
                <a:spcPts val="0"/>
              </a:spcAft>
              <a:buClr>
                <a:srgbClr val="002060"/>
              </a:buClr>
              <a:buSzPts val="2000"/>
              <a:buFont typeface="Book Antiqua"/>
              <a:buChar char="●"/>
            </a:pPr>
            <a:r>
              <a:rPr lang="en-US" sz="2000">
                <a:solidFill>
                  <a:srgbClr val="002060"/>
                </a:solidFill>
                <a:highlight>
                  <a:srgbClr val="FFFFFF"/>
                </a:highlight>
                <a:latin typeface="Book Antiqua"/>
                <a:ea typeface="Book Antiqua"/>
                <a:cs typeface="Book Antiqua"/>
                <a:sym typeface="Book Antiqua"/>
              </a:rPr>
              <a:t>It is highly scalable as it allows real-time processing and batch processing both. Also, all the SQL datatypes are supported by Hive thus, making the query processing easier.</a:t>
            </a:r>
            <a:endParaRPr sz="2000">
              <a:solidFill>
                <a:srgbClr val="002060"/>
              </a:solidFill>
              <a:highlight>
                <a:srgbClr val="FFFFFF"/>
              </a:highlight>
              <a:latin typeface="Book Antiqua"/>
              <a:ea typeface="Book Antiqua"/>
              <a:cs typeface="Book Antiqua"/>
              <a:sym typeface="Book Antiqua"/>
            </a:endParaRPr>
          </a:p>
          <a:p>
            <a:pPr marL="685800" lvl="0" indent="-355600" algn="just" rtl="0">
              <a:lnSpc>
                <a:spcPct val="150000"/>
              </a:lnSpc>
              <a:spcBef>
                <a:spcPts val="0"/>
              </a:spcBef>
              <a:spcAft>
                <a:spcPts val="0"/>
              </a:spcAft>
              <a:buClr>
                <a:srgbClr val="002060"/>
              </a:buClr>
              <a:buSzPts val="2000"/>
              <a:buFont typeface="Book Antiqua"/>
              <a:buChar char="●"/>
            </a:pPr>
            <a:r>
              <a:rPr lang="en-US" sz="2000">
                <a:solidFill>
                  <a:srgbClr val="002060"/>
                </a:solidFill>
                <a:highlight>
                  <a:srgbClr val="FFFFFF"/>
                </a:highlight>
                <a:latin typeface="Book Antiqua"/>
                <a:ea typeface="Book Antiqua"/>
                <a:cs typeface="Book Antiqua"/>
                <a:sym typeface="Book Antiqua"/>
              </a:rPr>
              <a:t>Similar to the Query Processing frameworks, HIVE too comes with two components: </a:t>
            </a:r>
            <a:r>
              <a:rPr lang="en-US" sz="2000" i="1">
                <a:solidFill>
                  <a:srgbClr val="002060"/>
                </a:solidFill>
                <a:highlight>
                  <a:srgbClr val="FFFFFF"/>
                </a:highlight>
                <a:latin typeface="Book Antiqua"/>
                <a:ea typeface="Book Antiqua"/>
                <a:cs typeface="Book Antiqua"/>
                <a:sym typeface="Book Antiqua"/>
              </a:rPr>
              <a:t>JDBC Drivers</a:t>
            </a:r>
            <a:r>
              <a:rPr lang="en-US" sz="2000">
                <a:solidFill>
                  <a:srgbClr val="002060"/>
                </a:solidFill>
                <a:highlight>
                  <a:srgbClr val="FFFFFF"/>
                </a:highlight>
                <a:latin typeface="Book Antiqua"/>
                <a:ea typeface="Book Antiqua"/>
                <a:cs typeface="Book Antiqua"/>
                <a:sym typeface="Book Antiqua"/>
              </a:rPr>
              <a:t> and </a:t>
            </a:r>
            <a:r>
              <a:rPr lang="en-US" sz="2000" i="1">
                <a:solidFill>
                  <a:srgbClr val="002060"/>
                </a:solidFill>
                <a:highlight>
                  <a:srgbClr val="FFFFFF"/>
                </a:highlight>
                <a:latin typeface="Book Antiqua"/>
                <a:ea typeface="Book Antiqua"/>
                <a:cs typeface="Book Antiqua"/>
                <a:sym typeface="Book Antiqua"/>
              </a:rPr>
              <a:t>HIVE Command Line</a:t>
            </a:r>
            <a:r>
              <a:rPr lang="en-US" sz="2000">
                <a:solidFill>
                  <a:srgbClr val="002060"/>
                </a:solidFill>
                <a:highlight>
                  <a:srgbClr val="FFFFFF"/>
                </a:highlight>
                <a:latin typeface="Book Antiqua"/>
                <a:ea typeface="Book Antiqua"/>
                <a:cs typeface="Book Antiqua"/>
                <a:sym typeface="Book Antiqua"/>
              </a:rPr>
              <a:t>.</a:t>
            </a:r>
            <a:endParaRPr sz="2000">
              <a:solidFill>
                <a:srgbClr val="002060"/>
              </a:solidFill>
              <a:highlight>
                <a:srgbClr val="FFFFFF"/>
              </a:highlight>
              <a:latin typeface="Book Antiqua"/>
              <a:ea typeface="Book Antiqua"/>
              <a:cs typeface="Book Antiqua"/>
              <a:sym typeface="Book Antiqua"/>
            </a:endParaRPr>
          </a:p>
          <a:p>
            <a:pPr marL="685800" lvl="0" indent="-355600" algn="just" rtl="0">
              <a:lnSpc>
                <a:spcPct val="150000"/>
              </a:lnSpc>
              <a:spcBef>
                <a:spcPts val="0"/>
              </a:spcBef>
              <a:spcAft>
                <a:spcPts val="0"/>
              </a:spcAft>
              <a:buClr>
                <a:srgbClr val="002060"/>
              </a:buClr>
              <a:buSzPts val="2000"/>
              <a:buFont typeface="Book Antiqua"/>
              <a:buChar char="●"/>
            </a:pPr>
            <a:r>
              <a:rPr lang="en-US" sz="2000">
                <a:solidFill>
                  <a:srgbClr val="002060"/>
                </a:solidFill>
                <a:highlight>
                  <a:srgbClr val="FFFFFF"/>
                </a:highlight>
                <a:latin typeface="Book Antiqua"/>
                <a:ea typeface="Book Antiqua"/>
                <a:cs typeface="Book Antiqua"/>
                <a:sym typeface="Book Antiqua"/>
              </a:rPr>
              <a:t>JDBC, along with ODBC drivers work on establishing the data storage permissions and connection whereas HIVE Command line helps in the processing of queries.</a:t>
            </a:r>
            <a:endParaRPr sz="2000">
              <a:solidFill>
                <a:srgbClr val="002060"/>
              </a:solidFill>
              <a:latin typeface="Book Antiqua"/>
              <a:ea typeface="Book Antiqua"/>
              <a:cs typeface="Book Antiqua"/>
              <a:sym typeface="Book Antiqu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gd201b6e134_0_56"/>
          <p:cNvSpPr txBox="1">
            <a:spLocks noGrp="1"/>
          </p:cNvSpPr>
          <p:nvPr>
            <p:ph type="ftr" idx="11"/>
          </p:nvPr>
        </p:nvSpPr>
        <p:spPr>
          <a:xfrm>
            <a:off x="10733479" y="6369642"/>
            <a:ext cx="14049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527" name="Google Shape;527;gd201b6e134_0_56"/>
          <p:cNvSpPr txBox="1">
            <a:spLocks noGrp="1"/>
          </p:cNvSpPr>
          <p:nvPr>
            <p:ph type="sldNum" idx="12"/>
          </p:nvPr>
        </p:nvSpPr>
        <p:spPr>
          <a:xfrm>
            <a:off x="11160306" y="6103669"/>
            <a:ext cx="551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41</a:t>
            </a:fld>
            <a:endParaRPr>
              <a:latin typeface="Book Antiqua"/>
              <a:ea typeface="Book Antiqua"/>
              <a:cs typeface="Book Antiqua"/>
              <a:sym typeface="Book Antiqua"/>
            </a:endParaRPr>
          </a:p>
        </p:txBody>
      </p:sp>
      <p:sp>
        <p:nvSpPr>
          <p:cNvPr id="528" name="Google Shape;528;gd201b6e134_0_56"/>
          <p:cNvSpPr txBox="1">
            <a:spLocks noGrp="1"/>
          </p:cNvSpPr>
          <p:nvPr>
            <p:ph type="body" idx="1"/>
          </p:nvPr>
        </p:nvSpPr>
        <p:spPr>
          <a:xfrm>
            <a:off x="1610125" y="461293"/>
            <a:ext cx="10018800" cy="59085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0"/>
              </a:spcBef>
              <a:spcAft>
                <a:spcPts val="0"/>
              </a:spcAft>
              <a:buSzPts val="1100"/>
              <a:buNone/>
            </a:pPr>
            <a:r>
              <a:rPr lang="en-US" sz="2200" b="1">
                <a:solidFill>
                  <a:srgbClr val="980000"/>
                </a:solidFill>
                <a:highlight>
                  <a:srgbClr val="FFFFFF"/>
                </a:highlight>
                <a:latin typeface="Book Antiqua"/>
                <a:ea typeface="Book Antiqua"/>
                <a:cs typeface="Book Antiqua"/>
                <a:sym typeface="Book Antiqua"/>
              </a:rPr>
              <a:t>Mahout:</a:t>
            </a:r>
            <a:r>
              <a:rPr lang="en-US" sz="2200">
                <a:solidFill>
                  <a:srgbClr val="980000"/>
                </a:solidFill>
                <a:highlight>
                  <a:srgbClr val="FFFFFF"/>
                </a:highlight>
                <a:latin typeface="Book Antiqua"/>
                <a:ea typeface="Book Antiqua"/>
                <a:cs typeface="Book Antiqua"/>
                <a:sym typeface="Book Antiqua"/>
              </a:rPr>
              <a:t> </a:t>
            </a:r>
            <a:r>
              <a:rPr lang="en-US" sz="2200">
                <a:solidFill>
                  <a:srgbClr val="002060"/>
                </a:solidFill>
                <a:highlight>
                  <a:srgbClr val="FFFFFF"/>
                </a:highlight>
                <a:latin typeface="Book Antiqua"/>
                <a:ea typeface="Book Antiqua"/>
                <a:cs typeface="Book Antiqua"/>
                <a:sym typeface="Book Antiqua"/>
              </a:rPr>
              <a:t> Mahout, allows Machine Learnability to a system or application. </a:t>
            </a:r>
            <a:r>
              <a:rPr lang="en-US" sz="2200">
                <a:solidFill>
                  <a:srgbClr val="002060"/>
                </a:solidFill>
                <a:highlight>
                  <a:srgbClr val="FFFFFF"/>
                </a:highlight>
                <a:uFill>
                  <a:noFill/>
                </a:uFill>
                <a:latin typeface="Book Antiqua"/>
                <a:ea typeface="Book Antiqua"/>
                <a:cs typeface="Book Antiqua"/>
                <a:sym typeface="Book Antiqu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a:t>
            </a:r>
            <a:r>
              <a:rPr lang="en-US" sz="2200">
                <a:solidFill>
                  <a:srgbClr val="002060"/>
                </a:solidFill>
                <a:highlight>
                  <a:srgbClr val="FFFFFF"/>
                </a:highlight>
                <a:latin typeface="Book Antiqua"/>
                <a:ea typeface="Book Antiqua"/>
                <a:cs typeface="Book Antiqua"/>
                <a:sym typeface="Book Antiqua"/>
              </a:rPr>
              <a:t>, as the name suggests helps the system to develop itself based on some patterns, user/environmental interaction or on the basis of algorithms.</a:t>
            </a:r>
            <a:endParaRPr sz="2200">
              <a:solidFill>
                <a:srgbClr val="002060"/>
              </a:solidFill>
              <a:highlight>
                <a:srgbClr val="FFFFFF"/>
              </a:highlight>
              <a:latin typeface="Book Antiqua"/>
              <a:ea typeface="Book Antiqua"/>
              <a:cs typeface="Book Antiqua"/>
              <a:sym typeface="Book Antiqua"/>
            </a:endParaRPr>
          </a:p>
          <a:p>
            <a:pPr marL="685800" lvl="0" indent="-368300" algn="just" rtl="0">
              <a:lnSpc>
                <a:spcPct val="150000"/>
              </a:lnSpc>
              <a:spcBef>
                <a:spcPts val="800"/>
              </a:spcBef>
              <a:spcAft>
                <a:spcPts val="0"/>
              </a:spcAft>
              <a:buClr>
                <a:srgbClr val="002060"/>
              </a:buClr>
              <a:buSzPts val="2200"/>
              <a:buFont typeface="Book Antiqua"/>
              <a:buChar char="●"/>
            </a:pPr>
            <a:r>
              <a:rPr lang="en-US" sz="2200">
                <a:solidFill>
                  <a:srgbClr val="002060"/>
                </a:solidFill>
                <a:highlight>
                  <a:srgbClr val="FFFFFF"/>
                </a:highlight>
                <a:latin typeface="Book Antiqua"/>
                <a:ea typeface="Book Antiqua"/>
                <a:cs typeface="Book Antiqua"/>
                <a:sym typeface="Book Antiqua"/>
              </a:rPr>
              <a:t>It provides various libraries or functionalities such as collaborative filtering, clustering, and classification which are nothing but concepts of Machine learning. It allows invoking algorithms as per our need with the help of its own libraries.</a:t>
            </a:r>
            <a:endParaRPr sz="2200">
              <a:solidFill>
                <a:srgbClr val="002060"/>
              </a:solidFill>
              <a:latin typeface="Book Antiqua"/>
              <a:ea typeface="Book Antiqua"/>
              <a:cs typeface="Book Antiqua"/>
              <a:sym typeface="Book Antiqu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gd201b6e134_0_64"/>
          <p:cNvSpPr txBox="1">
            <a:spLocks noGrp="1"/>
          </p:cNvSpPr>
          <p:nvPr>
            <p:ph type="ftr" idx="11"/>
          </p:nvPr>
        </p:nvSpPr>
        <p:spPr>
          <a:xfrm>
            <a:off x="10733479" y="6369642"/>
            <a:ext cx="14049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535" name="Google Shape;535;gd201b6e134_0_64"/>
          <p:cNvSpPr txBox="1">
            <a:spLocks noGrp="1"/>
          </p:cNvSpPr>
          <p:nvPr>
            <p:ph type="sldNum" idx="12"/>
          </p:nvPr>
        </p:nvSpPr>
        <p:spPr>
          <a:xfrm>
            <a:off x="11160306" y="6103669"/>
            <a:ext cx="551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42</a:t>
            </a:fld>
            <a:endParaRPr>
              <a:latin typeface="Book Antiqua"/>
              <a:ea typeface="Book Antiqua"/>
              <a:cs typeface="Book Antiqua"/>
              <a:sym typeface="Book Antiqua"/>
            </a:endParaRPr>
          </a:p>
        </p:txBody>
      </p:sp>
      <p:sp>
        <p:nvSpPr>
          <p:cNvPr id="536" name="Google Shape;536;gd201b6e134_0_64"/>
          <p:cNvSpPr txBox="1">
            <a:spLocks noGrp="1"/>
          </p:cNvSpPr>
          <p:nvPr>
            <p:ph type="body" idx="1"/>
          </p:nvPr>
        </p:nvSpPr>
        <p:spPr>
          <a:xfrm>
            <a:off x="1510950" y="413101"/>
            <a:ext cx="10018800" cy="58242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0"/>
              </a:spcBef>
              <a:spcAft>
                <a:spcPts val="0"/>
              </a:spcAft>
              <a:buSzPts val="1100"/>
              <a:buNone/>
            </a:pPr>
            <a:r>
              <a:rPr lang="en-US" sz="2200" b="1">
                <a:solidFill>
                  <a:srgbClr val="980000"/>
                </a:solidFill>
                <a:highlight>
                  <a:srgbClr val="FFFFFF"/>
                </a:highlight>
                <a:latin typeface="Book Antiqua"/>
                <a:ea typeface="Book Antiqua"/>
                <a:cs typeface="Book Antiqua"/>
                <a:sym typeface="Book Antiqua"/>
              </a:rPr>
              <a:t>Apache Spark:</a:t>
            </a:r>
            <a:r>
              <a:rPr lang="en-US" sz="2200">
                <a:solidFill>
                  <a:srgbClr val="980000"/>
                </a:solidFill>
                <a:highlight>
                  <a:srgbClr val="FFFFFF"/>
                </a:highlight>
                <a:latin typeface="Book Antiqua"/>
                <a:ea typeface="Book Antiqua"/>
                <a:cs typeface="Book Antiqua"/>
                <a:sym typeface="Book Antiqua"/>
              </a:rPr>
              <a:t>  </a:t>
            </a:r>
            <a:endParaRPr sz="2200">
              <a:solidFill>
                <a:srgbClr val="980000"/>
              </a:solidFill>
              <a:highlight>
                <a:srgbClr val="FFFFFF"/>
              </a:highlight>
              <a:latin typeface="Book Antiqua"/>
              <a:ea typeface="Book Antiqua"/>
              <a:cs typeface="Book Antiqua"/>
              <a:sym typeface="Book Antiqua"/>
            </a:endParaRPr>
          </a:p>
          <a:p>
            <a:pPr marL="685800" lvl="0" indent="-368300" algn="just" rtl="0">
              <a:lnSpc>
                <a:spcPct val="150000"/>
              </a:lnSpc>
              <a:spcBef>
                <a:spcPts val="800"/>
              </a:spcBef>
              <a:spcAft>
                <a:spcPts val="0"/>
              </a:spcAft>
              <a:buClr>
                <a:srgbClr val="002060"/>
              </a:buClr>
              <a:buSzPts val="2200"/>
              <a:buFont typeface="Book Antiqua"/>
              <a:buChar char="●"/>
            </a:pPr>
            <a:r>
              <a:rPr lang="en-US" sz="2200">
                <a:solidFill>
                  <a:srgbClr val="002060"/>
                </a:solidFill>
                <a:highlight>
                  <a:srgbClr val="FFFFFF"/>
                </a:highlight>
                <a:latin typeface="Book Antiqua"/>
                <a:ea typeface="Book Antiqua"/>
                <a:cs typeface="Book Antiqua"/>
                <a:sym typeface="Book Antiqua"/>
              </a:rPr>
              <a:t>It’s a platform that handles all the process consumptive tasks like batch processing, interactive or iterative real-time processing, graph conversions, and visualization, etc.</a:t>
            </a:r>
            <a:endParaRPr sz="2200">
              <a:solidFill>
                <a:srgbClr val="002060"/>
              </a:solidFill>
              <a:highlight>
                <a:srgbClr val="FFFFFF"/>
              </a:highlight>
              <a:latin typeface="Book Antiqua"/>
              <a:ea typeface="Book Antiqua"/>
              <a:cs typeface="Book Antiqua"/>
              <a:sym typeface="Book Antiqua"/>
            </a:endParaRPr>
          </a:p>
          <a:p>
            <a:pPr marL="685800" lvl="0" indent="-368300" algn="just" rtl="0">
              <a:lnSpc>
                <a:spcPct val="150000"/>
              </a:lnSpc>
              <a:spcBef>
                <a:spcPts val="0"/>
              </a:spcBef>
              <a:spcAft>
                <a:spcPts val="0"/>
              </a:spcAft>
              <a:buClr>
                <a:srgbClr val="002060"/>
              </a:buClr>
              <a:buSzPts val="2200"/>
              <a:buFont typeface="Book Antiqua"/>
              <a:buChar char="●"/>
            </a:pPr>
            <a:r>
              <a:rPr lang="en-US" sz="2200">
                <a:solidFill>
                  <a:srgbClr val="002060"/>
                </a:solidFill>
                <a:highlight>
                  <a:srgbClr val="FFFFFF"/>
                </a:highlight>
                <a:latin typeface="Book Antiqua"/>
                <a:ea typeface="Book Antiqua"/>
                <a:cs typeface="Book Antiqua"/>
                <a:sym typeface="Book Antiqua"/>
              </a:rPr>
              <a:t>It consumes in memory resources hence, thus being faster than the prior in terms of optimization.</a:t>
            </a:r>
            <a:endParaRPr sz="2200">
              <a:solidFill>
                <a:srgbClr val="002060"/>
              </a:solidFill>
              <a:highlight>
                <a:srgbClr val="FFFFFF"/>
              </a:highlight>
              <a:latin typeface="Book Antiqua"/>
              <a:ea typeface="Book Antiqua"/>
              <a:cs typeface="Book Antiqua"/>
              <a:sym typeface="Book Antiqua"/>
            </a:endParaRPr>
          </a:p>
          <a:p>
            <a:pPr marL="685800" lvl="0" indent="-368300" algn="just" rtl="0">
              <a:lnSpc>
                <a:spcPct val="150000"/>
              </a:lnSpc>
              <a:spcBef>
                <a:spcPts val="0"/>
              </a:spcBef>
              <a:spcAft>
                <a:spcPts val="0"/>
              </a:spcAft>
              <a:buClr>
                <a:srgbClr val="002060"/>
              </a:buClr>
              <a:buSzPts val="2200"/>
              <a:buFont typeface="Book Antiqua"/>
              <a:buChar char="●"/>
            </a:pPr>
            <a:r>
              <a:rPr lang="en-US" sz="2200">
                <a:solidFill>
                  <a:srgbClr val="002060"/>
                </a:solidFill>
                <a:highlight>
                  <a:srgbClr val="FFFFFF"/>
                </a:highlight>
                <a:latin typeface="Book Antiqua"/>
                <a:ea typeface="Book Antiqua"/>
                <a:cs typeface="Book Antiqua"/>
                <a:sym typeface="Book Antiqua"/>
              </a:rPr>
              <a:t>Spark is best suited for real-time data whereas Hadoop is best suited for structured data or batch processing, hence both are used in most of the companies interchangeably.</a:t>
            </a:r>
            <a:endParaRPr sz="2200">
              <a:solidFill>
                <a:srgbClr val="002060"/>
              </a:solidFill>
              <a:latin typeface="Book Antiqua"/>
              <a:ea typeface="Book Antiqua"/>
              <a:cs typeface="Book Antiqua"/>
              <a:sym typeface="Book Antiqu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gd201b6e134_0_72"/>
          <p:cNvSpPr txBox="1">
            <a:spLocks noGrp="1"/>
          </p:cNvSpPr>
          <p:nvPr>
            <p:ph type="ftr" idx="11"/>
          </p:nvPr>
        </p:nvSpPr>
        <p:spPr>
          <a:xfrm>
            <a:off x="10733479" y="6369642"/>
            <a:ext cx="14049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543" name="Google Shape;543;gd201b6e134_0_72"/>
          <p:cNvSpPr txBox="1">
            <a:spLocks noGrp="1"/>
          </p:cNvSpPr>
          <p:nvPr>
            <p:ph type="sldNum" idx="12"/>
          </p:nvPr>
        </p:nvSpPr>
        <p:spPr>
          <a:xfrm>
            <a:off x="11160306" y="6103669"/>
            <a:ext cx="551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43</a:t>
            </a:fld>
            <a:endParaRPr>
              <a:latin typeface="Book Antiqua"/>
              <a:ea typeface="Book Antiqua"/>
              <a:cs typeface="Book Antiqua"/>
              <a:sym typeface="Book Antiqua"/>
            </a:endParaRPr>
          </a:p>
        </p:txBody>
      </p:sp>
      <p:sp>
        <p:nvSpPr>
          <p:cNvPr id="544" name="Google Shape;544;gd201b6e134_0_72"/>
          <p:cNvSpPr txBox="1">
            <a:spLocks noGrp="1"/>
          </p:cNvSpPr>
          <p:nvPr>
            <p:ph type="body" idx="1"/>
          </p:nvPr>
        </p:nvSpPr>
        <p:spPr>
          <a:xfrm>
            <a:off x="1577075" y="973594"/>
            <a:ext cx="10018800" cy="53961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0"/>
              </a:spcBef>
              <a:spcAft>
                <a:spcPts val="0"/>
              </a:spcAft>
              <a:buSzPts val="1100"/>
              <a:buNone/>
            </a:pPr>
            <a:r>
              <a:rPr lang="en-US" sz="2200" b="1">
                <a:solidFill>
                  <a:srgbClr val="980000"/>
                </a:solidFill>
                <a:highlight>
                  <a:srgbClr val="FFFFFF"/>
                </a:highlight>
                <a:latin typeface="Book Antiqua"/>
                <a:ea typeface="Book Antiqua"/>
                <a:cs typeface="Book Antiqua"/>
                <a:sym typeface="Book Antiqua"/>
              </a:rPr>
              <a:t>Apache HBase:</a:t>
            </a:r>
            <a:r>
              <a:rPr lang="en-US" sz="2200">
                <a:solidFill>
                  <a:srgbClr val="980000"/>
                </a:solidFill>
                <a:highlight>
                  <a:srgbClr val="FFFFFF"/>
                </a:highlight>
                <a:latin typeface="Book Antiqua"/>
                <a:ea typeface="Book Antiqua"/>
                <a:cs typeface="Book Antiqua"/>
                <a:sym typeface="Book Antiqua"/>
              </a:rPr>
              <a:t> </a:t>
            </a:r>
            <a:endParaRPr sz="2200">
              <a:solidFill>
                <a:srgbClr val="980000"/>
              </a:solidFill>
              <a:highlight>
                <a:srgbClr val="FFFFFF"/>
              </a:highlight>
              <a:latin typeface="Book Antiqua"/>
              <a:ea typeface="Book Antiqua"/>
              <a:cs typeface="Book Antiqua"/>
              <a:sym typeface="Book Antiqua"/>
            </a:endParaRPr>
          </a:p>
          <a:p>
            <a:pPr marL="457200" lvl="0" indent="-368300" algn="just" rtl="0">
              <a:lnSpc>
                <a:spcPct val="150000"/>
              </a:lnSpc>
              <a:spcBef>
                <a:spcPts val="800"/>
              </a:spcBef>
              <a:spcAft>
                <a:spcPts val="0"/>
              </a:spcAft>
              <a:buClr>
                <a:srgbClr val="002060"/>
              </a:buClr>
              <a:buSzPts val="2200"/>
              <a:buFont typeface="Book Antiqua"/>
              <a:buChar char="●"/>
            </a:pPr>
            <a:r>
              <a:rPr lang="en-US" sz="2200">
                <a:solidFill>
                  <a:srgbClr val="002060"/>
                </a:solidFill>
                <a:highlight>
                  <a:srgbClr val="FFFFFF"/>
                </a:highlight>
                <a:latin typeface="Book Antiqua"/>
                <a:ea typeface="Book Antiqua"/>
                <a:cs typeface="Book Antiqua"/>
                <a:sym typeface="Book Antiqua"/>
              </a:rPr>
              <a:t>It’s a NoSQL database which supports all kinds of data and thus capable of handling anything of Hadoop Database. It provides capabilities of Google’s BigTable, thus able to work on Big Data sets effectively.</a:t>
            </a:r>
            <a:endParaRPr sz="2200">
              <a:solidFill>
                <a:srgbClr val="002060"/>
              </a:solidFill>
              <a:highlight>
                <a:srgbClr val="FFFFFF"/>
              </a:highlight>
              <a:latin typeface="Book Antiqua"/>
              <a:ea typeface="Book Antiqua"/>
              <a:cs typeface="Book Antiqua"/>
              <a:sym typeface="Book Antiqua"/>
            </a:endParaRPr>
          </a:p>
          <a:p>
            <a:pPr marL="457200" lvl="0" indent="-368300" algn="just" rtl="0">
              <a:lnSpc>
                <a:spcPct val="150000"/>
              </a:lnSpc>
              <a:spcBef>
                <a:spcPts val="0"/>
              </a:spcBef>
              <a:spcAft>
                <a:spcPts val="0"/>
              </a:spcAft>
              <a:buClr>
                <a:srgbClr val="002060"/>
              </a:buClr>
              <a:buSzPts val="2200"/>
              <a:buFont typeface="Book Antiqua"/>
              <a:buChar char="●"/>
            </a:pPr>
            <a:r>
              <a:rPr lang="en-US" sz="2200">
                <a:solidFill>
                  <a:srgbClr val="002060"/>
                </a:solidFill>
                <a:highlight>
                  <a:srgbClr val="FFFFFF"/>
                </a:highlight>
                <a:latin typeface="Book Antiqua"/>
                <a:ea typeface="Book Antiqua"/>
                <a:cs typeface="Book Antiqua"/>
                <a:sym typeface="Book Antiqua"/>
              </a:rPr>
              <a:t>At times where we need to search or retrieve the occurrences of something small in a huge database, the request must be processed within a short quick span of time. At such times, HBase comes handy as it gives us a tolerant way of storing limited data</a:t>
            </a:r>
            <a:endParaRPr sz="2200">
              <a:solidFill>
                <a:srgbClr val="002060"/>
              </a:solidFill>
              <a:highlight>
                <a:srgbClr val="FFFFFF"/>
              </a:highlight>
              <a:latin typeface="Book Antiqua"/>
              <a:ea typeface="Book Antiqua"/>
              <a:cs typeface="Book Antiqua"/>
              <a:sym typeface="Book Antiqua"/>
            </a:endParaRPr>
          </a:p>
          <a:p>
            <a:pPr marL="285750" lvl="0" indent="-64770" algn="just" rtl="0">
              <a:lnSpc>
                <a:spcPct val="150000"/>
              </a:lnSpc>
              <a:spcBef>
                <a:spcPts val="800"/>
              </a:spcBef>
              <a:spcAft>
                <a:spcPts val="0"/>
              </a:spcAft>
              <a:buSzPts val="3480"/>
              <a:buNone/>
            </a:pPr>
            <a:endParaRPr sz="2200">
              <a:latin typeface="Book Antiqua"/>
              <a:ea typeface="Book Antiqua"/>
              <a:cs typeface="Book Antiqua"/>
              <a:sym typeface="Book Antiqu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gd201b6e134_0_80"/>
          <p:cNvSpPr txBox="1">
            <a:spLocks noGrp="1"/>
          </p:cNvSpPr>
          <p:nvPr>
            <p:ph type="ftr" idx="11"/>
          </p:nvPr>
        </p:nvSpPr>
        <p:spPr>
          <a:xfrm>
            <a:off x="10733479" y="6369642"/>
            <a:ext cx="14049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551" name="Google Shape;551;gd201b6e134_0_80"/>
          <p:cNvSpPr txBox="1">
            <a:spLocks noGrp="1"/>
          </p:cNvSpPr>
          <p:nvPr>
            <p:ph type="sldNum" idx="12"/>
          </p:nvPr>
        </p:nvSpPr>
        <p:spPr>
          <a:xfrm>
            <a:off x="11160306" y="6103669"/>
            <a:ext cx="551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44</a:t>
            </a:fld>
            <a:endParaRPr>
              <a:latin typeface="Book Antiqua"/>
              <a:ea typeface="Book Antiqua"/>
              <a:cs typeface="Book Antiqua"/>
              <a:sym typeface="Book Antiqua"/>
            </a:endParaRPr>
          </a:p>
        </p:txBody>
      </p:sp>
      <p:sp>
        <p:nvSpPr>
          <p:cNvPr id="552" name="Google Shape;552;gd201b6e134_0_80"/>
          <p:cNvSpPr txBox="1">
            <a:spLocks noGrp="1"/>
          </p:cNvSpPr>
          <p:nvPr>
            <p:ph type="body" idx="1"/>
          </p:nvPr>
        </p:nvSpPr>
        <p:spPr>
          <a:xfrm>
            <a:off x="1544025" y="391500"/>
            <a:ext cx="10436700" cy="60750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0"/>
              </a:spcBef>
              <a:spcAft>
                <a:spcPts val="0"/>
              </a:spcAft>
              <a:buSzPts val="1100"/>
              <a:buNone/>
            </a:pPr>
            <a:r>
              <a:rPr lang="en-US" sz="2000" b="1">
                <a:solidFill>
                  <a:srgbClr val="980000"/>
                </a:solidFill>
                <a:highlight>
                  <a:srgbClr val="FFFFFF"/>
                </a:highlight>
                <a:latin typeface="Book Antiqua"/>
                <a:ea typeface="Book Antiqua"/>
                <a:cs typeface="Book Antiqua"/>
                <a:sym typeface="Book Antiqua"/>
              </a:rPr>
              <a:t>Other Components:</a:t>
            </a:r>
            <a:r>
              <a:rPr lang="en-US" sz="2000">
                <a:solidFill>
                  <a:srgbClr val="980000"/>
                </a:solidFill>
                <a:highlight>
                  <a:srgbClr val="FFFFFF"/>
                </a:highlight>
                <a:latin typeface="Book Antiqua"/>
                <a:ea typeface="Book Antiqua"/>
                <a:cs typeface="Book Antiqua"/>
                <a:sym typeface="Book Antiqua"/>
              </a:rPr>
              <a:t> </a:t>
            </a:r>
            <a:endParaRPr sz="2000">
              <a:solidFill>
                <a:srgbClr val="980000"/>
              </a:solidFill>
              <a:highlight>
                <a:srgbClr val="FFFFFF"/>
              </a:highlight>
              <a:latin typeface="Book Antiqua"/>
              <a:ea typeface="Book Antiqua"/>
              <a:cs typeface="Book Antiqua"/>
              <a:sym typeface="Book Antiqua"/>
            </a:endParaRPr>
          </a:p>
          <a:p>
            <a:pPr marL="457200" lvl="0" indent="-355600" algn="just" rtl="0">
              <a:lnSpc>
                <a:spcPct val="150000"/>
              </a:lnSpc>
              <a:spcBef>
                <a:spcPts val="0"/>
              </a:spcBef>
              <a:spcAft>
                <a:spcPts val="0"/>
              </a:spcAft>
              <a:buClr>
                <a:srgbClr val="002060"/>
              </a:buClr>
              <a:buSzPts val="2000"/>
              <a:buFont typeface="Book Antiqua"/>
              <a:buChar char="•"/>
            </a:pPr>
            <a:r>
              <a:rPr lang="en-US" sz="2000" b="1">
                <a:solidFill>
                  <a:srgbClr val="002060"/>
                </a:solidFill>
                <a:highlight>
                  <a:srgbClr val="FFFFFF"/>
                </a:highlight>
                <a:latin typeface="Book Antiqua"/>
                <a:ea typeface="Book Antiqua"/>
                <a:cs typeface="Book Antiqua"/>
                <a:sym typeface="Book Antiqua"/>
              </a:rPr>
              <a:t>Solr, Lucene: </a:t>
            </a:r>
            <a:r>
              <a:rPr lang="en-US" sz="2000">
                <a:solidFill>
                  <a:srgbClr val="002060"/>
                </a:solidFill>
                <a:highlight>
                  <a:srgbClr val="FFFFFF"/>
                </a:highlight>
                <a:latin typeface="Book Antiqua"/>
                <a:ea typeface="Book Antiqua"/>
                <a:cs typeface="Book Antiqua"/>
                <a:sym typeface="Book Antiqua"/>
              </a:rPr>
              <a:t>These are the two services that perform the task of searching and indexing with the help of some java libraries, especially Lucene is based on Java which allows spell check mechanism, as well. However, Lucene is driven by Solr.</a:t>
            </a:r>
            <a:endParaRPr sz="2000">
              <a:solidFill>
                <a:srgbClr val="002060"/>
              </a:solidFill>
              <a:highlight>
                <a:srgbClr val="FFFFFF"/>
              </a:highlight>
              <a:latin typeface="Book Antiqua"/>
              <a:ea typeface="Book Antiqua"/>
              <a:cs typeface="Book Antiqua"/>
              <a:sym typeface="Book Antiqua"/>
            </a:endParaRPr>
          </a:p>
          <a:p>
            <a:pPr marL="457200" lvl="0" indent="-355600" algn="just" rtl="0">
              <a:lnSpc>
                <a:spcPct val="150000"/>
              </a:lnSpc>
              <a:spcBef>
                <a:spcPts val="0"/>
              </a:spcBef>
              <a:spcAft>
                <a:spcPts val="0"/>
              </a:spcAft>
              <a:buClr>
                <a:srgbClr val="002060"/>
              </a:buClr>
              <a:buSzPts val="2000"/>
              <a:buFont typeface="Book Antiqua"/>
              <a:buChar char="•"/>
            </a:pPr>
            <a:r>
              <a:rPr lang="en-US" sz="2000" b="1">
                <a:solidFill>
                  <a:srgbClr val="002060"/>
                </a:solidFill>
                <a:highlight>
                  <a:srgbClr val="FFFFFF"/>
                </a:highlight>
                <a:latin typeface="Book Antiqua"/>
                <a:ea typeface="Book Antiqua"/>
                <a:cs typeface="Book Antiqua"/>
                <a:sym typeface="Book Antiqua"/>
              </a:rPr>
              <a:t>Zookeeper: </a:t>
            </a:r>
            <a:r>
              <a:rPr lang="en-US" sz="2000">
                <a:solidFill>
                  <a:srgbClr val="002060"/>
                </a:solidFill>
                <a:highlight>
                  <a:srgbClr val="FFFFFF"/>
                </a:highlight>
                <a:latin typeface="Book Antiqua"/>
                <a:ea typeface="Book Antiqua"/>
                <a:cs typeface="Book Antiqua"/>
                <a:sym typeface="Book Antiqua"/>
              </a:rPr>
              <a:t>There was a huge issue of management of coordination and synchronization among the resources or the components of Hadoop which resulted in inconsistency, often. Zookeeper overcame all the problems by performing synchronization, inter-component based communication, grouping, and maintenance.</a:t>
            </a:r>
            <a:endParaRPr sz="2000">
              <a:solidFill>
                <a:srgbClr val="002060"/>
              </a:solidFill>
              <a:highlight>
                <a:srgbClr val="FFFFFF"/>
              </a:highlight>
              <a:latin typeface="Book Antiqua"/>
              <a:ea typeface="Book Antiqua"/>
              <a:cs typeface="Book Antiqua"/>
              <a:sym typeface="Book Antiqua"/>
            </a:endParaRPr>
          </a:p>
          <a:p>
            <a:pPr marL="457200" lvl="0" indent="-355600" algn="just" rtl="0">
              <a:lnSpc>
                <a:spcPct val="150000"/>
              </a:lnSpc>
              <a:spcBef>
                <a:spcPts val="0"/>
              </a:spcBef>
              <a:spcAft>
                <a:spcPts val="0"/>
              </a:spcAft>
              <a:buClr>
                <a:srgbClr val="002060"/>
              </a:buClr>
              <a:buSzPts val="2000"/>
              <a:buFont typeface="Book Antiqua"/>
              <a:buChar char="•"/>
            </a:pPr>
            <a:r>
              <a:rPr lang="en-US" sz="2000" b="1">
                <a:solidFill>
                  <a:srgbClr val="002060"/>
                </a:solidFill>
                <a:highlight>
                  <a:srgbClr val="FFFFFF"/>
                </a:highlight>
                <a:latin typeface="Book Antiqua"/>
                <a:ea typeface="Book Antiqua"/>
                <a:cs typeface="Book Antiqua"/>
                <a:sym typeface="Book Antiqua"/>
              </a:rPr>
              <a:t>Oozie: </a:t>
            </a:r>
            <a:r>
              <a:rPr lang="en-US" sz="2000">
                <a:solidFill>
                  <a:srgbClr val="002060"/>
                </a:solidFill>
                <a:highlight>
                  <a:srgbClr val="FFFFFF"/>
                </a:highlight>
                <a:latin typeface="Book Antiqua"/>
                <a:ea typeface="Book Antiqua"/>
                <a:cs typeface="Book Antiqua"/>
                <a:sym typeface="Book Antiqua"/>
              </a:rPr>
              <a:t>Oozie simply performs the task of a scheduler, thus scheduling jobs and binding them together as a single unit. There is two kinds of jobs .i.e Oozie workflow and Oozie coordinator jobs. Oozie workflow is the jobs that need to be executed in a sequentially ordered manner whereas Oozie Coordinator jobs are those that are triggered when some data or external stimulus is given to it.</a:t>
            </a:r>
            <a:endParaRPr sz="2000">
              <a:solidFill>
                <a:srgbClr val="002060"/>
              </a:solidFill>
              <a:latin typeface="Book Antiqua"/>
              <a:ea typeface="Book Antiqua"/>
              <a:cs typeface="Book Antiqua"/>
              <a:sym typeface="Book Antiqu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559" name="Google Shape;559;p35"/>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45</a:t>
            </a:fld>
            <a:endParaRPr>
              <a:latin typeface="Book Antiqua"/>
              <a:ea typeface="Book Antiqua"/>
              <a:cs typeface="Book Antiqua"/>
              <a:sym typeface="Book Antiqua"/>
            </a:endParaRPr>
          </a:p>
        </p:txBody>
      </p:sp>
      <p:sp>
        <p:nvSpPr>
          <p:cNvPr id="560" name="Google Shape;560;p35"/>
          <p:cNvSpPr txBox="1">
            <a:spLocks noGrp="1"/>
          </p:cNvSpPr>
          <p:nvPr>
            <p:ph type="body" idx="1"/>
          </p:nvPr>
        </p:nvSpPr>
        <p:spPr>
          <a:xfrm>
            <a:off x="1489000" y="1151395"/>
            <a:ext cx="10510742" cy="4819288"/>
          </a:xfrm>
          <a:prstGeom prst="rect">
            <a:avLst/>
          </a:prstGeom>
          <a:noFill/>
          <a:ln>
            <a:noFill/>
          </a:ln>
        </p:spPr>
        <p:txBody>
          <a:bodyPr spcFirstLastPara="1" wrap="square" lIns="91425" tIns="45700" rIns="91425" bIns="45700" anchor="ctr" anchorCtr="0">
            <a:noAutofit/>
          </a:bodyPr>
          <a:lstStyle/>
          <a:p>
            <a:pPr marL="285750" lvl="0" indent="-285750" algn="just" rtl="0">
              <a:lnSpc>
                <a:spcPct val="160000"/>
              </a:lnSpc>
              <a:spcBef>
                <a:spcPts val="0"/>
              </a:spcBef>
              <a:spcAft>
                <a:spcPts val="0"/>
              </a:spcAft>
              <a:buSzPts val="2755"/>
              <a:buChar char="•"/>
            </a:pPr>
            <a:r>
              <a:rPr lang="en-US" sz="1900">
                <a:solidFill>
                  <a:srgbClr val="002060"/>
                </a:solidFill>
                <a:latin typeface="Book Antiqua"/>
                <a:ea typeface="Book Antiqua"/>
                <a:cs typeface="Book Antiqua"/>
                <a:sym typeface="Book Antiqua"/>
              </a:rPr>
              <a:t>The Google File System, a scalable distributed file system for large distributed data- intensive applications. It provides fault tolerance while running on inexpensive commodity hardware, and it delivers high aggregate performance to many clients. </a:t>
            </a:r>
            <a:endParaRPr/>
          </a:p>
          <a:p>
            <a:pPr marL="285750" lvl="0" indent="-285750" algn="just" rtl="0">
              <a:lnSpc>
                <a:spcPct val="160000"/>
              </a:lnSpc>
              <a:spcBef>
                <a:spcPts val="980"/>
              </a:spcBef>
              <a:spcAft>
                <a:spcPts val="0"/>
              </a:spcAft>
              <a:buSzPts val="2755"/>
              <a:buChar char="•"/>
            </a:pPr>
            <a:r>
              <a:rPr lang="en-US" sz="1900">
                <a:solidFill>
                  <a:srgbClr val="002060"/>
                </a:solidFill>
                <a:latin typeface="Book Antiqua"/>
                <a:ea typeface="Book Antiqua"/>
                <a:cs typeface="Book Antiqua"/>
                <a:sym typeface="Book Antiqua"/>
              </a:rPr>
              <a:t>GFS provides a familiar file system interface, though it does not implement a standard API such as POSIX. Files are organized hierarchically in directories and identified by path-names. We support the usual operations to create, delete, open, close, read, and write files.</a:t>
            </a:r>
            <a:endParaRPr/>
          </a:p>
          <a:p>
            <a:pPr marL="285750" lvl="0" indent="-285750" algn="just" rtl="0">
              <a:lnSpc>
                <a:spcPct val="160000"/>
              </a:lnSpc>
              <a:spcBef>
                <a:spcPts val="980"/>
              </a:spcBef>
              <a:spcAft>
                <a:spcPts val="0"/>
              </a:spcAft>
              <a:buSzPts val="2755"/>
              <a:buChar char="•"/>
            </a:pPr>
            <a:r>
              <a:rPr lang="en-US" sz="1900">
                <a:solidFill>
                  <a:srgbClr val="002060"/>
                </a:solidFill>
                <a:latin typeface="Book Antiqua"/>
                <a:ea typeface="Book Antiqua"/>
                <a:cs typeface="Book Antiqua"/>
                <a:sym typeface="Book Antiqua"/>
              </a:rPr>
              <a:t>GFS has snapshot and records append operations. </a:t>
            </a:r>
            <a:r>
              <a:rPr lang="en-US" sz="1900" b="1">
                <a:solidFill>
                  <a:srgbClr val="002060"/>
                </a:solidFill>
                <a:latin typeface="Book Antiqua"/>
                <a:ea typeface="Book Antiqua"/>
                <a:cs typeface="Book Antiqua"/>
                <a:sym typeface="Book Antiqua"/>
              </a:rPr>
              <a:t>Snapshot </a:t>
            </a:r>
            <a:r>
              <a:rPr lang="en-US" sz="1900">
                <a:solidFill>
                  <a:srgbClr val="002060"/>
                </a:solidFill>
                <a:latin typeface="Book Antiqua"/>
                <a:ea typeface="Book Antiqua"/>
                <a:cs typeface="Book Antiqua"/>
                <a:sym typeface="Book Antiqua"/>
              </a:rPr>
              <a:t>creates a copy of a file, or a directory treat low cost. </a:t>
            </a:r>
            <a:r>
              <a:rPr lang="en-US" sz="1900" b="1">
                <a:solidFill>
                  <a:srgbClr val="002060"/>
                </a:solidFill>
                <a:latin typeface="Book Antiqua"/>
                <a:ea typeface="Book Antiqua"/>
                <a:cs typeface="Book Antiqua"/>
                <a:sym typeface="Book Antiqua"/>
              </a:rPr>
              <a:t>Record </a:t>
            </a:r>
            <a:r>
              <a:rPr lang="en-US" sz="1900">
                <a:solidFill>
                  <a:srgbClr val="002060"/>
                </a:solidFill>
                <a:latin typeface="Book Antiqua"/>
                <a:ea typeface="Book Antiqua"/>
                <a:cs typeface="Book Antiqua"/>
                <a:sym typeface="Book Antiqua"/>
              </a:rPr>
              <a:t>append allows multiple clients to append data to the same file concurrently while guaranteeing the atomicity of each individual client's append.</a:t>
            </a:r>
            <a:endParaRPr sz="1900">
              <a:solidFill>
                <a:srgbClr val="002060"/>
              </a:solidFill>
              <a:latin typeface="Book Antiqua"/>
              <a:ea typeface="Book Antiqua"/>
              <a:cs typeface="Book Antiqua"/>
              <a:sym typeface="Book Antiqua"/>
            </a:endParaRPr>
          </a:p>
        </p:txBody>
      </p:sp>
      <p:sp>
        <p:nvSpPr>
          <p:cNvPr id="561" name="Google Shape;561;p35"/>
          <p:cNvSpPr txBox="1">
            <a:spLocks noGrp="1"/>
          </p:cNvSpPr>
          <p:nvPr>
            <p:ph type="title"/>
          </p:nvPr>
        </p:nvSpPr>
        <p:spPr>
          <a:xfrm>
            <a:off x="1484311" y="389206"/>
            <a:ext cx="10018713" cy="73503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B0F0"/>
              </a:buClr>
              <a:buSzPts val="3200"/>
              <a:buFont typeface="Book Antiqua"/>
              <a:buNone/>
            </a:pPr>
            <a:r>
              <a:rPr lang="en-US" sz="3200" b="1">
                <a:solidFill>
                  <a:srgbClr val="00B0F0"/>
                </a:solidFill>
                <a:latin typeface="Book Antiqua"/>
                <a:ea typeface="Book Antiqua"/>
                <a:cs typeface="Book Antiqua"/>
                <a:sym typeface="Book Antiqua"/>
              </a:rPr>
              <a:t>Google File System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6"/>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568" name="Google Shape;568;p36"/>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46</a:t>
            </a:fld>
            <a:endParaRPr>
              <a:latin typeface="Book Antiqua"/>
              <a:ea typeface="Book Antiqua"/>
              <a:cs typeface="Book Antiqua"/>
              <a:sym typeface="Book Antiqua"/>
            </a:endParaRPr>
          </a:p>
        </p:txBody>
      </p:sp>
      <p:sp>
        <p:nvSpPr>
          <p:cNvPr id="569" name="Google Shape;569;p36"/>
          <p:cNvSpPr txBox="1">
            <a:spLocks noGrp="1"/>
          </p:cNvSpPr>
          <p:nvPr>
            <p:ph type="body" idx="1"/>
          </p:nvPr>
        </p:nvSpPr>
        <p:spPr>
          <a:xfrm>
            <a:off x="1692760" y="123232"/>
            <a:ext cx="10445541" cy="1058453"/>
          </a:xfrm>
          <a:prstGeom prst="rect">
            <a:avLst/>
          </a:prstGeom>
          <a:noFill/>
          <a:ln>
            <a:noFill/>
          </a:ln>
        </p:spPr>
        <p:txBody>
          <a:bodyPr spcFirstLastPara="1" wrap="square" lIns="91425" tIns="45700" rIns="91425" bIns="45700" anchor="ctr" anchorCtr="0">
            <a:normAutofit/>
          </a:bodyPr>
          <a:lstStyle/>
          <a:p>
            <a:pPr marL="0" lvl="0" indent="0" algn="just" rtl="0">
              <a:lnSpc>
                <a:spcPct val="150000"/>
              </a:lnSpc>
              <a:spcBef>
                <a:spcPts val="0"/>
              </a:spcBef>
              <a:spcAft>
                <a:spcPts val="0"/>
              </a:spcAft>
              <a:buSzPts val="2900"/>
              <a:buNone/>
            </a:pPr>
            <a:r>
              <a:rPr lang="en-US" sz="2000" b="1">
                <a:solidFill>
                  <a:srgbClr val="0070C0"/>
                </a:solidFill>
                <a:latin typeface="Book Antiqua"/>
                <a:ea typeface="Book Antiqua"/>
                <a:cs typeface="Book Antiqua"/>
                <a:sym typeface="Book Antiqua"/>
              </a:rPr>
              <a:t>GFS Architecture- </a:t>
            </a:r>
            <a:r>
              <a:rPr lang="en-US" sz="1800">
                <a:solidFill>
                  <a:srgbClr val="002060"/>
                </a:solidFill>
                <a:latin typeface="Book Antiqua"/>
                <a:ea typeface="Book Antiqua"/>
                <a:cs typeface="Book Antiqua"/>
                <a:sym typeface="Book Antiqua"/>
              </a:rPr>
              <a:t>A GFS cluster consists of a single master and multiple chunk servers and is accessed by multiple clients, as shown in Figure.</a:t>
            </a:r>
            <a:endParaRPr sz="1800" b="1">
              <a:solidFill>
                <a:srgbClr val="002060"/>
              </a:solidFill>
              <a:latin typeface="Book Antiqua"/>
              <a:ea typeface="Book Antiqua"/>
              <a:cs typeface="Book Antiqua"/>
              <a:sym typeface="Book Antiqua"/>
            </a:endParaRPr>
          </a:p>
        </p:txBody>
      </p:sp>
      <p:pic>
        <p:nvPicPr>
          <p:cNvPr id="570" name="Google Shape;570;p36"/>
          <p:cNvPicPr preferRelativeResize="0"/>
          <p:nvPr/>
        </p:nvPicPr>
        <p:blipFill rotWithShape="1">
          <a:blip r:embed="rId3">
            <a:alphaModFix/>
          </a:blip>
          <a:srcRect/>
          <a:stretch/>
        </p:blipFill>
        <p:spPr>
          <a:xfrm>
            <a:off x="1455318" y="1447658"/>
            <a:ext cx="10493595" cy="480799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7"/>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577" name="Google Shape;577;p37"/>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47</a:t>
            </a:fld>
            <a:endParaRPr>
              <a:latin typeface="Book Antiqua"/>
              <a:ea typeface="Book Antiqua"/>
              <a:cs typeface="Book Antiqua"/>
              <a:sym typeface="Book Antiqua"/>
            </a:endParaRPr>
          </a:p>
        </p:txBody>
      </p:sp>
      <p:sp>
        <p:nvSpPr>
          <p:cNvPr id="578" name="Google Shape;578;p37"/>
          <p:cNvSpPr txBox="1">
            <a:spLocks noGrp="1"/>
          </p:cNvSpPr>
          <p:nvPr>
            <p:ph type="body" idx="1"/>
          </p:nvPr>
        </p:nvSpPr>
        <p:spPr>
          <a:xfrm>
            <a:off x="1360905" y="305795"/>
            <a:ext cx="10540362" cy="5980436"/>
          </a:xfrm>
          <a:prstGeom prst="rect">
            <a:avLst/>
          </a:prstGeom>
          <a:noFill/>
          <a:ln>
            <a:noFill/>
          </a:ln>
        </p:spPr>
        <p:txBody>
          <a:bodyPr spcFirstLastPara="1" wrap="square" lIns="91425" tIns="45700" rIns="91425" bIns="45700" anchor="ctr" anchorCtr="0">
            <a:normAutofit/>
          </a:bodyPr>
          <a:lstStyle/>
          <a:p>
            <a:pPr marL="285750" lvl="0" indent="-285750" algn="just" rtl="0">
              <a:lnSpc>
                <a:spcPct val="150000"/>
              </a:lnSpc>
              <a:spcBef>
                <a:spcPts val="0"/>
              </a:spcBef>
              <a:spcAft>
                <a:spcPts val="0"/>
              </a:spcAft>
              <a:buSzPts val="2900"/>
              <a:buChar char="•"/>
            </a:pPr>
            <a:r>
              <a:rPr lang="en-US" sz="2000">
                <a:solidFill>
                  <a:srgbClr val="002060"/>
                </a:solidFill>
                <a:latin typeface="Book Antiqua"/>
                <a:ea typeface="Book Antiqua"/>
                <a:cs typeface="Book Antiqua"/>
                <a:sym typeface="Book Antiqua"/>
              </a:rPr>
              <a:t>Each of these is typically a commodity Linux machine running a user-level server process. It is easy to run both a chunkserver and a client on the same machine, if machine resources permit, and the lower reliability caused by running possibly flaky application code is acceptable. </a:t>
            </a:r>
            <a:endParaRPr/>
          </a:p>
          <a:p>
            <a:pPr marL="285750" lvl="0" indent="-285750" algn="just" rtl="0">
              <a:lnSpc>
                <a:spcPct val="150000"/>
              </a:lnSpc>
              <a:spcBef>
                <a:spcPts val="1000"/>
              </a:spcBef>
              <a:spcAft>
                <a:spcPts val="0"/>
              </a:spcAft>
              <a:buSzPts val="2900"/>
              <a:buChar char="•"/>
            </a:pPr>
            <a:r>
              <a:rPr lang="en-US" sz="2000">
                <a:solidFill>
                  <a:srgbClr val="002060"/>
                </a:solidFill>
                <a:latin typeface="Book Antiqua"/>
                <a:ea typeface="Book Antiqua"/>
                <a:cs typeface="Book Antiqua"/>
                <a:sym typeface="Book Antiqua"/>
              </a:rPr>
              <a:t>Files are divided into fixed-size chunks. Each chunk is identified by an immutable and globally unique 64-bit chunk handle assigned by the master at the time of chunk creation.</a:t>
            </a:r>
            <a:endParaRPr/>
          </a:p>
          <a:p>
            <a:pPr marL="285750" lvl="0" indent="-285750" algn="just" rtl="0">
              <a:lnSpc>
                <a:spcPct val="150000"/>
              </a:lnSpc>
              <a:spcBef>
                <a:spcPts val="1000"/>
              </a:spcBef>
              <a:spcAft>
                <a:spcPts val="0"/>
              </a:spcAft>
              <a:buSzPts val="2900"/>
              <a:buChar char="•"/>
            </a:pPr>
            <a:r>
              <a:rPr lang="en-US" sz="2000">
                <a:solidFill>
                  <a:srgbClr val="002060"/>
                </a:solidFill>
                <a:latin typeface="Book Antiqua"/>
                <a:ea typeface="Book Antiqua"/>
                <a:cs typeface="Book Antiqua"/>
                <a:sym typeface="Book Antiqua"/>
              </a:rPr>
              <a:t>Chunkservers store chunks on local disks as Linux files and read or write chunk data specified by a chunk handle and byte range. For reliability, each chunk is replicated on multiple chunkservers. By default, we store three replicas, though users can designate different replication levels for different regions of the file namespace. The master maintains all file system metadata. This includes the namespace, access control information, the mapping from files to chunks, and the current locations of chunks.</a:t>
            </a:r>
            <a:endParaRPr sz="2000">
              <a:solidFill>
                <a:srgbClr val="002060"/>
              </a:solidFill>
              <a:latin typeface="Book Antiqua"/>
              <a:ea typeface="Book Antiqua"/>
              <a:cs typeface="Book Antiqua"/>
              <a:sym typeface="Book Antiqu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8"/>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585" name="Google Shape;585;p38"/>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48</a:t>
            </a:fld>
            <a:endParaRPr>
              <a:latin typeface="Book Antiqua"/>
              <a:ea typeface="Book Antiqua"/>
              <a:cs typeface="Book Antiqua"/>
              <a:sym typeface="Book Antiqua"/>
            </a:endParaRPr>
          </a:p>
        </p:txBody>
      </p:sp>
      <p:sp>
        <p:nvSpPr>
          <p:cNvPr id="586" name="Google Shape;586;p38"/>
          <p:cNvSpPr txBox="1">
            <a:spLocks noGrp="1"/>
          </p:cNvSpPr>
          <p:nvPr>
            <p:ph type="body" idx="1"/>
          </p:nvPr>
        </p:nvSpPr>
        <p:spPr>
          <a:xfrm>
            <a:off x="1594286" y="430898"/>
            <a:ext cx="10018713" cy="5855333"/>
          </a:xfrm>
          <a:prstGeom prst="rect">
            <a:avLst/>
          </a:prstGeom>
          <a:noFill/>
          <a:ln>
            <a:noFill/>
          </a:ln>
        </p:spPr>
        <p:txBody>
          <a:bodyPr spcFirstLastPara="1" wrap="square" lIns="91425" tIns="45700" rIns="91425" bIns="45700" anchor="ctr" anchorCtr="0">
            <a:noAutofit/>
          </a:bodyPr>
          <a:lstStyle/>
          <a:p>
            <a:pPr marL="285750" lvl="0" indent="-285750" algn="just" rtl="0">
              <a:lnSpc>
                <a:spcPct val="150000"/>
              </a:lnSpc>
              <a:spcBef>
                <a:spcPts val="0"/>
              </a:spcBef>
              <a:spcAft>
                <a:spcPts val="0"/>
              </a:spcAft>
              <a:buSzPts val="2900"/>
              <a:buChar char="•"/>
            </a:pPr>
            <a:r>
              <a:rPr lang="en-US" sz="2000">
                <a:solidFill>
                  <a:srgbClr val="002060"/>
                </a:solidFill>
                <a:latin typeface="Book Antiqua"/>
                <a:ea typeface="Book Antiqua"/>
                <a:cs typeface="Book Antiqua"/>
                <a:sym typeface="Book Antiqua"/>
              </a:rPr>
              <a:t>It also controls system-wide activities such as chunk lease management, garbage collection of orphaned chunks, and chunk migration between chunkservers. The master periodically communicates with each chunkserver in Heartbeat messages to give it instructions and collect its state.</a:t>
            </a:r>
            <a:endParaRPr/>
          </a:p>
          <a:p>
            <a:pPr marL="285750" lvl="0" indent="-285750" algn="just" rtl="0">
              <a:lnSpc>
                <a:spcPct val="150000"/>
              </a:lnSpc>
              <a:spcBef>
                <a:spcPts val="1000"/>
              </a:spcBef>
              <a:spcAft>
                <a:spcPts val="0"/>
              </a:spcAft>
              <a:buSzPts val="2900"/>
              <a:buChar char="•"/>
            </a:pPr>
            <a:r>
              <a:rPr lang="en-US" sz="2000">
                <a:solidFill>
                  <a:srgbClr val="002060"/>
                </a:solidFill>
                <a:latin typeface="Book Antiqua"/>
                <a:ea typeface="Book Antiqua"/>
                <a:cs typeface="Book Antiqua"/>
                <a:sym typeface="Book Antiqua"/>
              </a:rPr>
              <a:t>GFS client code linked into each application implements the file system API and communicates with the master and chunkservers to read or write data on behalf of the application. Clients interact with the master for metadata operations, but all data-bearing communication goes directly to the chunkservers. We do not provide the POSIX API and therefore need not hook into the Linux vnode layer.</a:t>
            </a:r>
            <a:endParaRPr/>
          </a:p>
          <a:p>
            <a:pPr marL="285750" lvl="0" indent="-101600" algn="just" rtl="0">
              <a:lnSpc>
                <a:spcPct val="150000"/>
              </a:lnSpc>
              <a:spcBef>
                <a:spcPts val="1000"/>
              </a:spcBef>
              <a:spcAft>
                <a:spcPts val="0"/>
              </a:spcAft>
              <a:buSzPts val="2900"/>
              <a:buNone/>
            </a:pPr>
            <a:endParaRPr sz="2000">
              <a:latin typeface="Book Antiqua"/>
              <a:ea typeface="Book Antiqua"/>
              <a:cs typeface="Book Antiqua"/>
              <a:sym typeface="Book Antiqu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39"/>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593" name="Google Shape;593;p39"/>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49</a:t>
            </a:fld>
            <a:endParaRPr>
              <a:latin typeface="Book Antiqua"/>
              <a:ea typeface="Book Antiqua"/>
              <a:cs typeface="Book Antiqua"/>
              <a:sym typeface="Book Antiqua"/>
            </a:endParaRPr>
          </a:p>
        </p:txBody>
      </p:sp>
      <p:sp>
        <p:nvSpPr>
          <p:cNvPr id="594" name="Google Shape;594;p39"/>
          <p:cNvSpPr txBox="1">
            <a:spLocks noGrp="1"/>
          </p:cNvSpPr>
          <p:nvPr>
            <p:ph type="body" idx="1"/>
          </p:nvPr>
        </p:nvSpPr>
        <p:spPr>
          <a:xfrm>
            <a:off x="1230049" y="627294"/>
            <a:ext cx="10635000" cy="5603400"/>
          </a:xfrm>
          <a:prstGeom prst="rect">
            <a:avLst/>
          </a:prstGeom>
          <a:noFill/>
          <a:ln>
            <a:noFill/>
          </a:ln>
        </p:spPr>
        <p:txBody>
          <a:bodyPr spcFirstLastPara="1" wrap="square" lIns="91425" tIns="45700" rIns="91425" bIns="45700" anchor="ctr" anchorCtr="0">
            <a:normAutofit/>
          </a:bodyPr>
          <a:lstStyle/>
          <a:p>
            <a:pPr marL="457200" lvl="0" indent="-355600" algn="just" rtl="0">
              <a:lnSpc>
                <a:spcPct val="150000"/>
              </a:lnSpc>
              <a:spcBef>
                <a:spcPts val="0"/>
              </a:spcBef>
              <a:spcAft>
                <a:spcPts val="0"/>
              </a:spcAft>
              <a:buClr>
                <a:srgbClr val="002060"/>
              </a:buClr>
              <a:buSzPts val="2000"/>
              <a:buFont typeface="Book Antiqua"/>
              <a:buChar char="•"/>
            </a:pPr>
            <a:r>
              <a:rPr lang="en-US" sz="2000" b="1">
                <a:solidFill>
                  <a:srgbClr val="980000"/>
                </a:solidFill>
                <a:latin typeface="Book Antiqua"/>
                <a:ea typeface="Book Antiqua"/>
                <a:cs typeface="Book Antiqua"/>
                <a:sym typeface="Book Antiqua"/>
              </a:rPr>
              <a:t>Single Master:</a:t>
            </a:r>
            <a:r>
              <a:rPr lang="en-US" sz="2000">
                <a:solidFill>
                  <a:srgbClr val="002060"/>
                </a:solidFill>
                <a:latin typeface="Book Antiqua"/>
                <a:ea typeface="Book Antiqua"/>
                <a:cs typeface="Book Antiqua"/>
                <a:sym typeface="Book Antiqua"/>
              </a:rPr>
              <a:t> Having a single master vastly simplifies our design and enables the master to make sophisticated chunk placement Application and replication decisions using global knowledge. However, we must minimize its involvement in reads and writes so that it does not become a bottleneck. Clients never read and write file data through the master. Instead, a client asks the master which chunkservers it should contact.</a:t>
            </a:r>
            <a:endParaRPr sz="2000">
              <a:solidFill>
                <a:srgbClr val="002060"/>
              </a:solidFill>
              <a:latin typeface="Book Antiqua"/>
              <a:ea typeface="Book Antiqua"/>
              <a:cs typeface="Book Antiqua"/>
              <a:sym typeface="Book Antiqua"/>
            </a:endParaRPr>
          </a:p>
          <a:p>
            <a:pPr marL="457200" lvl="0" indent="-355600" algn="just" rtl="0">
              <a:lnSpc>
                <a:spcPct val="150000"/>
              </a:lnSpc>
              <a:spcBef>
                <a:spcPts val="0"/>
              </a:spcBef>
              <a:spcAft>
                <a:spcPts val="0"/>
              </a:spcAft>
              <a:buClr>
                <a:srgbClr val="002060"/>
              </a:buClr>
              <a:buSzPts val="2000"/>
              <a:buFont typeface="Book Antiqua"/>
              <a:buChar char="•"/>
            </a:pPr>
            <a:r>
              <a:rPr lang="en-US" sz="2000" b="1">
                <a:solidFill>
                  <a:srgbClr val="980000"/>
                </a:solidFill>
                <a:latin typeface="Book Antiqua"/>
                <a:ea typeface="Book Antiqua"/>
                <a:cs typeface="Book Antiqua"/>
                <a:sym typeface="Book Antiqua"/>
              </a:rPr>
              <a:t>Chunk Size: </a:t>
            </a:r>
            <a:r>
              <a:rPr lang="en-US" sz="2000">
                <a:solidFill>
                  <a:srgbClr val="002060"/>
                </a:solidFill>
                <a:latin typeface="Book Antiqua"/>
                <a:ea typeface="Book Antiqua"/>
                <a:cs typeface="Book Antiqua"/>
                <a:sym typeface="Book Antiqua"/>
              </a:rPr>
              <a:t>Chunk size is one of the key design parameters. We have chosen 64 MB, which is much larger than typical file system block sizes. Each chunk replica is stored as a plain Linux file on a chunkserver and is extended only as needed. Lazy space allocation avoids wasting space due to internal fragmentation, perhaps the greatest objection against such a large chunk size. A large chunk size offers several important advantages.</a:t>
            </a:r>
            <a:endParaRPr sz="2000">
              <a:solidFill>
                <a:srgbClr val="002060"/>
              </a:solidFill>
              <a:latin typeface="Book Antiqua"/>
              <a:ea typeface="Book Antiqua"/>
              <a:cs typeface="Book Antiqua"/>
              <a:sym typeface="Book Antiqu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5"/>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211" name="Google Shape;211;p5"/>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5</a:t>
            </a:fld>
            <a:endParaRPr>
              <a:latin typeface="Book Antiqua"/>
              <a:ea typeface="Book Antiqua"/>
              <a:cs typeface="Book Antiqua"/>
              <a:sym typeface="Book Antiqua"/>
            </a:endParaRPr>
          </a:p>
        </p:txBody>
      </p:sp>
      <p:sp>
        <p:nvSpPr>
          <p:cNvPr id="212" name="Google Shape;212;p5"/>
          <p:cNvSpPr txBox="1">
            <a:spLocks noGrp="1"/>
          </p:cNvSpPr>
          <p:nvPr>
            <p:ph type="body" idx="1"/>
          </p:nvPr>
        </p:nvSpPr>
        <p:spPr>
          <a:xfrm>
            <a:off x="1594477" y="198304"/>
            <a:ext cx="10018713" cy="2552248"/>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900"/>
              <a:buNone/>
            </a:pPr>
            <a:r>
              <a:rPr lang="en-US" sz="2000" b="1">
                <a:solidFill>
                  <a:srgbClr val="C00000"/>
                </a:solidFill>
                <a:latin typeface="Book Antiqua"/>
                <a:ea typeface="Book Antiqua"/>
                <a:cs typeface="Book Antiqua"/>
                <a:sym typeface="Book Antiqua"/>
              </a:rPr>
              <a:t>Sources of Data</a:t>
            </a:r>
            <a:endParaRPr/>
          </a:p>
          <a:p>
            <a:pPr marL="0" lvl="0" indent="0" algn="just" rtl="0">
              <a:spcBef>
                <a:spcPts val="1000"/>
              </a:spcBef>
              <a:spcAft>
                <a:spcPts val="0"/>
              </a:spcAft>
              <a:buSzPts val="2900"/>
              <a:buNone/>
            </a:pPr>
            <a:endParaRPr sz="2000" b="1">
              <a:solidFill>
                <a:srgbClr val="C00000"/>
              </a:solidFill>
              <a:latin typeface="Book Antiqua"/>
              <a:ea typeface="Book Antiqua"/>
              <a:cs typeface="Book Antiqua"/>
              <a:sym typeface="Book Antiqua"/>
            </a:endParaRPr>
          </a:p>
          <a:p>
            <a:pPr marL="0" lvl="0" indent="0" algn="just" rtl="0">
              <a:spcBef>
                <a:spcPts val="1000"/>
              </a:spcBef>
              <a:spcAft>
                <a:spcPts val="0"/>
              </a:spcAft>
              <a:buSzPts val="2900"/>
              <a:buNone/>
            </a:pPr>
            <a:endParaRPr sz="2000" b="1">
              <a:solidFill>
                <a:srgbClr val="C00000"/>
              </a:solidFill>
              <a:latin typeface="Book Antiqua"/>
              <a:ea typeface="Book Antiqua"/>
              <a:cs typeface="Book Antiqua"/>
              <a:sym typeface="Book Antiqua"/>
            </a:endParaRPr>
          </a:p>
          <a:p>
            <a:pPr marL="0" lvl="0" indent="0" algn="just" rtl="0">
              <a:spcBef>
                <a:spcPts val="1000"/>
              </a:spcBef>
              <a:spcAft>
                <a:spcPts val="0"/>
              </a:spcAft>
              <a:buSzPts val="2900"/>
              <a:buNone/>
            </a:pPr>
            <a:endParaRPr sz="2000" b="1">
              <a:solidFill>
                <a:srgbClr val="C00000"/>
              </a:solidFill>
              <a:latin typeface="Book Antiqua"/>
              <a:ea typeface="Book Antiqua"/>
              <a:cs typeface="Book Antiqua"/>
              <a:sym typeface="Book Antiqua"/>
            </a:endParaRPr>
          </a:p>
          <a:p>
            <a:pPr marL="0" lvl="0" indent="0" algn="just" rtl="0">
              <a:spcBef>
                <a:spcPts val="1000"/>
              </a:spcBef>
              <a:spcAft>
                <a:spcPts val="0"/>
              </a:spcAft>
              <a:buSzPts val="2900"/>
              <a:buNone/>
            </a:pPr>
            <a:endParaRPr sz="2000" b="1">
              <a:solidFill>
                <a:srgbClr val="C00000"/>
              </a:solidFill>
              <a:latin typeface="Book Antiqua"/>
              <a:ea typeface="Book Antiqua"/>
              <a:cs typeface="Book Antiqua"/>
              <a:sym typeface="Book Antiqua"/>
            </a:endParaRPr>
          </a:p>
        </p:txBody>
      </p:sp>
      <p:pic>
        <p:nvPicPr>
          <p:cNvPr id="213" name="Google Shape;213;p5" descr="Data-Dividation-in-Data-Analysis"/>
          <p:cNvPicPr preferRelativeResize="0"/>
          <p:nvPr/>
        </p:nvPicPr>
        <p:blipFill rotWithShape="1">
          <a:blip r:embed="rId3">
            <a:alphaModFix/>
          </a:blip>
          <a:srcRect/>
          <a:stretch/>
        </p:blipFill>
        <p:spPr>
          <a:xfrm>
            <a:off x="1770140" y="761956"/>
            <a:ext cx="9390166" cy="534171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0"/>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601" name="Google Shape;601;p40"/>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50</a:t>
            </a:fld>
            <a:endParaRPr>
              <a:latin typeface="Book Antiqua"/>
              <a:ea typeface="Book Antiqua"/>
              <a:cs typeface="Book Antiqua"/>
              <a:sym typeface="Book Antiqua"/>
            </a:endParaRPr>
          </a:p>
        </p:txBody>
      </p:sp>
      <p:sp>
        <p:nvSpPr>
          <p:cNvPr id="602" name="Google Shape;602;p40"/>
          <p:cNvSpPr txBox="1">
            <a:spLocks noGrp="1"/>
          </p:cNvSpPr>
          <p:nvPr>
            <p:ph type="body" idx="1"/>
          </p:nvPr>
        </p:nvSpPr>
        <p:spPr>
          <a:xfrm>
            <a:off x="1477925" y="533275"/>
            <a:ext cx="10354200" cy="5570400"/>
          </a:xfrm>
          <a:prstGeom prst="rect">
            <a:avLst/>
          </a:prstGeom>
          <a:noFill/>
          <a:ln>
            <a:noFill/>
          </a:ln>
        </p:spPr>
        <p:txBody>
          <a:bodyPr spcFirstLastPara="1" wrap="square" lIns="91425" tIns="45700" rIns="91425" bIns="45700" anchor="ctr" anchorCtr="0">
            <a:normAutofit/>
          </a:bodyPr>
          <a:lstStyle/>
          <a:p>
            <a:pPr marL="457200" lvl="0" indent="-361950" algn="just" rtl="0">
              <a:lnSpc>
                <a:spcPct val="150000"/>
              </a:lnSpc>
              <a:spcBef>
                <a:spcPts val="0"/>
              </a:spcBef>
              <a:spcAft>
                <a:spcPts val="0"/>
              </a:spcAft>
              <a:buClr>
                <a:srgbClr val="002060"/>
              </a:buClr>
              <a:buSzPts val="2100"/>
              <a:buFont typeface="Book Antiqua"/>
              <a:buChar char="•"/>
            </a:pPr>
            <a:r>
              <a:rPr lang="en-US" sz="2100" b="1">
                <a:solidFill>
                  <a:srgbClr val="980000"/>
                </a:solidFill>
                <a:latin typeface="Book Antiqua"/>
                <a:ea typeface="Book Antiqua"/>
                <a:cs typeface="Book Antiqua"/>
                <a:sym typeface="Book Antiqua"/>
              </a:rPr>
              <a:t>Metadata-</a:t>
            </a:r>
            <a:r>
              <a:rPr lang="en-US" sz="2100">
                <a:solidFill>
                  <a:srgbClr val="002060"/>
                </a:solidFill>
                <a:latin typeface="Book Antiqua"/>
                <a:ea typeface="Book Antiqua"/>
                <a:cs typeface="Book Antiqua"/>
                <a:sym typeface="Book Antiqua"/>
              </a:rPr>
              <a:t> The master stores three major types of metadata: the file and chunk namespaces, the mapping from files to chunks, and the locations of each chunk‟s replicas. All metadata is kept in the master’s memory.</a:t>
            </a:r>
            <a:endParaRPr sz="2100">
              <a:solidFill>
                <a:srgbClr val="002060"/>
              </a:solidFill>
              <a:latin typeface="Book Antiqua"/>
              <a:ea typeface="Book Antiqua"/>
              <a:cs typeface="Book Antiqua"/>
              <a:sym typeface="Book Antiqua"/>
            </a:endParaRPr>
          </a:p>
          <a:p>
            <a:pPr marL="457200" lvl="0" indent="-361950" algn="just" rtl="0">
              <a:lnSpc>
                <a:spcPct val="150000"/>
              </a:lnSpc>
              <a:spcBef>
                <a:spcPts val="0"/>
              </a:spcBef>
              <a:spcAft>
                <a:spcPts val="0"/>
              </a:spcAft>
              <a:buClr>
                <a:srgbClr val="002060"/>
              </a:buClr>
              <a:buSzPts val="2100"/>
              <a:buFont typeface="Book Antiqua"/>
              <a:buChar char="•"/>
            </a:pPr>
            <a:r>
              <a:rPr lang="en-US" sz="2100" b="1">
                <a:solidFill>
                  <a:srgbClr val="980000"/>
                </a:solidFill>
                <a:latin typeface="Book Antiqua"/>
                <a:ea typeface="Book Antiqua"/>
                <a:cs typeface="Book Antiqua"/>
                <a:sym typeface="Book Antiqua"/>
              </a:rPr>
              <a:t>In-Memory Data Structures-</a:t>
            </a:r>
            <a:r>
              <a:rPr lang="en-US" sz="2100">
                <a:solidFill>
                  <a:srgbClr val="002060"/>
                </a:solidFill>
                <a:latin typeface="Book Antiqua"/>
                <a:ea typeface="Book Antiqua"/>
                <a:cs typeface="Book Antiqua"/>
                <a:sym typeface="Book Antiqua"/>
              </a:rPr>
              <a:t> Since metadata is stored in memory, master operations are fast. Furthermore, it is easy and efficient for the master to periodically scan through its entire state in the background. This periodic scanning is used to implement chunk garbage collection, re-replication in the presence of chunkserver failures, and chunk migration to balance load and disk space usage across chunkservers.</a:t>
            </a:r>
            <a:endParaRPr sz="2100">
              <a:solidFill>
                <a:srgbClr val="002060"/>
              </a:solidFill>
              <a:latin typeface="Book Antiqua"/>
              <a:ea typeface="Book Antiqua"/>
              <a:cs typeface="Book Antiqua"/>
              <a:sym typeface="Book Antiqu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1"/>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609" name="Google Shape;609;p41"/>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51</a:t>
            </a:fld>
            <a:endParaRPr>
              <a:latin typeface="Book Antiqua"/>
              <a:ea typeface="Book Antiqua"/>
              <a:cs typeface="Book Antiqua"/>
              <a:sym typeface="Book Antiqua"/>
            </a:endParaRPr>
          </a:p>
        </p:txBody>
      </p:sp>
      <p:sp>
        <p:nvSpPr>
          <p:cNvPr id="610" name="Google Shape;610;p41"/>
          <p:cNvSpPr txBox="1">
            <a:spLocks noGrp="1"/>
          </p:cNvSpPr>
          <p:nvPr>
            <p:ph type="body" idx="1"/>
          </p:nvPr>
        </p:nvSpPr>
        <p:spPr>
          <a:xfrm>
            <a:off x="1616500" y="1452925"/>
            <a:ext cx="10248600" cy="4622100"/>
          </a:xfrm>
          <a:prstGeom prst="rect">
            <a:avLst/>
          </a:prstGeom>
          <a:noFill/>
          <a:ln>
            <a:noFill/>
          </a:ln>
        </p:spPr>
        <p:txBody>
          <a:bodyPr spcFirstLastPara="1" wrap="square" lIns="91425" tIns="45700" rIns="91425" bIns="45700" anchor="ctr" anchorCtr="0">
            <a:normAutofit/>
          </a:bodyPr>
          <a:lstStyle/>
          <a:p>
            <a:pPr marL="285750" lvl="0" indent="-64770" algn="just" rtl="0">
              <a:lnSpc>
                <a:spcPct val="130000"/>
              </a:lnSpc>
              <a:spcBef>
                <a:spcPts val="0"/>
              </a:spcBef>
              <a:spcAft>
                <a:spcPts val="0"/>
              </a:spcAft>
              <a:buSzPts val="3480"/>
              <a:buNone/>
            </a:pPr>
            <a:r>
              <a:rPr lang="en-US" sz="2200" b="1">
                <a:solidFill>
                  <a:srgbClr val="CC0000"/>
                </a:solidFill>
                <a:latin typeface="Book Antiqua"/>
                <a:ea typeface="Book Antiqua"/>
                <a:cs typeface="Book Antiqua"/>
                <a:sym typeface="Book Antiqua"/>
              </a:rPr>
              <a:t>Advantages-</a:t>
            </a:r>
            <a:endParaRPr sz="2200" b="1">
              <a:solidFill>
                <a:srgbClr val="CC0000"/>
              </a:solidFill>
              <a:latin typeface="Book Antiqua"/>
              <a:ea typeface="Book Antiqua"/>
              <a:cs typeface="Book Antiqua"/>
              <a:sym typeface="Book Antiqua"/>
            </a:endParaRPr>
          </a:p>
          <a:p>
            <a:pPr marL="457200" lvl="0" indent="-381635" algn="just" rtl="0">
              <a:lnSpc>
                <a:spcPct val="130000"/>
              </a:lnSpc>
              <a:spcBef>
                <a:spcPts val="0"/>
              </a:spcBef>
              <a:spcAft>
                <a:spcPts val="0"/>
              </a:spcAft>
              <a:buClr>
                <a:srgbClr val="002060"/>
              </a:buClr>
              <a:buSzPts val="2410"/>
              <a:buFont typeface="Book Antiqua"/>
              <a:buChar char="•"/>
            </a:pPr>
            <a:r>
              <a:rPr lang="en-US" sz="2200">
                <a:solidFill>
                  <a:srgbClr val="002060"/>
                </a:solidFill>
                <a:latin typeface="Book Antiqua"/>
                <a:ea typeface="Book Antiqua"/>
                <a:cs typeface="Book Antiqua"/>
                <a:sym typeface="Book Antiqua"/>
              </a:rPr>
              <a:t>It reduces clients‟ need to interact with the master because reads and writes on the same chunk require only one initial request to the master for chunk location information.</a:t>
            </a:r>
            <a:endParaRPr sz="2200">
              <a:solidFill>
                <a:srgbClr val="002060"/>
              </a:solidFill>
              <a:latin typeface="Book Antiqua"/>
              <a:ea typeface="Book Antiqua"/>
              <a:cs typeface="Book Antiqua"/>
              <a:sym typeface="Book Antiqua"/>
            </a:endParaRPr>
          </a:p>
          <a:p>
            <a:pPr marL="457200" lvl="0" indent="-381635" algn="just" rtl="0">
              <a:lnSpc>
                <a:spcPct val="130000"/>
              </a:lnSpc>
              <a:spcBef>
                <a:spcPts val="0"/>
              </a:spcBef>
              <a:spcAft>
                <a:spcPts val="0"/>
              </a:spcAft>
              <a:buClr>
                <a:srgbClr val="002060"/>
              </a:buClr>
              <a:buSzPts val="2410"/>
              <a:buFont typeface="Book Antiqua"/>
              <a:buChar char="•"/>
            </a:pPr>
            <a:r>
              <a:rPr lang="en-US" sz="2200">
                <a:solidFill>
                  <a:srgbClr val="002060"/>
                </a:solidFill>
                <a:latin typeface="Book Antiqua"/>
                <a:ea typeface="Book Antiqua"/>
                <a:cs typeface="Book Antiqua"/>
                <a:sym typeface="Book Antiqua"/>
              </a:rPr>
              <a:t>Since on a large chunk, a client is more likely to perform many operations on a given chunk, it can reduce network overhead by keeping a persistent TCP connection to the chunk server over an extended period of time.</a:t>
            </a:r>
            <a:endParaRPr sz="2200">
              <a:solidFill>
                <a:srgbClr val="002060"/>
              </a:solidFill>
              <a:latin typeface="Book Antiqua"/>
              <a:ea typeface="Book Antiqua"/>
              <a:cs typeface="Book Antiqua"/>
              <a:sym typeface="Book Antiqua"/>
            </a:endParaRPr>
          </a:p>
          <a:p>
            <a:pPr marL="457200" lvl="0" indent="-381635" algn="just" rtl="0">
              <a:lnSpc>
                <a:spcPct val="130000"/>
              </a:lnSpc>
              <a:spcBef>
                <a:spcPts val="0"/>
              </a:spcBef>
              <a:spcAft>
                <a:spcPts val="0"/>
              </a:spcAft>
              <a:buClr>
                <a:srgbClr val="002060"/>
              </a:buClr>
              <a:buSzPts val="2410"/>
              <a:buFont typeface="Book Antiqua"/>
              <a:buChar char="•"/>
            </a:pPr>
            <a:r>
              <a:rPr lang="en-US" sz="2200">
                <a:solidFill>
                  <a:srgbClr val="002060"/>
                </a:solidFill>
                <a:latin typeface="Book Antiqua"/>
                <a:ea typeface="Book Antiqua"/>
                <a:cs typeface="Book Antiqua"/>
                <a:sym typeface="Book Antiqua"/>
              </a:rPr>
              <a:t>It reduces the size of the metadata stored on the master. This allows us to keep the metadata in memory, which in turn brings other advantages.</a:t>
            </a:r>
            <a:endParaRPr sz="2200">
              <a:solidFill>
                <a:srgbClr val="002060"/>
              </a:solidFill>
              <a:latin typeface="Book Antiqua"/>
              <a:ea typeface="Book Antiqua"/>
              <a:cs typeface="Book Antiqua"/>
              <a:sym typeface="Book Antiqua"/>
            </a:endParaRPr>
          </a:p>
          <a:p>
            <a:pPr marL="457200" lvl="0" indent="0" algn="just" rtl="0">
              <a:lnSpc>
                <a:spcPct val="130000"/>
              </a:lnSpc>
              <a:spcBef>
                <a:spcPts val="0"/>
              </a:spcBef>
              <a:spcAft>
                <a:spcPts val="0"/>
              </a:spcAft>
              <a:buNone/>
            </a:pPr>
            <a:endParaRPr sz="2200">
              <a:solidFill>
                <a:srgbClr val="002060"/>
              </a:solidFill>
              <a:latin typeface="Book Antiqua"/>
              <a:ea typeface="Book Antiqua"/>
              <a:cs typeface="Book Antiqua"/>
              <a:sym typeface="Book Antiqua"/>
            </a:endParaRPr>
          </a:p>
        </p:txBody>
      </p:sp>
      <p:sp>
        <p:nvSpPr>
          <p:cNvPr id="611" name="Google Shape;611;p41"/>
          <p:cNvSpPr txBox="1">
            <a:spLocks noGrp="1"/>
          </p:cNvSpPr>
          <p:nvPr>
            <p:ph type="title"/>
          </p:nvPr>
        </p:nvSpPr>
        <p:spPr>
          <a:xfrm>
            <a:off x="1616500" y="553575"/>
            <a:ext cx="10018800" cy="603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Corbel"/>
              <a:buNone/>
            </a:pPr>
            <a:r>
              <a:rPr lang="en-US" sz="2400" b="1">
                <a:solidFill>
                  <a:srgbClr val="980000"/>
                </a:solidFill>
                <a:latin typeface="Book Antiqua"/>
                <a:ea typeface="Book Antiqua"/>
                <a:cs typeface="Book Antiqua"/>
                <a:sym typeface="Book Antiqua"/>
              </a:rPr>
              <a:t>Advantages and disadvantages of large sized chunks in Google File System</a:t>
            </a:r>
            <a:endParaRPr sz="2400" b="1">
              <a:solidFill>
                <a:srgbClr val="980000"/>
              </a:solidFill>
              <a:latin typeface="Book Antiqua"/>
              <a:ea typeface="Book Antiqua"/>
              <a:cs typeface="Book Antiqua"/>
              <a:sym typeface="Book Antiqu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gf3a7b6f83d_0_16"/>
          <p:cNvSpPr txBox="1">
            <a:spLocks noGrp="1"/>
          </p:cNvSpPr>
          <p:nvPr>
            <p:ph type="ftr" idx="11"/>
          </p:nvPr>
        </p:nvSpPr>
        <p:spPr>
          <a:xfrm>
            <a:off x="10733479" y="6369642"/>
            <a:ext cx="14049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618" name="Google Shape;618;gf3a7b6f83d_0_16"/>
          <p:cNvSpPr txBox="1">
            <a:spLocks noGrp="1"/>
          </p:cNvSpPr>
          <p:nvPr>
            <p:ph type="sldNum" idx="12"/>
          </p:nvPr>
        </p:nvSpPr>
        <p:spPr>
          <a:xfrm>
            <a:off x="11160306" y="6103669"/>
            <a:ext cx="551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52</a:t>
            </a:fld>
            <a:endParaRPr>
              <a:latin typeface="Book Antiqua"/>
              <a:ea typeface="Book Antiqua"/>
              <a:cs typeface="Book Antiqua"/>
              <a:sym typeface="Book Antiqua"/>
            </a:endParaRPr>
          </a:p>
        </p:txBody>
      </p:sp>
      <p:sp>
        <p:nvSpPr>
          <p:cNvPr id="619" name="Google Shape;619;gf3a7b6f83d_0_16"/>
          <p:cNvSpPr txBox="1">
            <a:spLocks noGrp="1"/>
          </p:cNvSpPr>
          <p:nvPr>
            <p:ph type="body" idx="1"/>
          </p:nvPr>
        </p:nvSpPr>
        <p:spPr>
          <a:xfrm>
            <a:off x="1577075" y="652950"/>
            <a:ext cx="10420200" cy="5552100"/>
          </a:xfrm>
          <a:prstGeom prst="rect">
            <a:avLst/>
          </a:prstGeom>
          <a:noFill/>
          <a:ln>
            <a:noFill/>
          </a:ln>
        </p:spPr>
        <p:txBody>
          <a:bodyPr spcFirstLastPara="1" wrap="square" lIns="91425" tIns="45700" rIns="91425" bIns="45700" anchor="ctr" anchorCtr="0">
            <a:normAutofit/>
          </a:bodyPr>
          <a:lstStyle/>
          <a:p>
            <a:pPr marL="0" lvl="0" indent="0" algn="just" rtl="0">
              <a:lnSpc>
                <a:spcPct val="150000"/>
              </a:lnSpc>
              <a:spcBef>
                <a:spcPts val="0"/>
              </a:spcBef>
              <a:spcAft>
                <a:spcPts val="0"/>
              </a:spcAft>
              <a:buNone/>
            </a:pPr>
            <a:r>
              <a:rPr lang="en-US" sz="2200" b="1">
                <a:solidFill>
                  <a:srgbClr val="CC0000"/>
                </a:solidFill>
                <a:latin typeface="Book Antiqua"/>
                <a:ea typeface="Book Antiqua"/>
                <a:cs typeface="Book Antiqua"/>
                <a:sym typeface="Book Antiqua"/>
              </a:rPr>
              <a:t>Disadvantages- </a:t>
            </a:r>
            <a:endParaRPr sz="2200" b="1">
              <a:solidFill>
                <a:srgbClr val="CC0000"/>
              </a:solidFill>
              <a:latin typeface="Book Antiqua"/>
              <a:ea typeface="Book Antiqua"/>
              <a:cs typeface="Book Antiqua"/>
              <a:sym typeface="Book Antiqua"/>
            </a:endParaRPr>
          </a:p>
          <a:p>
            <a:pPr marL="457200" lvl="0" indent="-381635" algn="just" rtl="0">
              <a:lnSpc>
                <a:spcPct val="150000"/>
              </a:lnSpc>
              <a:spcBef>
                <a:spcPts val="0"/>
              </a:spcBef>
              <a:spcAft>
                <a:spcPts val="0"/>
              </a:spcAft>
              <a:buClr>
                <a:srgbClr val="002060"/>
              </a:buClr>
              <a:buSzPts val="2410"/>
              <a:buFont typeface="Book Antiqua"/>
              <a:buChar char="•"/>
            </a:pPr>
            <a:r>
              <a:rPr lang="en-US" sz="2200">
                <a:solidFill>
                  <a:srgbClr val="002060"/>
                </a:solidFill>
                <a:latin typeface="Book Antiqua"/>
                <a:ea typeface="Book Antiqua"/>
                <a:cs typeface="Book Antiqua"/>
                <a:sym typeface="Book Antiqua"/>
              </a:rPr>
              <a:t>Lazy space allocation avoids wasting space due to internal fragmentation.</a:t>
            </a:r>
            <a:endParaRPr sz="2200">
              <a:solidFill>
                <a:srgbClr val="002060"/>
              </a:solidFill>
              <a:latin typeface="Book Antiqua"/>
              <a:ea typeface="Book Antiqua"/>
              <a:cs typeface="Book Antiqua"/>
              <a:sym typeface="Book Antiqua"/>
            </a:endParaRPr>
          </a:p>
          <a:p>
            <a:pPr marL="457200" lvl="0" indent="-381635" algn="just" rtl="0">
              <a:lnSpc>
                <a:spcPct val="150000"/>
              </a:lnSpc>
              <a:spcBef>
                <a:spcPts val="0"/>
              </a:spcBef>
              <a:spcAft>
                <a:spcPts val="0"/>
              </a:spcAft>
              <a:buClr>
                <a:srgbClr val="002060"/>
              </a:buClr>
              <a:buSzPts val="2410"/>
              <a:buFont typeface="Book Antiqua"/>
              <a:buChar char="•"/>
            </a:pPr>
            <a:r>
              <a:rPr lang="en-US" sz="2200">
                <a:solidFill>
                  <a:srgbClr val="002060"/>
                </a:solidFill>
                <a:latin typeface="Book Antiqua"/>
                <a:ea typeface="Book Antiqua"/>
                <a:cs typeface="Book Antiqua"/>
                <a:sym typeface="Book Antiqua"/>
              </a:rPr>
              <a:t>Even with lazy space allocation, a small file consists of a small number of chunks, perhaps just one. The chunk servers storing those chunks may become hot spots if many clients are accessing the same file. In practice, hot spots have not been a major issue because the applications mostly read large multi-chunk files sequentially. To mitigate it, replication and allowance to read from other clients can be done.</a:t>
            </a:r>
            <a:endParaRPr sz="2200">
              <a:solidFill>
                <a:srgbClr val="002060"/>
              </a:solidFill>
              <a:latin typeface="Book Antiqua"/>
              <a:ea typeface="Book Antiqua"/>
              <a:cs typeface="Book Antiqua"/>
              <a:sym typeface="Book Antiqua"/>
            </a:endParaRPr>
          </a:p>
          <a:p>
            <a:pPr marL="0" lvl="0" indent="0" algn="just" rtl="0">
              <a:lnSpc>
                <a:spcPct val="150000"/>
              </a:lnSpc>
              <a:spcBef>
                <a:spcPts val="0"/>
              </a:spcBef>
              <a:spcAft>
                <a:spcPts val="0"/>
              </a:spcAft>
              <a:buNone/>
            </a:pPr>
            <a:endParaRPr sz="2200">
              <a:solidFill>
                <a:srgbClr val="002060"/>
              </a:solidFill>
              <a:latin typeface="Book Antiqua"/>
              <a:ea typeface="Book Antiqua"/>
              <a:cs typeface="Book Antiqua"/>
              <a:sym typeface="Book Antiqu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2"/>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626" name="Google Shape;626;p42"/>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53</a:t>
            </a:fld>
            <a:endParaRPr>
              <a:latin typeface="Book Antiqua"/>
              <a:ea typeface="Book Antiqua"/>
              <a:cs typeface="Book Antiqua"/>
              <a:sym typeface="Book Antiqua"/>
            </a:endParaRPr>
          </a:p>
        </p:txBody>
      </p:sp>
      <p:sp>
        <p:nvSpPr>
          <p:cNvPr id="627" name="Google Shape;627;p42"/>
          <p:cNvSpPr txBox="1">
            <a:spLocks noGrp="1"/>
          </p:cNvSpPr>
          <p:nvPr>
            <p:ph type="body" idx="1"/>
          </p:nvPr>
        </p:nvSpPr>
        <p:spPr>
          <a:xfrm>
            <a:off x="1522107" y="522192"/>
            <a:ext cx="10485014" cy="5714463"/>
          </a:xfrm>
          <a:prstGeom prst="rect">
            <a:avLst/>
          </a:prstGeom>
          <a:noFill/>
          <a:ln>
            <a:noFill/>
          </a:ln>
        </p:spPr>
        <p:txBody>
          <a:bodyPr spcFirstLastPara="1" wrap="square" lIns="91425" tIns="45700" rIns="91425" bIns="45700" anchor="ctr" anchorCtr="0">
            <a:normAutofit/>
          </a:bodyPr>
          <a:lstStyle/>
          <a:p>
            <a:pPr marL="190500" marR="0" lvl="0" indent="-190500" algn="l" rtl="0">
              <a:lnSpc>
                <a:spcPct val="150000"/>
              </a:lnSpc>
              <a:spcBef>
                <a:spcPts val="0"/>
              </a:spcBef>
              <a:spcAft>
                <a:spcPts val="0"/>
              </a:spcAft>
              <a:buSzPts val="2900"/>
              <a:buChar char="•"/>
            </a:pPr>
            <a:r>
              <a:rPr lang="en-US" sz="2000">
                <a:solidFill>
                  <a:srgbClr val="002060"/>
                </a:solidFill>
                <a:latin typeface="Book Antiqua"/>
                <a:ea typeface="Book Antiqua"/>
                <a:cs typeface="Book Antiqua"/>
                <a:sym typeface="Book Antiqua"/>
              </a:rPr>
              <a:t>Hadoop is made up of 2 parts:</a:t>
            </a:r>
            <a:endParaRPr/>
          </a:p>
          <a:p>
            <a:pPr marL="742950" marR="0" lvl="1" indent="-285750" algn="l" rtl="0">
              <a:lnSpc>
                <a:spcPct val="150000"/>
              </a:lnSpc>
              <a:spcBef>
                <a:spcPts val="920"/>
              </a:spcBef>
              <a:spcAft>
                <a:spcPts val="0"/>
              </a:spcAft>
              <a:buSzPts val="1200"/>
              <a:buFont typeface="Times New Roman"/>
              <a:buAutoNum type="arabicPeriod"/>
            </a:pPr>
            <a:r>
              <a:rPr lang="en-US">
                <a:solidFill>
                  <a:srgbClr val="002060"/>
                </a:solidFill>
                <a:latin typeface="Book Antiqua"/>
                <a:ea typeface="Book Antiqua"/>
                <a:cs typeface="Book Antiqua"/>
                <a:sym typeface="Book Antiqua"/>
              </a:rPr>
              <a:t>HDFS – Hadoop Distributed File System</a:t>
            </a:r>
            <a:endParaRPr/>
          </a:p>
          <a:p>
            <a:pPr marL="742950" marR="0" lvl="1" indent="-285750" algn="l" rtl="0">
              <a:lnSpc>
                <a:spcPct val="150000"/>
              </a:lnSpc>
              <a:spcBef>
                <a:spcPts val="920"/>
              </a:spcBef>
              <a:spcAft>
                <a:spcPts val="0"/>
              </a:spcAft>
              <a:buSzPts val="1200"/>
              <a:buFont typeface="Times New Roman"/>
              <a:buAutoNum type="arabicPeriod"/>
            </a:pPr>
            <a:r>
              <a:rPr lang="en-US">
                <a:solidFill>
                  <a:srgbClr val="002060"/>
                </a:solidFill>
                <a:latin typeface="Book Antiqua"/>
                <a:ea typeface="Book Antiqua"/>
                <a:cs typeface="Book Antiqua"/>
                <a:sym typeface="Book Antiqua"/>
              </a:rPr>
              <a:t>MapReduce – The programming model that is used to work on the data present in HDFS.</a:t>
            </a:r>
            <a:endParaRPr/>
          </a:p>
          <a:p>
            <a:pPr marL="190500" marR="0" lvl="0" indent="-190500" algn="l" rtl="0">
              <a:lnSpc>
                <a:spcPct val="150000"/>
              </a:lnSpc>
              <a:spcBef>
                <a:spcPts val="820"/>
              </a:spcBef>
              <a:spcAft>
                <a:spcPts val="0"/>
              </a:spcAft>
              <a:buSzPts val="2900"/>
              <a:buChar char="•"/>
            </a:pPr>
            <a:r>
              <a:rPr lang="en-US" sz="2000" b="1">
                <a:solidFill>
                  <a:srgbClr val="002060"/>
                </a:solidFill>
                <a:latin typeface="Book Antiqua"/>
                <a:ea typeface="Book Antiqua"/>
                <a:cs typeface="Book Antiqua"/>
                <a:sym typeface="Book Antiqua"/>
              </a:rPr>
              <a:t>Hadoop Distributed File System (HDFS) Building blocks of Hadoop :</a:t>
            </a:r>
            <a:endParaRPr/>
          </a:p>
          <a:p>
            <a:pPr marL="800100" lvl="1" indent="-342900" algn="l" rtl="0">
              <a:lnSpc>
                <a:spcPct val="150000"/>
              </a:lnSpc>
              <a:spcBef>
                <a:spcPts val="910"/>
              </a:spcBef>
              <a:spcAft>
                <a:spcPts val="0"/>
              </a:spcAft>
              <a:buSzPts val="2900"/>
              <a:buFont typeface="Noto Sans Symbols"/>
              <a:buChar char="∙"/>
            </a:pPr>
            <a:r>
              <a:rPr lang="en-US" b="1">
                <a:solidFill>
                  <a:srgbClr val="C00000"/>
                </a:solidFill>
                <a:latin typeface="Book Antiqua"/>
                <a:ea typeface="Book Antiqua"/>
                <a:cs typeface="Book Antiqua"/>
                <a:sym typeface="Book Antiqua"/>
              </a:rPr>
              <a:t>Namenode</a:t>
            </a:r>
            <a:endParaRPr/>
          </a:p>
          <a:p>
            <a:pPr marL="800100" lvl="1" indent="-342900" algn="l" rtl="0">
              <a:lnSpc>
                <a:spcPct val="150000"/>
              </a:lnSpc>
              <a:spcBef>
                <a:spcPts val="900"/>
              </a:spcBef>
              <a:spcAft>
                <a:spcPts val="0"/>
              </a:spcAft>
              <a:buSzPts val="2900"/>
              <a:buFont typeface="Noto Sans Symbols"/>
              <a:buChar char="∙"/>
            </a:pPr>
            <a:r>
              <a:rPr lang="en-US" b="1">
                <a:solidFill>
                  <a:srgbClr val="C00000"/>
                </a:solidFill>
                <a:latin typeface="Book Antiqua"/>
                <a:ea typeface="Book Antiqua"/>
                <a:cs typeface="Book Antiqua"/>
                <a:sym typeface="Book Antiqua"/>
              </a:rPr>
              <a:t>Datanode</a:t>
            </a:r>
            <a:endParaRPr/>
          </a:p>
          <a:p>
            <a:pPr marL="800100" lvl="1" indent="-342900" algn="l" rtl="0">
              <a:lnSpc>
                <a:spcPct val="150000"/>
              </a:lnSpc>
              <a:spcBef>
                <a:spcPts val="950"/>
              </a:spcBef>
              <a:spcAft>
                <a:spcPts val="0"/>
              </a:spcAft>
              <a:buSzPts val="2900"/>
              <a:buFont typeface="Noto Sans Symbols"/>
              <a:buChar char="∙"/>
            </a:pPr>
            <a:r>
              <a:rPr lang="en-US" b="1">
                <a:solidFill>
                  <a:srgbClr val="C00000"/>
                </a:solidFill>
                <a:latin typeface="Book Antiqua"/>
                <a:ea typeface="Book Antiqua"/>
                <a:cs typeface="Book Antiqua"/>
                <a:sym typeface="Book Antiqua"/>
              </a:rPr>
              <a:t>Secondary Name node</a:t>
            </a:r>
            <a:endParaRPr/>
          </a:p>
          <a:p>
            <a:pPr marL="800100" lvl="1" indent="-342900" algn="l" rtl="0">
              <a:lnSpc>
                <a:spcPct val="150000"/>
              </a:lnSpc>
              <a:spcBef>
                <a:spcPts val="875"/>
              </a:spcBef>
              <a:spcAft>
                <a:spcPts val="0"/>
              </a:spcAft>
              <a:buSzPts val="2900"/>
              <a:buFont typeface="Noto Sans Symbols"/>
              <a:buChar char="∙"/>
            </a:pPr>
            <a:r>
              <a:rPr lang="en-US" b="1">
                <a:solidFill>
                  <a:srgbClr val="C00000"/>
                </a:solidFill>
                <a:latin typeface="Book Antiqua"/>
                <a:ea typeface="Book Antiqua"/>
                <a:cs typeface="Book Antiqua"/>
                <a:sym typeface="Book Antiqua"/>
              </a:rPr>
              <a:t>JobTracker</a:t>
            </a:r>
            <a:endParaRPr/>
          </a:p>
          <a:p>
            <a:pPr marL="800100" lvl="1" indent="-342900" algn="l" rtl="0">
              <a:lnSpc>
                <a:spcPct val="150000"/>
              </a:lnSpc>
              <a:spcBef>
                <a:spcPts val="940"/>
              </a:spcBef>
              <a:spcAft>
                <a:spcPts val="0"/>
              </a:spcAft>
              <a:buSzPts val="2900"/>
              <a:buFont typeface="Noto Sans Symbols"/>
              <a:buChar char="∙"/>
            </a:pPr>
            <a:r>
              <a:rPr lang="en-US" b="1">
                <a:solidFill>
                  <a:srgbClr val="C00000"/>
                </a:solidFill>
                <a:latin typeface="Book Antiqua"/>
                <a:ea typeface="Book Antiqua"/>
                <a:cs typeface="Book Antiqua"/>
                <a:sym typeface="Book Antiqua"/>
              </a:rPr>
              <a:t>TaskTracker</a:t>
            </a:r>
            <a:endParaRPr/>
          </a:p>
          <a:p>
            <a:pPr marL="285750" lvl="0" indent="-101600" algn="l" rtl="0">
              <a:lnSpc>
                <a:spcPct val="150000"/>
              </a:lnSpc>
              <a:spcBef>
                <a:spcPts val="400"/>
              </a:spcBef>
              <a:spcAft>
                <a:spcPts val="0"/>
              </a:spcAft>
              <a:buSzPts val="2900"/>
              <a:buNone/>
            </a:pPr>
            <a:endParaRPr sz="2000">
              <a:latin typeface="Book Antiqua"/>
              <a:ea typeface="Book Antiqua"/>
              <a:cs typeface="Book Antiqua"/>
              <a:sym typeface="Book Antiqu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3"/>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634" name="Google Shape;634;p43"/>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54</a:t>
            </a:fld>
            <a:endParaRPr>
              <a:latin typeface="Book Antiqua"/>
              <a:ea typeface="Book Antiqua"/>
              <a:cs typeface="Book Antiqua"/>
              <a:sym typeface="Book Antiqua"/>
            </a:endParaRPr>
          </a:p>
        </p:txBody>
      </p:sp>
      <p:sp>
        <p:nvSpPr>
          <p:cNvPr id="635" name="Google Shape;635;p43"/>
          <p:cNvSpPr txBox="1">
            <a:spLocks noGrp="1"/>
          </p:cNvSpPr>
          <p:nvPr>
            <p:ph type="body" idx="1"/>
          </p:nvPr>
        </p:nvSpPr>
        <p:spPr>
          <a:xfrm>
            <a:off x="1458486" y="400804"/>
            <a:ext cx="10357919" cy="6151400"/>
          </a:xfrm>
          <a:prstGeom prst="rect">
            <a:avLst/>
          </a:prstGeom>
          <a:noFill/>
          <a:ln>
            <a:noFill/>
          </a:ln>
        </p:spPr>
        <p:txBody>
          <a:bodyPr spcFirstLastPara="1" wrap="square" lIns="91425" tIns="45700" rIns="91425" bIns="45700" anchor="ctr" anchorCtr="0">
            <a:normAutofit/>
          </a:bodyPr>
          <a:lstStyle/>
          <a:p>
            <a:pPr marL="285750" lvl="0" indent="-285750" algn="just" rtl="0">
              <a:lnSpc>
                <a:spcPct val="150000"/>
              </a:lnSpc>
              <a:spcBef>
                <a:spcPts val="0"/>
              </a:spcBef>
              <a:spcAft>
                <a:spcPts val="0"/>
              </a:spcAft>
              <a:buSzPts val="2610"/>
              <a:buChar char="•"/>
            </a:pPr>
            <a:r>
              <a:rPr lang="en-US" sz="1800" b="0" i="0">
                <a:solidFill>
                  <a:srgbClr val="002060"/>
                </a:solidFill>
                <a:latin typeface="Book Antiqua"/>
                <a:ea typeface="Book Antiqua"/>
                <a:cs typeface="Book Antiqua"/>
                <a:sym typeface="Book Antiqua"/>
              </a:rPr>
              <a:t>The Hadoop Distributed File System (HDFS) is a distributed file system for Hadoop. It contains a master/slave architecture. This architecture consist of a single NameNode performs the role of master, and multiple DataNodes performs the role of a slave.</a:t>
            </a:r>
            <a:endParaRPr sz="1800" b="1">
              <a:solidFill>
                <a:srgbClr val="002060"/>
              </a:solidFill>
              <a:latin typeface="Book Antiqua"/>
              <a:ea typeface="Book Antiqua"/>
              <a:cs typeface="Book Antiqua"/>
              <a:sym typeface="Book Antiqua"/>
            </a:endParaRPr>
          </a:p>
          <a:p>
            <a:pPr marL="285750" lvl="0" indent="-285750" algn="just" rtl="0">
              <a:lnSpc>
                <a:spcPct val="150000"/>
              </a:lnSpc>
              <a:spcBef>
                <a:spcPts val="1000"/>
              </a:spcBef>
              <a:spcAft>
                <a:spcPts val="0"/>
              </a:spcAft>
              <a:buSzPts val="2900"/>
              <a:buChar char="•"/>
            </a:pPr>
            <a:r>
              <a:rPr lang="en-US" sz="2000" b="1">
                <a:solidFill>
                  <a:srgbClr val="C00000"/>
                </a:solidFill>
                <a:latin typeface="Book Antiqua"/>
                <a:ea typeface="Book Antiqua"/>
                <a:cs typeface="Book Antiqua"/>
                <a:sym typeface="Book Antiqua"/>
              </a:rPr>
              <a:t>Namenode- </a:t>
            </a:r>
            <a:r>
              <a:rPr lang="en-US" sz="1800">
                <a:solidFill>
                  <a:srgbClr val="002060"/>
                </a:solidFill>
                <a:latin typeface="Book Antiqua"/>
                <a:ea typeface="Book Antiqua"/>
                <a:cs typeface="Book Antiqua"/>
                <a:sym typeface="Book Antiqua"/>
              </a:rPr>
              <a:t>It is a single master server exist in the HDFS cluster. As it is a single node, it may become the reason of single point failure. It manages the file system namespace by executing an operation like the opening, renaming and closing the files. It simplifies the architecture of the system.</a:t>
            </a:r>
            <a:endParaRPr/>
          </a:p>
          <a:p>
            <a:pPr marL="285750" lvl="0" indent="-285750" algn="just" rtl="0">
              <a:lnSpc>
                <a:spcPct val="150000"/>
              </a:lnSpc>
              <a:spcBef>
                <a:spcPts val="1000"/>
              </a:spcBef>
              <a:spcAft>
                <a:spcPts val="0"/>
              </a:spcAft>
              <a:buSzPts val="2900"/>
              <a:buChar char="•"/>
            </a:pPr>
            <a:r>
              <a:rPr lang="en-US" sz="2000" b="1">
                <a:solidFill>
                  <a:srgbClr val="C00000"/>
                </a:solidFill>
                <a:latin typeface="Book Antiqua"/>
                <a:ea typeface="Book Antiqua"/>
                <a:cs typeface="Book Antiqua"/>
                <a:sym typeface="Book Antiqua"/>
              </a:rPr>
              <a:t>Datanode- </a:t>
            </a:r>
            <a:r>
              <a:rPr lang="en-US" sz="1800">
                <a:solidFill>
                  <a:srgbClr val="002060"/>
                </a:solidFill>
                <a:latin typeface="Book Antiqua"/>
                <a:ea typeface="Book Antiqua"/>
                <a:cs typeface="Book Antiqua"/>
                <a:sym typeface="Book Antiqua"/>
              </a:rPr>
              <a:t>The HDFS cluster contains multiple DataNodes. Each DataNode contains multiple data blocks. These data blocks are used to store data. It is the responsibility of DataNode to read and write requests from the file system's clients. It performs block creation, deletion, and replication upon instruction from the NameNode.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4"/>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642" name="Google Shape;642;p44"/>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55</a:t>
            </a:fld>
            <a:endParaRPr>
              <a:latin typeface="Book Antiqua"/>
              <a:ea typeface="Book Antiqua"/>
              <a:cs typeface="Book Antiqua"/>
              <a:sym typeface="Book Antiqua"/>
            </a:endParaRPr>
          </a:p>
        </p:txBody>
      </p:sp>
      <p:sp>
        <p:nvSpPr>
          <p:cNvPr id="643" name="Google Shape;643;p44"/>
          <p:cNvSpPr txBox="1">
            <a:spLocks noGrp="1"/>
          </p:cNvSpPr>
          <p:nvPr>
            <p:ph type="body" idx="1"/>
          </p:nvPr>
        </p:nvSpPr>
        <p:spPr>
          <a:xfrm>
            <a:off x="1559261" y="389206"/>
            <a:ext cx="10018713" cy="5980436"/>
          </a:xfrm>
          <a:prstGeom prst="rect">
            <a:avLst/>
          </a:prstGeom>
          <a:noFill/>
          <a:ln>
            <a:noFill/>
          </a:ln>
        </p:spPr>
        <p:txBody>
          <a:bodyPr spcFirstLastPara="1" wrap="square" lIns="91425" tIns="45700" rIns="91425" bIns="45700" anchor="ctr" anchorCtr="0">
            <a:normAutofit/>
          </a:bodyPr>
          <a:lstStyle/>
          <a:p>
            <a:pPr marL="285750" lvl="0" indent="-285750" algn="just" rtl="0">
              <a:lnSpc>
                <a:spcPct val="150000"/>
              </a:lnSpc>
              <a:spcBef>
                <a:spcPts val="0"/>
              </a:spcBef>
              <a:spcAft>
                <a:spcPts val="0"/>
              </a:spcAft>
              <a:buSzPts val="2900"/>
              <a:buChar char="•"/>
            </a:pPr>
            <a:r>
              <a:rPr lang="en-US" sz="2000" b="1">
                <a:solidFill>
                  <a:srgbClr val="C00000"/>
                </a:solidFill>
                <a:latin typeface="Book Antiqua"/>
                <a:ea typeface="Book Antiqua"/>
                <a:cs typeface="Book Antiqua"/>
                <a:sym typeface="Book Antiqua"/>
              </a:rPr>
              <a:t>Secondary NameNode- </a:t>
            </a:r>
            <a:r>
              <a:rPr lang="en-US" sz="2000">
                <a:solidFill>
                  <a:srgbClr val="002060"/>
                </a:solidFill>
                <a:latin typeface="Book Antiqua"/>
                <a:ea typeface="Book Antiqua"/>
                <a:cs typeface="Book Antiqua"/>
                <a:sym typeface="Book Antiqua"/>
              </a:rPr>
              <a:t>Secondary NameNode is one which constantly reads all the file systems and metadata from the RAM of the NameNode and writes it into the hard disk or the file system.</a:t>
            </a:r>
            <a:endParaRPr/>
          </a:p>
          <a:p>
            <a:pPr marL="285750" lvl="0" indent="-285750" algn="just" rtl="0">
              <a:lnSpc>
                <a:spcPct val="150000"/>
              </a:lnSpc>
              <a:spcBef>
                <a:spcPts val="1000"/>
              </a:spcBef>
              <a:spcAft>
                <a:spcPts val="0"/>
              </a:spcAft>
              <a:buSzPts val="2900"/>
              <a:buChar char="•"/>
            </a:pPr>
            <a:r>
              <a:rPr lang="en-US" sz="2000" b="1">
                <a:solidFill>
                  <a:srgbClr val="C00000"/>
                </a:solidFill>
                <a:latin typeface="Book Antiqua"/>
                <a:ea typeface="Book Antiqua"/>
                <a:cs typeface="Book Antiqua"/>
                <a:sym typeface="Book Antiqua"/>
              </a:rPr>
              <a:t>Job Tracker- </a:t>
            </a:r>
            <a:r>
              <a:rPr lang="en-US" sz="2000">
                <a:solidFill>
                  <a:srgbClr val="002060"/>
                </a:solidFill>
                <a:latin typeface="Book Antiqua"/>
                <a:ea typeface="Book Antiqua"/>
                <a:cs typeface="Book Antiqua"/>
                <a:sym typeface="Book Antiqua"/>
              </a:rPr>
              <a:t>JobTracker is a master which creates and runs the job. JobTracker which can run on the NameNode allocates the job to TaskTrackers. It is tracking resource availability and task life cycle management, tracking its progress, fault tolerance etc.</a:t>
            </a:r>
            <a:endParaRPr/>
          </a:p>
          <a:p>
            <a:pPr marL="285750" lvl="0" indent="-285750" algn="just" rtl="0">
              <a:lnSpc>
                <a:spcPct val="150000"/>
              </a:lnSpc>
              <a:spcBef>
                <a:spcPts val="1000"/>
              </a:spcBef>
              <a:spcAft>
                <a:spcPts val="0"/>
              </a:spcAft>
              <a:buSzPts val="2900"/>
              <a:buChar char="•"/>
            </a:pPr>
            <a:r>
              <a:rPr lang="en-US" sz="2000" b="1">
                <a:solidFill>
                  <a:srgbClr val="C00000"/>
                </a:solidFill>
                <a:latin typeface="Book Antiqua"/>
                <a:ea typeface="Book Antiqua"/>
                <a:cs typeface="Book Antiqua"/>
                <a:sym typeface="Book Antiqua"/>
              </a:rPr>
              <a:t>Task Tracker- </a:t>
            </a:r>
            <a:r>
              <a:rPr lang="en-US" sz="2000">
                <a:solidFill>
                  <a:srgbClr val="002060"/>
                </a:solidFill>
                <a:latin typeface="Book Antiqua"/>
                <a:ea typeface="Book Antiqua"/>
                <a:cs typeface="Book Antiqua"/>
                <a:sym typeface="Book Antiqua"/>
              </a:rPr>
              <a:t>TaskTracker  run the tasks and report the status of task to JobTracker. TaskTracker run on DataNodes. It has function of following the orders of the job tracker and updating the job tracker with its progress status periodically.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5"/>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650" name="Google Shape;650;p45"/>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56</a:t>
            </a:fld>
            <a:endParaRPr>
              <a:latin typeface="Book Antiqua"/>
              <a:ea typeface="Book Antiqua"/>
              <a:cs typeface="Book Antiqua"/>
              <a:sym typeface="Book Antiqua"/>
            </a:endParaRPr>
          </a:p>
        </p:txBody>
      </p:sp>
      <p:sp>
        <p:nvSpPr>
          <p:cNvPr id="651" name="Google Shape;651;p45"/>
          <p:cNvSpPr txBox="1">
            <a:spLocks noGrp="1"/>
          </p:cNvSpPr>
          <p:nvPr>
            <p:ph type="body" idx="1"/>
          </p:nvPr>
        </p:nvSpPr>
        <p:spPr>
          <a:xfrm>
            <a:off x="1417176" y="893701"/>
            <a:ext cx="10544975" cy="5209968"/>
          </a:xfrm>
          <a:prstGeom prst="rect">
            <a:avLst/>
          </a:prstGeom>
          <a:noFill/>
          <a:ln>
            <a:noFill/>
          </a:ln>
        </p:spPr>
        <p:txBody>
          <a:bodyPr spcFirstLastPara="1" wrap="square" lIns="91425" tIns="45700" rIns="91425" bIns="45700" anchor="ctr" anchorCtr="0">
            <a:normAutofit/>
          </a:bodyPr>
          <a:lstStyle/>
          <a:p>
            <a:pPr marL="190500" marR="0" lvl="0" indent="-190500" algn="just" rtl="0">
              <a:lnSpc>
                <a:spcPct val="150000"/>
              </a:lnSpc>
              <a:spcBef>
                <a:spcPts val="0"/>
              </a:spcBef>
              <a:spcAft>
                <a:spcPts val="0"/>
              </a:spcAft>
              <a:buSzPts val="2900"/>
              <a:buChar char="•"/>
            </a:pPr>
            <a:r>
              <a:rPr lang="en-US" sz="2000">
                <a:solidFill>
                  <a:srgbClr val="002060"/>
                </a:solidFill>
                <a:latin typeface="Book Antiqua"/>
                <a:ea typeface="Book Antiqua"/>
                <a:cs typeface="Book Antiqua"/>
                <a:sym typeface="Book Antiqua"/>
              </a:rPr>
              <a:t>A Hadoop cluster can comprise of a single node (single node cluster) or thousands of nodes. Once Hadoop is installed, we can try the following few basic commands to work with HDFS:</a:t>
            </a:r>
            <a:endParaRPr/>
          </a:p>
          <a:p>
            <a:pPr marL="647700" lvl="1" indent="-285750" algn="just" rtl="0">
              <a:lnSpc>
                <a:spcPct val="150000"/>
              </a:lnSpc>
              <a:spcBef>
                <a:spcPts val="840"/>
              </a:spcBef>
              <a:spcAft>
                <a:spcPts val="0"/>
              </a:spcAft>
              <a:buSzPts val="2900"/>
              <a:buChar char="•"/>
            </a:pPr>
            <a:r>
              <a:rPr lang="en-US" b="1">
                <a:solidFill>
                  <a:srgbClr val="C00000"/>
                </a:solidFill>
                <a:latin typeface="Book Antiqua"/>
                <a:ea typeface="Book Antiqua"/>
                <a:cs typeface="Book Antiqua"/>
                <a:sym typeface="Book Antiqua"/>
              </a:rPr>
              <a:t>hadoop fs -ls </a:t>
            </a:r>
            <a:endParaRPr/>
          </a:p>
          <a:p>
            <a:pPr marL="647700" lvl="1" indent="-285750" algn="just" rtl="0">
              <a:lnSpc>
                <a:spcPct val="150000"/>
              </a:lnSpc>
              <a:spcBef>
                <a:spcPts val="1640"/>
              </a:spcBef>
              <a:spcAft>
                <a:spcPts val="0"/>
              </a:spcAft>
              <a:buSzPts val="2900"/>
              <a:buChar char="•"/>
            </a:pPr>
            <a:r>
              <a:rPr lang="en-US" b="1">
                <a:solidFill>
                  <a:srgbClr val="C00000"/>
                </a:solidFill>
                <a:latin typeface="Book Antiqua"/>
                <a:ea typeface="Book Antiqua"/>
                <a:cs typeface="Book Antiqua"/>
                <a:sym typeface="Book Antiqua"/>
              </a:rPr>
              <a:t>hadoop fs -put &lt;path_of_local&gt; &lt;path_in_hdfs&gt; </a:t>
            </a:r>
            <a:endParaRPr b="1">
              <a:solidFill>
                <a:srgbClr val="C00000"/>
              </a:solidFill>
              <a:latin typeface="Book Antiqua"/>
              <a:ea typeface="Book Antiqua"/>
              <a:cs typeface="Book Antiqua"/>
              <a:sym typeface="Book Antiqua"/>
            </a:endParaRPr>
          </a:p>
          <a:p>
            <a:pPr marL="647700" lvl="1" indent="-285750" algn="just" rtl="0">
              <a:lnSpc>
                <a:spcPct val="150000"/>
              </a:lnSpc>
              <a:spcBef>
                <a:spcPts val="1640"/>
              </a:spcBef>
              <a:spcAft>
                <a:spcPts val="0"/>
              </a:spcAft>
              <a:buSzPts val="2900"/>
              <a:buChar char="•"/>
            </a:pPr>
            <a:r>
              <a:rPr lang="en-US" b="1">
                <a:solidFill>
                  <a:srgbClr val="C00000"/>
                </a:solidFill>
                <a:latin typeface="Book Antiqua"/>
                <a:ea typeface="Book Antiqua"/>
                <a:cs typeface="Book Antiqua"/>
                <a:sym typeface="Book Antiqua"/>
              </a:rPr>
              <a:t>hadoop fs -get &lt;path_in_hdfs&gt; &lt;path_of_local&gt; </a:t>
            </a:r>
            <a:endParaRPr b="1">
              <a:solidFill>
                <a:srgbClr val="C00000"/>
              </a:solidFill>
              <a:latin typeface="Book Antiqua"/>
              <a:ea typeface="Book Antiqua"/>
              <a:cs typeface="Book Antiqua"/>
              <a:sym typeface="Book Antiqua"/>
            </a:endParaRPr>
          </a:p>
          <a:p>
            <a:pPr marL="647700" lvl="1" indent="-285750" algn="just" rtl="0">
              <a:lnSpc>
                <a:spcPct val="150000"/>
              </a:lnSpc>
              <a:spcBef>
                <a:spcPts val="1640"/>
              </a:spcBef>
              <a:spcAft>
                <a:spcPts val="0"/>
              </a:spcAft>
              <a:buSzPts val="2900"/>
              <a:buChar char="•"/>
            </a:pPr>
            <a:r>
              <a:rPr lang="en-US" b="1">
                <a:solidFill>
                  <a:srgbClr val="C00000"/>
                </a:solidFill>
                <a:latin typeface="Book Antiqua"/>
                <a:ea typeface="Book Antiqua"/>
                <a:cs typeface="Book Antiqua"/>
                <a:sym typeface="Book Antiqua"/>
              </a:rPr>
              <a:t>hadoop fs -cat &lt;path_of_file_in_hdfs&gt;</a:t>
            </a:r>
            <a:endParaRPr/>
          </a:p>
          <a:p>
            <a:pPr marL="647700" lvl="1" indent="-285750" algn="just" rtl="0">
              <a:lnSpc>
                <a:spcPct val="150000"/>
              </a:lnSpc>
              <a:spcBef>
                <a:spcPts val="805"/>
              </a:spcBef>
              <a:spcAft>
                <a:spcPts val="0"/>
              </a:spcAft>
              <a:buSzPts val="2900"/>
              <a:buChar char="•"/>
            </a:pPr>
            <a:r>
              <a:rPr lang="en-US" b="1">
                <a:solidFill>
                  <a:srgbClr val="C00000"/>
                </a:solidFill>
                <a:latin typeface="Book Antiqua"/>
                <a:ea typeface="Book Antiqua"/>
                <a:cs typeface="Book Antiqua"/>
                <a:sym typeface="Book Antiqua"/>
              </a:rPr>
              <a:t>hadoop fs -rmr &lt;path_in_hdfs&gt;</a:t>
            </a:r>
            <a:endParaRPr/>
          </a:p>
          <a:p>
            <a:pPr marL="285750" lvl="0" indent="-101600" algn="l" rtl="0">
              <a:spcBef>
                <a:spcPts val="1200"/>
              </a:spcBef>
              <a:spcAft>
                <a:spcPts val="0"/>
              </a:spcAft>
              <a:buSzPts val="2900"/>
              <a:buNone/>
            </a:pPr>
            <a:endParaRPr sz="2000">
              <a:solidFill>
                <a:srgbClr val="002060"/>
              </a:solidFill>
              <a:latin typeface="Book Antiqua"/>
              <a:ea typeface="Book Antiqua"/>
              <a:cs typeface="Book Antiqua"/>
              <a:sym typeface="Book Antiqu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6"/>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658" name="Google Shape;658;p46"/>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57</a:t>
            </a:fld>
            <a:endParaRPr>
              <a:latin typeface="Book Antiqua"/>
              <a:ea typeface="Book Antiqua"/>
              <a:cs typeface="Book Antiqua"/>
              <a:sym typeface="Book Antiqua"/>
            </a:endParaRPr>
          </a:p>
        </p:txBody>
      </p:sp>
      <p:sp>
        <p:nvSpPr>
          <p:cNvPr id="659" name="Google Shape;659;p46"/>
          <p:cNvSpPr txBox="1">
            <a:spLocks noGrp="1"/>
          </p:cNvSpPr>
          <p:nvPr>
            <p:ph type="body" idx="1"/>
          </p:nvPr>
        </p:nvSpPr>
        <p:spPr>
          <a:xfrm>
            <a:off x="1614883" y="74413"/>
            <a:ext cx="10018713" cy="76200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3190"/>
              <a:buNone/>
            </a:pPr>
            <a:r>
              <a:rPr lang="en-US" sz="2200" b="1">
                <a:solidFill>
                  <a:srgbClr val="C00000"/>
                </a:solidFill>
                <a:latin typeface="Book Antiqua"/>
                <a:ea typeface="Book Antiqua"/>
                <a:cs typeface="Book Antiqua"/>
                <a:sym typeface="Book Antiqua"/>
              </a:rPr>
              <a:t>6 Node Hadoop Cluster</a:t>
            </a:r>
            <a:endParaRPr sz="2200" b="1">
              <a:solidFill>
                <a:srgbClr val="C00000"/>
              </a:solidFill>
            </a:endParaRPr>
          </a:p>
        </p:txBody>
      </p:sp>
      <p:pic>
        <p:nvPicPr>
          <p:cNvPr id="660" name="Google Shape;660;p46" descr="Diagram&#10;&#10;Description automatically generated"/>
          <p:cNvPicPr preferRelativeResize="0"/>
          <p:nvPr/>
        </p:nvPicPr>
        <p:blipFill rotWithShape="1">
          <a:blip r:embed="rId3">
            <a:alphaModFix/>
          </a:blip>
          <a:srcRect/>
          <a:stretch/>
        </p:blipFill>
        <p:spPr>
          <a:xfrm>
            <a:off x="2719459" y="586980"/>
            <a:ext cx="8089394" cy="614778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47"/>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667" name="Google Shape;667;p47"/>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58</a:t>
            </a:fld>
            <a:endParaRPr>
              <a:latin typeface="Book Antiqua"/>
              <a:ea typeface="Book Antiqua"/>
              <a:cs typeface="Book Antiqua"/>
              <a:sym typeface="Book Antiqua"/>
            </a:endParaRPr>
          </a:p>
        </p:txBody>
      </p:sp>
      <p:sp>
        <p:nvSpPr>
          <p:cNvPr id="668" name="Google Shape;668;p47"/>
          <p:cNvSpPr txBox="1">
            <a:spLocks noGrp="1"/>
          </p:cNvSpPr>
          <p:nvPr>
            <p:ph type="body" idx="1"/>
          </p:nvPr>
        </p:nvSpPr>
        <p:spPr>
          <a:xfrm>
            <a:off x="1484310" y="833307"/>
            <a:ext cx="10417880" cy="5658213"/>
          </a:xfrm>
          <a:prstGeom prst="rect">
            <a:avLst/>
          </a:prstGeom>
          <a:noFill/>
          <a:ln>
            <a:noFill/>
          </a:ln>
        </p:spPr>
        <p:txBody>
          <a:bodyPr spcFirstLastPara="1" wrap="square" lIns="91425" tIns="45700" rIns="91425" bIns="45700" anchor="ctr" anchorCtr="0">
            <a:normAutofit/>
          </a:bodyPr>
          <a:lstStyle/>
          <a:p>
            <a:pPr marL="285750" lvl="0" indent="-285750" algn="just" rtl="0">
              <a:lnSpc>
                <a:spcPct val="150000"/>
              </a:lnSpc>
              <a:spcBef>
                <a:spcPts val="0"/>
              </a:spcBef>
              <a:spcAft>
                <a:spcPts val="0"/>
              </a:spcAft>
              <a:buSzPts val="2610"/>
              <a:buChar char="•"/>
            </a:pPr>
            <a:r>
              <a:rPr lang="en-US" sz="1800">
                <a:solidFill>
                  <a:srgbClr val="002060"/>
                </a:solidFill>
                <a:latin typeface="Book Antiqua"/>
                <a:ea typeface="Book Antiqua"/>
                <a:cs typeface="Book Antiqua"/>
                <a:sym typeface="Book Antiqua"/>
              </a:rPr>
              <a:t>Apache Hadoop is an open-source framework that allows distributed processing of large sets of data set across different clusters using simple programming. Hadoop can scale up to thousands of computers from a single server. Thus, in these conditions installation of Hadoop becomes most critical. We can install Hadoop in three different modes:</a:t>
            </a:r>
            <a:endParaRPr/>
          </a:p>
          <a:p>
            <a:pPr marL="800100" lvl="1" indent="-228600" algn="l" rtl="0">
              <a:lnSpc>
                <a:spcPct val="150000"/>
              </a:lnSpc>
              <a:spcBef>
                <a:spcPts val="1400"/>
              </a:spcBef>
              <a:spcAft>
                <a:spcPts val="0"/>
              </a:spcAft>
              <a:buSzPts val="1200"/>
              <a:buFont typeface="Noto Sans Symbols"/>
              <a:buChar char="∙"/>
            </a:pPr>
            <a:r>
              <a:rPr lang="en-US" sz="1800" b="1">
                <a:solidFill>
                  <a:srgbClr val="C00000"/>
                </a:solidFill>
                <a:latin typeface="Book Antiqua"/>
                <a:ea typeface="Book Antiqua"/>
                <a:cs typeface="Book Antiqua"/>
                <a:sym typeface="Book Antiqua"/>
              </a:rPr>
              <a:t>Standalone mode - Single Node Cluster</a:t>
            </a:r>
            <a:endParaRPr sz="1800" b="1">
              <a:solidFill>
                <a:srgbClr val="C00000"/>
              </a:solidFill>
              <a:latin typeface="Times New Roman"/>
              <a:ea typeface="Times New Roman"/>
              <a:cs typeface="Times New Roman"/>
              <a:sym typeface="Times New Roman"/>
            </a:endParaRPr>
          </a:p>
          <a:p>
            <a:pPr marL="800100" lvl="1" indent="-228600" algn="l" rtl="0">
              <a:lnSpc>
                <a:spcPct val="150000"/>
              </a:lnSpc>
              <a:spcBef>
                <a:spcPts val="80"/>
              </a:spcBef>
              <a:spcAft>
                <a:spcPts val="0"/>
              </a:spcAft>
              <a:buSzPts val="1200"/>
              <a:buFont typeface="Noto Sans Symbols"/>
              <a:buChar char="∙"/>
            </a:pPr>
            <a:r>
              <a:rPr lang="en-US" sz="1800" b="1">
                <a:solidFill>
                  <a:srgbClr val="C00000"/>
                </a:solidFill>
                <a:latin typeface="Book Antiqua"/>
                <a:ea typeface="Book Antiqua"/>
                <a:cs typeface="Book Antiqua"/>
                <a:sym typeface="Book Antiqua"/>
              </a:rPr>
              <a:t>Pseudo distributed mode - Single Node Cluster</a:t>
            </a:r>
            <a:endParaRPr sz="1800" b="1">
              <a:solidFill>
                <a:srgbClr val="C00000"/>
              </a:solidFill>
              <a:latin typeface="Times New Roman"/>
              <a:ea typeface="Times New Roman"/>
              <a:cs typeface="Times New Roman"/>
              <a:sym typeface="Times New Roman"/>
            </a:endParaRPr>
          </a:p>
          <a:p>
            <a:pPr marL="800100" lvl="1" indent="-228600" algn="l" rtl="0">
              <a:lnSpc>
                <a:spcPct val="150000"/>
              </a:lnSpc>
              <a:spcBef>
                <a:spcPts val="90"/>
              </a:spcBef>
              <a:spcAft>
                <a:spcPts val="0"/>
              </a:spcAft>
              <a:buSzPts val="1200"/>
              <a:buFont typeface="Noto Sans Symbols"/>
              <a:buChar char="∙"/>
            </a:pPr>
            <a:r>
              <a:rPr lang="en-US" sz="1800" b="1">
                <a:solidFill>
                  <a:srgbClr val="C00000"/>
                </a:solidFill>
                <a:latin typeface="Book Antiqua"/>
                <a:ea typeface="Book Antiqua"/>
                <a:cs typeface="Book Antiqua"/>
                <a:sym typeface="Book Antiqua"/>
              </a:rPr>
              <a:t>Distributed mode. - Multi Node Cluster</a:t>
            </a:r>
            <a:endParaRPr/>
          </a:p>
          <a:p>
            <a:pPr marL="285750" lvl="0" indent="-285750" algn="just" rtl="0">
              <a:lnSpc>
                <a:spcPct val="150000"/>
              </a:lnSpc>
              <a:spcBef>
                <a:spcPts val="360"/>
              </a:spcBef>
              <a:spcAft>
                <a:spcPts val="0"/>
              </a:spcAft>
              <a:buSzPts val="2610"/>
              <a:buChar char="•"/>
            </a:pPr>
            <a:r>
              <a:rPr lang="en-US" sz="1800" b="1">
                <a:solidFill>
                  <a:srgbClr val="002060"/>
                </a:solidFill>
                <a:latin typeface="Book Antiqua"/>
                <a:ea typeface="Book Antiqua"/>
                <a:cs typeface="Book Antiqua"/>
                <a:sym typeface="Book Antiqua"/>
              </a:rPr>
              <a:t>Purpose for Different Installation Modes- </a:t>
            </a:r>
            <a:r>
              <a:rPr lang="en-US" sz="1800">
                <a:solidFill>
                  <a:srgbClr val="002060"/>
                </a:solidFill>
                <a:latin typeface="Book Antiqua"/>
                <a:ea typeface="Book Antiqua"/>
                <a:cs typeface="Book Antiqua"/>
                <a:sym typeface="Book Antiqua"/>
              </a:rPr>
              <a:t>When Apache Hadoop is used in a production environment, multiple server nodes are used for distributed computing. But for understanding the basics and playing around with Hadoop, single node installation is sufficient. There is another mode known as 'pseudo distributed' mode. This mode is used to simulate the multi node environment on a single server.</a:t>
            </a:r>
            <a:endParaRPr/>
          </a:p>
        </p:txBody>
      </p:sp>
      <p:sp>
        <p:nvSpPr>
          <p:cNvPr id="669" name="Google Shape;669;p47"/>
          <p:cNvSpPr txBox="1">
            <a:spLocks noGrp="1"/>
          </p:cNvSpPr>
          <p:nvPr>
            <p:ph type="title"/>
          </p:nvPr>
        </p:nvSpPr>
        <p:spPr>
          <a:xfrm>
            <a:off x="1484310" y="225529"/>
            <a:ext cx="10018713" cy="708285"/>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Clr>
                <a:srgbClr val="00B0F0"/>
              </a:buClr>
              <a:buSzPts val="3200"/>
              <a:buFont typeface="Book Antiqua"/>
              <a:buNone/>
            </a:pPr>
            <a:r>
              <a:rPr lang="en-US" sz="3200" b="1">
                <a:solidFill>
                  <a:srgbClr val="00B0F0"/>
                </a:solidFill>
                <a:latin typeface="Book Antiqua"/>
                <a:ea typeface="Book Antiqua"/>
                <a:cs typeface="Book Antiqua"/>
                <a:sym typeface="Book Antiqua"/>
              </a:rPr>
              <a:t>Configuration of Hadoop Cluster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8"/>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676" name="Google Shape;676;p48"/>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59</a:t>
            </a:fld>
            <a:endParaRPr>
              <a:latin typeface="Book Antiqua"/>
              <a:ea typeface="Book Antiqua"/>
              <a:cs typeface="Book Antiqua"/>
              <a:sym typeface="Book Antiqua"/>
            </a:endParaRPr>
          </a:p>
        </p:txBody>
      </p:sp>
      <p:sp>
        <p:nvSpPr>
          <p:cNvPr id="677" name="Google Shape;677;p48"/>
          <p:cNvSpPr txBox="1">
            <a:spLocks noGrp="1"/>
          </p:cNvSpPr>
          <p:nvPr>
            <p:ph type="body" idx="1"/>
          </p:nvPr>
        </p:nvSpPr>
        <p:spPr>
          <a:xfrm>
            <a:off x="1582068" y="149069"/>
            <a:ext cx="10556233" cy="6220573"/>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SzPts val="2900"/>
              <a:buNone/>
            </a:pPr>
            <a:r>
              <a:rPr lang="en-US" sz="2000" b="1">
                <a:solidFill>
                  <a:srgbClr val="C00000"/>
                </a:solidFill>
                <a:latin typeface="Book Antiqua"/>
                <a:ea typeface="Book Antiqua"/>
                <a:cs typeface="Book Antiqua"/>
                <a:sym typeface="Book Antiqua"/>
              </a:rPr>
              <a:t>Standalone Mode Installation - </a:t>
            </a:r>
            <a:r>
              <a:rPr lang="en-US" sz="2000">
                <a:solidFill>
                  <a:srgbClr val="002060"/>
                </a:solidFill>
                <a:latin typeface="Book Antiqua"/>
                <a:ea typeface="Book Antiqua"/>
                <a:cs typeface="Book Antiqua"/>
                <a:sym typeface="Book Antiqua"/>
              </a:rPr>
              <a:t>Now, let us check the standalone mode installation process by following the steps mentioned below.</a:t>
            </a:r>
            <a:endParaRPr/>
          </a:p>
          <a:p>
            <a:pPr marL="0" marR="0" lvl="0" indent="0" algn="just" rtl="0">
              <a:lnSpc>
                <a:spcPct val="150000"/>
              </a:lnSpc>
              <a:spcBef>
                <a:spcPts val="830"/>
              </a:spcBef>
              <a:spcAft>
                <a:spcPts val="0"/>
              </a:spcAft>
              <a:buSzPts val="2900"/>
              <a:buNone/>
            </a:pPr>
            <a:r>
              <a:rPr lang="en-US" sz="2000" b="1">
                <a:solidFill>
                  <a:srgbClr val="00B0F0"/>
                </a:solidFill>
                <a:latin typeface="Book Antiqua"/>
                <a:ea typeface="Book Antiqua"/>
                <a:cs typeface="Book Antiqua"/>
                <a:sym typeface="Book Antiqua"/>
              </a:rPr>
              <a:t>Install Java- </a:t>
            </a:r>
            <a:r>
              <a:rPr lang="en-US" sz="2000">
                <a:solidFill>
                  <a:srgbClr val="002060"/>
                </a:solidFill>
                <a:latin typeface="Book Antiqua"/>
                <a:ea typeface="Book Antiqua"/>
                <a:cs typeface="Book Antiqua"/>
                <a:sym typeface="Book Antiqua"/>
              </a:rPr>
              <a:t>Java (JDK Version 1.6.x) either from Sun/Oracle or Open Java is required. </a:t>
            </a:r>
            <a:endParaRPr/>
          </a:p>
          <a:p>
            <a:pPr marL="0" marR="0" lvl="0" indent="0" algn="just" rtl="0">
              <a:lnSpc>
                <a:spcPct val="150000"/>
              </a:lnSpc>
              <a:spcBef>
                <a:spcPts val="900"/>
              </a:spcBef>
              <a:spcAft>
                <a:spcPts val="0"/>
              </a:spcAft>
              <a:buSzPts val="2900"/>
              <a:buNone/>
            </a:pPr>
            <a:r>
              <a:rPr lang="en-US" sz="2000" b="1">
                <a:solidFill>
                  <a:srgbClr val="002060"/>
                </a:solidFill>
                <a:latin typeface="Book Antiqua"/>
                <a:ea typeface="Book Antiqua"/>
                <a:cs typeface="Book Antiqua"/>
                <a:sym typeface="Book Antiqua"/>
              </a:rPr>
              <a:t>Step 1 -</a:t>
            </a:r>
            <a:r>
              <a:rPr lang="en-US" sz="2000">
                <a:solidFill>
                  <a:srgbClr val="002060"/>
                </a:solidFill>
                <a:latin typeface="Book Antiqua"/>
                <a:ea typeface="Book Antiqua"/>
                <a:cs typeface="Book Antiqua"/>
                <a:sym typeface="Book Antiqua"/>
              </a:rPr>
              <a:t> If you are not able to switch to OpenJDK instead of using proprietary Sun JDK/JRE, install sun-java6 from Canonical Partner Repository by using the following command. </a:t>
            </a:r>
            <a:endParaRPr/>
          </a:p>
          <a:p>
            <a:pPr marL="457200" lvl="1" indent="0" algn="l" rtl="0">
              <a:lnSpc>
                <a:spcPct val="150000"/>
              </a:lnSpc>
              <a:spcBef>
                <a:spcPts val="900"/>
              </a:spcBef>
              <a:spcAft>
                <a:spcPts val="0"/>
              </a:spcAft>
              <a:buSzPts val="2900"/>
              <a:buNone/>
            </a:pPr>
            <a:r>
              <a:rPr lang="en-US">
                <a:solidFill>
                  <a:srgbClr val="002060"/>
                </a:solidFill>
                <a:latin typeface="Book Antiqua"/>
                <a:ea typeface="Book Antiqua"/>
                <a:cs typeface="Book Antiqua"/>
                <a:sym typeface="Book Antiqua"/>
              </a:rPr>
              <a:t>Add the canonical partner to the apt repositories using -</a:t>
            </a:r>
            <a:endParaRPr/>
          </a:p>
          <a:p>
            <a:pPr marL="457200" lvl="1" indent="0" algn="l" rtl="0">
              <a:lnSpc>
                <a:spcPct val="150000"/>
              </a:lnSpc>
              <a:spcBef>
                <a:spcPts val="60"/>
              </a:spcBef>
              <a:spcAft>
                <a:spcPts val="0"/>
              </a:spcAft>
              <a:buSzPts val="2900"/>
              <a:buNone/>
            </a:pPr>
            <a:r>
              <a:rPr lang="en-US">
                <a:solidFill>
                  <a:srgbClr val="002060"/>
                </a:solidFill>
                <a:latin typeface="Book Antiqua"/>
                <a:ea typeface="Book Antiqua"/>
                <a:cs typeface="Book Antiqua"/>
                <a:sym typeface="Book Antiqua"/>
              </a:rPr>
              <a:t>         $ sudo add-apt-repository "de</a:t>
            </a:r>
            <a:r>
              <a:rPr lang="en-US" u="sng" strike="noStrike">
                <a:solidFill>
                  <a:srgbClr val="0000FF"/>
                </a:solidFill>
                <a:latin typeface="Book Antiqua"/>
                <a:ea typeface="Book Antiqua"/>
                <a:cs typeface="Book Antiqua"/>
                <a:sym typeface="Book Antiqu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 http://archive.canonical.com/lucid</a:t>
            </a:r>
            <a:r>
              <a:rPr lang="en-US" u="sng" strike="noStrike">
                <a:solidFill>
                  <a:srgbClr val="002060"/>
                </a:solidFill>
                <a:latin typeface="Book Antiqua"/>
                <a:ea typeface="Book Antiqua"/>
                <a:cs typeface="Book Antiqua"/>
                <a:sym typeface="Book Antiqu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a:solidFill>
                  <a:srgbClr val="002060"/>
                </a:solidFill>
                <a:latin typeface="Book Antiqua"/>
                <a:ea typeface="Book Antiqua"/>
                <a:cs typeface="Book Antiqua"/>
                <a:sym typeface="Book Antiqua"/>
              </a:rPr>
              <a:t>partner"</a:t>
            </a:r>
            <a:endParaRPr/>
          </a:p>
          <a:p>
            <a:pPr marL="0" lvl="0" indent="0" algn="l" rtl="0">
              <a:lnSpc>
                <a:spcPct val="150000"/>
              </a:lnSpc>
              <a:spcBef>
                <a:spcPts val="125"/>
              </a:spcBef>
              <a:spcAft>
                <a:spcPts val="0"/>
              </a:spcAft>
              <a:buSzPts val="2900"/>
              <a:buNone/>
            </a:pPr>
            <a:r>
              <a:rPr lang="en-US" sz="2000" b="1">
                <a:solidFill>
                  <a:srgbClr val="002060"/>
                </a:solidFill>
                <a:latin typeface="Book Antiqua"/>
                <a:ea typeface="Book Antiqua"/>
                <a:cs typeface="Book Antiqua"/>
                <a:sym typeface="Book Antiqua"/>
              </a:rPr>
              <a:t>Step 2 -</a:t>
            </a:r>
            <a:r>
              <a:rPr lang="en-US" sz="2000">
                <a:solidFill>
                  <a:srgbClr val="002060"/>
                </a:solidFill>
                <a:latin typeface="Book Antiqua"/>
                <a:ea typeface="Book Antiqua"/>
                <a:cs typeface="Book Antiqua"/>
                <a:sym typeface="Book Antiqua"/>
              </a:rPr>
              <a:t> Update the source list.</a:t>
            </a:r>
            <a:endParaRPr/>
          </a:p>
          <a:p>
            <a:pPr marL="822960" marR="0" lvl="0" indent="0" algn="l" rtl="0">
              <a:lnSpc>
                <a:spcPct val="150000"/>
              </a:lnSpc>
              <a:spcBef>
                <a:spcPts val="1110"/>
              </a:spcBef>
              <a:spcAft>
                <a:spcPts val="0"/>
              </a:spcAft>
              <a:buSzPts val="2900"/>
              <a:buNone/>
            </a:pPr>
            <a:r>
              <a:rPr lang="en-US" sz="2000">
                <a:solidFill>
                  <a:srgbClr val="002060"/>
                </a:solidFill>
                <a:latin typeface="Book Antiqua"/>
                <a:ea typeface="Book Antiqua"/>
                <a:cs typeface="Book Antiqua"/>
                <a:sym typeface="Book Antiqua"/>
              </a:rPr>
              <a:t>$ sudo apt-get update</a:t>
            </a:r>
            <a:endParaRPr/>
          </a:p>
          <a:p>
            <a:pPr marL="0" marR="0" lvl="0" indent="0" algn="l" rtl="0">
              <a:lnSpc>
                <a:spcPct val="150000"/>
              </a:lnSpc>
              <a:spcBef>
                <a:spcPts val="125"/>
              </a:spcBef>
              <a:spcAft>
                <a:spcPts val="0"/>
              </a:spcAft>
              <a:buSzPts val="2900"/>
              <a:buNone/>
            </a:pPr>
            <a:r>
              <a:rPr lang="en-US" sz="2000" b="1">
                <a:solidFill>
                  <a:srgbClr val="002060"/>
                </a:solidFill>
                <a:latin typeface="Book Antiqua"/>
                <a:ea typeface="Book Antiqua"/>
                <a:cs typeface="Book Antiqua"/>
                <a:sym typeface="Book Antiqua"/>
              </a:rPr>
              <a:t>Step 3</a:t>
            </a:r>
            <a:r>
              <a:rPr lang="en-US" sz="2000">
                <a:solidFill>
                  <a:srgbClr val="002060"/>
                </a:solidFill>
                <a:latin typeface="Book Antiqua"/>
                <a:ea typeface="Book Antiqua"/>
                <a:cs typeface="Book Antiqua"/>
                <a:sym typeface="Book Antiqua"/>
              </a:rPr>
              <a:t> - Install JDK version 1.6.x from Sun/Oracle.</a:t>
            </a:r>
            <a:endParaRPr/>
          </a:p>
          <a:p>
            <a:pPr marL="1108710" marR="0" lvl="0" indent="-285750" algn="l" rtl="0">
              <a:lnSpc>
                <a:spcPct val="150000"/>
              </a:lnSpc>
              <a:spcBef>
                <a:spcPts val="895"/>
              </a:spcBef>
              <a:spcAft>
                <a:spcPts val="0"/>
              </a:spcAft>
              <a:buSzPts val="2900"/>
              <a:buChar char="•"/>
            </a:pPr>
            <a:r>
              <a:rPr lang="en-US" sz="2000">
                <a:solidFill>
                  <a:srgbClr val="002060"/>
                </a:solidFill>
                <a:latin typeface="Book Antiqua"/>
                <a:ea typeface="Book Antiqua"/>
                <a:cs typeface="Book Antiqua"/>
                <a:sym typeface="Book Antiqua"/>
              </a:rPr>
              <a:t>$ sudo apt-get install sun-java6-jdk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6"/>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220" name="Google Shape;220;p6"/>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6</a:t>
            </a:fld>
            <a:endParaRPr>
              <a:latin typeface="Book Antiqua"/>
              <a:ea typeface="Book Antiqua"/>
              <a:cs typeface="Book Antiqua"/>
              <a:sym typeface="Book Antiqua"/>
            </a:endParaRPr>
          </a:p>
        </p:txBody>
      </p:sp>
      <p:sp>
        <p:nvSpPr>
          <p:cNvPr id="221" name="Google Shape;221;p6"/>
          <p:cNvSpPr txBox="1">
            <a:spLocks noGrp="1"/>
          </p:cNvSpPr>
          <p:nvPr>
            <p:ph type="body" idx="1"/>
          </p:nvPr>
        </p:nvSpPr>
        <p:spPr>
          <a:xfrm>
            <a:off x="1692759" y="811398"/>
            <a:ext cx="10299372" cy="5558244"/>
          </a:xfrm>
          <a:prstGeom prst="rect">
            <a:avLst/>
          </a:prstGeom>
          <a:noFill/>
          <a:ln>
            <a:noFill/>
          </a:ln>
        </p:spPr>
        <p:txBody>
          <a:bodyPr spcFirstLastPara="1" wrap="square" lIns="91425" tIns="45700" rIns="91425" bIns="45700" anchor="ctr" anchorCtr="0">
            <a:normAutofit lnSpcReduction="10000"/>
          </a:bodyPr>
          <a:lstStyle/>
          <a:p>
            <a:pPr marL="0" lvl="0" indent="0" algn="just" rtl="0">
              <a:lnSpc>
                <a:spcPct val="150000"/>
              </a:lnSpc>
              <a:spcBef>
                <a:spcPts val="0"/>
              </a:spcBef>
              <a:spcAft>
                <a:spcPts val="0"/>
              </a:spcAft>
              <a:buSzPts val="2900"/>
              <a:buNone/>
            </a:pPr>
            <a:r>
              <a:rPr lang="en-US" sz="2000" b="1">
                <a:solidFill>
                  <a:srgbClr val="00B0F0"/>
                </a:solidFill>
                <a:latin typeface="Book Antiqua"/>
                <a:ea typeface="Book Antiqua"/>
                <a:cs typeface="Book Antiqua"/>
                <a:sym typeface="Book Antiqua"/>
              </a:rPr>
              <a:t>Small Data- </a:t>
            </a:r>
            <a:endParaRPr/>
          </a:p>
          <a:p>
            <a:pPr marL="285750" lvl="0" indent="-285750" algn="just" rtl="0">
              <a:lnSpc>
                <a:spcPct val="150000"/>
              </a:lnSpc>
              <a:spcBef>
                <a:spcPts val="1000"/>
              </a:spcBef>
              <a:spcAft>
                <a:spcPts val="0"/>
              </a:spcAft>
              <a:buSzPts val="2900"/>
              <a:buChar char="•"/>
            </a:pPr>
            <a:r>
              <a:rPr lang="en-US" sz="2000" b="0" i="0">
                <a:solidFill>
                  <a:srgbClr val="002060"/>
                </a:solidFill>
                <a:latin typeface="Book Antiqua"/>
                <a:ea typeface="Book Antiqua"/>
                <a:cs typeface="Book Antiqua"/>
                <a:sym typeface="Book Antiqua"/>
              </a:rPr>
              <a:t>It can be defined as small datasets that are capable of impacting decisions in the present. Anything that is currently ongoing and whose data can be accumulated in an Excel file. </a:t>
            </a:r>
            <a:endParaRPr sz="2000" b="0" i="0">
              <a:solidFill>
                <a:srgbClr val="002060"/>
              </a:solidFill>
              <a:latin typeface="Book Antiqua"/>
              <a:ea typeface="Book Antiqua"/>
              <a:cs typeface="Book Antiqua"/>
              <a:sym typeface="Book Antiqua"/>
            </a:endParaRPr>
          </a:p>
          <a:p>
            <a:pPr marL="285750" lvl="0" indent="-285750" algn="just" rtl="0">
              <a:lnSpc>
                <a:spcPct val="150000"/>
              </a:lnSpc>
              <a:spcBef>
                <a:spcPts val="1000"/>
              </a:spcBef>
              <a:spcAft>
                <a:spcPts val="0"/>
              </a:spcAft>
              <a:buSzPts val="2900"/>
              <a:buChar char="•"/>
            </a:pPr>
            <a:r>
              <a:rPr lang="en-US" sz="2000" b="0" i="0">
                <a:solidFill>
                  <a:srgbClr val="002060"/>
                </a:solidFill>
                <a:latin typeface="Book Antiqua"/>
                <a:ea typeface="Book Antiqua"/>
                <a:cs typeface="Book Antiqua"/>
                <a:sym typeface="Book Antiqua"/>
              </a:rPr>
              <a:t>Small data is also useful in decision-making but is not intended to have a large impact on business, rather for a short period of time. </a:t>
            </a:r>
            <a:endParaRPr/>
          </a:p>
          <a:p>
            <a:pPr marL="285750" lvl="0" indent="-285750" algn="just" rtl="0">
              <a:lnSpc>
                <a:spcPct val="150000"/>
              </a:lnSpc>
              <a:spcBef>
                <a:spcPts val="1000"/>
              </a:spcBef>
              <a:spcAft>
                <a:spcPts val="0"/>
              </a:spcAft>
              <a:buSzPts val="2900"/>
              <a:buChar char="•"/>
            </a:pPr>
            <a:r>
              <a:rPr lang="en-US" sz="2000" b="0" i="0">
                <a:solidFill>
                  <a:srgbClr val="002060"/>
                </a:solidFill>
                <a:latin typeface="Book Antiqua"/>
                <a:ea typeface="Book Antiqua"/>
                <a:cs typeface="Book Antiqua"/>
                <a:sym typeface="Book Antiqua"/>
              </a:rPr>
              <a:t>Small data can be described as small datasets that can have an influence on </a:t>
            </a:r>
            <a:r>
              <a:rPr lang="en-US" sz="2000" b="1" i="0">
                <a:solidFill>
                  <a:srgbClr val="0070C0"/>
                </a:solidFill>
                <a:latin typeface="Book Antiqua"/>
                <a:ea typeface="Book Antiqua"/>
                <a:cs typeface="Book Antiqua"/>
                <a:sym typeface="Book Antiqua"/>
              </a:rPr>
              <a:t>current decisions.</a:t>
            </a:r>
            <a:endParaRPr/>
          </a:p>
          <a:p>
            <a:pPr marL="285750" lvl="0" indent="-285750" algn="just" rtl="0">
              <a:lnSpc>
                <a:spcPct val="160000"/>
              </a:lnSpc>
              <a:spcBef>
                <a:spcPts val="1000"/>
              </a:spcBef>
              <a:spcAft>
                <a:spcPts val="0"/>
              </a:spcAft>
              <a:buSzPts val="2900"/>
              <a:buChar char="•"/>
            </a:pPr>
            <a:r>
              <a:rPr lang="en-US" sz="2000" b="1" i="1">
                <a:solidFill>
                  <a:srgbClr val="C00000"/>
                </a:solidFill>
                <a:latin typeface="Book Antiqua"/>
                <a:ea typeface="Book Antiqua"/>
                <a:cs typeface="Book Antiqua"/>
                <a:sym typeface="Book Antiqua"/>
              </a:rPr>
              <a:t>In nutshell, data that is simple enough to be used for human understanding in such a volume and structure that makes it accessible, concise, and workable is known as small data. </a:t>
            </a:r>
            <a:endParaRPr/>
          </a:p>
          <a:p>
            <a:pPr marL="0" lvl="0" indent="0" algn="just" rtl="0">
              <a:lnSpc>
                <a:spcPct val="150000"/>
              </a:lnSpc>
              <a:spcBef>
                <a:spcPts val="1000"/>
              </a:spcBef>
              <a:spcAft>
                <a:spcPts val="0"/>
              </a:spcAft>
              <a:buSzPts val="2900"/>
              <a:buNone/>
            </a:pPr>
            <a:endParaRPr sz="2000" b="1">
              <a:solidFill>
                <a:srgbClr val="0070C0"/>
              </a:solidFill>
              <a:latin typeface="Book Antiqua"/>
              <a:ea typeface="Book Antiqua"/>
              <a:cs typeface="Book Antiqua"/>
              <a:sym typeface="Book Antiqua"/>
            </a:endParaRPr>
          </a:p>
        </p:txBody>
      </p:sp>
      <p:sp>
        <p:nvSpPr>
          <p:cNvPr id="222" name="Google Shape;222;p6"/>
          <p:cNvSpPr txBox="1">
            <a:spLocks noGrp="1"/>
          </p:cNvSpPr>
          <p:nvPr>
            <p:ph type="title"/>
          </p:nvPr>
        </p:nvSpPr>
        <p:spPr>
          <a:xfrm>
            <a:off x="1692760" y="123233"/>
            <a:ext cx="10018713" cy="52134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2400"/>
              <a:buFont typeface="Book Antiqua"/>
              <a:buNone/>
            </a:pPr>
            <a:r>
              <a:rPr lang="en-US" sz="2400" b="1">
                <a:solidFill>
                  <a:srgbClr val="C00000"/>
                </a:solidFill>
                <a:latin typeface="Book Antiqua"/>
                <a:ea typeface="Book Antiqua"/>
                <a:cs typeface="Book Antiqua"/>
                <a:sym typeface="Book Antiqua"/>
              </a:rPr>
              <a:t>Small Data vs Big Data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49"/>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684" name="Google Shape;684;p49"/>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60</a:t>
            </a:fld>
            <a:endParaRPr>
              <a:latin typeface="Book Antiqua"/>
              <a:ea typeface="Book Antiqua"/>
              <a:cs typeface="Book Antiqua"/>
              <a:sym typeface="Book Antiqua"/>
            </a:endParaRPr>
          </a:p>
        </p:txBody>
      </p:sp>
      <p:sp>
        <p:nvSpPr>
          <p:cNvPr id="685" name="Google Shape;685;p49"/>
          <p:cNvSpPr txBox="1">
            <a:spLocks noGrp="1"/>
          </p:cNvSpPr>
          <p:nvPr>
            <p:ph type="body" idx="1"/>
          </p:nvPr>
        </p:nvSpPr>
        <p:spPr>
          <a:xfrm>
            <a:off x="1454330" y="592995"/>
            <a:ext cx="10492831" cy="5510674"/>
          </a:xfrm>
          <a:prstGeom prst="rect">
            <a:avLst/>
          </a:prstGeom>
          <a:noFill/>
          <a:ln>
            <a:noFill/>
          </a:ln>
        </p:spPr>
        <p:txBody>
          <a:bodyPr spcFirstLastPara="1" wrap="square" lIns="91425" tIns="45700" rIns="91425" bIns="45700" anchor="ctr" anchorCtr="0">
            <a:normAutofit lnSpcReduction="10000"/>
          </a:bodyPr>
          <a:lstStyle/>
          <a:p>
            <a:pPr marL="0" marR="0" lvl="0" indent="0" algn="just" rtl="0">
              <a:lnSpc>
                <a:spcPct val="150000"/>
              </a:lnSpc>
              <a:spcBef>
                <a:spcPts val="0"/>
              </a:spcBef>
              <a:spcAft>
                <a:spcPts val="0"/>
              </a:spcAft>
              <a:buSzPts val="3045"/>
              <a:buNone/>
            </a:pPr>
            <a:r>
              <a:rPr lang="en-US" sz="2100" b="1">
                <a:solidFill>
                  <a:srgbClr val="002060"/>
                </a:solidFill>
                <a:latin typeface="Book Antiqua"/>
                <a:ea typeface="Book Antiqua"/>
                <a:cs typeface="Book Antiqua"/>
                <a:sym typeface="Book Antiqua"/>
              </a:rPr>
              <a:t>Step 4</a:t>
            </a:r>
            <a:r>
              <a:rPr lang="en-US" sz="2100">
                <a:solidFill>
                  <a:srgbClr val="002060"/>
                </a:solidFill>
                <a:latin typeface="Book Antiqua"/>
                <a:ea typeface="Book Antiqua"/>
                <a:cs typeface="Book Antiqua"/>
                <a:sym typeface="Book Antiqua"/>
              </a:rPr>
              <a:t> - Once JDK installation is over make sure that it is correctly setup using - version</a:t>
            </a:r>
            <a:endParaRPr/>
          </a:p>
          <a:p>
            <a:pPr marL="365760" marR="0" lvl="0" indent="0" algn="just" rtl="0">
              <a:lnSpc>
                <a:spcPct val="150000"/>
              </a:lnSpc>
              <a:spcBef>
                <a:spcPts val="875"/>
              </a:spcBef>
              <a:spcAft>
                <a:spcPts val="0"/>
              </a:spcAft>
              <a:buSzPts val="3045"/>
              <a:buNone/>
            </a:pPr>
            <a:r>
              <a:rPr lang="en-US" sz="2100">
                <a:solidFill>
                  <a:srgbClr val="002060"/>
                </a:solidFill>
                <a:latin typeface="Book Antiqua"/>
                <a:ea typeface="Book Antiqua"/>
                <a:cs typeface="Book Antiqua"/>
                <a:sym typeface="Book Antiqua"/>
              </a:rPr>
              <a:t>1.6.x from Sun/Oracle.</a:t>
            </a:r>
            <a:endParaRPr/>
          </a:p>
          <a:p>
            <a:pPr marL="822960" marR="3329305" lvl="0" indent="0" algn="just" rtl="0">
              <a:lnSpc>
                <a:spcPct val="150000"/>
              </a:lnSpc>
              <a:spcBef>
                <a:spcPts val="110"/>
              </a:spcBef>
              <a:spcAft>
                <a:spcPts val="0"/>
              </a:spcAft>
              <a:buSzPts val="3045"/>
              <a:buNone/>
            </a:pPr>
            <a:r>
              <a:rPr lang="en-US" sz="2100">
                <a:solidFill>
                  <a:srgbClr val="002060"/>
                </a:solidFill>
                <a:latin typeface="Book Antiqua"/>
                <a:ea typeface="Book Antiqua"/>
                <a:cs typeface="Book Antiqua"/>
                <a:sym typeface="Book Antiqua"/>
              </a:rPr>
              <a:t>user@ubuntu:~# java -version java version "1.6.0_45"</a:t>
            </a:r>
            <a:endParaRPr/>
          </a:p>
          <a:p>
            <a:pPr marL="822960" marR="0" lvl="0" indent="0" algn="just" rtl="0">
              <a:lnSpc>
                <a:spcPct val="150000"/>
              </a:lnSpc>
              <a:spcBef>
                <a:spcPts val="10"/>
              </a:spcBef>
              <a:spcAft>
                <a:spcPts val="0"/>
              </a:spcAft>
              <a:buSzPts val="3045"/>
              <a:buNone/>
            </a:pPr>
            <a:r>
              <a:rPr lang="en-US" sz="2100">
                <a:solidFill>
                  <a:srgbClr val="002060"/>
                </a:solidFill>
                <a:latin typeface="Book Antiqua"/>
                <a:ea typeface="Book Antiqua"/>
                <a:cs typeface="Book Antiqua"/>
                <a:sym typeface="Book Antiqua"/>
              </a:rPr>
              <a:t>Java(TM) SE Runtime Environment (build 1.6.0_45-b02)</a:t>
            </a:r>
            <a:endParaRPr/>
          </a:p>
          <a:p>
            <a:pPr marL="822960" marR="0" lvl="0" indent="0" algn="just" rtl="0">
              <a:lnSpc>
                <a:spcPct val="150000"/>
              </a:lnSpc>
              <a:spcBef>
                <a:spcPts val="100"/>
              </a:spcBef>
              <a:spcAft>
                <a:spcPts val="0"/>
              </a:spcAft>
              <a:buSzPts val="3045"/>
              <a:buNone/>
            </a:pPr>
            <a:r>
              <a:rPr lang="en-US" sz="2100">
                <a:solidFill>
                  <a:srgbClr val="002060"/>
                </a:solidFill>
                <a:latin typeface="Book Antiqua"/>
                <a:ea typeface="Book Antiqua"/>
                <a:cs typeface="Book Antiqua"/>
                <a:sym typeface="Book Antiqua"/>
              </a:rPr>
              <a:t>Java HotSpot(TM) Client VM (build 16.4-b01, mixed mode, sharing)</a:t>
            </a:r>
            <a:endParaRPr sz="2100">
              <a:solidFill>
                <a:srgbClr val="002060"/>
              </a:solidFill>
              <a:latin typeface="Book Antiqua"/>
              <a:ea typeface="Book Antiqua"/>
              <a:cs typeface="Book Antiqua"/>
              <a:sym typeface="Book Antiqua"/>
            </a:endParaRPr>
          </a:p>
          <a:p>
            <a:pPr marL="0" marR="0" lvl="0" indent="0" algn="l" rtl="0">
              <a:lnSpc>
                <a:spcPct val="150000"/>
              </a:lnSpc>
              <a:spcBef>
                <a:spcPts val="980"/>
              </a:spcBef>
              <a:spcAft>
                <a:spcPts val="0"/>
              </a:spcAft>
              <a:buSzPts val="3045"/>
              <a:buNone/>
            </a:pPr>
            <a:r>
              <a:rPr lang="en-US" sz="2100" b="1">
                <a:solidFill>
                  <a:srgbClr val="00B0F0"/>
                </a:solidFill>
                <a:latin typeface="Book Antiqua"/>
                <a:ea typeface="Book Antiqua"/>
                <a:cs typeface="Book Antiqua"/>
                <a:sym typeface="Book Antiqua"/>
              </a:rPr>
              <a:t>Add Hadoop User</a:t>
            </a:r>
            <a:endParaRPr/>
          </a:p>
          <a:p>
            <a:pPr marL="1035050" marR="165100" lvl="3" indent="-1035050" algn="just" rtl="0">
              <a:lnSpc>
                <a:spcPct val="150000"/>
              </a:lnSpc>
              <a:spcBef>
                <a:spcPts val="815"/>
              </a:spcBef>
              <a:spcAft>
                <a:spcPts val="0"/>
              </a:spcAft>
              <a:buSzPts val="1200"/>
              <a:buNone/>
            </a:pPr>
            <a:r>
              <a:rPr lang="en-US" sz="2100" b="1">
                <a:solidFill>
                  <a:srgbClr val="002060"/>
                </a:solidFill>
                <a:latin typeface="Book Antiqua"/>
                <a:ea typeface="Book Antiqua"/>
                <a:cs typeface="Book Antiqua"/>
                <a:sym typeface="Book Antiqua"/>
              </a:rPr>
              <a:t>Step 5 - </a:t>
            </a:r>
            <a:r>
              <a:rPr lang="en-US" sz="2100">
                <a:solidFill>
                  <a:srgbClr val="002060"/>
                </a:solidFill>
                <a:latin typeface="Book Antiqua"/>
                <a:ea typeface="Book Antiqua"/>
                <a:cs typeface="Book Antiqua"/>
                <a:sym typeface="Book Antiqua"/>
              </a:rPr>
              <a:t>Add a dedicated Hadoop unix user into you system as under to isolate this installation from other software -</a:t>
            </a:r>
            <a:endParaRPr/>
          </a:p>
          <a:p>
            <a:pPr marL="1371600" marR="0" lvl="0" indent="-1371600" algn="l" rtl="0">
              <a:lnSpc>
                <a:spcPct val="150000"/>
              </a:lnSpc>
              <a:spcBef>
                <a:spcPts val="0"/>
              </a:spcBef>
              <a:spcAft>
                <a:spcPts val="0"/>
              </a:spcAft>
              <a:buSzPts val="3045"/>
              <a:buNone/>
            </a:pPr>
            <a:r>
              <a:rPr lang="en-US" sz="2100">
                <a:solidFill>
                  <a:srgbClr val="002060"/>
                </a:solidFill>
                <a:latin typeface="Book Antiqua"/>
                <a:ea typeface="Book Antiqua"/>
                <a:cs typeface="Book Antiqua"/>
                <a:sym typeface="Book Antiqua"/>
              </a:rPr>
              <a:t>                     $ sudo adduser hadoop_admin</a:t>
            </a:r>
            <a:endParaRPr sz="2100">
              <a:solidFill>
                <a:srgbClr val="002060"/>
              </a:solidFill>
              <a:latin typeface="Book Antiqua"/>
              <a:ea typeface="Book Antiqua"/>
              <a:cs typeface="Book Antiqua"/>
              <a:sym typeface="Book Antiqua"/>
            </a:endParaRPr>
          </a:p>
          <a:p>
            <a:pPr marL="60325" marR="0" lvl="0" indent="0" algn="just" rtl="0">
              <a:lnSpc>
                <a:spcPct val="150000"/>
              </a:lnSpc>
              <a:spcBef>
                <a:spcPts val="100"/>
              </a:spcBef>
              <a:spcAft>
                <a:spcPts val="0"/>
              </a:spcAft>
              <a:buSzPts val="3045"/>
              <a:buNone/>
            </a:pPr>
            <a:endParaRPr sz="2100">
              <a:solidFill>
                <a:srgbClr val="002060"/>
              </a:solidFill>
              <a:latin typeface="Book Antiqua"/>
              <a:ea typeface="Book Antiqua"/>
              <a:cs typeface="Book Antiqua"/>
              <a:sym typeface="Book Antiqu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0"/>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692" name="Google Shape;692;p50"/>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61</a:t>
            </a:fld>
            <a:endParaRPr>
              <a:latin typeface="Book Antiqua"/>
              <a:ea typeface="Book Antiqua"/>
              <a:cs typeface="Book Antiqua"/>
              <a:sym typeface="Book Antiqua"/>
            </a:endParaRPr>
          </a:p>
        </p:txBody>
      </p:sp>
      <p:sp>
        <p:nvSpPr>
          <p:cNvPr id="693" name="Google Shape;693;p50"/>
          <p:cNvSpPr txBox="1">
            <a:spLocks noGrp="1"/>
          </p:cNvSpPr>
          <p:nvPr>
            <p:ph type="body" idx="1"/>
          </p:nvPr>
        </p:nvSpPr>
        <p:spPr>
          <a:xfrm>
            <a:off x="1548356" y="93253"/>
            <a:ext cx="10589945" cy="6611534"/>
          </a:xfrm>
          <a:prstGeom prst="rect">
            <a:avLst/>
          </a:prstGeom>
          <a:noFill/>
          <a:ln>
            <a:noFill/>
          </a:ln>
        </p:spPr>
        <p:txBody>
          <a:bodyPr spcFirstLastPara="1" wrap="square" lIns="91425" tIns="45700" rIns="91425" bIns="45700" anchor="ctr" anchorCtr="0">
            <a:normAutofit/>
          </a:bodyPr>
          <a:lstStyle/>
          <a:p>
            <a:pPr marL="0" marR="0" lvl="0" indent="0" algn="l" rtl="0">
              <a:lnSpc>
                <a:spcPct val="150000"/>
              </a:lnSpc>
              <a:spcBef>
                <a:spcPts val="0"/>
              </a:spcBef>
              <a:spcAft>
                <a:spcPts val="0"/>
              </a:spcAft>
              <a:buSzPts val="2755"/>
              <a:buNone/>
            </a:pPr>
            <a:r>
              <a:rPr lang="en-US" sz="1900" b="1">
                <a:solidFill>
                  <a:srgbClr val="00B0F0"/>
                </a:solidFill>
                <a:latin typeface="Book Antiqua"/>
                <a:ea typeface="Book Antiqua"/>
                <a:cs typeface="Book Antiqua"/>
                <a:sym typeface="Book Antiqua"/>
              </a:rPr>
              <a:t>Download the Hadoop binary and install</a:t>
            </a:r>
            <a:endParaRPr/>
          </a:p>
          <a:p>
            <a:pPr marL="114300" marR="153670" lvl="0" indent="0" algn="just" rtl="0">
              <a:lnSpc>
                <a:spcPct val="150000"/>
              </a:lnSpc>
              <a:spcBef>
                <a:spcPts val="845"/>
              </a:spcBef>
              <a:spcAft>
                <a:spcPts val="0"/>
              </a:spcAft>
              <a:buSzPts val="1200"/>
              <a:buNone/>
            </a:pPr>
            <a:r>
              <a:rPr lang="en-US" sz="1900" b="1">
                <a:solidFill>
                  <a:srgbClr val="002060"/>
                </a:solidFill>
                <a:latin typeface="Book Antiqua"/>
                <a:ea typeface="Book Antiqua"/>
                <a:cs typeface="Book Antiqua"/>
                <a:sym typeface="Book Antiqua"/>
              </a:rPr>
              <a:t>Step 6 - </a:t>
            </a:r>
            <a:r>
              <a:rPr lang="en-US" sz="1900">
                <a:solidFill>
                  <a:srgbClr val="002060"/>
                </a:solidFill>
                <a:latin typeface="Book Antiqua"/>
                <a:ea typeface="Book Antiqua"/>
                <a:cs typeface="Book Antiqua"/>
                <a:sym typeface="Book Antiqua"/>
              </a:rPr>
              <a:t>Download Apache Hadoop from the apache web site. Hadoop comes in the form of tar-gx format. Copy this binary into the /usr/local/installables folder. The folder - installables should be created first under /usr/local before this step. Now run the following commands as sudo</a:t>
            </a:r>
            <a:endParaRPr/>
          </a:p>
          <a:p>
            <a:pPr marL="1108710" marR="0" lvl="0" indent="-285750" algn="l" rtl="0">
              <a:lnSpc>
                <a:spcPct val="150000"/>
              </a:lnSpc>
              <a:spcBef>
                <a:spcPts val="35"/>
              </a:spcBef>
              <a:spcAft>
                <a:spcPts val="0"/>
              </a:spcAft>
              <a:buSzPts val="2755"/>
              <a:buChar char="•"/>
            </a:pPr>
            <a:r>
              <a:rPr lang="en-US" sz="1900">
                <a:solidFill>
                  <a:srgbClr val="002060"/>
                </a:solidFill>
                <a:latin typeface="Book Antiqua"/>
                <a:ea typeface="Book Antiqua"/>
                <a:cs typeface="Book Antiqua"/>
                <a:sym typeface="Book Antiqua"/>
              </a:rPr>
              <a:t>$ cd /usr/local/installables</a:t>
            </a:r>
            <a:endParaRPr sz="1900">
              <a:solidFill>
                <a:srgbClr val="002060"/>
              </a:solidFill>
              <a:latin typeface="Book Antiqua"/>
              <a:ea typeface="Book Antiqua"/>
              <a:cs typeface="Book Antiqua"/>
              <a:sym typeface="Book Antiqua"/>
            </a:endParaRPr>
          </a:p>
          <a:p>
            <a:pPr marL="1108710" marR="0" lvl="0" indent="-285750" algn="l" rtl="0">
              <a:lnSpc>
                <a:spcPct val="150000"/>
              </a:lnSpc>
              <a:spcBef>
                <a:spcPts val="100"/>
              </a:spcBef>
              <a:spcAft>
                <a:spcPts val="0"/>
              </a:spcAft>
              <a:buSzPts val="2755"/>
              <a:buChar char="•"/>
            </a:pPr>
            <a:r>
              <a:rPr lang="en-US" sz="1900">
                <a:solidFill>
                  <a:srgbClr val="002060"/>
                </a:solidFill>
                <a:latin typeface="Book Antiqua"/>
                <a:ea typeface="Book Antiqua"/>
                <a:cs typeface="Book Antiqua"/>
                <a:sym typeface="Book Antiqua"/>
              </a:rPr>
              <a:t>$ sudo tar xzf hadoop-0.20.2.tar.gz</a:t>
            </a:r>
            <a:endParaRPr/>
          </a:p>
          <a:p>
            <a:pPr marL="1108710" marR="0" lvl="0" indent="-285750" algn="l" rtl="0">
              <a:lnSpc>
                <a:spcPct val="150000"/>
              </a:lnSpc>
              <a:spcBef>
                <a:spcPts val="90"/>
              </a:spcBef>
              <a:spcAft>
                <a:spcPts val="0"/>
              </a:spcAft>
              <a:buSzPts val="2755"/>
              <a:buChar char="•"/>
            </a:pPr>
            <a:r>
              <a:rPr lang="en-US" sz="1900">
                <a:solidFill>
                  <a:srgbClr val="002060"/>
                </a:solidFill>
                <a:latin typeface="Book Antiqua"/>
                <a:ea typeface="Book Antiqua"/>
                <a:cs typeface="Book Antiqua"/>
                <a:sym typeface="Book Antiqua"/>
              </a:rPr>
              <a:t>$ sudo chown -R hadoop_admin /usr/local/hadoop-0.20.2</a:t>
            </a:r>
            <a:endParaRPr/>
          </a:p>
          <a:p>
            <a:pPr marL="0" marR="0" lvl="0" indent="0" algn="l" rtl="0">
              <a:lnSpc>
                <a:spcPct val="150000"/>
              </a:lnSpc>
              <a:spcBef>
                <a:spcPts val="970"/>
              </a:spcBef>
              <a:spcAft>
                <a:spcPts val="0"/>
              </a:spcAft>
              <a:buSzPts val="2755"/>
              <a:buNone/>
            </a:pPr>
            <a:r>
              <a:rPr lang="en-US" sz="1900" b="1">
                <a:solidFill>
                  <a:srgbClr val="00B0F0"/>
                </a:solidFill>
                <a:latin typeface="Book Antiqua"/>
                <a:ea typeface="Book Antiqua"/>
                <a:cs typeface="Book Antiqua"/>
                <a:sym typeface="Book Antiqua"/>
              </a:rPr>
              <a:t>Define env variable - JAVA_HOME</a:t>
            </a:r>
            <a:endParaRPr sz="1900" b="1">
              <a:solidFill>
                <a:srgbClr val="00B0F0"/>
              </a:solidFill>
              <a:latin typeface="Times New Roman"/>
              <a:ea typeface="Times New Roman"/>
              <a:cs typeface="Times New Roman"/>
              <a:sym typeface="Times New Roman"/>
            </a:endParaRPr>
          </a:p>
          <a:p>
            <a:pPr marL="0" marR="0" lvl="0" indent="0" algn="l" rtl="0">
              <a:lnSpc>
                <a:spcPct val="150000"/>
              </a:lnSpc>
              <a:spcBef>
                <a:spcPts val="970"/>
              </a:spcBef>
              <a:spcAft>
                <a:spcPts val="0"/>
              </a:spcAft>
              <a:buSzPts val="2755"/>
              <a:buNone/>
            </a:pPr>
            <a:r>
              <a:rPr lang="en-US" sz="1900" b="1">
                <a:solidFill>
                  <a:srgbClr val="002060"/>
                </a:solidFill>
                <a:latin typeface="Book Antiqua"/>
                <a:ea typeface="Book Antiqua"/>
                <a:cs typeface="Book Antiqua"/>
                <a:sym typeface="Book Antiqua"/>
              </a:rPr>
              <a:t>Step 7 - </a:t>
            </a:r>
            <a:r>
              <a:rPr lang="en-US" sz="1900">
                <a:solidFill>
                  <a:srgbClr val="002060"/>
                </a:solidFill>
                <a:latin typeface="Book Antiqua"/>
                <a:ea typeface="Book Antiqua"/>
                <a:cs typeface="Book Antiqua"/>
                <a:sym typeface="Book Antiqua"/>
              </a:rPr>
              <a:t>Open the Hadoop configuration file (hadoop-env.sh) in the location -</a:t>
            </a:r>
            <a:endParaRPr/>
          </a:p>
          <a:p>
            <a:pPr marL="365760" marR="158750" lvl="0" indent="0" algn="just" rtl="0">
              <a:lnSpc>
                <a:spcPct val="150000"/>
              </a:lnSpc>
              <a:spcBef>
                <a:spcPts val="95"/>
              </a:spcBef>
              <a:spcAft>
                <a:spcPts val="0"/>
              </a:spcAft>
              <a:buSzPts val="2755"/>
              <a:buNone/>
            </a:pPr>
            <a:r>
              <a:rPr lang="en-US" sz="1900">
                <a:solidFill>
                  <a:srgbClr val="002060"/>
                </a:solidFill>
                <a:latin typeface="Book Antiqua"/>
                <a:ea typeface="Book Antiqua"/>
                <a:cs typeface="Book Antiqua"/>
                <a:sym typeface="Book Antiqua"/>
              </a:rPr>
              <a:t>/usr/local/installables/hadoop-0.20.2/conf/hadoop-env.sh and define the JAVA_HOME as under –</a:t>
            </a:r>
            <a:endParaRPr/>
          </a:p>
          <a:p>
            <a:pPr marL="651510" marR="2137410" lvl="0" indent="0" algn="l" rtl="0">
              <a:lnSpc>
                <a:spcPct val="150000"/>
              </a:lnSpc>
              <a:spcBef>
                <a:spcPts val="0"/>
              </a:spcBef>
              <a:spcAft>
                <a:spcPts val="0"/>
              </a:spcAft>
              <a:buSzPts val="2755"/>
              <a:buNone/>
            </a:pPr>
            <a:r>
              <a:rPr lang="en-US" sz="1900">
                <a:solidFill>
                  <a:srgbClr val="002060"/>
                </a:solidFill>
                <a:latin typeface="Book Antiqua"/>
                <a:ea typeface="Book Antiqua"/>
                <a:cs typeface="Book Antiqua"/>
                <a:sym typeface="Book Antiqua"/>
              </a:rPr>
              <a:t>export JAVA_HOME=path/where/jdk/is/installed (e.g. /usr/bin/java)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51"/>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700" name="Google Shape;700;p51"/>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62</a:t>
            </a:fld>
            <a:endParaRPr>
              <a:latin typeface="Book Antiqua"/>
              <a:ea typeface="Book Antiqua"/>
              <a:cs typeface="Book Antiqua"/>
              <a:sym typeface="Book Antiqua"/>
            </a:endParaRPr>
          </a:p>
        </p:txBody>
      </p:sp>
      <p:sp>
        <p:nvSpPr>
          <p:cNvPr id="701" name="Google Shape;701;p51"/>
          <p:cNvSpPr txBox="1">
            <a:spLocks noGrp="1"/>
          </p:cNvSpPr>
          <p:nvPr>
            <p:ph type="body" idx="1"/>
          </p:nvPr>
        </p:nvSpPr>
        <p:spPr>
          <a:xfrm>
            <a:off x="1417176" y="1550354"/>
            <a:ext cx="10018713" cy="3124201"/>
          </a:xfrm>
          <a:prstGeom prst="rect">
            <a:avLst/>
          </a:prstGeom>
          <a:noFill/>
          <a:ln>
            <a:noFill/>
          </a:ln>
        </p:spPr>
        <p:txBody>
          <a:bodyPr spcFirstLastPara="1" wrap="square" lIns="91425" tIns="45700" rIns="91425" bIns="45700" anchor="ctr" anchorCtr="0">
            <a:noAutofit/>
          </a:bodyPr>
          <a:lstStyle/>
          <a:p>
            <a:pPr marL="190500" marR="0" lvl="0" indent="-190500" algn="just" rtl="0">
              <a:lnSpc>
                <a:spcPct val="200000"/>
              </a:lnSpc>
              <a:spcBef>
                <a:spcPts val="0"/>
              </a:spcBef>
              <a:spcAft>
                <a:spcPts val="0"/>
              </a:spcAft>
              <a:buSzPts val="3190"/>
              <a:buChar char="•"/>
            </a:pPr>
            <a:r>
              <a:rPr lang="en-US" sz="2200" b="1">
                <a:solidFill>
                  <a:srgbClr val="002060"/>
                </a:solidFill>
                <a:latin typeface="Book Antiqua"/>
                <a:ea typeface="Book Antiqua"/>
                <a:cs typeface="Book Antiqua"/>
                <a:sym typeface="Book Antiqua"/>
              </a:rPr>
              <a:t>Installation in Single mode</a:t>
            </a:r>
            <a:endParaRPr/>
          </a:p>
          <a:p>
            <a:pPr marL="342900" marR="161290" lvl="0" indent="-228600" algn="just" rtl="0">
              <a:lnSpc>
                <a:spcPct val="200000"/>
              </a:lnSpc>
              <a:spcBef>
                <a:spcPts val="810"/>
              </a:spcBef>
              <a:spcAft>
                <a:spcPts val="0"/>
              </a:spcAft>
              <a:buSzPts val="1200"/>
              <a:buFont typeface="Noto Sans Symbols"/>
              <a:buChar char="∙"/>
            </a:pPr>
            <a:r>
              <a:rPr lang="en-US" sz="2200">
                <a:solidFill>
                  <a:srgbClr val="002060"/>
                </a:solidFill>
                <a:latin typeface="Book Antiqua"/>
                <a:ea typeface="Book Antiqua"/>
                <a:cs typeface="Book Antiqua"/>
                <a:sym typeface="Book Antiqua"/>
              </a:rPr>
              <a:t>Step 8 - Now go to the HADOOP_HOME directory (location where HADOOP is extracted) and run the following command –</a:t>
            </a:r>
            <a:endParaRPr/>
          </a:p>
          <a:p>
            <a:pPr marL="1108710" marR="0" lvl="0" indent="-285750" algn="just" rtl="0">
              <a:lnSpc>
                <a:spcPct val="200000"/>
              </a:lnSpc>
              <a:spcBef>
                <a:spcPts val="25"/>
              </a:spcBef>
              <a:spcAft>
                <a:spcPts val="0"/>
              </a:spcAft>
              <a:buSzPts val="3190"/>
              <a:buChar char="•"/>
            </a:pPr>
            <a:r>
              <a:rPr lang="en-US" sz="2200">
                <a:solidFill>
                  <a:srgbClr val="002060"/>
                </a:solidFill>
                <a:latin typeface="Book Antiqua"/>
                <a:ea typeface="Book Antiqua"/>
                <a:cs typeface="Book Antiqua"/>
                <a:sym typeface="Book Antiqua"/>
              </a:rPr>
              <a:t>$ bin/hadoop</a:t>
            </a:r>
            <a:endParaRPr sz="2200">
              <a:solidFill>
                <a:srgbClr val="002060"/>
              </a:solidFill>
              <a:latin typeface="Book Antiqua"/>
              <a:ea typeface="Book Antiqua"/>
              <a:cs typeface="Book Antiqua"/>
              <a:sym typeface="Book Antiqua"/>
            </a:endParaRPr>
          </a:p>
          <a:p>
            <a:pPr marL="285750" lvl="0" indent="-83185" algn="just" rtl="0">
              <a:lnSpc>
                <a:spcPct val="200000"/>
              </a:lnSpc>
              <a:spcBef>
                <a:spcPts val="440"/>
              </a:spcBef>
              <a:spcAft>
                <a:spcPts val="0"/>
              </a:spcAft>
              <a:buSzPts val="3190"/>
              <a:buNone/>
            </a:pPr>
            <a:endParaRPr sz="2200">
              <a:solidFill>
                <a:srgbClr val="002060"/>
              </a:solidFill>
              <a:latin typeface="Book Antiqua"/>
              <a:ea typeface="Book Antiqua"/>
              <a:cs typeface="Book Antiqua"/>
              <a:sym typeface="Book Antiqu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52"/>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708" name="Google Shape;708;p52"/>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63</a:t>
            </a:fld>
            <a:endParaRPr>
              <a:latin typeface="Book Antiqua"/>
              <a:ea typeface="Book Antiqua"/>
              <a:cs typeface="Book Antiqua"/>
              <a:sym typeface="Book Antiqua"/>
            </a:endParaRPr>
          </a:p>
        </p:txBody>
      </p:sp>
      <p:sp>
        <p:nvSpPr>
          <p:cNvPr id="709" name="Google Shape;709;p52"/>
          <p:cNvSpPr txBox="1">
            <a:spLocks noGrp="1"/>
          </p:cNvSpPr>
          <p:nvPr>
            <p:ph type="body" idx="1"/>
          </p:nvPr>
        </p:nvSpPr>
        <p:spPr>
          <a:xfrm>
            <a:off x="1263543" y="285574"/>
            <a:ext cx="10604935" cy="6286851"/>
          </a:xfrm>
          <a:prstGeom prst="rect">
            <a:avLst/>
          </a:prstGeom>
          <a:noFill/>
          <a:ln>
            <a:noFill/>
          </a:ln>
        </p:spPr>
        <p:txBody>
          <a:bodyPr spcFirstLastPara="1" wrap="square" lIns="91425" tIns="45700" rIns="91425" bIns="45700" anchor="ctr" anchorCtr="0">
            <a:normAutofit/>
          </a:bodyPr>
          <a:lstStyle/>
          <a:p>
            <a:pPr marL="190500" marR="0" lvl="0" indent="-190500" algn="l" rtl="0">
              <a:spcBef>
                <a:spcPts val="0"/>
              </a:spcBef>
              <a:spcAft>
                <a:spcPts val="0"/>
              </a:spcAft>
              <a:buSzPts val="2755"/>
              <a:buChar char="•"/>
            </a:pPr>
            <a:r>
              <a:rPr lang="en-US" sz="1900">
                <a:solidFill>
                  <a:srgbClr val="002060"/>
                </a:solidFill>
                <a:latin typeface="Book Antiqua"/>
                <a:ea typeface="Book Antiqua"/>
                <a:cs typeface="Book Antiqua"/>
                <a:sym typeface="Book Antiqua"/>
              </a:rPr>
              <a:t>The following output will be displayed –</a:t>
            </a:r>
            <a:endParaRPr sz="1900">
              <a:solidFill>
                <a:srgbClr val="002060"/>
              </a:solidFill>
              <a:latin typeface="Times New Roman"/>
              <a:ea typeface="Times New Roman"/>
              <a:cs typeface="Times New Roman"/>
              <a:sym typeface="Times New Roman"/>
            </a:endParaRPr>
          </a:p>
          <a:p>
            <a:pPr marL="365760" marR="0" lvl="0" indent="0" algn="l" rtl="0">
              <a:spcBef>
                <a:spcPts val="940"/>
              </a:spcBef>
              <a:spcAft>
                <a:spcPts val="0"/>
              </a:spcAft>
              <a:buSzPts val="2755"/>
              <a:buNone/>
            </a:pPr>
            <a:r>
              <a:rPr lang="en-US" sz="1900">
                <a:solidFill>
                  <a:srgbClr val="002060"/>
                </a:solidFill>
                <a:latin typeface="Book Antiqua"/>
                <a:ea typeface="Book Antiqua"/>
                <a:cs typeface="Book Antiqua"/>
                <a:sym typeface="Book Antiqua"/>
              </a:rPr>
              <a:t>Usage: hadoop [--config confdir] COMMAND</a:t>
            </a:r>
            <a:endParaRPr sz="1900">
              <a:solidFill>
                <a:srgbClr val="002060"/>
              </a:solidFill>
              <a:latin typeface="Times New Roman"/>
              <a:ea typeface="Times New Roman"/>
              <a:cs typeface="Times New Roman"/>
              <a:sym typeface="Times New Roman"/>
            </a:endParaRPr>
          </a:p>
          <a:p>
            <a:pPr marL="190500" marR="126365" lvl="0" indent="-190500" algn="l" rtl="0">
              <a:lnSpc>
                <a:spcPct val="110000"/>
              </a:lnSpc>
              <a:spcBef>
                <a:spcPts val="890"/>
              </a:spcBef>
              <a:spcAft>
                <a:spcPts val="0"/>
              </a:spcAft>
              <a:buSzPts val="2755"/>
              <a:buChar char="•"/>
            </a:pPr>
            <a:r>
              <a:rPr lang="en-US" sz="1900">
                <a:solidFill>
                  <a:srgbClr val="002060"/>
                </a:solidFill>
                <a:latin typeface="Book Antiqua"/>
                <a:ea typeface="Book Antiqua"/>
                <a:cs typeface="Book Antiqua"/>
                <a:sym typeface="Book Antiqua"/>
              </a:rPr>
              <a:t>Some of the COMMAND options are mentioned below. There are other options available and can be checked using the command mentioned above.</a:t>
            </a:r>
            <a:endParaRPr sz="1900">
              <a:solidFill>
                <a:srgbClr val="002060"/>
              </a:solidFill>
              <a:latin typeface="Times New Roman"/>
              <a:ea typeface="Times New Roman"/>
              <a:cs typeface="Times New Roman"/>
              <a:sym typeface="Times New Roman"/>
            </a:endParaRPr>
          </a:p>
          <a:p>
            <a:pPr marL="190500" marR="0" lvl="0" indent="-190500" algn="l" rtl="0">
              <a:spcBef>
                <a:spcPts val="775"/>
              </a:spcBef>
              <a:spcAft>
                <a:spcPts val="0"/>
              </a:spcAft>
              <a:buSzPts val="2755"/>
              <a:buChar char="•"/>
            </a:pPr>
            <a:r>
              <a:rPr lang="en-US" sz="1900">
                <a:solidFill>
                  <a:srgbClr val="002060"/>
                </a:solidFill>
                <a:latin typeface="Book Antiqua"/>
                <a:ea typeface="Book Antiqua"/>
                <a:cs typeface="Book Antiqua"/>
                <a:sym typeface="Book Antiqua"/>
              </a:rPr>
              <a:t>namenode -format format the DFS filesystem</a:t>
            </a:r>
            <a:endParaRPr sz="1900">
              <a:solidFill>
                <a:srgbClr val="002060"/>
              </a:solidFill>
              <a:latin typeface="Times New Roman"/>
              <a:ea typeface="Times New Roman"/>
              <a:cs typeface="Times New Roman"/>
              <a:sym typeface="Times New Roman"/>
            </a:endParaRPr>
          </a:p>
          <a:p>
            <a:pPr marL="190500" marR="2759710" lvl="0" indent="-190500" algn="l" rtl="0">
              <a:lnSpc>
                <a:spcPct val="165000"/>
              </a:lnSpc>
              <a:spcBef>
                <a:spcPts val="310"/>
              </a:spcBef>
              <a:spcAft>
                <a:spcPts val="0"/>
              </a:spcAft>
              <a:buSzPts val="2755"/>
              <a:buChar char="•"/>
            </a:pPr>
            <a:r>
              <a:rPr lang="en-US" sz="1900">
                <a:solidFill>
                  <a:srgbClr val="002060"/>
                </a:solidFill>
                <a:latin typeface="Book Antiqua"/>
                <a:ea typeface="Book Antiqua"/>
                <a:cs typeface="Book Antiqua"/>
                <a:sym typeface="Book Antiqua"/>
              </a:rPr>
              <a:t>secondarynamenode run the DFS secondary namenode namenode run the DFS namenode</a:t>
            </a:r>
            <a:endParaRPr sz="1900">
              <a:solidFill>
                <a:srgbClr val="002060"/>
              </a:solidFill>
              <a:latin typeface="Times New Roman"/>
              <a:ea typeface="Times New Roman"/>
              <a:cs typeface="Times New Roman"/>
              <a:sym typeface="Times New Roman"/>
            </a:endParaRPr>
          </a:p>
          <a:p>
            <a:pPr marL="190500" marR="4080509" lvl="0" indent="-190500" algn="l" rtl="0">
              <a:lnSpc>
                <a:spcPct val="162000"/>
              </a:lnSpc>
              <a:spcBef>
                <a:spcPts val="55"/>
              </a:spcBef>
              <a:spcAft>
                <a:spcPts val="0"/>
              </a:spcAft>
              <a:buSzPts val="2755"/>
              <a:buChar char="•"/>
            </a:pPr>
            <a:r>
              <a:rPr lang="en-US" sz="1900">
                <a:solidFill>
                  <a:srgbClr val="002060"/>
                </a:solidFill>
                <a:latin typeface="Book Antiqua"/>
                <a:ea typeface="Book Antiqua"/>
                <a:cs typeface="Book Antiqua"/>
                <a:sym typeface="Book Antiqua"/>
              </a:rPr>
              <a:t>datanode run a DFS datanode dfsadmin run a DFS admin client</a:t>
            </a:r>
            <a:endParaRPr sz="1900">
              <a:solidFill>
                <a:srgbClr val="002060"/>
              </a:solidFill>
              <a:latin typeface="Times New Roman"/>
              <a:ea typeface="Times New Roman"/>
              <a:cs typeface="Times New Roman"/>
              <a:sym typeface="Times New Roman"/>
            </a:endParaRPr>
          </a:p>
          <a:p>
            <a:pPr marL="190500" marR="3535045" lvl="0" indent="-190500" algn="l" rtl="0">
              <a:lnSpc>
                <a:spcPct val="161000"/>
              </a:lnSpc>
              <a:spcBef>
                <a:spcPts val="95"/>
              </a:spcBef>
              <a:spcAft>
                <a:spcPts val="0"/>
              </a:spcAft>
              <a:buSzPts val="2755"/>
              <a:buChar char="•"/>
            </a:pPr>
            <a:r>
              <a:rPr lang="en-US" sz="1900">
                <a:solidFill>
                  <a:srgbClr val="002060"/>
                </a:solidFill>
                <a:latin typeface="Book Antiqua"/>
                <a:ea typeface="Book Antiqua"/>
                <a:cs typeface="Book Antiqua"/>
                <a:sym typeface="Book Antiqua"/>
              </a:rPr>
              <a:t>mradmin run a Map-Reduce admin client fsck run a DFS filesystem checking utility</a:t>
            </a:r>
            <a:endParaRPr sz="1900">
              <a:solidFill>
                <a:srgbClr val="002060"/>
              </a:solidFill>
              <a:latin typeface="Times New Roman"/>
              <a:ea typeface="Times New Roman"/>
              <a:cs typeface="Times New Roman"/>
              <a:sym typeface="Times New Roman"/>
            </a:endParaRPr>
          </a:p>
          <a:p>
            <a:pPr marL="190500" marR="280670" lvl="0" indent="-190500" algn="l" rtl="0">
              <a:lnSpc>
                <a:spcPct val="110000"/>
              </a:lnSpc>
              <a:spcBef>
                <a:spcPts val="55"/>
              </a:spcBef>
              <a:spcAft>
                <a:spcPts val="0"/>
              </a:spcAft>
              <a:buSzPts val="2755"/>
              <a:buChar char="•"/>
            </a:pPr>
            <a:r>
              <a:rPr lang="en-US" sz="1900">
                <a:solidFill>
                  <a:srgbClr val="002060"/>
                </a:solidFill>
                <a:latin typeface="Book Antiqua"/>
                <a:ea typeface="Book Antiqua"/>
                <a:cs typeface="Book Antiqua"/>
                <a:sym typeface="Book Antiqua"/>
              </a:rPr>
              <a:t>The above output indicates that Standalone installation is completed successfully. Now you can run the sample examples of your choice by calling –</a:t>
            </a:r>
            <a:endParaRPr sz="1900">
              <a:solidFill>
                <a:srgbClr val="002060"/>
              </a:solidFill>
              <a:latin typeface="Times New Roman"/>
              <a:ea typeface="Times New Roman"/>
              <a:cs typeface="Times New Roman"/>
              <a:sym typeface="Times New Roman"/>
            </a:endParaRPr>
          </a:p>
          <a:p>
            <a:pPr marL="822960" lvl="1" indent="0" algn="l" rtl="0">
              <a:spcBef>
                <a:spcPts val="790"/>
              </a:spcBef>
              <a:spcAft>
                <a:spcPts val="0"/>
              </a:spcAft>
              <a:buSzPts val="2755"/>
              <a:buNone/>
            </a:pPr>
            <a:r>
              <a:rPr lang="en-US" sz="1900">
                <a:solidFill>
                  <a:srgbClr val="002060"/>
                </a:solidFill>
                <a:latin typeface="Book Antiqua"/>
                <a:ea typeface="Book Antiqua"/>
                <a:cs typeface="Book Antiqua"/>
                <a:sym typeface="Book Antiqua"/>
              </a:rPr>
              <a:t>$ bin/hadoop jar hadoop-*-examples.jar &lt;NAME&gt; &lt;PARAMS&gt;</a:t>
            </a:r>
            <a:endParaRPr sz="1900">
              <a:solidFill>
                <a:srgbClr val="002060"/>
              </a:solidFill>
              <a:latin typeface="Times New Roman"/>
              <a:ea typeface="Times New Roman"/>
              <a:cs typeface="Times New Roman"/>
              <a:sym typeface="Times New Roman"/>
            </a:endParaRPr>
          </a:p>
          <a:p>
            <a:pPr marL="285750" lvl="0" indent="-110807" algn="l" rtl="0">
              <a:spcBef>
                <a:spcPts val="380"/>
              </a:spcBef>
              <a:spcAft>
                <a:spcPts val="0"/>
              </a:spcAft>
              <a:buSzPts val="2755"/>
              <a:buNone/>
            </a:pPr>
            <a:endParaRPr sz="1900">
              <a:solidFill>
                <a:srgbClr val="00206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3"/>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716" name="Google Shape;716;p53"/>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64</a:t>
            </a:fld>
            <a:endParaRPr>
              <a:latin typeface="Book Antiqua"/>
              <a:ea typeface="Book Antiqua"/>
              <a:cs typeface="Book Antiqua"/>
              <a:sym typeface="Book Antiqua"/>
            </a:endParaRPr>
          </a:p>
        </p:txBody>
      </p:sp>
      <p:sp>
        <p:nvSpPr>
          <p:cNvPr id="717" name="Google Shape;717;p53"/>
          <p:cNvSpPr txBox="1">
            <a:spLocks noGrp="1"/>
          </p:cNvSpPr>
          <p:nvPr>
            <p:ph type="body" idx="1"/>
          </p:nvPr>
        </p:nvSpPr>
        <p:spPr>
          <a:xfrm>
            <a:off x="1417175" y="583375"/>
            <a:ext cx="10563600" cy="5885400"/>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SzPts val="2900"/>
              <a:buNone/>
            </a:pPr>
            <a:r>
              <a:rPr lang="en-US" sz="2200" b="1">
                <a:solidFill>
                  <a:srgbClr val="002060"/>
                </a:solidFill>
                <a:latin typeface="Book Antiqua"/>
                <a:ea typeface="Book Antiqua"/>
                <a:cs typeface="Book Antiqua"/>
                <a:sym typeface="Book Antiqua"/>
              </a:rPr>
              <a:t>Pseudo Distributed Mode Installation - </a:t>
            </a:r>
            <a:r>
              <a:rPr lang="en-US" sz="2200">
                <a:solidFill>
                  <a:srgbClr val="002060"/>
                </a:solidFill>
                <a:latin typeface="Book Antiqua"/>
                <a:ea typeface="Book Antiqua"/>
                <a:cs typeface="Book Antiqua"/>
                <a:sym typeface="Book Antiqua"/>
              </a:rPr>
              <a:t>This is a simulated multi node environment based on a single node server. </a:t>
            </a:r>
            <a:endParaRPr sz="2200"/>
          </a:p>
          <a:p>
            <a:pPr marL="0" marR="162560" lvl="0" indent="0" algn="just" rtl="0">
              <a:lnSpc>
                <a:spcPct val="150000"/>
              </a:lnSpc>
              <a:spcBef>
                <a:spcPts val="930"/>
              </a:spcBef>
              <a:spcAft>
                <a:spcPts val="0"/>
              </a:spcAft>
              <a:buSzPts val="2900"/>
              <a:buNone/>
            </a:pPr>
            <a:r>
              <a:rPr lang="en-US" sz="2200">
                <a:solidFill>
                  <a:srgbClr val="002060"/>
                </a:solidFill>
                <a:latin typeface="Book Antiqua"/>
                <a:ea typeface="Book Antiqua"/>
                <a:cs typeface="Book Antiqua"/>
                <a:sym typeface="Book Antiqua"/>
              </a:rPr>
              <a:t>The </a:t>
            </a:r>
            <a:r>
              <a:rPr lang="en-US" sz="2200" b="1">
                <a:solidFill>
                  <a:srgbClr val="002060"/>
                </a:solidFill>
                <a:latin typeface="Book Antiqua"/>
                <a:ea typeface="Book Antiqua"/>
                <a:cs typeface="Book Antiqua"/>
                <a:sym typeface="Book Antiqua"/>
              </a:rPr>
              <a:t>first step </a:t>
            </a:r>
            <a:r>
              <a:rPr lang="en-US" sz="2200">
                <a:solidFill>
                  <a:srgbClr val="002060"/>
                </a:solidFill>
                <a:latin typeface="Book Antiqua"/>
                <a:ea typeface="Book Antiqua"/>
                <a:cs typeface="Book Antiqua"/>
                <a:sym typeface="Book Antiqua"/>
              </a:rPr>
              <a:t>required is to configure the SSH in order to access and manage the different nodes. It is mandatory to have the SSH access to the different nodes. Once the SSH is configured, enabled and is accessible we should start configuring the Hadoop. The following configuration files need to be modified:</a:t>
            </a:r>
            <a:endParaRPr sz="2200">
              <a:solidFill>
                <a:srgbClr val="002060"/>
              </a:solidFill>
              <a:latin typeface="Book Antiqua"/>
              <a:ea typeface="Book Antiqua"/>
              <a:cs typeface="Book Antiqua"/>
              <a:sym typeface="Book Antiqua"/>
            </a:endParaRPr>
          </a:p>
          <a:p>
            <a:pPr marL="914400" marR="162560" lvl="0" indent="0" algn="just" rtl="0">
              <a:lnSpc>
                <a:spcPct val="150000"/>
              </a:lnSpc>
              <a:spcBef>
                <a:spcPts val="930"/>
              </a:spcBef>
              <a:spcAft>
                <a:spcPts val="0"/>
              </a:spcAft>
              <a:buNone/>
            </a:pPr>
            <a:r>
              <a:rPr lang="en-US" sz="2200">
                <a:solidFill>
                  <a:srgbClr val="980000"/>
                </a:solidFill>
                <a:latin typeface="Book Antiqua"/>
                <a:ea typeface="Book Antiqua"/>
                <a:cs typeface="Book Antiqua"/>
                <a:sym typeface="Book Antiqua"/>
              </a:rPr>
              <a:t>conf/core-site.xml</a:t>
            </a:r>
            <a:endParaRPr sz="2200">
              <a:solidFill>
                <a:srgbClr val="980000"/>
              </a:solidFill>
              <a:latin typeface="Book Antiqua"/>
              <a:ea typeface="Book Antiqua"/>
              <a:cs typeface="Book Antiqua"/>
              <a:sym typeface="Book Antiqua"/>
            </a:endParaRPr>
          </a:p>
          <a:p>
            <a:pPr marL="914400" marR="162560" lvl="0" indent="0" algn="just" rtl="0">
              <a:lnSpc>
                <a:spcPct val="150000"/>
              </a:lnSpc>
              <a:spcBef>
                <a:spcPts val="930"/>
              </a:spcBef>
              <a:spcAft>
                <a:spcPts val="0"/>
              </a:spcAft>
              <a:buNone/>
            </a:pPr>
            <a:r>
              <a:rPr lang="en-US" sz="2200">
                <a:solidFill>
                  <a:srgbClr val="980000"/>
                </a:solidFill>
                <a:latin typeface="Book Antiqua"/>
                <a:ea typeface="Book Antiqua"/>
                <a:cs typeface="Book Antiqua"/>
                <a:sym typeface="Book Antiqua"/>
              </a:rPr>
              <a:t>conf/hdfs-site.xml</a:t>
            </a:r>
            <a:endParaRPr sz="2200">
              <a:solidFill>
                <a:srgbClr val="980000"/>
              </a:solidFill>
              <a:latin typeface="Book Antiqua"/>
              <a:ea typeface="Book Antiqua"/>
              <a:cs typeface="Book Antiqua"/>
              <a:sym typeface="Book Antiqua"/>
            </a:endParaRPr>
          </a:p>
          <a:p>
            <a:pPr marL="914400" marR="162560" lvl="0" indent="0" algn="just" rtl="0">
              <a:lnSpc>
                <a:spcPct val="150000"/>
              </a:lnSpc>
              <a:spcBef>
                <a:spcPts val="930"/>
              </a:spcBef>
              <a:spcAft>
                <a:spcPts val="0"/>
              </a:spcAft>
              <a:buNone/>
            </a:pPr>
            <a:r>
              <a:rPr lang="en-US" sz="2200">
                <a:solidFill>
                  <a:srgbClr val="980000"/>
                </a:solidFill>
                <a:latin typeface="Book Antiqua"/>
                <a:ea typeface="Book Antiqua"/>
                <a:cs typeface="Book Antiqua"/>
                <a:sym typeface="Book Antiqua"/>
              </a:rPr>
              <a:t>conf/mapred.xml</a:t>
            </a:r>
            <a:endParaRPr sz="2200">
              <a:solidFill>
                <a:srgbClr val="002060"/>
              </a:solidFill>
              <a:latin typeface="Book Antiqua"/>
              <a:ea typeface="Book Antiqua"/>
              <a:cs typeface="Book Antiqua"/>
              <a:sym typeface="Book Antiqu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54"/>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724" name="Google Shape;724;p54"/>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65</a:t>
            </a:fld>
            <a:endParaRPr>
              <a:latin typeface="Book Antiqua"/>
              <a:ea typeface="Book Antiqua"/>
              <a:cs typeface="Book Antiqua"/>
              <a:sym typeface="Book Antiqua"/>
            </a:endParaRPr>
          </a:p>
        </p:txBody>
      </p:sp>
      <p:sp>
        <p:nvSpPr>
          <p:cNvPr id="725" name="Google Shape;725;p54"/>
          <p:cNvSpPr txBox="1">
            <a:spLocks noGrp="1"/>
          </p:cNvSpPr>
          <p:nvPr>
            <p:ph type="body" idx="1"/>
          </p:nvPr>
        </p:nvSpPr>
        <p:spPr>
          <a:xfrm>
            <a:off x="1610125" y="247875"/>
            <a:ext cx="10288200" cy="6378900"/>
          </a:xfrm>
          <a:prstGeom prst="rect">
            <a:avLst/>
          </a:prstGeom>
          <a:noFill/>
          <a:ln>
            <a:noFill/>
          </a:ln>
        </p:spPr>
        <p:txBody>
          <a:bodyPr spcFirstLastPara="1" wrap="square" lIns="91425" tIns="45700" rIns="91425" bIns="45700" anchor="ctr" anchorCtr="0">
            <a:noAutofit/>
          </a:bodyPr>
          <a:lstStyle/>
          <a:p>
            <a:pPr marL="220980" lvl="0" indent="0" algn="l" rtl="0">
              <a:lnSpc>
                <a:spcPct val="150000"/>
              </a:lnSpc>
              <a:spcBef>
                <a:spcPts val="0"/>
              </a:spcBef>
              <a:spcAft>
                <a:spcPts val="0"/>
              </a:spcAft>
              <a:buClr>
                <a:schemeClr val="dk1"/>
              </a:buClr>
              <a:buSzPts val="1100"/>
              <a:buFont typeface="Arial"/>
              <a:buNone/>
            </a:pPr>
            <a:r>
              <a:rPr lang="en-US" sz="2200">
                <a:solidFill>
                  <a:srgbClr val="002060"/>
                </a:solidFill>
                <a:latin typeface="Book Antiqua"/>
                <a:ea typeface="Book Antiqua"/>
                <a:cs typeface="Book Antiqua"/>
                <a:sym typeface="Book Antiqua"/>
              </a:rPr>
              <a:t>Open the all the configuration files in vi editor and update the configuration.</a:t>
            </a:r>
            <a:endParaRPr sz="2200">
              <a:solidFill>
                <a:srgbClr val="002060"/>
              </a:solidFill>
              <a:latin typeface="Book Antiqua"/>
              <a:ea typeface="Book Antiqua"/>
              <a:cs typeface="Book Antiqua"/>
              <a:sym typeface="Book Antiqua"/>
            </a:endParaRPr>
          </a:p>
          <a:p>
            <a:pPr marL="285750" lvl="0" indent="-64770" algn="l" rtl="0">
              <a:lnSpc>
                <a:spcPct val="150000"/>
              </a:lnSpc>
              <a:spcBef>
                <a:spcPts val="0"/>
              </a:spcBef>
              <a:spcAft>
                <a:spcPts val="0"/>
              </a:spcAft>
              <a:buClr>
                <a:schemeClr val="dk1"/>
              </a:buClr>
              <a:buSzPts val="1100"/>
              <a:buFont typeface="Arial"/>
              <a:buNone/>
            </a:pPr>
            <a:r>
              <a:rPr lang="en-US" sz="2200" b="1">
                <a:solidFill>
                  <a:srgbClr val="002060"/>
                </a:solidFill>
                <a:latin typeface="Book Antiqua"/>
                <a:ea typeface="Book Antiqua"/>
                <a:cs typeface="Book Antiqua"/>
                <a:sym typeface="Book Antiqua"/>
              </a:rPr>
              <a:t>Configure core-site.xml file:</a:t>
            </a:r>
            <a:endParaRPr sz="2200" b="1">
              <a:solidFill>
                <a:srgbClr val="002060"/>
              </a:solidFill>
              <a:latin typeface="Book Antiqua"/>
              <a:ea typeface="Book Antiqua"/>
              <a:cs typeface="Book Antiqua"/>
              <a:sym typeface="Book Antiqua"/>
            </a:endParaRPr>
          </a:p>
          <a:p>
            <a:pPr marL="742950" lvl="0" indent="-64769" algn="l" rtl="0">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 vi conf/core-site.xml</a:t>
            </a:r>
            <a:endParaRPr sz="2200">
              <a:solidFill>
                <a:srgbClr val="980000"/>
              </a:solidFill>
              <a:latin typeface="Book Antiqua"/>
              <a:ea typeface="Book Antiqua"/>
              <a:cs typeface="Book Antiqua"/>
              <a:sym typeface="Book Antiqua"/>
            </a:endParaRPr>
          </a:p>
          <a:p>
            <a:pPr marL="742950" lvl="0" indent="-64769" algn="l" rtl="0">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&lt;configuration&gt;</a:t>
            </a:r>
            <a:endParaRPr sz="2200">
              <a:solidFill>
                <a:srgbClr val="980000"/>
              </a:solidFill>
              <a:latin typeface="Book Antiqua"/>
              <a:ea typeface="Book Antiqua"/>
              <a:cs typeface="Book Antiqua"/>
              <a:sym typeface="Book Antiqua"/>
            </a:endParaRPr>
          </a:p>
          <a:p>
            <a:pPr marL="742950" lvl="0" indent="-64769" algn="l" rtl="0">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&lt;property&gt;</a:t>
            </a:r>
            <a:endParaRPr sz="2200">
              <a:solidFill>
                <a:srgbClr val="980000"/>
              </a:solidFill>
              <a:latin typeface="Book Antiqua"/>
              <a:ea typeface="Book Antiqua"/>
              <a:cs typeface="Book Antiqua"/>
              <a:sym typeface="Book Antiqua"/>
            </a:endParaRPr>
          </a:p>
          <a:p>
            <a:pPr marL="742950" lvl="0" indent="-64769" algn="l" rtl="0">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&lt;name&gt;fs.default.name&lt;/name&gt;</a:t>
            </a:r>
            <a:endParaRPr sz="2200">
              <a:solidFill>
                <a:srgbClr val="980000"/>
              </a:solidFill>
              <a:latin typeface="Book Antiqua"/>
              <a:ea typeface="Book Antiqua"/>
              <a:cs typeface="Book Antiqua"/>
              <a:sym typeface="Book Antiqua"/>
            </a:endParaRPr>
          </a:p>
          <a:p>
            <a:pPr marL="742950" lvl="0" indent="-64769" algn="l" rtl="0">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&lt;value&gt;hdfs://localhost:9000&lt;/value&gt;</a:t>
            </a:r>
            <a:endParaRPr sz="2200">
              <a:solidFill>
                <a:srgbClr val="980000"/>
              </a:solidFill>
              <a:latin typeface="Book Antiqua"/>
              <a:ea typeface="Book Antiqua"/>
              <a:cs typeface="Book Antiqua"/>
              <a:sym typeface="Book Antiqua"/>
            </a:endParaRPr>
          </a:p>
          <a:p>
            <a:pPr marL="742950" lvl="0" indent="-64769" algn="l" rtl="0">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&lt;/property&gt;</a:t>
            </a:r>
            <a:endParaRPr sz="2200">
              <a:solidFill>
                <a:srgbClr val="980000"/>
              </a:solidFill>
              <a:latin typeface="Book Antiqua"/>
              <a:ea typeface="Book Antiqua"/>
              <a:cs typeface="Book Antiqua"/>
              <a:sym typeface="Book Antiqua"/>
            </a:endParaRPr>
          </a:p>
          <a:p>
            <a:pPr marL="742950" lvl="0" indent="-64769" algn="l" rtl="0">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&lt;property&gt;</a:t>
            </a:r>
            <a:endParaRPr sz="2200">
              <a:solidFill>
                <a:srgbClr val="980000"/>
              </a:solidFill>
              <a:latin typeface="Book Antiqua"/>
              <a:ea typeface="Book Antiqua"/>
              <a:cs typeface="Book Antiqua"/>
              <a:sym typeface="Book Antiqua"/>
            </a:endParaRPr>
          </a:p>
          <a:p>
            <a:pPr marL="742950" lvl="0" indent="-64769" algn="l" rtl="0">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&lt;name&gt;hadoop.tmp.dir&lt;/name&gt;</a:t>
            </a:r>
            <a:endParaRPr sz="2200">
              <a:solidFill>
                <a:srgbClr val="980000"/>
              </a:solidFill>
              <a:latin typeface="Book Antiqua"/>
              <a:ea typeface="Book Antiqua"/>
              <a:cs typeface="Book Antiqua"/>
              <a:sym typeface="Book Antiqua"/>
            </a:endParaRPr>
          </a:p>
          <a:p>
            <a:pPr marL="742950" lvl="0" indent="-64769" algn="l" rtl="0">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&lt;value&gt;/tmp/hadoop-${user.name}&lt;/value&gt;</a:t>
            </a:r>
            <a:endParaRPr sz="2200">
              <a:solidFill>
                <a:srgbClr val="980000"/>
              </a:solidFill>
              <a:latin typeface="Book Antiqua"/>
              <a:ea typeface="Book Antiqua"/>
              <a:cs typeface="Book Antiqua"/>
              <a:sym typeface="Book Antiqua"/>
            </a:endParaRPr>
          </a:p>
          <a:p>
            <a:pPr marL="742950" lvl="0" indent="-64769" algn="l" rtl="0">
              <a:lnSpc>
                <a:spcPct val="150000"/>
              </a:lnSpc>
              <a:spcBef>
                <a:spcPts val="0"/>
              </a:spcBef>
              <a:spcAft>
                <a:spcPts val="0"/>
              </a:spcAft>
              <a:buClr>
                <a:schemeClr val="dk1"/>
              </a:buClr>
              <a:buSzPts val="1100"/>
              <a:buFont typeface="Arial"/>
              <a:buNone/>
            </a:pPr>
            <a:r>
              <a:rPr lang="en-US" sz="2200">
                <a:solidFill>
                  <a:srgbClr val="980000"/>
                </a:solidFill>
                <a:latin typeface="Book Antiqua"/>
                <a:ea typeface="Book Antiqua"/>
                <a:cs typeface="Book Antiqua"/>
                <a:sym typeface="Book Antiqua"/>
              </a:rPr>
              <a:t>&lt;/property&gt;</a:t>
            </a:r>
            <a:endParaRPr sz="2200">
              <a:solidFill>
                <a:srgbClr val="980000"/>
              </a:solidFill>
              <a:latin typeface="Book Antiqua"/>
              <a:ea typeface="Book Antiqua"/>
              <a:cs typeface="Book Antiqua"/>
              <a:sym typeface="Book Antiqua"/>
            </a:endParaRPr>
          </a:p>
          <a:p>
            <a:pPr marL="742950" lvl="0" indent="-64769" algn="l" rtl="0">
              <a:lnSpc>
                <a:spcPct val="150000"/>
              </a:lnSpc>
              <a:spcBef>
                <a:spcPts val="0"/>
              </a:spcBef>
              <a:spcAft>
                <a:spcPts val="0"/>
              </a:spcAft>
              <a:buSzPts val="1100"/>
              <a:buNone/>
            </a:pPr>
            <a:r>
              <a:rPr lang="en-US" sz="2200">
                <a:solidFill>
                  <a:srgbClr val="980000"/>
                </a:solidFill>
                <a:latin typeface="Book Antiqua"/>
                <a:ea typeface="Book Antiqua"/>
                <a:cs typeface="Book Antiqua"/>
                <a:sym typeface="Book Antiqua"/>
              </a:rPr>
              <a:t>&lt;/configuration&gt;</a:t>
            </a:r>
            <a:endParaRPr sz="2200">
              <a:latin typeface="Book Antiqua"/>
              <a:ea typeface="Book Antiqua"/>
              <a:cs typeface="Book Antiqua"/>
              <a:sym typeface="Book Antiqu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55"/>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732" name="Google Shape;732;p55"/>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66</a:t>
            </a:fld>
            <a:endParaRPr>
              <a:latin typeface="Book Antiqua"/>
              <a:ea typeface="Book Antiqua"/>
              <a:cs typeface="Book Antiqua"/>
              <a:sym typeface="Book Antiqua"/>
            </a:endParaRPr>
          </a:p>
        </p:txBody>
      </p:sp>
      <p:sp>
        <p:nvSpPr>
          <p:cNvPr id="733" name="Google Shape;733;p55"/>
          <p:cNvSpPr txBox="1">
            <a:spLocks noGrp="1"/>
          </p:cNvSpPr>
          <p:nvPr>
            <p:ph type="body" idx="1"/>
          </p:nvPr>
        </p:nvSpPr>
        <p:spPr>
          <a:xfrm>
            <a:off x="1510975" y="392850"/>
            <a:ext cx="10304700" cy="60723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None/>
            </a:pPr>
            <a:r>
              <a:rPr lang="en-US">
                <a:solidFill>
                  <a:srgbClr val="002060"/>
                </a:solidFill>
                <a:latin typeface="Book Antiqua"/>
                <a:ea typeface="Book Antiqua"/>
                <a:cs typeface="Book Antiqua"/>
                <a:sym typeface="Book Antiqua"/>
              </a:rPr>
              <a:t>Configure hdfs-site.xml file:</a:t>
            </a:r>
            <a:endParaRPr>
              <a:solidFill>
                <a:srgbClr val="002060"/>
              </a:solidFill>
              <a:latin typeface="Book Antiqua"/>
              <a:ea typeface="Book Antiqua"/>
              <a:cs typeface="Book Antiqua"/>
              <a:sym typeface="Book Antiqua"/>
            </a:endParaRPr>
          </a:p>
          <a:p>
            <a:pPr marL="4572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 vi conf/hdfs-site.xml</a:t>
            </a:r>
            <a:endParaRPr>
              <a:solidFill>
                <a:srgbClr val="980000"/>
              </a:solidFill>
              <a:latin typeface="Book Antiqua"/>
              <a:ea typeface="Book Antiqua"/>
              <a:cs typeface="Book Antiqua"/>
              <a:sym typeface="Book Antiqua"/>
            </a:endParaRPr>
          </a:p>
          <a:p>
            <a:pPr marL="4572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&lt;configuration&gt;</a:t>
            </a:r>
            <a:endParaRPr>
              <a:solidFill>
                <a:srgbClr val="980000"/>
              </a:solidFill>
              <a:latin typeface="Book Antiqua"/>
              <a:ea typeface="Book Antiqua"/>
              <a:cs typeface="Book Antiqua"/>
              <a:sym typeface="Book Antiqua"/>
            </a:endParaRPr>
          </a:p>
          <a:p>
            <a:pPr marL="4572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&lt;property&gt;</a:t>
            </a:r>
            <a:endParaRPr>
              <a:solidFill>
                <a:srgbClr val="980000"/>
              </a:solidFill>
              <a:latin typeface="Book Antiqua"/>
              <a:ea typeface="Book Antiqua"/>
              <a:cs typeface="Book Antiqua"/>
              <a:sym typeface="Book Antiqua"/>
            </a:endParaRPr>
          </a:p>
          <a:p>
            <a:pPr marL="4572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&lt;name&gt;dfs.replication&lt;/name&gt;</a:t>
            </a:r>
            <a:endParaRPr>
              <a:solidFill>
                <a:srgbClr val="980000"/>
              </a:solidFill>
              <a:latin typeface="Book Antiqua"/>
              <a:ea typeface="Book Antiqua"/>
              <a:cs typeface="Book Antiqua"/>
              <a:sym typeface="Book Antiqua"/>
            </a:endParaRPr>
          </a:p>
          <a:p>
            <a:pPr marL="4572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&lt;value&gt;1&lt;/value&gt;</a:t>
            </a:r>
            <a:endParaRPr>
              <a:solidFill>
                <a:srgbClr val="980000"/>
              </a:solidFill>
              <a:latin typeface="Book Antiqua"/>
              <a:ea typeface="Book Antiqua"/>
              <a:cs typeface="Book Antiqua"/>
              <a:sym typeface="Book Antiqua"/>
            </a:endParaRPr>
          </a:p>
          <a:p>
            <a:pPr marL="4572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&lt;/property&gt;</a:t>
            </a:r>
            <a:endParaRPr>
              <a:solidFill>
                <a:srgbClr val="980000"/>
              </a:solidFill>
              <a:latin typeface="Book Antiqua"/>
              <a:ea typeface="Book Antiqua"/>
              <a:cs typeface="Book Antiqua"/>
              <a:sym typeface="Book Antiqua"/>
            </a:endParaRPr>
          </a:p>
          <a:p>
            <a:pPr marL="4572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&lt;/configuration&gt;</a:t>
            </a:r>
            <a:endParaRPr>
              <a:solidFill>
                <a:srgbClr val="980000"/>
              </a:solidFill>
              <a:latin typeface="Book Antiqua"/>
              <a:ea typeface="Book Antiqua"/>
              <a:cs typeface="Book Antiqua"/>
              <a:sym typeface="Book Antiqua"/>
            </a:endParaRPr>
          </a:p>
          <a:p>
            <a:pPr marL="457200" lvl="0" indent="0" algn="l" rtl="0">
              <a:lnSpc>
                <a:spcPct val="150000"/>
              </a:lnSpc>
              <a:spcBef>
                <a:spcPts val="0"/>
              </a:spcBef>
              <a:spcAft>
                <a:spcPts val="0"/>
              </a:spcAft>
              <a:buNone/>
            </a:pPr>
            <a:endParaRPr>
              <a:solidFill>
                <a:srgbClr val="980000"/>
              </a:solidFill>
              <a:latin typeface="Book Antiqua"/>
              <a:ea typeface="Book Antiqua"/>
              <a:cs typeface="Book Antiqua"/>
              <a:sym typeface="Book Antiqu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56"/>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740" name="Google Shape;740;p56"/>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67</a:t>
            </a:fld>
            <a:endParaRPr>
              <a:latin typeface="Book Antiqua"/>
              <a:ea typeface="Book Antiqua"/>
              <a:cs typeface="Book Antiqua"/>
              <a:sym typeface="Book Antiqua"/>
            </a:endParaRPr>
          </a:p>
        </p:txBody>
      </p:sp>
      <p:sp>
        <p:nvSpPr>
          <p:cNvPr id="741" name="Google Shape;741;p56"/>
          <p:cNvSpPr txBox="1">
            <a:spLocks noGrp="1"/>
          </p:cNvSpPr>
          <p:nvPr>
            <p:ph type="body" idx="1"/>
          </p:nvPr>
        </p:nvSpPr>
        <p:spPr>
          <a:xfrm>
            <a:off x="1388125" y="380075"/>
            <a:ext cx="10592700" cy="6088800"/>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chemeClr val="dk1"/>
              </a:buClr>
              <a:buSzPts val="1100"/>
              <a:buFont typeface="Arial"/>
              <a:buNone/>
            </a:pPr>
            <a:r>
              <a:rPr lang="en-US" sz="2100">
                <a:solidFill>
                  <a:srgbClr val="002060"/>
                </a:solidFill>
                <a:latin typeface="Book Antiqua"/>
                <a:ea typeface="Book Antiqua"/>
                <a:cs typeface="Book Antiqua"/>
                <a:sym typeface="Book Antiqua"/>
              </a:rPr>
              <a:t>Configure mapred.xml file:</a:t>
            </a:r>
            <a:endParaRPr sz="2100">
              <a:solidFill>
                <a:srgbClr val="002060"/>
              </a:solidFill>
              <a:latin typeface="Book Antiqua"/>
              <a:ea typeface="Book Antiqua"/>
              <a:cs typeface="Book Antiqua"/>
              <a:sym typeface="Book Antiqua"/>
            </a:endParaRPr>
          </a:p>
          <a:p>
            <a:pPr marL="457200" lvl="0" indent="0" algn="l" rtl="0">
              <a:lnSpc>
                <a:spcPct val="150000"/>
              </a:lnSpc>
              <a:spcBef>
                <a:spcPts val="0"/>
              </a:spcBef>
              <a:spcAft>
                <a:spcPts val="0"/>
              </a:spcAft>
              <a:buClr>
                <a:schemeClr val="dk1"/>
              </a:buClr>
              <a:buSzPts val="1100"/>
              <a:buFont typeface="Arial"/>
              <a:buNone/>
            </a:pPr>
            <a:r>
              <a:rPr lang="en-US" sz="2100">
                <a:solidFill>
                  <a:srgbClr val="980000"/>
                </a:solidFill>
                <a:latin typeface="Book Antiqua"/>
                <a:ea typeface="Book Antiqua"/>
                <a:cs typeface="Book Antiqua"/>
                <a:sym typeface="Book Antiqua"/>
              </a:rPr>
              <a:t>$ vi conf/mapred.xml</a:t>
            </a:r>
            <a:endParaRPr sz="2100">
              <a:solidFill>
                <a:srgbClr val="980000"/>
              </a:solidFill>
              <a:latin typeface="Book Antiqua"/>
              <a:ea typeface="Book Antiqua"/>
              <a:cs typeface="Book Antiqua"/>
              <a:sym typeface="Book Antiqua"/>
            </a:endParaRPr>
          </a:p>
          <a:p>
            <a:pPr marL="457200" lvl="0" indent="0" algn="l" rtl="0">
              <a:lnSpc>
                <a:spcPct val="150000"/>
              </a:lnSpc>
              <a:spcBef>
                <a:spcPts val="0"/>
              </a:spcBef>
              <a:spcAft>
                <a:spcPts val="0"/>
              </a:spcAft>
              <a:buClr>
                <a:schemeClr val="dk1"/>
              </a:buClr>
              <a:buSzPts val="1100"/>
              <a:buFont typeface="Arial"/>
              <a:buNone/>
            </a:pPr>
            <a:r>
              <a:rPr lang="en-US" sz="2100">
                <a:solidFill>
                  <a:srgbClr val="980000"/>
                </a:solidFill>
                <a:latin typeface="Book Antiqua"/>
                <a:ea typeface="Book Antiqua"/>
                <a:cs typeface="Book Antiqua"/>
                <a:sym typeface="Book Antiqua"/>
              </a:rPr>
              <a:t>&lt;configuration&gt;</a:t>
            </a:r>
            <a:endParaRPr sz="2100">
              <a:solidFill>
                <a:srgbClr val="980000"/>
              </a:solidFill>
              <a:latin typeface="Book Antiqua"/>
              <a:ea typeface="Book Antiqua"/>
              <a:cs typeface="Book Antiqua"/>
              <a:sym typeface="Book Antiqua"/>
            </a:endParaRPr>
          </a:p>
          <a:p>
            <a:pPr marL="457200" lvl="0" indent="0" algn="l" rtl="0">
              <a:lnSpc>
                <a:spcPct val="150000"/>
              </a:lnSpc>
              <a:spcBef>
                <a:spcPts val="0"/>
              </a:spcBef>
              <a:spcAft>
                <a:spcPts val="0"/>
              </a:spcAft>
              <a:buClr>
                <a:schemeClr val="dk1"/>
              </a:buClr>
              <a:buSzPts val="1100"/>
              <a:buFont typeface="Arial"/>
              <a:buNone/>
            </a:pPr>
            <a:r>
              <a:rPr lang="en-US" sz="2100">
                <a:solidFill>
                  <a:srgbClr val="980000"/>
                </a:solidFill>
                <a:latin typeface="Book Antiqua"/>
                <a:ea typeface="Book Antiqua"/>
                <a:cs typeface="Book Antiqua"/>
                <a:sym typeface="Book Antiqua"/>
              </a:rPr>
              <a:t>&lt;property&gt;</a:t>
            </a:r>
            <a:endParaRPr sz="2100">
              <a:solidFill>
                <a:srgbClr val="980000"/>
              </a:solidFill>
              <a:latin typeface="Book Antiqua"/>
              <a:ea typeface="Book Antiqua"/>
              <a:cs typeface="Book Antiqua"/>
              <a:sym typeface="Book Antiqua"/>
            </a:endParaRPr>
          </a:p>
          <a:p>
            <a:pPr marL="457200" lvl="0" indent="0" algn="l" rtl="0">
              <a:lnSpc>
                <a:spcPct val="150000"/>
              </a:lnSpc>
              <a:spcBef>
                <a:spcPts val="0"/>
              </a:spcBef>
              <a:spcAft>
                <a:spcPts val="0"/>
              </a:spcAft>
              <a:buClr>
                <a:schemeClr val="dk1"/>
              </a:buClr>
              <a:buSzPts val="1100"/>
              <a:buFont typeface="Arial"/>
              <a:buNone/>
            </a:pPr>
            <a:r>
              <a:rPr lang="en-US" sz="2100">
                <a:solidFill>
                  <a:srgbClr val="980000"/>
                </a:solidFill>
                <a:latin typeface="Book Antiqua"/>
                <a:ea typeface="Book Antiqua"/>
                <a:cs typeface="Book Antiqua"/>
                <a:sym typeface="Book Antiqua"/>
              </a:rPr>
              <a:t>&lt;name&gt;mapred.job.tracker&lt;/name&gt;</a:t>
            </a:r>
            <a:endParaRPr sz="2100">
              <a:solidFill>
                <a:srgbClr val="980000"/>
              </a:solidFill>
              <a:latin typeface="Book Antiqua"/>
              <a:ea typeface="Book Antiqua"/>
              <a:cs typeface="Book Antiqua"/>
              <a:sym typeface="Book Antiqua"/>
            </a:endParaRPr>
          </a:p>
          <a:p>
            <a:pPr marL="457200" lvl="0" indent="0" algn="l" rtl="0">
              <a:lnSpc>
                <a:spcPct val="150000"/>
              </a:lnSpc>
              <a:spcBef>
                <a:spcPts val="0"/>
              </a:spcBef>
              <a:spcAft>
                <a:spcPts val="0"/>
              </a:spcAft>
              <a:buClr>
                <a:schemeClr val="dk1"/>
              </a:buClr>
              <a:buSzPts val="1100"/>
              <a:buFont typeface="Arial"/>
              <a:buNone/>
            </a:pPr>
            <a:r>
              <a:rPr lang="en-US" sz="2100">
                <a:solidFill>
                  <a:srgbClr val="980000"/>
                </a:solidFill>
                <a:latin typeface="Book Antiqua"/>
                <a:ea typeface="Book Antiqua"/>
                <a:cs typeface="Book Antiqua"/>
                <a:sym typeface="Book Antiqua"/>
              </a:rPr>
              <a:t>&lt;value&gt;localhost:9001&lt;/value&gt;</a:t>
            </a:r>
            <a:endParaRPr sz="2100">
              <a:solidFill>
                <a:srgbClr val="980000"/>
              </a:solidFill>
              <a:latin typeface="Book Antiqua"/>
              <a:ea typeface="Book Antiqua"/>
              <a:cs typeface="Book Antiqua"/>
              <a:sym typeface="Book Antiqua"/>
            </a:endParaRPr>
          </a:p>
          <a:p>
            <a:pPr marL="457200" lvl="0" indent="0" algn="l" rtl="0">
              <a:lnSpc>
                <a:spcPct val="150000"/>
              </a:lnSpc>
              <a:spcBef>
                <a:spcPts val="0"/>
              </a:spcBef>
              <a:spcAft>
                <a:spcPts val="0"/>
              </a:spcAft>
              <a:buClr>
                <a:schemeClr val="dk1"/>
              </a:buClr>
              <a:buSzPts val="1100"/>
              <a:buFont typeface="Arial"/>
              <a:buNone/>
            </a:pPr>
            <a:r>
              <a:rPr lang="en-US" sz="2100">
                <a:solidFill>
                  <a:srgbClr val="980000"/>
                </a:solidFill>
                <a:latin typeface="Book Antiqua"/>
                <a:ea typeface="Book Antiqua"/>
                <a:cs typeface="Book Antiqua"/>
                <a:sym typeface="Book Antiqua"/>
              </a:rPr>
              <a:t>&lt;/property&gt;</a:t>
            </a:r>
            <a:endParaRPr sz="2100">
              <a:solidFill>
                <a:srgbClr val="980000"/>
              </a:solidFill>
              <a:latin typeface="Book Antiqua"/>
              <a:ea typeface="Book Antiqua"/>
              <a:cs typeface="Book Antiqua"/>
              <a:sym typeface="Book Antiqua"/>
            </a:endParaRPr>
          </a:p>
          <a:p>
            <a:pPr marL="457200" lvl="0" indent="0" algn="l" rtl="0">
              <a:lnSpc>
                <a:spcPct val="150000"/>
              </a:lnSpc>
              <a:spcBef>
                <a:spcPts val="0"/>
              </a:spcBef>
              <a:spcAft>
                <a:spcPts val="0"/>
              </a:spcAft>
              <a:buClr>
                <a:schemeClr val="dk1"/>
              </a:buClr>
              <a:buSzPts val="1100"/>
              <a:buFont typeface="Arial"/>
              <a:buNone/>
            </a:pPr>
            <a:r>
              <a:rPr lang="en-US" sz="2100">
                <a:solidFill>
                  <a:srgbClr val="980000"/>
                </a:solidFill>
                <a:latin typeface="Book Antiqua"/>
                <a:ea typeface="Book Antiqua"/>
                <a:cs typeface="Book Antiqua"/>
                <a:sym typeface="Book Antiqua"/>
              </a:rPr>
              <a:t>&lt;/configuration&gt;</a:t>
            </a:r>
            <a:endParaRPr sz="2100">
              <a:solidFill>
                <a:srgbClr val="980000"/>
              </a:solidFill>
              <a:latin typeface="Book Antiqua"/>
              <a:ea typeface="Book Antiqua"/>
              <a:cs typeface="Book Antiqua"/>
              <a:sym typeface="Book Antiqua"/>
            </a:endParaRPr>
          </a:p>
          <a:p>
            <a:pPr marL="0" lvl="0" indent="0" algn="just" rtl="0">
              <a:lnSpc>
                <a:spcPct val="150000"/>
              </a:lnSpc>
              <a:spcBef>
                <a:spcPts val="0"/>
              </a:spcBef>
              <a:spcAft>
                <a:spcPts val="0"/>
              </a:spcAft>
              <a:buSzPts val="1100"/>
              <a:buNone/>
            </a:pPr>
            <a:r>
              <a:rPr lang="en-US" sz="2100">
                <a:solidFill>
                  <a:srgbClr val="002060"/>
                </a:solidFill>
                <a:latin typeface="Book Antiqua"/>
                <a:ea typeface="Book Antiqua"/>
                <a:cs typeface="Book Antiqua"/>
                <a:sym typeface="Book Antiqua"/>
              </a:rPr>
              <a:t>Once these changes are done, we need to format the name node by using the following command. The command prompt will show all the messages one after another and finally success message.</a:t>
            </a:r>
            <a:endParaRPr sz="2100">
              <a:solidFill>
                <a:srgbClr val="002060"/>
              </a:solidFill>
              <a:latin typeface="Book Antiqua"/>
              <a:ea typeface="Book Antiqua"/>
              <a:cs typeface="Book Antiqua"/>
              <a:sym typeface="Book Antiqua"/>
            </a:endParaRPr>
          </a:p>
          <a:p>
            <a:pPr marL="457200" lvl="0" indent="0" algn="l" rtl="0">
              <a:lnSpc>
                <a:spcPct val="150000"/>
              </a:lnSpc>
              <a:spcBef>
                <a:spcPts val="0"/>
              </a:spcBef>
              <a:spcAft>
                <a:spcPts val="0"/>
              </a:spcAft>
              <a:buClr>
                <a:schemeClr val="dk1"/>
              </a:buClr>
              <a:buSzPts val="1100"/>
              <a:buFont typeface="Arial"/>
              <a:buNone/>
            </a:pPr>
            <a:r>
              <a:rPr lang="en-US" sz="2100">
                <a:solidFill>
                  <a:srgbClr val="980000"/>
                </a:solidFill>
                <a:latin typeface="Book Antiqua"/>
                <a:ea typeface="Book Antiqua"/>
                <a:cs typeface="Book Antiqua"/>
                <a:sym typeface="Book Antiqua"/>
              </a:rPr>
              <a:t>$ bin/hadoop namenode –format</a:t>
            </a:r>
            <a:endParaRPr sz="2100">
              <a:solidFill>
                <a:srgbClr val="980000"/>
              </a:solidFill>
              <a:latin typeface="Book Antiqua"/>
              <a:ea typeface="Book Antiqua"/>
              <a:cs typeface="Book Antiqua"/>
              <a:sym typeface="Book Antiqua"/>
            </a:endParaRPr>
          </a:p>
          <a:p>
            <a:pPr marL="285750" lvl="0" indent="-64770" algn="l" rtl="0">
              <a:spcBef>
                <a:spcPts val="0"/>
              </a:spcBef>
              <a:spcAft>
                <a:spcPts val="0"/>
              </a:spcAft>
              <a:buSzPts val="3480"/>
              <a:buNone/>
            </a:pPr>
            <a:endParaRPr sz="21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8"/>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748" name="Google Shape;748;p58"/>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68</a:t>
            </a:fld>
            <a:endParaRPr>
              <a:latin typeface="Book Antiqua"/>
              <a:ea typeface="Book Antiqua"/>
              <a:cs typeface="Book Antiqua"/>
              <a:sym typeface="Book Antiqua"/>
            </a:endParaRPr>
          </a:p>
        </p:txBody>
      </p:sp>
      <p:sp>
        <p:nvSpPr>
          <p:cNvPr id="749" name="Google Shape;749;p58"/>
          <p:cNvSpPr txBox="1">
            <a:spLocks noGrp="1"/>
          </p:cNvSpPr>
          <p:nvPr>
            <p:ph type="body" idx="1"/>
          </p:nvPr>
        </p:nvSpPr>
        <p:spPr>
          <a:xfrm>
            <a:off x="1477925" y="396600"/>
            <a:ext cx="10486500" cy="6263100"/>
          </a:xfrm>
          <a:prstGeom prst="rect">
            <a:avLst/>
          </a:prstGeom>
          <a:noFill/>
          <a:ln>
            <a:noFill/>
          </a:ln>
        </p:spPr>
        <p:txBody>
          <a:bodyPr spcFirstLastPara="1" wrap="square" lIns="91425" tIns="45700" rIns="91425" bIns="45700" anchor="ctr" anchorCtr="0">
            <a:normAutofit lnSpcReduction="10000"/>
          </a:bodyPr>
          <a:lstStyle/>
          <a:p>
            <a:pPr marL="0" lvl="0" indent="0" algn="just" rtl="0">
              <a:lnSpc>
                <a:spcPct val="150000"/>
              </a:lnSpc>
              <a:spcBef>
                <a:spcPts val="0"/>
              </a:spcBef>
              <a:spcAft>
                <a:spcPts val="0"/>
              </a:spcAft>
              <a:buNone/>
            </a:pPr>
            <a:r>
              <a:rPr lang="en-US">
                <a:solidFill>
                  <a:srgbClr val="002060"/>
                </a:solidFill>
                <a:latin typeface="Book Antiqua"/>
                <a:ea typeface="Book Antiqua"/>
                <a:cs typeface="Book Antiqua"/>
                <a:sym typeface="Book Antiqua"/>
              </a:rPr>
              <a:t>Our setup is done for pseudo distributed node. Let's now start the single node cluster by using the following command. It will again show some set of messages on the command prompt and start the server process.</a:t>
            </a:r>
            <a:endParaRPr>
              <a:solidFill>
                <a:srgbClr val="002060"/>
              </a:solidFill>
              <a:latin typeface="Book Antiqua"/>
              <a:ea typeface="Book Antiqua"/>
              <a:cs typeface="Book Antiqua"/>
              <a:sym typeface="Book Antiqua"/>
            </a:endParaRPr>
          </a:p>
          <a:p>
            <a:pPr marL="9144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 /bin/start-all.sh</a:t>
            </a:r>
            <a:endParaRPr>
              <a:solidFill>
                <a:srgbClr val="980000"/>
              </a:solidFill>
              <a:latin typeface="Book Antiqua"/>
              <a:ea typeface="Book Antiqua"/>
              <a:cs typeface="Book Antiqua"/>
              <a:sym typeface="Book Antiqua"/>
            </a:endParaRPr>
          </a:p>
          <a:p>
            <a:pPr marL="0" lvl="0" indent="0" algn="just" rtl="0">
              <a:lnSpc>
                <a:spcPct val="150000"/>
              </a:lnSpc>
              <a:spcBef>
                <a:spcPts val="0"/>
              </a:spcBef>
              <a:spcAft>
                <a:spcPts val="0"/>
              </a:spcAft>
              <a:buNone/>
            </a:pPr>
            <a:r>
              <a:rPr lang="en-US">
                <a:latin typeface="Book Antiqua"/>
                <a:ea typeface="Book Antiqua"/>
                <a:cs typeface="Book Antiqua"/>
                <a:sym typeface="Book Antiqua"/>
              </a:rPr>
              <a:t>Now we should check the status of Hadoop process by executing the jps command as shown below. It will show all the running processes.</a:t>
            </a:r>
            <a:endParaRPr>
              <a:latin typeface="Book Antiqua"/>
              <a:ea typeface="Book Antiqua"/>
              <a:cs typeface="Book Antiqua"/>
              <a:sym typeface="Book Antiqua"/>
            </a:endParaRPr>
          </a:p>
          <a:p>
            <a:pPr marL="9144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 jps</a:t>
            </a:r>
            <a:endParaRPr>
              <a:solidFill>
                <a:srgbClr val="980000"/>
              </a:solidFill>
              <a:latin typeface="Book Antiqua"/>
              <a:ea typeface="Book Antiqua"/>
              <a:cs typeface="Book Antiqua"/>
              <a:sym typeface="Book Antiqua"/>
            </a:endParaRPr>
          </a:p>
          <a:p>
            <a:pPr marL="9144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14799 NameNode</a:t>
            </a:r>
            <a:endParaRPr>
              <a:solidFill>
                <a:srgbClr val="980000"/>
              </a:solidFill>
              <a:latin typeface="Book Antiqua"/>
              <a:ea typeface="Book Antiqua"/>
              <a:cs typeface="Book Antiqua"/>
              <a:sym typeface="Book Antiqua"/>
            </a:endParaRPr>
          </a:p>
          <a:p>
            <a:pPr marL="9144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14977 SecondaryNameNode</a:t>
            </a:r>
            <a:endParaRPr>
              <a:solidFill>
                <a:srgbClr val="980000"/>
              </a:solidFill>
              <a:latin typeface="Book Antiqua"/>
              <a:ea typeface="Book Antiqua"/>
              <a:cs typeface="Book Antiqua"/>
              <a:sym typeface="Book Antiqua"/>
            </a:endParaRPr>
          </a:p>
          <a:p>
            <a:pPr marL="9144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15183 DataNode</a:t>
            </a:r>
            <a:endParaRPr>
              <a:solidFill>
                <a:srgbClr val="980000"/>
              </a:solidFill>
              <a:latin typeface="Book Antiqua"/>
              <a:ea typeface="Book Antiqua"/>
              <a:cs typeface="Book Antiqua"/>
              <a:sym typeface="Book Antiqua"/>
            </a:endParaRPr>
          </a:p>
          <a:p>
            <a:pPr marL="9144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15596 JobTracker</a:t>
            </a:r>
            <a:endParaRPr>
              <a:solidFill>
                <a:srgbClr val="980000"/>
              </a:solidFill>
              <a:latin typeface="Book Antiqua"/>
              <a:ea typeface="Book Antiqua"/>
              <a:cs typeface="Book Antiqua"/>
              <a:sym typeface="Book Antiqua"/>
            </a:endParaRPr>
          </a:p>
          <a:p>
            <a:pPr marL="914400" lvl="0" indent="0" algn="l" rtl="0">
              <a:lnSpc>
                <a:spcPct val="150000"/>
              </a:lnSpc>
              <a:spcBef>
                <a:spcPts val="0"/>
              </a:spcBef>
              <a:spcAft>
                <a:spcPts val="0"/>
              </a:spcAft>
              <a:buNone/>
            </a:pPr>
            <a:r>
              <a:rPr lang="en-US">
                <a:solidFill>
                  <a:srgbClr val="980000"/>
                </a:solidFill>
                <a:latin typeface="Book Antiqua"/>
                <a:ea typeface="Book Antiqua"/>
                <a:cs typeface="Book Antiqua"/>
                <a:sym typeface="Book Antiqua"/>
              </a:rPr>
              <a:t>15897 TaskTracker </a:t>
            </a:r>
            <a:endParaRPr>
              <a:latin typeface="Book Antiqua"/>
              <a:ea typeface="Book Antiqua"/>
              <a:cs typeface="Book Antiqua"/>
              <a:sym typeface="Book Antiqu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59"/>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756" name="Google Shape;756;p59"/>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69</a:t>
            </a:fld>
            <a:endParaRPr>
              <a:latin typeface="Book Antiqua"/>
              <a:ea typeface="Book Antiqua"/>
              <a:cs typeface="Book Antiqua"/>
              <a:sym typeface="Book Antiqua"/>
            </a:endParaRPr>
          </a:p>
        </p:txBody>
      </p:sp>
      <p:sp>
        <p:nvSpPr>
          <p:cNvPr id="757" name="Google Shape;757;p59"/>
          <p:cNvSpPr txBox="1">
            <a:spLocks noGrp="1"/>
          </p:cNvSpPr>
          <p:nvPr>
            <p:ph type="body" idx="1"/>
          </p:nvPr>
        </p:nvSpPr>
        <p:spPr>
          <a:xfrm>
            <a:off x="1444875" y="279525"/>
            <a:ext cx="10420200" cy="1835700"/>
          </a:xfrm>
          <a:prstGeom prst="rect">
            <a:avLst/>
          </a:prstGeom>
          <a:noFill/>
          <a:ln>
            <a:noFill/>
          </a:ln>
        </p:spPr>
        <p:txBody>
          <a:bodyPr spcFirstLastPara="1" wrap="square" lIns="91425" tIns="45700" rIns="91425" bIns="45700" anchor="ctr" anchorCtr="0">
            <a:normAutofit/>
          </a:bodyPr>
          <a:lstStyle/>
          <a:p>
            <a:pPr marL="285750" lvl="0" indent="-64770" algn="just" rtl="0">
              <a:lnSpc>
                <a:spcPct val="150000"/>
              </a:lnSpc>
              <a:spcBef>
                <a:spcPts val="0"/>
              </a:spcBef>
              <a:spcAft>
                <a:spcPts val="0"/>
              </a:spcAft>
              <a:buClr>
                <a:schemeClr val="dk1"/>
              </a:buClr>
              <a:buSzPts val="1100"/>
              <a:buFont typeface="Arial"/>
              <a:buNone/>
            </a:pPr>
            <a:r>
              <a:rPr lang="en-US" sz="2100" b="1">
                <a:solidFill>
                  <a:srgbClr val="980000"/>
                </a:solidFill>
                <a:latin typeface="Book Antiqua"/>
                <a:ea typeface="Book Antiqua"/>
                <a:cs typeface="Book Antiqua"/>
                <a:sym typeface="Book Antiqua"/>
              </a:rPr>
              <a:t>Accessing Hadoop on Browser: </a:t>
            </a:r>
            <a:r>
              <a:rPr lang="en-US" sz="2100">
                <a:solidFill>
                  <a:srgbClr val="002060"/>
                </a:solidFill>
                <a:latin typeface="Book Antiqua"/>
                <a:ea typeface="Book Antiqua"/>
                <a:cs typeface="Book Antiqua"/>
                <a:sym typeface="Book Antiqua"/>
              </a:rPr>
              <a:t>The default port number to access Hadoop is 50070. Use the following url to get Hadoop services on browser. </a:t>
            </a:r>
            <a:r>
              <a:rPr lang="en-US" sz="2100">
                <a:solidFill>
                  <a:srgbClr val="980000"/>
                </a:solidFill>
                <a:latin typeface="Book Antiqua"/>
                <a:ea typeface="Book Antiqua"/>
                <a:cs typeface="Book Antiqua"/>
                <a:sym typeface="Book Antiqua"/>
              </a:rPr>
              <a:t>http://localhost:50070/</a:t>
            </a:r>
            <a:endParaRPr sz="2100">
              <a:solidFill>
                <a:srgbClr val="980000"/>
              </a:solidFill>
              <a:latin typeface="Book Antiqua"/>
              <a:ea typeface="Book Antiqua"/>
              <a:cs typeface="Book Antiqua"/>
              <a:sym typeface="Book Antiqua"/>
            </a:endParaRPr>
          </a:p>
          <a:p>
            <a:pPr marL="285750" lvl="0" indent="-64770" algn="just" rtl="0">
              <a:lnSpc>
                <a:spcPct val="150000"/>
              </a:lnSpc>
              <a:spcBef>
                <a:spcPts val="0"/>
              </a:spcBef>
              <a:spcAft>
                <a:spcPts val="0"/>
              </a:spcAft>
              <a:buSzPts val="3480"/>
              <a:buNone/>
            </a:pPr>
            <a:endParaRPr sz="2100">
              <a:solidFill>
                <a:srgbClr val="002060"/>
              </a:solidFill>
              <a:latin typeface="Book Antiqua"/>
              <a:ea typeface="Book Antiqua"/>
              <a:cs typeface="Book Antiqua"/>
              <a:sym typeface="Book Antiqua"/>
            </a:endParaRPr>
          </a:p>
        </p:txBody>
      </p:sp>
      <p:pic>
        <p:nvPicPr>
          <p:cNvPr id="758" name="Google Shape;758;p59"/>
          <p:cNvPicPr preferRelativeResize="0"/>
          <p:nvPr/>
        </p:nvPicPr>
        <p:blipFill>
          <a:blip r:embed="rId3">
            <a:alphaModFix/>
          </a:blip>
          <a:stretch>
            <a:fillRect/>
          </a:stretch>
        </p:blipFill>
        <p:spPr>
          <a:xfrm>
            <a:off x="2404752" y="1655725"/>
            <a:ext cx="8755551" cy="490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7"/>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229" name="Google Shape;229;p7"/>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7</a:t>
            </a:fld>
            <a:endParaRPr>
              <a:latin typeface="Book Antiqua"/>
              <a:ea typeface="Book Antiqua"/>
              <a:cs typeface="Book Antiqua"/>
              <a:sym typeface="Book Antiqua"/>
            </a:endParaRPr>
          </a:p>
        </p:txBody>
      </p:sp>
      <p:graphicFrame>
        <p:nvGraphicFramePr>
          <p:cNvPr id="230" name="Google Shape;230;p7"/>
          <p:cNvGraphicFramePr/>
          <p:nvPr/>
        </p:nvGraphicFramePr>
        <p:xfrm>
          <a:off x="0" y="0"/>
          <a:ext cx="12191975" cy="6909625"/>
        </p:xfrm>
        <a:graphic>
          <a:graphicData uri="http://schemas.openxmlformats.org/drawingml/2006/table">
            <a:tbl>
              <a:tblPr firstRow="1" firstCol="1" bandRow="1">
                <a:noFill/>
                <a:tableStyleId>{20F989E1-77D4-41C3-BD73-0B8458E655F2}</a:tableStyleId>
              </a:tblPr>
              <a:tblGrid>
                <a:gridCol w="1946725"/>
                <a:gridCol w="4903950"/>
                <a:gridCol w="5341300"/>
              </a:tblGrid>
              <a:tr h="25657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Feature</a:t>
                      </a:r>
                      <a:endParaRPr sz="1200" b="1" u="none" strike="noStrike" cap="none">
                        <a:solidFill>
                          <a:srgbClr val="C00000"/>
                        </a:solidFill>
                        <a:latin typeface="Book Antiqua"/>
                        <a:ea typeface="Book Antiqua"/>
                        <a:cs typeface="Book Antiqua"/>
                        <a:sym typeface="Book Antiqua"/>
                      </a:endParaRPr>
                    </a:p>
                  </a:txBody>
                  <a:tcPr marL="27050" marR="27050" marT="27050" marB="2705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Small Data</a:t>
                      </a:r>
                      <a:endParaRPr sz="1200" b="1" u="none" strike="noStrike" cap="none">
                        <a:solidFill>
                          <a:srgbClr val="C00000"/>
                        </a:solidFill>
                        <a:latin typeface="Book Antiqua"/>
                        <a:ea typeface="Book Antiqua"/>
                        <a:cs typeface="Book Antiqua"/>
                        <a:sym typeface="Book Antiqua"/>
                      </a:endParaRPr>
                    </a:p>
                  </a:txBody>
                  <a:tcPr marL="27050" marR="27050" marT="27050" marB="2705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Big Data</a:t>
                      </a:r>
                      <a:endParaRPr sz="1200" b="1" u="none" strike="noStrike" cap="none">
                        <a:solidFill>
                          <a:srgbClr val="C00000"/>
                        </a:solidFill>
                        <a:latin typeface="Book Antiqua"/>
                        <a:ea typeface="Book Antiqua"/>
                        <a:cs typeface="Book Antiqua"/>
                        <a:sym typeface="Book Antiqua"/>
                      </a:endParaRPr>
                    </a:p>
                  </a:txBody>
                  <a:tcPr marL="27050" marR="27050" marT="27050" marB="2705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8282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Technology</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Traditional</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Modern</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419400">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Collection</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Generally, it is obtained in an organized manner than is inserted into the database</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The Big Data collection is done by using pipelines having queues like AWS Kinesis or Google Pub / Sub to balance high-speed data</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8282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Volume</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Data in the range of tens or hundreds of Gigabytes</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Size of Data is more than Terabytes</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8282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Analysis Areas</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Data marts(Analysts)</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Clusters(Data Scientists), Data marts(Analysts)</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6662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Quality</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Contains less noise as data is less collected in a controlled manner</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Usually, the quality of data is not guaranteed</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8282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Processing</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It requires batch-oriented processing pipelines</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It has both batch and stream processing pipelines</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8282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Database</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SQL</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NoSQL</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8877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Velocity</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A regulated and constant flow of data, data aggregation is slow</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Data arrives at extremely high speeds, large volumes of data aggregation in a short time</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419400">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Structure</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Structured data in tabular format with fixed schema(Relational)</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Numerous variety of data set including tabular data, text, audio, images, video, logs, JSON etc.(Non-Relational)</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421150">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Scalability</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They are usually vertically scaled</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They are mostly based on horizontally scaling architectures, which gives more versatility at a lower cost</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8282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Query Language</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only Sequel</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Python, R, Java, Sequel</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8282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Hardware</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A single server is sufficient</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Requires more than one server</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88850">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Value</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Business Intelligence, analysis and reporting</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Complex data mining techniques for pattern finding, recommendation, prediction etc.</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6662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Optimization</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Data can be optimized manually(human powered)</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Requires machine learning techniques for data optimization</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6662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Storage</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Storage within enterprises, local servers etc.</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Usually requires distributed storage systems on cloud or in external file systems</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6662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People</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Data Analysts, Database Administrators and Data Engineers</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Data Scientists, Data Analysts, Database Administrators and Data Engineers</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619750">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Security</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Security practices for Small Data include user privileges, data encryption, hashing, etc.</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Securing Big Data systems are much more complicated. Best security practices include data encryption, cluster network isolation, strong access control protocols etc.</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28282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Nomenclature</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Database, Data Warehouse, Data Mart</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Data Lake</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r h="366625">
                <a:tc>
                  <a:txBody>
                    <a:bodyPr/>
                    <a:lstStyle/>
                    <a:p>
                      <a:pPr marL="0" marR="0" lvl="0" indent="0" algn="ctr" rtl="0">
                        <a:lnSpc>
                          <a:spcPct val="107000"/>
                        </a:lnSpc>
                        <a:spcBef>
                          <a:spcPts val="0"/>
                        </a:spcBef>
                        <a:spcAft>
                          <a:spcPts val="0"/>
                        </a:spcAft>
                        <a:buNone/>
                      </a:pPr>
                      <a:r>
                        <a:rPr lang="en-US" sz="1200" b="1" u="none" strike="noStrike" cap="none">
                          <a:solidFill>
                            <a:srgbClr val="C00000"/>
                          </a:solidFill>
                          <a:latin typeface="Book Antiqua"/>
                          <a:ea typeface="Book Antiqua"/>
                          <a:cs typeface="Book Antiqua"/>
                          <a:sym typeface="Book Antiqua"/>
                        </a:rPr>
                        <a:t>Infrastructure</a:t>
                      </a:r>
                      <a:endParaRPr sz="1200" b="1" u="none" strike="noStrike" cap="none">
                        <a:solidFill>
                          <a:srgbClr val="C0000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Predictable resource allocation, mostly vertically scalable hardware.</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just" rtl="0">
                        <a:lnSpc>
                          <a:spcPct val="100000"/>
                        </a:lnSpc>
                        <a:spcBef>
                          <a:spcPts val="0"/>
                        </a:spcBef>
                        <a:spcAft>
                          <a:spcPts val="0"/>
                        </a:spcAft>
                        <a:buNone/>
                      </a:pPr>
                      <a:r>
                        <a:rPr lang="en-US" sz="1050" u="none" strike="noStrike" cap="none">
                          <a:solidFill>
                            <a:srgbClr val="002060"/>
                          </a:solidFill>
                          <a:latin typeface="Book Antiqua"/>
                          <a:ea typeface="Book Antiqua"/>
                          <a:cs typeface="Book Antiqua"/>
                          <a:sym typeface="Book Antiqua"/>
                        </a:rPr>
                        <a:t>More agile infrastructure with horizontally scalable hardware</a:t>
                      </a:r>
                      <a:endParaRPr sz="1050" u="none" strike="noStrike" cap="none">
                        <a:solidFill>
                          <a:srgbClr val="002060"/>
                        </a:solidFill>
                        <a:latin typeface="Book Antiqua"/>
                        <a:ea typeface="Book Antiqua"/>
                        <a:cs typeface="Book Antiqua"/>
                        <a:sym typeface="Book Antiqua"/>
                      </a:endParaRPr>
                    </a:p>
                  </a:txBody>
                  <a:tcPr marL="27050" marR="27050" marT="37875" marB="37875"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60"/>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765" name="Google Shape;765;p60"/>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70</a:t>
            </a:fld>
            <a:endParaRPr>
              <a:latin typeface="Book Antiqua"/>
              <a:ea typeface="Book Antiqua"/>
              <a:cs typeface="Book Antiqua"/>
              <a:sym typeface="Book Antiqua"/>
            </a:endParaRPr>
          </a:p>
        </p:txBody>
      </p:sp>
      <p:sp>
        <p:nvSpPr>
          <p:cNvPr id="766" name="Google Shape;766;p60"/>
          <p:cNvSpPr txBox="1">
            <a:spLocks noGrp="1"/>
          </p:cNvSpPr>
          <p:nvPr>
            <p:ph type="body" idx="1"/>
          </p:nvPr>
        </p:nvSpPr>
        <p:spPr>
          <a:xfrm>
            <a:off x="1577075" y="279518"/>
            <a:ext cx="10337700" cy="6090000"/>
          </a:xfrm>
          <a:prstGeom prst="rect">
            <a:avLst/>
          </a:prstGeom>
          <a:noFill/>
          <a:ln>
            <a:noFill/>
          </a:ln>
        </p:spPr>
        <p:txBody>
          <a:bodyPr spcFirstLastPara="1" wrap="square" lIns="91425" tIns="45700" rIns="91425" bIns="45700" anchor="ctr" anchorCtr="0">
            <a:normAutofit/>
          </a:bodyPr>
          <a:lstStyle/>
          <a:p>
            <a:pPr marL="285750" lvl="0" indent="-64770" algn="just" rtl="0">
              <a:lnSpc>
                <a:spcPct val="150000"/>
              </a:lnSpc>
              <a:spcBef>
                <a:spcPts val="0"/>
              </a:spcBef>
              <a:spcAft>
                <a:spcPts val="0"/>
              </a:spcAft>
              <a:buSzPts val="3480"/>
              <a:buNone/>
            </a:pPr>
            <a:r>
              <a:rPr lang="en-US" sz="2200" b="1">
                <a:solidFill>
                  <a:srgbClr val="980000"/>
                </a:solidFill>
                <a:latin typeface="Book Antiqua"/>
                <a:ea typeface="Book Antiqua"/>
                <a:cs typeface="Book Antiqua"/>
                <a:sym typeface="Book Antiqua"/>
              </a:rPr>
              <a:t>Stopping the Single node Cluster:</a:t>
            </a:r>
            <a:r>
              <a:rPr lang="en-US" sz="2200">
                <a:latin typeface="Book Antiqua"/>
                <a:ea typeface="Book Antiqua"/>
                <a:cs typeface="Book Antiqua"/>
                <a:sym typeface="Book Antiqua"/>
              </a:rPr>
              <a:t> </a:t>
            </a:r>
            <a:r>
              <a:rPr lang="en-US" sz="2200">
                <a:solidFill>
                  <a:srgbClr val="002060"/>
                </a:solidFill>
                <a:latin typeface="Book Antiqua"/>
                <a:ea typeface="Book Antiqua"/>
                <a:cs typeface="Book Antiqua"/>
                <a:sym typeface="Book Antiqua"/>
              </a:rPr>
              <a:t>We can stop the single node cluster by using the following command. The command prompt will display all the stopping processes. </a:t>
            </a:r>
            <a:endParaRPr sz="2200">
              <a:solidFill>
                <a:srgbClr val="002060"/>
              </a:solidFill>
              <a:latin typeface="Book Antiqua"/>
              <a:ea typeface="Book Antiqua"/>
              <a:cs typeface="Book Antiqua"/>
              <a:sym typeface="Book Antiqua"/>
            </a:endParaRPr>
          </a:p>
          <a:p>
            <a:pPr marL="742950" lvl="0" indent="-64769" algn="just" rtl="0">
              <a:lnSpc>
                <a:spcPct val="150000"/>
              </a:lnSpc>
              <a:spcBef>
                <a:spcPts val="0"/>
              </a:spcBef>
              <a:spcAft>
                <a:spcPts val="0"/>
              </a:spcAft>
              <a:buSzPts val="3480"/>
              <a:buNone/>
            </a:pPr>
            <a:r>
              <a:rPr lang="en-US" sz="2200">
                <a:solidFill>
                  <a:srgbClr val="980000"/>
                </a:solidFill>
                <a:latin typeface="Book Antiqua"/>
                <a:ea typeface="Book Antiqua"/>
                <a:cs typeface="Book Antiqua"/>
                <a:sym typeface="Book Antiqua"/>
              </a:rPr>
              <a:t>$ bin/stop-all.sh </a:t>
            </a:r>
            <a:endParaRPr sz="2200">
              <a:solidFill>
                <a:srgbClr val="980000"/>
              </a:solidFill>
              <a:latin typeface="Book Antiqua"/>
              <a:ea typeface="Book Antiqua"/>
              <a:cs typeface="Book Antiqua"/>
              <a:sym typeface="Book Antiqua"/>
            </a:endParaRPr>
          </a:p>
          <a:p>
            <a:pPr marL="742950" lvl="0" indent="-64769" algn="just" rtl="0">
              <a:lnSpc>
                <a:spcPct val="150000"/>
              </a:lnSpc>
              <a:spcBef>
                <a:spcPts val="0"/>
              </a:spcBef>
              <a:spcAft>
                <a:spcPts val="0"/>
              </a:spcAft>
              <a:buSzPts val="3480"/>
              <a:buNone/>
            </a:pPr>
            <a:r>
              <a:rPr lang="en-US" sz="2200">
                <a:solidFill>
                  <a:srgbClr val="980000"/>
                </a:solidFill>
                <a:latin typeface="Book Antiqua"/>
                <a:ea typeface="Book Antiqua"/>
                <a:cs typeface="Book Antiqua"/>
                <a:sym typeface="Book Antiqua"/>
              </a:rPr>
              <a:t>stopping jobtracker </a:t>
            </a:r>
            <a:endParaRPr sz="2200">
              <a:solidFill>
                <a:srgbClr val="980000"/>
              </a:solidFill>
              <a:latin typeface="Book Antiqua"/>
              <a:ea typeface="Book Antiqua"/>
              <a:cs typeface="Book Antiqua"/>
              <a:sym typeface="Book Antiqua"/>
            </a:endParaRPr>
          </a:p>
          <a:p>
            <a:pPr marL="742950" lvl="0" indent="-64769" algn="just" rtl="0">
              <a:lnSpc>
                <a:spcPct val="150000"/>
              </a:lnSpc>
              <a:spcBef>
                <a:spcPts val="0"/>
              </a:spcBef>
              <a:spcAft>
                <a:spcPts val="0"/>
              </a:spcAft>
              <a:buSzPts val="3480"/>
              <a:buNone/>
            </a:pPr>
            <a:r>
              <a:rPr lang="en-US" sz="2200">
                <a:solidFill>
                  <a:srgbClr val="980000"/>
                </a:solidFill>
                <a:latin typeface="Book Antiqua"/>
                <a:ea typeface="Book Antiqua"/>
                <a:cs typeface="Book Antiqua"/>
                <a:sym typeface="Book Antiqua"/>
              </a:rPr>
              <a:t>localhost: stopping tasktracker </a:t>
            </a:r>
            <a:endParaRPr sz="2200">
              <a:solidFill>
                <a:srgbClr val="980000"/>
              </a:solidFill>
              <a:latin typeface="Book Antiqua"/>
              <a:ea typeface="Book Antiqua"/>
              <a:cs typeface="Book Antiqua"/>
              <a:sym typeface="Book Antiqua"/>
            </a:endParaRPr>
          </a:p>
          <a:p>
            <a:pPr marL="742950" lvl="0" indent="-64769" algn="just" rtl="0">
              <a:lnSpc>
                <a:spcPct val="150000"/>
              </a:lnSpc>
              <a:spcBef>
                <a:spcPts val="0"/>
              </a:spcBef>
              <a:spcAft>
                <a:spcPts val="0"/>
              </a:spcAft>
              <a:buSzPts val="3480"/>
              <a:buNone/>
            </a:pPr>
            <a:r>
              <a:rPr lang="en-US" sz="2200">
                <a:solidFill>
                  <a:srgbClr val="980000"/>
                </a:solidFill>
                <a:latin typeface="Book Antiqua"/>
                <a:ea typeface="Book Antiqua"/>
                <a:cs typeface="Book Antiqua"/>
                <a:sym typeface="Book Antiqua"/>
              </a:rPr>
              <a:t>stopping namenode </a:t>
            </a:r>
            <a:endParaRPr sz="2200">
              <a:solidFill>
                <a:srgbClr val="980000"/>
              </a:solidFill>
              <a:latin typeface="Book Antiqua"/>
              <a:ea typeface="Book Antiqua"/>
              <a:cs typeface="Book Antiqua"/>
              <a:sym typeface="Book Antiqua"/>
            </a:endParaRPr>
          </a:p>
          <a:p>
            <a:pPr marL="742950" lvl="0" indent="-64769" algn="just" rtl="0">
              <a:lnSpc>
                <a:spcPct val="150000"/>
              </a:lnSpc>
              <a:spcBef>
                <a:spcPts val="0"/>
              </a:spcBef>
              <a:spcAft>
                <a:spcPts val="0"/>
              </a:spcAft>
              <a:buSzPts val="3480"/>
              <a:buNone/>
            </a:pPr>
            <a:r>
              <a:rPr lang="en-US" sz="2200">
                <a:solidFill>
                  <a:srgbClr val="980000"/>
                </a:solidFill>
                <a:latin typeface="Book Antiqua"/>
                <a:ea typeface="Book Antiqua"/>
                <a:cs typeface="Book Antiqua"/>
                <a:sym typeface="Book Antiqua"/>
              </a:rPr>
              <a:t>localhost: stopping datanode </a:t>
            </a:r>
            <a:endParaRPr sz="2200">
              <a:solidFill>
                <a:srgbClr val="980000"/>
              </a:solidFill>
              <a:latin typeface="Book Antiqua"/>
              <a:ea typeface="Book Antiqua"/>
              <a:cs typeface="Book Antiqua"/>
              <a:sym typeface="Book Antiqua"/>
            </a:endParaRPr>
          </a:p>
          <a:p>
            <a:pPr marL="742950" lvl="0" indent="-64769" algn="just" rtl="0">
              <a:lnSpc>
                <a:spcPct val="150000"/>
              </a:lnSpc>
              <a:spcBef>
                <a:spcPts val="0"/>
              </a:spcBef>
              <a:spcAft>
                <a:spcPts val="0"/>
              </a:spcAft>
              <a:buSzPts val="3480"/>
              <a:buNone/>
            </a:pPr>
            <a:r>
              <a:rPr lang="en-US" sz="2200">
                <a:solidFill>
                  <a:srgbClr val="980000"/>
                </a:solidFill>
                <a:latin typeface="Book Antiqua"/>
                <a:ea typeface="Book Antiqua"/>
                <a:cs typeface="Book Antiqua"/>
                <a:sym typeface="Book Antiqua"/>
              </a:rPr>
              <a:t>localhost: stopping secondarynamenode </a:t>
            </a:r>
            <a:endParaRPr sz="2200">
              <a:solidFill>
                <a:srgbClr val="980000"/>
              </a:solidFill>
              <a:latin typeface="Book Antiqua"/>
              <a:ea typeface="Book Antiqua"/>
              <a:cs typeface="Book Antiqua"/>
              <a:sym typeface="Book Antiqu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61"/>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773" name="Google Shape;773;p61"/>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71</a:t>
            </a:fld>
            <a:endParaRPr>
              <a:latin typeface="Book Antiqua"/>
              <a:ea typeface="Book Antiqua"/>
              <a:cs typeface="Book Antiqua"/>
              <a:sym typeface="Book Antiqua"/>
            </a:endParaRPr>
          </a:p>
        </p:txBody>
      </p:sp>
      <p:sp>
        <p:nvSpPr>
          <p:cNvPr id="774" name="Google Shape;774;p61"/>
          <p:cNvSpPr txBox="1">
            <a:spLocks noGrp="1"/>
          </p:cNvSpPr>
          <p:nvPr>
            <p:ph type="body" idx="1"/>
          </p:nvPr>
        </p:nvSpPr>
        <p:spPr>
          <a:xfrm>
            <a:off x="1692713" y="925350"/>
            <a:ext cx="10326689" cy="5651720"/>
          </a:xfrm>
          <a:prstGeom prst="rect">
            <a:avLst/>
          </a:prstGeom>
          <a:noFill/>
          <a:ln>
            <a:noFill/>
          </a:ln>
        </p:spPr>
        <p:txBody>
          <a:bodyPr spcFirstLastPara="1" wrap="square" lIns="91425" tIns="45700" rIns="91425" bIns="45700" anchor="ctr" anchorCtr="0">
            <a:normAutofit/>
          </a:bodyPr>
          <a:lstStyle/>
          <a:p>
            <a:pPr marL="101600" indent="0">
              <a:lnSpc>
                <a:spcPct val="150000"/>
              </a:lnSpc>
              <a:spcBef>
                <a:spcPts val="0"/>
              </a:spcBef>
              <a:buSzPts val="2000"/>
              <a:buNone/>
            </a:pPr>
            <a:r>
              <a:rPr lang="en-US" sz="2000" b="1" dirty="0">
                <a:solidFill>
                  <a:srgbClr val="0070C0"/>
                </a:solidFill>
                <a:latin typeface="Book Antiqua" panose="02040602050305030304" pitchFamily="18" charset="0"/>
              </a:rPr>
              <a:t>Compatibility </a:t>
            </a:r>
            <a:r>
              <a:rPr lang="en-US" sz="2000" b="1" dirty="0" smtClean="0">
                <a:solidFill>
                  <a:srgbClr val="0070C0"/>
                </a:solidFill>
                <a:latin typeface="Book Antiqua" panose="02040602050305030304" pitchFamily="18" charset="0"/>
              </a:rPr>
              <a:t>Requirements-</a:t>
            </a:r>
          </a:p>
          <a:p>
            <a:pPr marL="101600" indent="0">
              <a:lnSpc>
                <a:spcPct val="150000"/>
              </a:lnSpc>
              <a:spcBef>
                <a:spcPts val="0"/>
              </a:spcBef>
              <a:buSzPts val="2000"/>
              <a:buNone/>
            </a:pPr>
            <a:endParaRPr lang="en-US" sz="2000" b="1" dirty="0" smtClean="0">
              <a:solidFill>
                <a:srgbClr val="0070C0"/>
              </a:solidFill>
              <a:latin typeface="Book Antiqua" panose="02040602050305030304" pitchFamily="18" charset="0"/>
            </a:endParaRPr>
          </a:p>
          <a:p>
            <a:pPr marL="101600" indent="0">
              <a:lnSpc>
                <a:spcPct val="150000"/>
              </a:lnSpc>
              <a:spcBef>
                <a:spcPts val="0"/>
              </a:spcBef>
              <a:buSzPts val="2000"/>
              <a:buNone/>
            </a:pPr>
            <a:endParaRPr lang="en-IN" sz="2000" dirty="0">
              <a:solidFill>
                <a:srgbClr val="0070C0"/>
              </a:solidFill>
              <a:latin typeface="Book Antiqua" panose="02040602050305030304" pitchFamily="18" charset="0"/>
            </a:endParaRPr>
          </a:p>
          <a:p>
            <a:pPr marL="101600" lvl="0" indent="0" algn="l" rtl="0">
              <a:lnSpc>
                <a:spcPct val="150000"/>
              </a:lnSpc>
              <a:spcBef>
                <a:spcPts val="0"/>
              </a:spcBef>
              <a:spcAft>
                <a:spcPts val="0"/>
              </a:spcAft>
              <a:buSzPts val="2000"/>
              <a:buNone/>
            </a:pPr>
            <a:endParaRPr lang="en-IN" sz="2000" dirty="0" smtClean="0">
              <a:solidFill>
                <a:srgbClr val="0070C0"/>
              </a:solidFill>
              <a:latin typeface="Book Antiqua" panose="02040602050305030304" pitchFamily="18" charset="0"/>
              <a:ea typeface="Book Antiqua"/>
              <a:cs typeface="Book Antiqua"/>
              <a:sym typeface="Book Antiqua"/>
            </a:endParaRPr>
          </a:p>
          <a:p>
            <a:pPr marL="101600" lvl="0" indent="0" algn="l" rtl="0">
              <a:lnSpc>
                <a:spcPct val="150000"/>
              </a:lnSpc>
              <a:spcBef>
                <a:spcPts val="0"/>
              </a:spcBef>
              <a:spcAft>
                <a:spcPts val="0"/>
              </a:spcAft>
              <a:buSzPts val="2000"/>
              <a:buNone/>
            </a:pPr>
            <a:endParaRPr lang="en-IN" sz="2000" dirty="0">
              <a:solidFill>
                <a:srgbClr val="0070C0"/>
              </a:solidFill>
              <a:latin typeface="Book Antiqua" panose="02040602050305030304" pitchFamily="18" charset="0"/>
              <a:ea typeface="Book Antiqua"/>
              <a:cs typeface="Book Antiqua"/>
              <a:sym typeface="Book Antiqua"/>
            </a:endParaRPr>
          </a:p>
          <a:p>
            <a:pPr marL="101600" lvl="0" indent="0" algn="l" rtl="0">
              <a:lnSpc>
                <a:spcPct val="150000"/>
              </a:lnSpc>
              <a:spcBef>
                <a:spcPts val="0"/>
              </a:spcBef>
              <a:spcAft>
                <a:spcPts val="0"/>
              </a:spcAft>
              <a:buSzPts val="2000"/>
              <a:buNone/>
            </a:pPr>
            <a:endParaRPr lang="en-IN" sz="2000" dirty="0" smtClean="0">
              <a:solidFill>
                <a:srgbClr val="0070C0"/>
              </a:solidFill>
              <a:latin typeface="Book Antiqua" panose="02040602050305030304" pitchFamily="18" charset="0"/>
              <a:ea typeface="Book Antiqua"/>
              <a:cs typeface="Book Antiqua"/>
              <a:sym typeface="Book Antiqua"/>
            </a:endParaRPr>
          </a:p>
          <a:p>
            <a:pPr marL="101600" indent="0">
              <a:lnSpc>
                <a:spcPct val="150000"/>
              </a:lnSpc>
              <a:spcBef>
                <a:spcPts val="0"/>
              </a:spcBef>
              <a:buSzPts val="2000"/>
              <a:buNone/>
            </a:pPr>
            <a:r>
              <a:rPr lang="en-US" sz="2000" b="1" dirty="0">
                <a:solidFill>
                  <a:srgbClr val="0070C0"/>
                </a:solidFill>
                <a:latin typeface="Book Antiqua" panose="02040602050305030304" pitchFamily="18" charset="0"/>
              </a:rPr>
              <a:t>Installation </a:t>
            </a:r>
            <a:r>
              <a:rPr lang="en-US" sz="2000" b="1" dirty="0" smtClean="0">
                <a:solidFill>
                  <a:srgbClr val="0070C0"/>
                </a:solidFill>
                <a:latin typeface="Book Antiqua" panose="02040602050305030304" pitchFamily="18" charset="0"/>
              </a:rPr>
              <a:t>Items</a:t>
            </a:r>
            <a:endParaRPr lang="en-US" sz="2000" b="1" dirty="0">
              <a:solidFill>
                <a:srgbClr val="0070C0"/>
              </a:solidFill>
              <a:latin typeface="Book Antiqua" panose="02040602050305030304" pitchFamily="18" charset="0"/>
            </a:endParaRPr>
          </a:p>
          <a:p>
            <a:pPr marL="101600" indent="0">
              <a:lnSpc>
                <a:spcPct val="150000"/>
              </a:lnSpc>
              <a:spcBef>
                <a:spcPts val="0"/>
              </a:spcBef>
              <a:buSzPts val="2000"/>
              <a:buNone/>
            </a:pPr>
            <a:endParaRPr lang="en-US" sz="2000" b="1" dirty="0">
              <a:latin typeface="Book Antiqua" panose="02040602050305030304" pitchFamily="18" charset="0"/>
            </a:endParaRPr>
          </a:p>
          <a:p>
            <a:pPr marL="101600" indent="0">
              <a:lnSpc>
                <a:spcPct val="150000"/>
              </a:lnSpc>
              <a:spcBef>
                <a:spcPts val="0"/>
              </a:spcBef>
              <a:buSzPts val="2000"/>
              <a:buNone/>
            </a:pPr>
            <a:endParaRPr lang="en-US" sz="2000" b="1" dirty="0" smtClean="0">
              <a:latin typeface="Book Antiqua" panose="02040602050305030304" pitchFamily="18" charset="0"/>
            </a:endParaRPr>
          </a:p>
          <a:p>
            <a:pPr marL="101600" indent="0">
              <a:lnSpc>
                <a:spcPct val="150000"/>
              </a:lnSpc>
              <a:spcBef>
                <a:spcPts val="0"/>
              </a:spcBef>
              <a:buSzPts val="2000"/>
              <a:buNone/>
            </a:pPr>
            <a:endParaRPr lang="en-US" sz="2000" b="1" dirty="0">
              <a:latin typeface="Book Antiqua" panose="02040602050305030304" pitchFamily="18" charset="0"/>
            </a:endParaRPr>
          </a:p>
          <a:p>
            <a:pPr marL="101600" indent="0">
              <a:lnSpc>
                <a:spcPct val="150000"/>
              </a:lnSpc>
              <a:spcBef>
                <a:spcPts val="0"/>
              </a:spcBef>
              <a:buSzPts val="2000"/>
              <a:buNone/>
            </a:pPr>
            <a:r>
              <a:rPr lang="en-US" sz="2000" b="1" dirty="0" smtClean="0">
                <a:solidFill>
                  <a:srgbClr val="002060"/>
                </a:solidFill>
                <a:latin typeface="Book Antiqua" panose="02040602050305030304" pitchFamily="18" charset="0"/>
              </a:rPr>
              <a:t>Note</a:t>
            </a:r>
            <a:r>
              <a:rPr lang="en-US" sz="2000" b="1" dirty="0">
                <a:solidFill>
                  <a:srgbClr val="002060"/>
                </a:solidFill>
                <a:latin typeface="Book Antiqua" panose="02040602050305030304" pitchFamily="18" charset="0"/>
              </a:rPr>
              <a:t>: </a:t>
            </a:r>
            <a:r>
              <a:rPr lang="en-US" sz="2000" dirty="0">
                <a:solidFill>
                  <a:srgbClr val="002060"/>
                </a:solidFill>
                <a:latin typeface="Book Antiqua" panose="02040602050305030304" pitchFamily="18" charset="0"/>
              </a:rPr>
              <a:t>Both Items are required to be installed on Namenode and Datanode machines</a:t>
            </a:r>
            <a:endParaRPr lang="en-IN" sz="2000" dirty="0">
              <a:solidFill>
                <a:srgbClr val="002060"/>
              </a:solidFill>
              <a:latin typeface="Book Antiqua" panose="02040602050305030304" pitchFamily="18" charset="0"/>
            </a:endParaRPr>
          </a:p>
          <a:p>
            <a:pPr marL="101600" lvl="0" indent="0" algn="l" rtl="0">
              <a:lnSpc>
                <a:spcPct val="150000"/>
              </a:lnSpc>
              <a:spcBef>
                <a:spcPts val="0"/>
              </a:spcBef>
              <a:spcAft>
                <a:spcPts val="0"/>
              </a:spcAft>
              <a:buSzPts val="2000"/>
              <a:buNone/>
            </a:pPr>
            <a:endParaRPr sz="2000" dirty="0">
              <a:solidFill>
                <a:srgbClr val="0070C0"/>
              </a:solidFill>
              <a:latin typeface="Book Antiqua" panose="02040602050305030304" pitchFamily="18" charset="0"/>
              <a:ea typeface="Book Antiqua"/>
              <a:cs typeface="Book Antiqua"/>
              <a:sym typeface="Book Antiqua"/>
            </a:endParaRPr>
          </a:p>
        </p:txBody>
      </p:sp>
      <p:sp>
        <p:nvSpPr>
          <p:cNvPr id="775" name="Google Shape;775;p61"/>
          <p:cNvSpPr txBox="1">
            <a:spLocks noGrp="1"/>
          </p:cNvSpPr>
          <p:nvPr>
            <p:ph type="title"/>
          </p:nvPr>
        </p:nvSpPr>
        <p:spPr>
          <a:xfrm>
            <a:off x="1692713" y="206550"/>
            <a:ext cx="10018800" cy="71880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Clr>
                <a:schemeClr val="dk1"/>
              </a:buClr>
              <a:buSzPts val="4000"/>
              <a:buFont typeface="Corbel"/>
              <a:buNone/>
            </a:pPr>
            <a:r>
              <a:rPr lang="en-US" sz="2200" b="1" dirty="0">
                <a:solidFill>
                  <a:srgbClr val="980000"/>
                </a:solidFill>
                <a:latin typeface="Book Antiqua"/>
                <a:ea typeface="Book Antiqua"/>
                <a:cs typeface="Book Antiqua"/>
                <a:sym typeface="Book Antiqua"/>
              </a:rPr>
              <a:t>Fully Distributed Mode Installation </a:t>
            </a:r>
            <a:endParaRPr sz="2200" b="1" dirty="0">
              <a:solidFill>
                <a:srgbClr val="980000"/>
              </a:solidFill>
              <a:latin typeface="Book Antiqua"/>
              <a:ea typeface="Book Antiqua"/>
              <a:cs typeface="Book Antiqua"/>
              <a:sym typeface="Book Antiqua"/>
            </a:endParaRPr>
          </a:p>
        </p:txBody>
      </p:sp>
      <p:graphicFrame>
        <p:nvGraphicFramePr>
          <p:cNvPr id="9" name="Table 8"/>
          <p:cNvGraphicFramePr>
            <a:graphicFrameLocks noGrp="1"/>
          </p:cNvGraphicFramePr>
          <p:nvPr>
            <p:extLst>
              <p:ext uri="{D42A27DB-BD31-4B8C-83A1-F6EECF244321}">
                <p14:modId xmlns:p14="http://schemas.microsoft.com/office/powerpoint/2010/main" val="1478183026"/>
              </p:ext>
            </p:extLst>
          </p:nvPr>
        </p:nvGraphicFramePr>
        <p:xfrm>
          <a:off x="1968807" y="1644150"/>
          <a:ext cx="8599419" cy="1900025"/>
        </p:xfrm>
        <a:graphic>
          <a:graphicData uri="http://schemas.openxmlformats.org/drawingml/2006/table">
            <a:tbl>
              <a:tblPr firstRow="1" firstCol="1" lastRow="1" lastCol="1" bandRow="1" bandCol="1">
                <a:tableStyleId>{5940675A-B579-460E-94D1-54222C63F5DA}</a:tableStyleId>
              </a:tblPr>
              <a:tblGrid>
                <a:gridCol w="4302007"/>
                <a:gridCol w="4297412"/>
              </a:tblGrid>
              <a:tr h="336859">
                <a:tc>
                  <a:txBody>
                    <a:bodyPr/>
                    <a:lstStyle/>
                    <a:p>
                      <a:pPr marL="1045210" marR="1038225" algn="ctr">
                        <a:lnSpc>
                          <a:spcPct val="150000"/>
                        </a:lnSpc>
                        <a:spcAft>
                          <a:spcPts val="0"/>
                        </a:spcAft>
                      </a:pPr>
                      <a:r>
                        <a:rPr lang="en-US" sz="1600" b="1" dirty="0">
                          <a:solidFill>
                            <a:srgbClr val="C00000"/>
                          </a:solidFill>
                          <a:effectLst/>
                          <a:latin typeface="Book Antiqua" panose="02040602050305030304" pitchFamily="18" charset="0"/>
                        </a:rPr>
                        <a:t>Category</a:t>
                      </a:r>
                      <a:endParaRPr lang="en-IN" sz="1400" b="1" dirty="0">
                        <a:solidFill>
                          <a:srgbClr val="C000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30300" marR="1121410" algn="ctr">
                        <a:lnSpc>
                          <a:spcPct val="150000"/>
                        </a:lnSpc>
                        <a:spcAft>
                          <a:spcPts val="0"/>
                        </a:spcAft>
                      </a:pPr>
                      <a:r>
                        <a:rPr lang="en-US" sz="1600" b="1" dirty="0">
                          <a:solidFill>
                            <a:srgbClr val="C00000"/>
                          </a:solidFill>
                          <a:effectLst/>
                          <a:latin typeface="Book Antiqua" panose="02040602050305030304" pitchFamily="18" charset="0"/>
                        </a:rPr>
                        <a:t>Supported</a:t>
                      </a:r>
                      <a:endParaRPr lang="en-IN" sz="1400" b="1" dirty="0">
                        <a:solidFill>
                          <a:srgbClr val="C000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385277">
                <a:tc>
                  <a:txBody>
                    <a:bodyPr/>
                    <a:lstStyle/>
                    <a:p>
                      <a:pPr marL="76200">
                        <a:lnSpc>
                          <a:spcPct val="150000"/>
                        </a:lnSpc>
                        <a:spcAft>
                          <a:spcPts val="0"/>
                        </a:spcAft>
                      </a:pPr>
                      <a:r>
                        <a:rPr lang="en-US" sz="1600" dirty="0">
                          <a:solidFill>
                            <a:srgbClr val="002060"/>
                          </a:solidFill>
                          <a:effectLst/>
                          <a:latin typeface="Book Antiqua" panose="02040602050305030304" pitchFamily="18" charset="0"/>
                        </a:rPr>
                        <a:t>Languages</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600" dirty="0">
                          <a:solidFill>
                            <a:srgbClr val="002060"/>
                          </a:solidFill>
                          <a:effectLst/>
                          <a:latin typeface="Book Antiqua" panose="02040602050305030304" pitchFamily="18" charset="0"/>
                        </a:rPr>
                        <a:t>Java,</a:t>
                      </a:r>
                      <a:r>
                        <a:rPr lang="en-US" sz="1600" spc="-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Python,</a:t>
                      </a:r>
                      <a:r>
                        <a:rPr lang="en-US" sz="1600" spc="-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Perl, Ruby</a:t>
                      </a:r>
                      <a:r>
                        <a:rPr lang="en-US" sz="1600" spc="-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etc.</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782510">
                <a:tc>
                  <a:txBody>
                    <a:bodyPr/>
                    <a:lstStyle/>
                    <a:p>
                      <a:pPr marL="76200">
                        <a:lnSpc>
                          <a:spcPct val="150000"/>
                        </a:lnSpc>
                        <a:spcAft>
                          <a:spcPts val="0"/>
                        </a:spcAft>
                      </a:pPr>
                      <a:r>
                        <a:rPr lang="en-US" sz="1600" dirty="0">
                          <a:solidFill>
                            <a:srgbClr val="002060"/>
                          </a:solidFill>
                          <a:effectLst/>
                          <a:latin typeface="Book Antiqua" panose="02040602050305030304" pitchFamily="18" charset="0"/>
                        </a:rPr>
                        <a:t>Operating</a:t>
                      </a:r>
                      <a:r>
                        <a:rPr lang="en-US" sz="1600" spc="-10"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System</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93980">
                        <a:lnSpc>
                          <a:spcPct val="150000"/>
                        </a:lnSpc>
                        <a:spcAft>
                          <a:spcPts val="0"/>
                        </a:spcAft>
                      </a:pPr>
                      <a:r>
                        <a:rPr lang="en-US" sz="1600" dirty="0">
                          <a:solidFill>
                            <a:srgbClr val="002060"/>
                          </a:solidFill>
                          <a:effectLst/>
                          <a:latin typeface="Book Antiqua" panose="02040602050305030304" pitchFamily="18" charset="0"/>
                        </a:rPr>
                        <a:t>Linux</a:t>
                      </a:r>
                      <a:r>
                        <a:rPr lang="en-US" sz="1600" spc="-2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(Server</a:t>
                      </a:r>
                      <a:r>
                        <a:rPr lang="en-US" sz="1600" spc="-20"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Deployment)</a:t>
                      </a:r>
                      <a:r>
                        <a:rPr lang="en-US" sz="1600" spc="-2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Mostly</a:t>
                      </a:r>
                      <a:r>
                        <a:rPr lang="en-US" sz="1600" spc="-20"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preferred,</a:t>
                      </a:r>
                      <a:r>
                        <a:rPr lang="en-US" sz="1600" spc="-28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Windows (Development</a:t>
                      </a:r>
                      <a:r>
                        <a:rPr lang="en-US" sz="1600" spc="-1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only), Solaris.</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395379">
                <a:tc>
                  <a:txBody>
                    <a:bodyPr/>
                    <a:lstStyle/>
                    <a:p>
                      <a:pPr marL="76200">
                        <a:lnSpc>
                          <a:spcPct val="150000"/>
                        </a:lnSpc>
                        <a:spcAft>
                          <a:spcPts val="0"/>
                        </a:spcAft>
                      </a:pPr>
                      <a:r>
                        <a:rPr lang="en-US" sz="1600" dirty="0">
                          <a:solidFill>
                            <a:srgbClr val="002060"/>
                          </a:solidFill>
                          <a:effectLst/>
                          <a:latin typeface="Book Antiqua" panose="02040602050305030304" pitchFamily="18" charset="0"/>
                        </a:rPr>
                        <a:t>Hardware</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600" dirty="0">
                          <a:solidFill>
                            <a:srgbClr val="002060"/>
                          </a:solidFill>
                          <a:effectLst/>
                          <a:latin typeface="Book Antiqua" panose="02040602050305030304" pitchFamily="18" charset="0"/>
                        </a:rPr>
                        <a:t>32</a:t>
                      </a:r>
                      <a:r>
                        <a:rPr lang="en-US" sz="1600" spc="-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bit</a:t>
                      </a:r>
                      <a:r>
                        <a:rPr lang="en-US" sz="1600" spc="-10"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Linux</a:t>
                      </a:r>
                      <a:r>
                        <a:rPr lang="en-US" sz="1600" spc="-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( 64</a:t>
                      </a:r>
                      <a:r>
                        <a:rPr lang="en-US" sz="1600" spc="-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bit for</a:t>
                      </a:r>
                      <a:r>
                        <a:rPr lang="en-US" sz="1600" spc="-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large deployment</a:t>
                      </a:r>
                      <a:r>
                        <a:rPr lang="en-US" sz="1600" spc="-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56860623"/>
              </p:ext>
            </p:extLst>
          </p:nvPr>
        </p:nvGraphicFramePr>
        <p:xfrm>
          <a:off x="1968807" y="4364799"/>
          <a:ext cx="8599419" cy="1017397"/>
        </p:xfrm>
        <a:graphic>
          <a:graphicData uri="http://schemas.openxmlformats.org/drawingml/2006/table">
            <a:tbl>
              <a:tblPr firstRow="1" firstCol="1" lastRow="1" lastCol="1" bandRow="1" bandCol="1">
                <a:tableStyleId>{5940675A-B579-460E-94D1-54222C63F5DA}</a:tableStyleId>
              </a:tblPr>
              <a:tblGrid>
                <a:gridCol w="4302007"/>
                <a:gridCol w="4297412"/>
              </a:tblGrid>
              <a:tr h="229213">
                <a:tc>
                  <a:txBody>
                    <a:bodyPr/>
                    <a:lstStyle/>
                    <a:p>
                      <a:pPr marL="70485" marR="0" algn="ctr" rtl="0">
                        <a:lnSpc>
                          <a:spcPct val="150000"/>
                        </a:lnSpc>
                        <a:spcBef>
                          <a:spcPts val="0"/>
                        </a:spcBef>
                        <a:spcAft>
                          <a:spcPts val="0"/>
                        </a:spcAft>
                        <a:buClr>
                          <a:srgbClr val="000000"/>
                        </a:buClr>
                        <a:buFont typeface="Arial"/>
                      </a:pPr>
                      <a:r>
                        <a:rPr lang="en-US" sz="1600" b="1" i="0" u="none" strike="noStrike" cap="non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sym typeface="Arial"/>
                        </a:rPr>
                        <a:t>Item</a:t>
                      </a:r>
                      <a:endParaRPr lang="en-IN" sz="1600" b="1" i="0" u="none" strike="noStrike" cap="non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sym typeface="Arial"/>
                      </a:endParaRPr>
                    </a:p>
                  </a:txBody>
                  <a:tcPr marL="0" marR="0" marT="0" marB="0"/>
                </a:tc>
                <a:tc>
                  <a:txBody>
                    <a:bodyPr/>
                    <a:lstStyle/>
                    <a:p>
                      <a:pPr marL="70485" marR="0" algn="ctr" rtl="0">
                        <a:lnSpc>
                          <a:spcPct val="150000"/>
                        </a:lnSpc>
                        <a:spcBef>
                          <a:spcPts val="0"/>
                        </a:spcBef>
                        <a:spcAft>
                          <a:spcPts val="0"/>
                        </a:spcAft>
                        <a:buClr>
                          <a:srgbClr val="000000"/>
                        </a:buClr>
                        <a:buFont typeface="Arial"/>
                      </a:pPr>
                      <a:r>
                        <a:rPr lang="en-US" sz="1600" b="1" i="0" u="none" strike="noStrike" cap="non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sym typeface="Arial"/>
                        </a:rPr>
                        <a:t>Version</a:t>
                      </a:r>
                      <a:endParaRPr lang="en-IN" sz="1600" b="1" i="0" u="none" strike="noStrike" cap="none"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sym typeface="Arial"/>
                      </a:endParaRPr>
                    </a:p>
                  </a:txBody>
                  <a:tcPr marL="0" marR="0" marT="0" marB="0"/>
                </a:tc>
              </a:tr>
              <a:tr h="232559">
                <a:tc>
                  <a:txBody>
                    <a:bodyPr/>
                    <a:lstStyle/>
                    <a:p>
                      <a:pPr marL="76200">
                        <a:lnSpc>
                          <a:spcPct val="150000"/>
                        </a:lnSpc>
                        <a:spcAft>
                          <a:spcPts val="0"/>
                        </a:spcAft>
                      </a:pPr>
                      <a:r>
                        <a:rPr lang="en-US" sz="1600" dirty="0">
                          <a:solidFill>
                            <a:srgbClr val="002060"/>
                          </a:solidFill>
                          <a:effectLst/>
                          <a:latin typeface="Book Antiqua" panose="02040602050305030304" pitchFamily="18" charset="0"/>
                        </a:rPr>
                        <a:t>jdk-6u25-linux-i586.bin</a:t>
                      </a:r>
                      <a:endParaRPr lang="en-IN" sz="16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600" dirty="0">
                          <a:solidFill>
                            <a:srgbClr val="002060"/>
                          </a:solidFill>
                          <a:effectLst/>
                          <a:latin typeface="Book Antiqua" panose="02040602050305030304" pitchFamily="18" charset="0"/>
                        </a:rPr>
                        <a:t>Java</a:t>
                      </a:r>
                      <a:r>
                        <a:rPr lang="en-US" sz="1600" spc="-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1.6 or</a:t>
                      </a:r>
                      <a:r>
                        <a:rPr lang="en-US" sz="1600" spc="-5" dirty="0">
                          <a:solidFill>
                            <a:srgbClr val="002060"/>
                          </a:solidFill>
                          <a:effectLst/>
                          <a:latin typeface="Book Antiqua" panose="02040602050305030304" pitchFamily="18" charset="0"/>
                        </a:rPr>
                        <a:t> </a:t>
                      </a:r>
                      <a:r>
                        <a:rPr lang="en-US" sz="1600" dirty="0">
                          <a:solidFill>
                            <a:srgbClr val="002060"/>
                          </a:solidFill>
                          <a:effectLst/>
                          <a:latin typeface="Book Antiqua" panose="02040602050305030304" pitchFamily="18" charset="0"/>
                        </a:rPr>
                        <a:t>higher</a:t>
                      </a:r>
                      <a:endParaRPr lang="en-IN" sz="16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32559">
                <a:tc>
                  <a:txBody>
                    <a:bodyPr/>
                    <a:lstStyle/>
                    <a:p>
                      <a:pPr marL="70485" marR="0" algn="l" rtl="0">
                        <a:lnSpc>
                          <a:spcPct val="150000"/>
                        </a:lnSpc>
                        <a:spcBef>
                          <a:spcPts val="0"/>
                        </a:spcBef>
                        <a:spcAft>
                          <a:spcPts val="0"/>
                        </a:spcAft>
                        <a:buClr>
                          <a:srgbClr val="000000"/>
                        </a:buClr>
                        <a:buFont typeface="Arial"/>
                      </a:pPr>
                      <a:r>
                        <a:rPr lang="en-US" sz="1600" b="0" i="0" u="none" strike="noStrike" cap="none" dirty="0">
                          <a:solidFill>
                            <a:srgbClr val="002060"/>
                          </a:solidFill>
                          <a:effectLst/>
                          <a:latin typeface="Book Antiqua" panose="02040602050305030304" pitchFamily="18" charset="0"/>
                          <a:ea typeface="+mn-ea"/>
                          <a:cs typeface="+mn-cs"/>
                          <a:sym typeface="Arial"/>
                        </a:rPr>
                        <a:t>hadoop-0.20.2-cdh3u0.tar.gz</a:t>
                      </a:r>
                      <a:endParaRPr lang="en-IN" sz="1600" b="0" i="0" u="none" strike="noStrike" cap="none" dirty="0">
                        <a:solidFill>
                          <a:srgbClr val="002060"/>
                        </a:solidFill>
                        <a:effectLst/>
                        <a:latin typeface="Book Antiqua" panose="02040602050305030304" pitchFamily="18" charset="0"/>
                        <a:ea typeface="+mn-ea"/>
                        <a:cs typeface="+mn-cs"/>
                        <a:sym typeface="Arial"/>
                      </a:endParaRPr>
                    </a:p>
                  </a:txBody>
                  <a:tcPr marL="0" marR="0" marT="0" marB="0"/>
                </a:tc>
                <a:tc>
                  <a:txBody>
                    <a:bodyPr/>
                    <a:lstStyle/>
                    <a:p>
                      <a:pPr marL="70485" marR="0" algn="l" rtl="0">
                        <a:lnSpc>
                          <a:spcPct val="150000"/>
                        </a:lnSpc>
                        <a:spcBef>
                          <a:spcPts val="0"/>
                        </a:spcBef>
                        <a:spcAft>
                          <a:spcPts val="0"/>
                        </a:spcAft>
                        <a:buClr>
                          <a:srgbClr val="000000"/>
                        </a:buClr>
                        <a:buFont typeface="Arial"/>
                      </a:pPr>
                      <a:r>
                        <a:rPr lang="en-US" sz="1600" b="0" i="0" u="none" strike="noStrike" cap="none" dirty="0">
                          <a:solidFill>
                            <a:srgbClr val="002060"/>
                          </a:solidFill>
                          <a:effectLst/>
                          <a:latin typeface="Book Antiqua" panose="02040602050305030304" pitchFamily="18" charset="0"/>
                          <a:ea typeface="+mn-ea"/>
                          <a:cs typeface="+mn-cs"/>
                          <a:sym typeface="Arial"/>
                        </a:rPr>
                        <a:t>Hadoop 0.20.2</a:t>
                      </a:r>
                      <a:endParaRPr lang="en-IN" sz="1600" b="0" i="0" u="none" strike="noStrike" cap="none" dirty="0">
                        <a:solidFill>
                          <a:srgbClr val="002060"/>
                        </a:solidFill>
                        <a:effectLst/>
                        <a:latin typeface="Book Antiqua" panose="02040602050305030304" pitchFamily="18" charset="0"/>
                        <a:ea typeface="+mn-ea"/>
                        <a:cs typeface="+mn-cs"/>
                        <a:sym typeface="Arial"/>
                      </a:endParaRPr>
                    </a:p>
                  </a:txBody>
                  <a:tcPr marL="0" marR="0" marT="0" marB="0"/>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62"/>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783" name="Google Shape;783;p62"/>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72</a:t>
            </a:fld>
            <a:endParaRPr>
              <a:latin typeface="Book Antiqua"/>
              <a:ea typeface="Book Antiqua"/>
              <a:cs typeface="Book Antiqua"/>
              <a:sym typeface="Book Antiqua"/>
            </a:endParaRPr>
          </a:p>
        </p:txBody>
      </p:sp>
      <p:graphicFrame>
        <p:nvGraphicFramePr>
          <p:cNvPr id="2" name="Table 1"/>
          <p:cNvGraphicFramePr>
            <a:graphicFrameLocks noGrp="1"/>
          </p:cNvGraphicFramePr>
          <p:nvPr>
            <p:extLst>
              <p:ext uri="{D42A27DB-BD31-4B8C-83A1-F6EECF244321}">
                <p14:modId xmlns:p14="http://schemas.microsoft.com/office/powerpoint/2010/main" val="1362783016"/>
              </p:ext>
            </p:extLst>
          </p:nvPr>
        </p:nvGraphicFramePr>
        <p:xfrm>
          <a:off x="1968807" y="644485"/>
          <a:ext cx="8904841" cy="2185837"/>
        </p:xfrm>
        <a:graphic>
          <a:graphicData uri="http://schemas.openxmlformats.org/drawingml/2006/table">
            <a:tbl>
              <a:tblPr firstRow="1" firstCol="1" lastRow="1" lastCol="1" bandRow="1" bandCol="1">
                <a:tableStyleId>{20F989E1-77D4-41C3-BD73-0B8458E655F2}</a:tableStyleId>
              </a:tblPr>
              <a:tblGrid>
                <a:gridCol w="4498094"/>
                <a:gridCol w="4406747"/>
              </a:tblGrid>
              <a:tr h="263667">
                <a:tc>
                  <a:txBody>
                    <a:bodyPr/>
                    <a:lstStyle/>
                    <a:p>
                      <a:pPr marL="1045210" marR="1040765" algn="ctr">
                        <a:lnSpc>
                          <a:spcPct val="150000"/>
                        </a:lnSpc>
                        <a:spcAft>
                          <a:spcPts val="0"/>
                        </a:spcAft>
                      </a:pPr>
                      <a:r>
                        <a:rPr lang="en-US" sz="1200" b="1" dirty="0">
                          <a:solidFill>
                            <a:srgbClr val="C00000"/>
                          </a:solidFill>
                          <a:effectLst/>
                          <a:latin typeface="Book Antiqua" panose="02040602050305030304" pitchFamily="18" charset="0"/>
                        </a:rPr>
                        <a:t>Requirement</a:t>
                      </a:r>
                      <a:endParaRPr lang="en-IN" sz="1200" b="1" dirty="0">
                        <a:solidFill>
                          <a:srgbClr val="C000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121410" marR="1121410" algn="ctr">
                        <a:lnSpc>
                          <a:spcPct val="150000"/>
                        </a:lnSpc>
                        <a:spcAft>
                          <a:spcPts val="0"/>
                        </a:spcAft>
                      </a:pPr>
                      <a:r>
                        <a:rPr lang="en-US" sz="1200" b="1" dirty="0">
                          <a:solidFill>
                            <a:srgbClr val="C00000"/>
                          </a:solidFill>
                          <a:effectLst/>
                          <a:latin typeface="Book Antiqua" panose="02040602050305030304" pitchFamily="18" charset="0"/>
                        </a:rPr>
                        <a:t>Reason</a:t>
                      </a:r>
                      <a:endParaRPr lang="en-IN" sz="1200" b="1" dirty="0">
                        <a:solidFill>
                          <a:srgbClr val="C000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587777">
                <a:tc>
                  <a:txBody>
                    <a:bodyPr/>
                    <a:lstStyle/>
                    <a:p>
                      <a:pPr marL="76200" algn="just">
                        <a:lnSpc>
                          <a:spcPct val="150000"/>
                        </a:lnSpc>
                        <a:spcAft>
                          <a:spcPts val="0"/>
                        </a:spcAft>
                      </a:pPr>
                      <a:r>
                        <a:rPr lang="en-US" sz="1200" dirty="0">
                          <a:solidFill>
                            <a:srgbClr val="002060"/>
                          </a:solidFill>
                          <a:effectLst/>
                          <a:latin typeface="Book Antiqua" panose="02040602050305030304" pitchFamily="18" charset="0"/>
                        </a:rPr>
                        <a:t>Operating</a:t>
                      </a:r>
                      <a:r>
                        <a:rPr lang="en-US" sz="1200" spc="-10"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system</a:t>
                      </a:r>
                      <a:r>
                        <a:rPr lang="en-US" sz="1200" spc="-10"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 Linux</a:t>
                      </a:r>
                      <a:endParaRPr lang="en-IN" sz="1200" dirty="0">
                        <a:solidFill>
                          <a:srgbClr val="002060"/>
                        </a:solidFill>
                        <a:effectLst/>
                        <a:latin typeface="Book Antiqua" panose="02040602050305030304" pitchFamily="18" charset="0"/>
                      </a:endParaRPr>
                    </a:p>
                    <a:p>
                      <a:pPr marL="76200" marR="630555" algn="just">
                        <a:lnSpc>
                          <a:spcPct val="150000"/>
                        </a:lnSpc>
                        <a:spcAft>
                          <a:spcPts val="0"/>
                        </a:spcAft>
                      </a:pPr>
                      <a:r>
                        <a:rPr lang="en-US" sz="1200" dirty="0">
                          <a:solidFill>
                            <a:srgbClr val="002060"/>
                          </a:solidFill>
                          <a:effectLst/>
                          <a:latin typeface="Book Antiqua" panose="02040602050305030304" pitchFamily="18" charset="0"/>
                        </a:rPr>
                        <a:t>recommended for server deployment</a:t>
                      </a:r>
                      <a:r>
                        <a:rPr lang="en-US" sz="1200" spc="-290"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(Production</a:t>
                      </a:r>
                      <a:r>
                        <a:rPr lang="en-US" sz="1200" spc="-5" dirty="0">
                          <a:solidFill>
                            <a:srgbClr val="002060"/>
                          </a:solidFill>
                          <a:effectLst/>
                          <a:latin typeface="Book Antiqua" panose="02040602050305030304" pitchFamily="18" charset="0"/>
                        </a:rPr>
                        <a:t> </a:t>
                      </a:r>
                      <a:r>
                        <a:rPr lang="en-US" sz="1200" dirty="0" err="1">
                          <a:solidFill>
                            <a:srgbClr val="002060"/>
                          </a:solidFill>
                          <a:effectLst/>
                          <a:latin typeface="Book Antiqua" panose="02040602050305030304" pitchFamily="18" charset="0"/>
                        </a:rPr>
                        <a:t>env</a:t>
                      </a:r>
                      <a:r>
                        <a:rPr lang="en-US" sz="1200" dirty="0">
                          <a:solidFill>
                            <a:srgbClr val="002060"/>
                          </a:solidFill>
                          <a:effectLst/>
                          <a:latin typeface="Book Antiqua" panose="02040602050305030304" pitchFamily="18" charset="0"/>
                        </a:rPr>
                        <a:t>.)</a:t>
                      </a:r>
                      <a:endParaRPr lang="en-IN" sz="12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0" algn="just">
                        <a:lnSpc>
                          <a:spcPct val="150000"/>
                        </a:lnSpc>
                        <a:spcAft>
                          <a:spcPts val="0"/>
                        </a:spcAft>
                      </a:pPr>
                      <a:r>
                        <a:rPr lang="en-US" sz="1200" dirty="0">
                          <a:solidFill>
                            <a:srgbClr val="002060"/>
                          </a:solidFill>
                          <a:effectLst/>
                          <a:latin typeface="Book Antiqua" panose="02040602050305030304" pitchFamily="18" charset="0"/>
                        </a:rPr>
                        <a:t> </a:t>
                      </a:r>
                      <a:endParaRPr lang="en-IN" sz="12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3667">
                <a:tc>
                  <a:txBody>
                    <a:bodyPr/>
                    <a:lstStyle/>
                    <a:p>
                      <a:pPr marL="76200" algn="just">
                        <a:lnSpc>
                          <a:spcPct val="150000"/>
                        </a:lnSpc>
                        <a:spcAft>
                          <a:spcPts val="0"/>
                        </a:spcAft>
                      </a:pPr>
                      <a:r>
                        <a:rPr lang="en-US" sz="1200" dirty="0">
                          <a:solidFill>
                            <a:srgbClr val="002060"/>
                          </a:solidFill>
                          <a:effectLst/>
                          <a:latin typeface="Book Antiqua" panose="02040602050305030304" pitchFamily="18" charset="0"/>
                        </a:rPr>
                        <a:t>Language</a:t>
                      </a:r>
                      <a:r>
                        <a:rPr lang="en-US" sz="1200" spc="-15"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a:t>
                      </a:r>
                      <a:r>
                        <a:rPr lang="en-US" sz="1200" spc="-5"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Java 1.6 or</a:t>
                      </a:r>
                      <a:r>
                        <a:rPr lang="en-US" sz="1200" spc="-5"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higher</a:t>
                      </a:r>
                      <a:endParaRPr lang="en-IN" sz="12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0" algn="just">
                        <a:lnSpc>
                          <a:spcPct val="150000"/>
                        </a:lnSpc>
                        <a:spcAft>
                          <a:spcPts val="0"/>
                        </a:spcAft>
                      </a:pPr>
                      <a:r>
                        <a:rPr lang="en-US" sz="1200" dirty="0">
                          <a:solidFill>
                            <a:srgbClr val="002060"/>
                          </a:solidFill>
                          <a:effectLst/>
                          <a:latin typeface="Book Antiqua" panose="02040602050305030304" pitchFamily="18" charset="0"/>
                        </a:rPr>
                        <a:t> </a:t>
                      </a:r>
                      <a:endParaRPr lang="en-IN" sz="12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3667">
                <a:tc>
                  <a:txBody>
                    <a:bodyPr/>
                    <a:lstStyle/>
                    <a:p>
                      <a:pPr marL="76200" algn="just">
                        <a:lnSpc>
                          <a:spcPct val="150000"/>
                        </a:lnSpc>
                        <a:spcAft>
                          <a:spcPts val="0"/>
                        </a:spcAft>
                      </a:pPr>
                      <a:r>
                        <a:rPr lang="en-US" sz="1200" dirty="0">
                          <a:solidFill>
                            <a:srgbClr val="002060"/>
                          </a:solidFill>
                          <a:effectLst/>
                          <a:latin typeface="Book Antiqua" panose="02040602050305030304" pitchFamily="18" charset="0"/>
                        </a:rPr>
                        <a:t>Ram</a:t>
                      </a:r>
                      <a:r>
                        <a:rPr lang="en-US" sz="1200" spc="-15"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 at least</a:t>
                      </a:r>
                      <a:r>
                        <a:rPr lang="en-US" sz="1200" spc="-5"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3 GB/node</a:t>
                      </a:r>
                      <a:endParaRPr lang="en-IN" sz="12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0" algn="just">
                        <a:lnSpc>
                          <a:spcPct val="150000"/>
                        </a:lnSpc>
                        <a:spcAft>
                          <a:spcPts val="0"/>
                        </a:spcAft>
                      </a:pPr>
                      <a:r>
                        <a:rPr lang="en-US" sz="1200" dirty="0">
                          <a:solidFill>
                            <a:srgbClr val="002060"/>
                          </a:solidFill>
                          <a:effectLst/>
                          <a:latin typeface="Book Antiqua" panose="02040602050305030304" pitchFamily="18" charset="0"/>
                        </a:rPr>
                        <a:t> </a:t>
                      </a:r>
                      <a:endParaRPr lang="en-IN" sz="12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3667">
                <a:tc>
                  <a:txBody>
                    <a:bodyPr/>
                    <a:lstStyle/>
                    <a:p>
                      <a:pPr marL="76200" algn="just">
                        <a:lnSpc>
                          <a:spcPct val="150000"/>
                        </a:lnSpc>
                        <a:spcAft>
                          <a:spcPts val="0"/>
                        </a:spcAft>
                      </a:pPr>
                      <a:r>
                        <a:rPr lang="en-US" sz="1200">
                          <a:solidFill>
                            <a:srgbClr val="002060"/>
                          </a:solidFill>
                          <a:effectLst/>
                          <a:latin typeface="Book Antiqua" panose="02040602050305030304" pitchFamily="18" charset="0"/>
                        </a:rPr>
                        <a:t>Hard</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disk –</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at</a:t>
                      </a:r>
                      <a:r>
                        <a:rPr lang="en-US" sz="1200" spc="-10">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least</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1</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TB</a:t>
                      </a:r>
                      <a:endParaRPr lang="en-IN" sz="12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gn="just">
                        <a:lnSpc>
                          <a:spcPct val="150000"/>
                        </a:lnSpc>
                        <a:spcAft>
                          <a:spcPts val="0"/>
                        </a:spcAft>
                      </a:pPr>
                      <a:r>
                        <a:rPr lang="en-US" sz="1200" dirty="0">
                          <a:solidFill>
                            <a:srgbClr val="002060"/>
                          </a:solidFill>
                          <a:effectLst/>
                          <a:latin typeface="Book Antiqua" panose="02040602050305030304" pitchFamily="18" charset="0"/>
                        </a:rPr>
                        <a:t>For</a:t>
                      </a:r>
                      <a:r>
                        <a:rPr lang="en-US" sz="1200" spc="-5" dirty="0">
                          <a:solidFill>
                            <a:srgbClr val="002060"/>
                          </a:solidFill>
                          <a:effectLst/>
                          <a:latin typeface="Book Antiqua" panose="02040602050305030304" pitchFamily="18" charset="0"/>
                        </a:rPr>
                        <a:t> </a:t>
                      </a:r>
                      <a:r>
                        <a:rPr lang="en-US" sz="1200" dirty="0" err="1">
                          <a:solidFill>
                            <a:srgbClr val="002060"/>
                          </a:solidFill>
                          <a:effectLst/>
                          <a:latin typeface="Book Antiqua" panose="02040602050305030304" pitchFamily="18" charset="0"/>
                        </a:rPr>
                        <a:t>namenode</a:t>
                      </a:r>
                      <a:r>
                        <a:rPr lang="en-US" sz="1200" spc="-5"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machine.</a:t>
                      </a:r>
                      <a:endParaRPr lang="en-IN" sz="12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543392">
                <a:tc>
                  <a:txBody>
                    <a:bodyPr/>
                    <a:lstStyle/>
                    <a:p>
                      <a:pPr marL="76200" algn="just">
                        <a:lnSpc>
                          <a:spcPct val="150000"/>
                        </a:lnSpc>
                        <a:spcAft>
                          <a:spcPts val="0"/>
                        </a:spcAft>
                      </a:pPr>
                      <a:r>
                        <a:rPr lang="en-US" sz="1200" dirty="0">
                          <a:solidFill>
                            <a:srgbClr val="002060"/>
                          </a:solidFill>
                          <a:effectLst/>
                          <a:latin typeface="Book Antiqua" panose="02040602050305030304" pitchFamily="18" charset="0"/>
                        </a:rPr>
                        <a:t>Should</a:t>
                      </a:r>
                      <a:r>
                        <a:rPr lang="en-US" sz="1200" spc="-5"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have</a:t>
                      </a:r>
                      <a:r>
                        <a:rPr lang="en-US" sz="1200" spc="-15"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root</a:t>
                      </a:r>
                      <a:r>
                        <a:rPr lang="en-US" sz="1200" spc="-5"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credentials</a:t>
                      </a:r>
                      <a:endParaRPr lang="en-IN" sz="12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949960" algn="just">
                        <a:lnSpc>
                          <a:spcPct val="150000"/>
                        </a:lnSpc>
                        <a:spcAft>
                          <a:spcPts val="0"/>
                        </a:spcAft>
                      </a:pPr>
                      <a:r>
                        <a:rPr lang="en-US" sz="1200" dirty="0">
                          <a:solidFill>
                            <a:srgbClr val="002060"/>
                          </a:solidFill>
                          <a:effectLst/>
                          <a:latin typeface="Book Antiqua" panose="02040602050305030304" pitchFamily="18" charset="0"/>
                        </a:rPr>
                        <a:t>For changing some system files</a:t>
                      </a:r>
                      <a:r>
                        <a:rPr lang="en-US" sz="1200" spc="-290" dirty="0">
                          <a:solidFill>
                            <a:srgbClr val="002060"/>
                          </a:solidFill>
                          <a:effectLst/>
                          <a:latin typeface="Book Antiqua" panose="02040602050305030304" pitchFamily="18" charset="0"/>
                        </a:rPr>
                        <a:t> </a:t>
                      </a:r>
                      <a:r>
                        <a:rPr lang="en-US" sz="1200" dirty="0" smtClean="0">
                          <a:solidFill>
                            <a:srgbClr val="002060"/>
                          </a:solidFill>
                          <a:effectLst/>
                          <a:latin typeface="Book Antiqua" panose="02040602050305030304" pitchFamily="18" charset="0"/>
                        </a:rPr>
                        <a:t>you</a:t>
                      </a:r>
                      <a:r>
                        <a:rPr lang="en-US" sz="1200" spc="-5" dirty="0" smtClean="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need admin</a:t>
                      </a:r>
                      <a:r>
                        <a:rPr lang="en-US" sz="1200" spc="-10"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permissions.</a:t>
                      </a:r>
                      <a:endParaRPr lang="en-IN" sz="12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
        <p:nvSpPr>
          <p:cNvPr id="3" name="Rectangle 1"/>
          <p:cNvSpPr>
            <a:spLocks noGrp="1" noChangeArrowheads="1"/>
          </p:cNvSpPr>
          <p:nvPr>
            <p:ph type="body" idx="1"/>
          </p:nvPr>
        </p:nvSpPr>
        <p:spPr bwMode="auto">
          <a:xfrm>
            <a:off x="1692275" y="127832"/>
            <a:ext cx="10019198" cy="427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119025"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70C0"/>
                </a:solidFill>
                <a:effectLst/>
                <a:latin typeface="Book Antiqua" panose="02040602050305030304" pitchFamily="18" charset="0"/>
                <a:ea typeface="Times New Roman" panose="02020603050405020304" pitchFamily="18" charset="0"/>
              </a:rPr>
              <a:t>Installation Requirements-</a:t>
            </a:r>
            <a:endParaRPr kumimoji="0" lang="en-US" altLang="en-US" sz="3200" b="0" i="0" u="none" strike="noStrike" cap="none" normalizeH="0" baseline="0" dirty="0" smtClean="0">
              <a:ln>
                <a:noFill/>
              </a:ln>
              <a:solidFill>
                <a:srgbClr val="0070C0"/>
              </a:solidFill>
              <a:effectLst/>
              <a:latin typeface="Book Antiqua" panose="0204060205030503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62977987"/>
              </p:ext>
            </p:extLst>
          </p:nvPr>
        </p:nvGraphicFramePr>
        <p:xfrm>
          <a:off x="2100474" y="3410760"/>
          <a:ext cx="8773174" cy="3141444"/>
        </p:xfrm>
        <a:graphic>
          <a:graphicData uri="http://schemas.openxmlformats.org/drawingml/2006/table">
            <a:tbl>
              <a:tblPr firstRow="1" firstCol="1" lastRow="1" lastCol="1" bandRow="1" bandCol="1">
                <a:tableStyleId>{20F989E1-77D4-41C3-BD73-0B8458E655F2}</a:tableStyleId>
              </a:tblPr>
              <a:tblGrid>
                <a:gridCol w="761092"/>
                <a:gridCol w="8012082"/>
              </a:tblGrid>
              <a:tr h="261787">
                <a:tc>
                  <a:txBody>
                    <a:bodyPr/>
                    <a:lstStyle/>
                    <a:p>
                      <a:pPr marL="76200" algn="ctr">
                        <a:lnSpc>
                          <a:spcPct val="150000"/>
                        </a:lnSpc>
                        <a:spcAft>
                          <a:spcPts val="0"/>
                        </a:spcAft>
                      </a:pPr>
                      <a:r>
                        <a:rPr lang="en-US" sz="1200" dirty="0">
                          <a:solidFill>
                            <a:srgbClr val="002060"/>
                          </a:solidFill>
                          <a:effectLst/>
                          <a:latin typeface="Book Antiqua" panose="02040602050305030304" pitchFamily="18" charset="0"/>
                        </a:rPr>
                        <a:t>1</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200">
                          <a:solidFill>
                            <a:srgbClr val="002060"/>
                          </a:solidFill>
                          <a:effectLst/>
                          <a:latin typeface="Book Antiqua" panose="02040602050305030304" pitchFamily="18" charset="0"/>
                        </a:rPr>
                        <a:t>Binding</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IP</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address</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with</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the</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host</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name</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under</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/etc/hosts</a:t>
                      </a:r>
                      <a:endParaRPr lang="en-IN" sz="11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1787">
                <a:tc>
                  <a:txBody>
                    <a:bodyPr/>
                    <a:lstStyle/>
                    <a:p>
                      <a:pPr marL="76200" algn="ctr">
                        <a:lnSpc>
                          <a:spcPct val="150000"/>
                        </a:lnSpc>
                        <a:spcAft>
                          <a:spcPts val="0"/>
                        </a:spcAft>
                      </a:pPr>
                      <a:r>
                        <a:rPr lang="en-US" sz="1200" dirty="0">
                          <a:solidFill>
                            <a:srgbClr val="002060"/>
                          </a:solidFill>
                          <a:effectLst/>
                          <a:latin typeface="Book Antiqua" panose="02040602050305030304" pitchFamily="18" charset="0"/>
                        </a:rPr>
                        <a:t>2</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200" dirty="0">
                          <a:solidFill>
                            <a:srgbClr val="002060"/>
                          </a:solidFill>
                          <a:effectLst/>
                          <a:latin typeface="Book Antiqua" panose="02040602050305030304" pitchFamily="18" charset="0"/>
                        </a:rPr>
                        <a:t>Setting</a:t>
                      </a:r>
                      <a:r>
                        <a:rPr lang="en-US" sz="1200" spc="-10" dirty="0">
                          <a:solidFill>
                            <a:srgbClr val="002060"/>
                          </a:solidFill>
                          <a:effectLst/>
                          <a:latin typeface="Book Antiqua" panose="02040602050305030304" pitchFamily="18" charset="0"/>
                        </a:rPr>
                        <a:t> </a:t>
                      </a:r>
                      <a:r>
                        <a:rPr lang="en-US" sz="1200" dirty="0" err="1">
                          <a:solidFill>
                            <a:srgbClr val="002060"/>
                          </a:solidFill>
                          <a:effectLst/>
                          <a:latin typeface="Book Antiqua" panose="02040602050305030304" pitchFamily="18" charset="0"/>
                        </a:rPr>
                        <a:t>passwordless</a:t>
                      </a:r>
                      <a:r>
                        <a:rPr lang="en-US" sz="1200" spc="-5"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SSH</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1787">
                <a:tc>
                  <a:txBody>
                    <a:bodyPr/>
                    <a:lstStyle/>
                    <a:p>
                      <a:pPr marL="76200" algn="ctr">
                        <a:lnSpc>
                          <a:spcPct val="150000"/>
                        </a:lnSpc>
                        <a:spcAft>
                          <a:spcPts val="0"/>
                        </a:spcAft>
                      </a:pPr>
                      <a:r>
                        <a:rPr lang="en-US" sz="1200" dirty="0">
                          <a:solidFill>
                            <a:srgbClr val="002060"/>
                          </a:solidFill>
                          <a:effectLst/>
                          <a:latin typeface="Book Antiqua" panose="02040602050305030304" pitchFamily="18" charset="0"/>
                        </a:rPr>
                        <a:t>3</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200">
                          <a:solidFill>
                            <a:srgbClr val="002060"/>
                          </a:solidFill>
                          <a:effectLst/>
                          <a:latin typeface="Book Antiqua" panose="02040602050305030304" pitchFamily="18" charset="0"/>
                        </a:rPr>
                        <a:t>Installing</a:t>
                      </a:r>
                      <a:r>
                        <a:rPr lang="en-US" sz="1200" spc="-10">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Java</a:t>
                      </a:r>
                      <a:endParaRPr lang="en-IN" sz="11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1787">
                <a:tc>
                  <a:txBody>
                    <a:bodyPr/>
                    <a:lstStyle/>
                    <a:p>
                      <a:pPr marL="76200" algn="ctr">
                        <a:lnSpc>
                          <a:spcPct val="150000"/>
                        </a:lnSpc>
                        <a:spcAft>
                          <a:spcPts val="0"/>
                        </a:spcAft>
                      </a:pPr>
                      <a:r>
                        <a:rPr lang="en-US" sz="1200" dirty="0">
                          <a:solidFill>
                            <a:srgbClr val="002060"/>
                          </a:solidFill>
                          <a:effectLst/>
                          <a:latin typeface="Book Antiqua" panose="02040602050305030304" pitchFamily="18" charset="0"/>
                        </a:rPr>
                        <a:t>4</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200">
                          <a:solidFill>
                            <a:srgbClr val="002060"/>
                          </a:solidFill>
                          <a:effectLst/>
                          <a:latin typeface="Book Antiqua" panose="02040602050305030304" pitchFamily="18" charset="0"/>
                        </a:rPr>
                        <a:t>Installing</a:t>
                      </a:r>
                      <a:r>
                        <a:rPr lang="en-US" sz="1200" spc="-1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Hadoop</a:t>
                      </a:r>
                      <a:endParaRPr lang="en-IN" sz="11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1787">
                <a:tc>
                  <a:txBody>
                    <a:bodyPr/>
                    <a:lstStyle/>
                    <a:p>
                      <a:pPr marL="76200" algn="ctr">
                        <a:lnSpc>
                          <a:spcPct val="150000"/>
                        </a:lnSpc>
                        <a:spcAft>
                          <a:spcPts val="0"/>
                        </a:spcAft>
                      </a:pPr>
                      <a:r>
                        <a:rPr lang="en-US" sz="1200" dirty="0">
                          <a:solidFill>
                            <a:srgbClr val="002060"/>
                          </a:solidFill>
                          <a:effectLst/>
                          <a:latin typeface="Book Antiqua" panose="02040602050305030304" pitchFamily="18" charset="0"/>
                        </a:rPr>
                        <a:t>5</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200">
                          <a:solidFill>
                            <a:srgbClr val="002060"/>
                          </a:solidFill>
                          <a:effectLst/>
                          <a:latin typeface="Book Antiqua" panose="02040602050305030304" pitchFamily="18" charset="0"/>
                        </a:rPr>
                        <a:t>Setting</a:t>
                      </a:r>
                      <a:r>
                        <a:rPr lang="en-US" sz="1200" spc="-10">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JAVA HOME</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and</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HADOOP</a:t>
                      </a:r>
                      <a:r>
                        <a:rPr lang="en-US" sz="1200" spc="-10">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HOME</a:t>
                      </a:r>
                      <a:r>
                        <a:rPr lang="en-US" sz="1200" spc="-10">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variables</a:t>
                      </a:r>
                      <a:endParaRPr lang="en-IN" sz="11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1787">
                <a:tc>
                  <a:txBody>
                    <a:bodyPr/>
                    <a:lstStyle/>
                    <a:p>
                      <a:pPr marL="76200" algn="ctr">
                        <a:lnSpc>
                          <a:spcPct val="150000"/>
                        </a:lnSpc>
                        <a:spcAft>
                          <a:spcPts val="0"/>
                        </a:spcAft>
                      </a:pPr>
                      <a:r>
                        <a:rPr lang="en-US" sz="1200" dirty="0">
                          <a:solidFill>
                            <a:srgbClr val="002060"/>
                          </a:solidFill>
                          <a:effectLst/>
                          <a:latin typeface="Book Antiqua" panose="02040602050305030304" pitchFamily="18" charset="0"/>
                        </a:rPr>
                        <a:t>6</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200">
                          <a:solidFill>
                            <a:srgbClr val="002060"/>
                          </a:solidFill>
                          <a:effectLst/>
                          <a:latin typeface="Book Antiqua" panose="02040602050305030304" pitchFamily="18" charset="0"/>
                        </a:rPr>
                        <a:t>Updating</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.bash_profile</a:t>
                      </a:r>
                      <a:r>
                        <a:rPr lang="en-US" sz="1200" spc="-10">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file for Hadoop</a:t>
                      </a:r>
                      <a:endParaRPr lang="en-IN" sz="11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1787">
                <a:tc>
                  <a:txBody>
                    <a:bodyPr/>
                    <a:lstStyle/>
                    <a:p>
                      <a:pPr marL="76200" algn="ctr">
                        <a:lnSpc>
                          <a:spcPct val="150000"/>
                        </a:lnSpc>
                        <a:spcAft>
                          <a:spcPts val="0"/>
                        </a:spcAft>
                      </a:pPr>
                      <a:r>
                        <a:rPr lang="en-US" sz="1200" dirty="0">
                          <a:solidFill>
                            <a:srgbClr val="002060"/>
                          </a:solidFill>
                          <a:effectLst/>
                          <a:latin typeface="Book Antiqua" panose="02040602050305030304" pitchFamily="18" charset="0"/>
                        </a:rPr>
                        <a:t>7</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200">
                          <a:solidFill>
                            <a:srgbClr val="002060"/>
                          </a:solidFill>
                          <a:effectLst/>
                          <a:latin typeface="Book Antiqua" panose="02040602050305030304" pitchFamily="18" charset="0"/>
                        </a:rPr>
                        <a:t>Creating</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required</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folders</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for</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namenode</a:t>
                      </a:r>
                      <a:r>
                        <a:rPr lang="en-US" sz="1200" spc="-1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and datanode</a:t>
                      </a:r>
                      <a:endParaRPr lang="en-IN" sz="11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1787">
                <a:tc>
                  <a:txBody>
                    <a:bodyPr/>
                    <a:lstStyle/>
                    <a:p>
                      <a:pPr marL="76200" algn="ctr">
                        <a:lnSpc>
                          <a:spcPct val="150000"/>
                        </a:lnSpc>
                        <a:spcAft>
                          <a:spcPts val="0"/>
                        </a:spcAft>
                      </a:pPr>
                      <a:r>
                        <a:rPr lang="en-US" sz="1200" dirty="0">
                          <a:solidFill>
                            <a:srgbClr val="002060"/>
                          </a:solidFill>
                          <a:effectLst/>
                          <a:latin typeface="Book Antiqua" panose="02040602050305030304" pitchFamily="18" charset="0"/>
                        </a:rPr>
                        <a:t>8</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200">
                          <a:solidFill>
                            <a:srgbClr val="002060"/>
                          </a:solidFill>
                          <a:effectLst/>
                          <a:latin typeface="Book Antiqua" panose="02040602050305030304" pitchFamily="18" charset="0"/>
                        </a:rPr>
                        <a:t>Configuring</a:t>
                      </a:r>
                      <a:r>
                        <a:rPr lang="en-US" sz="1200" spc="-10">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the</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.xml</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files</a:t>
                      </a:r>
                      <a:endParaRPr lang="en-IN" sz="11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1787">
                <a:tc>
                  <a:txBody>
                    <a:bodyPr/>
                    <a:lstStyle/>
                    <a:p>
                      <a:pPr marL="76200" algn="ctr">
                        <a:lnSpc>
                          <a:spcPct val="150000"/>
                        </a:lnSpc>
                        <a:spcAft>
                          <a:spcPts val="0"/>
                        </a:spcAft>
                      </a:pPr>
                      <a:r>
                        <a:rPr lang="en-US" sz="1200" dirty="0">
                          <a:solidFill>
                            <a:srgbClr val="002060"/>
                          </a:solidFill>
                          <a:effectLst/>
                          <a:latin typeface="Book Antiqua" panose="02040602050305030304" pitchFamily="18" charset="0"/>
                        </a:rPr>
                        <a:t>9</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200">
                          <a:solidFill>
                            <a:srgbClr val="002060"/>
                          </a:solidFill>
                          <a:effectLst/>
                          <a:latin typeface="Book Antiqua" panose="02040602050305030304" pitchFamily="18" charset="0"/>
                        </a:rPr>
                        <a:t>Setting</a:t>
                      </a:r>
                      <a:r>
                        <a:rPr lang="en-US" sz="1200" spc="-10">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the</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masters</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and</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slaves</a:t>
                      </a:r>
                      <a:r>
                        <a:rPr lang="en-US" sz="1200" spc="-10">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in</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all</a:t>
                      </a:r>
                      <a:r>
                        <a:rPr lang="en-US" sz="1200" spc="-10">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the</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machines</a:t>
                      </a:r>
                      <a:endParaRPr lang="en-IN" sz="11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1787">
                <a:tc>
                  <a:txBody>
                    <a:bodyPr/>
                    <a:lstStyle/>
                    <a:p>
                      <a:pPr marL="76200" algn="ctr">
                        <a:lnSpc>
                          <a:spcPct val="150000"/>
                        </a:lnSpc>
                        <a:spcAft>
                          <a:spcPts val="0"/>
                        </a:spcAft>
                      </a:pPr>
                      <a:r>
                        <a:rPr lang="en-US" sz="1200" dirty="0">
                          <a:solidFill>
                            <a:srgbClr val="002060"/>
                          </a:solidFill>
                          <a:effectLst/>
                          <a:latin typeface="Book Antiqua" panose="02040602050305030304" pitchFamily="18" charset="0"/>
                        </a:rPr>
                        <a:t>10</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200">
                          <a:solidFill>
                            <a:srgbClr val="002060"/>
                          </a:solidFill>
                          <a:effectLst/>
                          <a:latin typeface="Book Antiqua" panose="02040602050305030304" pitchFamily="18" charset="0"/>
                        </a:rPr>
                        <a:t>Formatting</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the</a:t>
                      </a:r>
                      <a:r>
                        <a:rPr lang="en-US" sz="1200" spc="-10">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namenode</a:t>
                      </a:r>
                      <a:endParaRPr lang="en-IN" sz="11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1787">
                <a:tc>
                  <a:txBody>
                    <a:bodyPr/>
                    <a:lstStyle/>
                    <a:p>
                      <a:pPr marL="76200" algn="ctr">
                        <a:lnSpc>
                          <a:spcPct val="150000"/>
                        </a:lnSpc>
                        <a:spcAft>
                          <a:spcPts val="0"/>
                        </a:spcAft>
                      </a:pPr>
                      <a:r>
                        <a:rPr lang="en-US" sz="1200" dirty="0">
                          <a:solidFill>
                            <a:srgbClr val="002060"/>
                          </a:solidFill>
                          <a:effectLst/>
                          <a:latin typeface="Book Antiqua" panose="02040602050305030304" pitchFamily="18" charset="0"/>
                        </a:rPr>
                        <a:t>11</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200">
                          <a:solidFill>
                            <a:srgbClr val="002060"/>
                          </a:solidFill>
                          <a:effectLst/>
                          <a:latin typeface="Book Antiqua" panose="02040602050305030304" pitchFamily="18" charset="0"/>
                        </a:rPr>
                        <a:t>Starting</a:t>
                      </a:r>
                      <a:r>
                        <a:rPr lang="en-US" sz="1200" spc="-10">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the</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Dfs</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services</a:t>
                      </a:r>
                      <a:r>
                        <a:rPr lang="en-US" sz="1200" spc="-10">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and</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mapred</a:t>
                      </a:r>
                      <a:r>
                        <a:rPr lang="en-US" sz="1200" spc="-5">
                          <a:solidFill>
                            <a:srgbClr val="002060"/>
                          </a:solidFill>
                          <a:effectLst/>
                          <a:latin typeface="Book Antiqua" panose="02040602050305030304" pitchFamily="18" charset="0"/>
                        </a:rPr>
                        <a:t> </a:t>
                      </a:r>
                      <a:r>
                        <a:rPr lang="en-US" sz="1200">
                          <a:solidFill>
                            <a:srgbClr val="002060"/>
                          </a:solidFill>
                          <a:effectLst/>
                          <a:latin typeface="Book Antiqua" panose="02040602050305030304" pitchFamily="18" charset="0"/>
                        </a:rPr>
                        <a:t>services</a:t>
                      </a:r>
                      <a:endParaRPr lang="en-IN" sz="11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261787">
                <a:tc>
                  <a:txBody>
                    <a:bodyPr/>
                    <a:lstStyle/>
                    <a:p>
                      <a:pPr marL="76200" algn="ctr">
                        <a:lnSpc>
                          <a:spcPct val="150000"/>
                        </a:lnSpc>
                        <a:spcAft>
                          <a:spcPts val="0"/>
                        </a:spcAft>
                      </a:pPr>
                      <a:r>
                        <a:rPr lang="en-US" sz="1200" dirty="0">
                          <a:solidFill>
                            <a:srgbClr val="002060"/>
                          </a:solidFill>
                          <a:effectLst/>
                          <a:latin typeface="Book Antiqua" panose="02040602050305030304" pitchFamily="18" charset="0"/>
                        </a:rPr>
                        <a:t>12</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ct val="150000"/>
                        </a:lnSpc>
                        <a:spcAft>
                          <a:spcPts val="0"/>
                        </a:spcAft>
                      </a:pPr>
                      <a:r>
                        <a:rPr lang="en-US" sz="1200" dirty="0">
                          <a:solidFill>
                            <a:srgbClr val="002060"/>
                          </a:solidFill>
                          <a:effectLst/>
                          <a:latin typeface="Book Antiqua" panose="02040602050305030304" pitchFamily="18" charset="0"/>
                        </a:rPr>
                        <a:t>Stopping</a:t>
                      </a:r>
                      <a:r>
                        <a:rPr lang="en-US" sz="1200" spc="-10"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all</a:t>
                      </a:r>
                      <a:r>
                        <a:rPr lang="en-US" sz="1200" spc="-10" dirty="0">
                          <a:solidFill>
                            <a:srgbClr val="002060"/>
                          </a:solidFill>
                          <a:effectLst/>
                          <a:latin typeface="Book Antiqua" panose="02040602050305030304" pitchFamily="18" charset="0"/>
                        </a:rPr>
                        <a:t> </a:t>
                      </a:r>
                      <a:r>
                        <a:rPr lang="en-US" sz="1200" dirty="0">
                          <a:solidFill>
                            <a:srgbClr val="002060"/>
                          </a:solidFill>
                          <a:effectLst/>
                          <a:latin typeface="Book Antiqua" panose="02040602050305030304" pitchFamily="18" charset="0"/>
                        </a:rPr>
                        <a:t>services</a:t>
                      </a:r>
                      <a:endParaRPr lang="en-IN" sz="11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
        <p:nvSpPr>
          <p:cNvPr id="9" name="Rectangle 1"/>
          <p:cNvSpPr txBox="1">
            <a:spLocks noChangeArrowheads="1"/>
          </p:cNvSpPr>
          <p:nvPr/>
        </p:nvSpPr>
        <p:spPr bwMode="auto">
          <a:xfrm>
            <a:off x="1795046" y="2882313"/>
            <a:ext cx="10019198" cy="427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190440" tIns="119025" rIns="9144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94335" algn="l" rtl="0">
              <a:lnSpc>
                <a:spcPct val="100000"/>
              </a:lnSpc>
              <a:spcBef>
                <a:spcPts val="360"/>
              </a:spcBef>
              <a:spcAft>
                <a:spcPts val="0"/>
              </a:spcAft>
              <a:buClr>
                <a:srgbClr val="366092"/>
              </a:buClr>
              <a:buSzPts val="2610"/>
              <a:buFont typeface="Arial"/>
              <a:buChar char="•"/>
              <a:defRPr sz="2400" b="0" i="0" u="none" strike="noStrike" cap="none">
                <a:solidFill>
                  <a:schemeClr val="dk1"/>
                </a:solidFill>
                <a:latin typeface="Corbel"/>
                <a:ea typeface="Corbel"/>
                <a:cs typeface="Corbel"/>
                <a:sym typeface="Corbel"/>
              </a:defRPr>
            </a:lvl1pPr>
            <a:lvl2pPr marL="914400" marR="0" lvl="1" indent="-394335" algn="l" rtl="0">
              <a:lnSpc>
                <a:spcPct val="100000"/>
              </a:lnSpc>
              <a:spcBef>
                <a:spcPts val="600"/>
              </a:spcBef>
              <a:spcAft>
                <a:spcPts val="0"/>
              </a:spcAft>
              <a:buClr>
                <a:srgbClr val="366092"/>
              </a:buClr>
              <a:buSzPts val="261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366092"/>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94335" algn="l" rtl="0">
              <a:lnSpc>
                <a:spcPct val="100000"/>
              </a:lnSpc>
              <a:spcBef>
                <a:spcPts val="600"/>
              </a:spcBef>
              <a:spcAft>
                <a:spcPts val="0"/>
              </a:spcAft>
              <a:buClr>
                <a:srgbClr val="366092"/>
              </a:buClr>
              <a:buSzPts val="2610"/>
              <a:buFont typeface="Arial"/>
              <a:buChar char="•"/>
              <a:defRPr sz="1600" b="0" i="0" u="none" strike="noStrike" cap="none">
                <a:solidFill>
                  <a:schemeClr val="dk1"/>
                </a:solidFill>
                <a:latin typeface="Corbel"/>
                <a:ea typeface="Corbel"/>
                <a:cs typeface="Corbel"/>
                <a:sym typeface="Corbel"/>
              </a:defRPr>
            </a:lvl4pPr>
            <a:lvl5pPr marL="2286000" marR="0" lvl="4" indent="-394335" algn="l" rtl="0">
              <a:lnSpc>
                <a:spcPct val="100000"/>
              </a:lnSpc>
              <a:spcBef>
                <a:spcPts val="600"/>
              </a:spcBef>
              <a:spcAft>
                <a:spcPts val="0"/>
              </a:spcAft>
              <a:buClr>
                <a:srgbClr val="366092"/>
              </a:buClr>
              <a:buSzPts val="2610"/>
              <a:buFont typeface="Arial"/>
              <a:buChar char="•"/>
              <a:defRPr sz="1400" b="0" i="0" u="none" strike="noStrike" cap="none">
                <a:solidFill>
                  <a:schemeClr val="dk1"/>
                </a:solidFill>
                <a:latin typeface="Corbel"/>
                <a:ea typeface="Corbel"/>
                <a:cs typeface="Corbel"/>
                <a:sym typeface="Corbel"/>
              </a:defRPr>
            </a:lvl5pPr>
            <a:lvl6pPr marL="2743200" marR="0" lvl="5" indent="-394335" algn="l" rtl="0">
              <a:lnSpc>
                <a:spcPct val="100000"/>
              </a:lnSpc>
              <a:spcBef>
                <a:spcPts val="600"/>
              </a:spcBef>
              <a:spcAft>
                <a:spcPts val="0"/>
              </a:spcAft>
              <a:buClr>
                <a:srgbClr val="366092"/>
              </a:buClr>
              <a:buSzPts val="2610"/>
              <a:buFont typeface="Arial"/>
              <a:buChar char="•"/>
              <a:defRPr sz="1400" b="0" i="0" u="none" strike="noStrike" cap="none">
                <a:solidFill>
                  <a:schemeClr val="dk1"/>
                </a:solidFill>
                <a:latin typeface="Corbel"/>
                <a:ea typeface="Corbel"/>
                <a:cs typeface="Corbel"/>
                <a:sym typeface="Corbel"/>
              </a:defRPr>
            </a:lvl6pPr>
            <a:lvl7pPr marL="3200400" marR="0" lvl="6" indent="-394335" algn="l" rtl="0">
              <a:lnSpc>
                <a:spcPct val="100000"/>
              </a:lnSpc>
              <a:spcBef>
                <a:spcPts val="600"/>
              </a:spcBef>
              <a:spcAft>
                <a:spcPts val="0"/>
              </a:spcAft>
              <a:buClr>
                <a:srgbClr val="366092"/>
              </a:buClr>
              <a:buSzPts val="2610"/>
              <a:buFont typeface="Arial"/>
              <a:buChar char="•"/>
              <a:defRPr sz="1400" b="0" i="0" u="none" strike="noStrike" cap="none">
                <a:solidFill>
                  <a:schemeClr val="dk1"/>
                </a:solidFill>
                <a:latin typeface="Corbel"/>
                <a:ea typeface="Corbel"/>
                <a:cs typeface="Corbel"/>
                <a:sym typeface="Corbel"/>
              </a:defRPr>
            </a:lvl7pPr>
            <a:lvl8pPr marL="3657600" marR="0" lvl="7" indent="-394334" algn="l" rtl="0">
              <a:lnSpc>
                <a:spcPct val="100000"/>
              </a:lnSpc>
              <a:spcBef>
                <a:spcPts val="600"/>
              </a:spcBef>
              <a:spcAft>
                <a:spcPts val="0"/>
              </a:spcAft>
              <a:buClr>
                <a:srgbClr val="366092"/>
              </a:buClr>
              <a:buSzPts val="2610"/>
              <a:buFont typeface="Arial"/>
              <a:buChar char="•"/>
              <a:defRPr sz="1400" b="0" i="0" u="none" strike="noStrike" cap="none">
                <a:solidFill>
                  <a:schemeClr val="dk1"/>
                </a:solidFill>
                <a:latin typeface="Corbel"/>
                <a:ea typeface="Corbel"/>
                <a:cs typeface="Corbel"/>
                <a:sym typeface="Corbel"/>
              </a:defRPr>
            </a:lvl8pPr>
            <a:lvl9pPr marL="4114800" marR="0" lvl="8" indent="-394334" algn="l" rtl="0">
              <a:lnSpc>
                <a:spcPct val="100000"/>
              </a:lnSpc>
              <a:spcBef>
                <a:spcPts val="600"/>
              </a:spcBef>
              <a:spcAft>
                <a:spcPts val="600"/>
              </a:spcAft>
              <a:buClr>
                <a:srgbClr val="366092"/>
              </a:buClr>
              <a:buSzPts val="2610"/>
              <a:buFont typeface="Arial"/>
              <a:buChar char="•"/>
              <a:defRPr sz="1400" b="0" i="0" u="none" strike="noStrike" cap="none">
                <a:solidFill>
                  <a:schemeClr val="dk1"/>
                </a:solidFill>
                <a:latin typeface="Corbel"/>
                <a:ea typeface="Corbel"/>
                <a:cs typeface="Corbel"/>
                <a:sym typeface="Corbel"/>
              </a:defRPr>
            </a:lvl9pPr>
          </a:lstStyle>
          <a:p>
            <a:pPr marL="0" indent="0" eaLnBrk="0" fontAlgn="base" hangingPunct="0">
              <a:spcBef>
                <a:spcPct val="0"/>
              </a:spcBef>
              <a:spcAft>
                <a:spcPct val="0"/>
              </a:spcAft>
              <a:buClrTx/>
              <a:buSzTx/>
              <a:buFontTx/>
              <a:buNone/>
            </a:pPr>
            <a:r>
              <a:rPr lang="en-US" altLang="en-US" sz="2000" b="1" dirty="0" smtClean="0">
                <a:solidFill>
                  <a:srgbClr val="0070C0"/>
                </a:solidFill>
                <a:latin typeface="Book Antiqua" panose="02040602050305030304" pitchFamily="18" charset="0"/>
              </a:rPr>
              <a:t>High Level Steps- </a:t>
            </a:r>
            <a:endParaRPr lang="en-US" altLang="en-US" sz="3200" dirty="0" smtClean="0">
              <a:solidFill>
                <a:srgbClr val="0070C0"/>
              </a:solidFill>
              <a:latin typeface="Book Antiqua" panose="0204060205030503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63"/>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792" name="Google Shape;792;p63"/>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73</a:t>
            </a:fld>
            <a:endParaRPr>
              <a:latin typeface="Book Antiqua"/>
              <a:ea typeface="Book Antiqua"/>
              <a:cs typeface="Book Antiqua"/>
              <a:sym typeface="Book Antiqua"/>
            </a:endParaRPr>
          </a:p>
        </p:txBody>
      </p:sp>
      <p:sp>
        <p:nvSpPr>
          <p:cNvPr id="793" name="Google Shape;793;p63"/>
          <p:cNvSpPr txBox="1">
            <a:spLocks noGrp="1"/>
          </p:cNvSpPr>
          <p:nvPr>
            <p:ph type="body" idx="1"/>
          </p:nvPr>
        </p:nvSpPr>
        <p:spPr>
          <a:xfrm>
            <a:off x="1505473" y="363558"/>
            <a:ext cx="10425794" cy="6105236"/>
          </a:xfrm>
          <a:prstGeom prst="rect">
            <a:avLst/>
          </a:prstGeom>
          <a:noFill/>
          <a:ln>
            <a:noFill/>
          </a:ln>
        </p:spPr>
        <p:txBody>
          <a:bodyPr spcFirstLastPara="1" wrap="square" lIns="91425" tIns="45700" rIns="91425" bIns="45700" anchor="ctr" anchorCtr="0">
            <a:noAutofit/>
          </a:bodyPr>
          <a:lstStyle/>
          <a:p>
            <a:pPr algn="just">
              <a:lnSpc>
                <a:spcPct val="150000"/>
              </a:lnSpc>
            </a:pPr>
            <a:r>
              <a:rPr lang="en-US" sz="1600" dirty="0">
                <a:solidFill>
                  <a:srgbClr val="002060"/>
                </a:solidFill>
                <a:latin typeface="Book Antiqua" panose="02040602050305030304" pitchFamily="18" charset="0"/>
              </a:rPr>
              <a:t>Before we start the distributed mode installation, we must ensure that we have the pseudo distributed setup done and we have at least two machines, one acting as master and the other acting as a slave.</a:t>
            </a:r>
            <a:endParaRPr lang="en-IN" sz="1600" dirty="0">
              <a:solidFill>
                <a:srgbClr val="002060"/>
              </a:solidFill>
              <a:latin typeface="Book Antiqua" panose="02040602050305030304" pitchFamily="18" charset="0"/>
            </a:endParaRPr>
          </a:p>
          <a:p>
            <a:pPr algn="just">
              <a:lnSpc>
                <a:spcPct val="150000"/>
              </a:lnSpc>
            </a:pPr>
            <a:r>
              <a:rPr lang="en-US" sz="1600" dirty="0">
                <a:solidFill>
                  <a:srgbClr val="002060"/>
                </a:solidFill>
                <a:latin typeface="Book Antiqua" panose="02040602050305030304" pitchFamily="18" charset="0"/>
              </a:rPr>
              <a:t>Now we run the following commands in sequence.</a:t>
            </a:r>
            <a:endParaRPr lang="en-IN" sz="1600" dirty="0">
              <a:solidFill>
                <a:srgbClr val="002060"/>
              </a:solidFill>
              <a:latin typeface="Book Antiqua" panose="02040602050305030304" pitchFamily="18" charset="0"/>
            </a:endParaRPr>
          </a:p>
          <a:p>
            <a:pPr marL="1434465" lvl="3" indent="0" algn="just">
              <a:lnSpc>
                <a:spcPct val="150000"/>
              </a:lnSpc>
              <a:buNone/>
            </a:pPr>
            <a:r>
              <a:rPr lang="en-US" b="1" dirty="0">
                <a:solidFill>
                  <a:srgbClr val="002060"/>
                </a:solidFill>
                <a:latin typeface="Book Antiqua" panose="02040602050305030304" pitchFamily="18" charset="0"/>
              </a:rPr>
              <a:t>$ bin/stop-all.sh- Make sure none of the nodes are running</a:t>
            </a:r>
            <a:endParaRPr lang="en-IN" b="1" dirty="0">
              <a:solidFill>
                <a:srgbClr val="002060"/>
              </a:solidFill>
              <a:latin typeface="Book Antiqua" panose="02040602050305030304" pitchFamily="18" charset="0"/>
            </a:endParaRPr>
          </a:p>
          <a:p>
            <a:pPr marL="62865" indent="0" algn="just">
              <a:lnSpc>
                <a:spcPct val="150000"/>
              </a:lnSpc>
              <a:buNone/>
            </a:pPr>
            <a:r>
              <a:rPr lang="en-US" sz="1600" b="1" dirty="0">
                <a:solidFill>
                  <a:srgbClr val="002060"/>
                </a:solidFill>
                <a:latin typeface="Book Antiqua" panose="02040602050305030304" pitchFamily="18" charset="0"/>
              </a:rPr>
              <a:t>Binding IP address with the host names</a:t>
            </a:r>
            <a:endParaRPr lang="en-IN" sz="1600" b="1" dirty="0">
              <a:solidFill>
                <a:srgbClr val="002060"/>
              </a:solidFill>
              <a:latin typeface="Book Antiqua" panose="02040602050305030304" pitchFamily="18" charset="0"/>
            </a:endParaRPr>
          </a:p>
          <a:p>
            <a:pPr algn="just">
              <a:lnSpc>
                <a:spcPct val="150000"/>
              </a:lnSpc>
            </a:pPr>
            <a:r>
              <a:rPr lang="en-US" sz="1600" dirty="0">
                <a:solidFill>
                  <a:srgbClr val="002060"/>
                </a:solidFill>
                <a:latin typeface="Book Antiqua" panose="02040602050305030304" pitchFamily="18" charset="0"/>
              </a:rPr>
              <a:t>Before starting the installation of </a:t>
            </a:r>
            <a:r>
              <a:rPr lang="en-US" sz="1600" dirty="0" err="1">
                <a:solidFill>
                  <a:srgbClr val="002060"/>
                </a:solidFill>
                <a:latin typeface="Book Antiqua" panose="02040602050305030304" pitchFamily="18" charset="0"/>
              </a:rPr>
              <a:t>hadoop</a:t>
            </a:r>
            <a:r>
              <a:rPr lang="en-US" sz="1600" dirty="0">
                <a:solidFill>
                  <a:srgbClr val="002060"/>
                </a:solidFill>
                <a:latin typeface="Book Antiqua" panose="02040602050305030304" pitchFamily="18" charset="0"/>
              </a:rPr>
              <a:t>, first you need to bind the IP address of the machines along with their host names under /</a:t>
            </a:r>
            <a:r>
              <a:rPr lang="en-US" sz="1600" dirty="0" err="1">
                <a:solidFill>
                  <a:srgbClr val="002060"/>
                </a:solidFill>
                <a:latin typeface="Book Antiqua" panose="02040602050305030304" pitchFamily="18" charset="0"/>
              </a:rPr>
              <a:t>etc</a:t>
            </a:r>
            <a:r>
              <a:rPr lang="en-US" sz="1600" dirty="0">
                <a:solidFill>
                  <a:srgbClr val="002060"/>
                </a:solidFill>
                <a:latin typeface="Book Antiqua" panose="02040602050305030304" pitchFamily="18" charset="0"/>
              </a:rPr>
              <a:t>/hosts file.</a:t>
            </a:r>
            <a:endParaRPr lang="en-IN" sz="1600" dirty="0">
              <a:solidFill>
                <a:srgbClr val="002060"/>
              </a:solidFill>
              <a:latin typeface="Book Antiqua" panose="02040602050305030304" pitchFamily="18" charset="0"/>
            </a:endParaRPr>
          </a:p>
          <a:p>
            <a:pPr algn="just">
              <a:lnSpc>
                <a:spcPct val="150000"/>
              </a:lnSpc>
            </a:pPr>
            <a:r>
              <a:rPr lang="en-US" sz="1600" dirty="0">
                <a:solidFill>
                  <a:srgbClr val="002060"/>
                </a:solidFill>
                <a:latin typeface="Book Antiqua" panose="02040602050305030304" pitchFamily="18" charset="0"/>
              </a:rPr>
              <a:t>First check the hostname of your machine by using following command :</a:t>
            </a:r>
            <a:endParaRPr lang="en-IN" sz="1600" dirty="0">
              <a:solidFill>
                <a:srgbClr val="002060"/>
              </a:solidFill>
              <a:latin typeface="Book Antiqua" panose="02040602050305030304" pitchFamily="18" charset="0"/>
            </a:endParaRPr>
          </a:p>
          <a:p>
            <a:pPr marL="977265" lvl="2" indent="0" algn="just">
              <a:lnSpc>
                <a:spcPct val="150000"/>
              </a:lnSpc>
              <a:buNone/>
            </a:pPr>
            <a:r>
              <a:rPr lang="en-US" sz="1600" b="1" dirty="0">
                <a:solidFill>
                  <a:srgbClr val="002060"/>
                </a:solidFill>
                <a:latin typeface="Book Antiqua" panose="02040602050305030304" pitchFamily="18" charset="0"/>
              </a:rPr>
              <a:t>$ hostname</a:t>
            </a:r>
            <a:endParaRPr lang="en-IN" sz="1600" b="1" dirty="0">
              <a:solidFill>
                <a:srgbClr val="002060"/>
              </a:solidFill>
              <a:latin typeface="Book Antiqua" panose="02040602050305030304" pitchFamily="18" charset="0"/>
            </a:endParaRPr>
          </a:p>
          <a:p>
            <a:pPr algn="just">
              <a:lnSpc>
                <a:spcPct val="150000"/>
              </a:lnSpc>
            </a:pPr>
            <a:r>
              <a:rPr lang="en-US" sz="1600" dirty="0">
                <a:solidFill>
                  <a:srgbClr val="002060"/>
                </a:solidFill>
                <a:latin typeface="Book Antiqua" panose="02040602050305030304" pitchFamily="18" charset="0"/>
              </a:rPr>
              <a:t>Open /</a:t>
            </a:r>
            <a:r>
              <a:rPr lang="en-US" sz="1600" dirty="0" err="1">
                <a:solidFill>
                  <a:srgbClr val="002060"/>
                </a:solidFill>
                <a:latin typeface="Book Antiqua" panose="02040602050305030304" pitchFamily="18" charset="0"/>
              </a:rPr>
              <a:t>etc</a:t>
            </a:r>
            <a:r>
              <a:rPr lang="en-US" sz="1600" dirty="0">
                <a:solidFill>
                  <a:srgbClr val="002060"/>
                </a:solidFill>
                <a:latin typeface="Book Antiqua" panose="02040602050305030304" pitchFamily="18" charset="0"/>
              </a:rPr>
              <a:t>/hosts file for binding IP with the hostname</a:t>
            </a:r>
            <a:endParaRPr lang="en-IN" sz="1600" dirty="0">
              <a:solidFill>
                <a:srgbClr val="002060"/>
              </a:solidFill>
              <a:latin typeface="Book Antiqua" panose="02040602050305030304" pitchFamily="18" charset="0"/>
            </a:endParaRPr>
          </a:p>
          <a:p>
            <a:pPr marL="977265" lvl="2" indent="0" algn="just">
              <a:lnSpc>
                <a:spcPct val="150000"/>
              </a:lnSpc>
              <a:buNone/>
            </a:pPr>
            <a:r>
              <a:rPr lang="en-US" sz="1600" b="1" dirty="0">
                <a:solidFill>
                  <a:srgbClr val="002060"/>
                </a:solidFill>
                <a:latin typeface="Book Antiqua" panose="02040602050305030304" pitchFamily="18" charset="0"/>
              </a:rPr>
              <a:t>$ vi /</a:t>
            </a:r>
            <a:r>
              <a:rPr lang="en-US" sz="1600" b="1" dirty="0" err="1">
                <a:solidFill>
                  <a:srgbClr val="002060"/>
                </a:solidFill>
                <a:latin typeface="Book Antiqua" panose="02040602050305030304" pitchFamily="18" charset="0"/>
              </a:rPr>
              <a:t>etc</a:t>
            </a:r>
            <a:r>
              <a:rPr lang="en-US" sz="1600" b="1" dirty="0">
                <a:solidFill>
                  <a:srgbClr val="002060"/>
                </a:solidFill>
                <a:latin typeface="Book Antiqua" panose="02040602050305030304" pitchFamily="18" charset="0"/>
              </a:rPr>
              <a:t>/hosts</a:t>
            </a:r>
            <a:endParaRPr lang="en-IN" sz="1600" b="1" dirty="0">
              <a:solidFill>
                <a:srgbClr val="002060"/>
              </a:solidFill>
              <a:latin typeface="Book Antiqua" panose="02040602050305030304" pitchFamily="18" charset="0"/>
            </a:endParaRPr>
          </a:p>
          <a:p>
            <a:pPr>
              <a:lnSpc>
                <a:spcPct val="150000"/>
              </a:lnSpc>
            </a:pPr>
            <a:r>
              <a:rPr lang="en-US" sz="1600" dirty="0">
                <a:solidFill>
                  <a:srgbClr val="002060"/>
                </a:solidFill>
                <a:latin typeface="Book Antiqua" panose="02040602050305030304" pitchFamily="18" charset="0"/>
              </a:rPr>
              <a:t>Provide </a:t>
            </a:r>
            <a:r>
              <a:rPr lang="en-US" sz="1600" dirty="0" err="1">
                <a:solidFill>
                  <a:srgbClr val="002060"/>
                </a:solidFill>
                <a:latin typeface="Book Antiqua" panose="02040602050305030304" pitchFamily="18" charset="0"/>
              </a:rPr>
              <a:t>ip</a:t>
            </a:r>
            <a:r>
              <a:rPr lang="en-US" sz="1600" dirty="0">
                <a:solidFill>
                  <a:srgbClr val="002060"/>
                </a:solidFill>
                <a:latin typeface="Book Antiqua" panose="02040602050305030304" pitchFamily="18" charset="0"/>
              </a:rPr>
              <a:t> &amp; hostname of the all the machines in the cluster </a:t>
            </a:r>
            <a:r>
              <a:rPr lang="en-US" sz="1600" dirty="0" err="1">
                <a:solidFill>
                  <a:srgbClr val="002060"/>
                </a:solidFill>
                <a:latin typeface="Book Antiqua" panose="02040602050305030304" pitchFamily="18" charset="0"/>
              </a:rPr>
              <a:t>e.g</a:t>
            </a:r>
            <a:r>
              <a:rPr lang="en-US" sz="1600" dirty="0">
                <a:solidFill>
                  <a:srgbClr val="002060"/>
                </a:solidFill>
                <a:latin typeface="Book Antiqua" panose="02040602050305030304" pitchFamily="18" charset="0"/>
              </a:rPr>
              <a:t>: </a:t>
            </a:r>
            <a:endParaRPr lang="en-US" sz="1600" dirty="0" smtClean="0">
              <a:solidFill>
                <a:srgbClr val="002060"/>
              </a:solidFill>
              <a:latin typeface="Book Antiqua" panose="02040602050305030304" pitchFamily="18" charset="0"/>
            </a:endParaRPr>
          </a:p>
          <a:p>
            <a:pPr marL="977265" lvl="2" indent="0">
              <a:lnSpc>
                <a:spcPct val="150000"/>
              </a:lnSpc>
              <a:buNone/>
            </a:pPr>
            <a:r>
              <a:rPr lang="en-US" sz="1600" b="1" dirty="0" smtClean="0">
                <a:solidFill>
                  <a:srgbClr val="002060"/>
                </a:solidFill>
                <a:latin typeface="Book Antiqua" panose="02040602050305030304" pitchFamily="18" charset="0"/>
              </a:rPr>
              <a:t>10.11.22.33 hostname1</a:t>
            </a:r>
            <a:r>
              <a:rPr lang="en-US" sz="1600" b="1" dirty="0">
                <a:solidFill>
                  <a:srgbClr val="002060"/>
                </a:solidFill>
                <a:latin typeface="Book Antiqua" panose="02040602050305030304" pitchFamily="18" charset="0"/>
              </a:rPr>
              <a:t/>
            </a:r>
            <a:br>
              <a:rPr lang="en-US" sz="1600" b="1" dirty="0">
                <a:solidFill>
                  <a:srgbClr val="002060"/>
                </a:solidFill>
                <a:latin typeface="Book Antiqua" panose="02040602050305030304" pitchFamily="18" charset="0"/>
              </a:rPr>
            </a:br>
            <a:r>
              <a:rPr lang="en-US" sz="1600" b="1" dirty="0">
                <a:solidFill>
                  <a:srgbClr val="002060"/>
                </a:solidFill>
                <a:latin typeface="Book Antiqua" panose="02040602050305030304" pitchFamily="18" charset="0"/>
              </a:rPr>
              <a:t>10.11.22.34 hostname2</a:t>
            </a:r>
            <a:endParaRPr lang="en-IN" sz="1600" b="1" dirty="0">
              <a:solidFill>
                <a:srgbClr val="002060"/>
              </a:solidFill>
              <a:latin typeface="Book Antiqua" panose="02040602050305030304" pitchFamily="18" charset="0"/>
            </a:endParaRPr>
          </a:p>
          <a:p>
            <a:pPr marL="285750" lvl="0" indent="-64770" algn="just" rtl="0">
              <a:lnSpc>
                <a:spcPct val="150000"/>
              </a:lnSpc>
              <a:spcBef>
                <a:spcPts val="0"/>
              </a:spcBef>
              <a:spcAft>
                <a:spcPts val="0"/>
              </a:spcAft>
              <a:buSzPts val="3480"/>
              <a:buNone/>
            </a:pPr>
            <a:endParaRPr sz="1600" dirty="0">
              <a:solidFill>
                <a:srgbClr val="002060"/>
              </a:solidFill>
              <a:latin typeface="Book Antiqua" panose="0204060205030503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64"/>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801" name="Google Shape;801;p64"/>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74</a:t>
            </a:fld>
            <a:endParaRPr>
              <a:latin typeface="Book Antiqua"/>
              <a:ea typeface="Book Antiqua"/>
              <a:cs typeface="Book Antiqua"/>
              <a:sym typeface="Book Antiqua"/>
            </a:endParaRPr>
          </a:p>
        </p:txBody>
      </p:sp>
      <p:sp>
        <p:nvSpPr>
          <p:cNvPr id="802" name="Google Shape;802;p64"/>
          <p:cNvSpPr txBox="1">
            <a:spLocks noGrp="1"/>
          </p:cNvSpPr>
          <p:nvPr>
            <p:ph type="body" idx="1"/>
          </p:nvPr>
        </p:nvSpPr>
        <p:spPr>
          <a:xfrm>
            <a:off x="1417177" y="574444"/>
            <a:ext cx="10569176" cy="5662211"/>
          </a:xfrm>
          <a:prstGeom prst="rect">
            <a:avLst/>
          </a:prstGeom>
          <a:noFill/>
          <a:ln>
            <a:noFill/>
          </a:ln>
        </p:spPr>
        <p:txBody>
          <a:bodyPr spcFirstLastPara="1" wrap="square" lIns="91425" tIns="45700" rIns="91425" bIns="45700" anchor="ctr" anchorCtr="0">
            <a:normAutofit/>
          </a:bodyPr>
          <a:lstStyle/>
          <a:p>
            <a:pPr marL="62865" indent="0" algn="just">
              <a:lnSpc>
                <a:spcPct val="150000"/>
              </a:lnSpc>
              <a:buNone/>
            </a:pPr>
            <a:r>
              <a:rPr lang="en-US" sz="1800" b="1" dirty="0">
                <a:solidFill>
                  <a:srgbClr val="002060"/>
                </a:solidFill>
                <a:latin typeface="Book Antiqua" panose="02040602050305030304" pitchFamily="18" charset="0"/>
              </a:rPr>
              <a:t>Setting Passwordless </a:t>
            </a:r>
            <a:r>
              <a:rPr lang="en-US" sz="1800" b="1" dirty="0" err="1">
                <a:solidFill>
                  <a:srgbClr val="002060"/>
                </a:solidFill>
                <a:latin typeface="Book Antiqua" panose="02040602050305030304" pitchFamily="18" charset="0"/>
              </a:rPr>
              <a:t>SSh</a:t>
            </a:r>
            <a:r>
              <a:rPr lang="en-US" sz="1800" b="1" dirty="0">
                <a:solidFill>
                  <a:srgbClr val="002060"/>
                </a:solidFill>
                <a:latin typeface="Book Antiqua" panose="02040602050305030304" pitchFamily="18" charset="0"/>
              </a:rPr>
              <a:t> login</a:t>
            </a:r>
            <a:endParaRPr lang="en-IN" sz="1800" b="1" dirty="0">
              <a:solidFill>
                <a:srgbClr val="002060"/>
              </a:solidFill>
              <a:latin typeface="Book Antiqua" panose="02040602050305030304" pitchFamily="18" charset="0"/>
            </a:endParaRPr>
          </a:p>
          <a:p>
            <a:pPr algn="just">
              <a:lnSpc>
                <a:spcPct val="150000"/>
              </a:lnSpc>
            </a:pPr>
            <a:r>
              <a:rPr lang="en-US" sz="1800" dirty="0">
                <a:solidFill>
                  <a:srgbClr val="002060"/>
                </a:solidFill>
                <a:latin typeface="Book Antiqua" panose="02040602050305030304" pitchFamily="18" charset="0"/>
              </a:rPr>
              <a:t>SSH is used to login from one system to another without requiring passwords. This will be required when you run a cluster, it will not prompt you for the password again </a:t>
            </a:r>
            <a:r>
              <a:rPr lang="en-US" sz="1800" dirty="0" smtClean="0">
                <a:solidFill>
                  <a:srgbClr val="002060"/>
                </a:solidFill>
                <a:latin typeface="Book Antiqua" panose="02040602050305030304" pitchFamily="18" charset="0"/>
              </a:rPr>
              <a:t>and again</a:t>
            </a:r>
            <a:r>
              <a:rPr lang="en-US" sz="1800" dirty="0">
                <a:solidFill>
                  <a:srgbClr val="002060"/>
                </a:solidFill>
                <a:latin typeface="Book Antiqua" panose="02040602050305030304" pitchFamily="18" charset="0"/>
              </a:rPr>
              <a:t>.</a:t>
            </a:r>
            <a:endParaRPr lang="en-IN" sz="1800" dirty="0">
              <a:solidFill>
                <a:srgbClr val="002060"/>
              </a:solidFill>
              <a:latin typeface="Book Antiqua" panose="02040602050305030304" pitchFamily="18" charset="0"/>
            </a:endParaRPr>
          </a:p>
          <a:p>
            <a:pPr algn="just">
              <a:lnSpc>
                <a:spcPct val="150000"/>
              </a:lnSpc>
            </a:pPr>
            <a:r>
              <a:rPr lang="en-US" sz="1800" dirty="0">
                <a:solidFill>
                  <a:srgbClr val="002060"/>
                </a:solidFill>
                <a:latin typeface="Book Antiqua" panose="02040602050305030304" pitchFamily="18" charset="0"/>
              </a:rPr>
              <a:t>First log in on Host1 (hostname of </a:t>
            </a:r>
            <a:r>
              <a:rPr lang="en-US" sz="1800" dirty="0" err="1">
                <a:solidFill>
                  <a:srgbClr val="002060"/>
                </a:solidFill>
                <a:latin typeface="Book Antiqua" panose="02040602050305030304" pitchFamily="18" charset="0"/>
              </a:rPr>
              <a:t>namenode</a:t>
            </a:r>
            <a:r>
              <a:rPr lang="en-US" sz="1800" dirty="0">
                <a:solidFill>
                  <a:srgbClr val="002060"/>
                </a:solidFill>
                <a:latin typeface="Book Antiqua" panose="02040602050305030304" pitchFamily="18" charset="0"/>
              </a:rPr>
              <a:t> machine) as </a:t>
            </a:r>
            <a:r>
              <a:rPr lang="en-US" sz="1800" dirty="0" err="1">
                <a:solidFill>
                  <a:srgbClr val="002060"/>
                </a:solidFill>
                <a:latin typeface="Book Antiqua" panose="02040602050305030304" pitchFamily="18" charset="0"/>
              </a:rPr>
              <a:t>hadoop</a:t>
            </a:r>
            <a:r>
              <a:rPr lang="en-US" sz="1800" dirty="0">
                <a:solidFill>
                  <a:srgbClr val="002060"/>
                </a:solidFill>
                <a:latin typeface="Book Antiqua" panose="02040602050305030304" pitchFamily="18" charset="0"/>
              </a:rPr>
              <a:t> user and generate </a:t>
            </a:r>
            <a:r>
              <a:rPr lang="en-US" sz="1800" dirty="0" smtClean="0">
                <a:solidFill>
                  <a:srgbClr val="002060"/>
                </a:solidFill>
                <a:latin typeface="Book Antiqua" panose="02040602050305030304" pitchFamily="18" charset="0"/>
              </a:rPr>
              <a:t>a pair </a:t>
            </a:r>
            <a:r>
              <a:rPr lang="en-US" sz="1800" dirty="0">
                <a:solidFill>
                  <a:srgbClr val="002060"/>
                </a:solidFill>
                <a:latin typeface="Book Antiqua" panose="02040602050305030304" pitchFamily="18" charset="0"/>
              </a:rPr>
              <a:t>of authentication keys. Command is:</a:t>
            </a:r>
            <a:endParaRPr lang="en-IN" sz="1800" dirty="0">
              <a:solidFill>
                <a:srgbClr val="002060"/>
              </a:solidFill>
              <a:latin typeface="Book Antiqua" panose="02040602050305030304" pitchFamily="18" charset="0"/>
            </a:endParaRPr>
          </a:p>
          <a:p>
            <a:pPr marL="520065" lvl="1" indent="0" algn="just">
              <a:lnSpc>
                <a:spcPct val="150000"/>
              </a:lnSpc>
              <a:buNone/>
            </a:pPr>
            <a:r>
              <a:rPr lang="en-US" sz="1800" b="1" dirty="0">
                <a:solidFill>
                  <a:srgbClr val="002060"/>
                </a:solidFill>
                <a:latin typeface="Book Antiqua" panose="02040602050305030304" pitchFamily="18" charset="0"/>
              </a:rPr>
              <a:t>hadoop@Host1$ </a:t>
            </a:r>
            <a:r>
              <a:rPr lang="en-US" sz="1800" b="1" dirty="0" err="1">
                <a:solidFill>
                  <a:srgbClr val="002060"/>
                </a:solidFill>
                <a:latin typeface="Book Antiqua" panose="02040602050305030304" pitchFamily="18" charset="0"/>
              </a:rPr>
              <a:t>ssh-keygen</a:t>
            </a:r>
            <a:r>
              <a:rPr lang="en-US" sz="1800" b="1" dirty="0">
                <a:solidFill>
                  <a:srgbClr val="002060"/>
                </a:solidFill>
                <a:latin typeface="Book Antiqua" panose="02040602050305030304" pitchFamily="18" charset="0"/>
              </a:rPr>
              <a:t> –t </a:t>
            </a:r>
            <a:r>
              <a:rPr lang="en-US" sz="1800" b="1" dirty="0" err="1">
                <a:solidFill>
                  <a:srgbClr val="002060"/>
                </a:solidFill>
                <a:latin typeface="Book Antiqua" panose="02040602050305030304" pitchFamily="18" charset="0"/>
              </a:rPr>
              <a:t>rsa</a:t>
            </a:r>
            <a:endParaRPr lang="en-IN" sz="1800" b="1" dirty="0">
              <a:solidFill>
                <a:srgbClr val="002060"/>
              </a:solidFill>
              <a:latin typeface="Book Antiqua" panose="02040602050305030304" pitchFamily="18" charset="0"/>
            </a:endParaRPr>
          </a:p>
          <a:p>
            <a:pPr marL="62865" indent="0" algn="just">
              <a:lnSpc>
                <a:spcPct val="150000"/>
              </a:lnSpc>
              <a:buNone/>
            </a:pPr>
            <a:r>
              <a:rPr lang="en-US" sz="1800" b="1" dirty="0">
                <a:solidFill>
                  <a:srgbClr val="002060"/>
                </a:solidFill>
                <a:latin typeface="Book Antiqua" panose="02040602050305030304" pitchFamily="18" charset="0"/>
              </a:rPr>
              <a:t>Note: </a:t>
            </a:r>
            <a:r>
              <a:rPr lang="en-US" sz="1800" dirty="0">
                <a:solidFill>
                  <a:srgbClr val="002060"/>
                </a:solidFill>
                <a:latin typeface="Book Antiqua" panose="02040602050305030304" pitchFamily="18" charset="0"/>
              </a:rPr>
              <a:t>Give the hostname which you got in step 5.3.1. Do not enter any passphrase if asked.</a:t>
            </a:r>
            <a:endParaRPr lang="en-IN" sz="1800" dirty="0">
              <a:solidFill>
                <a:srgbClr val="002060"/>
              </a:solidFill>
              <a:latin typeface="Book Antiqua" panose="02040602050305030304" pitchFamily="18" charset="0"/>
            </a:endParaRPr>
          </a:p>
          <a:p>
            <a:pPr algn="just">
              <a:lnSpc>
                <a:spcPct val="150000"/>
              </a:lnSpc>
            </a:pPr>
            <a:r>
              <a:rPr lang="en-US" sz="1800" dirty="0">
                <a:solidFill>
                  <a:srgbClr val="002060"/>
                </a:solidFill>
                <a:latin typeface="Book Antiqua" panose="02040602050305030304" pitchFamily="18" charset="0"/>
              </a:rPr>
              <a:t>Now use </a:t>
            </a:r>
            <a:r>
              <a:rPr lang="en-US" sz="1800" dirty="0" err="1">
                <a:solidFill>
                  <a:srgbClr val="002060"/>
                </a:solidFill>
                <a:latin typeface="Book Antiqua" panose="02040602050305030304" pitchFamily="18" charset="0"/>
              </a:rPr>
              <a:t>ssh</a:t>
            </a:r>
            <a:r>
              <a:rPr lang="en-US" sz="1800" dirty="0">
                <a:solidFill>
                  <a:srgbClr val="002060"/>
                </a:solidFill>
                <a:latin typeface="Book Antiqua" panose="02040602050305030304" pitchFamily="18" charset="0"/>
              </a:rPr>
              <a:t> to create a directory ~/.</a:t>
            </a:r>
            <a:r>
              <a:rPr lang="en-US" sz="1800" dirty="0" err="1">
                <a:solidFill>
                  <a:srgbClr val="002060"/>
                </a:solidFill>
                <a:latin typeface="Book Antiqua" panose="02040602050305030304" pitchFamily="18" charset="0"/>
              </a:rPr>
              <a:t>ssh</a:t>
            </a:r>
            <a:r>
              <a:rPr lang="en-US" sz="1800" dirty="0">
                <a:solidFill>
                  <a:srgbClr val="002060"/>
                </a:solidFill>
                <a:latin typeface="Book Antiqua" panose="02040602050305030304" pitchFamily="18" charset="0"/>
              </a:rPr>
              <a:t> as user </a:t>
            </a:r>
            <a:r>
              <a:rPr lang="en-US" sz="1800" dirty="0" err="1">
                <a:solidFill>
                  <a:srgbClr val="002060"/>
                </a:solidFill>
                <a:latin typeface="Book Antiqua" panose="02040602050305030304" pitchFamily="18" charset="0"/>
              </a:rPr>
              <a:t>hadoop</a:t>
            </a:r>
            <a:r>
              <a:rPr lang="en-US" sz="1800" dirty="0">
                <a:solidFill>
                  <a:srgbClr val="002060"/>
                </a:solidFill>
                <a:latin typeface="Book Antiqua" panose="02040602050305030304" pitchFamily="18" charset="0"/>
              </a:rPr>
              <a:t> on Host2 (Hostname other than </a:t>
            </a:r>
            <a:r>
              <a:rPr lang="en-US" sz="1800" dirty="0" err="1">
                <a:solidFill>
                  <a:srgbClr val="002060"/>
                </a:solidFill>
                <a:latin typeface="Book Antiqua" panose="02040602050305030304" pitchFamily="18" charset="0"/>
              </a:rPr>
              <a:t>namenode</a:t>
            </a:r>
            <a:r>
              <a:rPr lang="en-US" sz="1800" dirty="0">
                <a:solidFill>
                  <a:srgbClr val="002060"/>
                </a:solidFill>
                <a:latin typeface="Book Antiqua" panose="02040602050305030304" pitchFamily="18" charset="0"/>
              </a:rPr>
              <a:t> machine). Now we open the two files - </a:t>
            </a:r>
            <a:r>
              <a:rPr lang="en-US" sz="1800" dirty="0" err="1">
                <a:solidFill>
                  <a:srgbClr val="002060"/>
                </a:solidFill>
                <a:latin typeface="Book Antiqua" panose="02040602050305030304" pitchFamily="18" charset="0"/>
              </a:rPr>
              <a:t>conf</a:t>
            </a:r>
            <a:r>
              <a:rPr lang="en-US" sz="1800" dirty="0">
                <a:solidFill>
                  <a:srgbClr val="002060"/>
                </a:solidFill>
                <a:latin typeface="Book Antiqua" panose="02040602050305030304" pitchFamily="18" charset="0"/>
              </a:rPr>
              <a:t>/master and </a:t>
            </a:r>
            <a:r>
              <a:rPr lang="en-US" sz="1800" dirty="0" err="1">
                <a:solidFill>
                  <a:srgbClr val="002060"/>
                </a:solidFill>
                <a:latin typeface="Book Antiqua" panose="02040602050305030304" pitchFamily="18" charset="0"/>
              </a:rPr>
              <a:t>conf</a:t>
            </a:r>
            <a:r>
              <a:rPr lang="en-US" sz="1800" dirty="0">
                <a:solidFill>
                  <a:srgbClr val="002060"/>
                </a:solidFill>
                <a:latin typeface="Book Antiqua" panose="02040602050305030304" pitchFamily="18" charset="0"/>
              </a:rPr>
              <a:t>/slaves. The </a:t>
            </a:r>
            <a:r>
              <a:rPr lang="en-US" sz="1800" dirty="0" err="1">
                <a:solidFill>
                  <a:srgbClr val="002060"/>
                </a:solidFill>
                <a:latin typeface="Book Antiqua" panose="02040602050305030304" pitchFamily="18" charset="0"/>
              </a:rPr>
              <a:t>conf</a:t>
            </a:r>
            <a:r>
              <a:rPr lang="en-US" sz="1800" dirty="0">
                <a:solidFill>
                  <a:srgbClr val="002060"/>
                </a:solidFill>
                <a:latin typeface="Book Antiqua" panose="02040602050305030304" pitchFamily="18" charset="0"/>
              </a:rPr>
              <a:t>/master defines the name nodes of our multi node cluster. The </a:t>
            </a:r>
            <a:r>
              <a:rPr lang="en-US" sz="1800" dirty="0" err="1">
                <a:solidFill>
                  <a:srgbClr val="002060"/>
                </a:solidFill>
                <a:latin typeface="Book Antiqua" panose="02040602050305030304" pitchFamily="18" charset="0"/>
              </a:rPr>
              <a:t>conf</a:t>
            </a:r>
            <a:r>
              <a:rPr lang="en-US" sz="1800" dirty="0">
                <a:solidFill>
                  <a:srgbClr val="002060"/>
                </a:solidFill>
                <a:latin typeface="Book Antiqua" panose="02040602050305030304" pitchFamily="18" charset="0"/>
              </a:rPr>
              <a:t>/slaves file lists the hosts where the Hadoop Slave will be running.</a:t>
            </a:r>
            <a:endParaRPr lang="en-IN" sz="1800" dirty="0">
              <a:solidFill>
                <a:srgbClr val="002060"/>
              </a:solidFill>
              <a:latin typeface="Book Antiqua" panose="02040602050305030304" pitchFamily="18" charset="0"/>
            </a:endParaRPr>
          </a:p>
          <a:p>
            <a:pPr marL="285750" lvl="0" indent="-64770" algn="just" rtl="0">
              <a:lnSpc>
                <a:spcPct val="150000"/>
              </a:lnSpc>
              <a:spcBef>
                <a:spcPts val="0"/>
              </a:spcBef>
              <a:spcAft>
                <a:spcPts val="0"/>
              </a:spcAft>
              <a:buSzPts val="3480"/>
              <a:buNone/>
            </a:pPr>
            <a:endParaRPr sz="1800" dirty="0">
              <a:solidFill>
                <a:srgbClr val="002060"/>
              </a:solidFill>
              <a:latin typeface="Book Antiqua" panose="0204060205030503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65"/>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810" name="Google Shape;810;p65"/>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75</a:t>
            </a:fld>
            <a:endParaRPr>
              <a:latin typeface="Book Antiqua"/>
              <a:ea typeface="Book Antiqua"/>
              <a:cs typeface="Book Antiqua"/>
              <a:sym typeface="Book Antiqua"/>
            </a:endParaRPr>
          </a:p>
        </p:txBody>
      </p:sp>
      <p:sp>
        <p:nvSpPr>
          <p:cNvPr id="811" name="Google Shape;811;p65"/>
          <p:cNvSpPr txBox="1">
            <a:spLocks noGrp="1"/>
          </p:cNvSpPr>
          <p:nvPr>
            <p:ph type="body" idx="1"/>
          </p:nvPr>
        </p:nvSpPr>
        <p:spPr>
          <a:xfrm>
            <a:off x="1692760" y="235470"/>
            <a:ext cx="10018713" cy="6385667"/>
          </a:xfrm>
          <a:prstGeom prst="rect">
            <a:avLst/>
          </a:prstGeom>
          <a:noFill/>
          <a:ln>
            <a:noFill/>
          </a:ln>
        </p:spPr>
        <p:txBody>
          <a:bodyPr spcFirstLastPara="1" wrap="square" lIns="91425" tIns="45700" rIns="91425" bIns="45700" anchor="ctr" anchorCtr="0">
            <a:normAutofit fontScale="92500" lnSpcReduction="20000"/>
          </a:bodyPr>
          <a:lstStyle/>
          <a:p>
            <a:pPr>
              <a:lnSpc>
                <a:spcPct val="150000"/>
              </a:lnSpc>
            </a:pPr>
            <a:r>
              <a:rPr lang="en-US" sz="1800" dirty="0">
                <a:solidFill>
                  <a:srgbClr val="002060"/>
                </a:solidFill>
                <a:latin typeface="Book Antiqua" panose="02040602050305030304" pitchFamily="18" charset="0"/>
              </a:rPr>
              <a:t>Edit the </a:t>
            </a:r>
            <a:r>
              <a:rPr lang="en-US" sz="1800" b="1" dirty="0" err="1">
                <a:solidFill>
                  <a:srgbClr val="002060"/>
                </a:solidFill>
                <a:latin typeface="Book Antiqua" panose="02040602050305030304" pitchFamily="18" charset="0"/>
              </a:rPr>
              <a:t>conf</a:t>
            </a:r>
            <a:r>
              <a:rPr lang="en-US" sz="1800" b="1" dirty="0">
                <a:solidFill>
                  <a:srgbClr val="002060"/>
                </a:solidFill>
                <a:latin typeface="Book Antiqua" panose="02040602050305030304" pitchFamily="18" charset="0"/>
              </a:rPr>
              <a:t>/core-site.xml </a:t>
            </a:r>
            <a:r>
              <a:rPr lang="en-US" sz="1800" dirty="0">
                <a:solidFill>
                  <a:srgbClr val="002060"/>
                </a:solidFill>
                <a:latin typeface="Book Antiqua" panose="02040602050305030304" pitchFamily="18" charset="0"/>
              </a:rPr>
              <a:t>file to have the following entries -</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&lt;property&gt;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&lt;name&gt;fs.default.name&lt;/name&gt;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&lt;value&gt;hdfs://master:54310&lt;/value&gt;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&lt;/property&gt;</a:t>
            </a:r>
            <a:endParaRPr lang="en-IN" sz="1800" dirty="0">
              <a:solidFill>
                <a:srgbClr val="002060"/>
              </a:solidFill>
              <a:latin typeface="Book Antiqua" panose="02040602050305030304" pitchFamily="18" charset="0"/>
            </a:endParaRPr>
          </a:p>
          <a:p>
            <a:pPr>
              <a:lnSpc>
                <a:spcPct val="150000"/>
              </a:lnSpc>
            </a:pPr>
            <a:r>
              <a:rPr lang="en-US" sz="1800" dirty="0">
                <a:solidFill>
                  <a:srgbClr val="002060"/>
                </a:solidFill>
                <a:latin typeface="Book Antiqua" panose="02040602050305030304" pitchFamily="18" charset="0"/>
              </a:rPr>
              <a:t>Edit the </a:t>
            </a:r>
            <a:r>
              <a:rPr lang="en-US" sz="1800" b="1" dirty="0" err="1">
                <a:solidFill>
                  <a:srgbClr val="002060"/>
                </a:solidFill>
                <a:latin typeface="Book Antiqua" panose="02040602050305030304" pitchFamily="18" charset="0"/>
              </a:rPr>
              <a:t>conf</a:t>
            </a:r>
            <a:r>
              <a:rPr lang="en-US" sz="1800" b="1" dirty="0">
                <a:solidFill>
                  <a:srgbClr val="002060"/>
                </a:solidFill>
                <a:latin typeface="Book Antiqua" panose="02040602050305030304" pitchFamily="18" charset="0"/>
              </a:rPr>
              <a:t>/mapred-site.xml </a:t>
            </a:r>
            <a:r>
              <a:rPr lang="en-US" sz="1800" dirty="0">
                <a:solidFill>
                  <a:srgbClr val="002060"/>
                </a:solidFill>
                <a:latin typeface="Book Antiqua" panose="02040602050305030304" pitchFamily="18" charset="0"/>
              </a:rPr>
              <a:t>file to have the following entries -</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&lt;property&gt;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&lt;name&gt;</a:t>
            </a:r>
            <a:r>
              <a:rPr lang="en-US" sz="1800" dirty="0" err="1">
                <a:solidFill>
                  <a:srgbClr val="002060"/>
                </a:solidFill>
                <a:latin typeface="Book Antiqua" panose="02040602050305030304" pitchFamily="18" charset="0"/>
              </a:rPr>
              <a:t>mapred.job.tracker</a:t>
            </a:r>
            <a:r>
              <a:rPr lang="en-US" sz="1800" dirty="0">
                <a:solidFill>
                  <a:srgbClr val="002060"/>
                </a:solidFill>
                <a:latin typeface="Book Antiqua" panose="02040602050305030304" pitchFamily="18" charset="0"/>
              </a:rPr>
              <a:t>&lt;/name&gt;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&lt;value&gt;hdfs://master:54311&lt;/value&gt;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&lt;/property&gt;</a:t>
            </a:r>
            <a:endParaRPr lang="en-IN" sz="1800" dirty="0">
              <a:solidFill>
                <a:srgbClr val="002060"/>
              </a:solidFill>
              <a:latin typeface="Book Antiqua" panose="02040602050305030304" pitchFamily="18" charset="0"/>
            </a:endParaRPr>
          </a:p>
          <a:p>
            <a:pPr>
              <a:lnSpc>
                <a:spcPct val="150000"/>
              </a:lnSpc>
            </a:pPr>
            <a:r>
              <a:rPr lang="en-US" sz="1800" dirty="0">
                <a:solidFill>
                  <a:srgbClr val="002060"/>
                </a:solidFill>
                <a:latin typeface="Book Antiqua" panose="02040602050305030304" pitchFamily="18" charset="0"/>
              </a:rPr>
              <a:t>Edit the </a:t>
            </a:r>
            <a:r>
              <a:rPr lang="en-US" sz="1800" b="1" dirty="0" err="1">
                <a:solidFill>
                  <a:srgbClr val="002060"/>
                </a:solidFill>
                <a:latin typeface="Book Antiqua" panose="02040602050305030304" pitchFamily="18" charset="0"/>
              </a:rPr>
              <a:t>conf</a:t>
            </a:r>
            <a:r>
              <a:rPr lang="en-US" sz="1800" b="1" dirty="0">
                <a:solidFill>
                  <a:srgbClr val="002060"/>
                </a:solidFill>
                <a:latin typeface="Book Antiqua" panose="02040602050305030304" pitchFamily="18" charset="0"/>
              </a:rPr>
              <a:t>/hdfs-site.xml </a:t>
            </a:r>
            <a:r>
              <a:rPr lang="en-US" sz="1800" dirty="0">
                <a:solidFill>
                  <a:srgbClr val="002060"/>
                </a:solidFill>
                <a:latin typeface="Book Antiqua" panose="02040602050305030304" pitchFamily="18" charset="0"/>
              </a:rPr>
              <a:t>file to have the following entries -</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&lt;property&gt;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&lt;name&gt;</a:t>
            </a:r>
            <a:r>
              <a:rPr lang="en-US" sz="1800" dirty="0" err="1">
                <a:solidFill>
                  <a:srgbClr val="002060"/>
                </a:solidFill>
                <a:latin typeface="Book Antiqua" panose="02040602050305030304" pitchFamily="18" charset="0"/>
              </a:rPr>
              <a:t>dfs.replication</a:t>
            </a:r>
            <a:r>
              <a:rPr lang="en-US" sz="1800" dirty="0">
                <a:solidFill>
                  <a:srgbClr val="002060"/>
                </a:solidFill>
                <a:latin typeface="Book Antiqua" panose="02040602050305030304" pitchFamily="18" charset="0"/>
              </a:rPr>
              <a:t>&lt;/name&gt;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&lt;value&gt;2&lt;/value&gt;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&lt;/property&gt;</a:t>
            </a:r>
            <a:endParaRPr lang="en-IN" sz="1800" dirty="0">
              <a:solidFill>
                <a:srgbClr val="002060"/>
              </a:solidFill>
              <a:latin typeface="Book Antiqua" panose="02040602050305030304" pitchFamily="18" charset="0"/>
            </a:endParaRPr>
          </a:p>
          <a:p>
            <a:pPr marL="285750" lvl="0" indent="-64770" algn="l" rtl="0">
              <a:lnSpc>
                <a:spcPct val="150000"/>
              </a:lnSpc>
              <a:spcBef>
                <a:spcPts val="0"/>
              </a:spcBef>
              <a:spcAft>
                <a:spcPts val="0"/>
              </a:spcAft>
              <a:buSzPts val="3480"/>
              <a:buNone/>
            </a:pPr>
            <a:endParaRPr sz="1800" dirty="0">
              <a:solidFill>
                <a:srgbClr val="002060"/>
              </a:solidFill>
              <a:latin typeface="Book Antiqua" panose="0204060205030503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66"/>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819" name="Google Shape;819;p66"/>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76</a:t>
            </a:fld>
            <a:endParaRPr>
              <a:latin typeface="Book Antiqua"/>
              <a:ea typeface="Book Antiqua"/>
              <a:cs typeface="Book Antiqua"/>
              <a:sym typeface="Book Antiqua"/>
            </a:endParaRPr>
          </a:p>
        </p:txBody>
      </p:sp>
      <p:sp>
        <p:nvSpPr>
          <p:cNvPr id="820" name="Google Shape;820;p66"/>
          <p:cNvSpPr txBox="1">
            <a:spLocks noGrp="1"/>
          </p:cNvSpPr>
          <p:nvPr>
            <p:ph type="body" idx="1"/>
          </p:nvPr>
        </p:nvSpPr>
        <p:spPr>
          <a:xfrm>
            <a:off x="1692760" y="180994"/>
            <a:ext cx="10018713" cy="6371210"/>
          </a:xfrm>
          <a:prstGeom prst="rect">
            <a:avLst/>
          </a:prstGeom>
          <a:noFill/>
          <a:ln>
            <a:noFill/>
          </a:ln>
        </p:spPr>
        <p:txBody>
          <a:bodyPr spcFirstLastPara="1" wrap="square" lIns="91425" tIns="45700" rIns="91425" bIns="45700" anchor="ctr" anchorCtr="0">
            <a:normAutofit fontScale="92500" lnSpcReduction="10000"/>
          </a:bodyPr>
          <a:lstStyle/>
          <a:p>
            <a:pPr>
              <a:lnSpc>
                <a:spcPct val="150000"/>
              </a:lnSpc>
            </a:pPr>
            <a:r>
              <a:rPr lang="en-US" sz="1800" dirty="0">
                <a:solidFill>
                  <a:srgbClr val="002060"/>
                </a:solidFill>
                <a:latin typeface="Book Antiqua" panose="02040602050305030304" pitchFamily="18" charset="0"/>
              </a:rPr>
              <a:t>Edit the </a:t>
            </a:r>
            <a:r>
              <a:rPr lang="en-US" sz="1800" b="1" dirty="0" err="1">
                <a:solidFill>
                  <a:srgbClr val="002060"/>
                </a:solidFill>
                <a:latin typeface="Book Antiqua" panose="02040602050305030304" pitchFamily="18" charset="0"/>
              </a:rPr>
              <a:t>conf</a:t>
            </a:r>
            <a:r>
              <a:rPr lang="en-US" sz="1800" b="1" dirty="0">
                <a:solidFill>
                  <a:srgbClr val="002060"/>
                </a:solidFill>
                <a:latin typeface="Book Antiqua" panose="02040602050305030304" pitchFamily="18" charset="0"/>
              </a:rPr>
              <a:t>/mapred-site.xml </a:t>
            </a:r>
            <a:r>
              <a:rPr lang="en-US" sz="1800" dirty="0">
                <a:solidFill>
                  <a:srgbClr val="002060"/>
                </a:solidFill>
                <a:latin typeface="Book Antiqua" panose="02040602050305030304" pitchFamily="18" charset="0"/>
              </a:rPr>
              <a:t>file to have the following entries -</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&lt;property&gt;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&lt;name&gt;</a:t>
            </a:r>
            <a:r>
              <a:rPr lang="en-US" sz="1800" dirty="0" err="1">
                <a:solidFill>
                  <a:srgbClr val="002060"/>
                </a:solidFill>
                <a:latin typeface="Book Antiqua" panose="02040602050305030304" pitchFamily="18" charset="0"/>
              </a:rPr>
              <a:t>mapred.local.dir</a:t>
            </a:r>
            <a:r>
              <a:rPr lang="en-US" sz="1800" dirty="0">
                <a:solidFill>
                  <a:srgbClr val="002060"/>
                </a:solidFill>
                <a:latin typeface="Book Antiqua" panose="02040602050305030304" pitchFamily="18" charset="0"/>
              </a:rPr>
              <a:t>&lt;/name&gt;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&lt;value&gt;${</a:t>
            </a:r>
            <a:r>
              <a:rPr lang="en-US" sz="1800" dirty="0" err="1">
                <a:solidFill>
                  <a:srgbClr val="002060"/>
                </a:solidFill>
                <a:latin typeface="Book Antiqua" panose="02040602050305030304" pitchFamily="18" charset="0"/>
              </a:rPr>
              <a:t>hadoop-tmp</a:t>
            </a:r>
            <a:r>
              <a:rPr lang="en-US" sz="1800" dirty="0">
                <a:solidFill>
                  <a:srgbClr val="002060"/>
                </a:solidFill>
                <a:latin typeface="Book Antiqua" panose="02040602050305030304" pitchFamily="18" charset="0"/>
              </a:rPr>
              <a:t>}/</a:t>
            </a:r>
            <a:r>
              <a:rPr lang="en-US" sz="1800" dirty="0" err="1">
                <a:solidFill>
                  <a:srgbClr val="002060"/>
                </a:solidFill>
                <a:latin typeface="Book Antiqua" panose="02040602050305030304" pitchFamily="18" charset="0"/>
              </a:rPr>
              <a:t>mapred</a:t>
            </a:r>
            <a:r>
              <a:rPr lang="en-US" sz="1800" dirty="0">
                <a:solidFill>
                  <a:srgbClr val="002060"/>
                </a:solidFill>
                <a:latin typeface="Book Antiqua" panose="02040602050305030304" pitchFamily="18" charset="0"/>
              </a:rPr>
              <a:t>/local&lt;/value&gt;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&lt;/property&gt;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&lt;property&gt;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smtClean="0">
                <a:solidFill>
                  <a:srgbClr val="002060"/>
                </a:solidFill>
                <a:latin typeface="Book Antiqua" panose="02040602050305030304" pitchFamily="18" charset="0"/>
              </a:rPr>
              <a:t>&lt;</a:t>
            </a:r>
            <a:r>
              <a:rPr lang="en-US" sz="1800" dirty="0">
                <a:solidFill>
                  <a:srgbClr val="002060"/>
                </a:solidFill>
                <a:latin typeface="Book Antiqua" panose="02040602050305030304" pitchFamily="18" charset="0"/>
              </a:rPr>
              <a:t>name&gt;</a:t>
            </a:r>
            <a:r>
              <a:rPr lang="en-US" sz="1800" dirty="0" err="1">
                <a:solidFill>
                  <a:srgbClr val="002060"/>
                </a:solidFill>
                <a:latin typeface="Book Antiqua" panose="02040602050305030304" pitchFamily="18" charset="0"/>
              </a:rPr>
              <a:t>mapred.map.tasks</a:t>
            </a:r>
            <a:r>
              <a:rPr lang="en-US" sz="1800" dirty="0">
                <a:solidFill>
                  <a:srgbClr val="002060"/>
                </a:solidFill>
                <a:latin typeface="Book Antiqua" panose="02040602050305030304" pitchFamily="18" charset="0"/>
              </a:rPr>
              <a:t>&lt;/name&gt;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&lt;value&gt;50&lt;/value&gt;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&lt;/property&gt;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&lt;property&gt;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&lt;name&gt;</a:t>
            </a:r>
            <a:r>
              <a:rPr lang="en-US" sz="1800" dirty="0" err="1">
                <a:solidFill>
                  <a:srgbClr val="002060"/>
                </a:solidFill>
                <a:latin typeface="Book Antiqua" panose="02040602050305030304" pitchFamily="18" charset="0"/>
              </a:rPr>
              <a:t>mapred.reduce.tasks</a:t>
            </a:r>
            <a:r>
              <a:rPr lang="en-US" sz="1800" dirty="0">
                <a:solidFill>
                  <a:srgbClr val="002060"/>
                </a:solidFill>
                <a:latin typeface="Book Antiqua" panose="02040602050305030304" pitchFamily="18" charset="0"/>
              </a:rPr>
              <a:t>&lt;/name&gt;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&lt;value&gt;5&lt;/value&gt;</a:t>
            </a:r>
            <a:endParaRPr lang="en-IN" sz="1800" dirty="0">
              <a:solidFill>
                <a:srgbClr val="002060"/>
              </a:solidFill>
              <a:latin typeface="Book Antiqua" panose="02040602050305030304" pitchFamily="18" charset="0"/>
            </a:endParaRPr>
          </a:p>
          <a:p>
            <a:pPr marL="520065" lvl="1" indent="0">
              <a:lnSpc>
                <a:spcPct val="150000"/>
              </a:lnSpc>
              <a:buNone/>
            </a:pPr>
            <a:r>
              <a:rPr lang="en-US" sz="1800" dirty="0">
                <a:solidFill>
                  <a:srgbClr val="002060"/>
                </a:solidFill>
                <a:latin typeface="Book Antiqua" panose="02040602050305030304" pitchFamily="18" charset="0"/>
              </a:rPr>
              <a:t>&lt;/property&gt;</a:t>
            </a:r>
            <a:endParaRPr lang="en-IN" sz="1800" dirty="0">
              <a:solidFill>
                <a:srgbClr val="002060"/>
              </a:solidFill>
              <a:latin typeface="Book Antiqua" panose="02040602050305030304" pitchFamily="18" charset="0"/>
            </a:endParaRPr>
          </a:p>
          <a:p>
            <a:pPr>
              <a:lnSpc>
                <a:spcPct val="150000"/>
              </a:lnSpc>
            </a:pPr>
            <a:r>
              <a:rPr lang="en-US" sz="1800" dirty="0">
                <a:solidFill>
                  <a:srgbClr val="002060"/>
                </a:solidFill>
                <a:latin typeface="Book Antiqua" panose="02040602050305030304" pitchFamily="18" charset="0"/>
              </a:rPr>
              <a:t>Now start the master by using the </a:t>
            </a:r>
            <a:r>
              <a:rPr lang="en-US" sz="1800" dirty="0" err="1">
                <a:solidFill>
                  <a:srgbClr val="002060"/>
                </a:solidFill>
                <a:latin typeface="Book Antiqua" panose="02040602050305030304" pitchFamily="18" charset="0"/>
              </a:rPr>
              <a:t>followingcommand</a:t>
            </a:r>
            <a:r>
              <a:rPr lang="en-US" sz="1800" dirty="0">
                <a:solidFill>
                  <a:srgbClr val="002060"/>
                </a:solidFill>
                <a:latin typeface="Book Antiqua" panose="02040602050305030304" pitchFamily="18" charset="0"/>
              </a:rPr>
              <a:t>. bin/start-dfs.sh</a:t>
            </a:r>
            <a:endParaRPr lang="en-IN" sz="1800" dirty="0">
              <a:solidFill>
                <a:srgbClr val="002060"/>
              </a:solidFill>
              <a:latin typeface="Book Antiqua" panose="02040602050305030304" pitchFamily="18" charset="0"/>
            </a:endParaRPr>
          </a:p>
          <a:p>
            <a:pPr marL="285750" lvl="0" indent="-64770" algn="l" rtl="0">
              <a:lnSpc>
                <a:spcPct val="150000"/>
              </a:lnSpc>
              <a:spcBef>
                <a:spcPts val="0"/>
              </a:spcBef>
              <a:spcAft>
                <a:spcPts val="0"/>
              </a:spcAft>
              <a:buSzPts val="3480"/>
              <a:buNone/>
            </a:pPr>
            <a:endParaRPr sz="1800" dirty="0">
              <a:solidFill>
                <a:srgbClr val="002060"/>
              </a:solidFill>
              <a:latin typeface="Book Antiqua" panose="0204060205030503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67"/>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828" name="Google Shape;828;p67"/>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77</a:t>
            </a:fld>
            <a:endParaRPr>
              <a:latin typeface="Book Antiqua"/>
              <a:ea typeface="Book Antiqua"/>
              <a:cs typeface="Book Antiqua"/>
              <a:sym typeface="Book Antiqua"/>
            </a:endParaRPr>
          </a:p>
        </p:txBody>
      </p:sp>
      <p:sp>
        <p:nvSpPr>
          <p:cNvPr id="829" name="Google Shape;829;p67"/>
          <p:cNvSpPr txBox="1">
            <a:spLocks noGrp="1"/>
          </p:cNvSpPr>
          <p:nvPr>
            <p:ph type="body" idx="1"/>
          </p:nvPr>
        </p:nvSpPr>
        <p:spPr>
          <a:xfrm>
            <a:off x="1454228" y="286439"/>
            <a:ext cx="10257246" cy="6323681"/>
          </a:xfrm>
          <a:prstGeom prst="rect">
            <a:avLst/>
          </a:prstGeom>
          <a:noFill/>
          <a:ln>
            <a:noFill/>
          </a:ln>
        </p:spPr>
        <p:txBody>
          <a:bodyPr spcFirstLastPara="1" wrap="square" lIns="91425" tIns="45700" rIns="91425" bIns="45700" anchor="ctr" anchorCtr="0">
            <a:normAutofit fontScale="92500" lnSpcReduction="20000"/>
          </a:bodyPr>
          <a:lstStyle/>
          <a:p>
            <a:pPr>
              <a:lnSpc>
                <a:spcPct val="150000"/>
              </a:lnSpc>
            </a:pPr>
            <a:r>
              <a:rPr lang="en-US" sz="1600" dirty="0">
                <a:solidFill>
                  <a:srgbClr val="002060"/>
                </a:solidFill>
                <a:latin typeface="Book Antiqua" panose="02040602050305030304" pitchFamily="18" charset="0"/>
              </a:rPr>
              <a:t>Once started, check the status on the master by using </a:t>
            </a:r>
            <a:r>
              <a:rPr lang="en-US" sz="1600" dirty="0" err="1">
                <a:solidFill>
                  <a:srgbClr val="002060"/>
                </a:solidFill>
                <a:latin typeface="Book Antiqua" panose="02040602050305030304" pitchFamily="18" charset="0"/>
              </a:rPr>
              <a:t>jps</a:t>
            </a:r>
            <a:r>
              <a:rPr lang="en-US" sz="1600" dirty="0">
                <a:solidFill>
                  <a:srgbClr val="002060"/>
                </a:solidFill>
                <a:latin typeface="Book Antiqua" panose="02040602050305030304" pitchFamily="18" charset="0"/>
              </a:rPr>
              <a:t> command. You should get the following output –</a:t>
            </a:r>
            <a:endParaRPr lang="en-IN" sz="1600" dirty="0">
              <a:solidFill>
                <a:srgbClr val="002060"/>
              </a:solidFill>
              <a:latin typeface="Book Antiqua" panose="02040602050305030304" pitchFamily="18" charset="0"/>
            </a:endParaRPr>
          </a:p>
          <a:p>
            <a:pPr marL="977265" lvl="2" indent="0">
              <a:lnSpc>
                <a:spcPct val="150000"/>
              </a:lnSpc>
              <a:buNone/>
            </a:pPr>
            <a:r>
              <a:rPr lang="en-US" sz="1600" dirty="0">
                <a:solidFill>
                  <a:srgbClr val="002060"/>
                </a:solidFill>
                <a:latin typeface="Book Antiqua" panose="02040602050305030304" pitchFamily="18" charset="0"/>
              </a:rPr>
              <a:t>14799 </a:t>
            </a:r>
            <a:r>
              <a:rPr lang="en-US" sz="1600" dirty="0" err="1">
                <a:solidFill>
                  <a:srgbClr val="002060"/>
                </a:solidFill>
                <a:latin typeface="Book Antiqua" panose="02040602050305030304" pitchFamily="18" charset="0"/>
              </a:rPr>
              <a:t>NameNode</a:t>
            </a:r>
            <a:endParaRPr lang="en-IN" sz="1600" dirty="0">
              <a:solidFill>
                <a:srgbClr val="002060"/>
              </a:solidFill>
              <a:latin typeface="Book Antiqua" panose="02040602050305030304" pitchFamily="18" charset="0"/>
            </a:endParaRPr>
          </a:p>
          <a:p>
            <a:pPr marL="977265" lvl="2" indent="0">
              <a:lnSpc>
                <a:spcPct val="150000"/>
              </a:lnSpc>
              <a:buNone/>
            </a:pPr>
            <a:r>
              <a:rPr lang="en-US" sz="1600" dirty="0">
                <a:solidFill>
                  <a:srgbClr val="002060"/>
                </a:solidFill>
                <a:latin typeface="Book Antiqua" panose="02040602050305030304" pitchFamily="18" charset="0"/>
              </a:rPr>
              <a:t>15314 </a:t>
            </a:r>
            <a:r>
              <a:rPr lang="en-US" sz="1600" dirty="0" err="1">
                <a:solidFill>
                  <a:srgbClr val="002060"/>
                </a:solidFill>
                <a:latin typeface="Book Antiqua" panose="02040602050305030304" pitchFamily="18" charset="0"/>
              </a:rPr>
              <a:t>Jps</a:t>
            </a:r>
            <a:endParaRPr lang="en-IN" sz="1600" dirty="0">
              <a:solidFill>
                <a:srgbClr val="002060"/>
              </a:solidFill>
              <a:latin typeface="Book Antiqua" panose="02040602050305030304" pitchFamily="18" charset="0"/>
            </a:endParaRPr>
          </a:p>
          <a:p>
            <a:pPr marL="977265" lvl="2" indent="0">
              <a:lnSpc>
                <a:spcPct val="150000"/>
              </a:lnSpc>
              <a:buNone/>
            </a:pPr>
            <a:r>
              <a:rPr lang="en-US" sz="1600" dirty="0">
                <a:solidFill>
                  <a:srgbClr val="002060"/>
                </a:solidFill>
                <a:latin typeface="Book Antiqua" panose="02040602050305030304" pitchFamily="18" charset="0"/>
              </a:rPr>
              <a:t>16977 </a:t>
            </a:r>
            <a:r>
              <a:rPr lang="en-US" sz="1600" dirty="0" err="1">
                <a:solidFill>
                  <a:srgbClr val="002060"/>
                </a:solidFill>
                <a:latin typeface="Book Antiqua" panose="02040602050305030304" pitchFamily="18" charset="0"/>
              </a:rPr>
              <a:t>secondaryNameNode</a:t>
            </a:r>
            <a:endParaRPr lang="en-IN" sz="1600" dirty="0">
              <a:solidFill>
                <a:srgbClr val="002060"/>
              </a:solidFill>
              <a:latin typeface="Book Antiqua" panose="02040602050305030304" pitchFamily="18" charset="0"/>
            </a:endParaRPr>
          </a:p>
          <a:p>
            <a:pPr>
              <a:lnSpc>
                <a:spcPct val="150000"/>
              </a:lnSpc>
            </a:pPr>
            <a:r>
              <a:rPr lang="en-US" sz="1600" dirty="0">
                <a:solidFill>
                  <a:srgbClr val="002060"/>
                </a:solidFill>
                <a:latin typeface="Book Antiqua" panose="02040602050305030304" pitchFamily="18" charset="0"/>
              </a:rPr>
              <a:t>On the slave, the output should be as shown as: 15183 DataNode</a:t>
            </a:r>
            <a:endParaRPr lang="en-IN" sz="1600" dirty="0">
              <a:solidFill>
                <a:srgbClr val="002060"/>
              </a:solidFill>
              <a:latin typeface="Book Antiqua" panose="02040602050305030304" pitchFamily="18" charset="0"/>
            </a:endParaRPr>
          </a:p>
          <a:p>
            <a:pPr marL="977265" lvl="2" indent="0">
              <a:lnSpc>
                <a:spcPct val="150000"/>
              </a:lnSpc>
              <a:buNone/>
            </a:pPr>
            <a:r>
              <a:rPr lang="en-US" sz="1600" dirty="0">
                <a:solidFill>
                  <a:srgbClr val="002060"/>
                </a:solidFill>
                <a:latin typeface="Book Antiqua" panose="02040602050305030304" pitchFamily="18" charset="0"/>
              </a:rPr>
              <a:t>15616 </a:t>
            </a:r>
            <a:r>
              <a:rPr lang="en-US" sz="1600" dirty="0" err="1">
                <a:solidFill>
                  <a:srgbClr val="002060"/>
                </a:solidFill>
                <a:latin typeface="Book Antiqua" panose="02040602050305030304" pitchFamily="18" charset="0"/>
              </a:rPr>
              <a:t>Jps</a:t>
            </a:r>
            <a:endParaRPr lang="en-IN" sz="1600" dirty="0">
              <a:solidFill>
                <a:srgbClr val="002060"/>
              </a:solidFill>
              <a:latin typeface="Book Antiqua" panose="02040602050305030304" pitchFamily="18" charset="0"/>
            </a:endParaRPr>
          </a:p>
          <a:p>
            <a:pPr>
              <a:lnSpc>
                <a:spcPct val="150000"/>
              </a:lnSpc>
            </a:pPr>
            <a:r>
              <a:rPr lang="en-US" sz="1600" dirty="0">
                <a:solidFill>
                  <a:srgbClr val="002060"/>
                </a:solidFill>
                <a:latin typeface="Book Antiqua" panose="02040602050305030304" pitchFamily="18" charset="0"/>
              </a:rPr>
              <a:t>Now start the MapReduce daemons using the following command.</a:t>
            </a:r>
            <a:endParaRPr lang="en-IN" sz="1600" dirty="0">
              <a:solidFill>
                <a:srgbClr val="002060"/>
              </a:solidFill>
              <a:latin typeface="Book Antiqua" panose="02040602050305030304" pitchFamily="18" charset="0"/>
            </a:endParaRPr>
          </a:p>
          <a:p>
            <a:pPr marL="977265" lvl="2" indent="0">
              <a:lnSpc>
                <a:spcPct val="150000"/>
              </a:lnSpc>
              <a:buNone/>
            </a:pPr>
            <a:r>
              <a:rPr lang="en-US" sz="1600" dirty="0">
                <a:solidFill>
                  <a:srgbClr val="002060"/>
                </a:solidFill>
                <a:latin typeface="Book Antiqua" panose="02040602050305030304" pitchFamily="18" charset="0"/>
              </a:rPr>
              <a:t>$ bin/start-mapred.sh</a:t>
            </a:r>
            <a:endParaRPr lang="en-IN" sz="1600" dirty="0">
              <a:solidFill>
                <a:srgbClr val="002060"/>
              </a:solidFill>
              <a:latin typeface="Book Antiqua" panose="02040602050305030304" pitchFamily="18" charset="0"/>
            </a:endParaRPr>
          </a:p>
          <a:p>
            <a:pPr>
              <a:lnSpc>
                <a:spcPct val="150000"/>
              </a:lnSpc>
            </a:pPr>
            <a:r>
              <a:rPr lang="en-US" sz="1600" dirty="0">
                <a:solidFill>
                  <a:srgbClr val="002060"/>
                </a:solidFill>
                <a:latin typeface="Book Antiqua" panose="02040602050305030304" pitchFamily="18" charset="0"/>
              </a:rPr>
              <a:t>Once started, check the status on the master by using </a:t>
            </a:r>
            <a:r>
              <a:rPr lang="en-US" sz="1600" dirty="0" err="1">
                <a:solidFill>
                  <a:srgbClr val="002060"/>
                </a:solidFill>
                <a:latin typeface="Book Antiqua" panose="02040602050305030304" pitchFamily="18" charset="0"/>
              </a:rPr>
              <a:t>jps</a:t>
            </a:r>
            <a:r>
              <a:rPr lang="en-US" sz="1600" dirty="0">
                <a:solidFill>
                  <a:srgbClr val="002060"/>
                </a:solidFill>
                <a:latin typeface="Book Antiqua" panose="02040602050305030304" pitchFamily="18" charset="0"/>
              </a:rPr>
              <a:t> command. You should get the following output:</a:t>
            </a:r>
            <a:endParaRPr lang="en-IN" sz="1600" dirty="0">
              <a:solidFill>
                <a:srgbClr val="002060"/>
              </a:solidFill>
              <a:latin typeface="Book Antiqua" panose="02040602050305030304" pitchFamily="18" charset="0"/>
            </a:endParaRPr>
          </a:p>
          <a:p>
            <a:pPr marL="977265" lvl="2" indent="0">
              <a:lnSpc>
                <a:spcPct val="150000"/>
              </a:lnSpc>
              <a:buNone/>
            </a:pPr>
            <a:r>
              <a:rPr lang="en-US" sz="1600" dirty="0">
                <a:solidFill>
                  <a:srgbClr val="002060"/>
                </a:solidFill>
                <a:latin typeface="Book Antiqua" panose="02040602050305030304" pitchFamily="18" charset="0"/>
              </a:rPr>
              <a:t>16017 </a:t>
            </a:r>
            <a:r>
              <a:rPr lang="en-US" sz="1600" dirty="0" err="1">
                <a:solidFill>
                  <a:srgbClr val="002060"/>
                </a:solidFill>
                <a:latin typeface="Book Antiqua" panose="02040602050305030304" pitchFamily="18" charset="0"/>
              </a:rPr>
              <a:t>Jps</a:t>
            </a:r>
            <a:endParaRPr lang="en-IN" sz="1600" dirty="0">
              <a:solidFill>
                <a:srgbClr val="002060"/>
              </a:solidFill>
              <a:latin typeface="Book Antiqua" panose="02040602050305030304" pitchFamily="18" charset="0"/>
            </a:endParaRPr>
          </a:p>
          <a:p>
            <a:pPr marL="977265" lvl="2" indent="0">
              <a:lnSpc>
                <a:spcPct val="150000"/>
              </a:lnSpc>
              <a:buNone/>
            </a:pPr>
            <a:r>
              <a:rPr lang="en-US" sz="1600" dirty="0">
                <a:solidFill>
                  <a:srgbClr val="002060"/>
                </a:solidFill>
                <a:latin typeface="Book Antiqua" panose="02040602050305030304" pitchFamily="18" charset="0"/>
              </a:rPr>
              <a:t>14799 </a:t>
            </a:r>
            <a:r>
              <a:rPr lang="en-US" sz="1600" dirty="0" err="1">
                <a:solidFill>
                  <a:srgbClr val="002060"/>
                </a:solidFill>
                <a:latin typeface="Book Antiqua" panose="02040602050305030304" pitchFamily="18" charset="0"/>
              </a:rPr>
              <a:t>NameNode</a:t>
            </a:r>
            <a:endParaRPr lang="en-IN" sz="1600" dirty="0">
              <a:solidFill>
                <a:srgbClr val="002060"/>
              </a:solidFill>
              <a:latin typeface="Book Antiqua" panose="02040602050305030304" pitchFamily="18" charset="0"/>
            </a:endParaRPr>
          </a:p>
          <a:p>
            <a:pPr marL="977265" lvl="2" indent="0">
              <a:lnSpc>
                <a:spcPct val="150000"/>
              </a:lnSpc>
              <a:buNone/>
            </a:pPr>
            <a:r>
              <a:rPr lang="en-US" sz="1600" dirty="0">
                <a:solidFill>
                  <a:srgbClr val="002060"/>
                </a:solidFill>
                <a:latin typeface="Book Antiqua" panose="02040602050305030304" pitchFamily="18" charset="0"/>
              </a:rPr>
              <a:t>15596 JobTracker</a:t>
            </a:r>
            <a:endParaRPr lang="en-IN" sz="1600" dirty="0">
              <a:solidFill>
                <a:srgbClr val="002060"/>
              </a:solidFill>
              <a:latin typeface="Book Antiqua" panose="02040602050305030304" pitchFamily="18" charset="0"/>
            </a:endParaRPr>
          </a:p>
          <a:p>
            <a:pPr marL="977265" lvl="2" indent="0">
              <a:lnSpc>
                <a:spcPct val="150000"/>
              </a:lnSpc>
              <a:buNone/>
            </a:pPr>
            <a:r>
              <a:rPr lang="en-US" sz="1600" dirty="0">
                <a:solidFill>
                  <a:srgbClr val="002060"/>
                </a:solidFill>
                <a:latin typeface="Book Antiqua" panose="02040602050305030304" pitchFamily="18" charset="0"/>
              </a:rPr>
              <a:t>14977 </a:t>
            </a:r>
            <a:r>
              <a:rPr lang="en-US" sz="1600" dirty="0" err="1">
                <a:solidFill>
                  <a:srgbClr val="002060"/>
                </a:solidFill>
                <a:latin typeface="Book Antiqua" panose="02040602050305030304" pitchFamily="18" charset="0"/>
              </a:rPr>
              <a:t>SecondaryNameNode</a:t>
            </a:r>
            <a:endParaRPr lang="en-IN" sz="1600" dirty="0">
              <a:solidFill>
                <a:srgbClr val="002060"/>
              </a:solidFill>
              <a:latin typeface="Book Antiqua" panose="02040602050305030304" pitchFamily="18" charset="0"/>
            </a:endParaRPr>
          </a:p>
          <a:p>
            <a:pPr>
              <a:lnSpc>
                <a:spcPct val="150000"/>
              </a:lnSpc>
            </a:pPr>
            <a:r>
              <a:rPr lang="en-US" sz="1600" dirty="0">
                <a:solidFill>
                  <a:srgbClr val="002060"/>
                </a:solidFill>
                <a:latin typeface="Book Antiqua" panose="02040602050305030304" pitchFamily="18" charset="0"/>
              </a:rPr>
              <a:t>On the slaves, the output should be as shown below.</a:t>
            </a:r>
            <a:endParaRPr lang="en-IN" sz="1600" dirty="0">
              <a:solidFill>
                <a:srgbClr val="002060"/>
              </a:solidFill>
              <a:latin typeface="Book Antiqua" panose="02040602050305030304" pitchFamily="18" charset="0"/>
            </a:endParaRPr>
          </a:p>
          <a:p>
            <a:pPr marL="977265" lvl="2" indent="0">
              <a:lnSpc>
                <a:spcPct val="150000"/>
              </a:lnSpc>
              <a:buNone/>
            </a:pPr>
            <a:r>
              <a:rPr lang="en-US" sz="1600" dirty="0">
                <a:solidFill>
                  <a:srgbClr val="002060"/>
                </a:solidFill>
                <a:latin typeface="Book Antiqua" panose="02040602050305030304" pitchFamily="18" charset="0"/>
              </a:rPr>
              <a:t>15183 DataNode</a:t>
            </a:r>
            <a:endParaRPr lang="en-IN" sz="1600" dirty="0">
              <a:solidFill>
                <a:srgbClr val="002060"/>
              </a:solidFill>
              <a:latin typeface="Book Antiqua" panose="02040602050305030304" pitchFamily="18" charset="0"/>
            </a:endParaRPr>
          </a:p>
          <a:p>
            <a:pPr marL="977265" lvl="2" indent="0">
              <a:lnSpc>
                <a:spcPct val="150000"/>
              </a:lnSpc>
              <a:buNone/>
            </a:pPr>
            <a:r>
              <a:rPr lang="en-US" sz="1600" dirty="0">
                <a:solidFill>
                  <a:srgbClr val="002060"/>
                </a:solidFill>
                <a:latin typeface="Book Antiqua" panose="02040602050305030304" pitchFamily="18" charset="0"/>
              </a:rPr>
              <a:t>15897 TaskTracker</a:t>
            </a:r>
            <a:endParaRPr lang="en-IN" sz="1600" dirty="0">
              <a:solidFill>
                <a:srgbClr val="002060"/>
              </a:solidFill>
              <a:latin typeface="Book Antiqua" panose="02040602050305030304" pitchFamily="18" charset="0"/>
            </a:endParaRPr>
          </a:p>
          <a:p>
            <a:pPr marL="977265" lvl="2" indent="0">
              <a:lnSpc>
                <a:spcPct val="150000"/>
              </a:lnSpc>
              <a:buNone/>
            </a:pPr>
            <a:r>
              <a:rPr lang="en-US" sz="1600" dirty="0">
                <a:solidFill>
                  <a:srgbClr val="002060"/>
                </a:solidFill>
                <a:latin typeface="Book Antiqua" panose="02040602050305030304" pitchFamily="18" charset="0"/>
              </a:rPr>
              <a:t>16284 </a:t>
            </a:r>
            <a:r>
              <a:rPr lang="en-US" sz="1600" dirty="0" err="1">
                <a:solidFill>
                  <a:srgbClr val="002060"/>
                </a:solidFill>
                <a:latin typeface="Book Antiqua" panose="02040602050305030304" pitchFamily="18" charset="0"/>
              </a:rPr>
              <a:t>Jps</a:t>
            </a:r>
            <a:endParaRPr lang="en-IN" sz="1600" dirty="0">
              <a:solidFill>
                <a:srgbClr val="002060"/>
              </a:solidFill>
              <a:latin typeface="Book Antiqua" panose="02040602050305030304" pitchFamily="18" charset="0"/>
            </a:endParaRPr>
          </a:p>
          <a:p>
            <a:pPr marL="285750" lvl="0" indent="-64770" algn="l" rtl="0">
              <a:lnSpc>
                <a:spcPct val="150000"/>
              </a:lnSpc>
              <a:spcBef>
                <a:spcPts val="0"/>
              </a:spcBef>
              <a:spcAft>
                <a:spcPts val="0"/>
              </a:spcAft>
              <a:buSzPts val="3480"/>
              <a:buNone/>
            </a:pPr>
            <a:endParaRPr sz="1600" dirty="0">
              <a:solidFill>
                <a:srgbClr val="002060"/>
              </a:solidFill>
              <a:latin typeface="Book Antiqua" panose="0204060205030503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69"/>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846" name="Google Shape;846;p69"/>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78</a:t>
            </a:fld>
            <a:endParaRPr>
              <a:latin typeface="Book Antiqua"/>
              <a:ea typeface="Book Antiqua"/>
              <a:cs typeface="Book Antiqua"/>
              <a:sym typeface="Book Antiqua"/>
            </a:endParaRPr>
          </a:p>
        </p:txBody>
      </p:sp>
      <p:sp>
        <p:nvSpPr>
          <p:cNvPr id="848" name="Google Shape;848;p69"/>
          <p:cNvSpPr txBox="1">
            <a:spLocks noGrp="1"/>
          </p:cNvSpPr>
          <p:nvPr>
            <p:ph type="title"/>
          </p:nvPr>
        </p:nvSpPr>
        <p:spPr>
          <a:xfrm>
            <a:off x="1561429" y="476480"/>
            <a:ext cx="10018713" cy="647241"/>
          </a:xfrm>
          <a:prstGeom prst="rect">
            <a:avLst/>
          </a:prstGeom>
          <a:noFill/>
          <a:ln>
            <a:noFill/>
          </a:ln>
        </p:spPr>
        <p:txBody>
          <a:bodyPr spcFirstLastPara="1" wrap="square" lIns="91425" tIns="45700" rIns="91425" bIns="45700" anchor="ctr" anchorCtr="0">
            <a:normAutofit/>
          </a:bodyPr>
          <a:lstStyle/>
          <a:p>
            <a:r>
              <a:rPr lang="en-US" sz="3200" b="1" dirty="0">
                <a:solidFill>
                  <a:srgbClr val="002060"/>
                </a:solidFill>
                <a:latin typeface="Book Antiqua" panose="02040602050305030304" pitchFamily="18" charset="0"/>
              </a:rPr>
              <a:t>Configuring XML </a:t>
            </a:r>
            <a:r>
              <a:rPr lang="en-US" sz="3200" b="1" dirty="0" smtClean="0">
                <a:solidFill>
                  <a:srgbClr val="002060"/>
                </a:solidFill>
                <a:latin typeface="Book Antiqua" panose="02040602050305030304" pitchFamily="18" charset="0"/>
              </a:rPr>
              <a:t>files</a:t>
            </a:r>
            <a:endParaRPr sz="3200" dirty="0">
              <a:solidFill>
                <a:srgbClr val="002060"/>
              </a:solidFill>
              <a:latin typeface="Book Antiqua" panose="02040602050305030304" pitchFamily="18" charset="0"/>
            </a:endParaRPr>
          </a:p>
        </p:txBody>
      </p:sp>
      <p:pic>
        <p:nvPicPr>
          <p:cNvPr id="6" name="image4.jpeg"/>
          <p:cNvPicPr/>
          <p:nvPr/>
        </p:nvPicPr>
        <p:blipFill>
          <a:blip r:embed="rId3" cstate="print"/>
          <a:stretch>
            <a:fillRect/>
          </a:stretch>
        </p:blipFill>
        <p:spPr>
          <a:xfrm>
            <a:off x="3402880" y="1371802"/>
            <a:ext cx="5873321" cy="448378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68"/>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837" name="Google Shape;837;p68"/>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79</a:t>
            </a:fld>
            <a:endParaRPr>
              <a:latin typeface="Book Antiqua"/>
              <a:ea typeface="Book Antiqua"/>
              <a:cs typeface="Book Antiqua"/>
              <a:sym typeface="Book Antiqua"/>
            </a:endParaRPr>
          </a:p>
        </p:txBody>
      </p:sp>
      <p:sp>
        <p:nvSpPr>
          <p:cNvPr id="838" name="Google Shape;838;p68"/>
          <p:cNvSpPr txBox="1">
            <a:spLocks noGrp="1"/>
          </p:cNvSpPr>
          <p:nvPr>
            <p:ph type="body" idx="1"/>
          </p:nvPr>
        </p:nvSpPr>
        <p:spPr>
          <a:xfrm>
            <a:off x="1692760" y="351107"/>
            <a:ext cx="10018713" cy="756048"/>
          </a:xfrm>
          <a:prstGeom prst="rect">
            <a:avLst/>
          </a:prstGeom>
          <a:noFill/>
          <a:ln>
            <a:noFill/>
          </a:ln>
        </p:spPr>
        <p:txBody>
          <a:bodyPr spcFirstLastPara="1" wrap="square" lIns="91425" tIns="45700" rIns="91425" bIns="45700" anchor="ctr" anchorCtr="0">
            <a:normAutofit/>
          </a:bodyPr>
          <a:lstStyle/>
          <a:p>
            <a:pPr marL="62865" indent="0">
              <a:buNone/>
            </a:pPr>
            <a:r>
              <a:rPr lang="en-US" sz="1800" b="1" dirty="0" smtClean="0">
                <a:solidFill>
                  <a:srgbClr val="C00000"/>
                </a:solidFill>
                <a:latin typeface="Book Antiqua" panose="02040602050305030304" pitchFamily="18" charset="0"/>
              </a:rPr>
              <a:t>Hadoop </a:t>
            </a:r>
            <a:r>
              <a:rPr lang="en-US" sz="1800" b="1" dirty="0">
                <a:solidFill>
                  <a:srgbClr val="C00000"/>
                </a:solidFill>
                <a:latin typeface="Book Antiqua" panose="02040602050305030304" pitchFamily="18" charset="0"/>
              </a:rPr>
              <a:t>Cluster Configuration </a:t>
            </a:r>
            <a:r>
              <a:rPr lang="en-US" sz="1800" b="1" dirty="0" smtClean="0">
                <a:solidFill>
                  <a:srgbClr val="C00000"/>
                </a:solidFill>
                <a:latin typeface="Book Antiqua" panose="02040602050305030304" pitchFamily="18" charset="0"/>
              </a:rPr>
              <a:t>Files</a:t>
            </a:r>
            <a:endParaRPr lang="en-IN" sz="1800" dirty="0">
              <a:solidFill>
                <a:srgbClr val="C00000"/>
              </a:solidFill>
              <a:latin typeface="Book Antiqua" panose="0204060205030503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82620308"/>
              </p:ext>
            </p:extLst>
          </p:nvPr>
        </p:nvGraphicFramePr>
        <p:xfrm>
          <a:off x="2093043" y="1308337"/>
          <a:ext cx="9518735" cy="4531815"/>
        </p:xfrm>
        <a:graphic>
          <a:graphicData uri="http://schemas.openxmlformats.org/drawingml/2006/table">
            <a:tbl>
              <a:tblPr firstRow="1" firstCol="1" lastRow="1" lastCol="1" bandRow="1" bandCol="1">
                <a:tableStyleId>{20F989E1-77D4-41C3-BD73-0B8458E655F2}</a:tableStyleId>
              </a:tblPr>
              <a:tblGrid>
                <a:gridCol w="4761911"/>
                <a:gridCol w="4756824"/>
              </a:tblGrid>
              <a:tr h="222783">
                <a:tc>
                  <a:txBody>
                    <a:bodyPr/>
                    <a:lstStyle/>
                    <a:p>
                      <a:pPr marL="679450" algn="just">
                        <a:lnSpc>
                          <a:spcPct val="150000"/>
                        </a:lnSpc>
                        <a:spcAft>
                          <a:spcPts val="0"/>
                        </a:spcAft>
                      </a:pPr>
                      <a:r>
                        <a:rPr lang="en-US" sz="1400" b="1" dirty="0">
                          <a:solidFill>
                            <a:srgbClr val="C00000"/>
                          </a:solidFill>
                          <a:effectLst/>
                          <a:latin typeface="Book Antiqua" panose="02040602050305030304" pitchFamily="18" charset="0"/>
                        </a:rPr>
                        <a:t>Configuration</a:t>
                      </a:r>
                      <a:r>
                        <a:rPr lang="en-US" sz="1400" b="1" spc="-10" dirty="0">
                          <a:solidFill>
                            <a:srgbClr val="C00000"/>
                          </a:solidFill>
                          <a:effectLst/>
                          <a:latin typeface="Book Antiqua" panose="02040602050305030304" pitchFamily="18" charset="0"/>
                        </a:rPr>
                        <a:t> </a:t>
                      </a:r>
                      <a:r>
                        <a:rPr lang="en-US" sz="1400" b="1" dirty="0">
                          <a:solidFill>
                            <a:srgbClr val="C00000"/>
                          </a:solidFill>
                          <a:effectLst/>
                          <a:latin typeface="Book Antiqua" panose="02040602050305030304" pitchFamily="18" charset="0"/>
                        </a:rPr>
                        <a:t>Filenames</a:t>
                      </a:r>
                      <a:endParaRPr lang="en-IN" sz="1400" b="1" dirty="0">
                        <a:solidFill>
                          <a:srgbClr val="C000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6755" algn="just">
                        <a:lnSpc>
                          <a:spcPct val="150000"/>
                        </a:lnSpc>
                        <a:spcAft>
                          <a:spcPts val="0"/>
                        </a:spcAft>
                      </a:pPr>
                      <a:r>
                        <a:rPr lang="en-US" sz="1400" b="1" dirty="0">
                          <a:solidFill>
                            <a:srgbClr val="C00000"/>
                          </a:solidFill>
                          <a:effectLst/>
                          <a:latin typeface="Book Antiqua" panose="02040602050305030304" pitchFamily="18" charset="0"/>
                        </a:rPr>
                        <a:t>Description</a:t>
                      </a:r>
                      <a:r>
                        <a:rPr lang="en-US" sz="1400" b="1" spc="-10" dirty="0">
                          <a:solidFill>
                            <a:srgbClr val="C00000"/>
                          </a:solidFill>
                          <a:effectLst/>
                          <a:latin typeface="Book Antiqua" panose="02040602050305030304" pitchFamily="18" charset="0"/>
                        </a:rPr>
                        <a:t> </a:t>
                      </a:r>
                      <a:r>
                        <a:rPr lang="en-US" sz="1400" b="1" dirty="0">
                          <a:solidFill>
                            <a:srgbClr val="C00000"/>
                          </a:solidFill>
                          <a:effectLst/>
                          <a:latin typeface="Book Antiqua" panose="02040602050305030304" pitchFamily="18" charset="0"/>
                        </a:rPr>
                        <a:t>of</a:t>
                      </a:r>
                      <a:r>
                        <a:rPr lang="en-US" sz="1400" b="1" spc="-5" dirty="0">
                          <a:solidFill>
                            <a:srgbClr val="C00000"/>
                          </a:solidFill>
                          <a:effectLst/>
                          <a:latin typeface="Book Antiqua" panose="02040602050305030304" pitchFamily="18" charset="0"/>
                        </a:rPr>
                        <a:t> </a:t>
                      </a:r>
                      <a:r>
                        <a:rPr lang="en-US" sz="1400" b="1" dirty="0">
                          <a:solidFill>
                            <a:srgbClr val="C00000"/>
                          </a:solidFill>
                          <a:effectLst/>
                          <a:latin typeface="Book Antiqua" panose="02040602050305030304" pitchFamily="18" charset="0"/>
                        </a:rPr>
                        <a:t>Log</a:t>
                      </a:r>
                      <a:r>
                        <a:rPr lang="en-US" sz="1400" b="1" spc="-10" dirty="0">
                          <a:solidFill>
                            <a:srgbClr val="C00000"/>
                          </a:solidFill>
                          <a:effectLst/>
                          <a:latin typeface="Book Antiqua" panose="02040602050305030304" pitchFamily="18" charset="0"/>
                        </a:rPr>
                        <a:t> </a:t>
                      </a:r>
                      <a:r>
                        <a:rPr lang="en-US" sz="1400" b="1" dirty="0">
                          <a:solidFill>
                            <a:srgbClr val="C00000"/>
                          </a:solidFill>
                          <a:effectLst/>
                          <a:latin typeface="Book Antiqua" panose="02040602050305030304" pitchFamily="18" charset="0"/>
                        </a:rPr>
                        <a:t>Files</a:t>
                      </a:r>
                      <a:endParaRPr lang="en-IN" sz="1400" b="1" dirty="0">
                        <a:solidFill>
                          <a:srgbClr val="C0000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486101">
                <a:tc>
                  <a:txBody>
                    <a:bodyPr/>
                    <a:lstStyle/>
                    <a:p>
                      <a:pPr marL="76200" algn="just">
                        <a:lnSpc>
                          <a:spcPct val="150000"/>
                        </a:lnSpc>
                        <a:spcAft>
                          <a:spcPts val="0"/>
                        </a:spcAft>
                      </a:pPr>
                      <a:r>
                        <a:rPr lang="en-US" sz="1400" dirty="0">
                          <a:solidFill>
                            <a:srgbClr val="002060"/>
                          </a:solidFill>
                          <a:effectLst/>
                          <a:latin typeface="Book Antiqua" panose="02040602050305030304" pitchFamily="18" charset="0"/>
                        </a:rPr>
                        <a:t>Hadoop-env.sh</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307340" algn="just">
                        <a:lnSpc>
                          <a:spcPct val="150000"/>
                        </a:lnSpc>
                        <a:spcAft>
                          <a:spcPts val="0"/>
                        </a:spcAft>
                      </a:pPr>
                      <a:r>
                        <a:rPr lang="en-US" sz="1400" dirty="0">
                          <a:solidFill>
                            <a:srgbClr val="002060"/>
                          </a:solidFill>
                          <a:effectLst/>
                          <a:latin typeface="Book Antiqua" panose="02040602050305030304" pitchFamily="18" charset="0"/>
                        </a:rPr>
                        <a:t>Environment variables that are used in the</a:t>
                      </a:r>
                      <a:r>
                        <a:rPr lang="en-US" sz="1400" spc="-29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scripts</a:t>
                      </a:r>
                      <a:r>
                        <a:rPr lang="en-US" sz="1400" spc="-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to run Hadoop.</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995711">
                <a:tc>
                  <a:txBody>
                    <a:bodyPr/>
                    <a:lstStyle/>
                    <a:p>
                      <a:pPr marL="76200" algn="just">
                        <a:lnSpc>
                          <a:spcPct val="150000"/>
                        </a:lnSpc>
                        <a:spcAft>
                          <a:spcPts val="0"/>
                        </a:spcAft>
                      </a:pPr>
                      <a:r>
                        <a:rPr lang="en-US" sz="1400" dirty="0">
                          <a:solidFill>
                            <a:srgbClr val="002060"/>
                          </a:solidFill>
                          <a:effectLst/>
                          <a:latin typeface="Book Antiqua" panose="02040602050305030304" pitchFamily="18" charset="0"/>
                        </a:rPr>
                        <a:t>core-site.xml</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93980" algn="just">
                        <a:lnSpc>
                          <a:spcPct val="150000"/>
                        </a:lnSpc>
                        <a:spcAft>
                          <a:spcPts val="0"/>
                        </a:spcAft>
                      </a:pPr>
                      <a:r>
                        <a:rPr lang="en-US" sz="1400" dirty="0">
                          <a:solidFill>
                            <a:srgbClr val="002060"/>
                          </a:solidFill>
                          <a:effectLst/>
                          <a:latin typeface="Book Antiqua" panose="02040602050305030304" pitchFamily="18" charset="0"/>
                        </a:rPr>
                        <a:t>Configuration settings for Hadoop Core such</a:t>
                      </a:r>
                      <a:r>
                        <a:rPr lang="en-US" sz="1400" spc="-28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as</a:t>
                      </a:r>
                      <a:r>
                        <a:rPr lang="en-US" sz="1400" spc="-1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I/O</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settings</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that</a:t>
                      </a:r>
                      <a:r>
                        <a:rPr lang="en-US" sz="1400" spc="-1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are</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common</a:t>
                      </a:r>
                      <a:r>
                        <a:rPr lang="en-US" sz="1400" spc="-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to</a:t>
                      </a:r>
                      <a:r>
                        <a:rPr lang="en-US" sz="1400" spc="-1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HDFS</a:t>
                      </a:r>
                      <a:r>
                        <a:rPr lang="en-US" sz="1400" spc="-1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and</a:t>
                      </a:r>
                      <a:endParaRPr lang="en-IN" sz="1400" dirty="0">
                        <a:solidFill>
                          <a:srgbClr val="002060"/>
                        </a:solidFill>
                        <a:effectLst/>
                        <a:latin typeface="Book Antiqua" panose="02040602050305030304" pitchFamily="18" charset="0"/>
                      </a:endParaRPr>
                    </a:p>
                    <a:p>
                      <a:pPr marL="70485" algn="just">
                        <a:lnSpc>
                          <a:spcPct val="150000"/>
                        </a:lnSpc>
                        <a:spcAft>
                          <a:spcPts val="0"/>
                        </a:spcAft>
                      </a:pPr>
                      <a:r>
                        <a:rPr lang="en-US" sz="1400" dirty="0">
                          <a:solidFill>
                            <a:srgbClr val="002060"/>
                          </a:solidFill>
                          <a:effectLst/>
                          <a:latin typeface="Book Antiqua" panose="02040602050305030304" pitchFamily="18" charset="0"/>
                        </a:rPr>
                        <a:t>MapReduce.</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733570">
                <a:tc>
                  <a:txBody>
                    <a:bodyPr/>
                    <a:lstStyle/>
                    <a:p>
                      <a:pPr marL="76200" algn="just">
                        <a:lnSpc>
                          <a:spcPct val="150000"/>
                        </a:lnSpc>
                        <a:spcAft>
                          <a:spcPts val="0"/>
                        </a:spcAft>
                      </a:pPr>
                      <a:r>
                        <a:rPr lang="en-US" sz="1400">
                          <a:solidFill>
                            <a:srgbClr val="002060"/>
                          </a:solidFill>
                          <a:effectLst/>
                          <a:latin typeface="Book Antiqua" panose="02040602050305030304" pitchFamily="18" charset="0"/>
                        </a:rPr>
                        <a:t>hdfs-site.xml</a:t>
                      </a:r>
                      <a:endParaRPr lang="en-IN" sz="14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gn="just">
                        <a:lnSpc>
                          <a:spcPct val="150000"/>
                        </a:lnSpc>
                        <a:spcAft>
                          <a:spcPts val="0"/>
                        </a:spcAft>
                      </a:pPr>
                      <a:r>
                        <a:rPr lang="en-US" sz="1400" dirty="0">
                          <a:solidFill>
                            <a:srgbClr val="002060"/>
                          </a:solidFill>
                          <a:effectLst/>
                          <a:latin typeface="Book Antiqua" panose="02040602050305030304" pitchFamily="18" charset="0"/>
                        </a:rPr>
                        <a:t>Configuration</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settings</a:t>
                      </a:r>
                      <a:r>
                        <a:rPr lang="en-US" sz="1400" spc="-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for</a:t>
                      </a:r>
                      <a:r>
                        <a:rPr lang="en-US" sz="1400" spc="-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HDFS</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daemons,</a:t>
                      </a:r>
                      <a:r>
                        <a:rPr lang="en-US" sz="1400" spc="-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the</a:t>
                      </a:r>
                      <a:endParaRPr lang="en-IN" sz="1400" dirty="0">
                        <a:solidFill>
                          <a:srgbClr val="002060"/>
                        </a:solidFill>
                        <a:effectLst/>
                        <a:latin typeface="Book Antiqua" panose="02040602050305030304" pitchFamily="18" charset="0"/>
                      </a:endParaRPr>
                    </a:p>
                    <a:p>
                      <a:pPr marL="70485" marR="200025" algn="just">
                        <a:lnSpc>
                          <a:spcPct val="150000"/>
                        </a:lnSpc>
                        <a:spcAft>
                          <a:spcPts val="0"/>
                        </a:spcAft>
                      </a:pPr>
                      <a:r>
                        <a:rPr lang="en-US" sz="1400" dirty="0" err="1">
                          <a:solidFill>
                            <a:srgbClr val="002060"/>
                          </a:solidFill>
                          <a:effectLst/>
                          <a:latin typeface="Book Antiqua" panose="02040602050305030304" pitchFamily="18" charset="0"/>
                        </a:rPr>
                        <a:t>namenode</a:t>
                      </a:r>
                      <a:r>
                        <a:rPr lang="en-US" sz="1400" dirty="0">
                          <a:solidFill>
                            <a:srgbClr val="002060"/>
                          </a:solidFill>
                          <a:effectLst/>
                          <a:latin typeface="Book Antiqua" panose="02040602050305030304" pitchFamily="18" charset="0"/>
                        </a:rPr>
                        <a:t>,</a:t>
                      </a:r>
                      <a:r>
                        <a:rPr lang="en-US" sz="1400" spc="-2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the</a:t>
                      </a:r>
                      <a:r>
                        <a:rPr lang="en-US" sz="1400" spc="-1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secondary</a:t>
                      </a:r>
                      <a:r>
                        <a:rPr lang="en-US" sz="1400" spc="-20" dirty="0">
                          <a:solidFill>
                            <a:srgbClr val="002060"/>
                          </a:solidFill>
                          <a:effectLst/>
                          <a:latin typeface="Book Antiqua" panose="02040602050305030304" pitchFamily="18" charset="0"/>
                        </a:rPr>
                        <a:t> </a:t>
                      </a:r>
                      <a:r>
                        <a:rPr lang="en-US" sz="1400" dirty="0" err="1">
                          <a:solidFill>
                            <a:srgbClr val="002060"/>
                          </a:solidFill>
                          <a:effectLst/>
                          <a:latin typeface="Book Antiqua" panose="02040602050305030304" pitchFamily="18" charset="0"/>
                        </a:rPr>
                        <a:t>namenode</a:t>
                      </a:r>
                      <a:r>
                        <a:rPr lang="en-US" sz="1400" spc="-1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and</a:t>
                      </a:r>
                      <a:r>
                        <a:rPr lang="en-US" sz="1400" spc="-2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the</a:t>
                      </a:r>
                      <a:r>
                        <a:rPr lang="en-US" sz="1400" spc="-28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data</a:t>
                      </a:r>
                      <a:r>
                        <a:rPr lang="en-US" sz="1400" spc="-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nodes.</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689379">
                <a:tc>
                  <a:txBody>
                    <a:bodyPr/>
                    <a:lstStyle/>
                    <a:p>
                      <a:pPr marL="76200" algn="just">
                        <a:lnSpc>
                          <a:spcPct val="150000"/>
                        </a:lnSpc>
                        <a:spcAft>
                          <a:spcPts val="0"/>
                        </a:spcAft>
                      </a:pPr>
                      <a:r>
                        <a:rPr lang="en-US" sz="1400">
                          <a:solidFill>
                            <a:srgbClr val="002060"/>
                          </a:solidFill>
                          <a:effectLst/>
                          <a:latin typeface="Book Antiqua" panose="02040602050305030304" pitchFamily="18" charset="0"/>
                        </a:rPr>
                        <a:t>mapred-site.xml</a:t>
                      </a:r>
                      <a:endParaRPr lang="en-IN" sz="14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75565" algn="just">
                        <a:lnSpc>
                          <a:spcPct val="150000"/>
                        </a:lnSpc>
                        <a:spcAft>
                          <a:spcPts val="0"/>
                        </a:spcAft>
                        <a:tabLst>
                          <a:tab pos="1122045" algn="l"/>
                          <a:tab pos="1786890" algn="l"/>
                          <a:tab pos="2163445" algn="l"/>
                        </a:tabLst>
                      </a:pPr>
                      <a:r>
                        <a:rPr lang="en-US" sz="1400" dirty="0">
                          <a:solidFill>
                            <a:srgbClr val="002060"/>
                          </a:solidFill>
                          <a:effectLst/>
                          <a:latin typeface="Book Antiqua" panose="02040602050305030304" pitchFamily="18" charset="0"/>
                        </a:rPr>
                        <a:t>Configuration	settings	for	</a:t>
                      </a:r>
                      <a:r>
                        <a:rPr lang="en-US" sz="1400" spc="-15" dirty="0">
                          <a:solidFill>
                            <a:srgbClr val="002060"/>
                          </a:solidFill>
                          <a:effectLst/>
                          <a:latin typeface="Book Antiqua" panose="02040602050305030304" pitchFamily="18" charset="0"/>
                        </a:rPr>
                        <a:t>MapReduce</a:t>
                      </a:r>
                      <a:r>
                        <a:rPr lang="en-US" sz="1400" spc="-28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daemons;</a:t>
                      </a:r>
                      <a:r>
                        <a:rPr lang="en-US" sz="1400" spc="-1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the</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job-tracker</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and</a:t>
                      </a:r>
                      <a:r>
                        <a:rPr lang="en-US" sz="1400" spc="5" dirty="0">
                          <a:solidFill>
                            <a:srgbClr val="002060"/>
                          </a:solidFill>
                          <a:effectLst/>
                          <a:latin typeface="Book Antiqua" panose="02040602050305030304" pitchFamily="18" charset="0"/>
                        </a:rPr>
                        <a:t> </a:t>
                      </a:r>
                      <a:r>
                        <a:rPr lang="en-US" sz="1400" dirty="0" err="1">
                          <a:solidFill>
                            <a:srgbClr val="002060"/>
                          </a:solidFill>
                          <a:effectLst/>
                          <a:latin typeface="Book Antiqua" panose="02040602050305030304" pitchFamily="18" charset="0"/>
                        </a:rPr>
                        <a:t>thetask</a:t>
                      </a:r>
                      <a:r>
                        <a:rPr lang="en-US" sz="1400" dirty="0">
                          <a:solidFill>
                            <a:srgbClr val="002060"/>
                          </a:solidFill>
                          <a:effectLst/>
                          <a:latin typeface="Book Antiqua" panose="02040602050305030304" pitchFamily="18" charset="0"/>
                        </a:rPr>
                        <a:t>-trackers.</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493878">
                <a:tc>
                  <a:txBody>
                    <a:bodyPr/>
                    <a:lstStyle/>
                    <a:p>
                      <a:pPr marL="76200" algn="just">
                        <a:lnSpc>
                          <a:spcPct val="150000"/>
                        </a:lnSpc>
                        <a:spcAft>
                          <a:spcPts val="0"/>
                        </a:spcAft>
                      </a:pPr>
                      <a:r>
                        <a:rPr lang="en-US" sz="1400">
                          <a:solidFill>
                            <a:srgbClr val="002060"/>
                          </a:solidFill>
                          <a:effectLst/>
                          <a:latin typeface="Book Antiqua" panose="02040602050305030304" pitchFamily="18" charset="0"/>
                        </a:rPr>
                        <a:t>masters</a:t>
                      </a:r>
                      <a:endParaRPr lang="en-IN" sz="140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95250" algn="just">
                        <a:lnSpc>
                          <a:spcPct val="150000"/>
                        </a:lnSpc>
                        <a:spcAft>
                          <a:spcPts val="0"/>
                        </a:spcAft>
                      </a:pPr>
                      <a:r>
                        <a:rPr lang="en-US" sz="1400" dirty="0">
                          <a:solidFill>
                            <a:srgbClr val="002060"/>
                          </a:solidFill>
                          <a:effectLst/>
                          <a:latin typeface="Book Antiqua" panose="02040602050305030304" pitchFamily="18" charset="0"/>
                        </a:rPr>
                        <a:t>A</a:t>
                      </a:r>
                      <a:r>
                        <a:rPr lang="en-US" sz="1400" spc="-1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list</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of</a:t>
                      </a:r>
                      <a:r>
                        <a:rPr lang="en-US" sz="1400" spc="-1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machines</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(one</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per</a:t>
                      </a:r>
                      <a:r>
                        <a:rPr lang="en-US" sz="1400" spc="-1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line)</a:t>
                      </a:r>
                      <a:r>
                        <a:rPr lang="en-US" sz="1400" spc="-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that</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each</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run</a:t>
                      </a:r>
                      <a:r>
                        <a:rPr lang="en-US" sz="1400" spc="-28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a</a:t>
                      </a:r>
                      <a:r>
                        <a:rPr lang="en-US" sz="1400" spc="-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secondary </a:t>
                      </a:r>
                      <a:r>
                        <a:rPr lang="en-US" sz="1400" dirty="0" err="1">
                          <a:solidFill>
                            <a:srgbClr val="002060"/>
                          </a:solidFill>
                          <a:effectLst/>
                          <a:latin typeface="Book Antiqua" panose="02040602050305030304" pitchFamily="18" charset="0"/>
                        </a:rPr>
                        <a:t>namenode</a:t>
                      </a:r>
                      <a:r>
                        <a:rPr lang="en-US" sz="1400" dirty="0">
                          <a:solidFill>
                            <a:srgbClr val="002060"/>
                          </a:solidFill>
                          <a:effectLst/>
                          <a:latin typeface="Book Antiqua" panose="02040602050305030304" pitchFamily="18" charset="0"/>
                        </a:rPr>
                        <a:t>.</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r h="487868">
                <a:tc>
                  <a:txBody>
                    <a:bodyPr/>
                    <a:lstStyle/>
                    <a:p>
                      <a:pPr marL="76200" algn="just">
                        <a:lnSpc>
                          <a:spcPct val="150000"/>
                        </a:lnSpc>
                        <a:spcAft>
                          <a:spcPts val="0"/>
                        </a:spcAft>
                      </a:pPr>
                      <a:r>
                        <a:rPr lang="en-US" sz="1400" dirty="0">
                          <a:solidFill>
                            <a:srgbClr val="002060"/>
                          </a:solidFill>
                          <a:effectLst/>
                          <a:latin typeface="Book Antiqua" panose="02040602050305030304" pitchFamily="18" charset="0"/>
                        </a:rPr>
                        <a:t>slaves</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95250" algn="just">
                        <a:lnSpc>
                          <a:spcPct val="150000"/>
                        </a:lnSpc>
                        <a:spcAft>
                          <a:spcPts val="0"/>
                        </a:spcAft>
                      </a:pPr>
                      <a:r>
                        <a:rPr lang="en-US" sz="1400" dirty="0">
                          <a:solidFill>
                            <a:srgbClr val="002060"/>
                          </a:solidFill>
                          <a:effectLst/>
                          <a:latin typeface="Book Antiqua" panose="02040602050305030304" pitchFamily="18" charset="0"/>
                        </a:rPr>
                        <a:t>A</a:t>
                      </a:r>
                      <a:r>
                        <a:rPr lang="en-US" sz="1400" spc="-1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list</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of</a:t>
                      </a:r>
                      <a:r>
                        <a:rPr lang="en-US" sz="1400" spc="-1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machines</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(one</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per</a:t>
                      </a:r>
                      <a:r>
                        <a:rPr lang="en-US" sz="1400" spc="-1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line)</a:t>
                      </a:r>
                      <a:r>
                        <a:rPr lang="en-US" sz="1400" spc="-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that</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each</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run</a:t>
                      </a:r>
                      <a:r>
                        <a:rPr lang="en-US" sz="1400" spc="-28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a</a:t>
                      </a:r>
                      <a:r>
                        <a:rPr lang="en-US" sz="1400" spc="-5" dirty="0">
                          <a:solidFill>
                            <a:srgbClr val="002060"/>
                          </a:solidFill>
                          <a:effectLst/>
                          <a:latin typeface="Book Antiqua" panose="02040602050305030304" pitchFamily="18" charset="0"/>
                        </a:rPr>
                        <a:t> </a:t>
                      </a:r>
                      <a:r>
                        <a:rPr lang="en-US" sz="1400" dirty="0" err="1">
                          <a:solidFill>
                            <a:srgbClr val="002060"/>
                          </a:solidFill>
                          <a:effectLst/>
                          <a:latin typeface="Book Antiqua" panose="02040602050305030304" pitchFamily="18" charset="0"/>
                        </a:rPr>
                        <a:t>datanode</a:t>
                      </a:r>
                      <a:r>
                        <a:rPr lang="en-US" sz="1400" spc="5"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and a</a:t>
                      </a:r>
                      <a:r>
                        <a:rPr lang="en-US" sz="1400" spc="-10" dirty="0">
                          <a:solidFill>
                            <a:srgbClr val="002060"/>
                          </a:solidFill>
                          <a:effectLst/>
                          <a:latin typeface="Book Antiqua" panose="02040602050305030304" pitchFamily="18" charset="0"/>
                        </a:rPr>
                        <a:t> </a:t>
                      </a:r>
                      <a:r>
                        <a:rPr lang="en-US" sz="1400" dirty="0">
                          <a:solidFill>
                            <a:srgbClr val="002060"/>
                          </a:solidFill>
                          <a:effectLst/>
                          <a:latin typeface="Book Antiqua" panose="02040602050305030304" pitchFamily="18" charset="0"/>
                        </a:rPr>
                        <a:t>task-tracker.</a:t>
                      </a:r>
                      <a:endParaRPr lang="en-IN" sz="1400" dirty="0">
                        <a:solidFill>
                          <a:srgbClr val="002060"/>
                        </a:solidFill>
                        <a:effectLst/>
                        <a:latin typeface="Book Antiqua" panose="0204060205030503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237" name="Google Shape;237;p8"/>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8</a:t>
            </a:fld>
            <a:endParaRPr>
              <a:latin typeface="Book Antiqua"/>
              <a:ea typeface="Book Antiqua"/>
              <a:cs typeface="Book Antiqua"/>
              <a:sym typeface="Book Antiqua"/>
            </a:endParaRPr>
          </a:p>
        </p:txBody>
      </p:sp>
      <p:sp>
        <p:nvSpPr>
          <p:cNvPr id="238" name="Google Shape;238;p8"/>
          <p:cNvSpPr txBox="1">
            <a:spLocks noGrp="1"/>
          </p:cNvSpPr>
          <p:nvPr>
            <p:ph type="body" idx="1"/>
          </p:nvPr>
        </p:nvSpPr>
        <p:spPr>
          <a:xfrm>
            <a:off x="1369610" y="844760"/>
            <a:ext cx="10665011" cy="5168479"/>
          </a:xfrm>
          <a:prstGeom prst="rect">
            <a:avLst/>
          </a:prstGeom>
          <a:noFill/>
          <a:ln>
            <a:noFill/>
          </a:ln>
        </p:spPr>
        <p:txBody>
          <a:bodyPr spcFirstLastPara="1" wrap="square" lIns="91425" tIns="45700" rIns="91425" bIns="45700" anchor="ctr" anchorCtr="0">
            <a:noAutofit/>
          </a:bodyPr>
          <a:lstStyle/>
          <a:p>
            <a:pPr marL="285750" lvl="0" indent="-285750" algn="just" rtl="0">
              <a:lnSpc>
                <a:spcPct val="160000"/>
              </a:lnSpc>
              <a:spcBef>
                <a:spcPts val="0"/>
              </a:spcBef>
              <a:spcAft>
                <a:spcPts val="0"/>
              </a:spcAft>
              <a:buSzPts val="2610"/>
              <a:buChar char="•"/>
            </a:pPr>
            <a:r>
              <a:rPr lang="en-US" sz="1800" b="1">
                <a:solidFill>
                  <a:srgbClr val="002060"/>
                </a:solidFill>
                <a:latin typeface="Book Antiqua"/>
                <a:ea typeface="Book Antiqua"/>
                <a:cs typeface="Book Antiqua"/>
                <a:sym typeface="Book Antiqua"/>
              </a:rPr>
              <a:t>‘Big</a:t>
            </a:r>
            <a:r>
              <a:rPr lang="en-US" sz="1800">
                <a:solidFill>
                  <a:srgbClr val="002060"/>
                </a:solidFill>
                <a:latin typeface="Book Antiqua"/>
                <a:ea typeface="Book Antiqua"/>
                <a:cs typeface="Book Antiqua"/>
                <a:sym typeface="Book Antiqua"/>
              </a:rPr>
              <a:t> Data' is also a </a:t>
            </a:r>
            <a:r>
              <a:rPr lang="en-US" sz="1800" b="1">
                <a:solidFill>
                  <a:srgbClr val="002060"/>
                </a:solidFill>
                <a:latin typeface="Book Antiqua"/>
                <a:ea typeface="Book Antiqua"/>
                <a:cs typeface="Book Antiqua"/>
                <a:sym typeface="Book Antiqua"/>
              </a:rPr>
              <a:t>data </a:t>
            </a:r>
            <a:r>
              <a:rPr lang="en-US" sz="1800">
                <a:solidFill>
                  <a:srgbClr val="002060"/>
                </a:solidFill>
                <a:latin typeface="Book Antiqua"/>
                <a:ea typeface="Book Antiqua"/>
                <a:cs typeface="Book Antiqua"/>
                <a:sym typeface="Book Antiqua"/>
              </a:rPr>
              <a:t>but with a </a:t>
            </a:r>
            <a:r>
              <a:rPr lang="en-US" sz="1800" b="1">
                <a:solidFill>
                  <a:srgbClr val="002060"/>
                </a:solidFill>
                <a:latin typeface="Book Antiqua"/>
                <a:ea typeface="Book Antiqua"/>
                <a:cs typeface="Book Antiqua"/>
                <a:sym typeface="Book Antiqua"/>
              </a:rPr>
              <a:t>huge size</a:t>
            </a:r>
            <a:r>
              <a:rPr lang="en-US" sz="1800">
                <a:solidFill>
                  <a:srgbClr val="002060"/>
                </a:solidFill>
                <a:latin typeface="Book Antiqua"/>
                <a:ea typeface="Book Antiqua"/>
                <a:cs typeface="Book Antiqua"/>
                <a:sym typeface="Book Antiqua"/>
              </a:rPr>
              <a:t>. 'Big Data' is a term used to describe collection of data that is huge in size and yet growing exponentially with time. Data which are very large in size is called Big Data.</a:t>
            </a:r>
            <a:endParaRPr sz="1800" b="1">
              <a:solidFill>
                <a:srgbClr val="002060"/>
              </a:solidFill>
              <a:latin typeface="Book Antiqua"/>
              <a:ea typeface="Book Antiqua"/>
              <a:cs typeface="Book Antiqua"/>
              <a:sym typeface="Book Antiqua"/>
            </a:endParaRPr>
          </a:p>
          <a:p>
            <a:pPr marL="285750" lvl="0" indent="-285750" algn="just" rtl="0">
              <a:lnSpc>
                <a:spcPct val="150000"/>
              </a:lnSpc>
              <a:spcBef>
                <a:spcPts val="960"/>
              </a:spcBef>
              <a:spcAft>
                <a:spcPts val="0"/>
              </a:spcAft>
              <a:buSzPts val="2610"/>
              <a:buChar char="•"/>
            </a:pPr>
            <a:r>
              <a:rPr lang="en-US" sz="1800" b="1">
                <a:solidFill>
                  <a:srgbClr val="C00000"/>
                </a:solidFill>
                <a:latin typeface="Book Antiqua"/>
                <a:ea typeface="Book Antiqua"/>
                <a:cs typeface="Book Antiqua"/>
                <a:sym typeface="Book Antiqua"/>
              </a:rPr>
              <a:t>Definition:- </a:t>
            </a:r>
            <a:r>
              <a:rPr lang="en-US" sz="1800">
                <a:solidFill>
                  <a:srgbClr val="002060"/>
                </a:solidFill>
                <a:latin typeface="Book Antiqua"/>
                <a:ea typeface="Book Antiqua"/>
                <a:cs typeface="Book Antiqua"/>
                <a:sym typeface="Book Antiqua"/>
              </a:rPr>
              <a:t>Big data is larger, more complex data sets, especially from new data sources. These data sets are so voluminous that traditional data processing software just can’t manage them. But these massive volumes of data can be used to address business problems you wouldn’t have been able to tackle before.</a:t>
            </a:r>
            <a:endParaRPr/>
          </a:p>
          <a:p>
            <a:pPr marL="285750" lvl="0" indent="-285750" algn="just" rtl="0">
              <a:lnSpc>
                <a:spcPct val="160000"/>
              </a:lnSpc>
              <a:spcBef>
                <a:spcPts val="960"/>
              </a:spcBef>
              <a:spcAft>
                <a:spcPts val="0"/>
              </a:spcAft>
              <a:buSzPts val="2610"/>
              <a:buChar char="•"/>
            </a:pPr>
            <a:r>
              <a:rPr lang="en-US" sz="1800">
                <a:solidFill>
                  <a:srgbClr val="002060"/>
                </a:solidFill>
                <a:latin typeface="Book Antiqua"/>
                <a:ea typeface="Book Antiqua"/>
                <a:cs typeface="Book Antiqua"/>
                <a:sym typeface="Book Antiqua"/>
              </a:rPr>
              <a:t>It refers to a massive amount of data that keeps on growing exponentially with time. It is so voluminous that it cannot be processed or analyzed using conventional data processing techniques.</a:t>
            </a:r>
            <a:endParaRPr sz="1800">
              <a:solidFill>
                <a:srgbClr val="002060"/>
              </a:solidFill>
              <a:latin typeface="Book Antiqua"/>
              <a:ea typeface="Book Antiqua"/>
              <a:cs typeface="Book Antiqua"/>
              <a:sym typeface="Book Antiqua"/>
            </a:endParaRPr>
          </a:p>
          <a:p>
            <a:pPr marL="285750" lvl="0" indent="-285750" algn="just" rtl="0">
              <a:lnSpc>
                <a:spcPct val="160000"/>
              </a:lnSpc>
              <a:spcBef>
                <a:spcPts val="960"/>
              </a:spcBef>
              <a:spcAft>
                <a:spcPts val="0"/>
              </a:spcAft>
              <a:buSzPts val="2610"/>
              <a:buChar char="•"/>
            </a:pPr>
            <a:r>
              <a:rPr lang="en-US" sz="1800">
                <a:solidFill>
                  <a:srgbClr val="002060"/>
                </a:solidFill>
                <a:latin typeface="Book Antiqua"/>
                <a:ea typeface="Book Antiqua"/>
                <a:cs typeface="Book Antiqua"/>
                <a:sym typeface="Book Antiqua"/>
              </a:rPr>
              <a:t>It includes data mining, data storage, data analysis, data sharing, and data visualization. The term is an all-comprehensive one including data, data frameworks, along with the tools and techniques used to process and analyze the data.</a:t>
            </a:r>
            <a:endParaRPr sz="1800">
              <a:solidFill>
                <a:srgbClr val="002060"/>
              </a:solidFill>
              <a:latin typeface="Book Antiqua"/>
              <a:ea typeface="Book Antiqua"/>
              <a:cs typeface="Book Antiqua"/>
              <a:sym typeface="Book Antiqua"/>
            </a:endParaRPr>
          </a:p>
        </p:txBody>
      </p:sp>
      <p:sp>
        <p:nvSpPr>
          <p:cNvPr id="239" name="Google Shape;239;p8"/>
          <p:cNvSpPr txBox="1">
            <a:spLocks noGrp="1"/>
          </p:cNvSpPr>
          <p:nvPr>
            <p:ph type="title"/>
          </p:nvPr>
        </p:nvSpPr>
        <p:spPr>
          <a:xfrm>
            <a:off x="1692760" y="182655"/>
            <a:ext cx="10018713" cy="48042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B0F0"/>
              </a:buClr>
              <a:buSzPct val="100000"/>
              <a:buFont typeface="Book Antiqua"/>
              <a:buNone/>
            </a:pPr>
            <a:r>
              <a:rPr lang="en-US" sz="3200" b="1">
                <a:solidFill>
                  <a:srgbClr val="00B0F0"/>
                </a:solidFill>
                <a:latin typeface="Book Antiqua"/>
                <a:ea typeface="Book Antiqua"/>
                <a:cs typeface="Book Antiqua"/>
                <a:sym typeface="Book Antiqua"/>
              </a:rPr>
              <a:t>Big Data</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68"/>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837" name="Google Shape;837;p68"/>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80</a:t>
            </a:fld>
            <a:endParaRPr>
              <a:latin typeface="Book Antiqua"/>
              <a:ea typeface="Book Antiqua"/>
              <a:cs typeface="Book Antiqua"/>
              <a:sym typeface="Book Antiqua"/>
            </a:endParaRPr>
          </a:p>
        </p:txBody>
      </p:sp>
      <p:sp>
        <p:nvSpPr>
          <p:cNvPr id="2" name="Rectangle 2"/>
          <p:cNvSpPr>
            <a:spLocks noChangeArrowheads="1"/>
          </p:cNvSpPr>
          <p:nvPr/>
        </p:nvSpPr>
        <p:spPr bwMode="auto">
          <a:xfrm>
            <a:off x="1399143" y="721360"/>
            <a:ext cx="10521108" cy="159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440" tIns="119025" rIns="9144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smtClean="0">
                <a:ln>
                  <a:noFill/>
                </a:ln>
                <a:solidFill>
                  <a:srgbClr val="002060"/>
                </a:solidFill>
                <a:effectLst/>
                <a:latin typeface="Book Antiqua" panose="02040602050305030304" pitchFamily="18" charset="0"/>
                <a:ea typeface="Times New Roman" panose="02020603050405020304" pitchFamily="18" charset="0"/>
              </a:rPr>
              <a:t>All these files are available under „</a:t>
            </a:r>
            <a:r>
              <a:rPr kumimoji="0" lang="en-US" altLang="en-US" sz="1800" b="1" i="0" u="none" strike="noStrike" cap="none" normalizeH="0" baseline="0" dirty="0" err="1" smtClean="0">
                <a:ln>
                  <a:noFill/>
                </a:ln>
                <a:solidFill>
                  <a:srgbClr val="002060"/>
                </a:solidFill>
                <a:effectLst/>
                <a:latin typeface="Book Antiqua" panose="02040602050305030304" pitchFamily="18" charset="0"/>
                <a:ea typeface="Times New Roman" panose="02020603050405020304" pitchFamily="18" charset="0"/>
              </a:rPr>
              <a:t>conf</a:t>
            </a:r>
            <a:r>
              <a:rPr kumimoji="0" lang="en-US" altLang="en-US" sz="1800" b="0" i="0" u="none" strike="noStrike" cap="none" normalizeH="0" baseline="0" dirty="0" smtClean="0">
                <a:ln>
                  <a:noFill/>
                </a:ln>
                <a:solidFill>
                  <a:srgbClr val="002060"/>
                </a:solidFill>
                <a:effectLst/>
                <a:latin typeface="Book Antiqua" panose="02040602050305030304" pitchFamily="18" charset="0"/>
                <a:ea typeface="Times New Roman" panose="02020603050405020304" pitchFamily="18" charset="0"/>
              </a:rPr>
              <a:t>‟ directory of Hadoop installation directory.</a:t>
            </a:r>
            <a:endParaRPr kumimoji="0" lang="en-US" altLang="en-US" sz="1800" b="1" i="0" u="none" strike="noStrike" cap="none" normalizeH="0" baseline="0" dirty="0" smtClean="0">
              <a:ln>
                <a:noFill/>
              </a:ln>
              <a:solidFill>
                <a:srgbClr val="002060"/>
              </a:solidFill>
              <a:effectLst/>
              <a:latin typeface="Book Antiqua" panose="02040602050305030304" pitchFamily="18" charset="0"/>
              <a:ea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smtClean="0">
                <a:ln>
                  <a:noFill/>
                </a:ln>
                <a:solidFill>
                  <a:srgbClr val="002060"/>
                </a:solidFill>
                <a:effectLst/>
                <a:latin typeface="Book Antiqua" panose="02040602050305030304" pitchFamily="18" charset="0"/>
                <a:ea typeface="Times New Roman" panose="02020603050405020304" pitchFamily="18" charset="0"/>
              </a:rPr>
              <a:t>Here is a listing of these files in the File System:</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Book Antiqua" panose="02040602050305030304" pitchFamily="18" charset="0"/>
            </a:endParaRPr>
          </a:p>
        </p:txBody>
      </p:sp>
      <p:pic>
        <p:nvPicPr>
          <p:cNvPr id="4097" name="image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567" y="1878014"/>
            <a:ext cx="10219906" cy="30739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90500" y="460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1695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9"/>
          <p:cNvSpPr txBox="1">
            <a:spLocks noGrp="1"/>
          </p:cNvSpPr>
          <p:nvPr>
            <p:ph type="ftr" idx="11"/>
          </p:nvPr>
        </p:nvSpPr>
        <p:spPr>
          <a:xfrm>
            <a:off x="10733479" y="6369642"/>
            <a:ext cx="1404822"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Book Antiqua"/>
                <a:ea typeface="Book Antiqua"/>
                <a:cs typeface="Book Antiqua"/>
                <a:sym typeface="Book Antiqua"/>
              </a:rPr>
              <a:t>Ms. Kritika Purohit</a:t>
            </a:r>
            <a:endParaRPr/>
          </a:p>
        </p:txBody>
      </p:sp>
      <p:sp>
        <p:nvSpPr>
          <p:cNvPr id="246" name="Google Shape;246;p9"/>
          <p:cNvSpPr txBox="1">
            <a:spLocks noGrp="1"/>
          </p:cNvSpPr>
          <p:nvPr>
            <p:ph type="sldNum" idx="12"/>
          </p:nvPr>
        </p:nvSpPr>
        <p:spPr>
          <a:xfrm>
            <a:off x="11160306" y="6103669"/>
            <a:ext cx="55116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latin typeface="Book Antiqua"/>
                <a:ea typeface="Book Antiqua"/>
                <a:cs typeface="Book Antiqua"/>
                <a:sym typeface="Book Antiqua"/>
              </a:rPr>
              <a:t>9</a:t>
            </a:fld>
            <a:endParaRPr>
              <a:latin typeface="Book Antiqua"/>
              <a:ea typeface="Book Antiqua"/>
              <a:cs typeface="Book Antiqua"/>
              <a:sym typeface="Book Antiqua"/>
            </a:endParaRPr>
          </a:p>
        </p:txBody>
      </p:sp>
      <p:sp>
        <p:nvSpPr>
          <p:cNvPr id="247" name="Google Shape;247;p9"/>
          <p:cNvSpPr txBox="1">
            <a:spLocks noGrp="1"/>
          </p:cNvSpPr>
          <p:nvPr>
            <p:ph type="body" idx="1"/>
          </p:nvPr>
        </p:nvSpPr>
        <p:spPr>
          <a:xfrm>
            <a:off x="1692760" y="304799"/>
            <a:ext cx="10018713" cy="3124201"/>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3480"/>
              <a:buNone/>
            </a:pPr>
            <a:r>
              <a:rPr lang="en-US" b="1">
                <a:solidFill>
                  <a:srgbClr val="C00000"/>
                </a:solidFill>
                <a:latin typeface="Book Antiqua"/>
                <a:ea typeface="Book Antiqua"/>
                <a:cs typeface="Book Antiqua"/>
                <a:sym typeface="Book Antiqua"/>
              </a:rPr>
              <a:t>Characteristics of Big Data-</a:t>
            </a:r>
            <a:endParaRPr/>
          </a:p>
          <a:p>
            <a:pPr marL="285750" lvl="0" indent="-64770" algn="just" rtl="0">
              <a:spcBef>
                <a:spcPts val="1080"/>
              </a:spcBef>
              <a:spcAft>
                <a:spcPts val="0"/>
              </a:spcAft>
              <a:buSzPts val="3480"/>
              <a:buNone/>
            </a:pPr>
            <a:endParaRPr>
              <a:solidFill>
                <a:srgbClr val="002060"/>
              </a:solidFill>
              <a:latin typeface="Book Antiqua"/>
              <a:ea typeface="Book Antiqua"/>
              <a:cs typeface="Book Antiqua"/>
              <a:sym typeface="Book Antiqua"/>
            </a:endParaRPr>
          </a:p>
          <a:p>
            <a:pPr marL="285750" lvl="0" indent="-64770" algn="just" rtl="0">
              <a:spcBef>
                <a:spcPts val="1080"/>
              </a:spcBef>
              <a:spcAft>
                <a:spcPts val="0"/>
              </a:spcAft>
              <a:buSzPts val="3480"/>
              <a:buNone/>
            </a:pPr>
            <a:endParaRPr>
              <a:solidFill>
                <a:srgbClr val="002060"/>
              </a:solidFill>
              <a:latin typeface="Book Antiqua"/>
              <a:ea typeface="Book Antiqua"/>
              <a:cs typeface="Book Antiqua"/>
              <a:sym typeface="Book Antiqua"/>
            </a:endParaRPr>
          </a:p>
          <a:p>
            <a:pPr marL="285750" lvl="0" indent="-64770" algn="just" rtl="0">
              <a:spcBef>
                <a:spcPts val="1080"/>
              </a:spcBef>
              <a:spcAft>
                <a:spcPts val="0"/>
              </a:spcAft>
              <a:buSzPts val="3480"/>
              <a:buNone/>
            </a:pPr>
            <a:endParaRPr>
              <a:solidFill>
                <a:srgbClr val="002060"/>
              </a:solidFill>
              <a:latin typeface="Book Antiqua"/>
              <a:ea typeface="Book Antiqua"/>
              <a:cs typeface="Book Antiqua"/>
              <a:sym typeface="Book Antiqua"/>
            </a:endParaRPr>
          </a:p>
          <a:p>
            <a:pPr marL="285750" lvl="0" indent="-64770" algn="just" rtl="0">
              <a:spcBef>
                <a:spcPts val="1080"/>
              </a:spcBef>
              <a:spcAft>
                <a:spcPts val="0"/>
              </a:spcAft>
              <a:buSzPts val="3480"/>
              <a:buNone/>
            </a:pPr>
            <a:endParaRPr>
              <a:solidFill>
                <a:srgbClr val="002060"/>
              </a:solidFill>
              <a:latin typeface="Book Antiqua"/>
              <a:ea typeface="Book Antiqua"/>
              <a:cs typeface="Book Antiqua"/>
              <a:sym typeface="Book Antiqua"/>
            </a:endParaRPr>
          </a:p>
          <a:p>
            <a:pPr marL="285750" lvl="0" indent="-64770" algn="just" rtl="0">
              <a:spcBef>
                <a:spcPts val="1080"/>
              </a:spcBef>
              <a:spcAft>
                <a:spcPts val="0"/>
              </a:spcAft>
              <a:buSzPts val="3480"/>
              <a:buNone/>
            </a:pPr>
            <a:endParaRPr>
              <a:solidFill>
                <a:srgbClr val="002060"/>
              </a:solidFill>
              <a:latin typeface="Book Antiqua"/>
              <a:ea typeface="Book Antiqua"/>
              <a:cs typeface="Book Antiqua"/>
              <a:sym typeface="Book Antiqua"/>
            </a:endParaRPr>
          </a:p>
        </p:txBody>
      </p:sp>
      <p:pic>
        <p:nvPicPr>
          <p:cNvPr id="248" name="Google Shape;248;p9" descr="Diagram&#10;&#10;Description automatically generated"/>
          <p:cNvPicPr preferRelativeResize="0"/>
          <p:nvPr/>
        </p:nvPicPr>
        <p:blipFill rotWithShape="1">
          <a:blip r:embed="rId3">
            <a:alphaModFix/>
          </a:blip>
          <a:srcRect/>
          <a:stretch/>
        </p:blipFill>
        <p:spPr>
          <a:xfrm>
            <a:off x="3280221" y="769270"/>
            <a:ext cx="6328474" cy="5783931"/>
          </a:xfrm>
          <a:prstGeom prst="rect">
            <a:avLst/>
          </a:prstGeom>
          <a:noFill/>
          <a:ln>
            <a:noFill/>
          </a:ln>
        </p:spPr>
      </p:pic>
    </p:spTree>
  </p:cSld>
  <p:clrMapOvr>
    <a:masterClrMapping/>
  </p:clrMapOvr>
</p:sld>
</file>

<file path=ppt/theme/theme1.xml><?xml version="1.0" encoding="utf-8"?>
<a:theme xmlns:a="http://schemas.openxmlformats.org/drawingml/2006/main" name="Parallax">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6877</Words>
  <Application>Microsoft Office PowerPoint</Application>
  <PresentationFormat>Widescreen</PresentationFormat>
  <Paragraphs>806</Paragraphs>
  <Slides>80</Slides>
  <Notes>80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80</vt:i4>
      </vt:variant>
    </vt:vector>
  </HeadingPairs>
  <TitlesOfParts>
    <vt:vector size="88" baseType="lpstr">
      <vt:lpstr>Book Antiqua</vt:lpstr>
      <vt:lpstr>Calibri</vt:lpstr>
      <vt:lpstr>Times New Roman</vt:lpstr>
      <vt:lpstr>Corbel</vt:lpstr>
      <vt:lpstr>Arial</vt:lpstr>
      <vt:lpstr>Noto Sans Symbols</vt:lpstr>
      <vt:lpstr>Parallax</vt:lpstr>
      <vt:lpstr>Parallax</vt:lpstr>
      <vt:lpstr>Unit I Introduction to Big Data</vt:lpstr>
      <vt:lpstr>Points to be covered-</vt:lpstr>
      <vt:lpstr>Data</vt:lpstr>
      <vt:lpstr>PowerPoint Presentation</vt:lpstr>
      <vt:lpstr>PowerPoint Presentation</vt:lpstr>
      <vt:lpstr>Small Data vs Big Data</vt:lpstr>
      <vt:lpstr>PowerPoint Presentation</vt:lpstr>
      <vt:lpstr>Big Data</vt:lpstr>
      <vt:lpstr>PowerPoint Presentation</vt:lpstr>
      <vt:lpstr>PowerPoint Presentation</vt:lpstr>
      <vt:lpstr>PowerPoint Presentation</vt:lpstr>
      <vt:lpstr>PowerPoint Presentation</vt:lpstr>
      <vt:lpstr>PowerPoint Presentation</vt:lpstr>
      <vt:lpstr>Sources of Big Data</vt:lpstr>
      <vt:lpstr>Traditional v/s big data</vt:lpstr>
      <vt:lpstr>What is BDA?</vt:lpstr>
      <vt:lpstr>PowerPoint Presentation</vt:lpstr>
      <vt:lpstr>PowerPoint Presentation</vt:lpstr>
      <vt:lpstr>Benefits of Big Data Analytics</vt:lpstr>
      <vt:lpstr>PowerPoint Presentation</vt:lpstr>
      <vt:lpstr>Application Area of BDA</vt:lpstr>
      <vt:lpstr>PowerPoint Presentation</vt:lpstr>
      <vt:lpstr>Media &amp; Entertainment</vt:lpstr>
      <vt:lpstr>PowerPoint Presentation</vt:lpstr>
      <vt:lpstr>Terminology used in Big data environments</vt:lpstr>
      <vt:lpstr>PowerPoint Presentation</vt:lpstr>
      <vt:lpstr>PowerPoint Presentation</vt:lpstr>
      <vt:lpstr>SQL Overview</vt:lpstr>
      <vt:lpstr>PowerPoint Presentation</vt:lpstr>
      <vt:lpstr>Hadoop: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Google File System</vt:lpstr>
      <vt:lpstr>PowerPoint Presentation</vt:lpstr>
      <vt:lpstr>PowerPoint Presentation</vt:lpstr>
      <vt:lpstr>PowerPoint Presentation</vt:lpstr>
      <vt:lpstr>PowerPoint Presentation</vt:lpstr>
      <vt:lpstr>PowerPoint Presentation</vt:lpstr>
      <vt:lpstr>Advantages and disadvantages of large sized chunks in Google File System</vt:lpstr>
      <vt:lpstr>PowerPoint Presentation</vt:lpstr>
      <vt:lpstr>PowerPoint Presentation</vt:lpstr>
      <vt:lpstr>PowerPoint Presentation</vt:lpstr>
      <vt:lpstr>PowerPoint Presentation</vt:lpstr>
      <vt:lpstr>PowerPoint Presentation</vt:lpstr>
      <vt:lpstr>PowerPoint Presentation</vt:lpstr>
      <vt:lpstr>Configuration of Hadoop Cluster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Fully Distributed Mode Installation </vt:lpstr>
      <vt:lpstr>PowerPoint Presentation</vt:lpstr>
      <vt:lpstr>PowerPoint Presentation</vt:lpstr>
      <vt:lpstr>PowerPoint Presentation</vt:lpstr>
      <vt:lpstr>PowerPoint Presentation</vt:lpstr>
      <vt:lpstr>PowerPoint Presentation</vt:lpstr>
      <vt:lpstr>PowerPoint Presentation</vt:lpstr>
      <vt:lpstr>Configuring XML files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Introduction to Big Data</dc:title>
  <dc:creator>Kritika Purohit</dc:creator>
  <cp:lastModifiedBy>workshop</cp:lastModifiedBy>
  <cp:revision>7</cp:revision>
  <dcterms:created xsi:type="dcterms:W3CDTF">2022-02-11T14:10:08Z</dcterms:created>
  <dcterms:modified xsi:type="dcterms:W3CDTF">2022-03-21T07:48:12Z</dcterms:modified>
</cp:coreProperties>
</file>