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25B6E-A4DF-42E0-A964-DE072AB2246F}"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1782E-FD84-4B43-AC24-01E46E44474B}" type="slidenum">
              <a:rPr lang="en-US" smtClean="0"/>
              <a:t>‹#›</a:t>
            </a:fld>
            <a:endParaRPr lang="en-US"/>
          </a:p>
        </p:txBody>
      </p:sp>
    </p:spTree>
    <p:extLst>
      <p:ext uri="{BB962C8B-B14F-4D97-AF65-F5344CB8AC3E}">
        <p14:creationId xmlns:p14="http://schemas.microsoft.com/office/powerpoint/2010/main" val="261716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13517-148E-4DBC-85B5-2ADF93C21E0E}" type="datetime1">
              <a:rPr lang="en-US" smtClean="0"/>
              <a:t>2/28/2022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349610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008B0-8C9A-4CF0-8C70-EA9244C0E3B3}" type="datetime1">
              <a:rPr lang="en-US" smtClean="0"/>
              <a:t>2/28/2022</a:t>
            </a:fld>
            <a:endParaRPr lang="en-US"/>
          </a:p>
        </p:txBody>
      </p:sp>
      <p:sp>
        <p:nvSpPr>
          <p:cNvPr id="6" name="Footer Placeholder 5"/>
          <p:cNvSpPr>
            <a:spLocks noGrp="1"/>
          </p:cNvSpPr>
          <p:nvPr>
            <p:ph type="ftr" sz="quarter" idx="11"/>
          </p:nvPr>
        </p:nvSpPr>
        <p:spPr/>
        <p:txBody>
          <a:bodyPr/>
          <a:lstStyle/>
          <a:p>
            <a:r>
              <a:rPr lang="en-US"/>
              <a:t>Ms. Kritika Purohit</a:t>
            </a:r>
          </a:p>
        </p:txBody>
      </p:sp>
      <p:sp>
        <p:nvSpPr>
          <p:cNvPr id="7" name="Slide Number Placeholder 6"/>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241384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123A8-DB00-42D0-A23A-9C0B212A8ECE}"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412849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D7FF0-7201-407F-94A3-3DD077F8D88F}"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141542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7042B0-DE20-4127-8EA7-3DF633603652}"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4136762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16881-F0FA-4071-96E4-207764AAB0E3}"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3042152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2C1227-170E-4025-9639-576F0E1A0502}"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213175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85ACD-46C8-4C00-B23E-2C36F74A4F36}"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4188119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1CE66-E78F-4506-B292-BC09EE4E1109}"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357824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E45B-E631-4AAC-A7C9-0C469501273E}"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a:xfrm>
            <a:off x="10951856" y="5867131"/>
            <a:ext cx="551167" cy="365125"/>
          </a:xfrm>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120318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1A406-0752-4F7F-84CD-79838FDE4EAE}" type="datetime1">
              <a:rPr lang="en-US" smtClean="0"/>
              <a:t>2/28/2022</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358339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ADDDC7-7E72-4EE5-903A-1C420DB1E90B}" type="datetime1">
              <a:rPr lang="en-US" smtClean="0"/>
              <a:t>2/28/2022</a:t>
            </a:fld>
            <a:endParaRPr lang="en-US"/>
          </a:p>
        </p:txBody>
      </p:sp>
      <p:sp>
        <p:nvSpPr>
          <p:cNvPr id="6" name="Footer Placeholder 5"/>
          <p:cNvSpPr>
            <a:spLocks noGrp="1"/>
          </p:cNvSpPr>
          <p:nvPr>
            <p:ph type="ftr" sz="quarter" idx="11"/>
          </p:nvPr>
        </p:nvSpPr>
        <p:spPr/>
        <p:txBody>
          <a:bodyPr/>
          <a:lstStyle/>
          <a:p>
            <a:r>
              <a:rPr lang="en-US"/>
              <a:t>Ms. Kritika Purohit</a:t>
            </a:r>
          </a:p>
        </p:txBody>
      </p:sp>
      <p:sp>
        <p:nvSpPr>
          <p:cNvPr id="7" name="Slide Number Placeholder 6"/>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279706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3B502-AAA2-4B35-A04E-57AE2CF4856E}" type="datetime1">
              <a:rPr lang="en-US" smtClean="0"/>
              <a:t>2/28/2022</a:t>
            </a:fld>
            <a:endParaRPr lang="en-US"/>
          </a:p>
        </p:txBody>
      </p:sp>
      <p:sp>
        <p:nvSpPr>
          <p:cNvPr id="8" name="Footer Placeholder 7"/>
          <p:cNvSpPr>
            <a:spLocks noGrp="1"/>
          </p:cNvSpPr>
          <p:nvPr>
            <p:ph type="ftr" sz="quarter" idx="11"/>
          </p:nvPr>
        </p:nvSpPr>
        <p:spPr/>
        <p:txBody>
          <a:bodyPr/>
          <a:lstStyle/>
          <a:p>
            <a:r>
              <a:rPr lang="en-US"/>
              <a:t>Ms. Kritika Purohit</a:t>
            </a:r>
          </a:p>
        </p:txBody>
      </p:sp>
      <p:sp>
        <p:nvSpPr>
          <p:cNvPr id="9" name="Slide Number Placeholder 8"/>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291267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6E7C4-45EA-4483-88E0-D081E6ADC717}" type="datetime1">
              <a:rPr lang="en-US" smtClean="0"/>
              <a:t>2/28/2022</a:t>
            </a:fld>
            <a:endParaRPr lang="en-US"/>
          </a:p>
        </p:txBody>
      </p:sp>
      <p:sp>
        <p:nvSpPr>
          <p:cNvPr id="4" name="Footer Placeholder 3"/>
          <p:cNvSpPr>
            <a:spLocks noGrp="1"/>
          </p:cNvSpPr>
          <p:nvPr>
            <p:ph type="ftr" sz="quarter" idx="11"/>
          </p:nvPr>
        </p:nvSpPr>
        <p:spPr/>
        <p:txBody>
          <a:bodyPr/>
          <a:lstStyle/>
          <a:p>
            <a:r>
              <a:rPr lang="en-US"/>
              <a:t>Ms. Kritika Purohit</a:t>
            </a:r>
          </a:p>
        </p:txBody>
      </p:sp>
      <p:sp>
        <p:nvSpPr>
          <p:cNvPr id="5" name="Slide Number Placeholder 4"/>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294191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58AA9-185B-4D26-B6A5-900DC6D5D0AB}" type="datetime1">
              <a:rPr lang="en-US" smtClean="0"/>
              <a:t>2/28/2022</a:t>
            </a:fld>
            <a:endParaRPr lang="en-US"/>
          </a:p>
        </p:txBody>
      </p:sp>
      <p:sp>
        <p:nvSpPr>
          <p:cNvPr id="3" name="Footer Placeholder 2"/>
          <p:cNvSpPr>
            <a:spLocks noGrp="1"/>
          </p:cNvSpPr>
          <p:nvPr>
            <p:ph type="ftr" sz="quarter" idx="11"/>
          </p:nvPr>
        </p:nvSpPr>
        <p:spPr/>
        <p:txBody>
          <a:bodyPr/>
          <a:lstStyle/>
          <a:p>
            <a:r>
              <a:rPr lang="en-US"/>
              <a:t>Ms. Kritika Purohit</a:t>
            </a:r>
          </a:p>
        </p:txBody>
      </p:sp>
      <p:sp>
        <p:nvSpPr>
          <p:cNvPr id="4" name="Slide Number Placeholder 3"/>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330554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86849-6B25-4A23-B567-6C3963D6942B}" type="datetime1">
              <a:rPr lang="en-US" smtClean="0"/>
              <a:t>2/28/2022</a:t>
            </a:fld>
            <a:endParaRPr lang="en-US"/>
          </a:p>
        </p:txBody>
      </p:sp>
      <p:sp>
        <p:nvSpPr>
          <p:cNvPr id="6" name="Footer Placeholder 5"/>
          <p:cNvSpPr>
            <a:spLocks noGrp="1"/>
          </p:cNvSpPr>
          <p:nvPr>
            <p:ph type="ftr" sz="quarter" idx="11"/>
          </p:nvPr>
        </p:nvSpPr>
        <p:spPr/>
        <p:txBody>
          <a:bodyPr/>
          <a:lstStyle/>
          <a:p>
            <a:r>
              <a:rPr lang="en-US"/>
              <a:t>Ms. Kritika Purohit</a:t>
            </a:r>
          </a:p>
        </p:txBody>
      </p:sp>
      <p:sp>
        <p:nvSpPr>
          <p:cNvPr id="7" name="Slide Number Placeholder 6"/>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12052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552D93-AF42-4339-B00B-40BA56B29F7B}" type="datetime1">
              <a:rPr lang="en-US" smtClean="0"/>
              <a:t>2/28/2022</a:t>
            </a:fld>
            <a:endParaRPr lang="en-US"/>
          </a:p>
        </p:txBody>
      </p:sp>
      <p:sp>
        <p:nvSpPr>
          <p:cNvPr id="6" name="Footer Placeholder 5"/>
          <p:cNvSpPr>
            <a:spLocks noGrp="1"/>
          </p:cNvSpPr>
          <p:nvPr>
            <p:ph type="ftr" sz="quarter" idx="11"/>
          </p:nvPr>
        </p:nvSpPr>
        <p:spPr/>
        <p:txBody>
          <a:bodyPr/>
          <a:lstStyle/>
          <a:p>
            <a:r>
              <a:rPr lang="en-US"/>
              <a:t>Ms. Kritika Purohit</a:t>
            </a:r>
          </a:p>
        </p:txBody>
      </p:sp>
      <p:sp>
        <p:nvSpPr>
          <p:cNvPr id="7" name="Slide Number Placeholder 6"/>
          <p:cNvSpPr>
            <a:spLocks noGrp="1"/>
          </p:cNvSpPr>
          <p:nvPr>
            <p:ph type="sldNum" sz="quarter" idx="12"/>
          </p:nvPr>
        </p:nvSpPr>
        <p:spPr/>
        <p:txBody>
          <a:bodyPr/>
          <a:lstStyle/>
          <a:p>
            <a:fld id="{6598D017-2D94-41D2-B658-57A5EFBAFF13}" type="slidenum">
              <a:rPr lang="en-US" smtClean="0"/>
              <a:t>‹#›</a:t>
            </a:fld>
            <a:endParaRPr lang="en-US"/>
          </a:p>
        </p:txBody>
      </p:sp>
    </p:spTree>
    <p:extLst>
      <p:ext uri="{BB962C8B-B14F-4D97-AF65-F5344CB8AC3E}">
        <p14:creationId xmlns:p14="http://schemas.microsoft.com/office/powerpoint/2010/main" val="223810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DE55C0-29AF-46B8-82F3-945B5E643460}" type="datetime1">
              <a:rPr lang="en-US" smtClean="0"/>
              <a:t>2/28/2022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Ms. Kritika Purohit</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98D017-2D94-41D2-B658-57A5EFBAFF13}" type="slidenum">
              <a:rPr lang="en-US" smtClean="0"/>
              <a:t>‹#›</a:t>
            </a:fld>
            <a:endParaRPr lang="en-US"/>
          </a:p>
        </p:txBody>
      </p:sp>
    </p:spTree>
    <p:extLst>
      <p:ext uri="{BB962C8B-B14F-4D97-AF65-F5344CB8AC3E}">
        <p14:creationId xmlns:p14="http://schemas.microsoft.com/office/powerpoint/2010/main" val="3838164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BCD955-78BB-482E-82E3-B81212495167}"/>
              </a:ext>
            </a:extLst>
          </p:cNvPr>
          <p:cNvSpPr>
            <a:spLocks noGrp="1"/>
          </p:cNvSpPr>
          <p:nvPr>
            <p:ph type="ctrTitle"/>
          </p:nvPr>
        </p:nvSpPr>
        <p:spPr>
          <a:xfrm>
            <a:off x="1843790" y="755904"/>
            <a:ext cx="10238282" cy="3084576"/>
          </a:xfrm>
        </p:spPr>
        <p:txBody>
          <a:bodyPr anchor="ctr">
            <a:normAutofit/>
          </a:bodyPr>
          <a:lstStyle/>
          <a:p>
            <a:pPr algn="ctr"/>
            <a:r>
              <a:rPr lang="en-US" sz="6200" b="1" dirty="0">
                <a:latin typeface="Book Antiqua" panose="02040602050305030304" pitchFamily="18" charset="0"/>
              </a:rPr>
              <a:t>Unit II</a:t>
            </a:r>
            <a:br>
              <a:rPr lang="en-US" sz="6200" b="1" dirty="0">
                <a:latin typeface="Book Antiqua" panose="02040602050305030304" pitchFamily="18" charset="0"/>
              </a:rPr>
            </a:br>
            <a:r>
              <a:rPr lang="en-US" sz="6200" b="1" dirty="0">
                <a:latin typeface="Book Antiqua" panose="02040602050305030304" pitchFamily="18" charset="0"/>
              </a:rPr>
              <a:t>Writing MapReduce Program</a:t>
            </a:r>
          </a:p>
        </p:txBody>
      </p:sp>
      <p:sp>
        <p:nvSpPr>
          <p:cNvPr id="3" name="Subtitle 2">
            <a:extLst>
              <a:ext uri="{FF2B5EF4-FFF2-40B4-BE49-F238E27FC236}">
                <a16:creationId xmlns:a16="http://schemas.microsoft.com/office/drawing/2014/main" id="{3128F03E-43FB-4B58-9AB6-E6E20031487C}"/>
              </a:ext>
            </a:extLst>
          </p:cNvPr>
          <p:cNvSpPr>
            <a:spLocks noGrp="1"/>
          </p:cNvSpPr>
          <p:nvPr>
            <p:ph type="subTitle" idx="1"/>
          </p:nvPr>
        </p:nvSpPr>
        <p:spPr>
          <a:xfrm>
            <a:off x="8586688" y="4854408"/>
            <a:ext cx="3316702" cy="1712176"/>
          </a:xfrm>
        </p:spPr>
        <p:txBody>
          <a:bodyPr>
            <a:normAutofit/>
          </a:bodyPr>
          <a:lstStyle/>
          <a:p>
            <a:pPr algn="ctr"/>
            <a:r>
              <a:rPr lang="en-US" sz="2000" dirty="0">
                <a:latin typeface="Book Antiqua" panose="02040602050305030304" pitchFamily="18" charset="0"/>
              </a:rPr>
              <a:t>Prof. Kritika Purohit</a:t>
            </a:r>
          </a:p>
          <a:p>
            <a:pPr algn="ctr"/>
            <a:r>
              <a:rPr lang="en-US" sz="2000" dirty="0">
                <a:latin typeface="Book Antiqua" panose="02040602050305030304" pitchFamily="18" charset="0"/>
              </a:rPr>
              <a:t>Assistant Professor</a:t>
            </a:r>
          </a:p>
          <a:p>
            <a:pPr algn="ctr"/>
            <a:r>
              <a:rPr lang="en-US" sz="2000" dirty="0">
                <a:latin typeface="Book Antiqua" panose="02040602050305030304" pitchFamily="18" charset="0"/>
              </a:rPr>
              <a:t>Department of Computer Science &amp; Engineering</a:t>
            </a:r>
          </a:p>
        </p:txBody>
      </p:sp>
    </p:spTree>
    <p:extLst>
      <p:ext uri="{BB962C8B-B14F-4D97-AF65-F5344CB8AC3E}">
        <p14:creationId xmlns:p14="http://schemas.microsoft.com/office/powerpoint/2010/main" val="1330766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559522"/>
            <a:ext cx="10538760" cy="5393802"/>
          </a:xfrm>
        </p:spPr>
        <p:txBody>
          <a:bodyPr>
            <a:normAutofit/>
          </a:bodyPr>
          <a:lstStyle/>
          <a:p>
            <a:pPr algn="just">
              <a:lnSpc>
                <a:spcPct val="200000"/>
              </a:lnSpc>
              <a:buFont typeface="Arial" panose="020B0604020202020204" pitchFamily="34" charset="0"/>
              <a:buChar char="•"/>
            </a:pPr>
            <a:r>
              <a:rPr lang="en-US" sz="2200" b="1" i="0" dirty="0">
                <a:solidFill>
                  <a:srgbClr val="002060"/>
                </a:solidFill>
                <a:effectLst/>
                <a:latin typeface="Book Antiqua" panose="02040602050305030304" pitchFamily="18" charset="0"/>
              </a:rPr>
              <a:t>JobTracker</a:t>
            </a:r>
            <a:r>
              <a:rPr lang="en-US" sz="2200" b="0" i="0" dirty="0">
                <a:solidFill>
                  <a:srgbClr val="002060"/>
                </a:solidFill>
                <a:effectLst/>
                <a:latin typeface="Book Antiqua" panose="02040602050305030304" pitchFamily="18" charset="0"/>
              </a:rPr>
              <a:t> − Schedules jobs and tracks the assign jobs to Task tracker.</a:t>
            </a:r>
          </a:p>
          <a:p>
            <a:pPr algn="just">
              <a:lnSpc>
                <a:spcPct val="200000"/>
              </a:lnSpc>
              <a:buFont typeface="Arial" panose="020B0604020202020204" pitchFamily="34" charset="0"/>
              <a:buChar char="•"/>
            </a:pPr>
            <a:r>
              <a:rPr lang="en-US" sz="2200" b="1" i="0" dirty="0">
                <a:solidFill>
                  <a:srgbClr val="002060"/>
                </a:solidFill>
                <a:effectLst/>
                <a:latin typeface="Book Antiqua" panose="02040602050305030304" pitchFamily="18" charset="0"/>
              </a:rPr>
              <a:t>Task Tracker</a:t>
            </a:r>
            <a:r>
              <a:rPr lang="en-US" sz="2200" b="0" i="0" dirty="0">
                <a:solidFill>
                  <a:srgbClr val="002060"/>
                </a:solidFill>
                <a:effectLst/>
                <a:latin typeface="Book Antiqua" panose="02040602050305030304" pitchFamily="18" charset="0"/>
              </a:rPr>
              <a:t> − Tracks the task and reports status to JobTracker.</a:t>
            </a:r>
          </a:p>
          <a:p>
            <a:pPr algn="just">
              <a:lnSpc>
                <a:spcPct val="200000"/>
              </a:lnSpc>
              <a:buFont typeface="Arial" panose="020B0604020202020204" pitchFamily="34" charset="0"/>
              <a:buChar char="•"/>
            </a:pPr>
            <a:r>
              <a:rPr lang="en-US" sz="2200" b="1" i="0" dirty="0">
                <a:solidFill>
                  <a:srgbClr val="002060"/>
                </a:solidFill>
                <a:effectLst/>
                <a:latin typeface="Book Antiqua" panose="02040602050305030304" pitchFamily="18" charset="0"/>
              </a:rPr>
              <a:t>Job</a:t>
            </a:r>
            <a:r>
              <a:rPr lang="en-US" sz="2200" b="0" i="0" dirty="0">
                <a:solidFill>
                  <a:srgbClr val="002060"/>
                </a:solidFill>
                <a:effectLst/>
                <a:latin typeface="Book Antiqua" panose="02040602050305030304" pitchFamily="18" charset="0"/>
              </a:rPr>
              <a:t> − A program is an execution of a Mapper and Reducer across a dataset.</a:t>
            </a:r>
          </a:p>
          <a:p>
            <a:pPr algn="just">
              <a:lnSpc>
                <a:spcPct val="200000"/>
              </a:lnSpc>
              <a:buFont typeface="Arial" panose="020B0604020202020204" pitchFamily="34" charset="0"/>
              <a:buChar char="•"/>
            </a:pPr>
            <a:r>
              <a:rPr lang="en-US" sz="2200" b="1" i="0" dirty="0">
                <a:solidFill>
                  <a:srgbClr val="002060"/>
                </a:solidFill>
                <a:effectLst/>
                <a:latin typeface="Book Antiqua" panose="02040602050305030304" pitchFamily="18" charset="0"/>
              </a:rPr>
              <a:t>Task</a:t>
            </a:r>
            <a:r>
              <a:rPr lang="en-US" sz="2200" b="0" i="0" dirty="0">
                <a:solidFill>
                  <a:srgbClr val="002060"/>
                </a:solidFill>
                <a:effectLst/>
                <a:latin typeface="Book Antiqua" panose="02040602050305030304" pitchFamily="18" charset="0"/>
              </a:rPr>
              <a:t> − An execution of a Mapper or a Reducer on a slice of data.</a:t>
            </a:r>
          </a:p>
          <a:p>
            <a:pPr algn="just">
              <a:lnSpc>
                <a:spcPct val="200000"/>
              </a:lnSpc>
              <a:buFont typeface="Arial" panose="020B0604020202020204" pitchFamily="34" charset="0"/>
              <a:buChar char="•"/>
            </a:pPr>
            <a:r>
              <a:rPr lang="en-US" sz="2200" b="1" i="0" dirty="0">
                <a:solidFill>
                  <a:srgbClr val="002060"/>
                </a:solidFill>
                <a:effectLst/>
                <a:latin typeface="Book Antiqua" panose="02040602050305030304" pitchFamily="18" charset="0"/>
              </a:rPr>
              <a:t>Task Attempt</a:t>
            </a:r>
            <a:r>
              <a:rPr lang="en-US" sz="2200" b="0" i="0" dirty="0">
                <a:solidFill>
                  <a:srgbClr val="002060"/>
                </a:solidFill>
                <a:effectLst/>
                <a:latin typeface="Book Antiqua" panose="02040602050305030304" pitchFamily="18" charset="0"/>
              </a:rPr>
              <a:t> − A particular instance of an attempt to execute a task on a Slave Node.</a:t>
            </a:r>
          </a:p>
          <a:p>
            <a:pPr algn="just">
              <a:lnSpc>
                <a:spcPct val="200000"/>
              </a:lnSpc>
            </a:pPr>
            <a:endParaRPr lang="en-US" sz="22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10</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54439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CDB6-73AC-4A09-9B66-C7F027DABF18}"/>
              </a:ext>
            </a:extLst>
          </p:cNvPr>
          <p:cNvSpPr>
            <a:spLocks noGrp="1"/>
          </p:cNvSpPr>
          <p:nvPr>
            <p:ph type="title"/>
          </p:nvPr>
        </p:nvSpPr>
        <p:spPr>
          <a:xfrm>
            <a:off x="1643635" y="141915"/>
            <a:ext cx="10018713" cy="708285"/>
          </a:xfrm>
        </p:spPr>
        <p:txBody>
          <a:bodyPr>
            <a:normAutofit/>
          </a:bodyPr>
          <a:lstStyle/>
          <a:p>
            <a:pPr algn="l"/>
            <a:r>
              <a:rPr lang="en-US" sz="3200" b="1" dirty="0">
                <a:solidFill>
                  <a:srgbClr val="00B0F0"/>
                </a:solidFill>
                <a:latin typeface="Book Antiqua" panose="02040602050305030304" pitchFamily="18" charset="0"/>
              </a:rPr>
              <a:t>Phases of MapReduce- </a:t>
            </a:r>
          </a:p>
        </p:txBody>
      </p:sp>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84310" y="794003"/>
            <a:ext cx="10552792" cy="5393802"/>
          </a:xfrm>
        </p:spPr>
        <p:txBody>
          <a:bodyPr>
            <a:normAutofit lnSpcReduction="10000"/>
          </a:bodyPr>
          <a:lstStyle/>
          <a:p>
            <a:pPr algn="just">
              <a:lnSpc>
                <a:spcPct val="150000"/>
              </a:lnSpc>
            </a:pPr>
            <a:r>
              <a:rPr lang="en-US" sz="2000" b="0" i="0" dirty="0">
                <a:solidFill>
                  <a:srgbClr val="002060"/>
                </a:solidFill>
                <a:effectLst/>
                <a:latin typeface="Book Antiqua" panose="02040602050305030304" pitchFamily="18" charset="0"/>
              </a:rPr>
              <a:t>The MapReduce program is executed in three main phases: mapping, shuffling, and reducing. There is also an optional phase known as the combiner phase.</a:t>
            </a:r>
          </a:p>
          <a:p>
            <a:pPr marL="0" indent="0" algn="just">
              <a:lnSpc>
                <a:spcPct val="150000"/>
              </a:lnSpc>
              <a:buNone/>
            </a:pPr>
            <a:r>
              <a:rPr lang="en-US" sz="2000" b="1" dirty="0">
                <a:solidFill>
                  <a:srgbClr val="C00000"/>
                </a:solidFill>
                <a:latin typeface="Book Antiqua" panose="02040602050305030304" pitchFamily="18" charset="0"/>
              </a:rPr>
              <a:t>Mapping Phase- </a:t>
            </a:r>
            <a:r>
              <a:rPr lang="en-US" sz="2000" dirty="0">
                <a:solidFill>
                  <a:srgbClr val="002060"/>
                </a:solidFill>
                <a:latin typeface="Book Antiqua" panose="02040602050305030304" pitchFamily="18" charset="0"/>
              </a:rPr>
              <a:t>This is the first phase of the program. There are two steps in this phase: </a:t>
            </a:r>
            <a:r>
              <a:rPr lang="en-US" sz="1800" b="1" dirty="0">
                <a:solidFill>
                  <a:srgbClr val="0070C0"/>
                </a:solidFill>
                <a:latin typeface="Book Antiqua" panose="02040602050305030304" pitchFamily="18" charset="0"/>
              </a:rPr>
              <a:t>Splitting, and Mapping. </a:t>
            </a:r>
          </a:p>
          <a:p>
            <a:pPr algn="just">
              <a:lnSpc>
                <a:spcPct val="150000"/>
              </a:lnSpc>
            </a:pPr>
            <a:r>
              <a:rPr lang="en-US" sz="2000" dirty="0">
                <a:solidFill>
                  <a:srgbClr val="002060"/>
                </a:solidFill>
                <a:latin typeface="Book Antiqua" panose="02040602050305030304" pitchFamily="18" charset="0"/>
              </a:rPr>
              <a:t>A dataset is split into equal units called chunks (input splits) in the splitting step. Hadoop consists of a RecordReader that uses TextInputFormat to transform input splits into key-value pairs. </a:t>
            </a:r>
          </a:p>
          <a:p>
            <a:pPr algn="just">
              <a:lnSpc>
                <a:spcPct val="150000"/>
              </a:lnSpc>
            </a:pPr>
            <a:r>
              <a:rPr lang="en-US" sz="2000" dirty="0">
                <a:solidFill>
                  <a:srgbClr val="002060"/>
                </a:solidFill>
                <a:latin typeface="Book Antiqua" panose="02040602050305030304" pitchFamily="18" charset="0"/>
              </a:rPr>
              <a:t>The key-value pairs are then used as inputs in the mapping step. This is the only data format that a mapper can read or understand. The mapping step contains a coding logic that is applied to these data blocks. In this step, the mapper processes the key-value pairs and produces an output of the same form (key-value pairs).</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11</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55225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348439" y="737806"/>
            <a:ext cx="10643691" cy="5572086"/>
          </a:xfrm>
        </p:spPr>
        <p:txBody>
          <a:bodyPr>
            <a:normAutofit/>
          </a:bodyPr>
          <a:lstStyle/>
          <a:p>
            <a:pPr marL="0" indent="0" algn="just">
              <a:lnSpc>
                <a:spcPct val="150000"/>
              </a:lnSpc>
              <a:buNone/>
            </a:pPr>
            <a:r>
              <a:rPr lang="en-US" sz="2200" b="1" i="0" dirty="0">
                <a:solidFill>
                  <a:srgbClr val="C00000"/>
                </a:solidFill>
                <a:effectLst/>
                <a:latin typeface="Book Antiqua" panose="02040602050305030304" pitchFamily="18" charset="0"/>
              </a:rPr>
              <a:t>Shuffling phase - </a:t>
            </a:r>
            <a:r>
              <a:rPr lang="en-US" sz="2200" b="0" i="0" dirty="0">
                <a:solidFill>
                  <a:srgbClr val="002060"/>
                </a:solidFill>
                <a:effectLst/>
                <a:latin typeface="Book Antiqua" panose="02040602050305030304" pitchFamily="18" charset="0"/>
              </a:rPr>
              <a:t>This is the second phase that takes place after the completion of the Mapping phase. It consists of two main steps: sorting and merging.</a:t>
            </a:r>
          </a:p>
          <a:p>
            <a:pPr algn="just">
              <a:lnSpc>
                <a:spcPct val="150000"/>
              </a:lnSpc>
            </a:pPr>
            <a:r>
              <a:rPr lang="en-US" sz="2200" b="0" i="0" dirty="0">
                <a:solidFill>
                  <a:srgbClr val="002060"/>
                </a:solidFill>
                <a:effectLst/>
                <a:latin typeface="Book Antiqua" panose="02040602050305030304" pitchFamily="18" charset="0"/>
              </a:rPr>
              <a:t> In the sorting step, the key-value pairs are sorted using the keys. Merging ensures that key-value pairs are combined.</a:t>
            </a:r>
          </a:p>
          <a:p>
            <a:pPr algn="just">
              <a:lnSpc>
                <a:spcPct val="150000"/>
              </a:lnSpc>
            </a:pPr>
            <a:r>
              <a:rPr lang="en-US" sz="2200" b="0" i="0" dirty="0">
                <a:solidFill>
                  <a:srgbClr val="002060"/>
                </a:solidFill>
                <a:effectLst/>
                <a:latin typeface="Book Antiqua" panose="02040602050305030304" pitchFamily="18" charset="0"/>
              </a:rPr>
              <a:t>The shuffling phase facilitates the removal of duplicate values and the grouping of values. Different values with similar keys are grouped. The output of this phase will be keys and values, just like in the Mapping phase.</a:t>
            </a:r>
          </a:p>
          <a:p>
            <a:pPr algn="just">
              <a:lnSpc>
                <a:spcPct val="150000"/>
              </a:lnSpc>
            </a:pPr>
            <a:endParaRPr lang="en-US" sz="22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12</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98378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361267"/>
            <a:ext cx="10553750" cy="5951377"/>
          </a:xfrm>
        </p:spPr>
        <p:txBody>
          <a:bodyPr>
            <a:normAutofit/>
          </a:bodyPr>
          <a:lstStyle/>
          <a:p>
            <a:pPr marL="0" indent="0" algn="just">
              <a:lnSpc>
                <a:spcPct val="150000"/>
              </a:lnSpc>
              <a:buNone/>
            </a:pPr>
            <a:r>
              <a:rPr lang="en-US" sz="2000" b="1" i="0" dirty="0">
                <a:solidFill>
                  <a:srgbClr val="C00000"/>
                </a:solidFill>
                <a:effectLst/>
                <a:latin typeface="Book Antiqua" panose="02040602050305030304" pitchFamily="18" charset="0"/>
              </a:rPr>
              <a:t>Reducer phase- </a:t>
            </a:r>
            <a:r>
              <a:rPr lang="en-US" sz="2000" b="0" i="0" dirty="0">
                <a:solidFill>
                  <a:srgbClr val="002060"/>
                </a:solidFill>
                <a:effectLst/>
                <a:latin typeface="Book Antiqua" panose="02040602050305030304" pitchFamily="18" charset="0"/>
              </a:rPr>
              <a:t>In the reducer phase, the output of the shuffling phase is used as the input. </a:t>
            </a:r>
          </a:p>
          <a:p>
            <a:pPr algn="just">
              <a:lnSpc>
                <a:spcPct val="150000"/>
              </a:lnSpc>
            </a:pPr>
            <a:r>
              <a:rPr lang="en-US" sz="2000" b="0" i="0" dirty="0">
                <a:solidFill>
                  <a:srgbClr val="002060"/>
                </a:solidFill>
                <a:effectLst/>
                <a:latin typeface="Book Antiqua" panose="02040602050305030304" pitchFamily="18" charset="0"/>
              </a:rPr>
              <a:t>The reducer processes this input further to reduce the intermediate values into smaller values. It provides a summary of the entire dataset. The output from this phase is stored in the HDFS.</a:t>
            </a:r>
          </a:p>
          <a:p>
            <a:pPr marL="0" indent="0" algn="just">
              <a:lnSpc>
                <a:spcPct val="150000"/>
              </a:lnSpc>
              <a:buNone/>
            </a:pPr>
            <a:r>
              <a:rPr lang="en-US" sz="2000" b="1" i="0" dirty="0">
                <a:solidFill>
                  <a:srgbClr val="C00000"/>
                </a:solidFill>
                <a:effectLst/>
                <a:latin typeface="Book Antiqua" panose="02040602050305030304" pitchFamily="18" charset="0"/>
              </a:rPr>
              <a:t>Combiner phase- </a:t>
            </a:r>
            <a:r>
              <a:rPr lang="en-US" sz="2000" b="0" i="0" dirty="0">
                <a:solidFill>
                  <a:srgbClr val="002060"/>
                </a:solidFill>
                <a:effectLst/>
                <a:latin typeface="Book Antiqua" panose="02040602050305030304" pitchFamily="18" charset="0"/>
              </a:rPr>
              <a:t>This is an optional phase that’s used for optimizing the MapReduce process. </a:t>
            </a:r>
          </a:p>
          <a:p>
            <a:pPr algn="just">
              <a:lnSpc>
                <a:spcPct val="150000"/>
              </a:lnSpc>
            </a:pPr>
            <a:r>
              <a:rPr lang="en-US" sz="2000" b="0" i="0" dirty="0">
                <a:solidFill>
                  <a:srgbClr val="002060"/>
                </a:solidFill>
                <a:effectLst/>
                <a:latin typeface="Book Antiqua" panose="02040602050305030304" pitchFamily="18" charset="0"/>
              </a:rPr>
              <a:t>It’s used for reducing the pap outputs at the node level. In this phase, duplicate outputs from the map outputs can be combined into a single output. The combiner phase increases speed in the Shuffling phase by improving the performance of Jobs.</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13</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25963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Rectangle 18">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5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MapReduce with Combiner Phase">
            <a:extLst>
              <a:ext uri="{FF2B5EF4-FFF2-40B4-BE49-F238E27FC236}">
                <a16:creationId xmlns:a16="http://schemas.microsoft.com/office/drawing/2014/main" id="{7E14752D-1362-4DC8-967E-9D76121C8E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7012" y="839450"/>
            <a:ext cx="11237976" cy="496984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2572279" y="6445250"/>
            <a:ext cx="7084177" cy="365125"/>
          </a:xfrm>
        </p:spPr>
        <p:txBody>
          <a:bodyPr vert="horz" lIns="91440" tIns="45720" rIns="91440" bIns="45720" rtlCol="0" anchor="ctr">
            <a:normAutofit/>
          </a:bodyPr>
          <a:lstStyle/>
          <a:p>
            <a:pPr>
              <a:spcAft>
                <a:spcPts val="600"/>
              </a:spcAft>
            </a:pPr>
            <a:r>
              <a:rPr lang="en-US" b="0" i="0" kern="1200">
                <a:solidFill>
                  <a:srgbClr val="FFFFFF"/>
                </a:solidFill>
                <a:effectLst/>
                <a:latin typeface="+mn-lt"/>
                <a:ea typeface="+mn-ea"/>
                <a:cs typeface="+mn-cs"/>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0951856" y="6445250"/>
            <a:ext cx="551167" cy="365125"/>
          </a:xfrm>
        </p:spPr>
        <p:txBody>
          <a:bodyPr vert="horz" lIns="91440" tIns="45720" rIns="91440" bIns="45720" rtlCol="0" anchor="ctr">
            <a:normAutofit/>
          </a:bodyPr>
          <a:lstStyle/>
          <a:p>
            <a:pPr>
              <a:spcAft>
                <a:spcPts val="600"/>
              </a:spcAft>
            </a:pPr>
            <a:fld id="{6598D017-2D94-41D2-B658-57A5EFBAFF13}" type="slidenum">
              <a:rPr lang="en-US" smtClean="0">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200164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0" name="Rectangle 19">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8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4BE600C3-4A41-425D-9962-7F91C98C0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 y="1169232"/>
            <a:ext cx="11237976" cy="4640065"/>
          </a:xfrm>
          <a:prstGeom prst="rect">
            <a:avLst/>
          </a:prstGeom>
        </p:spPr>
      </p:pic>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2572279" y="6445250"/>
            <a:ext cx="7084177" cy="365125"/>
          </a:xfrm>
        </p:spPr>
        <p:txBody>
          <a:bodyPr vert="horz" lIns="91440" tIns="45720" rIns="91440" bIns="45720" rtlCol="0" anchor="ctr">
            <a:normAutofit/>
          </a:bodyPr>
          <a:lstStyle/>
          <a:p>
            <a:pPr>
              <a:spcAft>
                <a:spcPts val="600"/>
              </a:spcAft>
            </a:pPr>
            <a:r>
              <a:rPr lang="en-US" b="0" i="0" kern="1200">
                <a:solidFill>
                  <a:srgbClr val="FFFFFF"/>
                </a:solidFill>
                <a:effectLst/>
                <a:latin typeface="+mn-lt"/>
                <a:ea typeface="+mn-ea"/>
                <a:cs typeface="+mn-cs"/>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0951856" y="6445250"/>
            <a:ext cx="551167" cy="365125"/>
          </a:xfrm>
        </p:spPr>
        <p:txBody>
          <a:bodyPr vert="horz" lIns="91440" tIns="45720" rIns="91440" bIns="45720" rtlCol="0" anchor="ctr">
            <a:normAutofit/>
          </a:bodyPr>
          <a:lstStyle/>
          <a:p>
            <a:pPr>
              <a:spcAft>
                <a:spcPts val="600"/>
              </a:spcAft>
            </a:pPr>
            <a:fld id="{6598D017-2D94-41D2-B658-57A5EFBAFF13}" type="slidenum">
              <a:rPr lang="en-US">
                <a:solidFill>
                  <a:srgbClr val="FFFFFF"/>
                </a:solidFill>
              </a:rPr>
              <a:pPr>
                <a:spcAft>
                  <a:spcPts val="600"/>
                </a:spcAft>
              </a:pPr>
              <a:t>15</a:t>
            </a:fld>
            <a:endParaRPr lang="en-US">
              <a:solidFill>
                <a:srgbClr val="FFFFFF"/>
              </a:solidFill>
            </a:endParaRPr>
          </a:p>
        </p:txBody>
      </p:sp>
    </p:spTree>
    <p:extLst>
      <p:ext uri="{BB962C8B-B14F-4D97-AF65-F5344CB8AC3E}">
        <p14:creationId xmlns:p14="http://schemas.microsoft.com/office/powerpoint/2010/main" val="15579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CDB6-73AC-4A09-9B66-C7F027DABF18}"/>
              </a:ext>
            </a:extLst>
          </p:cNvPr>
          <p:cNvSpPr>
            <a:spLocks noGrp="1"/>
          </p:cNvSpPr>
          <p:nvPr>
            <p:ph type="title"/>
          </p:nvPr>
        </p:nvSpPr>
        <p:spPr>
          <a:xfrm>
            <a:off x="1597706" y="143788"/>
            <a:ext cx="10018713" cy="641197"/>
          </a:xfrm>
        </p:spPr>
        <p:txBody>
          <a:bodyPr>
            <a:noAutofit/>
          </a:bodyPr>
          <a:lstStyle/>
          <a:p>
            <a:pPr algn="just"/>
            <a:r>
              <a:rPr lang="en-US" sz="3200" b="1" i="0" dirty="0">
                <a:solidFill>
                  <a:srgbClr val="00B0F0"/>
                </a:solidFill>
                <a:effectLst/>
                <a:latin typeface="Book Antiqua" panose="02040602050305030304" pitchFamily="18" charset="0"/>
              </a:rPr>
              <a:t>Benefits of Hadoop MapReduce</a:t>
            </a:r>
            <a:endParaRPr lang="en-US" sz="3200" b="1" dirty="0">
              <a:solidFill>
                <a:srgbClr val="00B0F0"/>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84310" y="784985"/>
            <a:ext cx="10567782" cy="5722987"/>
          </a:xfrm>
        </p:spPr>
        <p:txBody>
          <a:bodyPr>
            <a:noAutofit/>
          </a:bodyPr>
          <a:lstStyle/>
          <a:p>
            <a:pPr algn="just">
              <a:lnSpc>
                <a:spcPct val="150000"/>
              </a:lnSpc>
              <a:buFont typeface="Arial" panose="020B0604020202020204" pitchFamily="34" charset="0"/>
              <a:buChar char="•"/>
            </a:pPr>
            <a:r>
              <a:rPr lang="en-US" sz="2000" b="1" i="0" dirty="0">
                <a:solidFill>
                  <a:srgbClr val="C00000"/>
                </a:solidFill>
                <a:effectLst/>
                <a:latin typeface="Book Antiqua" panose="02040602050305030304" pitchFamily="18" charset="0"/>
              </a:rPr>
              <a:t>Speed:</a:t>
            </a:r>
            <a:r>
              <a:rPr lang="en-US" sz="2000" b="0" i="0" dirty="0">
                <a:solidFill>
                  <a:srgbClr val="C00000"/>
                </a:solidFill>
                <a:effectLst/>
                <a:latin typeface="Book Antiqua" panose="02040602050305030304" pitchFamily="18" charset="0"/>
              </a:rPr>
              <a:t> </a:t>
            </a:r>
            <a:r>
              <a:rPr lang="en-US" sz="2000" b="0" i="0" dirty="0">
                <a:solidFill>
                  <a:srgbClr val="002060"/>
                </a:solidFill>
                <a:effectLst/>
                <a:latin typeface="Book Antiqua" panose="02040602050305030304" pitchFamily="18" charset="0"/>
              </a:rPr>
              <a:t>MapReduce can process huge unstructured data in a short time.</a:t>
            </a:r>
          </a:p>
          <a:p>
            <a:pPr algn="just">
              <a:lnSpc>
                <a:spcPct val="150000"/>
              </a:lnSpc>
              <a:buFont typeface="Arial" panose="020B0604020202020204" pitchFamily="34" charset="0"/>
              <a:buChar char="•"/>
            </a:pPr>
            <a:r>
              <a:rPr lang="en-US" sz="2000" b="1" i="0" dirty="0">
                <a:solidFill>
                  <a:srgbClr val="C00000"/>
                </a:solidFill>
                <a:effectLst/>
                <a:latin typeface="Book Antiqua" panose="02040602050305030304" pitchFamily="18" charset="0"/>
              </a:rPr>
              <a:t>Fault-tolerance:</a:t>
            </a:r>
            <a:r>
              <a:rPr lang="en-US" sz="2000" b="0" i="0" dirty="0">
                <a:solidFill>
                  <a:srgbClr val="C00000"/>
                </a:solidFill>
                <a:effectLst/>
                <a:latin typeface="Book Antiqua" panose="02040602050305030304" pitchFamily="18" charset="0"/>
              </a:rPr>
              <a:t> </a:t>
            </a:r>
            <a:r>
              <a:rPr lang="en-US" sz="2000" b="0" i="0" dirty="0">
                <a:solidFill>
                  <a:srgbClr val="002060"/>
                </a:solidFill>
                <a:effectLst/>
                <a:latin typeface="Book Antiqua" panose="02040602050305030304" pitchFamily="18" charset="0"/>
              </a:rPr>
              <a:t>The MapReduce framework can handle failures.</a:t>
            </a:r>
          </a:p>
          <a:p>
            <a:pPr algn="just">
              <a:lnSpc>
                <a:spcPct val="150000"/>
              </a:lnSpc>
              <a:buFont typeface="Arial" panose="020B0604020202020204" pitchFamily="34" charset="0"/>
              <a:buChar char="•"/>
            </a:pPr>
            <a:r>
              <a:rPr lang="en-US" sz="2000" b="1" i="0" dirty="0">
                <a:solidFill>
                  <a:srgbClr val="C00000"/>
                </a:solidFill>
                <a:effectLst/>
                <a:latin typeface="Book Antiqua" panose="02040602050305030304" pitchFamily="18" charset="0"/>
              </a:rPr>
              <a:t>Cost-effective:</a:t>
            </a:r>
            <a:r>
              <a:rPr lang="en-US" sz="2000" b="0" i="0" dirty="0">
                <a:solidFill>
                  <a:srgbClr val="C00000"/>
                </a:solidFill>
                <a:effectLst/>
                <a:latin typeface="Book Antiqua" panose="02040602050305030304" pitchFamily="18" charset="0"/>
              </a:rPr>
              <a:t> </a:t>
            </a:r>
            <a:r>
              <a:rPr lang="en-US" sz="2000" b="0" i="0" dirty="0">
                <a:solidFill>
                  <a:srgbClr val="002060"/>
                </a:solidFill>
                <a:effectLst/>
                <a:latin typeface="Book Antiqua" panose="02040602050305030304" pitchFamily="18" charset="0"/>
              </a:rPr>
              <a:t>Hadoop has a scale-out feature that enables users to process or store data in a cost-effective manner.</a:t>
            </a:r>
          </a:p>
          <a:p>
            <a:pPr algn="just">
              <a:lnSpc>
                <a:spcPct val="150000"/>
              </a:lnSpc>
              <a:buFont typeface="Arial" panose="020B0604020202020204" pitchFamily="34" charset="0"/>
              <a:buChar char="•"/>
            </a:pPr>
            <a:r>
              <a:rPr lang="en-US" sz="2000" b="1" i="0" dirty="0">
                <a:solidFill>
                  <a:srgbClr val="C00000"/>
                </a:solidFill>
                <a:effectLst/>
                <a:latin typeface="Book Antiqua" panose="02040602050305030304" pitchFamily="18" charset="0"/>
              </a:rPr>
              <a:t>Scalability</a:t>
            </a:r>
            <a:r>
              <a:rPr lang="en-US" sz="2000" b="1" i="0" dirty="0">
                <a:solidFill>
                  <a:srgbClr val="002060"/>
                </a:solidFill>
                <a:effectLst/>
                <a:latin typeface="Book Antiqua" panose="02040602050305030304" pitchFamily="18" charset="0"/>
              </a:rPr>
              <a:t>:</a:t>
            </a:r>
            <a:r>
              <a:rPr lang="en-US" sz="2000" b="0" i="0" dirty="0">
                <a:solidFill>
                  <a:srgbClr val="002060"/>
                </a:solidFill>
                <a:effectLst/>
                <a:latin typeface="Book Antiqua" panose="02040602050305030304" pitchFamily="18" charset="0"/>
              </a:rPr>
              <a:t> Hadoop provides a highly scalable framework. MapReduce allows users to run applications from many nodes.</a:t>
            </a:r>
          </a:p>
          <a:p>
            <a:pPr algn="just">
              <a:lnSpc>
                <a:spcPct val="150000"/>
              </a:lnSpc>
              <a:buFont typeface="Arial" panose="020B0604020202020204" pitchFamily="34" charset="0"/>
              <a:buChar char="•"/>
            </a:pPr>
            <a:r>
              <a:rPr lang="en-US" sz="2000" b="1" i="0" dirty="0">
                <a:solidFill>
                  <a:srgbClr val="C00000"/>
                </a:solidFill>
                <a:effectLst/>
                <a:latin typeface="Book Antiqua" panose="02040602050305030304" pitchFamily="18" charset="0"/>
              </a:rPr>
              <a:t>Data availability:</a:t>
            </a:r>
            <a:r>
              <a:rPr lang="en-US" sz="2000" b="0" i="0" dirty="0">
                <a:solidFill>
                  <a:srgbClr val="C00000"/>
                </a:solidFill>
                <a:effectLst/>
                <a:latin typeface="Book Antiqua" panose="02040602050305030304" pitchFamily="18" charset="0"/>
              </a:rPr>
              <a:t> </a:t>
            </a:r>
            <a:r>
              <a:rPr lang="en-US" sz="2000" b="0" i="0" dirty="0">
                <a:solidFill>
                  <a:srgbClr val="002060"/>
                </a:solidFill>
                <a:effectLst/>
                <a:latin typeface="Book Antiqua" panose="02040602050305030304" pitchFamily="18" charset="0"/>
              </a:rPr>
              <a:t>Replicas of data are sent to various nodes within the network. This ensures copies of the data are available in the event of failure.</a:t>
            </a:r>
          </a:p>
          <a:p>
            <a:pPr algn="just">
              <a:lnSpc>
                <a:spcPct val="150000"/>
              </a:lnSpc>
              <a:buFont typeface="Arial" panose="020B0604020202020204" pitchFamily="34" charset="0"/>
              <a:buChar char="•"/>
            </a:pPr>
            <a:r>
              <a:rPr lang="en-US" sz="2000" b="1" i="0" dirty="0">
                <a:solidFill>
                  <a:srgbClr val="C00000"/>
                </a:solidFill>
                <a:effectLst/>
                <a:latin typeface="Book Antiqua" panose="02040602050305030304" pitchFamily="18" charset="0"/>
              </a:rPr>
              <a:t>Parallel Processing:</a:t>
            </a:r>
            <a:r>
              <a:rPr lang="en-US" sz="2000" b="0" i="0" dirty="0">
                <a:solidFill>
                  <a:srgbClr val="C00000"/>
                </a:solidFill>
                <a:effectLst/>
                <a:latin typeface="Book Antiqua" panose="02040602050305030304" pitchFamily="18" charset="0"/>
              </a:rPr>
              <a:t> </a:t>
            </a:r>
            <a:r>
              <a:rPr lang="en-US" sz="2000" b="0" i="0" dirty="0">
                <a:solidFill>
                  <a:srgbClr val="002060"/>
                </a:solidFill>
                <a:effectLst/>
                <a:latin typeface="Book Antiqua" panose="02040602050305030304" pitchFamily="18" charset="0"/>
              </a:rPr>
              <a:t>In MapReduce, multiple job-parts of the same dataset can be processed in a parallel manner. This reduces the time taken to complete a task.</a:t>
            </a:r>
          </a:p>
          <a:p>
            <a:pPr algn="just">
              <a:lnSpc>
                <a:spcPct val="150000"/>
              </a:lnSpc>
            </a:pPr>
            <a:endParaRPr lang="en-US" sz="20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16</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27363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CDB6-73AC-4A09-9B66-C7F027DABF18}"/>
              </a:ext>
            </a:extLst>
          </p:cNvPr>
          <p:cNvSpPr>
            <a:spLocks noGrp="1"/>
          </p:cNvSpPr>
          <p:nvPr>
            <p:ph type="title"/>
          </p:nvPr>
        </p:nvSpPr>
        <p:spPr>
          <a:xfrm>
            <a:off x="1563972" y="227602"/>
            <a:ext cx="10018713" cy="446956"/>
          </a:xfrm>
        </p:spPr>
        <p:txBody>
          <a:bodyPr>
            <a:normAutofit fontScale="90000"/>
          </a:bodyPr>
          <a:lstStyle/>
          <a:p>
            <a:pPr algn="just"/>
            <a:r>
              <a:rPr lang="en-US" sz="3200" b="1" dirty="0">
                <a:solidFill>
                  <a:srgbClr val="00B0F0"/>
                </a:solidFill>
                <a:latin typeface="Book Antiqua" panose="02040602050305030304" pitchFamily="18" charset="0"/>
              </a:rPr>
              <a:t>Applications of MapReduce</a:t>
            </a:r>
          </a:p>
        </p:txBody>
      </p:sp>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289437" y="920368"/>
            <a:ext cx="10732674" cy="5393802"/>
          </a:xfrm>
        </p:spPr>
        <p:txBody>
          <a:bodyPr>
            <a:noAutofit/>
          </a:bodyPr>
          <a:lstStyle/>
          <a:p>
            <a:pPr algn="just">
              <a:lnSpc>
                <a:spcPct val="150000"/>
              </a:lnSpc>
            </a:pPr>
            <a:r>
              <a:rPr lang="en-US" sz="2000" b="0" i="0" dirty="0">
                <a:solidFill>
                  <a:srgbClr val="002060"/>
                </a:solidFill>
                <a:effectLst/>
                <a:latin typeface="Book Antiqua" panose="02040602050305030304" pitchFamily="18" charset="0"/>
              </a:rPr>
              <a:t>The following are some of the practical applications of the MapReduce program.</a:t>
            </a:r>
          </a:p>
          <a:p>
            <a:pPr algn="just">
              <a:lnSpc>
                <a:spcPct val="150000"/>
              </a:lnSpc>
            </a:pPr>
            <a:r>
              <a:rPr lang="en-US" sz="2000" b="1" i="0" dirty="0">
                <a:solidFill>
                  <a:srgbClr val="C00000"/>
                </a:solidFill>
                <a:effectLst/>
                <a:latin typeface="Book Antiqua" panose="02040602050305030304" pitchFamily="18" charset="0"/>
              </a:rPr>
              <a:t>E-commerce-</a:t>
            </a:r>
            <a:r>
              <a:rPr lang="en-US" sz="2000" b="1" i="0" dirty="0">
                <a:solidFill>
                  <a:srgbClr val="002060"/>
                </a:solidFill>
                <a:effectLst/>
                <a:latin typeface="Book Antiqua" panose="02040602050305030304" pitchFamily="18" charset="0"/>
              </a:rPr>
              <a:t> </a:t>
            </a:r>
            <a:r>
              <a:rPr lang="en-US" sz="2000" b="0" i="0" dirty="0">
                <a:solidFill>
                  <a:srgbClr val="002060"/>
                </a:solidFill>
                <a:effectLst/>
                <a:latin typeface="Book Antiqua" panose="02040602050305030304" pitchFamily="18" charset="0"/>
              </a:rPr>
              <a:t>E-commerce companies such as Walmart, E-Bay, and Amazon use MapReduce to analyze buying behavior. MapReduce provides meaningful information that is used as the basis for developing product recommendations. Some of the information used include site records, e-commerce catalogs, purchase history, and interaction logs.</a:t>
            </a:r>
          </a:p>
          <a:p>
            <a:pPr algn="just">
              <a:lnSpc>
                <a:spcPct val="150000"/>
              </a:lnSpc>
            </a:pPr>
            <a:r>
              <a:rPr lang="en-US" sz="2000" b="1" i="0" dirty="0">
                <a:solidFill>
                  <a:srgbClr val="C00000"/>
                </a:solidFill>
                <a:effectLst/>
                <a:latin typeface="Book Antiqua" panose="02040602050305030304" pitchFamily="18" charset="0"/>
              </a:rPr>
              <a:t>Social networks- </a:t>
            </a:r>
            <a:r>
              <a:rPr lang="en-US" sz="2000" b="0" i="0" dirty="0">
                <a:solidFill>
                  <a:srgbClr val="002060"/>
                </a:solidFill>
                <a:effectLst/>
                <a:latin typeface="Book Antiqua" panose="02040602050305030304" pitchFamily="18" charset="0"/>
              </a:rPr>
              <a:t>The MapReduce programming tool can evaluate certain information on social media platforms such as Facebook, Twitter, and LinkedIn. It can evaluate important information such as who liked your status and who viewed your profile.</a:t>
            </a:r>
          </a:p>
          <a:p>
            <a:pPr algn="just">
              <a:lnSpc>
                <a:spcPct val="150000"/>
              </a:lnSpc>
            </a:pPr>
            <a:r>
              <a:rPr lang="en-US" sz="2000" b="1" i="0" dirty="0">
                <a:solidFill>
                  <a:srgbClr val="C00000"/>
                </a:solidFill>
                <a:effectLst/>
                <a:latin typeface="Book Antiqua" panose="02040602050305030304" pitchFamily="18" charset="0"/>
              </a:rPr>
              <a:t>Entertainment-</a:t>
            </a:r>
            <a:r>
              <a:rPr lang="en-US" sz="2000" b="0" i="0" dirty="0">
                <a:solidFill>
                  <a:srgbClr val="002060"/>
                </a:solidFill>
                <a:effectLst/>
                <a:latin typeface="Book Antiqua" panose="02040602050305030304" pitchFamily="18" charset="0"/>
              </a:rPr>
              <a:t> Netflix uses MapReduce to analyze the clicks and logs of online customers. This information helps the company suggest movies based on customers’ interests and behavior.</a:t>
            </a:r>
            <a:endParaRPr lang="en-US" sz="20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17</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33026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CDB6-73AC-4A09-9B66-C7F027DABF18}"/>
              </a:ext>
            </a:extLst>
          </p:cNvPr>
          <p:cNvSpPr>
            <a:spLocks noGrp="1"/>
          </p:cNvSpPr>
          <p:nvPr>
            <p:ph type="title"/>
          </p:nvPr>
        </p:nvSpPr>
        <p:spPr>
          <a:xfrm>
            <a:off x="1643635" y="350028"/>
            <a:ext cx="10018713" cy="708285"/>
          </a:xfrm>
        </p:spPr>
        <p:txBody>
          <a:bodyPr>
            <a:normAutofit/>
          </a:bodyPr>
          <a:lstStyle/>
          <a:p>
            <a:pPr algn="just"/>
            <a:r>
              <a:rPr lang="en-US" sz="3200" b="1" dirty="0">
                <a:solidFill>
                  <a:srgbClr val="00B0F0"/>
                </a:solidFill>
                <a:latin typeface="Book Antiqua" panose="02040602050305030304" pitchFamily="18" charset="0"/>
              </a:rPr>
              <a:t>Map Reduce Program for Weather Dataset</a:t>
            </a:r>
          </a:p>
        </p:txBody>
      </p:sp>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84310" y="1114170"/>
            <a:ext cx="10178038" cy="5393802"/>
          </a:xfrm>
        </p:spPr>
        <p:txBody>
          <a:bodyPr>
            <a:normAutofit/>
          </a:bodyPr>
          <a:lstStyle/>
          <a:p>
            <a:pPr algn="just">
              <a:lnSpc>
                <a:spcPct val="150000"/>
              </a:lnSpc>
            </a:pPr>
            <a:r>
              <a:rPr lang="en-US" sz="2000" dirty="0">
                <a:solidFill>
                  <a:srgbClr val="002060"/>
                </a:solidFill>
                <a:latin typeface="Book Antiqua" panose="02040602050305030304" pitchFamily="18" charset="0"/>
              </a:rPr>
              <a:t>For our example, we will write a program that mines weather data. Weather sensors collecting data every hour at many locations across the globe gather a large volume of log data, which is a good candidate for analysis with MapReduce, since it is semi structured and record-oriented.</a:t>
            </a:r>
          </a:p>
          <a:p>
            <a:pPr marL="0" indent="0" algn="just">
              <a:lnSpc>
                <a:spcPct val="150000"/>
              </a:lnSpc>
              <a:buNone/>
            </a:pPr>
            <a:r>
              <a:rPr lang="en-US" sz="2000" b="1" dirty="0">
                <a:solidFill>
                  <a:srgbClr val="C00000"/>
                </a:solidFill>
                <a:latin typeface="Book Antiqua" panose="02040602050305030304" pitchFamily="18" charset="0"/>
              </a:rPr>
              <a:t>Data Format- </a:t>
            </a:r>
            <a:r>
              <a:rPr lang="en-US" sz="2000" dirty="0">
                <a:solidFill>
                  <a:srgbClr val="002060"/>
                </a:solidFill>
                <a:latin typeface="Book Antiqua" panose="02040602050305030304" pitchFamily="18" charset="0"/>
              </a:rPr>
              <a:t>The data we will use is from the </a:t>
            </a:r>
            <a:r>
              <a:rPr lang="en-US" sz="2000" b="1" dirty="0">
                <a:solidFill>
                  <a:srgbClr val="0070C0"/>
                </a:solidFill>
                <a:latin typeface="Book Antiqua" panose="02040602050305030304" pitchFamily="18" charset="0"/>
              </a:rPr>
              <a:t>National Climatic Data Center (NCDC, http://www.ncdc.noaa.gov/). </a:t>
            </a:r>
            <a:r>
              <a:rPr lang="en-US" sz="2000" dirty="0">
                <a:solidFill>
                  <a:srgbClr val="002060"/>
                </a:solidFill>
                <a:latin typeface="Book Antiqua" panose="02040602050305030304" pitchFamily="18" charset="0"/>
              </a:rPr>
              <a:t>The data is stored using a line-oriented ASCII format, in which each line is a record. The format supports a rich set of meteorological elements, many of which are optional or with variable data lengths. For simplicity, we shall focus on the basic elements, such as </a:t>
            </a:r>
            <a:r>
              <a:rPr lang="en-US" sz="2000" dirty="0">
                <a:solidFill>
                  <a:srgbClr val="0070C0"/>
                </a:solidFill>
                <a:latin typeface="Book Antiqua" panose="02040602050305030304" pitchFamily="18" charset="0"/>
              </a:rPr>
              <a:t>temperature, which are always present and are of fixed width.</a:t>
            </a:r>
          </a:p>
          <a:p>
            <a:pPr algn="just">
              <a:lnSpc>
                <a:spcPct val="150000"/>
              </a:lnSpc>
            </a:pPr>
            <a:endParaRPr lang="en-US" sz="20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18</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21279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69320" y="916090"/>
            <a:ext cx="10432869" cy="5393802"/>
          </a:xfrm>
        </p:spPr>
        <p:txBody>
          <a:bodyPr>
            <a:noAutofit/>
          </a:bodyPr>
          <a:lstStyle/>
          <a:p>
            <a:pPr algn="just">
              <a:lnSpc>
                <a:spcPct val="150000"/>
              </a:lnSpc>
            </a:pPr>
            <a:r>
              <a:rPr lang="en-US" sz="1900" dirty="0">
                <a:solidFill>
                  <a:srgbClr val="002060"/>
                </a:solidFill>
                <a:latin typeface="Book Antiqua" panose="02040602050305030304" pitchFamily="18" charset="0"/>
              </a:rPr>
              <a:t>Example shows a sample line with some of the salient fields highlighted. The line has been split into multiple lines to show each field: in the real file, fields are packed into one line with no delimiters. Data files are organized by date and weather station. There is a directory for each year from 1901 to 2001, each containing a zipped file for each weather station with its readings for that year. For example, here are the first entries for 1990: </a:t>
            </a:r>
          </a:p>
          <a:p>
            <a:pPr marL="914400" lvl="2" indent="0" algn="just">
              <a:lnSpc>
                <a:spcPct val="150000"/>
              </a:lnSpc>
              <a:buNone/>
            </a:pPr>
            <a:r>
              <a:rPr lang="en-US" sz="1900" b="1" dirty="0">
                <a:solidFill>
                  <a:srgbClr val="C00000"/>
                </a:solidFill>
                <a:latin typeface="Book Antiqua" panose="02040602050305030304" pitchFamily="18" charset="0"/>
              </a:rPr>
              <a:t>% ls raw/1990 | head </a:t>
            </a:r>
          </a:p>
          <a:p>
            <a:pPr marL="914400" lvl="2" indent="0" algn="just">
              <a:lnSpc>
                <a:spcPct val="150000"/>
              </a:lnSpc>
              <a:buNone/>
            </a:pPr>
            <a:r>
              <a:rPr lang="en-US" sz="1900" dirty="0">
                <a:solidFill>
                  <a:srgbClr val="C00000"/>
                </a:solidFill>
                <a:latin typeface="Book Antiqua" panose="02040602050305030304" pitchFamily="18" charset="0"/>
              </a:rPr>
              <a:t>010010-99999-1990.gz </a:t>
            </a:r>
          </a:p>
          <a:p>
            <a:pPr marL="914400" lvl="2" indent="0" algn="just">
              <a:lnSpc>
                <a:spcPct val="150000"/>
              </a:lnSpc>
              <a:buNone/>
            </a:pPr>
            <a:r>
              <a:rPr lang="en-US" sz="1900" dirty="0">
                <a:solidFill>
                  <a:srgbClr val="C00000"/>
                </a:solidFill>
                <a:latin typeface="Book Antiqua" panose="02040602050305030304" pitchFamily="18" charset="0"/>
              </a:rPr>
              <a:t>010014-99999-1990.gz </a:t>
            </a:r>
          </a:p>
          <a:p>
            <a:pPr marL="914400" lvl="2" indent="0" algn="just">
              <a:lnSpc>
                <a:spcPct val="150000"/>
              </a:lnSpc>
              <a:buNone/>
            </a:pPr>
            <a:r>
              <a:rPr lang="en-US" sz="1900" dirty="0">
                <a:solidFill>
                  <a:srgbClr val="C00000"/>
                </a:solidFill>
                <a:latin typeface="Book Antiqua" panose="02040602050305030304" pitchFamily="18" charset="0"/>
              </a:rPr>
              <a:t>010015-99999-1990.gz </a:t>
            </a:r>
          </a:p>
          <a:p>
            <a:pPr marL="914400" lvl="2" indent="0" algn="just">
              <a:lnSpc>
                <a:spcPct val="150000"/>
              </a:lnSpc>
              <a:buNone/>
            </a:pPr>
            <a:r>
              <a:rPr lang="en-US" sz="1900" dirty="0">
                <a:solidFill>
                  <a:srgbClr val="C00000"/>
                </a:solidFill>
                <a:latin typeface="Book Antiqua" panose="02040602050305030304" pitchFamily="18" charset="0"/>
              </a:rPr>
              <a:t>010016-99999-1990.gz</a:t>
            </a:r>
          </a:p>
          <a:p>
            <a:pPr marL="914400" lvl="2" indent="0" algn="just">
              <a:lnSpc>
                <a:spcPct val="150000"/>
              </a:lnSpc>
              <a:buNone/>
            </a:pPr>
            <a:r>
              <a:rPr lang="en-US" sz="1900" dirty="0">
                <a:solidFill>
                  <a:srgbClr val="C00000"/>
                </a:solidFill>
                <a:latin typeface="Book Antiqua" panose="02040602050305030304" pitchFamily="18" charset="0"/>
              </a:rPr>
              <a:t>010017-99999-1990.gz </a:t>
            </a:r>
          </a:p>
          <a:p>
            <a:pPr marL="914400" lvl="2" indent="0" algn="just">
              <a:lnSpc>
                <a:spcPct val="150000"/>
              </a:lnSpc>
              <a:buNone/>
            </a:pPr>
            <a:r>
              <a:rPr lang="en-US" sz="1900" dirty="0">
                <a:solidFill>
                  <a:srgbClr val="C00000"/>
                </a:solidFill>
                <a:latin typeface="Book Antiqua" panose="02040602050305030304" pitchFamily="18" charset="0"/>
              </a:rPr>
              <a:t>010030-99999-1990.gz</a:t>
            </a:r>
            <a:endParaRPr lang="en-US" sz="1900" dirty="0">
              <a:solidFill>
                <a:srgbClr val="002060"/>
              </a:solidFill>
              <a:latin typeface="Book Antiqua" panose="02040602050305030304" pitchFamily="18" charset="0"/>
            </a:endParaRPr>
          </a:p>
          <a:p>
            <a:pPr algn="just">
              <a:lnSpc>
                <a:spcPct val="150000"/>
              </a:lnSpc>
            </a:pPr>
            <a:endParaRPr lang="en-US" sz="19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19</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262981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CDB6-73AC-4A09-9B66-C7F027DABF18}"/>
              </a:ext>
            </a:extLst>
          </p:cNvPr>
          <p:cNvSpPr>
            <a:spLocks noGrp="1"/>
          </p:cNvSpPr>
          <p:nvPr>
            <p:ph type="title"/>
          </p:nvPr>
        </p:nvSpPr>
        <p:spPr>
          <a:xfrm>
            <a:off x="1484310" y="1069296"/>
            <a:ext cx="10018713" cy="708285"/>
          </a:xfrm>
        </p:spPr>
        <p:txBody>
          <a:bodyPr>
            <a:normAutofit/>
          </a:bodyPr>
          <a:lstStyle/>
          <a:p>
            <a:pPr algn="l"/>
            <a:r>
              <a:rPr lang="en-US" sz="3200" b="1" dirty="0">
                <a:solidFill>
                  <a:srgbClr val="00B0F0"/>
                </a:solidFill>
                <a:latin typeface="Book Antiqua" panose="02040602050305030304" pitchFamily="18" charset="0"/>
              </a:rPr>
              <a:t>Points to be covered</a:t>
            </a:r>
          </a:p>
        </p:txBody>
      </p:sp>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84309" y="1717713"/>
            <a:ext cx="10018713" cy="4253553"/>
          </a:xfrm>
        </p:spPr>
        <p:txBody>
          <a:bodyPr>
            <a:normAutofit/>
          </a:bodyPr>
          <a:lstStyle/>
          <a:p>
            <a:pPr>
              <a:lnSpc>
                <a:spcPct val="200000"/>
              </a:lnSpc>
            </a:pPr>
            <a:r>
              <a:rPr lang="en-US" sz="2200" b="1" dirty="0">
                <a:solidFill>
                  <a:srgbClr val="002060"/>
                </a:solidFill>
                <a:latin typeface="Book Antiqua" panose="02040602050305030304" pitchFamily="18" charset="0"/>
              </a:rPr>
              <a:t>Map Reduce: </a:t>
            </a:r>
            <a:r>
              <a:rPr lang="en-US" sz="2200" dirty="0">
                <a:solidFill>
                  <a:srgbClr val="002060"/>
                </a:solidFill>
                <a:latin typeface="Book Antiqua" panose="02040602050305030304" pitchFamily="18" charset="0"/>
              </a:rPr>
              <a:t>Introduction , Architecture, Algorithm, Terminology</a:t>
            </a:r>
          </a:p>
          <a:p>
            <a:pPr>
              <a:lnSpc>
                <a:spcPct val="200000"/>
              </a:lnSpc>
            </a:pPr>
            <a:r>
              <a:rPr lang="en-US" sz="2200" dirty="0">
                <a:solidFill>
                  <a:srgbClr val="002060"/>
                </a:solidFill>
                <a:latin typeface="Book Antiqua" panose="02040602050305030304" pitchFamily="18" charset="0"/>
              </a:rPr>
              <a:t>Phases of Map Reduce</a:t>
            </a:r>
          </a:p>
          <a:p>
            <a:pPr>
              <a:lnSpc>
                <a:spcPct val="200000"/>
              </a:lnSpc>
            </a:pPr>
            <a:r>
              <a:rPr lang="en-US" sz="2200" dirty="0">
                <a:solidFill>
                  <a:srgbClr val="002060"/>
                </a:solidFill>
                <a:latin typeface="Book Antiqua" panose="02040602050305030304" pitchFamily="18" charset="0"/>
              </a:rPr>
              <a:t>Benefits and Applications of Map Reduce</a:t>
            </a:r>
          </a:p>
          <a:p>
            <a:pPr>
              <a:lnSpc>
                <a:spcPct val="200000"/>
              </a:lnSpc>
            </a:pPr>
            <a:r>
              <a:rPr lang="en-US" sz="2200" dirty="0">
                <a:solidFill>
                  <a:srgbClr val="002060"/>
                </a:solidFill>
                <a:latin typeface="Book Antiqua" panose="02040602050305030304" pitchFamily="18" charset="0"/>
              </a:rPr>
              <a:t>Map Reduce Program for Weather Dataset</a:t>
            </a:r>
          </a:p>
          <a:p>
            <a:pPr>
              <a:lnSpc>
                <a:spcPct val="200000"/>
              </a:lnSpc>
            </a:pPr>
            <a:endParaRPr lang="en-US" sz="22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377480" y="623225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0921682" y="5788704"/>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a:t>
            </a:fld>
            <a:endParaRPr lang="en-US" b="1">
              <a:solidFill>
                <a:srgbClr val="C00000"/>
              </a:solidFill>
              <a:latin typeface="Book Antiqua" panose="02040602050305030304" pitchFamily="18" charset="0"/>
            </a:endParaRPr>
          </a:p>
        </p:txBody>
      </p:sp>
    </p:spTree>
    <p:extLst>
      <p:ext uri="{BB962C8B-B14F-4D97-AF65-F5344CB8AC3E}">
        <p14:creationId xmlns:p14="http://schemas.microsoft.com/office/powerpoint/2010/main" val="1672516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84307" y="543378"/>
            <a:ext cx="10492831" cy="5409946"/>
          </a:xfrm>
        </p:spPr>
        <p:txBody>
          <a:bodyPr>
            <a:noAutofit/>
          </a:bodyPr>
          <a:lstStyle/>
          <a:p>
            <a:pPr marL="0" indent="0" algn="just">
              <a:lnSpc>
                <a:spcPct val="150000"/>
              </a:lnSpc>
              <a:buNone/>
            </a:pPr>
            <a:r>
              <a:rPr lang="en-US" sz="2000" b="1" dirty="0">
                <a:solidFill>
                  <a:srgbClr val="C00000"/>
                </a:solidFill>
                <a:latin typeface="Book Antiqua" panose="02040602050305030304" pitchFamily="18" charset="0"/>
              </a:rPr>
              <a:t>Analyzing the Data with Hadoop- </a:t>
            </a:r>
            <a:r>
              <a:rPr lang="en-US" sz="2000" dirty="0">
                <a:solidFill>
                  <a:srgbClr val="002060"/>
                </a:solidFill>
                <a:latin typeface="Book Antiqua" panose="02040602050305030304" pitchFamily="18" charset="0"/>
              </a:rPr>
              <a:t>To take advantage of the parallel processing that Hadoop provides, we need to express our query as a MapReduce job. After some local, small-scale testing, we will be able to run it on a cluster of machines.</a:t>
            </a:r>
          </a:p>
          <a:p>
            <a:pPr marL="0" indent="0" algn="just">
              <a:lnSpc>
                <a:spcPct val="150000"/>
              </a:lnSpc>
              <a:buNone/>
            </a:pPr>
            <a:r>
              <a:rPr lang="en-US" sz="2000" b="1" dirty="0">
                <a:solidFill>
                  <a:srgbClr val="C00000"/>
                </a:solidFill>
                <a:latin typeface="Book Antiqua" panose="02040602050305030304" pitchFamily="18" charset="0"/>
              </a:rPr>
              <a:t>Map and Reduce- </a:t>
            </a:r>
            <a:r>
              <a:rPr lang="en-US" sz="2000" dirty="0">
                <a:solidFill>
                  <a:srgbClr val="002060"/>
                </a:solidFill>
                <a:latin typeface="Book Antiqua" panose="02040602050305030304" pitchFamily="18" charset="0"/>
              </a:rPr>
              <a:t>MapReduce works by breaking the processing into two phases: the map phase and the reduce phase. Each phase has key-value pairs as input and output, the types of which may be chosen by the programmer. The programmer also specifies two functions: the </a:t>
            </a:r>
            <a:r>
              <a:rPr lang="en-US" sz="2000" b="1" i="1" dirty="0">
                <a:solidFill>
                  <a:srgbClr val="0070C0"/>
                </a:solidFill>
                <a:latin typeface="Book Antiqua" panose="02040602050305030304" pitchFamily="18" charset="0"/>
              </a:rPr>
              <a:t>map function and the reduce function.</a:t>
            </a:r>
          </a:p>
          <a:p>
            <a:pPr algn="just">
              <a:lnSpc>
                <a:spcPct val="150000"/>
              </a:lnSpc>
            </a:pPr>
            <a:r>
              <a:rPr lang="en-US" sz="2000" dirty="0">
                <a:solidFill>
                  <a:srgbClr val="002060"/>
                </a:solidFill>
                <a:latin typeface="Book Antiqua" panose="02040602050305030304" pitchFamily="18" charset="0"/>
              </a:rPr>
              <a:t>The input to our map phase is the raw NCDC data. We choose a text input format that gives us each line in the dataset as a text value. The key is the offset of the beginning of the line from the beginning of the file, but as we have no need for this, we ignore it.</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20</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64200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68361" y="361267"/>
            <a:ext cx="10523770" cy="5928654"/>
          </a:xfrm>
        </p:spPr>
        <p:txBody>
          <a:bodyPr>
            <a:noAutofit/>
          </a:bodyPr>
          <a:lstStyle/>
          <a:p>
            <a:pPr algn="just">
              <a:lnSpc>
                <a:spcPct val="150000"/>
              </a:lnSpc>
            </a:pPr>
            <a:r>
              <a:rPr lang="en-US" sz="1900" dirty="0">
                <a:solidFill>
                  <a:srgbClr val="002060"/>
                </a:solidFill>
                <a:latin typeface="Book Antiqua" panose="02040602050305030304" pitchFamily="18" charset="0"/>
              </a:rPr>
              <a:t>Our map function is simple. We pull out the year and the air temperature, since these are the only fields, we are interested in. In this case, the map function is just a data preparation phase, setting up the data in such a way that the reducer function can do its work on it: finding the maximum temperature for each year. The map function is also a good place to drop bad records: here we filter out temperatures that are missing, suspect, or erroneous.</a:t>
            </a:r>
          </a:p>
          <a:p>
            <a:pPr algn="just">
              <a:lnSpc>
                <a:spcPct val="150000"/>
              </a:lnSpc>
            </a:pPr>
            <a:r>
              <a:rPr lang="en-US" sz="1900" dirty="0">
                <a:solidFill>
                  <a:srgbClr val="002060"/>
                </a:solidFill>
                <a:latin typeface="Book Antiqua" panose="02040602050305030304" pitchFamily="18" charset="0"/>
              </a:rPr>
              <a:t>To visualize the way the map works, consider the following sample lines of input data (some unused columns have been dropped to fit the page, indicated by ellipses): </a:t>
            </a:r>
          </a:p>
          <a:p>
            <a:pPr marL="457200" lvl="1" indent="0" algn="just">
              <a:lnSpc>
                <a:spcPct val="150000"/>
              </a:lnSpc>
              <a:buNone/>
            </a:pPr>
            <a:r>
              <a:rPr lang="en-US" sz="1900" dirty="0">
                <a:solidFill>
                  <a:srgbClr val="C00000"/>
                </a:solidFill>
                <a:latin typeface="Book Antiqua" panose="02040602050305030304" pitchFamily="18" charset="0"/>
              </a:rPr>
              <a:t>0067011990999991950051507004...9999999N9+00001+99999999999... 0043011990999991950051512004...9999999N9+00221+99999999999...</a:t>
            </a:r>
          </a:p>
          <a:p>
            <a:pPr marL="457200" lvl="1" indent="0" algn="just">
              <a:lnSpc>
                <a:spcPct val="150000"/>
              </a:lnSpc>
              <a:buNone/>
            </a:pPr>
            <a:r>
              <a:rPr lang="en-US" sz="1900" dirty="0">
                <a:solidFill>
                  <a:srgbClr val="C00000"/>
                </a:solidFill>
                <a:latin typeface="Book Antiqua" panose="02040602050305030304" pitchFamily="18" charset="0"/>
              </a:rPr>
              <a:t>0043011990999991950051518004...9999999N9-00111+99999999999... 0043012650999991949032412004...0500001N9+01111+99999999999... 0043012650999991949032418004...0500001N9+00781+99999999999...</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21</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32667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126206"/>
            <a:ext cx="10178038" cy="6605587"/>
          </a:xfrm>
        </p:spPr>
        <p:txBody>
          <a:bodyPr>
            <a:noAutofit/>
          </a:bodyPr>
          <a:lstStyle/>
          <a:p>
            <a:pPr algn="just">
              <a:lnSpc>
                <a:spcPct val="150000"/>
              </a:lnSpc>
            </a:pPr>
            <a:r>
              <a:rPr lang="en-US" sz="1800" dirty="0">
                <a:solidFill>
                  <a:srgbClr val="002060"/>
                </a:solidFill>
                <a:latin typeface="Book Antiqua" panose="02040602050305030304" pitchFamily="18" charset="0"/>
              </a:rPr>
              <a:t>These lines are presented to the map function as the key-value pairs:</a:t>
            </a:r>
          </a:p>
          <a:p>
            <a:pPr marL="457200" lvl="1" indent="0" algn="just">
              <a:lnSpc>
                <a:spcPct val="150000"/>
              </a:lnSpc>
              <a:buNone/>
            </a:pPr>
            <a:r>
              <a:rPr lang="en-US" sz="1800" dirty="0">
                <a:solidFill>
                  <a:srgbClr val="C00000"/>
                </a:solidFill>
                <a:latin typeface="Book Antiqua" panose="02040602050305030304" pitchFamily="18" charset="0"/>
              </a:rPr>
              <a:t> (0, 0067011990999991950051507004...9999999N9+00001+99999999999...)</a:t>
            </a:r>
          </a:p>
          <a:p>
            <a:pPr marL="457200" lvl="1" indent="0" algn="just">
              <a:lnSpc>
                <a:spcPct val="150000"/>
              </a:lnSpc>
              <a:buNone/>
            </a:pPr>
            <a:r>
              <a:rPr lang="en-US" sz="1800" dirty="0">
                <a:solidFill>
                  <a:srgbClr val="C00000"/>
                </a:solidFill>
                <a:latin typeface="Book Antiqua" panose="02040602050305030304" pitchFamily="18" charset="0"/>
              </a:rPr>
              <a:t> (106, 0043011990999991950051512004...9999999N9+00221+99999999999...)</a:t>
            </a:r>
          </a:p>
          <a:p>
            <a:pPr marL="457200" lvl="1" indent="0" algn="just">
              <a:lnSpc>
                <a:spcPct val="150000"/>
              </a:lnSpc>
              <a:buNone/>
            </a:pPr>
            <a:r>
              <a:rPr lang="en-US" sz="1800" dirty="0">
                <a:solidFill>
                  <a:srgbClr val="C00000"/>
                </a:solidFill>
                <a:latin typeface="Book Antiqua" panose="02040602050305030304" pitchFamily="18" charset="0"/>
              </a:rPr>
              <a:t> (212, 0043011990999991950051518004...9999999N9-00111+99999999999...)</a:t>
            </a:r>
          </a:p>
          <a:p>
            <a:pPr marL="457200" lvl="1" indent="0" algn="just">
              <a:lnSpc>
                <a:spcPct val="150000"/>
              </a:lnSpc>
              <a:buNone/>
            </a:pPr>
            <a:r>
              <a:rPr lang="en-US" sz="1800" dirty="0">
                <a:solidFill>
                  <a:srgbClr val="C00000"/>
                </a:solidFill>
                <a:latin typeface="Book Antiqua" panose="02040602050305030304" pitchFamily="18" charset="0"/>
              </a:rPr>
              <a:t> (318, 0043012650999991949032412004...0500001N9+01111+99999999999...)</a:t>
            </a:r>
          </a:p>
          <a:p>
            <a:pPr marL="457200" lvl="1" indent="0" algn="just">
              <a:lnSpc>
                <a:spcPct val="150000"/>
              </a:lnSpc>
              <a:buNone/>
            </a:pPr>
            <a:r>
              <a:rPr lang="en-US" sz="1800" dirty="0">
                <a:solidFill>
                  <a:srgbClr val="C00000"/>
                </a:solidFill>
                <a:latin typeface="Book Antiqua" panose="02040602050305030304" pitchFamily="18" charset="0"/>
              </a:rPr>
              <a:t> (424, 0043012650999991949032418004...0500001N9+00781+99999999999...)</a:t>
            </a:r>
          </a:p>
          <a:p>
            <a:pPr algn="just">
              <a:lnSpc>
                <a:spcPct val="150000"/>
              </a:lnSpc>
            </a:pPr>
            <a:r>
              <a:rPr lang="en-US" sz="1800" dirty="0">
                <a:solidFill>
                  <a:srgbClr val="002060"/>
                </a:solidFill>
                <a:latin typeface="Book Antiqua" panose="02040602050305030304" pitchFamily="18" charset="0"/>
              </a:rPr>
              <a:t>The keys are the line offsets within the file, which we ignore in our map function. The map function merely extracts the year and the air temperature (indicated in bold text), and emits them as its output (the temperature values have been interpreted as integers): </a:t>
            </a:r>
          </a:p>
          <a:p>
            <a:pPr marL="457200" lvl="1" indent="0" algn="just">
              <a:buNone/>
            </a:pPr>
            <a:r>
              <a:rPr lang="en-US" sz="1700" b="1" dirty="0">
                <a:solidFill>
                  <a:srgbClr val="C00000"/>
                </a:solidFill>
                <a:latin typeface="Book Antiqua" panose="02040602050305030304" pitchFamily="18" charset="0"/>
              </a:rPr>
              <a:t>(1950, 0) </a:t>
            </a:r>
          </a:p>
          <a:p>
            <a:pPr marL="457200" lvl="1" indent="0" algn="just">
              <a:buNone/>
            </a:pPr>
            <a:r>
              <a:rPr lang="en-US" sz="1700" b="1" dirty="0">
                <a:solidFill>
                  <a:srgbClr val="C00000"/>
                </a:solidFill>
                <a:latin typeface="Book Antiqua" panose="02040602050305030304" pitchFamily="18" charset="0"/>
              </a:rPr>
              <a:t>(1950, 22) </a:t>
            </a:r>
          </a:p>
          <a:p>
            <a:pPr marL="457200" lvl="1" indent="0" algn="just">
              <a:buNone/>
            </a:pPr>
            <a:r>
              <a:rPr lang="en-US" sz="1700" b="1" dirty="0">
                <a:solidFill>
                  <a:srgbClr val="C00000"/>
                </a:solidFill>
                <a:latin typeface="Book Antiqua" panose="02040602050305030304" pitchFamily="18" charset="0"/>
              </a:rPr>
              <a:t>(1950, −11) </a:t>
            </a:r>
          </a:p>
          <a:p>
            <a:pPr marL="457200" lvl="1" indent="0" algn="just">
              <a:buNone/>
            </a:pPr>
            <a:r>
              <a:rPr lang="en-US" sz="1700" b="1" dirty="0">
                <a:solidFill>
                  <a:srgbClr val="C00000"/>
                </a:solidFill>
                <a:latin typeface="Book Antiqua" panose="02040602050305030304" pitchFamily="18" charset="0"/>
              </a:rPr>
              <a:t>(1949, 111) </a:t>
            </a:r>
          </a:p>
          <a:p>
            <a:pPr marL="457200" lvl="1" indent="0" algn="just">
              <a:buNone/>
            </a:pPr>
            <a:r>
              <a:rPr lang="en-US" sz="1700" b="1" dirty="0">
                <a:solidFill>
                  <a:srgbClr val="C00000"/>
                </a:solidFill>
                <a:latin typeface="Book Antiqua" panose="02040602050305030304" pitchFamily="18" charset="0"/>
              </a:rPr>
              <a:t>(1949, 78)</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22</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52636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0" y="537858"/>
            <a:ext cx="10598721" cy="5593750"/>
          </a:xfrm>
        </p:spPr>
        <p:txBody>
          <a:bodyPr>
            <a:normAutofit/>
          </a:bodyPr>
          <a:lstStyle/>
          <a:p>
            <a:pPr algn="just">
              <a:lnSpc>
                <a:spcPct val="150000"/>
              </a:lnSpc>
            </a:pPr>
            <a:r>
              <a:rPr lang="en-US" sz="2000" dirty="0">
                <a:solidFill>
                  <a:srgbClr val="002060"/>
                </a:solidFill>
                <a:latin typeface="Book Antiqua" panose="02040602050305030304" pitchFamily="18" charset="0"/>
              </a:rPr>
              <a:t>The output from the map function is processed by the MapReduce framework before being sent to the reduce function. This processing sorts and groups the key-value pairs by key. So, continuing the example, our reduce function sees the following input: </a:t>
            </a:r>
          </a:p>
          <a:p>
            <a:pPr marL="457200" lvl="1" indent="0" algn="just">
              <a:lnSpc>
                <a:spcPct val="150000"/>
              </a:lnSpc>
              <a:buNone/>
            </a:pPr>
            <a:r>
              <a:rPr lang="en-US" dirty="0">
                <a:solidFill>
                  <a:srgbClr val="C00000"/>
                </a:solidFill>
                <a:latin typeface="Book Antiqua" panose="02040602050305030304" pitchFamily="18" charset="0"/>
              </a:rPr>
              <a:t>(1949, [111, 78]) </a:t>
            </a:r>
          </a:p>
          <a:p>
            <a:pPr marL="457200" lvl="1" indent="0" algn="just">
              <a:lnSpc>
                <a:spcPct val="150000"/>
              </a:lnSpc>
              <a:buNone/>
            </a:pPr>
            <a:r>
              <a:rPr lang="en-US" dirty="0">
                <a:solidFill>
                  <a:srgbClr val="C00000"/>
                </a:solidFill>
                <a:latin typeface="Book Antiqua" panose="02040602050305030304" pitchFamily="18" charset="0"/>
              </a:rPr>
              <a:t>(1950, [0, 22, −11])</a:t>
            </a:r>
          </a:p>
          <a:p>
            <a:pPr algn="just">
              <a:lnSpc>
                <a:spcPct val="150000"/>
              </a:lnSpc>
            </a:pPr>
            <a:r>
              <a:rPr lang="en-US" sz="2000" dirty="0">
                <a:latin typeface="Book Antiqua" panose="02040602050305030304" pitchFamily="18" charset="0"/>
              </a:rPr>
              <a:t> </a:t>
            </a:r>
            <a:r>
              <a:rPr lang="en-US" sz="2000" dirty="0">
                <a:solidFill>
                  <a:srgbClr val="002060"/>
                </a:solidFill>
                <a:latin typeface="Book Antiqua" panose="02040602050305030304" pitchFamily="18" charset="0"/>
              </a:rPr>
              <a:t>Each year appears with a list of all its air temperature readings. All the reduce function must do now is iterate through the list and pick up the maximum reading: </a:t>
            </a:r>
          </a:p>
          <a:p>
            <a:pPr marL="457200" lvl="1" indent="0" algn="just">
              <a:lnSpc>
                <a:spcPct val="150000"/>
              </a:lnSpc>
              <a:buNone/>
            </a:pPr>
            <a:r>
              <a:rPr lang="en-US" dirty="0">
                <a:solidFill>
                  <a:srgbClr val="C00000"/>
                </a:solidFill>
                <a:latin typeface="Book Antiqua" panose="02040602050305030304" pitchFamily="18" charset="0"/>
              </a:rPr>
              <a:t>(1949, 111)</a:t>
            </a:r>
          </a:p>
          <a:p>
            <a:pPr marL="457200" lvl="1" indent="0" algn="just">
              <a:lnSpc>
                <a:spcPct val="150000"/>
              </a:lnSpc>
              <a:buNone/>
            </a:pPr>
            <a:r>
              <a:rPr lang="en-US" dirty="0">
                <a:solidFill>
                  <a:srgbClr val="C00000"/>
                </a:solidFill>
                <a:latin typeface="Book Antiqua" panose="02040602050305030304" pitchFamily="18" charset="0"/>
              </a:rPr>
              <a:t> (1950, 22) </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23</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595667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589241" y="765189"/>
            <a:ext cx="10178038" cy="2033764"/>
          </a:xfrm>
        </p:spPr>
        <p:txBody>
          <a:bodyPr>
            <a:normAutofit/>
          </a:bodyPr>
          <a:lstStyle/>
          <a:p>
            <a:pPr marL="0" indent="0" algn="just">
              <a:lnSpc>
                <a:spcPct val="150000"/>
              </a:lnSpc>
              <a:buNone/>
            </a:pPr>
            <a:r>
              <a:rPr lang="en-US" sz="2000" b="1" dirty="0">
                <a:solidFill>
                  <a:srgbClr val="C00000"/>
                </a:solidFill>
                <a:latin typeface="Book Antiqua" panose="02040602050305030304" pitchFamily="18" charset="0"/>
              </a:rPr>
              <a:t>This is the final output: </a:t>
            </a:r>
            <a:r>
              <a:rPr lang="en-US" sz="2000" dirty="0">
                <a:solidFill>
                  <a:srgbClr val="002060"/>
                </a:solidFill>
                <a:latin typeface="Book Antiqua" panose="02040602050305030304" pitchFamily="18" charset="0"/>
              </a:rPr>
              <a:t>the maximum global temperature recorded in each year. The whole data flow is illustrated in the bellow Figure. At the bottom of the diagram is a Unix pipeline.</a:t>
            </a:r>
            <a:endParaRPr lang="en-US" sz="28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24</a:t>
            </a:fld>
            <a:endParaRPr lang="en-US" b="1" dirty="0">
              <a:solidFill>
                <a:srgbClr val="C00000"/>
              </a:solidFill>
              <a:latin typeface="Book Antiqua" panose="02040602050305030304" pitchFamily="18" charset="0"/>
            </a:endParaRPr>
          </a:p>
        </p:txBody>
      </p:sp>
      <p:pic>
        <p:nvPicPr>
          <p:cNvPr id="7" name="Picture 6">
            <a:extLst>
              <a:ext uri="{FF2B5EF4-FFF2-40B4-BE49-F238E27FC236}">
                <a16:creationId xmlns:a16="http://schemas.microsoft.com/office/drawing/2014/main" id="{1DEC11C4-5D3B-4988-86EC-0CA7FED2108C}"/>
              </a:ext>
            </a:extLst>
          </p:cNvPr>
          <p:cNvPicPr>
            <a:picLocks noChangeAspect="1"/>
          </p:cNvPicPr>
          <p:nvPr/>
        </p:nvPicPr>
        <p:blipFill>
          <a:blip r:embed="rId2"/>
          <a:stretch>
            <a:fillRect/>
          </a:stretch>
        </p:blipFill>
        <p:spPr>
          <a:xfrm>
            <a:off x="1140830" y="3155521"/>
            <a:ext cx="10475589" cy="2033764"/>
          </a:xfrm>
          <a:prstGeom prst="rect">
            <a:avLst/>
          </a:prstGeom>
        </p:spPr>
      </p:pic>
    </p:spTree>
    <p:extLst>
      <p:ext uri="{BB962C8B-B14F-4D97-AF65-F5344CB8AC3E}">
        <p14:creationId xmlns:p14="http://schemas.microsoft.com/office/powerpoint/2010/main" val="347659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732099"/>
            <a:ext cx="10178038" cy="5393802"/>
          </a:xfrm>
        </p:spPr>
        <p:txBody>
          <a:bodyPr>
            <a:normAutofit/>
          </a:bodyPr>
          <a:lstStyle/>
          <a:p>
            <a:pPr marL="0" indent="0" algn="just">
              <a:lnSpc>
                <a:spcPct val="150000"/>
              </a:lnSpc>
              <a:buNone/>
            </a:pPr>
            <a:r>
              <a:rPr lang="en-US" sz="2200" b="1" dirty="0">
                <a:solidFill>
                  <a:srgbClr val="C00000"/>
                </a:solidFill>
                <a:latin typeface="Book Antiqua" panose="02040602050305030304" pitchFamily="18" charset="0"/>
              </a:rPr>
              <a:t>Java MapReduce- </a:t>
            </a:r>
            <a:r>
              <a:rPr lang="en-US" sz="2200" dirty="0">
                <a:solidFill>
                  <a:srgbClr val="002060"/>
                </a:solidFill>
                <a:latin typeface="Book Antiqua" panose="02040602050305030304" pitchFamily="18" charset="0"/>
              </a:rPr>
              <a:t>We need three things:</a:t>
            </a:r>
          </a:p>
          <a:p>
            <a:pPr lvl="1" algn="just">
              <a:lnSpc>
                <a:spcPct val="150000"/>
              </a:lnSpc>
              <a:buFont typeface="Wingdings" panose="05000000000000000000" pitchFamily="2" charset="2"/>
              <a:buChar char="ü"/>
            </a:pPr>
            <a:r>
              <a:rPr lang="en-US" sz="2200" b="1" dirty="0">
                <a:solidFill>
                  <a:srgbClr val="C00000"/>
                </a:solidFill>
                <a:latin typeface="Book Antiqua" panose="02040602050305030304" pitchFamily="18" charset="0"/>
              </a:rPr>
              <a:t> a map function, </a:t>
            </a:r>
          </a:p>
          <a:p>
            <a:pPr lvl="1" algn="just">
              <a:lnSpc>
                <a:spcPct val="150000"/>
              </a:lnSpc>
              <a:buFont typeface="Wingdings" panose="05000000000000000000" pitchFamily="2" charset="2"/>
              <a:buChar char="ü"/>
            </a:pPr>
            <a:r>
              <a:rPr lang="en-US" sz="2200" b="1" dirty="0">
                <a:solidFill>
                  <a:srgbClr val="C00000"/>
                </a:solidFill>
                <a:latin typeface="Book Antiqua" panose="02040602050305030304" pitchFamily="18" charset="0"/>
              </a:rPr>
              <a:t>a reduce function, and s</a:t>
            </a:r>
          </a:p>
          <a:p>
            <a:pPr lvl="1" algn="just">
              <a:lnSpc>
                <a:spcPct val="150000"/>
              </a:lnSpc>
              <a:buFont typeface="Wingdings" panose="05000000000000000000" pitchFamily="2" charset="2"/>
              <a:buChar char="ü"/>
            </a:pPr>
            <a:r>
              <a:rPr lang="en-US" sz="2200" b="1" dirty="0">
                <a:solidFill>
                  <a:srgbClr val="C00000"/>
                </a:solidFill>
                <a:latin typeface="Book Antiqua" panose="02040602050305030304" pitchFamily="18" charset="0"/>
              </a:rPr>
              <a:t>some code to run the job. </a:t>
            </a:r>
          </a:p>
          <a:p>
            <a:pPr algn="just">
              <a:lnSpc>
                <a:spcPct val="150000"/>
              </a:lnSpc>
            </a:pPr>
            <a:r>
              <a:rPr lang="en-US" sz="2200" dirty="0">
                <a:solidFill>
                  <a:srgbClr val="002060"/>
                </a:solidFill>
                <a:latin typeface="Book Antiqua" panose="02040602050305030304" pitchFamily="18" charset="0"/>
              </a:rPr>
              <a:t>The map function is represented by an implementation of the Mapper interface, which declares a map() method</a:t>
            </a:r>
            <a:r>
              <a:rPr lang="en-US" sz="2200" dirty="0">
                <a:latin typeface="Book Antiqua" panose="02040602050305030304" pitchFamily="18" charset="0"/>
              </a:rPr>
              <a:t>. </a:t>
            </a:r>
            <a:endParaRPr lang="en-US" sz="22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25</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86102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559522"/>
            <a:ext cx="10178038" cy="5393802"/>
          </a:xfrm>
        </p:spPr>
        <p:txBody>
          <a:bodyPr>
            <a:normAutofit/>
          </a:bodyPr>
          <a:lstStyle/>
          <a:p>
            <a:pPr marL="0" indent="0" algn="just">
              <a:lnSpc>
                <a:spcPct val="150000"/>
              </a:lnSpc>
              <a:buNone/>
            </a:pPr>
            <a:r>
              <a:rPr lang="en-US" sz="1900" b="1" dirty="0">
                <a:solidFill>
                  <a:srgbClr val="C00000"/>
                </a:solidFill>
                <a:latin typeface="Book Antiqua" panose="02040602050305030304" pitchFamily="18" charset="0"/>
              </a:rPr>
              <a:t>Example - 1. Mapper for maximum temperature example</a:t>
            </a:r>
          </a:p>
          <a:p>
            <a:pPr algn="just">
              <a:lnSpc>
                <a:spcPct val="150000"/>
              </a:lnSpc>
            </a:pPr>
            <a:r>
              <a:rPr lang="en-US" sz="1900" dirty="0">
                <a:solidFill>
                  <a:srgbClr val="002060"/>
                </a:solidFill>
                <a:latin typeface="Book Antiqua" panose="02040602050305030304" pitchFamily="18" charset="0"/>
              </a:rPr>
              <a:t>import </a:t>
            </a:r>
            <a:r>
              <a:rPr lang="en-US" sz="1900" dirty="0" err="1">
                <a:solidFill>
                  <a:srgbClr val="002060"/>
                </a:solidFill>
                <a:latin typeface="Book Antiqua" panose="02040602050305030304" pitchFamily="18" charset="0"/>
              </a:rPr>
              <a:t>java.io.IOException</a:t>
            </a:r>
            <a:r>
              <a:rPr lang="en-US" sz="1900" dirty="0">
                <a:solidFill>
                  <a:srgbClr val="002060"/>
                </a:solidFill>
                <a:latin typeface="Book Antiqua" panose="02040602050305030304" pitchFamily="18" charset="0"/>
              </a:rPr>
              <a:t>;   </a:t>
            </a:r>
          </a:p>
          <a:p>
            <a:pPr algn="just">
              <a:lnSpc>
                <a:spcPct val="150000"/>
              </a:lnSpc>
            </a:pPr>
            <a:r>
              <a:rPr lang="en-US" sz="1900" dirty="0">
                <a:solidFill>
                  <a:srgbClr val="002060"/>
                </a:solidFill>
                <a:latin typeface="Book Antiqua" panose="02040602050305030304" pitchFamily="18" charset="0"/>
              </a:rPr>
              <a:t>import </a:t>
            </a:r>
            <a:r>
              <a:rPr lang="en-US" sz="1900" dirty="0" err="1">
                <a:solidFill>
                  <a:srgbClr val="002060"/>
                </a:solidFill>
                <a:latin typeface="Book Antiqua" panose="02040602050305030304" pitchFamily="18" charset="0"/>
              </a:rPr>
              <a:t>org.apache.hadoop.io.IntWritable</a:t>
            </a:r>
            <a:r>
              <a:rPr lang="en-US" sz="1900" dirty="0">
                <a:solidFill>
                  <a:srgbClr val="002060"/>
                </a:solidFill>
                <a:latin typeface="Book Antiqua" panose="02040602050305030304" pitchFamily="18" charset="0"/>
              </a:rPr>
              <a:t>; </a:t>
            </a:r>
          </a:p>
          <a:p>
            <a:pPr algn="just">
              <a:lnSpc>
                <a:spcPct val="150000"/>
              </a:lnSpc>
            </a:pPr>
            <a:r>
              <a:rPr lang="en-US" sz="1900" dirty="0">
                <a:solidFill>
                  <a:srgbClr val="002060"/>
                </a:solidFill>
                <a:latin typeface="Book Antiqua" panose="02040602050305030304" pitchFamily="18" charset="0"/>
              </a:rPr>
              <a:t>import </a:t>
            </a:r>
            <a:r>
              <a:rPr lang="en-US" sz="1900" dirty="0" err="1">
                <a:solidFill>
                  <a:srgbClr val="002060"/>
                </a:solidFill>
                <a:latin typeface="Book Antiqua" panose="02040602050305030304" pitchFamily="18" charset="0"/>
              </a:rPr>
              <a:t>org.apache.hadoop.io.LongWritable</a:t>
            </a:r>
            <a:r>
              <a:rPr lang="en-US" sz="1900" dirty="0">
                <a:solidFill>
                  <a:srgbClr val="002060"/>
                </a:solidFill>
                <a:latin typeface="Book Antiqua" panose="02040602050305030304" pitchFamily="18" charset="0"/>
              </a:rPr>
              <a:t>;</a:t>
            </a:r>
          </a:p>
          <a:p>
            <a:pPr algn="just">
              <a:lnSpc>
                <a:spcPct val="150000"/>
              </a:lnSpc>
            </a:pPr>
            <a:r>
              <a:rPr lang="en-US" sz="1900" dirty="0">
                <a:solidFill>
                  <a:srgbClr val="002060"/>
                </a:solidFill>
                <a:latin typeface="Book Antiqua" panose="02040602050305030304" pitchFamily="18" charset="0"/>
              </a:rPr>
              <a:t> import </a:t>
            </a:r>
            <a:r>
              <a:rPr lang="en-US" sz="1900" dirty="0" err="1">
                <a:solidFill>
                  <a:srgbClr val="002060"/>
                </a:solidFill>
                <a:latin typeface="Book Antiqua" panose="02040602050305030304" pitchFamily="18" charset="0"/>
              </a:rPr>
              <a:t>org.apache.hadoop.io.Text</a:t>
            </a:r>
            <a:r>
              <a:rPr lang="en-US" sz="1900" dirty="0">
                <a:solidFill>
                  <a:srgbClr val="002060"/>
                </a:solidFill>
                <a:latin typeface="Book Antiqua" panose="02040602050305030304" pitchFamily="18" charset="0"/>
              </a:rPr>
              <a:t>;</a:t>
            </a:r>
          </a:p>
          <a:p>
            <a:pPr algn="just">
              <a:lnSpc>
                <a:spcPct val="150000"/>
              </a:lnSpc>
            </a:pPr>
            <a:r>
              <a:rPr lang="en-US" sz="1900" dirty="0">
                <a:solidFill>
                  <a:srgbClr val="002060"/>
                </a:solidFill>
                <a:latin typeface="Book Antiqua" panose="02040602050305030304" pitchFamily="18" charset="0"/>
              </a:rPr>
              <a:t>import </a:t>
            </a:r>
            <a:r>
              <a:rPr lang="en-US" sz="1900" dirty="0" err="1">
                <a:solidFill>
                  <a:srgbClr val="002060"/>
                </a:solidFill>
                <a:latin typeface="Book Antiqua" panose="02040602050305030304" pitchFamily="18" charset="0"/>
              </a:rPr>
              <a:t>org.apache.hadoop.mapred.MapReduceBase</a:t>
            </a:r>
            <a:r>
              <a:rPr lang="en-US" sz="1900" dirty="0">
                <a:solidFill>
                  <a:srgbClr val="002060"/>
                </a:solidFill>
                <a:latin typeface="Book Antiqua" panose="02040602050305030304" pitchFamily="18" charset="0"/>
              </a:rPr>
              <a:t>;</a:t>
            </a:r>
          </a:p>
          <a:p>
            <a:pPr algn="just">
              <a:lnSpc>
                <a:spcPct val="150000"/>
              </a:lnSpc>
            </a:pPr>
            <a:r>
              <a:rPr lang="en-US" sz="1900" dirty="0">
                <a:solidFill>
                  <a:srgbClr val="002060"/>
                </a:solidFill>
                <a:latin typeface="Book Antiqua" panose="02040602050305030304" pitchFamily="18" charset="0"/>
              </a:rPr>
              <a:t> import </a:t>
            </a:r>
            <a:r>
              <a:rPr lang="en-US" sz="1900" dirty="0" err="1">
                <a:solidFill>
                  <a:srgbClr val="002060"/>
                </a:solidFill>
                <a:latin typeface="Book Antiqua" panose="02040602050305030304" pitchFamily="18" charset="0"/>
              </a:rPr>
              <a:t>org.apache.hadoop.mapred.Mapper</a:t>
            </a:r>
            <a:r>
              <a:rPr lang="en-US" sz="1900" dirty="0">
                <a:solidFill>
                  <a:srgbClr val="002060"/>
                </a:solidFill>
                <a:latin typeface="Book Antiqua" panose="02040602050305030304" pitchFamily="18" charset="0"/>
              </a:rPr>
              <a:t>;</a:t>
            </a:r>
          </a:p>
          <a:p>
            <a:pPr algn="just">
              <a:lnSpc>
                <a:spcPct val="150000"/>
              </a:lnSpc>
            </a:pPr>
            <a:r>
              <a:rPr lang="en-US" sz="1900" dirty="0">
                <a:solidFill>
                  <a:srgbClr val="002060"/>
                </a:solidFill>
                <a:latin typeface="Book Antiqua" panose="02040602050305030304" pitchFamily="18" charset="0"/>
              </a:rPr>
              <a:t>import </a:t>
            </a:r>
            <a:r>
              <a:rPr lang="en-US" sz="1900" dirty="0" err="1">
                <a:solidFill>
                  <a:srgbClr val="002060"/>
                </a:solidFill>
                <a:latin typeface="Book Antiqua" panose="02040602050305030304" pitchFamily="18" charset="0"/>
              </a:rPr>
              <a:t>org.apache.hadoop.mapred.OutputCollector</a:t>
            </a:r>
            <a:r>
              <a:rPr lang="en-US" sz="1900" dirty="0">
                <a:solidFill>
                  <a:srgbClr val="002060"/>
                </a:solidFill>
                <a:latin typeface="Book Antiqua" panose="02040602050305030304" pitchFamily="18" charset="0"/>
              </a:rPr>
              <a:t>;</a:t>
            </a:r>
          </a:p>
          <a:p>
            <a:pPr algn="just">
              <a:lnSpc>
                <a:spcPct val="150000"/>
              </a:lnSpc>
            </a:pPr>
            <a:r>
              <a:rPr lang="en-US" sz="1900" dirty="0">
                <a:solidFill>
                  <a:srgbClr val="002060"/>
                </a:solidFill>
                <a:latin typeface="Book Antiqua" panose="02040602050305030304" pitchFamily="18" charset="0"/>
              </a:rPr>
              <a:t>import </a:t>
            </a:r>
            <a:r>
              <a:rPr lang="en-US" sz="1900" dirty="0" err="1">
                <a:solidFill>
                  <a:srgbClr val="002060"/>
                </a:solidFill>
                <a:latin typeface="Book Antiqua" panose="02040602050305030304" pitchFamily="18" charset="0"/>
              </a:rPr>
              <a:t>org.apache.hadoop.mapred.Reporter</a:t>
            </a:r>
            <a:r>
              <a:rPr lang="en-US" sz="1900" dirty="0">
                <a:solidFill>
                  <a:srgbClr val="002060"/>
                </a:solidFill>
                <a:latin typeface="Book Antiqua" panose="02040602050305030304" pitchFamily="18" charset="0"/>
              </a:rPr>
              <a:t>;</a:t>
            </a:r>
          </a:p>
          <a:p>
            <a:pPr algn="just">
              <a:lnSpc>
                <a:spcPct val="150000"/>
              </a:lnSpc>
            </a:pPr>
            <a:endParaRPr lang="en-US" sz="19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26</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406543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397381"/>
            <a:ext cx="10178038" cy="6099351"/>
          </a:xfrm>
        </p:spPr>
        <p:txBody>
          <a:bodyPr>
            <a:noAutofit/>
          </a:bodyPr>
          <a:lstStyle/>
          <a:p>
            <a:pPr algn="just">
              <a:lnSpc>
                <a:spcPct val="150000"/>
              </a:lnSpc>
            </a:pPr>
            <a:r>
              <a:rPr lang="en-US" sz="1600" dirty="0">
                <a:solidFill>
                  <a:srgbClr val="002060"/>
                </a:solidFill>
                <a:latin typeface="Book Antiqua" panose="02040602050305030304" pitchFamily="18" charset="0"/>
              </a:rPr>
              <a:t>public class </a:t>
            </a:r>
            <a:r>
              <a:rPr lang="en-US" sz="1600" dirty="0" err="1">
                <a:solidFill>
                  <a:srgbClr val="002060"/>
                </a:solidFill>
                <a:latin typeface="Book Antiqua" panose="02040602050305030304" pitchFamily="18" charset="0"/>
              </a:rPr>
              <a:t>MaxTemperatureMapper</a:t>
            </a:r>
            <a:r>
              <a:rPr lang="en-US" sz="1600" dirty="0">
                <a:solidFill>
                  <a:srgbClr val="002060"/>
                </a:solidFill>
                <a:latin typeface="Book Antiqua" panose="02040602050305030304" pitchFamily="18" charset="0"/>
              </a:rPr>
              <a:t> extends </a:t>
            </a:r>
            <a:r>
              <a:rPr lang="en-US" sz="1600" dirty="0" err="1">
                <a:solidFill>
                  <a:srgbClr val="002060"/>
                </a:solidFill>
                <a:latin typeface="Book Antiqua" panose="02040602050305030304" pitchFamily="18" charset="0"/>
              </a:rPr>
              <a:t>MapReduceBase</a:t>
            </a:r>
            <a:r>
              <a:rPr lang="en-US" sz="1600" dirty="0">
                <a:solidFill>
                  <a:srgbClr val="002060"/>
                </a:solidFill>
                <a:latin typeface="Book Antiqua" panose="02040602050305030304" pitchFamily="18" charset="0"/>
              </a:rPr>
              <a:t> implements Mapper &lt;</a:t>
            </a:r>
            <a:r>
              <a:rPr lang="en-US" sz="1600" dirty="0" err="1">
                <a:solidFill>
                  <a:srgbClr val="002060"/>
                </a:solidFill>
                <a:latin typeface="Book Antiqua" panose="02040602050305030304" pitchFamily="18" charset="0"/>
              </a:rPr>
              <a:t>LongWritable</a:t>
            </a:r>
            <a:r>
              <a:rPr lang="en-US" sz="1600" dirty="0">
                <a:solidFill>
                  <a:srgbClr val="002060"/>
                </a:solidFill>
                <a:latin typeface="Book Antiqua" panose="02040602050305030304" pitchFamily="18" charset="0"/>
              </a:rPr>
              <a:t>, Text, Text, </a:t>
            </a:r>
            <a:r>
              <a:rPr lang="en-US" sz="1600" dirty="0" err="1">
                <a:solidFill>
                  <a:srgbClr val="002060"/>
                </a:solidFill>
                <a:latin typeface="Book Antiqua" panose="02040602050305030304" pitchFamily="18" charset="0"/>
              </a:rPr>
              <a:t>IntWritable</a:t>
            </a:r>
            <a:r>
              <a:rPr lang="en-US" sz="1600" dirty="0">
                <a:solidFill>
                  <a:srgbClr val="002060"/>
                </a:solidFill>
                <a:latin typeface="Book Antiqua" panose="02040602050305030304" pitchFamily="18" charset="0"/>
              </a:rPr>
              <a:t>&gt;        {</a:t>
            </a:r>
          </a:p>
          <a:p>
            <a:pPr algn="just">
              <a:lnSpc>
                <a:spcPct val="150000"/>
              </a:lnSpc>
            </a:pPr>
            <a:r>
              <a:rPr lang="en-US" sz="1600" dirty="0">
                <a:solidFill>
                  <a:srgbClr val="002060"/>
                </a:solidFill>
                <a:latin typeface="Book Antiqua" panose="02040602050305030304" pitchFamily="18" charset="0"/>
              </a:rPr>
              <a:t>private static final int MISSING = 9999;</a:t>
            </a:r>
          </a:p>
          <a:p>
            <a:pPr algn="just">
              <a:lnSpc>
                <a:spcPct val="150000"/>
              </a:lnSpc>
            </a:pPr>
            <a:r>
              <a:rPr lang="en-US" sz="1600" dirty="0">
                <a:solidFill>
                  <a:srgbClr val="002060"/>
                </a:solidFill>
                <a:latin typeface="Book Antiqua" panose="02040602050305030304" pitchFamily="18" charset="0"/>
              </a:rPr>
              <a:t>public void map(</a:t>
            </a:r>
            <a:r>
              <a:rPr lang="en-US" sz="1600" dirty="0" err="1">
                <a:solidFill>
                  <a:srgbClr val="002060"/>
                </a:solidFill>
                <a:latin typeface="Book Antiqua" panose="02040602050305030304" pitchFamily="18" charset="0"/>
              </a:rPr>
              <a:t>LongWritable</a:t>
            </a:r>
            <a:r>
              <a:rPr lang="en-US" sz="1600" dirty="0">
                <a:solidFill>
                  <a:srgbClr val="002060"/>
                </a:solidFill>
                <a:latin typeface="Book Antiqua" panose="02040602050305030304" pitchFamily="18" charset="0"/>
              </a:rPr>
              <a:t> key, Text value, </a:t>
            </a:r>
            <a:r>
              <a:rPr lang="en-US" sz="1600" dirty="0" err="1">
                <a:solidFill>
                  <a:srgbClr val="002060"/>
                </a:solidFill>
                <a:latin typeface="Book Antiqua" panose="02040602050305030304" pitchFamily="18" charset="0"/>
              </a:rPr>
              <a:t>OutputCollector</a:t>
            </a:r>
            <a:r>
              <a:rPr lang="en-US" sz="1600" dirty="0">
                <a:solidFill>
                  <a:srgbClr val="002060"/>
                </a:solidFill>
                <a:latin typeface="Book Antiqua" panose="02040602050305030304" pitchFamily="18" charset="0"/>
              </a:rPr>
              <a:t>&lt;Text, </a:t>
            </a:r>
            <a:r>
              <a:rPr lang="en-US" sz="1600" dirty="0" err="1">
                <a:solidFill>
                  <a:srgbClr val="002060"/>
                </a:solidFill>
                <a:latin typeface="Book Antiqua" panose="02040602050305030304" pitchFamily="18" charset="0"/>
              </a:rPr>
              <a:t>IntWritable</a:t>
            </a:r>
            <a:r>
              <a:rPr lang="en-US" sz="1600" dirty="0">
                <a:solidFill>
                  <a:srgbClr val="002060"/>
                </a:solidFill>
                <a:latin typeface="Book Antiqua" panose="02040602050305030304" pitchFamily="18" charset="0"/>
              </a:rPr>
              <a:t>&gt; output,</a:t>
            </a:r>
          </a:p>
          <a:p>
            <a:pPr algn="just">
              <a:lnSpc>
                <a:spcPct val="150000"/>
              </a:lnSpc>
            </a:pPr>
            <a:r>
              <a:rPr lang="en-US" sz="1600" dirty="0">
                <a:solidFill>
                  <a:srgbClr val="002060"/>
                </a:solidFill>
                <a:latin typeface="Book Antiqua" panose="02040602050305030304" pitchFamily="18" charset="0"/>
              </a:rPr>
              <a:t>Reporter reporter) throws </a:t>
            </a:r>
            <a:r>
              <a:rPr lang="en-US" sz="1600" dirty="0" err="1">
                <a:solidFill>
                  <a:srgbClr val="002060"/>
                </a:solidFill>
                <a:latin typeface="Book Antiqua" panose="02040602050305030304" pitchFamily="18" charset="0"/>
              </a:rPr>
              <a:t>IOException</a:t>
            </a:r>
            <a:r>
              <a:rPr lang="en-US" sz="1600" dirty="0">
                <a:solidFill>
                  <a:srgbClr val="002060"/>
                </a:solidFill>
                <a:latin typeface="Book Antiqua" panose="02040602050305030304" pitchFamily="18" charset="0"/>
              </a:rPr>
              <a:t>          {</a:t>
            </a:r>
          </a:p>
          <a:p>
            <a:pPr algn="just">
              <a:lnSpc>
                <a:spcPct val="150000"/>
              </a:lnSpc>
            </a:pPr>
            <a:r>
              <a:rPr lang="en-US" sz="1600" dirty="0">
                <a:solidFill>
                  <a:srgbClr val="002060"/>
                </a:solidFill>
                <a:latin typeface="Book Antiqua" panose="02040602050305030304" pitchFamily="18" charset="0"/>
              </a:rPr>
              <a:t>String line = </a:t>
            </a:r>
            <a:r>
              <a:rPr lang="en-US" sz="1600" dirty="0" err="1">
                <a:solidFill>
                  <a:srgbClr val="002060"/>
                </a:solidFill>
                <a:latin typeface="Book Antiqua" panose="02040602050305030304" pitchFamily="18" charset="0"/>
              </a:rPr>
              <a:t>value.toString</a:t>
            </a:r>
            <a:r>
              <a:rPr lang="en-US" sz="1600" dirty="0">
                <a:solidFill>
                  <a:srgbClr val="002060"/>
                </a:solidFill>
                <a:latin typeface="Book Antiqua" panose="02040602050305030304" pitchFamily="18" charset="0"/>
              </a:rPr>
              <a:t>(); String year = </a:t>
            </a:r>
            <a:r>
              <a:rPr lang="en-US" sz="1600" dirty="0" err="1">
                <a:solidFill>
                  <a:srgbClr val="002060"/>
                </a:solidFill>
                <a:latin typeface="Book Antiqua" panose="02040602050305030304" pitchFamily="18" charset="0"/>
              </a:rPr>
              <a:t>line.substring</a:t>
            </a:r>
            <a:r>
              <a:rPr lang="en-US" sz="1600" dirty="0">
                <a:solidFill>
                  <a:srgbClr val="002060"/>
                </a:solidFill>
                <a:latin typeface="Book Antiqua" panose="02040602050305030304" pitchFamily="18" charset="0"/>
              </a:rPr>
              <a:t>(15, 19); int </a:t>
            </a:r>
            <a:r>
              <a:rPr lang="en-US" sz="1600" dirty="0" err="1">
                <a:solidFill>
                  <a:srgbClr val="002060"/>
                </a:solidFill>
                <a:latin typeface="Book Antiqua" panose="02040602050305030304" pitchFamily="18" charset="0"/>
              </a:rPr>
              <a:t>airTemperature</a:t>
            </a:r>
            <a:r>
              <a:rPr lang="en-US" sz="1600" dirty="0">
                <a:solidFill>
                  <a:srgbClr val="002060"/>
                </a:solidFill>
                <a:latin typeface="Book Antiqua" panose="02040602050305030304" pitchFamily="18" charset="0"/>
              </a:rPr>
              <a:t>;</a:t>
            </a:r>
          </a:p>
          <a:p>
            <a:pPr algn="just">
              <a:lnSpc>
                <a:spcPct val="150000"/>
              </a:lnSpc>
            </a:pPr>
            <a:r>
              <a:rPr lang="en-US" sz="1600" dirty="0">
                <a:solidFill>
                  <a:srgbClr val="002060"/>
                </a:solidFill>
                <a:latin typeface="Book Antiqua" panose="02040602050305030304" pitchFamily="18" charset="0"/>
              </a:rPr>
              <a:t>if (</a:t>
            </a:r>
            <a:r>
              <a:rPr lang="en-US" sz="1600" dirty="0" err="1">
                <a:solidFill>
                  <a:srgbClr val="002060"/>
                </a:solidFill>
                <a:latin typeface="Book Antiqua" panose="02040602050305030304" pitchFamily="18" charset="0"/>
              </a:rPr>
              <a:t>line.charAt</a:t>
            </a:r>
            <a:r>
              <a:rPr lang="en-US" sz="1600" dirty="0">
                <a:solidFill>
                  <a:srgbClr val="002060"/>
                </a:solidFill>
                <a:latin typeface="Book Antiqua" panose="02040602050305030304" pitchFamily="18" charset="0"/>
              </a:rPr>
              <a:t>(87) == '+’)   { // </a:t>
            </a:r>
            <a:r>
              <a:rPr lang="en-US" sz="1600" dirty="0" err="1">
                <a:solidFill>
                  <a:srgbClr val="002060"/>
                </a:solidFill>
                <a:latin typeface="Book Antiqua" panose="02040602050305030304" pitchFamily="18" charset="0"/>
              </a:rPr>
              <a:t>parseInt</a:t>
            </a:r>
            <a:r>
              <a:rPr lang="en-US" sz="1600" dirty="0">
                <a:solidFill>
                  <a:srgbClr val="002060"/>
                </a:solidFill>
                <a:latin typeface="Book Antiqua" panose="02040602050305030304" pitchFamily="18" charset="0"/>
              </a:rPr>
              <a:t> doesn't like leading plus signs </a:t>
            </a:r>
            <a:r>
              <a:rPr lang="en-US" sz="1600" dirty="0" err="1">
                <a:solidFill>
                  <a:srgbClr val="002060"/>
                </a:solidFill>
                <a:latin typeface="Book Antiqua" panose="02040602050305030304" pitchFamily="18" charset="0"/>
              </a:rPr>
              <a:t>airTemperature</a:t>
            </a:r>
            <a:r>
              <a:rPr lang="en-US" sz="1600" dirty="0">
                <a:solidFill>
                  <a:srgbClr val="002060"/>
                </a:solidFill>
                <a:latin typeface="Book Antiqua" panose="02040602050305030304" pitchFamily="18" charset="0"/>
              </a:rPr>
              <a:t> = </a:t>
            </a:r>
            <a:r>
              <a:rPr lang="en-US" sz="1600" dirty="0" err="1">
                <a:solidFill>
                  <a:srgbClr val="002060"/>
                </a:solidFill>
                <a:latin typeface="Book Antiqua" panose="02040602050305030304" pitchFamily="18" charset="0"/>
              </a:rPr>
              <a:t>Integer.parseInt</a:t>
            </a:r>
            <a:r>
              <a:rPr lang="en-US" sz="1600" dirty="0">
                <a:solidFill>
                  <a:srgbClr val="002060"/>
                </a:solidFill>
                <a:latin typeface="Book Antiqua" panose="02040602050305030304" pitchFamily="18" charset="0"/>
              </a:rPr>
              <a:t>(</a:t>
            </a:r>
            <a:r>
              <a:rPr lang="en-US" sz="1600" dirty="0" err="1">
                <a:solidFill>
                  <a:srgbClr val="002060"/>
                </a:solidFill>
                <a:latin typeface="Book Antiqua" panose="02040602050305030304" pitchFamily="18" charset="0"/>
              </a:rPr>
              <a:t>line.substring</a:t>
            </a:r>
            <a:r>
              <a:rPr lang="en-US" sz="1600" dirty="0">
                <a:solidFill>
                  <a:srgbClr val="002060"/>
                </a:solidFill>
                <a:latin typeface="Book Antiqua" panose="02040602050305030304" pitchFamily="18" charset="0"/>
              </a:rPr>
              <a:t>(88, 92));               }            else                 {</a:t>
            </a:r>
          </a:p>
          <a:p>
            <a:pPr algn="just">
              <a:lnSpc>
                <a:spcPct val="150000"/>
              </a:lnSpc>
            </a:pPr>
            <a:r>
              <a:rPr lang="en-US" sz="1600" dirty="0" err="1">
                <a:solidFill>
                  <a:srgbClr val="002060"/>
                </a:solidFill>
                <a:latin typeface="Book Antiqua" panose="02040602050305030304" pitchFamily="18" charset="0"/>
              </a:rPr>
              <a:t>airTemperature</a:t>
            </a:r>
            <a:r>
              <a:rPr lang="en-US" sz="1600" dirty="0">
                <a:solidFill>
                  <a:srgbClr val="002060"/>
                </a:solidFill>
                <a:latin typeface="Book Antiqua" panose="02040602050305030304" pitchFamily="18" charset="0"/>
              </a:rPr>
              <a:t> = </a:t>
            </a:r>
            <a:r>
              <a:rPr lang="en-US" sz="1600" dirty="0" err="1">
                <a:solidFill>
                  <a:srgbClr val="002060"/>
                </a:solidFill>
                <a:latin typeface="Book Antiqua" panose="02040602050305030304" pitchFamily="18" charset="0"/>
              </a:rPr>
              <a:t>Integer.parseInt</a:t>
            </a:r>
            <a:r>
              <a:rPr lang="en-US" sz="1600" dirty="0">
                <a:solidFill>
                  <a:srgbClr val="002060"/>
                </a:solidFill>
                <a:latin typeface="Book Antiqua" panose="02040602050305030304" pitchFamily="18" charset="0"/>
              </a:rPr>
              <a:t>(</a:t>
            </a:r>
            <a:r>
              <a:rPr lang="en-US" sz="1600" dirty="0" err="1">
                <a:solidFill>
                  <a:srgbClr val="002060"/>
                </a:solidFill>
                <a:latin typeface="Book Antiqua" panose="02040602050305030304" pitchFamily="18" charset="0"/>
              </a:rPr>
              <a:t>line.substring</a:t>
            </a:r>
            <a:r>
              <a:rPr lang="en-US" sz="1600" dirty="0">
                <a:solidFill>
                  <a:srgbClr val="002060"/>
                </a:solidFill>
                <a:latin typeface="Book Antiqua" panose="02040602050305030304" pitchFamily="18" charset="0"/>
              </a:rPr>
              <a:t>(87, 92));        }</a:t>
            </a:r>
          </a:p>
          <a:p>
            <a:pPr algn="just">
              <a:lnSpc>
                <a:spcPct val="150000"/>
              </a:lnSpc>
            </a:pPr>
            <a:r>
              <a:rPr lang="en-US" sz="1600" dirty="0">
                <a:solidFill>
                  <a:srgbClr val="002060"/>
                </a:solidFill>
                <a:latin typeface="Book Antiqua" panose="02040602050305030304" pitchFamily="18" charset="0"/>
              </a:rPr>
              <a:t>String quality = </a:t>
            </a:r>
            <a:r>
              <a:rPr lang="en-US" sz="1600" dirty="0" err="1">
                <a:solidFill>
                  <a:srgbClr val="002060"/>
                </a:solidFill>
                <a:latin typeface="Book Antiqua" panose="02040602050305030304" pitchFamily="18" charset="0"/>
              </a:rPr>
              <a:t>line.substring</a:t>
            </a:r>
            <a:r>
              <a:rPr lang="en-US" sz="1600" dirty="0">
                <a:solidFill>
                  <a:srgbClr val="002060"/>
                </a:solidFill>
                <a:latin typeface="Book Antiqua" panose="02040602050305030304" pitchFamily="18" charset="0"/>
              </a:rPr>
              <a:t>(92, 93);</a:t>
            </a:r>
          </a:p>
          <a:p>
            <a:pPr algn="just">
              <a:lnSpc>
                <a:spcPct val="150000"/>
              </a:lnSpc>
            </a:pPr>
            <a:r>
              <a:rPr lang="en-US" sz="1600" dirty="0">
                <a:solidFill>
                  <a:srgbClr val="002060"/>
                </a:solidFill>
                <a:latin typeface="Book Antiqua" panose="02040602050305030304" pitchFamily="18" charset="0"/>
              </a:rPr>
              <a:t>if (</a:t>
            </a:r>
            <a:r>
              <a:rPr lang="en-US" sz="1600" dirty="0" err="1">
                <a:solidFill>
                  <a:srgbClr val="002060"/>
                </a:solidFill>
                <a:latin typeface="Book Antiqua" panose="02040602050305030304" pitchFamily="18" charset="0"/>
              </a:rPr>
              <a:t>airTemperature</a:t>
            </a:r>
            <a:r>
              <a:rPr lang="en-US" sz="1600" dirty="0">
                <a:solidFill>
                  <a:srgbClr val="002060"/>
                </a:solidFill>
                <a:latin typeface="Book Antiqua" panose="02040602050305030304" pitchFamily="18" charset="0"/>
              </a:rPr>
              <a:t> != MISSING &amp;&amp; </a:t>
            </a:r>
            <a:r>
              <a:rPr lang="en-US" sz="1600" dirty="0" err="1">
                <a:solidFill>
                  <a:srgbClr val="002060"/>
                </a:solidFill>
                <a:latin typeface="Book Antiqua" panose="02040602050305030304" pitchFamily="18" charset="0"/>
              </a:rPr>
              <a:t>quality.matches</a:t>
            </a:r>
            <a:r>
              <a:rPr lang="en-US" sz="1600" dirty="0">
                <a:solidFill>
                  <a:srgbClr val="002060"/>
                </a:solidFill>
                <a:latin typeface="Book Antiqua" panose="02040602050305030304" pitchFamily="18" charset="0"/>
              </a:rPr>
              <a:t>("[01459]"))   {   </a:t>
            </a:r>
            <a:r>
              <a:rPr lang="en-US" sz="1600" dirty="0" err="1">
                <a:solidFill>
                  <a:srgbClr val="002060"/>
                </a:solidFill>
                <a:latin typeface="Book Antiqua" panose="02040602050305030304" pitchFamily="18" charset="0"/>
              </a:rPr>
              <a:t>output.collect</a:t>
            </a:r>
            <a:r>
              <a:rPr lang="en-US" sz="1600" dirty="0">
                <a:solidFill>
                  <a:srgbClr val="002060"/>
                </a:solidFill>
                <a:latin typeface="Book Antiqua" panose="02040602050305030304" pitchFamily="18" charset="0"/>
              </a:rPr>
              <a:t>(new Text(year), new </a:t>
            </a:r>
            <a:r>
              <a:rPr lang="en-US" sz="1600" dirty="0" err="1">
                <a:solidFill>
                  <a:srgbClr val="002060"/>
                </a:solidFill>
                <a:latin typeface="Book Antiqua" panose="02040602050305030304" pitchFamily="18" charset="0"/>
              </a:rPr>
              <a:t>IntWritable</a:t>
            </a:r>
            <a:r>
              <a:rPr lang="en-US" sz="1600" dirty="0">
                <a:solidFill>
                  <a:srgbClr val="002060"/>
                </a:solidFill>
                <a:latin typeface="Book Antiqua" panose="02040602050305030304" pitchFamily="18" charset="0"/>
              </a:rPr>
              <a:t>(</a:t>
            </a:r>
            <a:r>
              <a:rPr lang="en-US" sz="1600" dirty="0" err="1">
                <a:solidFill>
                  <a:srgbClr val="002060"/>
                </a:solidFill>
                <a:latin typeface="Book Antiqua" panose="02040602050305030304" pitchFamily="18" charset="0"/>
              </a:rPr>
              <a:t>airTemperature</a:t>
            </a:r>
            <a:r>
              <a:rPr lang="en-US" sz="1600" dirty="0">
                <a:solidFill>
                  <a:srgbClr val="002060"/>
                </a:solidFill>
                <a:latin typeface="Book Antiqua" panose="02040602050305030304" pitchFamily="18" charset="0"/>
              </a:rPr>
              <a:t>));</a:t>
            </a:r>
          </a:p>
          <a:p>
            <a:pPr algn="just">
              <a:lnSpc>
                <a:spcPct val="150000"/>
              </a:lnSpc>
            </a:pPr>
            <a:r>
              <a:rPr lang="en-US" sz="1600" dirty="0">
                <a:solidFill>
                  <a:srgbClr val="002060"/>
                </a:solidFill>
                <a:latin typeface="Book Antiqua" panose="02040602050305030304" pitchFamily="18" charset="0"/>
              </a:rPr>
              <a:t>}    }     }</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27</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75877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732099"/>
            <a:ext cx="10178038" cy="5393802"/>
          </a:xfrm>
        </p:spPr>
        <p:txBody>
          <a:bodyPr>
            <a:normAutofit/>
          </a:bodyPr>
          <a:lstStyle/>
          <a:p>
            <a:pPr marL="0" indent="0" algn="just">
              <a:lnSpc>
                <a:spcPct val="150000"/>
              </a:lnSpc>
              <a:buNone/>
            </a:pPr>
            <a:r>
              <a:rPr lang="en-US" sz="2000" b="1" dirty="0">
                <a:solidFill>
                  <a:srgbClr val="C00000"/>
                </a:solidFill>
                <a:latin typeface="Book Antiqua" panose="02040602050305030304" pitchFamily="18" charset="0"/>
              </a:rPr>
              <a:t>Example - 2. Reducer for maximum temperature example</a:t>
            </a:r>
          </a:p>
          <a:p>
            <a:pPr algn="just">
              <a:lnSpc>
                <a:spcPct val="150000"/>
              </a:lnSpc>
            </a:pPr>
            <a:r>
              <a:rPr lang="en-US" sz="2000" dirty="0">
                <a:solidFill>
                  <a:srgbClr val="002060"/>
                </a:solidFill>
                <a:latin typeface="Book Antiqua" panose="02040602050305030304" pitchFamily="18" charset="0"/>
              </a:rPr>
              <a:t>import </a:t>
            </a:r>
            <a:r>
              <a:rPr lang="en-US" sz="2000" dirty="0" err="1">
                <a:solidFill>
                  <a:srgbClr val="002060"/>
                </a:solidFill>
                <a:latin typeface="Book Antiqua" panose="02040602050305030304" pitchFamily="18" charset="0"/>
              </a:rPr>
              <a:t>java.io.IOException</a:t>
            </a:r>
            <a:r>
              <a:rPr lang="en-US" sz="2000" dirty="0">
                <a:solidFill>
                  <a:srgbClr val="002060"/>
                </a:solidFill>
                <a:latin typeface="Book Antiqua" panose="02040602050305030304" pitchFamily="18" charset="0"/>
              </a:rPr>
              <a:t>; import </a:t>
            </a:r>
            <a:r>
              <a:rPr lang="en-US" sz="2000" dirty="0" err="1">
                <a:solidFill>
                  <a:srgbClr val="002060"/>
                </a:solidFill>
                <a:latin typeface="Book Antiqua" panose="02040602050305030304" pitchFamily="18" charset="0"/>
              </a:rPr>
              <a:t>java.util.Iterator</a:t>
            </a: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import </a:t>
            </a:r>
            <a:r>
              <a:rPr lang="en-US" sz="2000" dirty="0" err="1">
                <a:solidFill>
                  <a:srgbClr val="002060"/>
                </a:solidFill>
                <a:latin typeface="Book Antiqua" panose="02040602050305030304" pitchFamily="18" charset="0"/>
              </a:rPr>
              <a:t>org.apache.hadoop.io.IntWritable</a:t>
            </a:r>
            <a:r>
              <a:rPr lang="en-US" sz="2000" dirty="0">
                <a:solidFill>
                  <a:srgbClr val="002060"/>
                </a:solidFill>
                <a:latin typeface="Book Antiqua" panose="02040602050305030304" pitchFamily="18" charset="0"/>
              </a:rPr>
              <a:t>; import </a:t>
            </a:r>
            <a:r>
              <a:rPr lang="en-US" sz="2000" dirty="0" err="1">
                <a:solidFill>
                  <a:srgbClr val="002060"/>
                </a:solidFill>
                <a:latin typeface="Book Antiqua" panose="02040602050305030304" pitchFamily="18" charset="0"/>
              </a:rPr>
              <a:t>org.apache.hadoop.io.Text</a:t>
            </a: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import </a:t>
            </a:r>
            <a:r>
              <a:rPr lang="en-US" sz="2000" dirty="0" err="1">
                <a:solidFill>
                  <a:srgbClr val="002060"/>
                </a:solidFill>
                <a:latin typeface="Book Antiqua" panose="02040602050305030304" pitchFamily="18" charset="0"/>
              </a:rPr>
              <a:t>org.apache.hadoop.mapred.MapReduceBase</a:t>
            </a: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 import </a:t>
            </a:r>
            <a:r>
              <a:rPr lang="en-US" sz="2000" dirty="0" err="1">
                <a:solidFill>
                  <a:srgbClr val="002060"/>
                </a:solidFill>
                <a:latin typeface="Book Antiqua" panose="02040602050305030304" pitchFamily="18" charset="0"/>
              </a:rPr>
              <a:t>org.apache.hadoop.mapred.OutputCollector</a:t>
            </a: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 import </a:t>
            </a:r>
            <a:r>
              <a:rPr lang="en-US" sz="2000" dirty="0" err="1">
                <a:solidFill>
                  <a:srgbClr val="002060"/>
                </a:solidFill>
                <a:latin typeface="Book Antiqua" panose="02040602050305030304" pitchFamily="18" charset="0"/>
              </a:rPr>
              <a:t>org.apache.hadoop.mapred.Reducer</a:t>
            </a: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import </a:t>
            </a:r>
            <a:r>
              <a:rPr lang="en-US" sz="2000" dirty="0" err="1">
                <a:solidFill>
                  <a:srgbClr val="002060"/>
                </a:solidFill>
                <a:latin typeface="Book Antiqua" panose="02040602050305030304" pitchFamily="18" charset="0"/>
              </a:rPr>
              <a:t>org.apache.hadoop.mapred.Reporter</a:t>
            </a:r>
            <a:r>
              <a:rPr lang="en-US" sz="2000" dirty="0">
                <a:solidFill>
                  <a:srgbClr val="002060"/>
                </a:solidFill>
                <a:latin typeface="Book Antiqua" panose="02040602050305030304" pitchFamily="18" charset="0"/>
              </a:rPr>
              <a:t>;</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28</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80135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361267"/>
            <a:ext cx="10178038" cy="6126909"/>
          </a:xfrm>
        </p:spPr>
        <p:txBody>
          <a:bodyPr>
            <a:noAutofit/>
          </a:bodyPr>
          <a:lstStyle/>
          <a:p>
            <a:pPr algn="just">
              <a:lnSpc>
                <a:spcPct val="150000"/>
              </a:lnSpc>
            </a:pPr>
            <a:r>
              <a:rPr lang="en-US" sz="2000" dirty="0">
                <a:solidFill>
                  <a:srgbClr val="002060"/>
                </a:solidFill>
                <a:latin typeface="Book Antiqua" panose="02040602050305030304" pitchFamily="18" charset="0"/>
              </a:rPr>
              <a:t>public class </a:t>
            </a:r>
            <a:r>
              <a:rPr lang="en-US" sz="2000" dirty="0" err="1">
                <a:solidFill>
                  <a:srgbClr val="002060"/>
                </a:solidFill>
                <a:latin typeface="Book Antiqua" panose="02040602050305030304" pitchFamily="18" charset="0"/>
              </a:rPr>
              <a:t>MaxTemperatureReducer</a:t>
            </a:r>
            <a:r>
              <a:rPr lang="en-US" sz="2000" dirty="0">
                <a:solidFill>
                  <a:srgbClr val="002060"/>
                </a:solidFill>
                <a:latin typeface="Book Antiqua" panose="02040602050305030304" pitchFamily="18" charset="0"/>
              </a:rPr>
              <a:t> extends </a:t>
            </a:r>
            <a:r>
              <a:rPr lang="en-US" sz="2000" dirty="0" err="1">
                <a:solidFill>
                  <a:srgbClr val="002060"/>
                </a:solidFill>
                <a:latin typeface="Book Antiqua" panose="02040602050305030304" pitchFamily="18" charset="0"/>
              </a:rPr>
              <a:t>MapReduceBase</a:t>
            </a:r>
            <a:r>
              <a:rPr lang="en-US" sz="2000" dirty="0">
                <a:solidFill>
                  <a:srgbClr val="002060"/>
                </a:solidFill>
                <a:latin typeface="Book Antiqua" panose="02040602050305030304" pitchFamily="18" charset="0"/>
              </a:rPr>
              <a:t> implements Reducer&lt;Text, </a:t>
            </a:r>
            <a:r>
              <a:rPr lang="en-US" sz="2000" dirty="0" err="1">
                <a:solidFill>
                  <a:srgbClr val="002060"/>
                </a:solidFill>
                <a:latin typeface="Book Antiqua" panose="02040602050305030304" pitchFamily="18" charset="0"/>
              </a:rPr>
              <a:t>IntWritable</a:t>
            </a:r>
            <a:r>
              <a:rPr lang="en-US" sz="2000" dirty="0">
                <a:solidFill>
                  <a:srgbClr val="002060"/>
                </a:solidFill>
                <a:latin typeface="Book Antiqua" panose="02040602050305030304" pitchFamily="18" charset="0"/>
              </a:rPr>
              <a:t>, Text, </a:t>
            </a:r>
            <a:r>
              <a:rPr lang="en-US" sz="2000" dirty="0" err="1">
                <a:solidFill>
                  <a:srgbClr val="002060"/>
                </a:solidFill>
                <a:latin typeface="Book Antiqua" panose="02040602050305030304" pitchFamily="18" charset="0"/>
              </a:rPr>
              <a:t>IntWritable</a:t>
            </a:r>
            <a:r>
              <a:rPr lang="en-US" sz="2000" dirty="0">
                <a:solidFill>
                  <a:srgbClr val="002060"/>
                </a:solidFill>
                <a:latin typeface="Book Antiqua" panose="02040602050305030304" pitchFamily="18" charset="0"/>
              </a:rPr>
              <a:t>&gt;         {</a:t>
            </a:r>
          </a:p>
          <a:p>
            <a:pPr algn="just">
              <a:lnSpc>
                <a:spcPct val="150000"/>
              </a:lnSpc>
            </a:pPr>
            <a:r>
              <a:rPr lang="en-US" sz="2000" dirty="0">
                <a:solidFill>
                  <a:srgbClr val="002060"/>
                </a:solidFill>
                <a:latin typeface="Book Antiqua" panose="02040602050305030304" pitchFamily="18" charset="0"/>
              </a:rPr>
              <a:t>public void reduce(Text key, Iterator&lt;</a:t>
            </a:r>
            <a:r>
              <a:rPr lang="en-US" sz="2000" dirty="0" err="1">
                <a:solidFill>
                  <a:srgbClr val="002060"/>
                </a:solidFill>
                <a:latin typeface="Book Antiqua" panose="02040602050305030304" pitchFamily="18" charset="0"/>
              </a:rPr>
              <a:t>IntWritable</a:t>
            </a:r>
            <a:r>
              <a:rPr lang="en-US" sz="2000" dirty="0">
                <a:solidFill>
                  <a:srgbClr val="002060"/>
                </a:solidFill>
                <a:latin typeface="Book Antiqua" panose="02040602050305030304" pitchFamily="18" charset="0"/>
              </a:rPr>
              <a:t>&gt; values,</a:t>
            </a:r>
          </a:p>
          <a:p>
            <a:pPr algn="just">
              <a:lnSpc>
                <a:spcPct val="150000"/>
              </a:lnSpc>
            </a:pPr>
            <a:r>
              <a:rPr lang="en-US" sz="2000" dirty="0" err="1">
                <a:solidFill>
                  <a:srgbClr val="002060"/>
                </a:solidFill>
                <a:latin typeface="Book Antiqua" panose="02040602050305030304" pitchFamily="18" charset="0"/>
              </a:rPr>
              <a:t>OutputCollector</a:t>
            </a:r>
            <a:r>
              <a:rPr lang="en-US" sz="2000" dirty="0">
                <a:solidFill>
                  <a:srgbClr val="002060"/>
                </a:solidFill>
                <a:latin typeface="Book Antiqua" panose="02040602050305030304" pitchFamily="18" charset="0"/>
              </a:rPr>
              <a:t>&lt;Text, </a:t>
            </a:r>
            <a:r>
              <a:rPr lang="en-US" sz="2000" dirty="0" err="1">
                <a:solidFill>
                  <a:srgbClr val="002060"/>
                </a:solidFill>
                <a:latin typeface="Book Antiqua" panose="02040602050305030304" pitchFamily="18" charset="0"/>
              </a:rPr>
              <a:t>IntWritable</a:t>
            </a:r>
            <a:r>
              <a:rPr lang="en-US" sz="2000" dirty="0">
                <a:solidFill>
                  <a:srgbClr val="002060"/>
                </a:solidFill>
                <a:latin typeface="Book Antiqua" panose="02040602050305030304" pitchFamily="18" charset="0"/>
              </a:rPr>
              <a:t>&gt; output, Reporter reporter) throws </a:t>
            </a:r>
            <a:r>
              <a:rPr lang="en-US" sz="2000" dirty="0" err="1">
                <a:solidFill>
                  <a:srgbClr val="002060"/>
                </a:solidFill>
                <a:latin typeface="Book Antiqua" panose="02040602050305030304" pitchFamily="18" charset="0"/>
              </a:rPr>
              <a:t>IOException</a:t>
            </a:r>
            <a:endParaRPr lang="en-US" sz="2000" dirty="0">
              <a:solidFill>
                <a:srgbClr val="002060"/>
              </a:solidFill>
              <a:latin typeface="Book Antiqua" panose="02040602050305030304" pitchFamily="18" charset="0"/>
            </a:endParaRPr>
          </a:p>
          <a:p>
            <a:pPr algn="just">
              <a:lnSpc>
                <a:spcPct val="150000"/>
              </a:lnSpc>
            </a:pP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int </a:t>
            </a:r>
            <a:r>
              <a:rPr lang="en-US" sz="2000" dirty="0" err="1">
                <a:solidFill>
                  <a:srgbClr val="002060"/>
                </a:solidFill>
                <a:latin typeface="Book Antiqua" panose="02040602050305030304" pitchFamily="18" charset="0"/>
              </a:rPr>
              <a:t>maxValue</a:t>
            </a:r>
            <a:r>
              <a:rPr lang="en-US" sz="2000" dirty="0">
                <a:solidFill>
                  <a:srgbClr val="002060"/>
                </a:solidFill>
                <a:latin typeface="Book Antiqua" panose="02040602050305030304" pitchFamily="18" charset="0"/>
              </a:rPr>
              <a:t> = </a:t>
            </a:r>
            <a:r>
              <a:rPr lang="en-US" sz="2000" dirty="0" err="1">
                <a:solidFill>
                  <a:srgbClr val="002060"/>
                </a:solidFill>
                <a:latin typeface="Book Antiqua" panose="02040602050305030304" pitchFamily="18" charset="0"/>
              </a:rPr>
              <a:t>Integer.MIN_VALUE</a:t>
            </a:r>
            <a:r>
              <a:rPr lang="en-US" sz="2000" dirty="0">
                <a:solidFill>
                  <a:srgbClr val="002060"/>
                </a:solidFill>
                <a:latin typeface="Book Antiqua" panose="02040602050305030304" pitchFamily="18" charset="0"/>
              </a:rPr>
              <a:t>; while (</a:t>
            </a:r>
            <a:r>
              <a:rPr lang="en-US" sz="2000" dirty="0" err="1">
                <a:solidFill>
                  <a:srgbClr val="002060"/>
                </a:solidFill>
                <a:latin typeface="Book Antiqua" panose="02040602050305030304" pitchFamily="18" charset="0"/>
              </a:rPr>
              <a:t>values.hasNext</a:t>
            </a:r>
            <a:r>
              <a:rPr lang="en-US" sz="2000" dirty="0">
                <a:solidFill>
                  <a:srgbClr val="002060"/>
                </a:solidFill>
                <a:latin typeface="Book Antiqua" panose="02040602050305030304" pitchFamily="18" charset="0"/>
              </a:rPr>
              <a:t>())            {</a:t>
            </a:r>
          </a:p>
          <a:p>
            <a:pPr algn="just">
              <a:lnSpc>
                <a:spcPct val="150000"/>
              </a:lnSpc>
            </a:pPr>
            <a:r>
              <a:rPr lang="en-US" sz="2000" dirty="0" err="1">
                <a:solidFill>
                  <a:srgbClr val="002060"/>
                </a:solidFill>
                <a:latin typeface="Book Antiqua" panose="02040602050305030304" pitchFamily="18" charset="0"/>
              </a:rPr>
              <a:t>maxValue</a:t>
            </a:r>
            <a:r>
              <a:rPr lang="en-US" sz="2000" dirty="0">
                <a:solidFill>
                  <a:srgbClr val="002060"/>
                </a:solidFill>
                <a:latin typeface="Book Antiqua" panose="02040602050305030304" pitchFamily="18" charset="0"/>
              </a:rPr>
              <a:t> = </a:t>
            </a:r>
            <a:r>
              <a:rPr lang="en-US" sz="2000" dirty="0" err="1">
                <a:solidFill>
                  <a:srgbClr val="002060"/>
                </a:solidFill>
                <a:latin typeface="Book Antiqua" panose="02040602050305030304" pitchFamily="18" charset="0"/>
              </a:rPr>
              <a:t>Math.max</a:t>
            </a:r>
            <a:r>
              <a:rPr lang="en-US" sz="2000" dirty="0">
                <a:solidFill>
                  <a:srgbClr val="002060"/>
                </a:solidFill>
                <a:latin typeface="Book Antiqua" panose="02040602050305030304" pitchFamily="18" charset="0"/>
              </a:rPr>
              <a:t>(</a:t>
            </a:r>
            <a:r>
              <a:rPr lang="en-US" sz="2000" dirty="0" err="1">
                <a:solidFill>
                  <a:srgbClr val="002060"/>
                </a:solidFill>
                <a:latin typeface="Book Antiqua" panose="02040602050305030304" pitchFamily="18" charset="0"/>
              </a:rPr>
              <a:t>maxValue</a:t>
            </a:r>
            <a:r>
              <a:rPr lang="en-US" sz="2000" dirty="0">
                <a:solidFill>
                  <a:srgbClr val="002060"/>
                </a:solidFill>
                <a:latin typeface="Book Antiqua" panose="02040602050305030304" pitchFamily="18" charset="0"/>
              </a:rPr>
              <a:t>, </a:t>
            </a:r>
            <a:r>
              <a:rPr lang="en-US" sz="2000" dirty="0" err="1">
                <a:solidFill>
                  <a:srgbClr val="002060"/>
                </a:solidFill>
                <a:latin typeface="Book Antiqua" panose="02040602050305030304" pitchFamily="18" charset="0"/>
              </a:rPr>
              <a:t>values.next</a:t>
            </a:r>
            <a:r>
              <a:rPr lang="en-US" sz="2000" dirty="0">
                <a:solidFill>
                  <a:srgbClr val="002060"/>
                </a:solidFill>
                <a:latin typeface="Book Antiqua" panose="02040602050305030304" pitchFamily="18" charset="0"/>
              </a:rPr>
              <a:t>().get());           }</a:t>
            </a:r>
          </a:p>
          <a:p>
            <a:pPr algn="just">
              <a:lnSpc>
                <a:spcPct val="150000"/>
              </a:lnSpc>
            </a:pPr>
            <a:r>
              <a:rPr lang="en-US" sz="2000" dirty="0" err="1">
                <a:solidFill>
                  <a:srgbClr val="002060"/>
                </a:solidFill>
                <a:latin typeface="Book Antiqua" panose="02040602050305030304" pitchFamily="18" charset="0"/>
              </a:rPr>
              <a:t>output.collect</a:t>
            </a:r>
            <a:r>
              <a:rPr lang="en-US" sz="2000" dirty="0">
                <a:solidFill>
                  <a:srgbClr val="002060"/>
                </a:solidFill>
                <a:latin typeface="Book Antiqua" panose="02040602050305030304" pitchFamily="18" charset="0"/>
              </a:rPr>
              <a:t>(key, new </a:t>
            </a:r>
            <a:r>
              <a:rPr lang="en-US" sz="2000" dirty="0" err="1">
                <a:solidFill>
                  <a:srgbClr val="002060"/>
                </a:solidFill>
                <a:latin typeface="Book Antiqua" panose="02040602050305030304" pitchFamily="18" charset="0"/>
              </a:rPr>
              <a:t>IntWritable</a:t>
            </a:r>
            <a:r>
              <a:rPr lang="en-US" sz="2000" dirty="0">
                <a:solidFill>
                  <a:srgbClr val="002060"/>
                </a:solidFill>
                <a:latin typeface="Book Antiqua" panose="02040602050305030304" pitchFamily="18" charset="0"/>
              </a:rPr>
              <a:t>(</a:t>
            </a:r>
            <a:r>
              <a:rPr lang="en-US" sz="2000" dirty="0" err="1">
                <a:solidFill>
                  <a:srgbClr val="002060"/>
                </a:solidFill>
                <a:latin typeface="Book Antiqua" panose="02040602050305030304" pitchFamily="18" charset="0"/>
              </a:rPr>
              <a:t>maxValue</a:t>
            </a: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      }  </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29</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46388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CDB6-73AC-4A09-9B66-C7F027DABF18}"/>
              </a:ext>
            </a:extLst>
          </p:cNvPr>
          <p:cNvSpPr>
            <a:spLocks noGrp="1"/>
          </p:cNvSpPr>
          <p:nvPr>
            <p:ph type="title"/>
          </p:nvPr>
        </p:nvSpPr>
        <p:spPr>
          <a:xfrm>
            <a:off x="1643635" y="350028"/>
            <a:ext cx="10018713" cy="708285"/>
          </a:xfrm>
        </p:spPr>
        <p:txBody>
          <a:bodyPr>
            <a:normAutofit/>
          </a:bodyPr>
          <a:lstStyle/>
          <a:p>
            <a:pPr algn="l"/>
            <a:r>
              <a:rPr lang="en-US" sz="3200" b="1" dirty="0">
                <a:solidFill>
                  <a:srgbClr val="00B0F0"/>
                </a:solidFill>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399080" y="898060"/>
            <a:ext cx="10507821" cy="5393802"/>
          </a:xfrm>
        </p:spPr>
        <p:txBody>
          <a:bodyPr>
            <a:normAutofit/>
          </a:bodyPr>
          <a:lstStyle/>
          <a:p>
            <a:pPr algn="just">
              <a:lnSpc>
                <a:spcPct val="150000"/>
              </a:lnSpc>
            </a:pPr>
            <a:r>
              <a:rPr lang="en-US" sz="2000" dirty="0">
                <a:solidFill>
                  <a:srgbClr val="002060"/>
                </a:solidFill>
                <a:latin typeface="Book Antiqua" panose="02040602050305030304" pitchFamily="18" charset="0"/>
              </a:rPr>
              <a:t>MapReduce is a framework using which we can write applications to process huge amounts of data, in parallel, on large clusters of commodity hardware in a reliable manner.</a:t>
            </a:r>
          </a:p>
          <a:p>
            <a:pPr algn="just">
              <a:lnSpc>
                <a:spcPct val="150000"/>
              </a:lnSpc>
            </a:pPr>
            <a:r>
              <a:rPr lang="en-US" sz="2000" b="0" i="0" dirty="0">
                <a:solidFill>
                  <a:srgbClr val="002060"/>
                </a:solidFill>
                <a:effectLst/>
                <a:latin typeface="Book Antiqua" panose="02040602050305030304" pitchFamily="18" charset="0"/>
              </a:rPr>
              <a:t>MapReduce is a component of the Apache Hadoop ecosystem, a framework that enhances massive data processing. </a:t>
            </a:r>
          </a:p>
          <a:p>
            <a:pPr algn="just">
              <a:lnSpc>
                <a:spcPct val="150000"/>
              </a:lnSpc>
            </a:pPr>
            <a:r>
              <a:rPr lang="en-US" sz="2000" dirty="0">
                <a:solidFill>
                  <a:srgbClr val="002060"/>
                </a:solidFill>
                <a:latin typeface="Book Antiqua" panose="02040602050305030304" pitchFamily="18" charset="0"/>
              </a:rPr>
              <a:t>A MapReduce job usually splits the input data-set into independent chunks which are processed by the map tasks in a completely parallel manner. The framework sorts the outputs of the maps, which are then input to the reduce tasks. Typically, both the input and the output of the job are stored in a file-system. The framework takes care of scheduling tasks, monitoring them and re-executes the failed tasks.</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42514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648244" y="317800"/>
            <a:ext cx="10178038" cy="6170376"/>
          </a:xfrm>
        </p:spPr>
        <p:txBody>
          <a:bodyPr>
            <a:noAutofit/>
          </a:bodyPr>
          <a:lstStyle/>
          <a:p>
            <a:pPr marL="0" indent="0" algn="just">
              <a:lnSpc>
                <a:spcPct val="150000"/>
              </a:lnSpc>
              <a:buNone/>
            </a:pPr>
            <a:r>
              <a:rPr lang="en-US" sz="1800" b="1" dirty="0">
                <a:solidFill>
                  <a:srgbClr val="C00000"/>
                </a:solidFill>
                <a:latin typeface="Book Antiqua" panose="02040602050305030304" pitchFamily="18" charset="0"/>
              </a:rPr>
              <a:t>Example -3. Application to find the maximum temperature in the weather dataset</a:t>
            </a:r>
          </a:p>
          <a:p>
            <a:pPr algn="just">
              <a:lnSpc>
                <a:spcPct val="150000"/>
              </a:lnSpc>
            </a:pPr>
            <a:r>
              <a:rPr lang="en-US" sz="1800" dirty="0">
                <a:solidFill>
                  <a:srgbClr val="002060"/>
                </a:solidFill>
                <a:latin typeface="Book Antiqua" panose="02040602050305030304" pitchFamily="18" charset="0"/>
              </a:rPr>
              <a:t>import </a:t>
            </a:r>
            <a:r>
              <a:rPr lang="en-US" sz="1800" dirty="0" err="1">
                <a:solidFill>
                  <a:srgbClr val="002060"/>
                </a:solidFill>
                <a:latin typeface="Book Antiqua" panose="02040602050305030304" pitchFamily="18" charset="0"/>
              </a:rPr>
              <a:t>java.io.IOException</a:t>
            </a:r>
            <a:r>
              <a:rPr lang="en-US" sz="1800" dirty="0">
                <a:solidFill>
                  <a:srgbClr val="002060"/>
                </a:solidFill>
                <a:latin typeface="Book Antiqua" panose="02040602050305030304" pitchFamily="18" charset="0"/>
              </a:rPr>
              <a:t>; import </a:t>
            </a:r>
            <a:r>
              <a:rPr lang="en-US" sz="1800" dirty="0" err="1">
                <a:solidFill>
                  <a:srgbClr val="002060"/>
                </a:solidFill>
                <a:latin typeface="Book Antiqua" panose="02040602050305030304" pitchFamily="18" charset="0"/>
              </a:rPr>
              <a:t>org.apache.hadoop.fs.Path</a:t>
            </a:r>
            <a:r>
              <a:rPr lang="en-US" sz="1800" dirty="0">
                <a:solidFill>
                  <a:srgbClr val="002060"/>
                </a:solidFill>
                <a:latin typeface="Book Antiqua" panose="02040602050305030304" pitchFamily="18" charset="0"/>
              </a:rPr>
              <a:t>;</a:t>
            </a:r>
          </a:p>
          <a:p>
            <a:pPr algn="just">
              <a:lnSpc>
                <a:spcPct val="150000"/>
              </a:lnSpc>
            </a:pPr>
            <a:r>
              <a:rPr lang="en-US" sz="1800" dirty="0">
                <a:solidFill>
                  <a:srgbClr val="002060"/>
                </a:solidFill>
                <a:latin typeface="Book Antiqua" panose="02040602050305030304" pitchFamily="18" charset="0"/>
              </a:rPr>
              <a:t>import </a:t>
            </a:r>
            <a:r>
              <a:rPr lang="en-US" sz="1800" dirty="0" err="1">
                <a:solidFill>
                  <a:srgbClr val="002060"/>
                </a:solidFill>
                <a:latin typeface="Book Antiqua" panose="02040602050305030304" pitchFamily="18" charset="0"/>
              </a:rPr>
              <a:t>org.apache.hadoop.io.IntWritable</a:t>
            </a:r>
            <a:r>
              <a:rPr lang="en-US" sz="1800" dirty="0">
                <a:solidFill>
                  <a:srgbClr val="002060"/>
                </a:solidFill>
                <a:latin typeface="Book Antiqua" panose="02040602050305030304" pitchFamily="18" charset="0"/>
              </a:rPr>
              <a:t>; import </a:t>
            </a:r>
            <a:r>
              <a:rPr lang="en-US" sz="1800" dirty="0" err="1">
                <a:solidFill>
                  <a:srgbClr val="002060"/>
                </a:solidFill>
                <a:latin typeface="Book Antiqua" panose="02040602050305030304" pitchFamily="18" charset="0"/>
              </a:rPr>
              <a:t>org.apache.hadoop.io.Text</a:t>
            </a:r>
            <a:r>
              <a:rPr lang="en-US" sz="1800" dirty="0">
                <a:solidFill>
                  <a:srgbClr val="002060"/>
                </a:solidFill>
                <a:latin typeface="Book Antiqua" panose="02040602050305030304" pitchFamily="18" charset="0"/>
              </a:rPr>
              <a:t>;</a:t>
            </a:r>
          </a:p>
          <a:p>
            <a:pPr algn="just">
              <a:lnSpc>
                <a:spcPct val="150000"/>
              </a:lnSpc>
            </a:pPr>
            <a:r>
              <a:rPr lang="en-US" sz="1800" dirty="0">
                <a:solidFill>
                  <a:srgbClr val="002060"/>
                </a:solidFill>
                <a:latin typeface="Book Antiqua" panose="02040602050305030304" pitchFamily="18" charset="0"/>
              </a:rPr>
              <a:t>import </a:t>
            </a:r>
            <a:r>
              <a:rPr lang="en-US" sz="1800" dirty="0" err="1">
                <a:solidFill>
                  <a:srgbClr val="002060"/>
                </a:solidFill>
                <a:latin typeface="Book Antiqua" panose="02040602050305030304" pitchFamily="18" charset="0"/>
              </a:rPr>
              <a:t>org.apache.hadoop.mapred.FileInputFormat</a:t>
            </a:r>
            <a:r>
              <a:rPr lang="en-US" sz="1800" dirty="0">
                <a:solidFill>
                  <a:srgbClr val="002060"/>
                </a:solidFill>
                <a:latin typeface="Book Antiqua" panose="02040602050305030304" pitchFamily="18" charset="0"/>
              </a:rPr>
              <a:t>;</a:t>
            </a:r>
          </a:p>
          <a:p>
            <a:pPr algn="just">
              <a:lnSpc>
                <a:spcPct val="150000"/>
              </a:lnSpc>
            </a:pPr>
            <a:r>
              <a:rPr lang="en-US" sz="1800" dirty="0">
                <a:solidFill>
                  <a:srgbClr val="002060"/>
                </a:solidFill>
                <a:latin typeface="Book Antiqua" panose="02040602050305030304" pitchFamily="18" charset="0"/>
              </a:rPr>
              <a:t> import </a:t>
            </a:r>
            <a:r>
              <a:rPr lang="en-US" sz="1800" dirty="0" err="1">
                <a:solidFill>
                  <a:srgbClr val="002060"/>
                </a:solidFill>
                <a:latin typeface="Book Antiqua" panose="02040602050305030304" pitchFamily="18" charset="0"/>
              </a:rPr>
              <a:t>org.apache.hadoop.mapred.FileOutputFormat</a:t>
            </a:r>
            <a:r>
              <a:rPr lang="en-US" sz="1800" dirty="0">
                <a:solidFill>
                  <a:srgbClr val="002060"/>
                </a:solidFill>
                <a:latin typeface="Book Antiqua" panose="02040602050305030304" pitchFamily="18" charset="0"/>
              </a:rPr>
              <a:t>;</a:t>
            </a:r>
          </a:p>
          <a:p>
            <a:pPr algn="just">
              <a:lnSpc>
                <a:spcPct val="150000"/>
              </a:lnSpc>
            </a:pPr>
            <a:r>
              <a:rPr lang="en-US" sz="1800" dirty="0">
                <a:solidFill>
                  <a:srgbClr val="002060"/>
                </a:solidFill>
                <a:latin typeface="Book Antiqua" panose="02040602050305030304" pitchFamily="18" charset="0"/>
              </a:rPr>
              <a:t>import </a:t>
            </a:r>
            <a:r>
              <a:rPr lang="en-US" sz="1800" dirty="0" err="1">
                <a:solidFill>
                  <a:srgbClr val="002060"/>
                </a:solidFill>
                <a:latin typeface="Book Antiqua" panose="02040602050305030304" pitchFamily="18" charset="0"/>
              </a:rPr>
              <a:t>org.apache.hadoop.mapred.JobClient</a:t>
            </a:r>
            <a:r>
              <a:rPr lang="en-US" sz="1800" dirty="0">
                <a:solidFill>
                  <a:srgbClr val="002060"/>
                </a:solidFill>
                <a:latin typeface="Book Antiqua" panose="02040602050305030304" pitchFamily="18" charset="0"/>
              </a:rPr>
              <a:t>; import </a:t>
            </a:r>
            <a:r>
              <a:rPr lang="en-US" sz="1800" dirty="0" err="1">
                <a:solidFill>
                  <a:srgbClr val="002060"/>
                </a:solidFill>
                <a:latin typeface="Book Antiqua" panose="02040602050305030304" pitchFamily="18" charset="0"/>
              </a:rPr>
              <a:t>org.apache.hadoop.mapred.JobConf</a:t>
            </a:r>
            <a:r>
              <a:rPr lang="en-US" sz="1800" dirty="0">
                <a:solidFill>
                  <a:srgbClr val="002060"/>
                </a:solidFill>
                <a:latin typeface="Book Antiqua" panose="02040602050305030304" pitchFamily="18" charset="0"/>
              </a:rPr>
              <a:t>;</a:t>
            </a:r>
          </a:p>
          <a:p>
            <a:pPr algn="just">
              <a:lnSpc>
                <a:spcPct val="150000"/>
              </a:lnSpc>
            </a:pPr>
            <a:r>
              <a:rPr lang="en-US" sz="1800" dirty="0">
                <a:solidFill>
                  <a:srgbClr val="002060"/>
                </a:solidFill>
                <a:latin typeface="Book Antiqua" panose="02040602050305030304" pitchFamily="18" charset="0"/>
              </a:rPr>
              <a:t>public class </a:t>
            </a:r>
            <a:r>
              <a:rPr lang="en-US" sz="1800" dirty="0" err="1">
                <a:solidFill>
                  <a:srgbClr val="002060"/>
                </a:solidFill>
                <a:latin typeface="Book Antiqua" panose="02040602050305030304" pitchFamily="18" charset="0"/>
              </a:rPr>
              <a:t>MaxTemperature</a:t>
            </a:r>
            <a:r>
              <a:rPr lang="en-US" sz="1800" dirty="0">
                <a:solidFill>
                  <a:srgbClr val="002060"/>
                </a:solidFill>
                <a:latin typeface="Book Antiqua" panose="02040602050305030304" pitchFamily="18" charset="0"/>
              </a:rPr>
              <a:t>            {</a:t>
            </a:r>
          </a:p>
          <a:p>
            <a:pPr algn="just">
              <a:lnSpc>
                <a:spcPct val="150000"/>
              </a:lnSpc>
            </a:pPr>
            <a:r>
              <a:rPr lang="en-US" sz="1800" dirty="0">
                <a:solidFill>
                  <a:srgbClr val="002060"/>
                </a:solidFill>
                <a:latin typeface="Book Antiqua" panose="02040602050305030304" pitchFamily="18" charset="0"/>
              </a:rPr>
              <a:t>public static void main(String[] </a:t>
            </a:r>
            <a:r>
              <a:rPr lang="en-US" sz="1800" dirty="0" err="1">
                <a:solidFill>
                  <a:srgbClr val="002060"/>
                </a:solidFill>
                <a:latin typeface="Book Antiqua" panose="02040602050305030304" pitchFamily="18" charset="0"/>
              </a:rPr>
              <a:t>args</a:t>
            </a:r>
            <a:r>
              <a:rPr lang="en-US" sz="1800" dirty="0">
                <a:solidFill>
                  <a:srgbClr val="002060"/>
                </a:solidFill>
                <a:latin typeface="Book Antiqua" panose="02040602050305030304" pitchFamily="18" charset="0"/>
              </a:rPr>
              <a:t>) throws </a:t>
            </a:r>
            <a:r>
              <a:rPr lang="en-US" sz="1800" dirty="0" err="1">
                <a:solidFill>
                  <a:srgbClr val="002060"/>
                </a:solidFill>
                <a:latin typeface="Book Antiqua" panose="02040602050305030304" pitchFamily="18" charset="0"/>
              </a:rPr>
              <a:t>IOException</a:t>
            </a:r>
            <a:r>
              <a:rPr lang="en-US" sz="1800" dirty="0">
                <a:solidFill>
                  <a:srgbClr val="002060"/>
                </a:solidFill>
                <a:latin typeface="Book Antiqua" panose="02040602050305030304" pitchFamily="18" charset="0"/>
              </a:rPr>
              <a:t>               {</a:t>
            </a:r>
          </a:p>
          <a:p>
            <a:pPr algn="just">
              <a:lnSpc>
                <a:spcPct val="150000"/>
              </a:lnSpc>
            </a:pPr>
            <a:r>
              <a:rPr lang="en-US" sz="1800" dirty="0">
                <a:solidFill>
                  <a:srgbClr val="002060"/>
                </a:solidFill>
                <a:latin typeface="Book Antiqua" panose="02040602050305030304" pitchFamily="18" charset="0"/>
              </a:rPr>
              <a:t>if (</a:t>
            </a:r>
            <a:r>
              <a:rPr lang="en-US" sz="1800" dirty="0" err="1">
                <a:solidFill>
                  <a:srgbClr val="002060"/>
                </a:solidFill>
                <a:latin typeface="Book Antiqua" panose="02040602050305030304" pitchFamily="18" charset="0"/>
              </a:rPr>
              <a:t>args.length</a:t>
            </a:r>
            <a:r>
              <a:rPr lang="en-US" sz="1800" dirty="0">
                <a:solidFill>
                  <a:srgbClr val="002060"/>
                </a:solidFill>
                <a:latin typeface="Book Antiqua" panose="02040602050305030304" pitchFamily="18" charset="0"/>
              </a:rPr>
              <a:t> != 2)         {</a:t>
            </a:r>
          </a:p>
          <a:p>
            <a:pPr algn="just">
              <a:lnSpc>
                <a:spcPct val="150000"/>
              </a:lnSpc>
            </a:pPr>
            <a:r>
              <a:rPr lang="en-US" sz="1800" dirty="0" err="1">
                <a:solidFill>
                  <a:srgbClr val="002060"/>
                </a:solidFill>
                <a:latin typeface="Book Antiqua" panose="02040602050305030304" pitchFamily="18" charset="0"/>
              </a:rPr>
              <a:t>System.err.println</a:t>
            </a:r>
            <a:r>
              <a:rPr lang="en-US" sz="1800" dirty="0">
                <a:solidFill>
                  <a:srgbClr val="002060"/>
                </a:solidFill>
                <a:latin typeface="Book Antiqua" panose="02040602050305030304" pitchFamily="18" charset="0"/>
              </a:rPr>
              <a:t>("Usage: </a:t>
            </a:r>
            <a:r>
              <a:rPr lang="en-US" sz="1800" dirty="0" err="1">
                <a:solidFill>
                  <a:srgbClr val="002060"/>
                </a:solidFill>
                <a:latin typeface="Book Antiqua" panose="02040602050305030304" pitchFamily="18" charset="0"/>
              </a:rPr>
              <a:t>MaxTemperature</a:t>
            </a:r>
            <a:r>
              <a:rPr lang="en-US" sz="1800" dirty="0">
                <a:solidFill>
                  <a:srgbClr val="002060"/>
                </a:solidFill>
                <a:latin typeface="Book Antiqua" panose="02040602050305030304" pitchFamily="18" charset="0"/>
              </a:rPr>
              <a:t> &lt;input path&gt; &lt;output path&gt;"); </a:t>
            </a:r>
            <a:r>
              <a:rPr lang="en-US" sz="1800" dirty="0" err="1">
                <a:solidFill>
                  <a:srgbClr val="002060"/>
                </a:solidFill>
                <a:latin typeface="Book Antiqua" panose="02040602050305030304" pitchFamily="18" charset="0"/>
              </a:rPr>
              <a:t>System.exit</a:t>
            </a:r>
            <a:r>
              <a:rPr lang="en-US" sz="1800" dirty="0">
                <a:solidFill>
                  <a:srgbClr val="002060"/>
                </a:solidFill>
                <a:latin typeface="Book Antiqua" panose="02040602050305030304" pitchFamily="18" charset="0"/>
              </a:rPr>
              <a:t>(-1);</a:t>
            </a:r>
          </a:p>
          <a:p>
            <a:pPr algn="just">
              <a:lnSpc>
                <a:spcPct val="150000"/>
              </a:lnSpc>
            </a:pPr>
            <a:r>
              <a:rPr lang="en-US" sz="1800" dirty="0">
                <a:solidFill>
                  <a:srgbClr val="002060"/>
                </a:solidFill>
                <a:latin typeface="Book Antiqua" panose="02040602050305030304" pitchFamily="18" charset="0"/>
              </a:rPr>
              <a:t>}</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30</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432539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544271" y="732099"/>
            <a:ext cx="10178038" cy="5393802"/>
          </a:xfrm>
        </p:spPr>
        <p:txBody>
          <a:bodyPr>
            <a:normAutofit/>
          </a:bodyPr>
          <a:lstStyle/>
          <a:p>
            <a:pPr algn="just">
              <a:lnSpc>
                <a:spcPct val="150000"/>
              </a:lnSpc>
            </a:pPr>
            <a:r>
              <a:rPr lang="en-US" sz="2000" dirty="0" err="1">
                <a:solidFill>
                  <a:srgbClr val="002060"/>
                </a:solidFill>
                <a:latin typeface="Book Antiqua" panose="02040602050305030304" pitchFamily="18" charset="0"/>
              </a:rPr>
              <a:t>JobConf</a:t>
            </a:r>
            <a:r>
              <a:rPr lang="en-US" sz="2000" dirty="0">
                <a:solidFill>
                  <a:srgbClr val="002060"/>
                </a:solidFill>
                <a:latin typeface="Book Antiqua" panose="02040602050305030304" pitchFamily="18" charset="0"/>
              </a:rPr>
              <a:t> conf = new </a:t>
            </a:r>
            <a:r>
              <a:rPr lang="en-US" sz="2000" dirty="0" err="1">
                <a:solidFill>
                  <a:srgbClr val="002060"/>
                </a:solidFill>
                <a:latin typeface="Book Antiqua" panose="02040602050305030304" pitchFamily="18" charset="0"/>
              </a:rPr>
              <a:t>JobConf</a:t>
            </a:r>
            <a:r>
              <a:rPr lang="en-US" sz="2000" dirty="0">
                <a:solidFill>
                  <a:srgbClr val="002060"/>
                </a:solidFill>
                <a:latin typeface="Book Antiqua" panose="02040602050305030304" pitchFamily="18" charset="0"/>
              </a:rPr>
              <a:t>(</a:t>
            </a:r>
            <a:r>
              <a:rPr lang="en-US" sz="2000" dirty="0" err="1">
                <a:solidFill>
                  <a:srgbClr val="002060"/>
                </a:solidFill>
                <a:latin typeface="Book Antiqua" panose="02040602050305030304" pitchFamily="18" charset="0"/>
              </a:rPr>
              <a:t>MaxTemperature.class</a:t>
            </a:r>
            <a:r>
              <a:rPr lang="en-US" sz="2000" dirty="0">
                <a:solidFill>
                  <a:srgbClr val="002060"/>
                </a:solidFill>
                <a:latin typeface="Book Antiqua" panose="02040602050305030304" pitchFamily="18" charset="0"/>
              </a:rPr>
              <a:t>); </a:t>
            </a:r>
          </a:p>
          <a:p>
            <a:pPr algn="just">
              <a:lnSpc>
                <a:spcPct val="150000"/>
              </a:lnSpc>
            </a:pPr>
            <a:r>
              <a:rPr lang="en-US" sz="2000" dirty="0" err="1">
                <a:solidFill>
                  <a:srgbClr val="002060"/>
                </a:solidFill>
                <a:latin typeface="Book Antiqua" panose="02040602050305030304" pitchFamily="18" charset="0"/>
              </a:rPr>
              <a:t>conf.setJobName</a:t>
            </a:r>
            <a:r>
              <a:rPr lang="en-US" sz="2000" dirty="0">
                <a:solidFill>
                  <a:srgbClr val="002060"/>
                </a:solidFill>
                <a:latin typeface="Book Antiqua" panose="02040602050305030304" pitchFamily="18" charset="0"/>
              </a:rPr>
              <a:t>("Max temperature"); </a:t>
            </a:r>
          </a:p>
          <a:p>
            <a:pPr algn="just">
              <a:lnSpc>
                <a:spcPct val="150000"/>
              </a:lnSpc>
            </a:pPr>
            <a:r>
              <a:rPr lang="en-US" sz="2000" dirty="0" err="1">
                <a:solidFill>
                  <a:srgbClr val="002060"/>
                </a:solidFill>
                <a:latin typeface="Book Antiqua" panose="02040602050305030304" pitchFamily="18" charset="0"/>
              </a:rPr>
              <a:t>FileInputFormat.addInputPath</a:t>
            </a:r>
            <a:r>
              <a:rPr lang="en-US" sz="2000" dirty="0">
                <a:solidFill>
                  <a:srgbClr val="002060"/>
                </a:solidFill>
                <a:latin typeface="Book Antiqua" panose="02040602050305030304" pitchFamily="18" charset="0"/>
              </a:rPr>
              <a:t>(conf, new Path(</a:t>
            </a:r>
            <a:r>
              <a:rPr lang="en-US" sz="2000" dirty="0" err="1">
                <a:solidFill>
                  <a:srgbClr val="002060"/>
                </a:solidFill>
                <a:latin typeface="Book Antiqua" panose="02040602050305030304" pitchFamily="18" charset="0"/>
              </a:rPr>
              <a:t>args</a:t>
            </a:r>
            <a:r>
              <a:rPr lang="en-US" sz="2000" dirty="0">
                <a:solidFill>
                  <a:srgbClr val="002060"/>
                </a:solidFill>
                <a:latin typeface="Book Antiqua" panose="02040602050305030304" pitchFamily="18" charset="0"/>
              </a:rPr>
              <a:t>[0]));</a:t>
            </a:r>
          </a:p>
          <a:p>
            <a:pPr algn="just">
              <a:lnSpc>
                <a:spcPct val="150000"/>
              </a:lnSpc>
            </a:pPr>
            <a:r>
              <a:rPr lang="en-US" sz="2000" dirty="0">
                <a:solidFill>
                  <a:srgbClr val="002060"/>
                </a:solidFill>
                <a:latin typeface="Book Antiqua" panose="02040602050305030304" pitchFamily="18" charset="0"/>
              </a:rPr>
              <a:t> </a:t>
            </a:r>
            <a:r>
              <a:rPr lang="en-US" sz="2000" dirty="0" err="1">
                <a:solidFill>
                  <a:srgbClr val="002060"/>
                </a:solidFill>
                <a:latin typeface="Book Antiqua" panose="02040602050305030304" pitchFamily="18" charset="0"/>
              </a:rPr>
              <a:t>FileOutputFormat.setOutputPath</a:t>
            </a:r>
            <a:r>
              <a:rPr lang="en-US" sz="2000" dirty="0">
                <a:solidFill>
                  <a:srgbClr val="002060"/>
                </a:solidFill>
                <a:latin typeface="Book Antiqua" panose="02040602050305030304" pitchFamily="18" charset="0"/>
              </a:rPr>
              <a:t>(conf, new Path(</a:t>
            </a:r>
            <a:r>
              <a:rPr lang="en-US" sz="2000" dirty="0" err="1">
                <a:solidFill>
                  <a:srgbClr val="002060"/>
                </a:solidFill>
                <a:latin typeface="Book Antiqua" panose="02040602050305030304" pitchFamily="18" charset="0"/>
              </a:rPr>
              <a:t>args</a:t>
            </a:r>
            <a:r>
              <a:rPr lang="en-US" sz="2000" dirty="0">
                <a:solidFill>
                  <a:srgbClr val="002060"/>
                </a:solidFill>
                <a:latin typeface="Book Antiqua" panose="02040602050305030304" pitchFamily="18" charset="0"/>
              </a:rPr>
              <a:t>[1]));</a:t>
            </a:r>
          </a:p>
          <a:p>
            <a:pPr algn="just">
              <a:lnSpc>
                <a:spcPct val="150000"/>
              </a:lnSpc>
            </a:pPr>
            <a:r>
              <a:rPr lang="en-US" sz="2000" dirty="0" err="1">
                <a:solidFill>
                  <a:srgbClr val="002060"/>
                </a:solidFill>
                <a:latin typeface="Book Antiqua" panose="02040602050305030304" pitchFamily="18" charset="0"/>
              </a:rPr>
              <a:t>conf.setMapperClass</a:t>
            </a:r>
            <a:r>
              <a:rPr lang="en-US" sz="2000" dirty="0">
                <a:solidFill>
                  <a:srgbClr val="002060"/>
                </a:solidFill>
                <a:latin typeface="Book Antiqua" panose="02040602050305030304" pitchFamily="18" charset="0"/>
              </a:rPr>
              <a:t>(</a:t>
            </a:r>
            <a:r>
              <a:rPr lang="en-US" sz="2000" dirty="0" err="1">
                <a:solidFill>
                  <a:srgbClr val="002060"/>
                </a:solidFill>
                <a:latin typeface="Book Antiqua" panose="02040602050305030304" pitchFamily="18" charset="0"/>
              </a:rPr>
              <a:t>MaxTemperatureMapper.class</a:t>
            </a:r>
            <a:r>
              <a:rPr lang="en-US" sz="2000" dirty="0">
                <a:solidFill>
                  <a:srgbClr val="002060"/>
                </a:solidFill>
                <a:latin typeface="Book Antiqua" panose="02040602050305030304" pitchFamily="18" charset="0"/>
              </a:rPr>
              <a:t>);</a:t>
            </a:r>
          </a:p>
          <a:p>
            <a:pPr algn="just">
              <a:lnSpc>
                <a:spcPct val="150000"/>
              </a:lnSpc>
            </a:pPr>
            <a:r>
              <a:rPr lang="en-US" sz="2000" dirty="0" err="1">
                <a:solidFill>
                  <a:srgbClr val="002060"/>
                </a:solidFill>
                <a:latin typeface="Book Antiqua" panose="02040602050305030304" pitchFamily="18" charset="0"/>
              </a:rPr>
              <a:t>conf.setReducerClass</a:t>
            </a:r>
            <a:r>
              <a:rPr lang="en-US" sz="2000" dirty="0">
                <a:solidFill>
                  <a:srgbClr val="002060"/>
                </a:solidFill>
                <a:latin typeface="Book Antiqua" panose="02040602050305030304" pitchFamily="18" charset="0"/>
              </a:rPr>
              <a:t>(</a:t>
            </a:r>
            <a:r>
              <a:rPr lang="en-US" sz="2000" dirty="0" err="1">
                <a:solidFill>
                  <a:srgbClr val="002060"/>
                </a:solidFill>
                <a:latin typeface="Book Antiqua" panose="02040602050305030304" pitchFamily="18" charset="0"/>
              </a:rPr>
              <a:t>MaxTemperatureReducer.class</a:t>
            </a:r>
            <a:r>
              <a:rPr lang="en-US" sz="2000" dirty="0">
                <a:solidFill>
                  <a:srgbClr val="002060"/>
                </a:solidFill>
                <a:latin typeface="Book Antiqua" panose="02040602050305030304" pitchFamily="18" charset="0"/>
              </a:rPr>
              <a:t>);</a:t>
            </a:r>
          </a:p>
          <a:p>
            <a:pPr algn="just">
              <a:lnSpc>
                <a:spcPct val="150000"/>
              </a:lnSpc>
            </a:pPr>
            <a:r>
              <a:rPr lang="en-US" sz="2000" dirty="0" err="1">
                <a:solidFill>
                  <a:srgbClr val="002060"/>
                </a:solidFill>
                <a:latin typeface="Book Antiqua" panose="02040602050305030304" pitchFamily="18" charset="0"/>
              </a:rPr>
              <a:t>conf.setOutputKeyClass</a:t>
            </a:r>
            <a:r>
              <a:rPr lang="en-US" sz="2000" dirty="0">
                <a:solidFill>
                  <a:srgbClr val="002060"/>
                </a:solidFill>
                <a:latin typeface="Book Antiqua" panose="02040602050305030304" pitchFamily="18" charset="0"/>
              </a:rPr>
              <a:t>(</a:t>
            </a:r>
            <a:r>
              <a:rPr lang="en-US" sz="2000" dirty="0" err="1">
                <a:solidFill>
                  <a:srgbClr val="002060"/>
                </a:solidFill>
                <a:latin typeface="Book Antiqua" panose="02040602050305030304" pitchFamily="18" charset="0"/>
              </a:rPr>
              <a:t>Text.class</a:t>
            </a:r>
            <a:r>
              <a:rPr lang="en-US" sz="2000" dirty="0">
                <a:solidFill>
                  <a:srgbClr val="002060"/>
                </a:solidFill>
                <a:latin typeface="Book Antiqua" panose="02040602050305030304" pitchFamily="18" charset="0"/>
              </a:rPr>
              <a:t>);</a:t>
            </a:r>
          </a:p>
          <a:p>
            <a:pPr algn="just">
              <a:lnSpc>
                <a:spcPct val="150000"/>
              </a:lnSpc>
            </a:pPr>
            <a:r>
              <a:rPr lang="en-US" sz="2000" dirty="0">
                <a:solidFill>
                  <a:srgbClr val="002060"/>
                </a:solidFill>
                <a:latin typeface="Book Antiqua" panose="02040602050305030304" pitchFamily="18" charset="0"/>
              </a:rPr>
              <a:t> </a:t>
            </a:r>
            <a:r>
              <a:rPr lang="en-US" sz="2000" dirty="0" err="1">
                <a:solidFill>
                  <a:srgbClr val="002060"/>
                </a:solidFill>
                <a:latin typeface="Book Antiqua" panose="02040602050305030304" pitchFamily="18" charset="0"/>
              </a:rPr>
              <a:t>conf.setOutputValueClass</a:t>
            </a:r>
            <a:r>
              <a:rPr lang="en-US" sz="2000" dirty="0">
                <a:solidFill>
                  <a:srgbClr val="002060"/>
                </a:solidFill>
                <a:latin typeface="Book Antiqua" panose="02040602050305030304" pitchFamily="18" charset="0"/>
              </a:rPr>
              <a:t>(</a:t>
            </a:r>
            <a:r>
              <a:rPr lang="en-US" sz="2000" dirty="0" err="1">
                <a:solidFill>
                  <a:srgbClr val="002060"/>
                </a:solidFill>
                <a:latin typeface="Book Antiqua" panose="02040602050305030304" pitchFamily="18" charset="0"/>
              </a:rPr>
              <a:t>IntWritable.class</a:t>
            </a:r>
            <a:r>
              <a:rPr lang="en-US" sz="2000" dirty="0">
                <a:solidFill>
                  <a:srgbClr val="002060"/>
                </a:solidFill>
                <a:latin typeface="Book Antiqua" panose="02040602050305030304" pitchFamily="18" charset="0"/>
              </a:rPr>
              <a:t>); </a:t>
            </a:r>
            <a:r>
              <a:rPr lang="en-US" sz="2000" dirty="0" err="1">
                <a:solidFill>
                  <a:srgbClr val="002060"/>
                </a:solidFill>
                <a:latin typeface="Book Antiqua" panose="02040602050305030304" pitchFamily="18" charset="0"/>
              </a:rPr>
              <a:t>JobClient.runJob</a:t>
            </a:r>
            <a:r>
              <a:rPr lang="en-US" sz="2000" dirty="0">
                <a:solidFill>
                  <a:srgbClr val="002060"/>
                </a:solidFill>
                <a:latin typeface="Book Antiqua" panose="02040602050305030304" pitchFamily="18" charset="0"/>
              </a:rPr>
              <a:t>(conf);</a:t>
            </a:r>
          </a:p>
          <a:p>
            <a:pPr algn="just">
              <a:lnSpc>
                <a:spcPct val="150000"/>
              </a:lnSpc>
            </a:pPr>
            <a:r>
              <a:rPr lang="en-US" sz="2000" dirty="0">
                <a:solidFill>
                  <a:srgbClr val="002060"/>
                </a:solidFill>
                <a:latin typeface="Book Antiqua" panose="02040602050305030304" pitchFamily="18" charset="0"/>
              </a:rPr>
              <a:t>}           }</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31</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877735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107725"/>
            <a:ext cx="10178038" cy="6500833"/>
          </a:xfrm>
        </p:spPr>
        <p:txBody>
          <a:bodyPr>
            <a:normAutofit/>
          </a:bodyPr>
          <a:lstStyle/>
          <a:p>
            <a:pPr marL="0" indent="0" algn="just">
              <a:lnSpc>
                <a:spcPct val="150000"/>
              </a:lnSpc>
              <a:buNone/>
            </a:pPr>
            <a:r>
              <a:rPr lang="en-US" sz="2000" b="1" dirty="0">
                <a:solidFill>
                  <a:srgbClr val="C00000"/>
                </a:solidFill>
                <a:latin typeface="Book Antiqua" panose="02040602050305030304" pitchFamily="18" charset="0"/>
              </a:rPr>
              <a:t>The new Java MapReduce API:</a:t>
            </a:r>
          </a:p>
          <a:p>
            <a:pPr algn="just">
              <a:lnSpc>
                <a:spcPct val="150000"/>
              </a:lnSpc>
            </a:pPr>
            <a:r>
              <a:rPr lang="en-US" sz="2000" dirty="0">
                <a:solidFill>
                  <a:srgbClr val="002060"/>
                </a:solidFill>
                <a:latin typeface="Book Antiqua" panose="02040602050305030304" pitchFamily="18" charset="0"/>
              </a:rPr>
              <a:t>Release 0.20.0 of Hadoop included a new Java MapReduce API, sometimes referred to as “Context Objects,” designed to make the API easier to evolve in the future. The new API is type- incompatible with the old, however, so applications need to be rewritten to take advantage of it. There are several notable differences between the two APIs:</a:t>
            </a:r>
          </a:p>
          <a:p>
            <a:pPr algn="just">
              <a:lnSpc>
                <a:spcPct val="150000"/>
              </a:lnSpc>
            </a:pPr>
            <a:r>
              <a:rPr lang="en-US" sz="2000" dirty="0">
                <a:solidFill>
                  <a:srgbClr val="002060"/>
                </a:solidFill>
                <a:latin typeface="Book Antiqua" panose="02040602050305030304" pitchFamily="18" charset="0"/>
              </a:rPr>
              <a:t>The new API favors abstract classes over interfaces, since these are easier to evolve. For example, you can add a method (with a default implementation) to an abstract class without breaking old implementations of the class. In the new API, the Mapper and Reducer interfaces are now abstract classes.</a:t>
            </a:r>
          </a:p>
          <a:p>
            <a:pPr algn="just">
              <a:lnSpc>
                <a:spcPct val="150000"/>
              </a:lnSpc>
            </a:pPr>
            <a:r>
              <a:rPr lang="en-US" sz="2000" dirty="0">
                <a:solidFill>
                  <a:srgbClr val="002060"/>
                </a:solidFill>
                <a:latin typeface="Book Antiqua" panose="02040602050305030304" pitchFamily="18" charset="0"/>
              </a:rPr>
              <a:t>The new API is in the org.apache.hadoop.mapreduce package (and sub packages). The old API can still be found in org.apache.hadoop.mapred.</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32</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599852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201068"/>
            <a:ext cx="10178038" cy="6455863"/>
          </a:xfrm>
        </p:spPr>
        <p:txBody>
          <a:bodyPr>
            <a:normAutofit/>
          </a:bodyPr>
          <a:lstStyle/>
          <a:p>
            <a:pPr algn="just">
              <a:lnSpc>
                <a:spcPct val="150000"/>
              </a:lnSpc>
            </a:pPr>
            <a:r>
              <a:rPr lang="en-US" sz="2000" dirty="0">
                <a:solidFill>
                  <a:srgbClr val="002060"/>
                </a:solidFill>
                <a:latin typeface="Book Antiqua" panose="02040602050305030304" pitchFamily="18" charset="0"/>
              </a:rPr>
              <a:t>The new API makes extensive use of context objects that allow the user code to communicate with the MapReduce system. The </a:t>
            </a:r>
            <a:r>
              <a:rPr lang="en-US" sz="2000" dirty="0" err="1">
                <a:solidFill>
                  <a:srgbClr val="002060"/>
                </a:solidFill>
                <a:latin typeface="Book Antiqua" panose="02040602050305030304" pitchFamily="18" charset="0"/>
              </a:rPr>
              <a:t>MapContext</a:t>
            </a:r>
            <a:r>
              <a:rPr lang="en-US" sz="2000" dirty="0">
                <a:solidFill>
                  <a:srgbClr val="002060"/>
                </a:solidFill>
                <a:latin typeface="Book Antiqua" panose="02040602050305030304" pitchFamily="18" charset="0"/>
              </a:rPr>
              <a:t>, for example, essentially unifies the role of the </a:t>
            </a:r>
            <a:r>
              <a:rPr lang="en-US" sz="2000" dirty="0" err="1">
                <a:solidFill>
                  <a:srgbClr val="002060"/>
                </a:solidFill>
                <a:latin typeface="Book Antiqua" panose="02040602050305030304" pitchFamily="18" charset="0"/>
              </a:rPr>
              <a:t>JobConf</a:t>
            </a:r>
            <a:r>
              <a:rPr lang="en-US" sz="2000" dirty="0">
                <a:solidFill>
                  <a:srgbClr val="002060"/>
                </a:solidFill>
                <a:latin typeface="Book Antiqua" panose="02040602050305030304" pitchFamily="18" charset="0"/>
              </a:rPr>
              <a:t>, the </a:t>
            </a:r>
            <a:r>
              <a:rPr lang="en-US" sz="2000" dirty="0" err="1">
                <a:solidFill>
                  <a:srgbClr val="002060"/>
                </a:solidFill>
                <a:latin typeface="Book Antiqua" panose="02040602050305030304" pitchFamily="18" charset="0"/>
              </a:rPr>
              <a:t>OutputCollector</a:t>
            </a:r>
            <a:r>
              <a:rPr lang="en-US" sz="2000" dirty="0">
                <a:solidFill>
                  <a:srgbClr val="002060"/>
                </a:solidFill>
                <a:latin typeface="Book Antiqua" panose="02040602050305030304" pitchFamily="18" charset="0"/>
              </a:rPr>
              <a:t>, and the Reporter.</a:t>
            </a:r>
          </a:p>
          <a:p>
            <a:pPr algn="just">
              <a:lnSpc>
                <a:spcPct val="150000"/>
              </a:lnSpc>
            </a:pPr>
            <a:r>
              <a:rPr lang="en-US" sz="2000" dirty="0">
                <a:solidFill>
                  <a:srgbClr val="002060"/>
                </a:solidFill>
                <a:latin typeface="Book Antiqua" panose="02040602050305030304" pitchFamily="18" charset="0"/>
              </a:rPr>
              <a:t>• The new API supports both a “push” and a “pull” style of iteration. In both APIs, key- value record pairs are pushed to the mapper, but in addition, the new API allows a mapper to pull records from within the map() method. The same goes for the reducer. An example of how the “pull” style can be useful is processing records in batches, rather than one by one.</a:t>
            </a:r>
          </a:p>
          <a:p>
            <a:pPr algn="just">
              <a:lnSpc>
                <a:spcPct val="150000"/>
              </a:lnSpc>
            </a:pPr>
            <a:r>
              <a:rPr lang="en-US" sz="2000" dirty="0">
                <a:solidFill>
                  <a:srgbClr val="002060"/>
                </a:solidFill>
                <a:latin typeface="Book Antiqua" panose="02040602050305030304" pitchFamily="18" charset="0"/>
              </a:rPr>
              <a:t>Configuration has been unified. The old API has a special </a:t>
            </a:r>
            <a:r>
              <a:rPr lang="en-US" sz="2000" dirty="0" err="1">
                <a:solidFill>
                  <a:srgbClr val="002060"/>
                </a:solidFill>
                <a:latin typeface="Book Antiqua" panose="02040602050305030304" pitchFamily="18" charset="0"/>
              </a:rPr>
              <a:t>JobConf</a:t>
            </a:r>
            <a:r>
              <a:rPr lang="en-US" sz="2000" dirty="0">
                <a:solidFill>
                  <a:srgbClr val="002060"/>
                </a:solidFill>
                <a:latin typeface="Book Antiqua" panose="02040602050305030304" pitchFamily="18" charset="0"/>
              </a:rPr>
              <a:t> object for job configuration, which is an extension of Hadoop’s vanilla Configuration object. In the new API, this distinction is dropped, so job configuration is done through a Configuration.</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33</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2534055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544271" y="361267"/>
            <a:ext cx="10282968" cy="6288406"/>
          </a:xfrm>
        </p:spPr>
        <p:txBody>
          <a:bodyPr>
            <a:normAutofit/>
          </a:bodyPr>
          <a:lstStyle/>
          <a:p>
            <a:pPr algn="just">
              <a:lnSpc>
                <a:spcPct val="150000"/>
              </a:lnSpc>
            </a:pPr>
            <a:r>
              <a:rPr lang="en-US" sz="2000" dirty="0">
                <a:solidFill>
                  <a:srgbClr val="002060"/>
                </a:solidFill>
                <a:latin typeface="Book Antiqua" panose="02040602050305030304" pitchFamily="18" charset="0"/>
              </a:rPr>
              <a:t>Job control is performed through the Job class, rather than </a:t>
            </a:r>
            <a:r>
              <a:rPr lang="en-US" sz="2000" dirty="0" err="1">
                <a:solidFill>
                  <a:srgbClr val="002060"/>
                </a:solidFill>
                <a:latin typeface="Book Antiqua" panose="02040602050305030304" pitchFamily="18" charset="0"/>
              </a:rPr>
              <a:t>JobClient</a:t>
            </a:r>
            <a:r>
              <a:rPr lang="en-US" sz="2000" dirty="0">
                <a:solidFill>
                  <a:srgbClr val="002060"/>
                </a:solidFill>
                <a:latin typeface="Book Antiqua" panose="02040602050305030304" pitchFamily="18" charset="0"/>
              </a:rPr>
              <a:t>, which no longer exists in the new API.</a:t>
            </a:r>
          </a:p>
          <a:p>
            <a:pPr algn="just">
              <a:lnSpc>
                <a:spcPct val="150000"/>
              </a:lnSpc>
            </a:pPr>
            <a:r>
              <a:rPr lang="en-US" sz="2000" dirty="0">
                <a:solidFill>
                  <a:srgbClr val="002060"/>
                </a:solidFill>
                <a:latin typeface="Book Antiqua" panose="02040602050305030304" pitchFamily="18" charset="0"/>
              </a:rPr>
              <a:t>Output files are named slightly differently: part-m-</a:t>
            </a:r>
            <a:r>
              <a:rPr lang="en-US" sz="2000" dirty="0" err="1">
                <a:solidFill>
                  <a:srgbClr val="002060"/>
                </a:solidFill>
                <a:latin typeface="Book Antiqua" panose="02040602050305030304" pitchFamily="18" charset="0"/>
              </a:rPr>
              <a:t>nnnnn</a:t>
            </a:r>
            <a:r>
              <a:rPr lang="en-US" sz="2000" dirty="0">
                <a:solidFill>
                  <a:srgbClr val="002060"/>
                </a:solidFill>
                <a:latin typeface="Book Antiqua" panose="02040602050305030304" pitchFamily="18" charset="0"/>
              </a:rPr>
              <a:t> for map outputs, and </a:t>
            </a:r>
            <a:r>
              <a:rPr lang="en-US" sz="2000" dirty="0" err="1">
                <a:solidFill>
                  <a:srgbClr val="002060"/>
                </a:solidFill>
                <a:latin typeface="Book Antiqua" panose="02040602050305030304" pitchFamily="18" charset="0"/>
              </a:rPr>
              <a:t>partr-nnnnn</a:t>
            </a:r>
            <a:r>
              <a:rPr lang="en-US" sz="2000" dirty="0">
                <a:solidFill>
                  <a:srgbClr val="002060"/>
                </a:solidFill>
                <a:latin typeface="Book Antiqua" panose="02040602050305030304" pitchFamily="18" charset="0"/>
              </a:rPr>
              <a:t> for reduce outputs (where </a:t>
            </a:r>
            <a:r>
              <a:rPr lang="en-US" sz="2000" dirty="0" err="1">
                <a:solidFill>
                  <a:srgbClr val="002060"/>
                </a:solidFill>
                <a:latin typeface="Book Antiqua" panose="02040602050305030304" pitchFamily="18" charset="0"/>
              </a:rPr>
              <a:t>nnnnn</a:t>
            </a:r>
            <a:r>
              <a:rPr lang="en-US" sz="2000" dirty="0">
                <a:solidFill>
                  <a:srgbClr val="002060"/>
                </a:solidFill>
                <a:latin typeface="Book Antiqua" panose="02040602050305030304" pitchFamily="18" charset="0"/>
              </a:rPr>
              <a:t> is an integer designating the part number, starting from zero).</a:t>
            </a:r>
          </a:p>
          <a:p>
            <a:pPr algn="just">
              <a:lnSpc>
                <a:spcPct val="150000"/>
              </a:lnSpc>
            </a:pPr>
            <a:r>
              <a:rPr lang="en-US" sz="2000" dirty="0">
                <a:solidFill>
                  <a:srgbClr val="002060"/>
                </a:solidFill>
                <a:latin typeface="Book Antiqua" panose="02040602050305030304" pitchFamily="18" charset="0"/>
              </a:rPr>
              <a:t>When converting your Mapper and Reducer classes to the new API, don’t forget to change the signature of the map() and reduce() methods to the new form. </a:t>
            </a:r>
            <a:r>
              <a:rPr lang="en-US" sz="2000" b="1" dirty="0">
                <a:solidFill>
                  <a:srgbClr val="C00000"/>
                </a:solidFill>
                <a:latin typeface="Book Antiqua" panose="02040602050305030304" pitchFamily="18" charset="0"/>
              </a:rPr>
              <a:t>Just changing your class to extend the new Mapper or Reducer classes will not produce a compilation error or warning</a:t>
            </a:r>
            <a:r>
              <a:rPr lang="en-US" sz="2000" dirty="0">
                <a:solidFill>
                  <a:srgbClr val="C00000"/>
                </a:solidFill>
                <a:latin typeface="Book Antiqua" panose="02040602050305030304" pitchFamily="18" charset="0"/>
              </a:rPr>
              <a:t>, </a:t>
            </a:r>
            <a:r>
              <a:rPr lang="en-US" sz="2000" dirty="0">
                <a:solidFill>
                  <a:srgbClr val="002060"/>
                </a:solidFill>
                <a:latin typeface="Book Antiqua" panose="02040602050305030304" pitchFamily="18" charset="0"/>
              </a:rPr>
              <a:t>since these classes provide an identity form of the map() or reduce() method (respectively). Your mapper or reducer code, however, will not be invoked, which can lead to some hard-to-diagnose errors.</a:t>
            </a:r>
          </a:p>
          <a:p>
            <a:pPr algn="just">
              <a:lnSpc>
                <a:spcPct val="150000"/>
              </a:lnSpc>
            </a:pPr>
            <a:endParaRPr lang="en-US" sz="20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34</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798182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361266"/>
            <a:ext cx="10178038" cy="6126909"/>
          </a:xfrm>
        </p:spPr>
        <p:txBody>
          <a:bodyPr>
            <a:normAutofit/>
          </a:bodyPr>
          <a:lstStyle/>
          <a:p>
            <a:pPr algn="just">
              <a:lnSpc>
                <a:spcPct val="150000"/>
              </a:lnSpc>
            </a:pPr>
            <a:r>
              <a:rPr lang="en-US" sz="2000" b="1" dirty="0">
                <a:solidFill>
                  <a:srgbClr val="C00000"/>
                </a:solidFill>
                <a:latin typeface="Book Antiqua" panose="02040602050305030304" pitchFamily="18" charset="0"/>
              </a:rPr>
              <a:t>Combiner-</a:t>
            </a:r>
            <a:r>
              <a:rPr lang="en-US" sz="2000" dirty="0">
                <a:solidFill>
                  <a:srgbClr val="002060"/>
                </a:solidFill>
                <a:latin typeface="Book Antiqua" panose="02040602050305030304" pitchFamily="18" charset="0"/>
              </a:rPr>
              <a:t> A Combiner, also known as a semi-reducer, is an optional class that operates by accepting the inputs from the Map class and thereafter passing the output key-value pairs to the Reducer class.</a:t>
            </a:r>
          </a:p>
          <a:p>
            <a:pPr algn="just">
              <a:lnSpc>
                <a:spcPct val="150000"/>
              </a:lnSpc>
            </a:pPr>
            <a:r>
              <a:rPr lang="en-US" sz="2000" dirty="0">
                <a:solidFill>
                  <a:srgbClr val="002060"/>
                </a:solidFill>
                <a:latin typeface="Book Antiqua" panose="02040602050305030304" pitchFamily="18" charset="0"/>
              </a:rPr>
              <a:t>The main function of a Combiner is to summarize the map output records with the same key. The output (key-value collection) of the combiner will be sent over the network to the actual Reducer task as input.</a:t>
            </a:r>
          </a:p>
          <a:p>
            <a:pPr algn="just">
              <a:lnSpc>
                <a:spcPct val="150000"/>
              </a:lnSpc>
            </a:pPr>
            <a:r>
              <a:rPr lang="en-US" sz="2000" b="1" dirty="0">
                <a:solidFill>
                  <a:srgbClr val="C00000"/>
                </a:solidFill>
                <a:latin typeface="Book Antiqua" panose="02040602050305030304" pitchFamily="18" charset="0"/>
              </a:rPr>
              <a:t>Combiner class- </a:t>
            </a:r>
            <a:r>
              <a:rPr lang="en-US" sz="2000" dirty="0">
                <a:solidFill>
                  <a:srgbClr val="002060"/>
                </a:solidFill>
                <a:latin typeface="Book Antiqua" panose="02040602050305030304" pitchFamily="18" charset="0"/>
              </a:rPr>
              <a:t>The Combiner class is used in between the Map class and the Reduce class to reduce the volume of data transfer between Map and Reduce. Usually, the output of the map task is large, and the data transferred to the reduce task is high.</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35</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2665810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634212" y="361267"/>
            <a:ext cx="10178038" cy="822956"/>
          </a:xfrm>
        </p:spPr>
        <p:txBody>
          <a:bodyPr>
            <a:normAutofit/>
          </a:bodyPr>
          <a:lstStyle/>
          <a:p>
            <a:pPr algn="just">
              <a:lnSpc>
                <a:spcPct val="150000"/>
              </a:lnSpc>
            </a:pPr>
            <a:r>
              <a:rPr lang="en-US" sz="2000" dirty="0">
                <a:solidFill>
                  <a:srgbClr val="002060"/>
                </a:solidFill>
                <a:latin typeface="Book Antiqua" panose="02040602050305030304" pitchFamily="18" charset="0"/>
              </a:rPr>
              <a:t>The following MapReduce task diagram shows the COMBINER PHASE.</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36</a:t>
            </a:fld>
            <a:endParaRPr lang="en-US" b="1" dirty="0">
              <a:solidFill>
                <a:srgbClr val="C00000"/>
              </a:solidFill>
              <a:latin typeface="Book Antiqua" panose="02040602050305030304" pitchFamily="18" charset="0"/>
            </a:endParaRPr>
          </a:p>
        </p:txBody>
      </p:sp>
      <p:pic>
        <p:nvPicPr>
          <p:cNvPr id="7" name="Picture 6">
            <a:extLst>
              <a:ext uri="{FF2B5EF4-FFF2-40B4-BE49-F238E27FC236}">
                <a16:creationId xmlns:a16="http://schemas.microsoft.com/office/drawing/2014/main" id="{35031608-B1C4-46FB-9489-51167299B133}"/>
              </a:ext>
            </a:extLst>
          </p:cNvPr>
          <p:cNvPicPr>
            <a:picLocks noChangeAspect="1"/>
          </p:cNvPicPr>
          <p:nvPr/>
        </p:nvPicPr>
        <p:blipFill>
          <a:blip r:embed="rId2"/>
          <a:stretch>
            <a:fillRect/>
          </a:stretch>
        </p:blipFill>
        <p:spPr>
          <a:xfrm>
            <a:off x="2506182" y="1366166"/>
            <a:ext cx="8434098" cy="4948004"/>
          </a:xfrm>
          <a:prstGeom prst="rect">
            <a:avLst/>
          </a:prstGeom>
        </p:spPr>
      </p:pic>
    </p:spTree>
    <p:extLst>
      <p:ext uri="{BB962C8B-B14F-4D97-AF65-F5344CB8AC3E}">
        <p14:creationId xmlns:p14="http://schemas.microsoft.com/office/powerpoint/2010/main" val="363439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573293" y="395261"/>
            <a:ext cx="10178038" cy="5736347"/>
          </a:xfrm>
        </p:spPr>
        <p:txBody>
          <a:bodyPr>
            <a:normAutofit/>
          </a:bodyPr>
          <a:lstStyle/>
          <a:p>
            <a:pPr algn="just">
              <a:lnSpc>
                <a:spcPct val="150000"/>
              </a:lnSpc>
            </a:pPr>
            <a:r>
              <a:rPr lang="en-US" sz="2000" dirty="0">
                <a:solidFill>
                  <a:srgbClr val="002060"/>
                </a:solidFill>
                <a:latin typeface="Book Antiqua" panose="02040602050305030304" pitchFamily="18" charset="0"/>
              </a:rPr>
              <a:t>Here is a brief summary on how MapReduce Combiner works −</a:t>
            </a:r>
          </a:p>
          <a:p>
            <a:pPr lvl="1" algn="just">
              <a:lnSpc>
                <a:spcPct val="150000"/>
              </a:lnSpc>
              <a:buFont typeface="Wingdings" panose="05000000000000000000" pitchFamily="2" charset="2"/>
              <a:buChar char="Ø"/>
            </a:pPr>
            <a:r>
              <a:rPr lang="en-US" dirty="0">
                <a:solidFill>
                  <a:srgbClr val="002060"/>
                </a:solidFill>
                <a:latin typeface="Book Antiqua" panose="02040602050305030304" pitchFamily="18" charset="0"/>
              </a:rPr>
              <a:t>A combiner does not have a predefined interface and it must implement the Reducer</a:t>
            </a:r>
          </a:p>
          <a:p>
            <a:pPr lvl="1" algn="just">
              <a:lnSpc>
                <a:spcPct val="150000"/>
              </a:lnSpc>
              <a:buFont typeface="Wingdings" panose="05000000000000000000" pitchFamily="2" charset="2"/>
              <a:buChar char="Ø"/>
            </a:pPr>
            <a:r>
              <a:rPr lang="en-US" dirty="0">
                <a:solidFill>
                  <a:srgbClr val="002060"/>
                </a:solidFill>
                <a:latin typeface="Book Antiqua" panose="02040602050305030304" pitchFamily="18" charset="0"/>
              </a:rPr>
              <a:t>interface’s reduce() method.</a:t>
            </a:r>
          </a:p>
          <a:p>
            <a:pPr lvl="1" algn="just">
              <a:lnSpc>
                <a:spcPct val="150000"/>
              </a:lnSpc>
              <a:buFont typeface="Wingdings" panose="05000000000000000000" pitchFamily="2" charset="2"/>
              <a:buChar char="Ø"/>
            </a:pPr>
            <a:r>
              <a:rPr lang="en-US" dirty="0">
                <a:solidFill>
                  <a:srgbClr val="002060"/>
                </a:solidFill>
                <a:latin typeface="Book Antiqua" panose="02040602050305030304" pitchFamily="18" charset="0"/>
              </a:rPr>
              <a:t>A combiner operates on each map output key. It must have the same output key-value types as the Reducer class.</a:t>
            </a:r>
          </a:p>
          <a:p>
            <a:pPr lvl="1" algn="just">
              <a:lnSpc>
                <a:spcPct val="150000"/>
              </a:lnSpc>
              <a:buFont typeface="Wingdings" panose="05000000000000000000" pitchFamily="2" charset="2"/>
              <a:buChar char="Ø"/>
            </a:pPr>
            <a:r>
              <a:rPr lang="en-US" dirty="0">
                <a:solidFill>
                  <a:srgbClr val="002060"/>
                </a:solidFill>
                <a:latin typeface="Book Antiqua" panose="02040602050305030304" pitchFamily="18" charset="0"/>
              </a:rPr>
              <a:t>A combiner can produce summary information from a large dataset because it replaces the original Map output.</a:t>
            </a:r>
          </a:p>
          <a:p>
            <a:pPr algn="just">
              <a:lnSpc>
                <a:spcPct val="150000"/>
              </a:lnSpc>
            </a:pPr>
            <a:r>
              <a:rPr lang="en-US" sz="2000" dirty="0">
                <a:solidFill>
                  <a:srgbClr val="002060"/>
                </a:solidFill>
                <a:latin typeface="Book Antiqua" panose="02040602050305030304" pitchFamily="18" charset="0"/>
              </a:rPr>
              <a:t>Although, Combiner is optional, yet it helps segregating data into multiple groups for Reduce phase, which makes it easier to process.</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37</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518427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397382"/>
            <a:ext cx="10178038" cy="5393802"/>
          </a:xfrm>
        </p:spPr>
        <p:txBody>
          <a:bodyPr>
            <a:normAutofit/>
          </a:bodyPr>
          <a:lstStyle/>
          <a:p>
            <a:pPr marL="0" indent="0" algn="just">
              <a:lnSpc>
                <a:spcPct val="150000"/>
              </a:lnSpc>
              <a:buNone/>
            </a:pPr>
            <a:r>
              <a:rPr lang="en-US" sz="2200" b="1" dirty="0">
                <a:solidFill>
                  <a:srgbClr val="C00000"/>
                </a:solidFill>
                <a:latin typeface="Book Antiqua" panose="02040602050305030304" pitchFamily="18" charset="0"/>
              </a:rPr>
              <a:t>MapReduce Combiner Implementation</a:t>
            </a:r>
          </a:p>
          <a:p>
            <a:pPr algn="just">
              <a:lnSpc>
                <a:spcPct val="150000"/>
              </a:lnSpc>
            </a:pPr>
            <a:r>
              <a:rPr lang="en-US" sz="2200" dirty="0">
                <a:solidFill>
                  <a:srgbClr val="002060"/>
                </a:solidFill>
                <a:latin typeface="Book Antiqua" panose="02040602050305030304" pitchFamily="18" charset="0"/>
              </a:rPr>
              <a:t>The following example provides a theoretical idea about combiners. Let us assume we have the following input text file named input.txt for MapReduce.</a:t>
            </a:r>
          </a:p>
          <a:p>
            <a:pPr algn="just">
              <a:lnSpc>
                <a:spcPct val="150000"/>
              </a:lnSpc>
            </a:pPr>
            <a:r>
              <a:rPr lang="en-US" sz="2200" dirty="0">
                <a:solidFill>
                  <a:srgbClr val="002060"/>
                </a:solidFill>
                <a:latin typeface="Book Antiqua" panose="02040602050305030304" pitchFamily="18" charset="0"/>
              </a:rPr>
              <a:t>What do you mean by Object </a:t>
            </a:r>
          </a:p>
          <a:p>
            <a:pPr algn="just">
              <a:lnSpc>
                <a:spcPct val="150000"/>
              </a:lnSpc>
            </a:pPr>
            <a:r>
              <a:rPr lang="en-US" sz="2200" dirty="0">
                <a:solidFill>
                  <a:srgbClr val="002060"/>
                </a:solidFill>
                <a:latin typeface="Book Antiqua" panose="02040602050305030304" pitchFamily="18" charset="0"/>
              </a:rPr>
              <a:t>What do you know about Java </a:t>
            </a:r>
          </a:p>
          <a:p>
            <a:pPr algn="just">
              <a:lnSpc>
                <a:spcPct val="150000"/>
              </a:lnSpc>
            </a:pPr>
            <a:r>
              <a:rPr lang="en-US" sz="2200" dirty="0">
                <a:solidFill>
                  <a:srgbClr val="002060"/>
                </a:solidFill>
                <a:latin typeface="Book Antiqua" panose="02040602050305030304" pitchFamily="18" charset="0"/>
              </a:rPr>
              <a:t>What is Java Virtual Machine</a:t>
            </a:r>
          </a:p>
          <a:p>
            <a:pPr algn="just">
              <a:lnSpc>
                <a:spcPct val="150000"/>
              </a:lnSpc>
            </a:pPr>
            <a:r>
              <a:rPr lang="en-US" sz="2200" dirty="0">
                <a:solidFill>
                  <a:srgbClr val="002060"/>
                </a:solidFill>
                <a:latin typeface="Book Antiqua" panose="02040602050305030304" pitchFamily="18" charset="0"/>
              </a:rPr>
              <a:t>How Java enabled High Performance</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38</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2472241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589241" y="732099"/>
            <a:ext cx="10178038" cy="5393802"/>
          </a:xfrm>
        </p:spPr>
        <p:txBody>
          <a:bodyPr>
            <a:normAutofit/>
          </a:bodyPr>
          <a:lstStyle/>
          <a:p>
            <a:pPr algn="just">
              <a:lnSpc>
                <a:spcPct val="150000"/>
              </a:lnSpc>
            </a:pPr>
            <a:r>
              <a:rPr lang="en-US" sz="2000" dirty="0">
                <a:solidFill>
                  <a:srgbClr val="002060"/>
                </a:solidFill>
                <a:latin typeface="Book Antiqua" panose="02040602050305030304" pitchFamily="18" charset="0"/>
              </a:rPr>
              <a:t>The important phases of the MapReduce program with Combiner are:</a:t>
            </a:r>
          </a:p>
          <a:p>
            <a:pPr lvl="1" algn="just">
              <a:lnSpc>
                <a:spcPct val="160000"/>
              </a:lnSpc>
              <a:buFont typeface="Wingdings" panose="05000000000000000000" pitchFamily="2" charset="2"/>
              <a:buChar char="ü"/>
            </a:pPr>
            <a:r>
              <a:rPr lang="en-US" b="1" dirty="0">
                <a:solidFill>
                  <a:srgbClr val="C00000"/>
                </a:solidFill>
                <a:latin typeface="Book Antiqua" panose="02040602050305030304" pitchFamily="18" charset="0"/>
              </a:rPr>
              <a:t>Record Reader- </a:t>
            </a:r>
            <a:r>
              <a:rPr lang="en-US" dirty="0">
                <a:solidFill>
                  <a:srgbClr val="002060"/>
                </a:solidFill>
                <a:latin typeface="Book Antiqua" panose="02040602050305030304" pitchFamily="18" charset="0"/>
              </a:rPr>
              <a:t>Record Reader reads every line from the input text file as text and yields output as key-value pairs.</a:t>
            </a:r>
          </a:p>
          <a:p>
            <a:pPr lvl="1" algn="just">
              <a:lnSpc>
                <a:spcPct val="160000"/>
              </a:lnSpc>
              <a:buFont typeface="Wingdings" panose="05000000000000000000" pitchFamily="2" charset="2"/>
              <a:buChar char="ü"/>
            </a:pPr>
            <a:r>
              <a:rPr lang="en-US" b="1" dirty="0">
                <a:solidFill>
                  <a:srgbClr val="C00000"/>
                </a:solidFill>
                <a:latin typeface="Book Antiqua" panose="02040602050305030304" pitchFamily="18" charset="0"/>
              </a:rPr>
              <a:t>Map Phase- </a:t>
            </a:r>
            <a:r>
              <a:rPr lang="en-US" dirty="0">
                <a:solidFill>
                  <a:srgbClr val="002060"/>
                </a:solidFill>
                <a:latin typeface="Book Antiqua" panose="02040602050305030304" pitchFamily="18" charset="0"/>
              </a:rPr>
              <a:t>The Map phase takes input from the Record Reader, processes it, and produces the output as another set of key-value pairs.</a:t>
            </a:r>
          </a:p>
          <a:p>
            <a:pPr lvl="1" algn="just">
              <a:lnSpc>
                <a:spcPct val="170000"/>
              </a:lnSpc>
              <a:buFont typeface="Wingdings" panose="05000000000000000000" pitchFamily="2" charset="2"/>
              <a:buChar char="ü"/>
            </a:pPr>
            <a:r>
              <a:rPr lang="en-US" b="1" dirty="0">
                <a:solidFill>
                  <a:srgbClr val="C00000"/>
                </a:solidFill>
                <a:latin typeface="Book Antiqua" panose="02040602050305030304" pitchFamily="18" charset="0"/>
              </a:rPr>
              <a:t>Combiner Phase- </a:t>
            </a:r>
            <a:r>
              <a:rPr lang="en-US" dirty="0">
                <a:solidFill>
                  <a:srgbClr val="002060"/>
                </a:solidFill>
                <a:latin typeface="Book Antiqua" panose="02040602050305030304" pitchFamily="18" charset="0"/>
              </a:rPr>
              <a:t>The Combiner phase takes each key-value pair from the Map phase, processes it, and produces the output as key-value collection pairs.</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39</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15223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574251" y="248843"/>
            <a:ext cx="10432870" cy="6017045"/>
          </a:xfrm>
        </p:spPr>
        <p:txBody>
          <a:bodyPr>
            <a:normAutofit/>
          </a:bodyPr>
          <a:lstStyle/>
          <a:p>
            <a:pPr algn="just">
              <a:lnSpc>
                <a:spcPct val="150000"/>
              </a:lnSpc>
            </a:pPr>
            <a:r>
              <a:rPr lang="en-US" sz="2000" dirty="0">
                <a:solidFill>
                  <a:srgbClr val="002060"/>
                </a:solidFill>
                <a:latin typeface="Book Antiqua" panose="02040602050305030304" pitchFamily="18" charset="0"/>
              </a:rPr>
              <a:t>The MapReduce component enhances the processing of massive data using dispersed and parallel algorithms in the Hadoop ecosystem. This programming model is applied in social platforms and e-commerce to analyze huge data collected from online users.</a:t>
            </a:r>
          </a:p>
          <a:p>
            <a:pPr algn="just">
              <a:lnSpc>
                <a:spcPct val="150000"/>
              </a:lnSpc>
            </a:pPr>
            <a:r>
              <a:rPr lang="en-US" sz="2000" dirty="0">
                <a:solidFill>
                  <a:srgbClr val="002060"/>
                </a:solidFill>
                <a:latin typeface="Book Antiqua" panose="02040602050305030304" pitchFamily="18" charset="0"/>
              </a:rPr>
              <a:t>MapReduce is a processing technique and a program model for distributed computing based on java. The MapReduce algorithm contains two important tasks, namely Map and Reduce. </a:t>
            </a:r>
          </a:p>
          <a:p>
            <a:pPr algn="just">
              <a:lnSpc>
                <a:spcPct val="150000"/>
              </a:lnSpc>
            </a:pPr>
            <a:r>
              <a:rPr lang="en-US" sz="2000" b="1" dirty="0">
                <a:solidFill>
                  <a:srgbClr val="C00000"/>
                </a:solidFill>
                <a:latin typeface="Book Antiqua" panose="02040602050305030304" pitchFamily="18" charset="0"/>
              </a:rPr>
              <a:t>Map</a:t>
            </a:r>
            <a:r>
              <a:rPr lang="en-US" sz="2000" dirty="0">
                <a:solidFill>
                  <a:srgbClr val="002060"/>
                </a:solidFill>
                <a:latin typeface="Book Antiqua" panose="02040602050305030304" pitchFamily="18" charset="0"/>
              </a:rPr>
              <a:t> takes a set of data and </a:t>
            </a:r>
            <a:r>
              <a:rPr lang="en-US" sz="2000" i="1" dirty="0">
                <a:solidFill>
                  <a:srgbClr val="0070C0"/>
                </a:solidFill>
                <a:latin typeface="Book Antiqua" panose="02040602050305030304" pitchFamily="18" charset="0"/>
              </a:rPr>
              <a:t>converts it into another set of data, where individual elements are broken down into tuples (key/value pairs). </a:t>
            </a:r>
            <a:r>
              <a:rPr lang="en-US" sz="2000" dirty="0">
                <a:solidFill>
                  <a:srgbClr val="002060"/>
                </a:solidFill>
                <a:latin typeface="Book Antiqua" panose="02040602050305030304" pitchFamily="18" charset="0"/>
              </a:rPr>
              <a:t>Secondly, </a:t>
            </a:r>
            <a:r>
              <a:rPr lang="en-US" sz="2000" b="1" dirty="0">
                <a:solidFill>
                  <a:srgbClr val="C00000"/>
                </a:solidFill>
                <a:latin typeface="Book Antiqua" panose="02040602050305030304" pitchFamily="18" charset="0"/>
              </a:rPr>
              <a:t>reduce task</a:t>
            </a:r>
            <a:r>
              <a:rPr lang="en-US" sz="2000" dirty="0">
                <a:solidFill>
                  <a:srgbClr val="002060"/>
                </a:solidFill>
                <a:latin typeface="Book Antiqua" panose="02040602050305030304" pitchFamily="18" charset="0"/>
              </a:rPr>
              <a:t>, which </a:t>
            </a:r>
            <a:r>
              <a:rPr lang="en-US" sz="2000" i="1" dirty="0">
                <a:solidFill>
                  <a:srgbClr val="0070C0"/>
                </a:solidFill>
                <a:latin typeface="Book Antiqua" panose="02040602050305030304" pitchFamily="18" charset="0"/>
              </a:rPr>
              <a:t>takes the output from a map as an input and combines those data tuples into a smaller set of tuples</a:t>
            </a:r>
            <a:r>
              <a:rPr lang="en-US" sz="2000" dirty="0">
                <a:solidFill>
                  <a:srgbClr val="002060"/>
                </a:solidFill>
                <a:latin typeface="Book Antiqua" panose="02040602050305030304" pitchFamily="18" charset="0"/>
              </a:rPr>
              <a:t>. As the sequence of the name MapReduce implies, the reduce task is always performed after the map job.</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4</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581097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228519" y="559522"/>
            <a:ext cx="10613711" cy="5393802"/>
          </a:xfrm>
        </p:spPr>
        <p:txBody>
          <a:bodyPr>
            <a:normAutofit/>
          </a:bodyPr>
          <a:lstStyle/>
          <a:p>
            <a:pPr lvl="1" algn="just">
              <a:lnSpc>
                <a:spcPct val="150000"/>
              </a:lnSpc>
              <a:buFont typeface="Wingdings" panose="05000000000000000000" pitchFamily="2" charset="2"/>
              <a:buChar char="ü"/>
            </a:pPr>
            <a:r>
              <a:rPr lang="en-US" b="1" dirty="0">
                <a:solidFill>
                  <a:srgbClr val="C00000"/>
                </a:solidFill>
                <a:latin typeface="Book Antiqua" panose="02040602050305030304" pitchFamily="18" charset="0"/>
              </a:rPr>
              <a:t>Partitioner Phase- </a:t>
            </a:r>
            <a:r>
              <a:rPr lang="en-US" dirty="0">
                <a:solidFill>
                  <a:srgbClr val="002060"/>
                </a:solidFill>
                <a:latin typeface="Book Antiqua" panose="02040602050305030304" pitchFamily="18" charset="0"/>
              </a:rPr>
              <a:t>The partitioning phase takes place after the map phase and before the reduce phase. The number of partitions is equal to the number of reducers. The data gets partitioned across the reducers according to the partitioning function.</a:t>
            </a:r>
          </a:p>
          <a:p>
            <a:pPr lvl="1" algn="just">
              <a:lnSpc>
                <a:spcPct val="150000"/>
              </a:lnSpc>
              <a:buFont typeface="Wingdings" panose="05000000000000000000" pitchFamily="2" charset="2"/>
              <a:buChar char="ü"/>
            </a:pPr>
            <a:r>
              <a:rPr lang="en-US" b="1" dirty="0">
                <a:solidFill>
                  <a:srgbClr val="C00000"/>
                </a:solidFill>
                <a:latin typeface="Book Antiqua" panose="02040602050305030304" pitchFamily="18" charset="0"/>
              </a:rPr>
              <a:t>Reducer Phase- </a:t>
            </a:r>
            <a:r>
              <a:rPr lang="en-US" dirty="0">
                <a:solidFill>
                  <a:srgbClr val="002060"/>
                </a:solidFill>
                <a:latin typeface="Book Antiqua" panose="02040602050305030304" pitchFamily="18" charset="0"/>
              </a:rPr>
              <a:t>The Reducer phase takes each key-value collection pair from the Combiner phase, processes it, and passes the output as key-value pairs. Note that the Combiner functionality is same as the Reducer.</a:t>
            </a:r>
          </a:p>
          <a:p>
            <a:pPr lvl="1" algn="just">
              <a:lnSpc>
                <a:spcPct val="150000"/>
              </a:lnSpc>
              <a:buFont typeface="Wingdings" panose="05000000000000000000" pitchFamily="2" charset="2"/>
              <a:buChar char="ü"/>
            </a:pPr>
            <a:r>
              <a:rPr lang="en-US" b="1" dirty="0">
                <a:solidFill>
                  <a:srgbClr val="C00000"/>
                </a:solidFill>
                <a:latin typeface="Book Antiqua" panose="02040602050305030304" pitchFamily="18" charset="0"/>
              </a:rPr>
              <a:t>Record Writer- </a:t>
            </a:r>
            <a:r>
              <a:rPr lang="en-US" dirty="0">
                <a:solidFill>
                  <a:srgbClr val="002060"/>
                </a:solidFill>
                <a:latin typeface="Book Antiqua" panose="02040602050305030304" pitchFamily="18" charset="0"/>
              </a:rPr>
              <a:t>This is the last phase of MapReduce where the Record Writer writes every key-value pair from the Reducer phase and sends the output as text.</a:t>
            </a:r>
          </a:p>
          <a:p>
            <a:pPr algn="just">
              <a:lnSpc>
                <a:spcPct val="150000"/>
              </a:lnSpc>
            </a:pPr>
            <a:endParaRPr lang="en-US" sz="20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40</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1045737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0" name="Rectangle 19">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6CB8432-09A1-43D2-8E05-5BCF1515C90A}"/>
              </a:ext>
            </a:extLst>
          </p:cNvPr>
          <p:cNvPicPr>
            <a:picLocks noChangeAspect="1"/>
          </p:cNvPicPr>
          <p:nvPr/>
        </p:nvPicPr>
        <p:blipFill>
          <a:blip r:embed="rId3"/>
          <a:stretch>
            <a:fillRect/>
          </a:stretch>
        </p:blipFill>
        <p:spPr>
          <a:xfrm>
            <a:off x="2520822" y="480060"/>
            <a:ext cx="7778243" cy="5897880"/>
          </a:xfrm>
          <a:prstGeom prst="rect">
            <a:avLst/>
          </a:prstGeom>
        </p:spPr>
      </p:pic>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2572279" y="6445250"/>
            <a:ext cx="7084177"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0951856" y="6445250"/>
            <a:ext cx="551167" cy="365125"/>
          </a:xfrm>
        </p:spPr>
        <p:txBody>
          <a:bodyPr vert="horz" lIns="91440" tIns="45720" rIns="91440" bIns="45720" rtlCol="0" anchor="ctr">
            <a:normAutofit/>
          </a:bodyPr>
          <a:lstStyle/>
          <a:p>
            <a:pPr>
              <a:spcAft>
                <a:spcPts val="600"/>
              </a:spcAft>
            </a:pPr>
            <a:fld id="{6598D017-2D94-41D2-B658-57A5EFBAFF13}" type="slidenum">
              <a:rPr lang="en-US" smtClean="0"/>
              <a:pPr>
                <a:spcAft>
                  <a:spcPts val="600"/>
                </a:spcAft>
              </a:pPr>
              <a:t>41</a:t>
            </a:fld>
            <a:endParaRPr lang="en-US"/>
          </a:p>
        </p:txBody>
      </p:sp>
    </p:spTree>
    <p:extLst>
      <p:ext uri="{BB962C8B-B14F-4D97-AF65-F5344CB8AC3E}">
        <p14:creationId xmlns:p14="http://schemas.microsoft.com/office/powerpoint/2010/main" val="289121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515904" y="30447"/>
            <a:ext cx="10178038" cy="663003"/>
          </a:xfrm>
        </p:spPr>
        <p:txBody>
          <a:bodyPr>
            <a:normAutofit/>
          </a:bodyPr>
          <a:lstStyle/>
          <a:p>
            <a:pPr marL="0" indent="0" algn="just">
              <a:buNone/>
            </a:pPr>
            <a:r>
              <a:rPr lang="en-US" b="1" dirty="0">
                <a:solidFill>
                  <a:srgbClr val="C00000"/>
                </a:solidFill>
                <a:latin typeface="Book Antiqua" panose="02040602050305030304" pitchFamily="18" charset="0"/>
              </a:rPr>
              <a:t>Architecture of Map Reduce-</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5</a:t>
            </a:fld>
            <a:endParaRPr lang="en-US" b="1" dirty="0">
              <a:solidFill>
                <a:srgbClr val="C00000"/>
              </a:solidFill>
              <a:latin typeface="Book Antiqua" panose="02040602050305030304" pitchFamily="18" charset="0"/>
            </a:endParaRPr>
          </a:p>
        </p:txBody>
      </p:sp>
      <p:pic>
        <p:nvPicPr>
          <p:cNvPr id="1026" name="Picture 2" descr="MapReduce Architecture">
            <a:extLst>
              <a:ext uri="{FF2B5EF4-FFF2-40B4-BE49-F238E27FC236}">
                <a16:creationId xmlns:a16="http://schemas.microsoft.com/office/drawing/2014/main" id="{B9B793DD-7F8D-45C3-BFE8-5BC3EC4FF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991" y="531637"/>
            <a:ext cx="8444105" cy="629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9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9056" y="269850"/>
            <a:ext cx="10538085" cy="6090794"/>
          </a:xfrm>
        </p:spPr>
        <p:txBody>
          <a:bodyPr>
            <a:normAutofit fontScale="92500" lnSpcReduction="20000"/>
          </a:bodyPr>
          <a:lstStyle/>
          <a:p>
            <a:pPr algn="l">
              <a:lnSpc>
                <a:spcPct val="150000"/>
              </a:lnSpc>
            </a:pPr>
            <a:r>
              <a:rPr lang="en-US" sz="2200" b="1" i="0" dirty="0">
                <a:solidFill>
                  <a:srgbClr val="00B0F0"/>
                </a:solidFill>
                <a:effectLst/>
                <a:latin typeface="Book Antiqua" panose="02040602050305030304" pitchFamily="18" charset="0"/>
              </a:rPr>
              <a:t>MapReduce architecture </a:t>
            </a:r>
            <a:r>
              <a:rPr lang="en-US" sz="1800" b="0" i="0" dirty="0">
                <a:solidFill>
                  <a:srgbClr val="002060"/>
                </a:solidFill>
                <a:effectLst/>
                <a:latin typeface="Book Antiqua" panose="02040602050305030304" pitchFamily="18" charset="0"/>
              </a:rPr>
              <a:t>consists of various components. </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Job:</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This is the actual work that needs to be executed or processed</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Task:</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This is a piece of the actual work that needs to be executed or processed. A MapReduce job comprises many small tasks that need to be executed.</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Job Tracker:</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This tracker plays the role of scheduling jobs and tracking all jobs assigned to the task tracker.</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Task Tracker:</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This tracker plays the role of tracking tasks and reporting the status of tasks to the job tracker.</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Input data:</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This is the data used to process in the mapping phase.</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Output data:</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This is the result of mapping and reducing.</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Client:</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This is a program or Application Programming Interface (API) that submits jobs to the MapReduce. MapReduce can accept jobs from many clients.</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Hadoop MapReduce Master</a:t>
            </a:r>
            <a:r>
              <a:rPr lang="en-US" sz="1800" b="1" i="0" dirty="0">
                <a:solidFill>
                  <a:srgbClr val="002060"/>
                </a:solidFill>
                <a:effectLst/>
                <a:latin typeface="Book Antiqua" panose="02040602050305030304" pitchFamily="18" charset="0"/>
              </a:rPr>
              <a:t>:</a:t>
            </a:r>
            <a:r>
              <a:rPr lang="en-US" sz="1800" b="0" i="0" dirty="0">
                <a:solidFill>
                  <a:srgbClr val="002060"/>
                </a:solidFill>
                <a:effectLst/>
                <a:latin typeface="Book Antiqua" panose="02040602050305030304" pitchFamily="18" charset="0"/>
              </a:rPr>
              <a:t> This plays the role of dividing jobs into job-parts.</a:t>
            </a:r>
          </a:p>
          <a:p>
            <a:pPr lvl="1">
              <a:lnSpc>
                <a:spcPct val="150000"/>
              </a:lnSpc>
              <a:buFont typeface="Arial" panose="020B0604020202020204" pitchFamily="34" charset="0"/>
              <a:buChar char="•"/>
            </a:pPr>
            <a:r>
              <a:rPr lang="en-US" sz="1800" b="1" i="0" dirty="0">
                <a:solidFill>
                  <a:srgbClr val="0070C0"/>
                </a:solidFill>
                <a:effectLst/>
                <a:latin typeface="Book Antiqua" panose="02040602050305030304" pitchFamily="18" charset="0"/>
              </a:rPr>
              <a:t>Job-parts:</a:t>
            </a:r>
            <a:r>
              <a:rPr lang="en-US" sz="1800" b="0" i="0" dirty="0">
                <a:solidFill>
                  <a:srgbClr val="0070C0"/>
                </a:solidFill>
                <a:effectLst/>
                <a:latin typeface="Book Antiqua" panose="02040602050305030304" pitchFamily="18" charset="0"/>
              </a:rPr>
              <a:t> </a:t>
            </a:r>
            <a:r>
              <a:rPr lang="en-US" sz="1800" b="0" i="0" dirty="0">
                <a:solidFill>
                  <a:srgbClr val="002060"/>
                </a:solidFill>
                <a:effectLst/>
                <a:latin typeface="Book Antiqua" panose="02040602050305030304" pitchFamily="18" charset="0"/>
              </a:rPr>
              <a:t>These are sub-jobs that result from the division of the main job.</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6</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22642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38381" y="194872"/>
            <a:ext cx="10583730" cy="6175948"/>
          </a:xfrm>
        </p:spPr>
        <p:txBody>
          <a:bodyPr>
            <a:normAutofit/>
          </a:bodyPr>
          <a:lstStyle/>
          <a:p>
            <a:pPr algn="just">
              <a:lnSpc>
                <a:spcPct val="150000"/>
              </a:lnSpc>
            </a:pPr>
            <a:r>
              <a:rPr lang="en-US" sz="1800" b="0" i="0" dirty="0">
                <a:solidFill>
                  <a:srgbClr val="002060"/>
                </a:solidFill>
                <a:effectLst/>
                <a:latin typeface="Book Antiqua" panose="02040602050305030304" pitchFamily="18" charset="0"/>
              </a:rPr>
              <a:t>In the MapReduce architecture, clients submit jobs to the MapReduce Master. This master will then sub-divide the job into equal sub-parts. The job-parts will be used for the two main tasks in MapReduce: mapping and reducing.</a:t>
            </a:r>
          </a:p>
          <a:p>
            <a:pPr marL="0" indent="0" algn="l">
              <a:lnSpc>
                <a:spcPct val="150000"/>
              </a:lnSpc>
              <a:buNone/>
            </a:pPr>
            <a:r>
              <a:rPr lang="en-US" sz="1800" b="1" i="0" dirty="0">
                <a:solidFill>
                  <a:srgbClr val="00B0F0"/>
                </a:solidFill>
                <a:effectLst/>
                <a:latin typeface="Book Antiqua" panose="02040602050305030304" pitchFamily="18" charset="0"/>
              </a:rPr>
              <a:t>The Algorithm- </a:t>
            </a:r>
          </a:p>
          <a:p>
            <a:pPr algn="just">
              <a:lnSpc>
                <a:spcPct val="150000"/>
              </a:lnSpc>
              <a:buFont typeface="Arial" panose="020B0604020202020204" pitchFamily="34" charset="0"/>
              <a:buChar char="•"/>
            </a:pPr>
            <a:r>
              <a:rPr lang="en-US" sz="1800" b="0" i="0" dirty="0">
                <a:solidFill>
                  <a:srgbClr val="002060"/>
                </a:solidFill>
                <a:effectLst/>
                <a:latin typeface="Book Antiqua" panose="02040602050305030304" pitchFamily="18" charset="0"/>
              </a:rPr>
              <a:t>MapReduce paradigm is based on sending the computer to where the data resides. MapReduce program executes in three stages, namely map stage, shuffle stage, and reduce stage.</a:t>
            </a:r>
          </a:p>
          <a:p>
            <a:pPr algn="just">
              <a:lnSpc>
                <a:spcPct val="150000"/>
              </a:lnSpc>
              <a:buFont typeface="Arial" panose="020B0604020202020204" pitchFamily="34" charset="0"/>
              <a:buChar char="•"/>
            </a:pPr>
            <a:r>
              <a:rPr lang="en-US" sz="1800" b="1" i="0" dirty="0">
                <a:solidFill>
                  <a:srgbClr val="C00000"/>
                </a:solidFill>
                <a:effectLst/>
                <a:latin typeface="Book Antiqua" panose="02040602050305030304" pitchFamily="18" charset="0"/>
              </a:rPr>
              <a:t>Map stage</a:t>
            </a:r>
            <a:r>
              <a:rPr lang="en-US" sz="1800" b="0" i="0" dirty="0">
                <a:solidFill>
                  <a:srgbClr val="C00000"/>
                </a:solidFill>
                <a:effectLst/>
                <a:latin typeface="Book Antiqua" panose="02040602050305030304" pitchFamily="18" charset="0"/>
              </a:rPr>
              <a:t> − </a:t>
            </a:r>
            <a:r>
              <a:rPr lang="en-US" sz="1800" dirty="0">
                <a:solidFill>
                  <a:srgbClr val="002060"/>
                </a:solidFill>
                <a:latin typeface="Book Antiqua" panose="02040602050305030304" pitchFamily="18" charset="0"/>
              </a:rPr>
              <a:t>The map or mapper’s job is to process the input data. Generally, the input data is in the form of file or directory and is stored in the Hadoop file system (HDFS). The input file is passed to the mapper function line by line. The mapper processes the data and creates several small chunks of data.</a:t>
            </a:r>
          </a:p>
          <a:p>
            <a:pPr algn="just">
              <a:lnSpc>
                <a:spcPct val="150000"/>
              </a:lnSpc>
              <a:buFont typeface="Arial" panose="020B0604020202020204" pitchFamily="34" charset="0"/>
              <a:buChar char="•"/>
            </a:pPr>
            <a:r>
              <a:rPr lang="en-US" sz="1800" b="1" i="0" dirty="0">
                <a:solidFill>
                  <a:srgbClr val="C00000"/>
                </a:solidFill>
                <a:effectLst/>
                <a:latin typeface="Book Antiqua" panose="02040602050305030304" pitchFamily="18" charset="0"/>
              </a:rPr>
              <a:t>Reduce stage</a:t>
            </a:r>
            <a:r>
              <a:rPr lang="en-US" sz="1800" b="0" i="0" dirty="0">
                <a:solidFill>
                  <a:srgbClr val="C00000"/>
                </a:solidFill>
                <a:effectLst/>
                <a:latin typeface="Book Antiqua" panose="02040602050305030304" pitchFamily="18" charset="0"/>
              </a:rPr>
              <a:t> − </a:t>
            </a:r>
            <a:r>
              <a:rPr lang="en-US" sz="1800" dirty="0">
                <a:solidFill>
                  <a:srgbClr val="002060"/>
                </a:solidFill>
                <a:latin typeface="Book Antiqua" panose="02040602050305030304" pitchFamily="18" charset="0"/>
              </a:rPr>
              <a:t>This stage is the combination of the </a:t>
            </a:r>
            <a:r>
              <a:rPr lang="en-US" sz="1800" b="1" dirty="0">
                <a:solidFill>
                  <a:srgbClr val="002060"/>
                </a:solidFill>
                <a:latin typeface="Book Antiqua" panose="02040602050305030304" pitchFamily="18" charset="0"/>
              </a:rPr>
              <a:t>Shuffle stage </a:t>
            </a:r>
            <a:r>
              <a:rPr lang="en-US" sz="1800" dirty="0">
                <a:solidFill>
                  <a:srgbClr val="002060"/>
                </a:solidFill>
                <a:latin typeface="Book Antiqua" panose="02040602050305030304" pitchFamily="18" charset="0"/>
              </a:rPr>
              <a:t>and the Reduce stage. The Reducer’s job is to process the data that comes from the mapper. After processing, it produces a new set of output, which will be stored in the HDFS.</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7</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32812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83351" y="196374"/>
            <a:ext cx="10463809" cy="3626117"/>
          </a:xfrm>
        </p:spPr>
        <p:txBody>
          <a:bodyPr>
            <a:normAutofit lnSpcReduction="10000"/>
          </a:bodyPr>
          <a:lstStyle/>
          <a:p>
            <a:pPr algn="just">
              <a:lnSpc>
                <a:spcPct val="150000"/>
              </a:lnSpc>
              <a:buFont typeface="Arial" panose="020B0604020202020204" pitchFamily="34" charset="0"/>
              <a:buChar char="•"/>
            </a:pPr>
            <a:r>
              <a:rPr lang="en-US" sz="1800" b="0" i="0" dirty="0">
                <a:solidFill>
                  <a:srgbClr val="002060"/>
                </a:solidFill>
                <a:effectLst/>
                <a:latin typeface="Book Antiqua" panose="02040602050305030304" pitchFamily="18" charset="0"/>
              </a:rPr>
              <a:t>During a MapReduce job, Hadoop sends the Map and Reduce tasks to the appropriate servers in the cluster.</a:t>
            </a:r>
          </a:p>
          <a:p>
            <a:pPr algn="just">
              <a:lnSpc>
                <a:spcPct val="150000"/>
              </a:lnSpc>
              <a:buFont typeface="Arial" panose="020B0604020202020204" pitchFamily="34" charset="0"/>
              <a:buChar char="•"/>
            </a:pPr>
            <a:r>
              <a:rPr lang="en-US" sz="1800" b="0" i="0" dirty="0">
                <a:solidFill>
                  <a:srgbClr val="002060"/>
                </a:solidFill>
                <a:effectLst/>
                <a:latin typeface="Book Antiqua" panose="02040602050305030304" pitchFamily="18" charset="0"/>
              </a:rPr>
              <a:t>The framework manages all the details of data-passing such as issuing tasks, verifying task completion, and copying data around the cluster between the nodes.</a:t>
            </a:r>
          </a:p>
          <a:p>
            <a:pPr algn="just">
              <a:lnSpc>
                <a:spcPct val="150000"/>
              </a:lnSpc>
              <a:buFont typeface="Arial" panose="020B0604020202020204" pitchFamily="34" charset="0"/>
              <a:buChar char="•"/>
            </a:pPr>
            <a:r>
              <a:rPr lang="en-US" sz="1800" b="0" i="0" dirty="0">
                <a:solidFill>
                  <a:srgbClr val="002060"/>
                </a:solidFill>
                <a:effectLst/>
                <a:latin typeface="Book Antiqua" panose="02040602050305030304" pitchFamily="18" charset="0"/>
              </a:rPr>
              <a:t>Most of the computing takes place on nodes with data on local disks that reduces the network traffic.</a:t>
            </a:r>
          </a:p>
          <a:p>
            <a:pPr algn="just">
              <a:lnSpc>
                <a:spcPct val="150000"/>
              </a:lnSpc>
              <a:buFont typeface="Arial" panose="020B0604020202020204" pitchFamily="34" charset="0"/>
              <a:buChar char="•"/>
            </a:pPr>
            <a:r>
              <a:rPr lang="en-US" sz="1800" b="0" i="0" dirty="0">
                <a:solidFill>
                  <a:srgbClr val="002060"/>
                </a:solidFill>
                <a:effectLst/>
                <a:latin typeface="Book Antiqua" panose="02040602050305030304" pitchFamily="18" charset="0"/>
              </a:rPr>
              <a:t>After completion of the given tasks, the cluster collects and reduces the data to form an appropriate result and sends it back to the Hadoop server.</a:t>
            </a: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8</a:t>
            </a:fld>
            <a:endParaRPr lang="en-US" b="1" dirty="0">
              <a:solidFill>
                <a:srgbClr val="C00000"/>
              </a:solidFill>
              <a:latin typeface="Book Antiqua" panose="02040602050305030304" pitchFamily="18" charset="0"/>
            </a:endParaRPr>
          </a:p>
        </p:txBody>
      </p:sp>
      <p:pic>
        <p:nvPicPr>
          <p:cNvPr id="2050" name="Picture 2" descr="MapReduce Algorithm">
            <a:extLst>
              <a:ext uri="{FF2B5EF4-FFF2-40B4-BE49-F238E27FC236}">
                <a16:creationId xmlns:a16="http://schemas.microsoft.com/office/drawing/2014/main" id="{10266393-EBF9-42C4-AB47-1A80824B6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510" y="3908684"/>
            <a:ext cx="6589489" cy="2752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0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CDEBC-EB3D-4169-9359-86D3422F5C41}"/>
              </a:ext>
            </a:extLst>
          </p:cNvPr>
          <p:cNvSpPr>
            <a:spLocks noGrp="1"/>
          </p:cNvSpPr>
          <p:nvPr>
            <p:ph idx="1"/>
          </p:nvPr>
        </p:nvSpPr>
        <p:spPr>
          <a:xfrm>
            <a:off x="1468361" y="553815"/>
            <a:ext cx="10598721" cy="5399509"/>
          </a:xfrm>
        </p:spPr>
        <p:txBody>
          <a:bodyPr>
            <a:noAutofit/>
          </a:bodyPr>
          <a:lstStyle/>
          <a:p>
            <a:pPr marL="0" indent="0" algn="just">
              <a:lnSpc>
                <a:spcPct val="150000"/>
              </a:lnSpc>
              <a:buNone/>
            </a:pPr>
            <a:r>
              <a:rPr lang="en-US" b="1" i="0" dirty="0">
                <a:solidFill>
                  <a:srgbClr val="00B0F0"/>
                </a:solidFill>
                <a:effectLst/>
                <a:latin typeface="Book Antiqua" panose="02040602050305030304" pitchFamily="18" charset="0"/>
              </a:rPr>
              <a:t>Terminology </a:t>
            </a:r>
          </a:p>
          <a:p>
            <a:pPr algn="just">
              <a:lnSpc>
                <a:spcPct val="150000"/>
              </a:lnSpc>
              <a:buFont typeface="Arial" panose="020B0604020202020204" pitchFamily="34" charset="0"/>
              <a:buChar char="•"/>
            </a:pPr>
            <a:r>
              <a:rPr lang="en-US" sz="2000" b="1" i="0" dirty="0">
                <a:solidFill>
                  <a:srgbClr val="002060"/>
                </a:solidFill>
                <a:effectLst/>
                <a:latin typeface="Book Antiqua" panose="02040602050305030304" pitchFamily="18" charset="0"/>
              </a:rPr>
              <a:t>PayLoad</a:t>
            </a:r>
            <a:r>
              <a:rPr lang="en-US" sz="2000" b="0" i="0" dirty="0">
                <a:solidFill>
                  <a:srgbClr val="002060"/>
                </a:solidFill>
                <a:effectLst/>
                <a:latin typeface="Book Antiqua" panose="02040602050305030304" pitchFamily="18" charset="0"/>
              </a:rPr>
              <a:t> − Applications implement the Map and the Reduce functions and form the core of the job.</a:t>
            </a:r>
          </a:p>
          <a:p>
            <a:pPr algn="just">
              <a:lnSpc>
                <a:spcPct val="150000"/>
              </a:lnSpc>
              <a:buFont typeface="Arial" panose="020B0604020202020204" pitchFamily="34" charset="0"/>
              <a:buChar char="•"/>
            </a:pPr>
            <a:r>
              <a:rPr lang="en-US" sz="2000" b="1" i="0" dirty="0">
                <a:solidFill>
                  <a:srgbClr val="002060"/>
                </a:solidFill>
                <a:effectLst/>
                <a:latin typeface="Book Antiqua" panose="02040602050305030304" pitchFamily="18" charset="0"/>
              </a:rPr>
              <a:t>Mapper</a:t>
            </a:r>
            <a:r>
              <a:rPr lang="en-US" sz="2000" b="0" i="0" dirty="0">
                <a:solidFill>
                  <a:srgbClr val="002060"/>
                </a:solidFill>
                <a:effectLst/>
                <a:latin typeface="Book Antiqua" panose="02040602050305030304" pitchFamily="18" charset="0"/>
              </a:rPr>
              <a:t> − Mapper maps the input key/value pairs to a set of intermediate key/value pair.</a:t>
            </a:r>
          </a:p>
          <a:p>
            <a:pPr algn="just">
              <a:lnSpc>
                <a:spcPct val="150000"/>
              </a:lnSpc>
              <a:buFont typeface="Arial" panose="020B0604020202020204" pitchFamily="34" charset="0"/>
              <a:buChar char="•"/>
            </a:pPr>
            <a:r>
              <a:rPr lang="en-US" sz="2000" b="1" i="0" dirty="0">
                <a:solidFill>
                  <a:srgbClr val="002060"/>
                </a:solidFill>
                <a:effectLst/>
                <a:latin typeface="Book Antiqua" panose="02040602050305030304" pitchFamily="18" charset="0"/>
              </a:rPr>
              <a:t>NamedNode</a:t>
            </a:r>
            <a:r>
              <a:rPr lang="en-US" sz="2000" b="0" i="0" dirty="0">
                <a:solidFill>
                  <a:srgbClr val="002060"/>
                </a:solidFill>
                <a:effectLst/>
                <a:latin typeface="Book Antiqua" panose="02040602050305030304" pitchFamily="18" charset="0"/>
              </a:rPr>
              <a:t> − Node that manages the Hadoop Distributed File System (HDFS).</a:t>
            </a:r>
          </a:p>
          <a:p>
            <a:pPr algn="just">
              <a:lnSpc>
                <a:spcPct val="150000"/>
              </a:lnSpc>
              <a:buFont typeface="Arial" panose="020B0604020202020204" pitchFamily="34" charset="0"/>
              <a:buChar char="•"/>
            </a:pPr>
            <a:r>
              <a:rPr lang="en-US" sz="2000" b="1" i="0" dirty="0">
                <a:solidFill>
                  <a:srgbClr val="002060"/>
                </a:solidFill>
                <a:effectLst/>
                <a:latin typeface="Book Antiqua" panose="02040602050305030304" pitchFamily="18" charset="0"/>
              </a:rPr>
              <a:t>DataNode</a:t>
            </a:r>
            <a:r>
              <a:rPr lang="en-US" sz="2000" b="0" i="0" dirty="0">
                <a:solidFill>
                  <a:srgbClr val="002060"/>
                </a:solidFill>
                <a:effectLst/>
                <a:latin typeface="Book Antiqua" panose="02040602050305030304" pitchFamily="18" charset="0"/>
              </a:rPr>
              <a:t> − Node where data is presented in advance before any processing takes place.</a:t>
            </a:r>
          </a:p>
          <a:p>
            <a:pPr algn="just">
              <a:lnSpc>
                <a:spcPct val="150000"/>
              </a:lnSpc>
              <a:buFont typeface="Arial" panose="020B0604020202020204" pitchFamily="34" charset="0"/>
              <a:buChar char="•"/>
            </a:pPr>
            <a:r>
              <a:rPr lang="en-US" sz="2000" b="1" i="0" dirty="0">
                <a:solidFill>
                  <a:srgbClr val="002060"/>
                </a:solidFill>
                <a:effectLst/>
                <a:latin typeface="Book Antiqua" panose="02040602050305030304" pitchFamily="18" charset="0"/>
              </a:rPr>
              <a:t>MasterNode</a:t>
            </a:r>
            <a:r>
              <a:rPr lang="en-US" sz="2000" b="0" i="0" dirty="0">
                <a:solidFill>
                  <a:srgbClr val="002060"/>
                </a:solidFill>
                <a:effectLst/>
                <a:latin typeface="Book Antiqua" panose="02040602050305030304" pitchFamily="18" charset="0"/>
              </a:rPr>
              <a:t> − Node where JobTracker runs, and which accepts job requests from clients.</a:t>
            </a:r>
          </a:p>
          <a:p>
            <a:pPr algn="just">
              <a:lnSpc>
                <a:spcPct val="150000"/>
              </a:lnSpc>
              <a:buFont typeface="Arial" panose="020B0604020202020204" pitchFamily="34" charset="0"/>
              <a:buChar char="•"/>
            </a:pPr>
            <a:r>
              <a:rPr lang="en-US" sz="2000" b="1" i="0" dirty="0">
                <a:solidFill>
                  <a:srgbClr val="002060"/>
                </a:solidFill>
                <a:effectLst/>
                <a:latin typeface="Book Antiqua" panose="02040602050305030304" pitchFamily="18" charset="0"/>
              </a:rPr>
              <a:t>SlaveNode</a:t>
            </a:r>
            <a:r>
              <a:rPr lang="en-US" sz="2000" b="0" i="0" dirty="0">
                <a:solidFill>
                  <a:srgbClr val="002060"/>
                </a:solidFill>
                <a:effectLst/>
                <a:latin typeface="Book Antiqua" panose="02040602050305030304" pitchFamily="18" charset="0"/>
              </a:rPr>
              <a:t> − Node where Map and Reduce program runs.</a:t>
            </a:r>
          </a:p>
          <a:p>
            <a:pPr algn="just">
              <a:lnSpc>
                <a:spcPct val="150000"/>
              </a:lnSpc>
            </a:pPr>
            <a:endParaRPr lang="en-US" sz="1800" dirty="0">
              <a:solidFill>
                <a:srgbClr val="002060"/>
              </a:solidFill>
              <a:latin typeface="Book Antiqua" panose="02040602050305030304" pitchFamily="18" charset="0"/>
            </a:endParaRPr>
          </a:p>
        </p:txBody>
      </p:sp>
      <p:sp>
        <p:nvSpPr>
          <p:cNvPr id="4" name="Footer Placeholder 3">
            <a:extLst>
              <a:ext uri="{FF2B5EF4-FFF2-40B4-BE49-F238E27FC236}">
                <a16:creationId xmlns:a16="http://schemas.microsoft.com/office/drawing/2014/main" id="{66EA4863-A7F6-4D2A-96C1-7393958F9279}"/>
              </a:ext>
            </a:extLst>
          </p:cNvPr>
          <p:cNvSpPr>
            <a:spLocks noGrp="1"/>
          </p:cNvSpPr>
          <p:nvPr>
            <p:ph type="ftr" sz="quarter" idx="11"/>
          </p:nvPr>
        </p:nvSpPr>
        <p:spPr>
          <a:xfrm>
            <a:off x="10490877" y="6488176"/>
            <a:ext cx="1699918" cy="348981"/>
          </a:xfrm>
        </p:spPr>
        <p:txBody>
          <a:bodyPr/>
          <a:lstStyle/>
          <a:p>
            <a:pPr algn="ctr"/>
            <a:r>
              <a:rPr lang="en-US" b="1" dirty="0">
                <a:solidFill>
                  <a:srgbClr val="C00000"/>
                </a:solidFill>
                <a:latin typeface="Book Antiqua" panose="02040602050305030304" pitchFamily="18" charset="0"/>
              </a:rPr>
              <a:t>Ms. Kritika Purohit</a:t>
            </a:r>
          </a:p>
        </p:txBody>
      </p:sp>
      <p:sp>
        <p:nvSpPr>
          <p:cNvPr id="5" name="Slide Number Placeholder 4">
            <a:extLst>
              <a:ext uri="{FF2B5EF4-FFF2-40B4-BE49-F238E27FC236}">
                <a16:creationId xmlns:a16="http://schemas.microsoft.com/office/drawing/2014/main" id="{3D503391-7939-4554-94E7-25047449D33B}"/>
              </a:ext>
            </a:extLst>
          </p:cNvPr>
          <p:cNvSpPr>
            <a:spLocks noGrp="1"/>
          </p:cNvSpPr>
          <p:nvPr>
            <p:ph type="sldNum" sz="quarter" idx="12"/>
          </p:nvPr>
        </p:nvSpPr>
        <p:spPr>
          <a:xfrm>
            <a:off x="11065252" y="6131608"/>
            <a:ext cx="551167" cy="365125"/>
          </a:xfrm>
        </p:spPr>
        <p:txBody>
          <a:bodyPr/>
          <a:lstStyle/>
          <a:p>
            <a:pPr algn="ctr"/>
            <a:fld id="{6598D017-2D94-41D2-B658-57A5EFBAFF13}" type="slidenum">
              <a:rPr lang="en-US" b="1" smtClean="0">
                <a:solidFill>
                  <a:srgbClr val="C00000"/>
                </a:solidFill>
                <a:latin typeface="Book Antiqua" panose="02040602050305030304" pitchFamily="18" charset="0"/>
              </a:rPr>
              <a:pPr algn="ctr"/>
              <a:t>9</a:t>
            </a:fld>
            <a:endParaRPr lang="en-US"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4172635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495</TotalTime>
  <Words>4295</Words>
  <Application>Microsoft Office PowerPoint</Application>
  <PresentationFormat>Widescreen</PresentationFormat>
  <Paragraphs>281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Book Antiqua</vt:lpstr>
      <vt:lpstr>Calibri</vt:lpstr>
      <vt:lpstr>Corbel</vt:lpstr>
      <vt:lpstr>Wingdings</vt:lpstr>
      <vt:lpstr>Parallax</vt:lpstr>
      <vt:lpstr>Unit II Writing MapReduce Program</vt:lpstr>
      <vt:lpstr>Points to be covered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Phases of MapReduce- </vt:lpstr>
      <vt:lpstr>PowerPoint Presentation</vt:lpstr>
      <vt:lpstr>PowerPoint Presentation</vt:lpstr>
      <vt:lpstr>PowerPoint Presentation</vt:lpstr>
      <vt:lpstr>PowerPoint Presentation</vt:lpstr>
      <vt:lpstr>Benefits of Hadoop MapReduce</vt:lpstr>
      <vt:lpstr>Applications of MapReduce</vt:lpstr>
      <vt:lpstr>Map Reduce Program for Weather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Hadoop I/O</dc:title>
  <dc:creator>Kritika Purohit</dc:creator>
  <cp:lastModifiedBy>Kritika Purohit</cp:lastModifiedBy>
  <cp:revision>74</cp:revision>
  <dcterms:created xsi:type="dcterms:W3CDTF">2022-02-14T08:09:20Z</dcterms:created>
  <dcterms:modified xsi:type="dcterms:W3CDTF">2022-02-28T04:09:08Z</dcterms:modified>
</cp:coreProperties>
</file>