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Corbel"/>
      <p:regular r:id="rId37"/>
      <p:bold r:id="rId38"/>
      <p:italic r:id="rId39"/>
      <p:boldItalic r:id="rId40"/>
    </p:embeddedFont>
    <p:embeddedFont>
      <p:font typeface="Book Antiqu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hn9QnnjDV3Sk+9eIe/1WJ1lPYx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E89576-C50A-44F2-A66C-B395A1D61BE1}">
  <a:tblStyle styleId="{12E89576-C50A-44F2-A66C-B395A1D61BE1}" styleName="Table_0">
    <a:wholeTbl>
      <a:tcTxStyle b="off" i="off">
        <a:font>
          <a:latin typeface="Corbel"/>
          <a:ea typeface="Corbel"/>
          <a:cs typeface="Corbe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5DEEEA1-B9B7-446A-A8CD-288E1598930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rbel-boldItalic.fntdata"/><Relationship Id="rId20" Type="http://schemas.openxmlformats.org/officeDocument/2006/relationships/slide" Target="slides/slide14.xml"/><Relationship Id="rId42" Type="http://schemas.openxmlformats.org/officeDocument/2006/relationships/font" Target="fonts/BookAntiqua-bold.fntdata"/><Relationship Id="rId41" Type="http://schemas.openxmlformats.org/officeDocument/2006/relationships/font" Target="fonts/BookAntiqua-regular.fntdata"/><Relationship Id="rId22" Type="http://schemas.openxmlformats.org/officeDocument/2006/relationships/slide" Target="slides/slide16.xml"/><Relationship Id="rId44" Type="http://schemas.openxmlformats.org/officeDocument/2006/relationships/font" Target="fonts/BookAntiqua-boldItalic.fntdata"/><Relationship Id="rId21" Type="http://schemas.openxmlformats.org/officeDocument/2006/relationships/slide" Target="slides/slide15.xml"/><Relationship Id="rId43" Type="http://schemas.openxmlformats.org/officeDocument/2006/relationships/font" Target="fonts/BookAntiqua-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rbel-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Corbel-italic.fntdata"/><Relationship Id="rId16" Type="http://schemas.openxmlformats.org/officeDocument/2006/relationships/slide" Target="slides/slide10.xml"/><Relationship Id="rId38" Type="http://schemas.openxmlformats.org/officeDocument/2006/relationships/font" Target="fonts/Corbel-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8124538b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118124538be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18124538be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8124538b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118124538be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118124538be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8124538be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118124538be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118124538be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8124538be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118124538be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118124538be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8124538be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118124538be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18124538be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8124538b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118124538be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118124538be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8124538b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18124538be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18124538be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9"/>
          <p:cNvGrpSpPr/>
          <p:nvPr/>
        </p:nvGrpSpPr>
        <p:grpSpPr>
          <a:xfrm>
            <a:off x="546100" y="-4763"/>
            <a:ext cx="5014912" cy="6862763"/>
            <a:chOff x="2928938" y="-4763"/>
            <a:chExt cx="5014912" cy="6862763"/>
          </a:xfrm>
        </p:grpSpPr>
        <p:sp>
          <p:nvSpPr>
            <p:cNvPr id="24" name="Google Shape;24;p29"/>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9"/>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FEFEFE"/>
            </a:solidFill>
            <a:ln>
              <a:noFill/>
            </a:ln>
          </p:spPr>
        </p:sp>
        <p:sp>
          <p:nvSpPr>
            <p:cNvPr id="26" name="Google Shape;26;p29"/>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FEFEFE"/>
            </a:solidFill>
            <a:ln>
              <a:noFill/>
            </a:ln>
          </p:spPr>
        </p:sp>
        <p:sp>
          <p:nvSpPr>
            <p:cNvPr id="27" name="Google Shape;27;p29"/>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244061"/>
            </a:solidFill>
            <a:ln>
              <a:noFill/>
            </a:ln>
          </p:spPr>
        </p:sp>
        <p:sp>
          <p:nvSpPr>
            <p:cNvPr id="28" name="Google Shape;28;p29"/>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366092"/>
            </a:solidFill>
            <a:ln>
              <a:noFill/>
            </a:ln>
          </p:spPr>
        </p:sp>
        <p:sp>
          <p:nvSpPr>
            <p:cNvPr id="29" name="Google Shape;29;p29"/>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FEFEFE"/>
            </a:solidFill>
            <a:ln>
              <a:noFill/>
            </a:ln>
          </p:spPr>
        </p:sp>
      </p:grpSp>
      <p:sp>
        <p:nvSpPr>
          <p:cNvPr id="30" name="Google Shape;30;p29"/>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lt1"/>
                </a:solidFill>
              </a:defRPr>
            </a:lvl1pPr>
            <a:lvl2pPr lvl="1" algn="ctr">
              <a:spcBef>
                <a:spcPts val="600"/>
              </a:spcBef>
              <a:spcAft>
                <a:spcPts val="0"/>
              </a:spcAft>
              <a:buSzPts val="2900"/>
              <a:buNone/>
              <a:defRPr>
                <a:solidFill>
                  <a:schemeClr val="lt1"/>
                </a:solidFill>
              </a:defRPr>
            </a:lvl2pPr>
            <a:lvl3pPr lvl="2" algn="ctr">
              <a:spcBef>
                <a:spcPts val="600"/>
              </a:spcBef>
              <a:spcAft>
                <a:spcPts val="0"/>
              </a:spcAft>
              <a:buSzPts val="2610"/>
              <a:buNone/>
              <a:defRPr>
                <a:solidFill>
                  <a:schemeClr val="lt1"/>
                </a:solidFill>
              </a:defRPr>
            </a:lvl3pPr>
            <a:lvl4pPr lvl="3" algn="ctr">
              <a:spcBef>
                <a:spcPts val="600"/>
              </a:spcBef>
              <a:spcAft>
                <a:spcPts val="0"/>
              </a:spcAft>
              <a:buSzPts val="2320"/>
              <a:buNone/>
              <a:defRPr>
                <a:solidFill>
                  <a:schemeClr val="lt1"/>
                </a:solidFill>
              </a:defRPr>
            </a:lvl4pPr>
            <a:lvl5pPr lvl="4" algn="ctr">
              <a:spcBef>
                <a:spcPts val="600"/>
              </a:spcBef>
              <a:spcAft>
                <a:spcPts val="0"/>
              </a:spcAft>
              <a:buSzPts val="2030"/>
              <a:buNone/>
              <a:defRPr>
                <a:solidFill>
                  <a:schemeClr val="lt1"/>
                </a:solidFill>
              </a:defRPr>
            </a:lvl5pPr>
            <a:lvl6pPr lvl="5" algn="ctr">
              <a:spcBef>
                <a:spcPts val="600"/>
              </a:spcBef>
              <a:spcAft>
                <a:spcPts val="0"/>
              </a:spcAft>
              <a:buSzPts val="2030"/>
              <a:buNone/>
              <a:defRPr>
                <a:solidFill>
                  <a:schemeClr val="lt1"/>
                </a:solidFill>
              </a:defRPr>
            </a:lvl6pPr>
            <a:lvl7pPr lvl="6" algn="ctr">
              <a:spcBef>
                <a:spcPts val="600"/>
              </a:spcBef>
              <a:spcAft>
                <a:spcPts val="0"/>
              </a:spcAft>
              <a:buSzPts val="2030"/>
              <a:buNone/>
              <a:defRPr>
                <a:solidFill>
                  <a:schemeClr val="lt1"/>
                </a:solidFill>
              </a:defRPr>
            </a:lvl7pPr>
            <a:lvl8pPr lvl="7" algn="ctr">
              <a:spcBef>
                <a:spcPts val="600"/>
              </a:spcBef>
              <a:spcAft>
                <a:spcPts val="0"/>
              </a:spcAft>
              <a:buSzPts val="2030"/>
              <a:buNone/>
              <a:defRPr>
                <a:solidFill>
                  <a:schemeClr val="lt1"/>
                </a:solidFill>
              </a:defRPr>
            </a:lvl8pPr>
            <a:lvl9pPr lvl="8" algn="ctr">
              <a:spcBef>
                <a:spcPts val="600"/>
              </a:spcBef>
              <a:spcAft>
                <a:spcPts val="600"/>
              </a:spcAft>
              <a:buSzPts val="2030"/>
              <a:buNone/>
              <a:defRPr>
                <a:solidFill>
                  <a:schemeClr val="lt1"/>
                </a:solidFill>
              </a:defRPr>
            </a:lvl9pPr>
          </a:lstStyle>
          <a:p/>
        </p:txBody>
      </p:sp>
      <p:sp>
        <p:nvSpPr>
          <p:cNvPr id="32" name="Google Shape;32;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37"/>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7"/>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108" name="Google Shape;108;p37"/>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109" name="Google Shape;109;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2" name="Shape 112"/>
        <p:cNvGrpSpPr/>
        <p:nvPr/>
      </p:nvGrpSpPr>
      <p:grpSpPr>
        <a:xfrm>
          <a:off x="0" y="0"/>
          <a:ext cx="0" cy="0"/>
          <a:chOff x="0" y="0"/>
          <a:chExt cx="0" cy="0"/>
        </a:xfrm>
      </p:grpSpPr>
      <p:sp>
        <p:nvSpPr>
          <p:cNvPr id="113" name="Google Shape;113;p38"/>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8"/>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115" name="Google Shape;115;p38"/>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116" name="Google Shape;116;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9" name="Shape 119"/>
        <p:cNvGrpSpPr/>
        <p:nvPr/>
      </p:nvGrpSpPr>
      <p:grpSpPr>
        <a:xfrm>
          <a:off x="0" y="0"/>
          <a:ext cx="0" cy="0"/>
          <a:chOff x="0" y="0"/>
          <a:chExt cx="0" cy="0"/>
        </a:xfrm>
      </p:grpSpPr>
      <p:sp>
        <p:nvSpPr>
          <p:cNvPr id="120" name="Google Shape;120;p39"/>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9"/>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2" name="Google Shape;122;p3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5" name="Shape 125"/>
        <p:cNvGrpSpPr/>
        <p:nvPr/>
      </p:nvGrpSpPr>
      <p:grpSpPr>
        <a:xfrm>
          <a:off x="0" y="0"/>
          <a:ext cx="0" cy="0"/>
          <a:chOff x="0" y="0"/>
          <a:chExt cx="0" cy="0"/>
        </a:xfrm>
      </p:grpSpPr>
      <p:sp>
        <p:nvSpPr>
          <p:cNvPr id="126" name="Google Shape;126;p40"/>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27" name="Google Shape;127;p40"/>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28" name="Google Shape;128;p40"/>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0"/>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0" name="Google Shape;130;p40"/>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31" name="Google Shape;131;p4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4" name="Shape 134"/>
        <p:cNvGrpSpPr/>
        <p:nvPr/>
      </p:nvGrpSpPr>
      <p:grpSpPr>
        <a:xfrm>
          <a:off x="0" y="0"/>
          <a:ext cx="0" cy="0"/>
          <a:chOff x="0" y="0"/>
          <a:chExt cx="0" cy="0"/>
        </a:xfrm>
      </p:grpSpPr>
      <p:sp>
        <p:nvSpPr>
          <p:cNvPr id="135" name="Google Shape;135;p41"/>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1"/>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37" name="Google Shape;137;p4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40" name="Shape 140"/>
        <p:cNvGrpSpPr/>
        <p:nvPr/>
      </p:nvGrpSpPr>
      <p:grpSpPr>
        <a:xfrm>
          <a:off x="0" y="0"/>
          <a:ext cx="0" cy="0"/>
          <a:chOff x="0" y="0"/>
          <a:chExt cx="0" cy="0"/>
        </a:xfrm>
      </p:grpSpPr>
      <p:sp>
        <p:nvSpPr>
          <p:cNvPr id="141" name="Google Shape;141;p42"/>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42" name="Google Shape;142;p42"/>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43" name="Google Shape;143;p42"/>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2"/>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45" name="Google Shape;145;p42"/>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46" name="Google Shape;146;p4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9" name="Shape 149"/>
        <p:cNvGrpSpPr/>
        <p:nvPr/>
      </p:nvGrpSpPr>
      <p:grpSpPr>
        <a:xfrm>
          <a:off x="0" y="0"/>
          <a:ext cx="0" cy="0"/>
          <a:chOff x="0" y="0"/>
          <a:chExt cx="0" cy="0"/>
        </a:xfrm>
      </p:grpSpPr>
      <p:sp>
        <p:nvSpPr>
          <p:cNvPr id="150" name="Google Shape;150;p43"/>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3"/>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52" name="Google Shape;152;p43"/>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53" name="Google Shape;153;p4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4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4"/>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59" name="Google Shape;159;p4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45"/>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5"/>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65" name="Google Shape;165;p4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3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51" name="Google Shape;51;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4" name="Shape 54"/>
        <p:cNvGrpSpPr/>
        <p:nvPr/>
      </p:nvGrpSpPr>
      <p:grpSpPr>
        <a:xfrm>
          <a:off x="0" y="0"/>
          <a:ext cx="0" cy="0"/>
          <a:chOff x="0" y="0"/>
          <a:chExt cx="0" cy="0"/>
        </a:xfrm>
      </p:grpSpPr>
      <p:grpSp>
        <p:nvGrpSpPr>
          <p:cNvPr id="55" name="Google Shape;55;p28"/>
          <p:cNvGrpSpPr/>
          <p:nvPr/>
        </p:nvGrpSpPr>
        <p:grpSpPr>
          <a:xfrm>
            <a:off x="546100" y="-4763"/>
            <a:ext cx="5014912" cy="6862763"/>
            <a:chOff x="2928938" y="-4763"/>
            <a:chExt cx="5014912" cy="6862763"/>
          </a:xfrm>
        </p:grpSpPr>
        <p:sp>
          <p:nvSpPr>
            <p:cNvPr id="56" name="Google Shape;56;p28"/>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57" name="Google Shape;57;p28"/>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58" name="Google Shape;58;p28"/>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59" name="Google Shape;59;p28"/>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244061"/>
            </a:solidFill>
            <a:ln>
              <a:noFill/>
            </a:ln>
          </p:spPr>
        </p:sp>
        <p:sp>
          <p:nvSpPr>
            <p:cNvPr id="60" name="Google Shape;60;p28"/>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366092"/>
            </a:solidFill>
            <a:ln>
              <a:noFill/>
            </a:ln>
          </p:spPr>
        </p:sp>
        <p:sp>
          <p:nvSpPr>
            <p:cNvPr id="61" name="Google Shape;61;p28"/>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62" name="Google Shape;62;p28"/>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64" name="Google Shape;64;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31"/>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70" name="Google Shape;70;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3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76" name="Google Shape;76;p32"/>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77" name="Google Shape;77;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3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366092"/>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83" name="Google Shape;83;p33"/>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84" name="Google Shape;84;p33"/>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366092"/>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85" name="Google Shape;85;p33"/>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86" name="Google Shape;86;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3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36"/>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101" name="Google Shape;101;p36"/>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102" name="Google Shape;102;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18" Type="http://schemas.openxmlformats.org/officeDocument/2006/relationships/theme" Target="../theme/theme1.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grpSp>
        <p:nvGrpSpPr>
          <p:cNvPr id="10" name="Google Shape;10;p27"/>
          <p:cNvGrpSpPr/>
          <p:nvPr/>
        </p:nvGrpSpPr>
        <p:grpSpPr>
          <a:xfrm>
            <a:off x="150812" y="0"/>
            <a:ext cx="2436813" cy="6858001"/>
            <a:chOff x="1320800" y="0"/>
            <a:chExt cx="2436813" cy="6858001"/>
          </a:xfrm>
        </p:grpSpPr>
        <p:sp>
          <p:nvSpPr>
            <p:cNvPr id="11" name="Google Shape;11;p27"/>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27"/>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FEFEFE"/>
            </a:solidFill>
            <a:ln>
              <a:noFill/>
            </a:ln>
          </p:spPr>
        </p:sp>
        <p:sp>
          <p:nvSpPr>
            <p:cNvPr id="13" name="Google Shape;13;p27"/>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FEFEFE"/>
            </a:solidFill>
            <a:ln>
              <a:noFill/>
            </a:ln>
          </p:spPr>
        </p:sp>
        <p:sp>
          <p:nvSpPr>
            <p:cNvPr id="14" name="Google Shape;14;p27"/>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244061"/>
            </a:solidFill>
            <a:ln>
              <a:noFill/>
            </a:ln>
          </p:spPr>
        </p:sp>
        <p:sp>
          <p:nvSpPr>
            <p:cNvPr id="15" name="Google Shape;15;p27"/>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366092"/>
            </a:solidFill>
            <a:ln>
              <a:noFill/>
            </a:ln>
          </p:spPr>
        </p:sp>
        <p:sp>
          <p:nvSpPr>
            <p:cNvPr id="16" name="Google Shape;16;p27"/>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FEFEFE"/>
            </a:solidFill>
            <a:ln>
              <a:noFill/>
            </a:ln>
          </p:spPr>
        </p:sp>
      </p:grpSp>
      <p:sp>
        <p:nvSpPr>
          <p:cNvPr id="17" name="Google Shape;17;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000"/>
              <a:buFont typeface="Corbel"/>
              <a:buNone/>
              <a:defRPr b="0" i="0" sz="4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2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lt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lt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lt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lt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lt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lt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lt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lt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lt1"/>
                </a:solidFill>
                <a:latin typeface="Corbel"/>
                <a:ea typeface="Corbel"/>
                <a:cs typeface="Corbel"/>
                <a:sym typeface="Corbel"/>
              </a:defRPr>
            </a:lvl9pPr>
          </a:lstStyle>
          <a:p/>
        </p:txBody>
      </p:sp>
      <p:sp>
        <p:nvSpPr>
          <p:cNvPr id="19" name="Google Shape;19;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0" name="Google Shape;20;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1" name="Google Shape;21;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orbel"/>
                <a:ea typeface="Corbel"/>
                <a:cs typeface="Corbel"/>
                <a:sym typeface="Corbel"/>
              </a:defRPr>
            </a:lvl1pPr>
            <a:lvl2pPr indent="0" lvl="1" marL="0" marR="0" rtl="0" algn="r">
              <a:spcBef>
                <a:spcPts val="0"/>
              </a:spcBef>
              <a:buNone/>
              <a:defRPr b="0" i="0" sz="1000" u="none" cap="none" strike="noStrike">
                <a:solidFill>
                  <a:schemeClr val="lt1"/>
                </a:solidFill>
                <a:latin typeface="Corbel"/>
                <a:ea typeface="Corbel"/>
                <a:cs typeface="Corbel"/>
                <a:sym typeface="Corbel"/>
              </a:defRPr>
            </a:lvl2pPr>
            <a:lvl3pPr indent="0" lvl="2" marL="0" marR="0" rtl="0" algn="r">
              <a:spcBef>
                <a:spcPts val="0"/>
              </a:spcBef>
              <a:buNone/>
              <a:defRPr b="0" i="0" sz="1000" u="none" cap="none" strike="noStrike">
                <a:solidFill>
                  <a:schemeClr val="lt1"/>
                </a:solidFill>
                <a:latin typeface="Corbel"/>
                <a:ea typeface="Corbel"/>
                <a:cs typeface="Corbel"/>
                <a:sym typeface="Corbel"/>
              </a:defRPr>
            </a:lvl3pPr>
            <a:lvl4pPr indent="0" lvl="3" marL="0" marR="0" rtl="0" algn="r">
              <a:spcBef>
                <a:spcPts val="0"/>
              </a:spcBef>
              <a:buNone/>
              <a:defRPr b="0" i="0" sz="1000" u="none" cap="none" strike="noStrike">
                <a:solidFill>
                  <a:schemeClr val="lt1"/>
                </a:solidFill>
                <a:latin typeface="Corbel"/>
                <a:ea typeface="Corbel"/>
                <a:cs typeface="Corbel"/>
                <a:sym typeface="Corbel"/>
              </a:defRPr>
            </a:lvl4pPr>
            <a:lvl5pPr indent="0" lvl="4" marL="0" marR="0" rtl="0" algn="r">
              <a:spcBef>
                <a:spcPts val="0"/>
              </a:spcBef>
              <a:buNone/>
              <a:defRPr b="0" i="0" sz="1000" u="none" cap="none" strike="noStrike">
                <a:solidFill>
                  <a:schemeClr val="lt1"/>
                </a:solidFill>
                <a:latin typeface="Corbel"/>
                <a:ea typeface="Corbel"/>
                <a:cs typeface="Corbel"/>
                <a:sym typeface="Corbel"/>
              </a:defRPr>
            </a:lvl5pPr>
            <a:lvl6pPr indent="0" lvl="5" marL="0" marR="0" rtl="0" algn="r">
              <a:spcBef>
                <a:spcPts val="0"/>
              </a:spcBef>
              <a:buNone/>
              <a:defRPr b="0" i="0" sz="1000" u="none" cap="none" strike="noStrike">
                <a:solidFill>
                  <a:schemeClr val="lt1"/>
                </a:solidFill>
                <a:latin typeface="Corbel"/>
                <a:ea typeface="Corbel"/>
                <a:cs typeface="Corbel"/>
                <a:sym typeface="Corbel"/>
              </a:defRPr>
            </a:lvl6pPr>
            <a:lvl7pPr indent="0" lvl="6" marL="0" marR="0" rtl="0" algn="r">
              <a:spcBef>
                <a:spcPts val="0"/>
              </a:spcBef>
              <a:buNone/>
              <a:defRPr b="0" i="0" sz="1000" u="none" cap="none" strike="noStrike">
                <a:solidFill>
                  <a:schemeClr val="lt1"/>
                </a:solidFill>
                <a:latin typeface="Corbel"/>
                <a:ea typeface="Corbel"/>
                <a:cs typeface="Corbel"/>
                <a:sym typeface="Corbel"/>
              </a:defRPr>
            </a:lvl7pPr>
            <a:lvl8pPr indent="0" lvl="7" marL="0" marR="0" rtl="0" algn="r">
              <a:spcBef>
                <a:spcPts val="0"/>
              </a:spcBef>
              <a:buNone/>
              <a:defRPr b="0" i="0" sz="1000" u="none" cap="none" strike="noStrike">
                <a:solidFill>
                  <a:schemeClr val="lt1"/>
                </a:solidFill>
                <a:latin typeface="Corbel"/>
                <a:ea typeface="Corbel"/>
                <a:cs typeface="Corbel"/>
                <a:sym typeface="Corbel"/>
              </a:defRPr>
            </a:lvl8pPr>
            <a:lvl9pPr indent="0" lvl="8" marL="0" marR="0" rtl="0" algn="r">
              <a:spcBef>
                <a:spcPts val="0"/>
              </a:spcBef>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grpSp>
        <p:nvGrpSpPr>
          <p:cNvPr id="36" name="Google Shape;36;p26"/>
          <p:cNvGrpSpPr/>
          <p:nvPr/>
        </p:nvGrpSpPr>
        <p:grpSpPr>
          <a:xfrm>
            <a:off x="150812" y="0"/>
            <a:ext cx="2436813" cy="6858001"/>
            <a:chOff x="1320800" y="0"/>
            <a:chExt cx="2436813" cy="6858001"/>
          </a:xfrm>
        </p:grpSpPr>
        <p:sp>
          <p:nvSpPr>
            <p:cNvPr id="37" name="Google Shape;37;p26"/>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38" name="Google Shape;38;p26"/>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39" name="Google Shape;39;p26"/>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40" name="Google Shape;40;p26"/>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244061"/>
            </a:solidFill>
            <a:ln>
              <a:noFill/>
            </a:ln>
          </p:spPr>
        </p:sp>
        <p:sp>
          <p:nvSpPr>
            <p:cNvPr id="41" name="Google Shape;41;p26"/>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366092"/>
            </a:solidFill>
            <a:ln>
              <a:noFill/>
            </a:ln>
          </p:spPr>
        </p:sp>
        <p:sp>
          <p:nvSpPr>
            <p:cNvPr id="42" name="Google Shape;42;p26"/>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43" name="Google Shape;43;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4" name="Google Shape;44;p2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5" name="Google Shape;45;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6" name="Google Shape;46;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7" name="Google Shape;47;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1" name="Shape 171"/>
        <p:cNvGrpSpPr/>
        <p:nvPr/>
      </p:nvGrpSpPr>
      <p:grpSpPr>
        <a:xfrm>
          <a:off x="0" y="0"/>
          <a:ext cx="0" cy="0"/>
          <a:chOff x="0" y="0"/>
          <a:chExt cx="0" cy="0"/>
        </a:xfrm>
      </p:grpSpPr>
      <p:sp>
        <p:nvSpPr>
          <p:cNvPr id="172" name="Google Shape;172;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3" name="Google Shape;173;p1"/>
          <p:cNvSpPr/>
          <p:nvPr/>
        </p:nvSpPr>
        <p:spPr>
          <a:xfrm>
            <a:off x="0" y="0"/>
            <a:ext cx="7912130" cy="6858000"/>
          </a:xfrm>
          <a:custGeom>
            <a:rect b="b" l="l" r="r" t="t"/>
            <a:pathLst>
              <a:path extrusionOk="0" h="6858000" w="791213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rgbClr val="3660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4" name="Google Shape;174;p1"/>
          <p:cNvSpPr/>
          <p:nvPr/>
        </p:nvSpPr>
        <p:spPr>
          <a:xfrm>
            <a:off x="1" y="0"/>
            <a:ext cx="7535917" cy="6858000"/>
          </a:xfrm>
          <a:custGeom>
            <a:rect b="b" l="l" r="r" t="t"/>
            <a:pathLst>
              <a:path extrusionOk="0" h="6858000" w="7535917">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5" name="Google Shape;175;p1"/>
          <p:cNvSpPr txBox="1"/>
          <p:nvPr>
            <p:ph type="ctrTitle"/>
          </p:nvPr>
        </p:nvSpPr>
        <p:spPr>
          <a:xfrm>
            <a:off x="2530258" y="1082496"/>
            <a:ext cx="7711025" cy="308457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600"/>
              <a:buFont typeface="Book Antiqua"/>
              <a:buNone/>
            </a:pPr>
            <a:r>
              <a:rPr b="1" lang="en-US" sz="6600">
                <a:latin typeface="Book Antiqua"/>
                <a:ea typeface="Book Antiqua"/>
                <a:cs typeface="Book Antiqua"/>
                <a:sym typeface="Book Antiqua"/>
              </a:rPr>
              <a:t>Unit III</a:t>
            </a:r>
            <a:br>
              <a:rPr b="1" lang="en-US" sz="6600">
                <a:latin typeface="Book Antiqua"/>
                <a:ea typeface="Book Antiqua"/>
                <a:cs typeface="Book Antiqua"/>
                <a:sym typeface="Book Antiqua"/>
              </a:rPr>
            </a:br>
            <a:r>
              <a:rPr b="1" lang="en-US" sz="6600">
                <a:latin typeface="Book Antiqua"/>
                <a:ea typeface="Book Antiqua"/>
                <a:cs typeface="Book Antiqua"/>
                <a:sym typeface="Book Antiqua"/>
              </a:rPr>
              <a:t>Hadoop I/O</a:t>
            </a:r>
            <a:endParaRPr/>
          </a:p>
        </p:txBody>
      </p:sp>
      <p:sp>
        <p:nvSpPr>
          <p:cNvPr id="176" name="Google Shape;176;p1"/>
          <p:cNvSpPr txBox="1"/>
          <p:nvPr>
            <p:ph idx="1" type="subTitle"/>
          </p:nvPr>
        </p:nvSpPr>
        <p:spPr>
          <a:xfrm>
            <a:off x="6669123" y="4859352"/>
            <a:ext cx="5522877" cy="183230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900"/>
              <a:buNone/>
            </a:pPr>
            <a:r>
              <a:rPr lang="en-US" sz="2000">
                <a:latin typeface="Book Antiqua"/>
                <a:ea typeface="Book Antiqua"/>
                <a:cs typeface="Book Antiqua"/>
                <a:sym typeface="Book Antiqua"/>
              </a:rPr>
              <a:t>Prof. Kritika Purohit</a:t>
            </a:r>
            <a:endParaRPr/>
          </a:p>
          <a:p>
            <a:pPr indent="0" lvl="0" marL="0" rtl="0" algn="ctr">
              <a:spcBef>
                <a:spcPts val="1000"/>
              </a:spcBef>
              <a:spcAft>
                <a:spcPts val="0"/>
              </a:spcAft>
              <a:buSzPts val="2900"/>
              <a:buNone/>
            </a:pPr>
            <a:r>
              <a:rPr lang="en-US" sz="2000">
                <a:latin typeface="Book Antiqua"/>
                <a:ea typeface="Book Antiqua"/>
                <a:cs typeface="Book Antiqua"/>
                <a:sym typeface="Book Antiqua"/>
              </a:rPr>
              <a:t>Assistant Professor</a:t>
            </a:r>
            <a:endParaRPr/>
          </a:p>
          <a:p>
            <a:pPr indent="0" lvl="0" marL="0" rtl="0" algn="ctr">
              <a:spcBef>
                <a:spcPts val="1000"/>
              </a:spcBef>
              <a:spcAft>
                <a:spcPts val="0"/>
              </a:spcAft>
              <a:buSzPts val="2900"/>
              <a:buNone/>
            </a:pPr>
            <a:r>
              <a:rPr lang="en-US" sz="2000">
                <a:latin typeface="Book Antiqua"/>
                <a:ea typeface="Book Antiqua"/>
                <a:cs typeface="Book Antiqua"/>
                <a:sym typeface="Book Antiqua"/>
              </a:rPr>
              <a:t>Department of Computer Science &amp;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9"/>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50" name="Google Shape;250;p9"/>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pic>
        <p:nvPicPr>
          <p:cNvPr descr="Diagram&#10;&#10;Description automatically generated" id="251" name="Google Shape;251;p9"/>
          <p:cNvPicPr preferRelativeResize="0"/>
          <p:nvPr>
            <p:ph idx="1" type="body"/>
          </p:nvPr>
        </p:nvPicPr>
        <p:blipFill rotWithShape="1">
          <a:blip r:embed="rId3">
            <a:alphaModFix/>
          </a:blip>
          <a:srcRect b="0" l="0" r="0" t="0"/>
          <a:stretch/>
        </p:blipFill>
        <p:spPr>
          <a:xfrm>
            <a:off x="1484310" y="86092"/>
            <a:ext cx="9733572" cy="6648675"/>
          </a:xfrm>
          <a:prstGeom prst="rect">
            <a:avLst/>
          </a:prstGeom>
          <a:noFill/>
          <a:ln>
            <a:noFill/>
          </a:ln>
        </p:spPr>
      </p:pic>
      <p:sp>
        <p:nvSpPr>
          <p:cNvPr id="252" name="Google Shape;252;p9"/>
          <p:cNvSpPr txBox="1"/>
          <p:nvPr>
            <p:ph type="title"/>
          </p:nvPr>
        </p:nvSpPr>
        <p:spPr>
          <a:xfrm>
            <a:off x="1484310" y="332557"/>
            <a:ext cx="10018713" cy="36512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Book Antiqua"/>
              <a:buNone/>
            </a:pPr>
            <a:r>
              <a:rPr b="1" lang="en-US" sz="2400" u="none" strike="noStrike">
                <a:solidFill>
                  <a:srgbClr val="C00000"/>
                </a:solidFill>
                <a:latin typeface="Book Antiqua"/>
                <a:ea typeface="Book Antiqua"/>
                <a:cs typeface="Book Antiqua"/>
                <a:sym typeface="Book Antiqua"/>
              </a:rPr>
              <a:t>Writable class hierarchy </a:t>
            </a:r>
            <a:endParaRPr b="1" sz="240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0"/>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59" name="Google Shape;259;p10"/>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60" name="Google Shape;260;p10"/>
          <p:cNvSpPr txBox="1"/>
          <p:nvPr>
            <p:ph idx="1" type="body"/>
          </p:nvPr>
        </p:nvSpPr>
        <p:spPr>
          <a:xfrm>
            <a:off x="1533900" y="1130150"/>
            <a:ext cx="10496400" cy="5239500"/>
          </a:xfrm>
          <a:prstGeom prst="rect">
            <a:avLst/>
          </a:prstGeom>
          <a:noFill/>
          <a:ln>
            <a:noFill/>
          </a:ln>
        </p:spPr>
        <p:txBody>
          <a:bodyPr anchorCtr="0" anchor="ctr" bIns="45700" lIns="91425" spcFirstLastPara="1" rIns="91425" wrap="square" tIns="45700">
            <a:normAutofit/>
          </a:bodyPr>
          <a:lstStyle/>
          <a:p>
            <a:pPr indent="-355600" lvl="0" marL="457200" rtl="0" algn="just">
              <a:lnSpc>
                <a:spcPct val="150000"/>
              </a:lnSpc>
              <a:spcBef>
                <a:spcPts val="0"/>
              </a:spcBef>
              <a:spcAft>
                <a:spcPts val="0"/>
              </a:spcAft>
              <a:buClr>
                <a:srgbClr val="002060"/>
              </a:buClr>
              <a:buSzPts val="2000"/>
              <a:buFont typeface="Book Antiqua"/>
              <a:buChar char="•"/>
            </a:pPr>
            <a:r>
              <a:rPr lang="en-US" sz="2000">
                <a:solidFill>
                  <a:srgbClr val="002060"/>
                </a:solidFill>
                <a:highlight>
                  <a:srgbClr val="FAFAFA"/>
                </a:highlight>
                <a:latin typeface="Book Antiqua"/>
                <a:ea typeface="Book Antiqua"/>
                <a:cs typeface="Book Antiqua"/>
                <a:sym typeface="Book Antiqua"/>
              </a:rPr>
              <a:t>Hadoop provides classes that wrap the Java primitive types and implement the </a:t>
            </a:r>
            <a:r>
              <a:rPr b="1" i="1" lang="en-US" sz="2000">
                <a:solidFill>
                  <a:srgbClr val="002060"/>
                </a:solidFill>
                <a:highlight>
                  <a:srgbClr val="FAFAFA"/>
                </a:highlight>
                <a:latin typeface="Book Antiqua"/>
                <a:ea typeface="Book Antiqua"/>
                <a:cs typeface="Book Antiqua"/>
                <a:sym typeface="Book Antiqua"/>
              </a:rPr>
              <a:t>WritableComparable</a:t>
            </a:r>
            <a:r>
              <a:rPr lang="en-US" sz="2000">
                <a:solidFill>
                  <a:srgbClr val="002060"/>
                </a:solidFill>
                <a:highlight>
                  <a:srgbClr val="FAFAFA"/>
                </a:highlight>
                <a:latin typeface="Book Antiqua"/>
                <a:ea typeface="Book Antiqua"/>
                <a:cs typeface="Book Antiqua"/>
                <a:sym typeface="Book Antiqua"/>
              </a:rPr>
              <a:t> and </a:t>
            </a:r>
            <a:r>
              <a:rPr b="1" i="1" lang="en-US" sz="2000">
                <a:solidFill>
                  <a:srgbClr val="002060"/>
                </a:solidFill>
                <a:highlight>
                  <a:srgbClr val="FAFAFA"/>
                </a:highlight>
                <a:latin typeface="Book Antiqua"/>
                <a:ea typeface="Book Antiqua"/>
                <a:cs typeface="Book Antiqua"/>
                <a:sym typeface="Book Antiqua"/>
              </a:rPr>
              <a:t>Writable</a:t>
            </a:r>
            <a:r>
              <a:rPr lang="en-US" sz="2000">
                <a:solidFill>
                  <a:srgbClr val="002060"/>
                </a:solidFill>
                <a:highlight>
                  <a:srgbClr val="FAFAFA"/>
                </a:highlight>
                <a:latin typeface="Book Antiqua"/>
                <a:ea typeface="Book Antiqua"/>
                <a:cs typeface="Book Antiqua"/>
                <a:sym typeface="Book Antiqua"/>
              </a:rPr>
              <a:t> Interfaces. They are provided in the </a:t>
            </a:r>
            <a:r>
              <a:rPr b="1" lang="en-US" sz="2000">
                <a:solidFill>
                  <a:srgbClr val="002060"/>
                </a:solidFill>
                <a:highlight>
                  <a:srgbClr val="FAFAFA"/>
                </a:highlight>
                <a:latin typeface="Book Antiqua"/>
                <a:ea typeface="Book Antiqua"/>
                <a:cs typeface="Book Antiqua"/>
                <a:sym typeface="Book Antiqua"/>
              </a:rPr>
              <a:t>org.apache.hadoop.io</a:t>
            </a:r>
            <a:r>
              <a:rPr lang="en-US" sz="2000">
                <a:solidFill>
                  <a:srgbClr val="002060"/>
                </a:solidFill>
                <a:highlight>
                  <a:srgbClr val="FAFAFA"/>
                </a:highlight>
                <a:latin typeface="Book Antiqua"/>
                <a:ea typeface="Book Antiqua"/>
                <a:cs typeface="Book Antiqua"/>
                <a:sym typeface="Book Antiqua"/>
              </a:rPr>
              <a:t> package.</a:t>
            </a:r>
            <a:endParaRPr sz="2000">
              <a:solidFill>
                <a:srgbClr val="002060"/>
              </a:solidFill>
              <a:highlight>
                <a:srgbClr val="FAFAFA"/>
              </a:highlight>
              <a:latin typeface="Book Antiqua"/>
              <a:ea typeface="Book Antiqua"/>
              <a:cs typeface="Book Antiqua"/>
              <a:sym typeface="Book Antiqua"/>
            </a:endParaRPr>
          </a:p>
          <a:p>
            <a:pPr indent="-394335" lvl="0" marL="457200" rtl="0" algn="just">
              <a:lnSpc>
                <a:spcPct val="150000"/>
              </a:lnSpc>
              <a:spcBef>
                <a:spcPts val="0"/>
              </a:spcBef>
              <a:spcAft>
                <a:spcPts val="0"/>
              </a:spcAft>
              <a:buClr>
                <a:srgbClr val="002060"/>
              </a:buClr>
              <a:buSzPts val="2610"/>
              <a:buChar char="•"/>
            </a:pPr>
            <a:r>
              <a:rPr lang="en-US" sz="2000">
                <a:solidFill>
                  <a:srgbClr val="002060"/>
                </a:solidFill>
                <a:highlight>
                  <a:srgbClr val="FAFAFA"/>
                </a:highlight>
                <a:latin typeface="Book Antiqua"/>
                <a:ea typeface="Book Antiqua"/>
                <a:cs typeface="Book Antiqua"/>
                <a:sym typeface="Book Antiqua"/>
              </a:rPr>
              <a:t>All the Writable wrapper</a:t>
            </a:r>
            <a:r>
              <a:rPr lang="en-US" sz="1050">
                <a:solidFill>
                  <a:srgbClr val="002060"/>
                </a:solidFill>
                <a:highlight>
                  <a:srgbClr val="FAFAFA"/>
                </a:highlight>
                <a:latin typeface="Arial"/>
                <a:ea typeface="Arial"/>
                <a:cs typeface="Arial"/>
                <a:sym typeface="Arial"/>
              </a:rPr>
              <a:t> </a:t>
            </a:r>
            <a:r>
              <a:rPr lang="en-US" sz="2000">
                <a:solidFill>
                  <a:srgbClr val="002060"/>
                </a:solidFill>
                <a:highlight>
                  <a:srgbClr val="FAFAFA"/>
                </a:highlight>
                <a:latin typeface="Book Antiqua"/>
                <a:ea typeface="Book Antiqua"/>
                <a:cs typeface="Book Antiqua"/>
                <a:sym typeface="Book Antiqua"/>
              </a:rPr>
              <a:t>classes have a get() and a set() method for retrieving and storing the wrapped value.</a:t>
            </a:r>
            <a:endParaRPr sz="2000">
              <a:solidFill>
                <a:srgbClr val="002060"/>
              </a:solidFill>
              <a:highlight>
                <a:srgbClr val="FAFAFA"/>
              </a:highlight>
              <a:latin typeface="Book Antiqua"/>
              <a:ea typeface="Book Antiqua"/>
              <a:cs typeface="Book Antiqua"/>
              <a:sym typeface="Book Antiqua"/>
            </a:endParaRPr>
          </a:p>
          <a:p>
            <a:pPr indent="-355600" lvl="0" marL="457200" rtl="0" algn="just">
              <a:lnSpc>
                <a:spcPct val="156818"/>
              </a:lnSpc>
              <a:spcBef>
                <a:spcPts val="0"/>
              </a:spcBef>
              <a:spcAft>
                <a:spcPts val="0"/>
              </a:spcAft>
              <a:buClr>
                <a:srgbClr val="002060"/>
              </a:buClr>
              <a:buSzPts val="2000"/>
              <a:buFont typeface="Book Antiqua"/>
              <a:buChar char="•"/>
            </a:pPr>
            <a:r>
              <a:rPr b="1" lang="en-US" sz="2000">
                <a:solidFill>
                  <a:srgbClr val="0000FF"/>
                </a:solidFill>
                <a:highlight>
                  <a:srgbClr val="FAFAFA"/>
                </a:highlight>
                <a:latin typeface="Book Antiqua"/>
                <a:ea typeface="Book Antiqua"/>
                <a:cs typeface="Book Antiqua"/>
                <a:sym typeface="Book Antiqua"/>
              </a:rPr>
              <a:t>Primitive Writable Classes - </a:t>
            </a:r>
            <a:r>
              <a:rPr lang="en-US" sz="2000">
                <a:solidFill>
                  <a:srgbClr val="002060"/>
                </a:solidFill>
                <a:highlight>
                  <a:srgbClr val="FAFAFA"/>
                </a:highlight>
                <a:latin typeface="Book Antiqua"/>
                <a:ea typeface="Book Antiqua"/>
                <a:cs typeface="Book Antiqua"/>
                <a:sym typeface="Book Antiqua"/>
              </a:rPr>
              <a:t> These are Writable Wrappers for Java primitive data types and they hold a single primitive value that can be set either at construction or via a setter method. All these primitive writable wrappers have get() and set() methods to read or write the wrapped value.</a:t>
            </a:r>
            <a:endParaRPr sz="1050">
              <a:solidFill>
                <a:srgbClr val="002060"/>
              </a:solidFill>
              <a:highlight>
                <a:srgbClr val="FAFAFA"/>
              </a:highlight>
              <a:latin typeface="Arial"/>
              <a:ea typeface="Arial"/>
              <a:cs typeface="Arial"/>
              <a:sym typeface="Arial"/>
            </a:endParaRPr>
          </a:p>
          <a:p>
            <a:pPr indent="-64770" lvl="0" marL="285750" rtl="0" algn="just">
              <a:lnSpc>
                <a:spcPct val="150000"/>
              </a:lnSpc>
              <a:spcBef>
                <a:spcPts val="800"/>
              </a:spcBef>
              <a:spcAft>
                <a:spcPts val="0"/>
              </a:spcAft>
              <a:buSzPts val="3480"/>
              <a:buNone/>
            </a:pPr>
            <a:r>
              <a:t/>
            </a:r>
            <a:endParaRPr sz="2000">
              <a:solidFill>
                <a:srgbClr val="002060"/>
              </a:solidFill>
              <a:highlight>
                <a:srgbClr val="FAFAFA"/>
              </a:highlight>
              <a:latin typeface="Book Antiqua"/>
              <a:ea typeface="Book Antiqua"/>
              <a:cs typeface="Book Antiqua"/>
              <a:sym typeface="Book Antiqua"/>
            </a:endParaRPr>
          </a:p>
        </p:txBody>
      </p:sp>
      <p:sp>
        <p:nvSpPr>
          <p:cNvPr id="261" name="Google Shape;261;p10"/>
          <p:cNvSpPr txBox="1"/>
          <p:nvPr>
            <p:ph type="title"/>
          </p:nvPr>
        </p:nvSpPr>
        <p:spPr>
          <a:xfrm>
            <a:off x="1385150" y="206575"/>
            <a:ext cx="10018800" cy="735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rgbClr val="980000"/>
                </a:solidFill>
                <a:latin typeface="Book Antiqua"/>
                <a:ea typeface="Book Antiqua"/>
                <a:cs typeface="Book Antiqua"/>
                <a:sym typeface="Book Antiqua"/>
              </a:rPr>
              <a:t>Writable class for java primitives</a:t>
            </a:r>
            <a:endParaRPr b="1" sz="32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18124538be_0_21"/>
          <p:cNvSpPr txBox="1"/>
          <p:nvPr>
            <p:ph idx="11" type="ftr"/>
          </p:nvPr>
        </p:nvSpPr>
        <p:spPr>
          <a:xfrm>
            <a:off x="10733479" y="6369642"/>
            <a:ext cx="140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68" name="Google Shape;268;g118124538be_0_21"/>
          <p:cNvSpPr txBox="1"/>
          <p:nvPr>
            <p:ph idx="12" type="sldNum"/>
          </p:nvPr>
        </p:nvSpPr>
        <p:spPr>
          <a:xfrm>
            <a:off x="11160306" y="6103669"/>
            <a:ext cx="55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graphicFrame>
        <p:nvGraphicFramePr>
          <p:cNvPr id="269" name="Google Shape;269;g118124538be_0_21"/>
          <p:cNvGraphicFramePr/>
          <p:nvPr/>
        </p:nvGraphicFramePr>
        <p:xfrm>
          <a:off x="1927100" y="548325"/>
          <a:ext cx="3000000" cy="3000000"/>
        </p:xfrm>
        <a:graphic>
          <a:graphicData uri="http://schemas.openxmlformats.org/drawingml/2006/table">
            <a:tbl>
              <a:tblPr>
                <a:noFill/>
                <a:tableStyleId>{25DEEEA1-B9B7-446A-A8CD-288E1598930C}</a:tableStyleId>
              </a:tblPr>
              <a:tblGrid>
                <a:gridCol w="2296400"/>
                <a:gridCol w="3544550"/>
                <a:gridCol w="3586825"/>
              </a:tblGrid>
              <a:tr h="568225">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Java Primitive</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Writable Implementation</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Serialized Value (Size)</a:t>
                      </a:r>
                      <a:endParaRPr b="1" sz="2000">
                        <a:solidFill>
                          <a:srgbClr val="98000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Boolean</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BooleanWritable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1</a:t>
                      </a:r>
                      <a:endParaRPr sz="2000">
                        <a:solidFill>
                          <a:srgbClr val="00206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Byte</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ByteWritable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1</a:t>
                      </a:r>
                      <a:endParaRPr sz="2000">
                        <a:solidFill>
                          <a:srgbClr val="00206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Int</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IntWritable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4</a:t>
                      </a:r>
                      <a:endParaRPr sz="2000">
                        <a:solidFill>
                          <a:srgbClr val="00206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VIntWritable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1-5</a:t>
                      </a:r>
                      <a:endParaRPr sz="2000">
                        <a:solidFill>
                          <a:srgbClr val="00206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Float</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FloatWritable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4</a:t>
                      </a:r>
                      <a:endParaRPr sz="2000">
                        <a:solidFill>
                          <a:srgbClr val="00206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Long</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LongWritable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8</a:t>
                      </a:r>
                      <a:endParaRPr sz="2000">
                        <a:solidFill>
                          <a:srgbClr val="00206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VLongWritable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1-9</a:t>
                      </a:r>
                      <a:endParaRPr sz="2000">
                        <a:solidFill>
                          <a:srgbClr val="002060"/>
                        </a:solidFill>
                        <a:latin typeface="Book Antiqua"/>
                        <a:ea typeface="Book Antiqua"/>
                        <a:cs typeface="Book Antiqua"/>
                        <a:sym typeface="Book Antiqua"/>
                      </a:endParaRPr>
                    </a:p>
                  </a:txBody>
                  <a:tcPr marT="91425" marB="91425" marR="91425" marL="91425"/>
                </a:tc>
              </a:tr>
              <a:tr h="568225">
                <a:tc>
                  <a:txBody>
                    <a:bodyPr/>
                    <a:lstStyle/>
                    <a:p>
                      <a:pPr indent="0" lvl="0" marL="0" rtl="0" algn="ctr">
                        <a:lnSpc>
                          <a:spcPct val="150000"/>
                        </a:lnSpc>
                        <a:spcBef>
                          <a:spcPts val="0"/>
                        </a:spcBef>
                        <a:spcAft>
                          <a:spcPts val="0"/>
                        </a:spcAft>
                        <a:buNone/>
                      </a:pPr>
                      <a:r>
                        <a:rPr b="1" lang="en-US" sz="2000">
                          <a:solidFill>
                            <a:srgbClr val="980000"/>
                          </a:solidFill>
                          <a:latin typeface="Book Antiqua"/>
                          <a:ea typeface="Book Antiqua"/>
                          <a:cs typeface="Book Antiqua"/>
                          <a:sym typeface="Book Antiqua"/>
                        </a:rPr>
                        <a:t>Double</a:t>
                      </a:r>
                      <a:endParaRPr b="1" sz="2000">
                        <a:solidFill>
                          <a:srgbClr val="98000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DoubleWritable</a:t>
                      </a:r>
                      <a:endParaRPr sz="2000">
                        <a:solidFill>
                          <a:srgbClr val="002060"/>
                        </a:solidFill>
                        <a:latin typeface="Book Antiqua"/>
                        <a:ea typeface="Book Antiqua"/>
                        <a:cs typeface="Book Antiqua"/>
                        <a:sym typeface="Book Antiqua"/>
                      </a:endParaRPr>
                    </a:p>
                  </a:txBody>
                  <a:tcPr marT="91425" marB="91425" marR="91425" marL="91425"/>
                </a:tc>
                <a:tc>
                  <a:txBody>
                    <a:bodyPr/>
                    <a:lstStyle/>
                    <a:p>
                      <a:pPr indent="0" lvl="0" marL="0" rtl="0" algn="ctr">
                        <a:lnSpc>
                          <a:spcPct val="150000"/>
                        </a:lnSpc>
                        <a:spcBef>
                          <a:spcPts val="0"/>
                        </a:spcBef>
                        <a:spcAft>
                          <a:spcPts val="0"/>
                        </a:spcAft>
                        <a:buNone/>
                      </a:pPr>
                      <a:r>
                        <a:rPr lang="en-US" sz="2000">
                          <a:solidFill>
                            <a:srgbClr val="002060"/>
                          </a:solidFill>
                          <a:latin typeface="Book Antiqua"/>
                          <a:ea typeface="Book Antiqua"/>
                          <a:cs typeface="Book Antiqua"/>
                          <a:sym typeface="Book Antiqua"/>
                        </a:rPr>
                        <a:t>8</a:t>
                      </a:r>
                      <a:endParaRPr sz="2000">
                        <a:solidFill>
                          <a:srgbClr val="002060"/>
                        </a:solidFill>
                        <a:latin typeface="Book Antiqua"/>
                        <a:ea typeface="Book Antiqua"/>
                        <a:cs typeface="Book Antiqua"/>
                        <a:sym typeface="Book Antiqua"/>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76" name="Google Shape;276;p11"/>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77" name="Google Shape;277;p11"/>
          <p:cNvSpPr txBox="1"/>
          <p:nvPr>
            <p:ph idx="1" type="body"/>
          </p:nvPr>
        </p:nvSpPr>
        <p:spPr>
          <a:xfrm>
            <a:off x="1550425" y="254300"/>
            <a:ext cx="10413900" cy="6406800"/>
          </a:xfrm>
          <a:prstGeom prst="rect">
            <a:avLst/>
          </a:prstGeom>
          <a:noFill/>
          <a:ln>
            <a:noFill/>
          </a:ln>
        </p:spPr>
        <p:txBody>
          <a:bodyPr anchorCtr="0" anchor="ctr"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en-US" sz="2100">
                <a:solidFill>
                  <a:srgbClr val="002060"/>
                </a:solidFill>
                <a:highlight>
                  <a:srgbClr val="FAFAFA"/>
                </a:highlight>
                <a:latin typeface="Book Antiqua"/>
                <a:ea typeface="Book Antiqua"/>
                <a:cs typeface="Book Antiqua"/>
                <a:sym typeface="Book Antiqua"/>
              </a:rPr>
              <a:t>List of primitive writable data types available in Hadoop.</a:t>
            </a:r>
            <a:endParaRPr sz="2100">
              <a:solidFill>
                <a:srgbClr val="00206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80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BooleanWritable</a:t>
            </a:r>
            <a:endParaRPr b="1" sz="2100">
              <a:solidFill>
                <a:srgbClr val="98000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ByteWritable</a:t>
            </a:r>
            <a:endParaRPr b="1" sz="2100">
              <a:solidFill>
                <a:srgbClr val="98000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IntWritable</a:t>
            </a:r>
            <a:endParaRPr b="1" sz="2100">
              <a:solidFill>
                <a:srgbClr val="98000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VIntWritable</a:t>
            </a:r>
            <a:endParaRPr b="1" sz="2100">
              <a:solidFill>
                <a:srgbClr val="98000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FloatWritable</a:t>
            </a:r>
            <a:endParaRPr b="1" sz="2100">
              <a:solidFill>
                <a:srgbClr val="98000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LongWritable</a:t>
            </a:r>
            <a:endParaRPr b="1" sz="2100">
              <a:solidFill>
                <a:srgbClr val="98000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VLongWritable</a:t>
            </a:r>
            <a:endParaRPr b="1" sz="2100">
              <a:solidFill>
                <a:srgbClr val="980000"/>
              </a:solidFill>
              <a:highlight>
                <a:srgbClr val="FAFAFA"/>
              </a:highlight>
              <a:latin typeface="Book Antiqua"/>
              <a:ea typeface="Book Antiqua"/>
              <a:cs typeface="Book Antiqua"/>
              <a:sym typeface="Book Antiqua"/>
            </a:endParaRPr>
          </a:p>
          <a:p>
            <a:pPr indent="-361950" lvl="0" marL="698500" marR="50800" rtl="0" algn="just">
              <a:lnSpc>
                <a:spcPct val="150000"/>
              </a:lnSpc>
              <a:spcBef>
                <a:spcPts val="0"/>
              </a:spcBef>
              <a:spcAft>
                <a:spcPts val="0"/>
              </a:spcAft>
              <a:buClr>
                <a:srgbClr val="980000"/>
              </a:buClr>
              <a:buSzPts val="2100"/>
              <a:buFont typeface="Book Antiqua"/>
              <a:buChar char="●"/>
            </a:pPr>
            <a:r>
              <a:rPr b="1" lang="en-US" sz="2100">
                <a:solidFill>
                  <a:srgbClr val="980000"/>
                </a:solidFill>
                <a:highlight>
                  <a:srgbClr val="FAFAFA"/>
                </a:highlight>
                <a:latin typeface="Book Antiqua"/>
                <a:ea typeface="Book Antiqua"/>
                <a:cs typeface="Book Antiqua"/>
                <a:sym typeface="Book Antiqua"/>
              </a:rPr>
              <a:t>DoubleWritable</a:t>
            </a:r>
            <a:endParaRPr b="1" sz="2100">
              <a:solidFill>
                <a:srgbClr val="980000"/>
              </a:solidFill>
              <a:highlight>
                <a:srgbClr val="FAFAFA"/>
              </a:highlight>
              <a:latin typeface="Book Antiqua"/>
              <a:ea typeface="Book Antiqua"/>
              <a:cs typeface="Book Antiqua"/>
              <a:sym typeface="Book Antiqua"/>
            </a:endParaRPr>
          </a:p>
          <a:p>
            <a:pPr indent="-361950" lvl="0" marL="457200" marR="50800" rtl="0" algn="just">
              <a:lnSpc>
                <a:spcPct val="150000"/>
              </a:lnSpc>
              <a:spcBef>
                <a:spcPts val="0"/>
              </a:spcBef>
              <a:spcAft>
                <a:spcPts val="0"/>
              </a:spcAft>
              <a:buClr>
                <a:srgbClr val="002060"/>
              </a:buClr>
              <a:buSzPts val="2100"/>
              <a:buFont typeface="Book Antiqua"/>
              <a:buChar char="●"/>
            </a:pPr>
            <a:r>
              <a:rPr lang="en-US" sz="2100">
                <a:solidFill>
                  <a:srgbClr val="002060"/>
                </a:solidFill>
                <a:highlight>
                  <a:srgbClr val="FAFAFA"/>
                </a:highlight>
                <a:latin typeface="Book Antiqua"/>
                <a:ea typeface="Book Antiqua"/>
                <a:cs typeface="Book Antiqua"/>
                <a:sym typeface="Book Antiqua"/>
              </a:rPr>
              <a:t>Serialized sizes of the above primitive writable data types are same as the size of actual java data type. So, the size of IntWritable is 4 bytes and LongWritable is 8 bytes.</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84" name="Google Shape;284;p12"/>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85" name="Google Shape;285;p12"/>
          <p:cNvSpPr txBox="1"/>
          <p:nvPr>
            <p:ph idx="1" type="body"/>
          </p:nvPr>
        </p:nvSpPr>
        <p:spPr>
          <a:xfrm>
            <a:off x="1264575" y="341050"/>
            <a:ext cx="10750500" cy="5942700"/>
          </a:xfrm>
          <a:prstGeom prst="rect">
            <a:avLst/>
          </a:prstGeom>
          <a:noFill/>
          <a:ln>
            <a:noFill/>
          </a:ln>
        </p:spPr>
        <p:txBody>
          <a:bodyPr anchorCtr="0" anchor="ctr" bIns="45700" lIns="91425" spcFirstLastPara="1" rIns="91425" wrap="square" tIns="45700">
            <a:noAutofit/>
          </a:bodyPr>
          <a:lstStyle/>
          <a:p>
            <a:pPr indent="-355600" lvl="0" marL="457200" rtl="0" algn="just">
              <a:lnSpc>
                <a:spcPct val="150000"/>
              </a:lnSpc>
              <a:spcBef>
                <a:spcPts val="800"/>
              </a:spcBef>
              <a:spcAft>
                <a:spcPts val="0"/>
              </a:spcAft>
              <a:buClr>
                <a:srgbClr val="002060"/>
              </a:buClr>
              <a:buSzPts val="2000"/>
              <a:buFont typeface="Arial"/>
              <a:buChar char="•"/>
            </a:pPr>
            <a:r>
              <a:rPr b="1" lang="en-US" sz="2000">
                <a:solidFill>
                  <a:srgbClr val="0000FF"/>
                </a:solidFill>
                <a:highlight>
                  <a:srgbClr val="FAFAFA"/>
                </a:highlight>
                <a:latin typeface="Book Antiqua"/>
                <a:ea typeface="Book Antiqua"/>
                <a:cs typeface="Book Antiqua"/>
                <a:sym typeface="Book Antiqua"/>
              </a:rPr>
              <a:t>Array Writable Classes- </a:t>
            </a:r>
            <a:r>
              <a:rPr lang="en-US" sz="2000">
                <a:solidFill>
                  <a:srgbClr val="002060"/>
                </a:solidFill>
                <a:highlight>
                  <a:srgbClr val="FAFAFA"/>
                </a:highlight>
                <a:latin typeface="Book Antiqua"/>
                <a:ea typeface="Book Antiqua"/>
                <a:cs typeface="Book Antiqua"/>
                <a:sym typeface="Book Antiqua"/>
              </a:rPr>
              <a:t>Hadoop provided two types of array writable classes, one for </a:t>
            </a:r>
            <a:r>
              <a:rPr i="1" lang="en-US" sz="2000">
                <a:solidFill>
                  <a:srgbClr val="002060"/>
                </a:solidFill>
                <a:highlight>
                  <a:srgbClr val="FAFAFA"/>
                </a:highlight>
                <a:latin typeface="Book Antiqua"/>
                <a:ea typeface="Book Antiqua"/>
                <a:cs typeface="Book Antiqua"/>
                <a:sym typeface="Book Antiqua"/>
              </a:rPr>
              <a:t>single-dimensional</a:t>
            </a:r>
            <a:r>
              <a:rPr lang="en-US" sz="2000">
                <a:solidFill>
                  <a:srgbClr val="002060"/>
                </a:solidFill>
                <a:highlight>
                  <a:srgbClr val="FAFAFA"/>
                </a:highlight>
                <a:latin typeface="Book Antiqua"/>
                <a:ea typeface="Book Antiqua"/>
                <a:cs typeface="Book Antiqua"/>
                <a:sym typeface="Book Antiqua"/>
              </a:rPr>
              <a:t> and another for </a:t>
            </a:r>
            <a:r>
              <a:rPr i="1" lang="en-US" sz="2000">
                <a:solidFill>
                  <a:srgbClr val="002060"/>
                </a:solidFill>
                <a:highlight>
                  <a:srgbClr val="FAFAFA"/>
                </a:highlight>
                <a:latin typeface="Book Antiqua"/>
                <a:ea typeface="Book Antiqua"/>
                <a:cs typeface="Book Antiqua"/>
                <a:sym typeface="Book Antiqua"/>
              </a:rPr>
              <a:t>two-dimensional</a:t>
            </a:r>
            <a:r>
              <a:rPr lang="en-US" sz="2000">
                <a:solidFill>
                  <a:srgbClr val="002060"/>
                </a:solidFill>
                <a:highlight>
                  <a:srgbClr val="FAFAFA"/>
                </a:highlight>
                <a:latin typeface="Book Antiqua"/>
                <a:ea typeface="Book Antiqua"/>
                <a:cs typeface="Book Antiqua"/>
                <a:sym typeface="Book Antiqua"/>
              </a:rPr>
              <a:t> arrays. But the</a:t>
            </a:r>
            <a:r>
              <a:rPr lang="en-US" sz="2000">
                <a:solidFill>
                  <a:srgbClr val="002060"/>
                </a:solidFill>
                <a:latin typeface="Book Antiqua"/>
                <a:ea typeface="Book Antiqua"/>
                <a:cs typeface="Book Antiqua"/>
                <a:sym typeface="Book Antiqua"/>
              </a:rPr>
              <a:t> elements of these arrays must be other writable objects like IntWritable or LongWritable only </a:t>
            </a:r>
            <a:r>
              <a:rPr lang="en-US" sz="2000">
                <a:solidFill>
                  <a:srgbClr val="002060"/>
                </a:solidFill>
                <a:highlight>
                  <a:srgbClr val="FAFAFA"/>
                </a:highlight>
                <a:latin typeface="Book Antiqua"/>
                <a:ea typeface="Book Antiqua"/>
                <a:cs typeface="Book Antiqua"/>
                <a:sym typeface="Book Antiqua"/>
              </a:rPr>
              <a:t>but not the java native data types like int or float.</a:t>
            </a:r>
            <a:endParaRPr sz="2000">
              <a:solidFill>
                <a:srgbClr val="002060"/>
              </a:solidFill>
              <a:highlight>
                <a:srgbClr val="FAFAFA"/>
              </a:highlight>
              <a:latin typeface="Book Antiqua"/>
              <a:ea typeface="Book Antiqua"/>
              <a:cs typeface="Book Antiqua"/>
              <a:sym typeface="Book Antiqua"/>
            </a:endParaRPr>
          </a:p>
          <a:p>
            <a:pPr indent="-355600" lvl="1" marL="914400" marR="50800" rtl="0" algn="just">
              <a:lnSpc>
                <a:spcPct val="150000"/>
              </a:lnSpc>
              <a:spcBef>
                <a:spcPts val="0"/>
              </a:spcBef>
              <a:spcAft>
                <a:spcPts val="0"/>
              </a:spcAft>
              <a:buClr>
                <a:srgbClr val="980000"/>
              </a:buClr>
              <a:buSzPts val="2000"/>
              <a:buFont typeface="Book Antiqua"/>
              <a:buChar char="•"/>
            </a:pPr>
            <a:r>
              <a:rPr b="1" lang="en-US">
                <a:solidFill>
                  <a:srgbClr val="980000"/>
                </a:solidFill>
                <a:highlight>
                  <a:srgbClr val="FAFAFA"/>
                </a:highlight>
                <a:latin typeface="Book Antiqua"/>
                <a:ea typeface="Book Antiqua"/>
                <a:cs typeface="Book Antiqua"/>
                <a:sym typeface="Book Antiqua"/>
              </a:rPr>
              <a:t>ArrayWritable</a:t>
            </a:r>
            <a:endParaRPr b="1">
              <a:solidFill>
                <a:srgbClr val="980000"/>
              </a:solidFill>
              <a:highlight>
                <a:srgbClr val="FAFAFA"/>
              </a:highlight>
              <a:latin typeface="Book Antiqua"/>
              <a:ea typeface="Book Antiqua"/>
              <a:cs typeface="Book Antiqua"/>
              <a:sym typeface="Book Antiqua"/>
            </a:endParaRPr>
          </a:p>
          <a:p>
            <a:pPr indent="-355600" lvl="1" marL="914400" marR="50800" rtl="0" algn="just">
              <a:lnSpc>
                <a:spcPct val="150000"/>
              </a:lnSpc>
              <a:spcBef>
                <a:spcPts val="0"/>
              </a:spcBef>
              <a:spcAft>
                <a:spcPts val="0"/>
              </a:spcAft>
              <a:buClr>
                <a:srgbClr val="980000"/>
              </a:buClr>
              <a:buSzPts val="2000"/>
              <a:buFont typeface="Book Antiqua"/>
              <a:buChar char="•"/>
            </a:pPr>
            <a:r>
              <a:rPr b="1" lang="en-US">
                <a:solidFill>
                  <a:srgbClr val="980000"/>
                </a:solidFill>
                <a:highlight>
                  <a:srgbClr val="FAFAFA"/>
                </a:highlight>
                <a:latin typeface="Book Antiqua"/>
                <a:ea typeface="Book Antiqua"/>
                <a:cs typeface="Book Antiqua"/>
                <a:sym typeface="Book Antiqua"/>
              </a:rPr>
              <a:t>TwoDArrayWritable</a:t>
            </a:r>
            <a:endParaRPr b="1">
              <a:solidFill>
                <a:srgbClr val="980000"/>
              </a:solidFill>
              <a:highlight>
                <a:srgbClr val="FAFAFA"/>
              </a:highlight>
              <a:latin typeface="Book Antiqua"/>
              <a:ea typeface="Book Antiqua"/>
              <a:cs typeface="Book Antiqua"/>
              <a:sym typeface="Book Antiqua"/>
            </a:endParaRPr>
          </a:p>
          <a:p>
            <a:pPr indent="-355600" lvl="0" marL="457200" rtl="0" algn="just">
              <a:lnSpc>
                <a:spcPct val="150000"/>
              </a:lnSpc>
              <a:spcBef>
                <a:spcPts val="0"/>
              </a:spcBef>
              <a:spcAft>
                <a:spcPts val="0"/>
              </a:spcAft>
              <a:buSzPts val="2000"/>
              <a:buFont typeface="Book Antiqua"/>
              <a:buChar char="•"/>
            </a:pPr>
            <a:r>
              <a:rPr b="1" lang="en-US" sz="2000">
                <a:solidFill>
                  <a:srgbClr val="0000FF"/>
                </a:solidFill>
                <a:highlight>
                  <a:srgbClr val="FAFAFA"/>
                </a:highlight>
                <a:latin typeface="Book Antiqua"/>
                <a:ea typeface="Book Antiqua"/>
                <a:cs typeface="Book Antiqua"/>
                <a:sym typeface="Book Antiqua"/>
              </a:rPr>
              <a:t>Map Writable Classes -</a:t>
            </a:r>
            <a:r>
              <a:rPr lang="en-US" sz="2000">
                <a:solidFill>
                  <a:srgbClr val="0000FF"/>
                </a:solidFill>
                <a:highlight>
                  <a:srgbClr val="FAFAFA"/>
                </a:highlight>
                <a:latin typeface="Book Antiqua"/>
                <a:ea typeface="Book Antiqua"/>
                <a:cs typeface="Book Antiqua"/>
                <a:sym typeface="Book Antiqua"/>
              </a:rPr>
              <a:t> </a:t>
            </a:r>
            <a:r>
              <a:rPr lang="en-US" sz="2000">
                <a:solidFill>
                  <a:srgbClr val="002060"/>
                </a:solidFill>
                <a:highlight>
                  <a:srgbClr val="FAFAFA"/>
                </a:highlight>
                <a:latin typeface="Book Antiqua"/>
                <a:ea typeface="Book Antiqua"/>
                <a:cs typeface="Book Antiqua"/>
                <a:sym typeface="Book Antiqua"/>
              </a:rPr>
              <a:t>Hadoop provided below MapWritable data types which implement java.util.Map interface. </a:t>
            </a:r>
            <a:endParaRPr sz="2000">
              <a:solidFill>
                <a:srgbClr val="002060"/>
              </a:solidFill>
              <a:highlight>
                <a:srgbClr val="FAFAFA"/>
              </a:highlight>
              <a:latin typeface="Book Antiqua"/>
              <a:ea typeface="Book Antiqua"/>
              <a:cs typeface="Book Antiqua"/>
              <a:sym typeface="Book Antiqua"/>
            </a:endParaRPr>
          </a:p>
          <a:p>
            <a:pPr indent="-355600" lvl="1" marL="914400" rtl="0" algn="just">
              <a:lnSpc>
                <a:spcPct val="150000"/>
              </a:lnSpc>
              <a:spcBef>
                <a:spcPts val="0"/>
              </a:spcBef>
              <a:spcAft>
                <a:spcPts val="0"/>
              </a:spcAft>
              <a:buClr>
                <a:srgbClr val="002060"/>
              </a:buClr>
              <a:buSzPts val="2000"/>
              <a:buFont typeface="Book Antiqua"/>
              <a:buChar char="•"/>
            </a:pPr>
            <a:r>
              <a:rPr b="1" lang="en-US">
                <a:solidFill>
                  <a:srgbClr val="980000"/>
                </a:solidFill>
                <a:highlight>
                  <a:srgbClr val="FAFAFA"/>
                </a:highlight>
                <a:latin typeface="Book Antiqua"/>
                <a:ea typeface="Book Antiqua"/>
                <a:cs typeface="Book Antiqua"/>
                <a:sym typeface="Book Antiqua"/>
              </a:rPr>
              <a:t>AbstractMapWritable –</a:t>
            </a:r>
            <a:r>
              <a:rPr lang="en-US">
                <a:solidFill>
                  <a:srgbClr val="980000"/>
                </a:solidFill>
                <a:highlight>
                  <a:srgbClr val="FAFAFA"/>
                </a:highlight>
                <a:latin typeface="Book Antiqua"/>
                <a:ea typeface="Book Antiqua"/>
                <a:cs typeface="Book Antiqua"/>
                <a:sym typeface="Book Antiqua"/>
              </a:rPr>
              <a:t> </a:t>
            </a:r>
            <a:r>
              <a:rPr lang="en-US">
                <a:solidFill>
                  <a:srgbClr val="002060"/>
                </a:solidFill>
                <a:highlight>
                  <a:srgbClr val="FAFAFA"/>
                </a:highlight>
                <a:latin typeface="Book Antiqua"/>
                <a:ea typeface="Book Antiqua"/>
                <a:cs typeface="Book Antiqua"/>
                <a:sym typeface="Book Antiqua"/>
              </a:rPr>
              <a:t>This is abstract or base class for other MapWritable classes. </a:t>
            </a:r>
            <a:endParaRPr>
              <a:solidFill>
                <a:srgbClr val="002060"/>
              </a:solidFill>
              <a:highlight>
                <a:srgbClr val="FAFAFA"/>
              </a:highlight>
              <a:latin typeface="Book Antiqua"/>
              <a:ea typeface="Book Antiqua"/>
              <a:cs typeface="Book Antiqua"/>
              <a:sym typeface="Book Antiqua"/>
            </a:endParaRPr>
          </a:p>
          <a:p>
            <a:pPr indent="-355600" lvl="1" marL="914400" rtl="0" algn="just">
              <a:lnSpc>
                <a:spcPct val="150000"/>
              </a:lnSpc>
              <a:spcBef>
                <a:spcPts val="0"/>
              </a:spcBef>
              <a:spcAft>
                <a:spcPts val="0"/>
              </a:spcAft>
              <a:buClr>
                <a:srgbClr val="002060"/>
              </a:buClr>
              <a:buSzPts val="2000"/>
              <a:buFont typeface="Book Antiqua"/>
              <a:buChar char="•"/>
            </a:pPr>
            <a:r>
              <a:rPr b="1" lang="en-US">
                <a:solidFill>
                  <a:srgbClr val="980000"/>
                </a:solidFill>
                <a:highlight>
                  <a:srgbClr val="FAFAFA"/>
                </a:highlight>
                <a:latin typeface="Book Antiqua"/>
                <a:ea typeface="Book Antiqua"/>
                <a:cs typeface="Book Antiqua"/>
                <a:sym typeface="Book Antiqua"/>
              </a:rPr>
              <a:t>MapWritable –</a:t>
            </a:r>
            <a:r>
              <a:rPr b="1" lang="en-US">
                <a:solidFill>
                  <a:srgbClr val="002060"/>
                </a:solidFill>
                <a:highlight>
                  <a:srgbClr val="FAFAFA"/>
                </a:highlight>
                <a:latin typeface="Book Antiqua"/>
                <a:ea typeface="Book Antiqua"/>
                <a:cs typeface="Book Antiqua"/>
                <a:sym typeface="Book Antiqua"/>
              </a:rPr>
              <a:t> </a:t>
            </a:r>
            <a:r>
              <a:rPr lang="en-US">
                <a:solidFill>
                  <a:srgbClr val="002060"/>
                </a:solidFill>
                <a:highlight>
                  <a:srgbClr val="FAFAFA"/>
                </a:highlight>
                <a:latin typeface="Book Antiqua"/>
                <a:ea typeface="Book Antiqua"/>
                <a:cs typeface="Book Antiqua"/>
                <a:sym typeface="Book Antiqua"/>
              </a:rPr>
              <a:t>This is a general purpose map mapping Writable keys to Writable values. </a:t>
            </a:r>
            <a:endParaRPr>
              <a:solidFill>
                <a:srgbClr val="002060"/>
              </a:solidFill>
              <a:highlight>
                <a:srgbClr val="FAFAFA"/>
              </a:highlight>
              <a:latin typeface="Book Antiqua"/>
              <a:ea typeface="Book Antiqua"/>
              <a:cs typeface="Book Antiqua"/>
              <a:sym typeface="Book Antiqua"/>
            </a:endParaRPr>
          </a:p>
          <a:p>
            <a:pPr indent="-355600" lvl="1" marL="914400" rtl="0" algn="just">
              <a:lnSpc>
                <a:spcPct val="150000"/>
              </a:lnSpc>
              <a:spcBef>
                <a:spcPts val="0"/>
              </a:spcBef>
              <a:spcAft>
                <a:spcPts val="0"/>
              </a:spcAft>
              <a:buClr>
                <a:srgbClr val="002060"/>
              </a:buClr>
              <a:buSzPts val="2000"/>
              <a:buFont typeface="Book Antiqua"/>
              <a:buChar char="•"/>
            </a:pPr>
            <a:r>
              <a:rPr b="1" lang="en-US">
                <a:solidFill>
                  <a:srgbClr val="980000"/>
                </a:solidFill>
                <a:highlight>
                  <a:srgbClr val="FAFAFA"/>
                </a:highlight>
                <a:latin typeface="Book Antiqua"/>
                <a:ea typeface="Book Antiqua"/>
                <a:cs typeface="Book Antiqua"/>
                <a:sym typeface="Book Antiqua"/>
              </a:rPr>
              <a:t>SortedMapWritable– </a:t>
            </a:r>
            <a:r>
              <a:rPr lang="en-US">
                <a:solidFill>
                  <a:srgbClr val="002060"/>
                </a:solidFill>
                <a:highlight>
                  <a:srgbClr val="FAFAFA"/>
                </a:highlight>
                <a:latin typeface="Book Antiqua"/>
                <a:ea typeface="Book Antiqua"/>
                <a:cs typeface="Book Antiqua"/>
                <a:sym typeface="Book Antiqua"/>
              </a:rPr>
              <a:t>This is a specialization of the MapWritable class that also implements the SortedMap interface.</a:t>
            </a:r>
            <a:endParaRPr>
              <a:solidFill>
                <a:srgbClr val="002060"/>
              </a:solidFill>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3"/>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92" name="Google Shape;292;p13"/>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93" name="Google Shape;293;p13"/>
          <p:cNvSpPr txBox="1"/>
          <p:nvPr>
            <p:ph idx="1" type="body"/>
          </p:nvPr>
        </p:nvSpPr>
        <p:spPr>
          <a:xfrm>
            <a:off x="1426425" y="280950"/>
            <a:ext cx="10397400" cy="62961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800"/>
              </a:spcBef>
              <a:spcAft>
                <a:spcPts val="0"/>
              </a:spcAft>
              <a:buSzPts val="1100"/>
              <a:buNone/>
            </a:pPr>
            <a:r>
              <a:rPr b="1" lang="en-US" sz="2000">
                <a:solidFill>
                  <a:srgbClr val="0000FF"/>
                </a:solidFill>
                <a:highlight>
                  <a:srgbClr val="FAFAFA"/>
                </a:highlight>
                <a:latin typeface="Book Antiqua"/>
                <a:ea typeface="Book Antiqua"/>
                <a:cs typeface="Book Antiqua"/>
                <a:sym typeface="Book Antiqua"/>
              </a:rPr>
              <a:t>Other Writable Classes </a:t>
            </a:r>
            <a:endParaRPr b="1" sz="2000">
              <a:solidFill>
                <a:srgbClr val="0000FF"/>
              </a:solidFill>
              <a:highlight>
                <a:srgbClr val="FAFAFA"/>
              </a:highlight>
              <a:latin typeface="Book Antiqua"/>
              <a:ea typeface="Book Antiqua"/>
              <a:cs typeface="Book Antiqua"/>
              <a:sym typeface="Book Antiqua"/>
            </a:endParaRPr>
          </a:p>
          <a:p>
            <a:pPr indent="-355600" lvl="0" marL="698500" marR="50800" rtl="0" algn="just">
              <a:lnSpc>
                <a:spcPct val="150000"/>
              </a:lnSpc>
              <a:spcBef>
                <a:spcPts val="800"/>
              </a:spcBef>
              <a:spcAft>
                <a:spcPts val="0"/>
              </a:spcAft>
              <a:buClr>
                <a:srgbClr val="002060"/>
              </a:buClr>
              <a:buSzPts val="2000"/>
              <a:buFont typeface="Book Antiqua"/>
              <a:buChar char="●"/>
            </a:pPr>
            <a:r>
              <a:rPr b="1" lang="en-US" sz="2000">
                <a:solidFill>
                  <a:srgbClr val="980000"/>
                </a:solidFill>
                <a:highlight>
                  <a:srgbClr val="FAFAFA"/>
                </a:highlight>
                <a:latin typeface="Book Antiqua"/>
                <a:ea typeface="Book Antiqua"/>
                <a:cs typeface="Book Antiqua"/>
                <a:sym typeface="Book Antiqua"/>
              </a:rPr>
              <a:t>NullWritable -</a:t>
            </a:r>
            <a:r>
              <a:rPr b="1" lang="en-US" sz="2000">
                <a:solidFill>
                  <a:srgbClr val="002060"/>
                </a:solidFill>
                <a:highlight>
                  <a:srgbClr val="FAFAFA"/>
                </a:highlight>
                <a:latin typeface="Book Antiqua"/>
                <a:ea typeface="Book Antiqua"/>
                <a:cs typeface="Book Antiqua"/>
                <a:sym typeface="Book Antiqua"/>
              </a:rPr>
              <a:t> </a:t>
            </a:r>
            <a:r>
              <a:rPr lang="en-US" sz="2000">
                <a:solidFill>
                  <a:srgbClr val="002060"/>
                </a:solidFill>
                <a:highlight>
                  <a:srgbClr val="FAFAFA"/>
                </a:highlight>
                <a:latin typeface="Book Antiqua"/>
                <a:ea typeface="Book Antiqua"/>
                <a:cs typeface="Book Antiqua"/>
                <a:sym typeface="Book Antiqua"/>
              </a:rPr>
              <a:t>NullWritable is a </a:t>
            </a:r>
            <a:r>
              <a:rPr b="1" lang="en-US" sz="2000">
                <a:solidFill>
                  <a:srgbClr val="002060"/>
                </a:solidFill>
                <a:highlight>
                  <a:srgbClr val="FAFAFA"/>
                </a:highlight>
                <a:latin typeface="Book Antiqua"/>
                <a:ea typeface="Book Antiqua"/>
                <a:cs typeface="Book Antiqua"/>
                <a:sym typeface="Book Antiqua"/>
              </a:rPr>
              <a:t>special type of Writable representing a null value</a:t>
            </a:r>
            <a:r>
              <a:rPr lang="en-US" sz="2000">
                <a:solidFill>
                  <a:srgbClr val="002060"/>
                </a:solidFill>
                <a:highlight>
                  <a:srgbClr val="FAFAFA"/>
                </a:highlight>
                <a:latin typeface="Book Antiqua"/>
                <a:ea typeface="Book Antiqua"/>
                <a:cs typeface="Book Antiqua"/>
                <a:sym typeface="Book Antiqua"/>
              </a:rPr>
              <a:t>. No bytes are read or written when a data type is specified as NullWritable. So, in Mapreduce, a key or a value can be declared as a NullWritable when we don’t need to use that field.</a:t>
            </a:r>
            <a:endParaRPr sz="2000">
              <a:solidFill>
                <a:srgbClr val="002060"/>
              </a:solidFill>
              <a:highlight>
                <a:srgbClr val="FAFAFA"/>
              </a:highlight>
              <a:latin typeface="Book Antiqua"/>
              <a:ea typeface="Book Antiqua"/>
              <a:cs typeface="Book Antiqua"/>
              <a:sym typeface="Book Antiqua"/>
            </a:endParaRPr>
          </a:p>
          <a:p>
            <a:pPr indent="-355600" lvl="0" marL="698500" marR="50800" rtl="0" algn="just">
              <a:lnSpc>
                <a:spcPct val="150000"/>
              </a:lnSpc>
              <a:spcBef>
                <a:spcPts val="0"/>
              </a:spcBef>
              <a:spcAft>
                <a:spcPts val="0"/>
              </a:spcAft>
              <a:buClr>
                <a:srgbClr val="002060"/>
              </a:buClr>
              <a:buSzPts val="2000"/>
              <a:buFont typeface="Book Antiqua"/>
              <a:buChar char="●"/>
            </a:pPr>
            <a:r>
              <a:rPr b="1" lang="en-US" sz="2000">
                <a:solidFill>
                  <a:srgbClr val="980000"/>
                </a:solidFill>
                <a:highlight>
                  <a:srgbClr val="FAFAFA"/>
                </a:highlight>
                <a:latin typeface="Book Antiqua"/>
                <a:ea typeface="Book Antiqua"/>
                <a:cs typeface="Book Antiqua"/>
                <a:sym typeface="Book Antiqua"/>
              </a:rPr>
              <a:t>ObjectWritable- </a:t>
            </a:r>
            <a:r>
              <a:rPr b="1" lang="en-US" sz="2000">
                <a:solidFill>
                  <a:srgbClr val="002060"/>
                </a:solidFill>
                <a:highlight>
                  <a:srgbClr val="FAFAFA"/>
                </a:highlight>
                <a:latin typeface="Book Antiqua"/>
                <a:ea typeface="Book Antiqua"/>
                <a:cs typeface="Book Antiqua"/>
                <a:sym typeface="Book Antiqua"/>
              </a:rPr>
              <a:t> </a:t>
            </a:r>
            <a:r>
              <a:rPr lang="en-US" sz="2000">
                <a:solidFill>
                  <a:srgbClr val="002060"/>
                </a:solidFill>
                <a:highlight>
                  <a:srgbClr val="FAFAFA"/>
                </a:highlight>
                <a:latin typeface="Book Antiqua"/>
                <a:ea typeface="Book Antiqua"/>
                <a:cs typeface="Book Antiqua"/>
                <a:sym typeface="Book Antiqua"/>
              </a:rPr>
              <a:t>This is a general-purpose generic object wrapper which can store any objects like Java primitives, String, Enum, Writable, null, or arrays.</a:t>
            </a:r>
            <a:endParaRPr sz="2000">
              <a:solidFill>
                <a:srgbClr val="002060"/>
              </a:solidFill>
              <a:highlight>
                <a:srgbClr val="FAFAFA"/>
              </a:highlight>
              <a:latin typeface="Book Antiqua"/>
              <a:ea typeface="Book Antiqua"/>
              <a:cs typeface="Book Antiqua"/>
              <a:sym typeface="Book Antiqua"/>
            </a:endParaRPr>
          </a:p>
          <a:p>
            <a:pPr indent="-355600" lvl="0" marL="698500" marR="50800" rtl="0" algn="just">
              <a:lnSpc>
                <a:spcPct val="150000"/>
              </a:lnSpc>
              <a:spcBef>
                <a:spcPts val="0"/>
              </a:spcBef>
              <a:spcAft>
                <a:spcPts val="0"/>
              </a:spcAft>
              <a:buClr>
                <a:srgbClr val="002060"/>
              </a:buClr>
              <a:buSzPts val="2000"/>
              <a:buFont typeface="Book Antiqua"/>
              <a:buChar char="●"/>
            </a:pPr>
            <a:r>
              <a:rPr b="1" lang="en-US" sz="2000">
                <a:solidFill>
                  <a:srgbClr val="980000"/>
                </a:solidFill>
                <a:highlight>
                  <a:srgbClr val="FAFAFA"/>
                </a:highlight>
                <a:latin typeface="Book Antiqua"/>
                <a:ea typeface="Book Antiqua"/>
                <a:cs typeface="Book Antiqua"/>
                <a:sym typeface="Book Antiqua"/>
              </a:rPr>
              <a:t>Text- </a:t>
            </a:r>
            <a:r>
              <a:rPr lang="en-US" sz="2000">
                <a:solidFill>
                  <a:srgbClr val="002060"/>
                </a:solidFill>
                <a:highlight>
                  <a:srgbClr val="FAFAFA"/>
                </a:highlight>
                <a:latin typeface="Book Antiqua"/>
                <a:ea typeface="Book Antiqua"/>
                <a:cs typeface="Book Antiqua"/>
                <a:sym typeface="Book Antiqua"/>
              </a:rPr>
              <a:t>Text can be used as the </a:t>
            </a:r>
            <a:r>
              <a:rPr b="1" lang="en-US" sz="2000">
                <a:solidFill>
                  <a:srgbClr val="002060"/>
                </a:solidFill>
                <a:highlight>
                  <a:srgbClr val="FAFAFA"/>
                </a:highlight>
                <a:latin typeface="Book Antiqua"/>
                <a:ea typeface="Book Antiqua"/>
                <a:cs typeface="Book Antiqua"/>
                <a:sym typeface="Book Antiqua"/>
              </a:rPr>
              <a:t>Writable equivalent of</a:t>
            </a:r>
            <a:r>
              <a:rPr lang="en-US" sz="2000">
                <a:solidFill>
                  <a:srgbClr val="002060"/>
                </a:solidFill>
                <a:highlight>
                  <a:srgbClr val="FAFAFA"/>
                </a:highlight>
                <a:latin typeface="Book Antiqua"/>
                <a:ea typeface="Book Antiqua"/>
                <a:cs typeface="Book Antiqua"/>
                <a:sym typeface="Book Antiqua"/>
              </a:rPr>
              <a:t> </a:t>
            </a:r>
            <a:r>
              <a:rPr b="1" lang="en-US" sz="2000">
                <a:solidFill>
                  <a:srgbClr val="002060"/>
                </a:solidFill>
                <a:highlight>
                  <a:srgbClr val="FAFAFA"/>
                </a:highlight>
                <a:latin typeface="Book Antiqua"/>
                <a:ea typeface="Book Antiqua"/>
                <a:cs typeface="Book Antiqua"/>
                <a:sym typeface="Book Antiqua"/>
              </a:rPr>
              <a:t>java.lang.String</a:t>
            </a:r>
            <a:r>
              <a:rPr lang="en-US" sz="2000">
                <a:solidFill>
                  <a:srgbClr val="002060"/>
                </a:solidFill>
                <a:highlight>
                  <a:srgbClr val="FAFAFA"/>
                </a:highlight>
                <a:latin typeface="Book Antiqua"/>
                <a:ea typeface="Book Antiqua"/>
                <a:cs typeface="Book Antiqua"/>
                <a:sym typeface="Book Antiqua"/>
              </a:rPr>
              <a:t> and It’s max size is 2 GB. Unlike java’s String data type, Text is mutable in Hadoop.</a:t>
            </a:r>
            <a:endParaRPr sz="2000">
              <a:solidFill>
                <a:srgbClr val="002060"/>
              </a:solidFill>
              <a:highlight>
                <a:srgbClr val="FAFAFA"/>
              </a:highlight>
              <a:latin typeface="Book Antiqua"/>
              <a:ea typeface="Book Antiqua"/>
              <a:cs typeface="Book Antiqua"/>
              <a:sym typeface="Book Antiqua"/>
            </a:endParaRPr>
          </a:p>
          <a:p>
            <a:pPr indent="-355600" lvl="0" marL="698500" marR="50800" rtl="0" algn="just">
              <a:lnSpc>
                <a:spcPct val="150000"/>
              </a:lnSpc>
              <a:spcBef>
                <a:spcPts val="0"/>
              </a:spcBef>
              <a:spcAft>
                <a:spcPts val="0"/>
              </a:spcAft>
              <a:buClr>
                <a:srgbClr val="002060"/>
              </a:buClr>
              <a:buSzPts val="2000"/>
              <a:buFont typeface="Book Antiqua"/>
              <a:buChar char="●"/>
            </a:pPr>
            <a:r>
              <a:rPr b="1" lang="en-US" sz="2000">
                <a:solidFill>
                  <a:srgbClr val="980000"/>
                </a:solidFill>
                <a:highlight>
                  <a:srgbClr val="FAFAFA"/>
                </a:highlight>
                <a:latin typeface="Book Antiqua"/>
                <a:ea typeface="Book Antiqua"/>
                <a:cs typeface="Book Antiqua"/>
                <a:sym typeface="Book Antiqua"/>
              </a:rPr>
              <a:t>BytesWritable-</a:t>
            </a:r>
            <a:r>
              <a:rPr b="1" lang="en-US" sz="2000">
                <a:solidFill>
                  <a:srgbClr val="002060"/>
                </a:solidFill>
                <a:highlight>
                  <a:srgbClr val="FAFAFA"/>
                </a:highlight>
                <a:latin typeface="Book Antiqua"/>
                <a:ea typeface="Book Antiqua"/>
                <a:cs typeface="Book Antiqua"/>
                <a:sym typeface="Book Antiqua"/>
              </a:rPr>
              <a:t> </a:t>
            </a:r>
            <a:r>
              <a:rPr lang="en-US" sz="2000">
                <a:solidFill>
                  <a:srgbClr val="002060"/>
                </a:solidFill>
                <a:highlight>
                  <a:srgbClr val="FAFAFA"/>
                </a:highlight>
                <a:latin typeface="Book Antiqua"/>
                <a:ea typeface="Book Antiqua"/>
                <a:cs typeface="Book Antiqua"/>
                <a:sym typeface="Book Antiqua"/>
              </a:rPr>
              <a:t>BytesWritable is a wrapper for </a:t>
            </a:r>
            <a:r>
              <a:rPr b="1" lang="en-US" sz="2000">
                <a:solidFill>
                  <a:srgbClr val="002060"/>
                </a:solidFill>
                <a:highlight>
                  <a:srgbClr val="FAFAFA"/>
                </a:highlight>
                <a:latin typeface="Book Antiqua"/>
                <a:ea typeface="Book Antiqua"/>
                <a:cs typeface="Book Antiqua"/>
                <a:sym typeface="Book Antiqua"/>
              </a:rPr>
              <a:t>an array of binary data</a:t>
            </a:r>
            <a:r>
              <a:rPr lang="en-US" sz="2000">
                <a:solidFill>
                  <a:srgbClr val="002060"/>
                </a:solidFill>
                <a:highlight>
                  <a:srgbClr val="FAFAFA"/>
                </a:highlight>
                <a:latin typeface="Book Antiqua"/>
                <a:ea typeface="Book Antiqua"/>
                <a:cs typeface="Book Antiqua"/>
                <a:sym typeface="Book Antiqua"/>
              </a:rPr>
              <a:t>.</a:t>
            </a:r>
            <a:endParaRPr sz="2000">
              <a:solidFill>
                <a:srgbClr val="002060"/>
              </a:solidFill>
              <a:highlight>
                <a:srgbClr val="FAFAFA"/>
              </a:highlight>
              <a:latin typeface="Book Antiqua"/>
              <a:ea typeface="Book Antiqua"/>
              <a:cs typeface="Book Antiqua"/>
              <a:sym typeface="Book Antiqua"/>
            </a:endParaRPr>
          </a:p>
          <a:p>
            <a:pPr indent="-355600" lvl="0" marL="698500" marR="50800" rtl="0" algn="just">
              <a:lnSpc>
                <a:spcPct val="150000"/>
              </a:lnSpc>
              <a:spcBef>
                <a:spcPts val="0"/>
              </a:spcBef>
              <a:spcAft>
                <a:spcPts val="0"/>
              </a:spcAft>
              <a:buClr>
                <a:srgbClr val="002060"/>
              </a:buClr>
              <a:buSzPts val="2000"/>
              <a:buFont typeface="Book Antiqua"/>
              <a:buChar char="●"/>
            </a:pPr>
            <a:r>
              <a:rPr b="1" lang="en-US" sz="2000">
                <a:solidFill>
                  <a:srgbClr val="980000"/>
                </a:solidFill>
                <a:highlight>
                  <a:srgbClr val="FAFAFA"/>
                </a:highlight>
                <a:latin typeface="Book Antiqua"/>
                <a:ea typeface="Book Antiqua"/>
                <a:cs typeface="Book Antiqua"/>
                <a:sym typeface="Book Antiqua"/>
              </a:rPr>
              <a:t>GenericWritable-</a:t>
            </a:r>
            <a:r>
              <a:rPr b="1" lang="en-US" sz="2000">
                <a:solidFill>
                  <a:srgbClr val="002060"/>
                </a:solidFill>
                <a:highlight>
                  <a:srgbClr val="FAFAFA"/>
                </a:highlight>
                <a:latin typeface="Book Antiqua"/>
                <a:ea typeface="Book Antiqua"/>
                <a:cs typeface="Book Antiqua"/>
                <a:sym typeface="Book Antiqua"/>
              </a:rPr>
              <a:t> </a:t>
            </a:r>
            <a:r>
              <a:rPr lang="en-US" sz="2000">
                <a:solidFill>
                  <a:srgbClr val="002060"/>
                </a:solidFill>
                <a:highlight>
                  <a:srgbClr val="FAFAFA"/>
                </a:highlight>
                <a:latin typeface="Book Antiqua"/>
                <a:ea typeface="Book Antiqua"/>
                <a:cs typeface="Book Antiqua"/>
                <a:sym typeface="Book Antiqua"/>
              </a:rPr>
              <a:t>It is similar to ObjectWritable but supports only a few types. User need to subclass this GenericWritable class and need to specify the types to support. </a:t>
            </a:r>
            <a:endParaRPr sz="2000">
              <a:solidFill>
                <a:srgbClr val="002060"/>
              </a:solidFill>
              <a:highlight>
                <a:srgbClr val="FAFAFA"/>
              </a:highlight>
              <a:latin typeface="Book Antiqua"/>
              <a:ea typeface="Book Antiqua"/>
              <a:cs typeface="Book Antiqua"/>
              <a:sym typeface="Book Antiqua"/>
            </a:endParaRPr>
          </a:p>
          <a:p>
            <a:pPr indent="-64770" lvl="0" marL="285750" rtl="0" algn="just">
              <a:lnSpc>
                <a:spcPct val="150000"/>
              </a:lnSpc>
              <a:spcBef>
                <a:spcPts val="1600"/>
              </a:spcBef>
              <a:spcAft>
                <a:spcPts val="0"/>
              </a:spcAft>
              <a:buSzPts val="3480"/>
              <a:buNone/>
            </a:pPr>
            <a:r>
              <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00" name="Google Shape;300;p16"/>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01" name="Google Shape;301;p16"/>
          <p:cNvSpPr txBox="1"/>
          <p:nvPr>
            <p:ph idx="1" type="body"/>
          </p:nvPr>
        </p:nvSpPr>
        <p:spPr>
          <a:xfrm>
            <a:off x="1371625" y="1163325"/>
            <a:ext cx="10643400" cy="5045700"/>
          </a:xfrm>
          <a:prstGeom prst="rect">
            <a:avLst/>
          </a:prstGeom>
          <a:noFill/>
          <a:ln>
            <a:noFill/>
          </a:ln>
        </p:spPr>
        <p:txBody>
          <a:bodyPr anchorCtr="0" anchor="ctr" bIns="45700" lIns="91425" spcFirstLastPara="1" rIns="91425" wrap="square" tIns="45700">
            <a:normAutofit lnSpcReduction="10000"/>
          </a:bodyPr>
          <a:lstStyle/>
          <a:p>
            <a:pPr indent="-381635" lvl="0" marL="457200" rtl="0" algn="just">
              <a:lnSpc>
                <a:spcPct val="15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Hadoop comes with a useful set of Writable implementations that serve most purposes however, on occasion, you may need to write your own custom implementation.</a:t>
            </a:r>
            <a:endParaRPr sz="2200">
              <a:solidFill>
                <a:srgbClr val="002060"/>
              </a:solidFill>
              <a:latin typeface="Book Antiqua"/>
              <a:ea typeface="Book Antiqua"/>
              <a:cs typeface="Book Antiqua"/>
              <a:sym typeface="Book Antiqua"/>
            </a:endParaRPr>
          </a:p>
          <a:p>
            <a:pPr indent="-381635" lvl="0" marL="457200" rtl="0" algn="just">
              <a:lnSpc>
                <a:spcPct val="15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With a custom Writable, you have full control over the binary representation and the sort order. Because Writables are at the heart of the MapReduce data path, tuning the binary representation can have a significant effect on performance.</a:t>
            </a:r>
            <a:endParaRPr sz="2200">
              <a:solidFill>
                <a:srgbClr val="002060"/>
              </a:solidFill>
              <a:latin typeface="Book Antiqua"/>
              <a:ea typeface="Book Antiqua"/>
              <a:cs typeface="Book Antiqua"/>
              <a:sym typeface="Book Antiqua"/>
            </a:endParaRPr>
          </a:p>
          <a:p>
            <a:pPr indent="-381635" lvl="0" marL="457200" rtl="0" algn="just">
              <a:lnSpc>
                <a:spcPct val="15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The stock Writable implementations that come with Hadoop are well tuned, but for more elaborate structures, it is often better to create a new Writable type rather than composing the stock types.</a:t>
            </a:r>
            <a:endParaRPr sz="2200">
              <a:solidFill>
                <a:srgbClr val="002060"/>
              </a:solidFill>
              <a:latin typeface="Book Antiqua"/>
              <a:ea typeface="Book Antiqua"/>
              <a:cs typeface="Book Antiqua"/>
              <a:sym typeface="Book Antiqua"/>
            </a:endParaRPr>
          </a:p>
        </p:txBody>
      </p:sp>
      <p:sp>
        <p:nvSpPr>
          <p:cNvPr id="302" name="Google Shape;302;p16"/>
          <p:cNvSpPr txBox="1"/>
          <p:nvPr>
            <p:ph type="title"/>
          </p:nvPr>
        </p:nvSpPr>
        <p:spPr>
          <a:xfrm>
            <a:off x="1573825" y="381400"/>
            <a:ext cx="10018800" cy="621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11111"/>
              <a:buFont typeface="Corbel"/>
              <a:buNone/>
            </a:pPr>
            <a:r>
              <a:rPr b="1" lang="en-US" sz="3600">
                <a:solidFill>
                  <a:srgbClr val="980000"/>
                </a:solidFill>
                <a:latin typeface="Book Antiqua"/>
                <a:ea typeface="Book Antiqua"/>
                <a:cs typeface="Book Antiqua"/>
                <a:sym typeface="Book Antiqua"/>
              </a:rPr>
              <a:t>Implementing a Custom Writable</a:t>
            </a:r>
            <a:endParaRPr b="1" sz="3600">
              <a:solidFill>
                <a:srgbClr val="980000"/>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09" name="Google Shape;309;p17"/>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10" name="Google Shape;310;p17"/>
          <p:cNvSpPr txBox="1"/>
          <p:nvPr>
            <p:ph idx="1" type="body"/>
          </p:nvPr>
        </p:nvSpPr>
        <p:spPr>
          <a:xfrm>
            <a:off x="1520100" y="554101"/>
            <a:ext cx="10018800" cy="5914800"/>
          </a:xfrm>
          <a:prstGeom prst="rect">
            <a:avLst/>
          </a:prstGeom>
          <a:noFill/>
          <a:ln>
            <a:noFill/>
          </a:ln>
        </p:spPr>
        <p:txBody>
          <a:bodyPr anchorCtr="0" anchor="ctr" bIns="45700" lIns="91425" spcFirstLastPara="1" rIns="91425" wrap="square" tIns="45700">
            <a:normAutofit/>
          </a:bodyPr>
          <a:lstStyle/>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import java.io.DataInput;</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import java.io.DataOutput;</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import java.io.IOException;</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import org.apache.hadoop.io.Text;</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import org.apache.hadoop.io.WritableComparable;</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public class CustomWritable implements WritableComparable&lt;CustomWritable&gt; {</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private Text first;</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private Text second;</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public CustomWritable( ) { // custom writable is constructor (default )</a:t>
            </a:r>
            <a:endParaRPr sz="2200">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SzPts val="3480"/>
              <a:buNone/>
            </a:pPr>
            <a:r>
              <a:t/>
            </a:r>
            <a:endParaRPr sz="2200">
              <a:solidFill>
                <a:srgbClr val="980000"/>
              </a:solidFill>
              <a:latin typeface="Book Antiqua"/>
              <a:ea typeface="Book Antiqua"/>
              <a:cs typeface="Book Antiqua"/>
              <a:sym typeface="Book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17" name="Google Shape;317;p18"/>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18" name="Google Shape;318;p18"/>
          <p:cNvSpPr txBox="1"/>
          <p:nvPr>
            <p:ph idx="1" type="body"/>
          </p:nvPr>
        </p:nvSpPr>
        <p:spPr>
          <a:xfrm>
            <a:off x="1692675" y="142200"/>
            <a:ext cx="10018800" cy="6573600"/>
          </a:xfrm>
          <a:prstGeom prst="rect">
            <a:avLst/>
          </a:prstGeom>
          <a:noFill/>
          <a:ln>
            <a:noFill/>
          </a:ln>
        </p:spPr>
        <p:txBody>
          <a:bodyPr anchorCtr="0" anchor="ctr" bIns="45700" lIns="91425" spcFirstLastPara="1" rIns="91425" wrap="square" tIns="45700">
            <a:normAutofit fontScale="92500" lnSpcReduction="20000"/>
          </a:bodyPr>
          <a:lstStyle/>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set(new Text(), new Text());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public CustomWritable(String first, String second)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set(new Text(first), new Text(second));</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public CustomWritable(Text first, Text second)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set(first, second); passing objects</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public void set(Text first, Text second)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this.first = first;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this.second = second;</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public Text getFirst()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return first;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public Text getSecond()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return second;</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@Override</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public void write(DataOutput out) throws IOException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ct val="45833"/>
              <a:buFont typeface="Arial"/>
              <a:buNone/>
            </a:pPr>
            <a:r>
              <a:rPr lang="en-US">
                <a:solidFill>
                  <a:srgbClr val="980000"/>
                </a:solidFill>
                <a:latin typeface="Book Antiqua"/>
                <a:ea typeface="Book Antiqua"/>
                <a:cs typeface="Book Antiqua"/>
                <a:sym typeface="Book Antiqua"/>
              </a:rPr>
              <a:t>first.write(out);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SzPct val="45833"/>
              <a:buNone/>
            </a:pPr>
            <a:r>
              <a:rPr lang="en-US">
                <a:solidFill>
                  <a:srgbClr val="980000"/>
                </a:solidFill>
                <a:latin typeface="Book Antiqua"/>
                <a:ea typeface="Book Antiqua"/>
                <a:cs typeface="Book Antiqua"/>
                <a:sym typeface="Book Antiqua"/>
              </a:rPr>
              <a:t>second.write(out);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SzPct val="45833"/>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25" name="Google Shape;325;p19"/>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26" name="Google Shape;326;p19"/>
          <p:cNvSpPr txBox="1"/>
          <p:nvPr>
            <p:ph idx="1" type="body"/>
          </p:nvPr>
        </p:nvSpPr>
        <p:spPr>
          <a:xfrm>
            <a:off x="1466400" y="214875"/>
            <a:ext cx="10018800" cy="6253800"/>
          </a:xfrm>
          <a:prstGeom prst="rect">
            <a:avLst/>
          </a:prstGeom>
          <a:noFill/>
          <a:ln>
            <a:noFill/>
          </a:ln>
        </p:spPr>
        <p:txBody>
          <a:bodyPr anchorCtr="0" anchor="ctr" bIns="45700" lIns="91425" spcFirstLastPara="1" rIns="91425" wrap="square" tIns="45700">
            <a:normAutofit lnSpcReduction="20000"/>
          </a:bodyPr>
          <a:lstStyle/>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@Override</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public void readFields(DataInput in) throws IOException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first.readFields(in);</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second.readFields(in);</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@Override</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public int hashCode()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return first.hashCode() * 163 + second.hashCode();</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@Override</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public boolean equals(Object o)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if (o instanceof CustomWritable)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CustomWritable tp = (CustomWritable) o;</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return first.equals(tp.first) &amp;&amp; second.equals(tp.second);</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return false;</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@Override</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public String toString() {</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return first + "\t" + second;</a:t>
            </a:r>
            <a:endParaRPr>
              <a:solidFill>
                <a:srgbClr val="980000"/>
              </a:solidFill>
              <a:latin typeface="Book Antiqua"/>
              <a:ea typeface="Book Antiqua"/>
              <a:cs typeface="Book Antiqua"/>
              <a:sym typeface="Book Antiqua"/>
            </a:endParaRPr>
          </a:p>
          <a:p>
            <a:pPr indent="-64770" lvl="0" marL="285750" rtl="0" algn="l">
              <a:spcBef>
                <a:spcPts val="0"/>
              </a:spcBef>
              <a:spcAft>
                <a:spcPts val="0"/>
              </a:spcAft>
              <a:buSzPts val="1100"/>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ph type="title"/>
          </p:nvPr>
        </p:nvSpPr>
        <p:spPr>
          <a:xfrm>
            <a:off x="1538686" y="310866"/>
            <a:ext cx="10018713" cy="10029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3200"/>
              <a:buFont typeface="Book Antiqua"/>
              <a:buNone/>
            </a:pPr>
            <a:r>
              <a:rPr b="1" lang="en-US" sz="3200">
                <a:solidFill>
                  <a:srgbClr val="00B0F0"/>
                </a:solidFill>
                <a:latin typeface="Book Antiqua"/>
                <a:ea typeface="Book Antiqua"/>
                <a:cs typeface="Book Antiqua"/>
                <a:sym typeface="Book Antiqua"/>
              </a:rPr>
              <a:t>Points to be covered-</a:t>
            </a:r>
            <a:endParaRPr/>
          </a:p>
        </p:txBody>
      </p:sp>
      <p:graphicFrame>
        <p:nvGraphicFramePr>
          <p:cNvPr id="183" name="Google Shape;183;p2"/>
          <p:cNvGraphicFramePr/>
          <p:nvPr/>
        </p:nvGraphicFramePr>
        <p:xfrm>
          <a:off x="1842648" y="1678899"/>
          <a:ext cx="3000000" cy="3000000"/>
        </p:xfrm>
        <a:graphic>
          <a:graphicData uri="http://schemas.openxmlformats.org/drawingml/2006/table">
            <a:tbl>
              <a:tblPr>
                <a:noFill/>
                <a:tableStyleId>{12E89576-C50A-44F2-A66C-B395A1D61BE1}</a:tableStyleId>
              </a:tblPr>
              <a:tblGrid>
                <a:gridCol w="9163575"/>
              </a:tblGrid>
              <a:tr h="648325">
                <a:tc>
                  <a:txBody>
                    <a:bodyPr/>
                    <a:lstStyle/>
                    <a:p>
                      <a:pPr indent="-298450" lvl="0" marL="285750" marR="0" rtl="0" algn="l">
                        <a:spcBef>
                          <a:spcPts val="0"/>
                        </a:spcBef>
                        <a:spcAft>
                          <a:spcPts val="0"/>
                        </a:spcAft>
                        <a:buClr>
                          <a:srgbClr val="002060"/>
                        </a:buClr>
                        <a:buSzPts val="2300"/>
                        <a:buFont typeface="Arial"/>
                        <a:buChar char="•"/>
                      </a:pPr>
                      <a:r>
                        <a:rPr lang="en-US" sz="2300" u="none" cap="none" strike="noStrike">
                          <a:solidFill>
                            <a:srgbClr val="002060"/>
                          </a:solidFill>
                          <a:latin typeface="Book Antiqua"/>
                          <a:ea typeface="Book Antiqua"/>
                          <a:cs typeface="Book Antiqua"/>
                          <a:sym typeface="Book Antiqua"/>
                        </a:rPr>
                        <a:t>Hadoop Input output-writable interfaces</a:t>
                      </a:r>
                      <a:endParaRPr b="1" i="0" sz="2300" u="none" cap="none" strike="noStrike">
                        <a:solidFill>
                          <a:srgbClr val="002060"/>
                        </a:solidFill>
                        <a:latin typeface="Book Antiqua"/>
                        <a:ea typeface="Book Antiqua"/>
                        <a:cs typeface="Book Antiqua"/>
                        <a:sym typeface="Book Antiqua"/>
                      </a:endParaRPr>
                    </a:p>
                  </a:txBody>
                  <a:tcPr marT="9525" marB="0" marR="9525" marL="9525" anchor="ctr"/>
                </a:tc>
              </a:tr>
              <a:tr h="648325">
                <a:tc>
                  <a:txBody>
                    <a:bodyPr/>
                    <a:lstStyle/>
                    <a:p>
                      <a:pPr indent="-298450" lvl="0" marL="285750" marR="0" rtl="0" algn="l">
                        <a:spcBef>
                          <a:spcPts val="0"/>
                        </a:spcBef>
                        <a:spcAft>
                          <a:spcPts val="0"/>
                        </a:spcAft>
                        <a:buClr>
                          <a:srgbClr val="002060"/>
                        </a:buClr>
                        <a:buSzPts val="2300"/>
                        <a:buFont typeface="Arial"/>
                        <a:buChar char="•"/>
                      </a:pPr>
                      <a:r>
                        <a:rPr lang="en-US" sz="2300" u="none" cap="none" strike="noStrike">
                          <a:solidFill>
                            <a:srgbClr val="002060"/>
                          </a:solidFill>
                          <a:latin typeface="Book Antiqua"/>
                          <a:ea typeface="Book Antiqua"/>
                          <a:cs typeface="Book Antiqua"/>
                          <a:sym typeface="Book Antiqua"/>
                        </a:rPr>
                        <a:t>Writable class hierarchy and comparable classes</a:t>
                      </a:r>
                      <a:endParaRPr b="0" i="0" sz="2300" u="none" cap="none" strike="noStrike">
                        <a:solidFill>
                          <a:srgbClr val="002060"/>
                        </a:solidFill>
                        <a:latin typeface="Book Antiqua"/>
                        <a:ea typeface="Book Antiqua"/>
                        <a:cs typeface="Book Antiqua"/>
                        <a:sym typeface="Book Antiqua"/>
                      </a:endParaRPr>
                    </a:p>
                  </a:txBody>
                  <a:tcPr marT="9525" marB="0" marR="9525" marL="9525" anchor="ctr"/>
                </a:tc>
              </a:tr>
              <a:tr h="648325">
                <a:tc>
                  <a:txBody>
                    <a:bodyPr/>
                    <a:lstStyle/>
                    <a:p>
                      <a:pPr indent="-298450" lvl="0" marL="285750" marR="0" rtl="0" algn="l">
                        <a:spcBef>
                          <a:spcPts val="0"/>
                        </a:spcBef>
                        <a:spcAft>
                          <a:spcPts val="0"/>
                        </a:spcAft>
                        <a:buClr>
                          <a:srgbClr val="002060"/>
                        </a:buClr>
                        <a:buSzPts val="2300"/>
                        <a:buFont typeface="Arial"/>
                        <a:buChar char="•"/>
                      </a:pPr>
                      <a:r>
                        <a:rPr lang="en-US" sz="2300" u="none" cap="none" strike="noStrike">
                          <a:solidFill>
                            <a:srgbClr val="002060"/>
                          </a:solidFill>
                          <a:latin typeface="Book Antiqua"/>
                          <a:ea typeface="Book Antiqua"/>
                          <a:cs typeface="Book Antiqua"/>
                          <a:sym typeface="Book Antiqua"/>
                        </a:rPr>
                        <a:t>Writable class for java primitives</a:t>
                      </a:r>
                      <a:endParaRPr b="0" i="0" sz="2300" u="none" cap="none" strike="noStrike">
                        <a:solidFill>
                          <a:srgbClr val="002060"/>
                        </a:solidFill>
                        <a:latin typeface="Book Antiqua"/>
                        <a:ea typeface="Book Antiqua"/>
                        <a:cs typeface="Book Antiqua"/>
                        <a:sym typeface="Book Antiqua"/>
                      </a:endParaRPr>
                    </a:p>
                  </a:txBody>
                  <a:tcPr marT="9525" marB="0" marR="9525" marL="9525" anchor="ctr"/>
                </a:tc>
              </a:tr>
              <a:tr h="610050">
                <a:tc>
                  <a:txBody>
                    <a:bodyPr/>
                    <a:lstStyle/>
                    <a:p>
                      <a:pPr indent="-298450" lvl="0" marL="285750" marR="0" rtl="0" algn="l">
                        <a:spcBef>
                          <a:spcPts val="0"/>
                        </a:spcBef>
                        <a:spcAft>
                          <a:spcPts val="0"/>
                        </a:spcAft>
                        <a:buClr>
                          <a:srgbClr val="002060"/>
                        </a:buClr>
                        <a:buSzPts val="2300"/>
                        <a:buFont typeface="Arial"/>
                        <a:buChar char="•"/>
                      </a:pPr>
                      <a:r>
                        <a:rPr lang="en-US" sz="2300" u="none" cap="none" strike="noStrike">
                          <a:solidFill>
                            <a:srgbClr val="002060"/>
                          </a:solidFill>
                          <a:latin typeface="Book Antiqua"/>
                          <a:ea typeface="Book Antiqua"/>
                          <a:cs typeface="Book Antiqua"/>
                          <a:sym typeface="Book Antiqua"/>
                        </a:rPr>
                        <a:t>object writable and generic writable </a:t>
                      </a:r>
                      <a:endParaRPr b="0" i="0" sz="2300" u="none" cap="none" strike="noStrike">
                        <a:solidFill>
                          <a:srgbClr val="002060"/>
                        </a:solidFill>
                        <a:latin typeface="Book Antiqua"/>
                        <a:ea typeface="Book Antiqua"/>
                        <a:cs typeface="Book Antiqua"/>
                        <a:sym typeface="Book Antiqua"/>
                      </a:endParaRPr>
                    </a:p>
                  </a:txBody>
                  <a:tcPr marT="9525" marB="0" marR="9525" marL="9525" anchor="ctr"/>
                </a:tc>
              </a:tr>
              <a:tr h="928700">
                <a:tc>
                  <a:txBody>
                    <a:bodyPr/>
                    <a:lstStyle/>
                    <a:p>
                      <a:pPr indent="-298450" lvl="0" marL="285750" marR="0" rtl="0" algn="l">
                        <a:spcBef>
                          <a:spcPts val="0"/>
                        </a:spcBef>
                        <a:spcAft>
                          <a:spcPts val="0"/>
                        </a:spcAft>
                        <a:buClr>
                          <a:srgbClr val="002060"/>
                        </a:buClr>
                        <a:buSzPts val="2300"/>
                        <a:buFont typeface="Arial"/>
                        <a:buChar char="•"/>
                      </a:pPr>
                      <a:r>
                        <a:rPr lang="en-US" sz="2300" u="none" cap="none" strike="noStrike">
                          <a:solidFill>
                            <a:srgbClr val="002060"/>
                          </a:solidFill>
                          <a:latin typeface="Book Antiqua"/>
                          <a:ea typeface="Book Antiqua"/>
                          <a:cs typeface="Book Antiqua"/>
                          <a:sym typeface="Book Antiqua"/>
                        </a:rPr>
                        <a:t>Implementing raw comparator for speed, custom comparators</a:t>
                      </a:r>
                      <a:endParaRPr b="0" i="0" sz="2300" u="none" cap="none" strike="noStrike">
                        <a:solidFill>
                          <a:srgbClr val="002060"/>
                        </a:solidFill>
                        <a:latin typeface="Book Antiqua"/>
                        <a:ea typeface="Book Antiqua"/>
                        <a:cs typeface="Book Antiqua"/>
                        <a:sym typeface="Book Antiqua"/>
                      </a:endParaRPr>
                    </a:p>
                  </a:txBody>
                  <a:tcPr marT="9525" marB="0" marR="9525" marL="9525" anchor="ctr"/>
                </a:tc>
              </a:tr>
              <a:tr h="648325">
                <a:tc>
                  <a:txBody>
                    <a:bodyPr/>
                    <a:lstStyle/>
                    <a:p>
                      <a:pPr indent="0" lvl="0" marL="0" marR="0" rtl="0" algn="l">
                        <a:spcBef>
                          <a:spcPts val="0"/>
                        </a:spcBef>
                        <a:spcAft>
                          <a:spcPts val="0"/>
                        </a:spcAft>
                        <a:buNone/>
                      </a:pPr>
                      <a:r>
                        <a:t/>
                      </a:r>
                      <a:endParaRPr b="0" i="0" sz="2300" u="none" cap="none" strike="noStrike">
                        <a:solidFill>
                          <a:srgbClr val="002060"/>
                        </a:solidFill>
                        <a:latin typeface="Book Antiqua"/>
                        <a:ea typeface="Book Antiqua"/>
                        <a:cs typeface="Book Antiqua"/>
                        <a:sym typeface="Book Antiqua"/>
                      </a:endParaRPr>
                    </a:p>
                  </a:txBody>
                  <a:tcPr marT="9525" marB="0" marR="9525" marL="9525" anchor="ctr"/>
                </a:tc>
              </a:tr>
            </a:tbl>
          </a:graphicData>
        </a:graphic>
      </p:graphicFrame>
      <p:sp>
        <p:nvSpPr>
          <p:cNvPr id="184" name="Google Shape;184;p2"/>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185" name="Google Shape;185;p2"/>
          <p:cNvSpPr txBox="1"/>
          <p:nvPr>
            <p:ph idx="12" type="sldNum"/>
          </p:nvPr>
        </p:nvSpPr>
        <p:spPr>
          <a:xfrm>
            <a:off x="11006232" y="6004517"/>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33" name="Google Shape;333;p20"/>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34" name="Google Shape;334;p20"/>
          <p:cNvSpPr txBox="1"/>
          <p:nvPr>
            <p:ph idx="1" type="body"/>
          </p:nvPr>
        </p:nvSpPr>
        <p:spPr>
          <a:xfrm>
            <a:off x="1484300" y="698325"/>
            <a:ext cx="10369500" cy="5246400"/>
          </a:xfrm>
          <a:prstGeom prst="rect">
            <a:avLst/>
          </a:prstGeom>
          <a:noFill/>
          <a:ln>
            <a:noFill/>
          </a:ln>
        </p:spPr>
        <p:txBody>
          <a:bodyPr anchorCtr="0" anchor="ctr" bIns="45700" lIns="91425" spcFirstLastPara="1" rIns="91425" wrap="square" tIns="45700">
            <a:normAutofit lnSpcReduction="10000"/>
          </a:bodyPr>
          <a:lstStyle/>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@Override</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public int compareTo(CustomWritable tp) {</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int cmp = first.compareTo(tp.first);</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if (cmp != 0) {</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return cmp;</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return second.compareTo(tp.second);</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64770" lvl="0" marL="285750" rtl="0" algn="l">
              <a:lnSpc>
                <a:spcPct val="150000"/>
              </a:lnSpc>
              <a:spcBef>
                <a:spcPts val="0"/>
              </a:spcBef>
              <a:spcAft>
                <a:spcPts val="0"/>
              </a:spcAft>
              <a:buSzPts val="3480"/>
              <a:buNone/>
            </a:pPr>
            <a:r>
              <a:t/>
            </a:r>
            <a:endParaRPr>
              <a:solidFill>
                <a:srgbClr val="980000"/>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41" name="Google Shape;341;p21"/>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42" name="Google Shape;342;p21"/>
          <p:cNvSpPr txBox="1"/>
          <p:nvPr>
            <p:ph idx="1" type="body"/>
          </p:nvPr>
        </p:nvSpPr>
        <p:spPr>
          <a:xfrm>
            <a:off x="1376850" y="367975"/>
            <a:ext cx="10620300" cy="6100800"/>
          </a:xfrm>
          <a:prstGeom prst="rect">
            <a:avLst/>
          </a:prstGeom>
          <a:noFill/>
          <a:ln>
            <a:noFill/>
          </a:ln>
        </p:spPr>
        <p:txBody>
          <a:bodyPr anchorCtr="0" anchor="ctr" bIns="45700" lIns="91425" spcFirstLastPara="1" rIns="91425" wrap="square" tIns="45700">
            <a:normAutofit/>
          </a:bodyPr>
          <a:lstStyle/>
          <a:p>
            <a:pPr indent="-368300" lvl="0" marL="457200" rtl="0" algn="just">
              <a:lnSpc>
                <a:spcPct val="150000"/>
              </a:lnSpc>
              <a:spcBef>
                <a:spcPts val="0"/>
              </a:spcBef>
              <a:spcAft>
                <a:spcPts val="0"/>
              </a:spcAft>
              <a:buClr>
                <a:srgbClr val="002060"/>
              </a:buClr>
              <a:buSzPts val="2200"/>
              <a:buFont typeface="Book Antiqua"/>
              <a:buChar char="•"/>
            </a:pPr>
            <a:r>
              <a:rPr lang="en-US" sz="2200">
                <a:solidFill>
                  <a:srgbClr val="002060"/>
                </a:solidFill>
                <a:latin typeface="Book Antiqua"/>
                <a:ea typeface="Book Antiqua"/>
                <a:cs typeface="Book Antiqua"/>
                <a:sym typeface="Book Antiqua"/>
              </a:rPr>
              <a:t>The first part of the implementation is straightforward: there are two Text instance variables, first and second, and associated constructors, getters, and setters.</a:t>
            </a:r>
            <a:endParaRPr sz="2200">
              <a:solidFill>
                <a:srgbClr val="002060"/>
              </a:solidFill>
              <a:latin typeface="Book Antiqua"/>
              <a:ea typeface="Book Antiqua"/>
              <a:cs typeface="Book Antiqua"/>
              <a:sym typeface="Book Antiqua"/>
            </a:endParaRPr>
          </a:p>
          <a:p>
            <a:pPr indent="-368300" lvl="0" marL="457200" rtl="0" algn="just">
              <a:lnSpc>
                <a:spcPct val="150000"/>
              </a:lnSpc>
              <a:spcBef>
                <a:spcPts val="0"/>
              </a:spcBef>
              <a:spcAft>
                <a:spcPts val="0"/>
              </a:spcAft>
              <a:buClr>
                <a:srgbClr val="002060"/>
              </a:buClr>
              <a:buSzPts val="2200"/>
              <a:buFont typeface="Book Antiqua"/>
              <a:buChar char="•"/>
            </a:pPr>
            <a:r>
              <a:rPr lang="en-US" sz="2200">
                <a:solidFill>
                  <a:srgbClr val="002060"/>
                </a:solidFill>
                <a:latin typeface="Book Antiqua"/>
                <a:ea typeface="Book Antiqua"/>
                <a:cs typeface="Book Antiqua"/>
                <a:sym typeface="Book Antiqua"/>
              </a:rPr>
              <a:t>All Writable implementations must have a default constructor so that the</a:t>
            </a:r>
            <a:endParaRPr sz="2200">
              <a:solidFill>
                <a:srgbClr val="002060"/>
              </a:solidFill>
              <a:latin typeface="Book Antiqua"/>
              <a:ea typeface="Book Antiqua"/>
              <a:cs typeface="Book Antiqua"/>
              <a:sym typeface="Book Antiqua"/>
            </a:endParaRPr>
          </a:p>
          <a:p>
            <a:pPr indent="0" lvl="0" marL="457200" rtl="0" algn="just">
              <a:lnSpc>
                <a:spcPct val="150000"/>
              </a:lnSpc>
              <a:spcBef>
                <a:spcPts val="0"/>
              </a:spcBef>
              <a:spcAft>
                <a:spcPts val="0"/>
              </a:spcAft>
              <a:buNone/>
            </a:pPr>
            <a:r>
              <a:rPr lang="en-US" sz="2200">
                <a:solidFill>
                  <a:srgbClr val="002060"/>
                </a:solidFill>
                <a:latin typeface="Book Antiqua"/>
                <a:ea typeface="Book Antiqua"/>
                <a:cs typeface="Book Antiqua"/>
                <a:sym typeface="Book Antiqua"/>
              </a:rPr>
              <a:t>MapReduce framework can instantiate them, then populate their fields by calling readFields().</a:t>
            </a:r>
            <a:endParaRPr sz="2200">
              <a:solidFill>
                <a:srgbClr val="002060"/>
              </a:solidFill>
              <a:latin typeface="Book Antiqua"/>
              <a:ea typeface="Book Antiqua"/>
              <a:cs typeface="Book Antiqua"/>
              <a:sym typeface="Book Antiqua"/>
            </a:endParaRPr>
          </a:p>
          <a:p>
            <a:pPr indent="-368300" lvl="0" marL="457200" rtl="0" algn="just">
              <a:lnSpc>
                <a:spcPct val="150000"/>
              </a:lnSpc>
              <a:spcBef>
                <a:spcPts val="0"/>
              </a:spcBef>
              <a:spcAft>
                <a:spcPts val="0"/>
              </a:spcAft>
              <a:buClr>
                <a:srgbClr val="002060"/>
              </a:buClr>
              <a:buSzPts val="2200"/>
              <a:buFont typeface="Book Antiqua"/>
              <a:buChar char="•"/>
            </a:pPr>
            <a:r>
              <a:rPr lang="en-US" sz="2200">
                <a:solidFill>
                  <a:srgbClr val="002060"/>
                </a:solidFill>
                <a:latin typeface="Book Antiqua"/>
                <a:ea typeface="Book Antiqua"/>
                <a:cs typeface="Book Antiqua"/>
                <a:sym typeface="Book Antiqua"/>
              </a:rPr>
              <a:t>Writable instances are mutable and often reused, so you should take care to avoid allocating objects in the write() or readFields() methods.</a:t>
            </a:r>
            <a:endParaRPr sz="2200">
              <a:solidFill>
                <a:srgbClr val="002060"/>
              </a:solidFill>
              <a:latin typeface="Book Antiqua"/>
              <a:ea typeface="Book Antiqua"/>
              <a:cs typeface="Book Antiqua"/>
              <a:sym typeface="Book Antiqua"/>
            </a:endParaRPr>
          </a:p>
          <a:p>
            <a:pPr indent="-368300" lvl="0" marL="457200" rtl="0" algn="just">
              <a:lnSpc>
                <a:spcPct val="150000"/>
              </a:lnSpc>
              <a:spcBef>
                <a:spcPts val="0"/>
              </a:spcBef>
              <a:spcAft>
                <a:spcPts val="0"/>
              </a:spcAft>
              <a:buClr>
                <a:srgbClr val="002060"/>
              </a:buClr>
              <a:buSzPts val="2200"/>
              <a:buFont typeface="Book Antiqua"/>
              <a:buChar char="•"/>
            </a:pPr>
            <a:r>
              <a:rPr lang="en-US" sz="2200">
                <a:solidFill>
                  <a:srgbClr val="002060"/>
                </a:solidFill>
                <a:latin typeface="Book Antiqua"/>
                <a:ea typeface="Book Antiqua"/>
                <a:cs typeface="Book Antiqua"/>
                <a:sym typeface="Book Antiqua"/>
              </a:rPr>
              <a:t>CustomWritable write() method serializes each Text object in turn to the output stream by delegating to the Text objects themselves. </a:t>
            </a:r>
            <a:endParaRPr sz="2200">
              <a:solidFill>
                <a:srgbClr val="002060"/>
              </a:solidFill>
              <a:latin typeface="Book Antiqua"/>
              <a:ea typeface="Book Antiqua"/>
              <a:cs typeface="Book Antiqua"/>
              <a:sym typeface="Book Antiqua"/>
            </a:endParaRPr>
          </a:p>
          <a:p>
            <a:pPr indent="-368300" lvl="0" marL="457200" rtl="0" algn="just">
              <a:lnSpc>
                <a:spcPct val="150000"/>
              </a:lnSpc>
              <a:spcBef>
                <a:spcPts val="0"/>
              </a:spcBef>
              <a:spcAft>
                <a:spcPts val="0"/>
              </a:spcAft>
              <a:buClr>
                <a:srgbClr val="002060"/>
              </a:buClr>
              <a:buSzPts val="2200"/>
              <a:buFont typeface="Book Antiqua"/>
              <a:buChar char="•"/>
            </a:pPr>
            <a:r>
              <a:rPr lang="en-US" sz="2200">
                <a:solidFill>
                  <a:srgbClr val="002060"/>
                </a:solidFill>
                <a:latin typeface="Book Antiqua"/>
                <a:ea typeface="Book Antiqua"/>
                <a:cs typeface="Book Antiqua"/>
                <a:sym typeface="Book Antiqua"/>
              </a:rPr>
              <a:t>Similarly, readFields() deserializes the bytes from the input stream by delegating to each Text object.</a:t>
            </a:r>
            <a:endParaRPr sz="2200">
              <a:solidFill>
                <a:srgbClr val="002060"/>
              </a:solidFill>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49" name="Google Shape;349;p22"/>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50" name="Google Shape;350;p22"/>
          <p:cNvSpPr txBox="1"/>
          <p:nvPr>
            <p:ph idx="1" type="body"/>
          </p:nvPr>
        </p:nvSpPr>
        <p:spPr>
          <a:xfrm>
            <a:off x="1395675" y="446650"/>
            <a:ext cx="10583400" cy="5838300"/>
          </a:xfrm>
          <a:prstGeom prst="rect">
            <a:avLst/>
          </a:prstGeom>
          <a:noFill/>
          <a:ln>
            <a:noFill/>
          </a:ln>
        </p:spPr>
        <p:txBody>
          <a:bodyPr anchorCtr="0" anchor="ctr" bIns="45700" lIns="91425" spcFirstLastPara="1" rIns="91425" wrap="square" tIns="45700">
            <a:normAutofit/>
          </a:bodyPr>
          <a:lstStyle/>
          <a:p>
            <a:pPr indent="-361950" lvl="0" marL="457200" rtl="0" algn="just">
              <a:lnSpc>
                <a:spcPct val="150000"/>
              </a:lnSpc>
              <a:spcBef>
                <a:spcPts val="0"/>
              </a:spcBef>
              <a:spcAft>
                <a:spcPts val="0"/>
              </a:spcAft>
              <a:buClr>
                <a:srgbClr val="002060"/>
              </a:buClr>
              <a:buSzPts val="2100"/>
              <a:buFont typeface="Book Antiqua"/>
              <a:buChar char="•"/>
            </a:pPr>
            <a:r>
              <a:rPr lang="en-US" sz="2100">
                <a:solidFill>
                  <a:srgbClr val="002060"/>
                </a:solidFill>
                <a:latin typeface="Book Antiqua"/>
                <a:ea typeface="Book Antiqua"/>
                <a:cs typeface="Book Antiqua"/>
                <a:sym typeface="Book Antiqua"/>
              </a:rPr>
              <a:t>T</a:t>
            </a:r>
            <a:r>
              <a:rPr lang="en-US" sz="2100">
                <a:solidFill>
                  <a:srgbClr val="002060"/>
                </a:solidFill>
                <a:latin typeface="Book Antiqua"/>
                <a:ea typeface="Book Antiqua"/>
                <a:cs typeface="Book Antiqua"/>
                <a:sym typeface="Book Antiqua"/>
              </a:rPr>
              <a:t>he DataOutput and DataInput interfaces have a rich set of methods for serializing and deserializing Java primitives, so, in general, you have complete control over the wire format of your Writable object. Just as you would for any value object you write in Java, you should override the hashCode(), equals(), and toString() methods from java.lang.Object.</a:t>
            </a:r>
            <a:endParaRPr sz="2100">
              <a:solidFill>
                <a:srgbClr val="002060"/>
              </a:solidFill>
              <a:latin typeface="Book Antiqua"/>
              <a:ea typeface="Book Antiqua"/>
              <a:cs typeface="Book Antiqua"/>
              <a:sym typeface="Book Antiqua"/>
            </a:endParaRPr>
          </a:p>
          <a:p>
            <a:pPr indent="-361950" lvl="0" marL="457200" rtl="0" algn="just">
              <a:lnSpc>
                <a:spcPct val="150000"/>
              </a:lnSpc>
              <a:spcBef>
                <a:spcPts val="0"/>
              </a:spcBef>
              <a:spcAft>
                <a:spcPts val="0"/>
              </a:spcAft>
              <a:buClr>
                <a:srgbClr val="002060"/>
              </a:buClr>
              <a:buSzPts val="2100"/>
              <a:buFont typeface="Book Antiqua"/>
              <a:buChar char="•"/>
            </a:pPr>
            <a:r>
              <a:rPr lang="en-US" sz="2100">
                <a:solidFill>
                  <a:srgbClr val="002060"/>
                </a:solidFill>
                <a:latin typeface="Book Antiqua"/>
                <a:ea typeface="Book Antiqua"/>
                <a:cs typeface="Book Antiqua"/>
                <a:sym typeface="Book Antiqua"/>
              </a:rPr>
              <a:t>The hashCode() method is used by the HashPartitioner (the default partitioner in MapReduce) to choose a reduce partition, so you should make sure that you write a good hash function that mixes well to ensure reduce partitions are of a similar size.</a:t>
            </a:r>
            <a:endParaRPr sz="2100">
              <a:solidFill>
                <a:srgbClr val="002060"/>
              </a:solidFill>
              <a:latin typeface="Book Antiqua"/>
              <a:ea typeface="Book Antiqua"/>
              <a:cs typeface="Book Antiqua"/>
              <a:sym typeface="Book Antiqua"/>
            </a:endParaRPr>
          </a:p>
          <a:p>
            <a:pPr indent="-361950" lvl="0" marL="457200" rtl="0" algn="just">
              <a:lnSpc>
                <a:spcPct val="150000"/>
              </a:lnSpc>
              <a:spcBef>
                <a:spcPts val="0"/>
              </a:spcBef>
              <a:spcAft>
                <a:spcPts val="0"/>
              </a:spcAft>
              <a:buClr>
                <a:srgbClr val="002060"/>
              </a:buClr>
              <a:buSzPts val="2100"/>
              <a:buFont typeface="Book Antiqua"/>
              <a:buChar char="•"/>
            </a:pPr>
            <a:r>
              <a:rPr lang="en-US" sz="2100">
                <a:solidFill>
                  <a:srgbClr val="002060"/>
                </a:solidFill>
                <a:latin typeface="Book Antiqua"/>
                <a:ea typeface="Book Antiqua"/>
                <a:cs typeface="Book Antiqua"/>
                <a:sym typeface="Book Antiqua"/>
              </a:rPr>
              <a:t>CustomWritable is an implementation of WritableComparable, so it provides an implementation of the compareTo() method that imposes the ordering you would expect it sorts by the first string followed by the second.</a:t>
            </a:r>
            <a:endParaRPr sz="2100">
              <a:solidFill>
                <a:srgbClr val="002060"/>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57" name="Google Shape;357;p23"/>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58" name="Google Shape;358;p23"/>
          <p:cNvSpPr txBox="1"/>
          <p:nvPr>
            <p:ph idx="1" type="body"/>
          </p:nvPr>
        </p:nvSpPr>
        <p:spPr>
          <a:xfrm>
            <a:off x="1484310" y="1520999"/>
            <a:ext cx="10018800" cy="3124200"/>
          </a:xfrm>
          <a:prstGeom prst="rect">
            <a:avLst/>
          </a:prstGeom>
          <a:noFill/>
          <a:ln>
            <a:noFill/>
          </a:ln>
        </p:spPr>
        <p:txBody>
          <a:bodyPr anchorCtr="0" anchor="ctr" bIns="45700" lIns="91425" spcFirstLastPara="1" rIns="91425" wrap="square" tIns="45700">
            <a:normAutofit/>
          </a:bodyPr>
          <a:lstStyle/>
          <a:p>
            <a:pPr indent="-394335" lvl="0" marL="457200" rtl="0" algn="just">
              <a:lnSpc>
                <a:spcPct val="150000"/>
              </a:lnSpc>
              <a:spcBef>
                <a:spcPts val="0"/>
              </a:spcBef>
              <a:spcAft>
                <a:spcPts val="0"/>
              </a:spcAft>
              <a:buClr>
                <a:srgbClr val="002060"/>
              </a:buClr>
              <a:buSzPts val="2610"/>
              <a:buFont typeface="Book Antiqua"/>
              <a:buChar char="•"/>
            </a:pPr>
            <a:r>
              <a:rPr lang="en-US">
                <a:solidFill>
                  <a:srgbClr val="002060"/>
                </a:solidFill>
                <a:latin typeface="Book Antiqua"/>
                <a:ea typeface="Book Antiqua"/>
                <a:cs typeface="Book Antiqua"/>
                <a:sym typeface="Book Antiqua"/>
              </a:rPr>
              <a:t>TextPair is an implementation of WritableComparable, so it provides an implementation of the compareTo() method that imposes the ordering you would expect: it sorts by the first string followed by the second.</a:t>
            </a:r>
            <a:endParaRPr>
              <a:solidFill>
                <a:srgbClr val="002060"/>
              </a:solidFill>
              <a:latin typeface="Book Antiqua"/>
              <a:ea typeface="Book Antiqua"/>
              <a:cs typeface="Book Antiqua"/>
              <a:sym typeface="Book Antiqua"/>
            </a:endParaRPr>
          </a:p>
          <a:p>
            <a:pPr indent="0" lvl="0" marL="0" rtl="0" algn="just">
              <a:lnSpc>
                <a:spcPct val="150000"/>
              </a:lnSpc>
              <a:spcBef>
                <a:spcPts val="0"/>
              </a:spcBef>
              <a:spcAft>
                <a:spcPts val="0"/>
              </a:spcAft>
              <a:buNone/>
            </a:pPr>
            <a:r>
              <a:t/>
            </a:r>
            <a:endParaRPr>
              <a:solidFill>
                <a:srgbClr val="002060"/>
              </a:solidFill>
              <a:latin typeface="Book Antiqua"/>
              <a:ea typeface="Book Antiqua"/>
              <a:cs typeface="Book Antiqua"/>
              <a:sym typeface="Book Antiqu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65" name="Google Shape;365;p24"/>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66" name="Google Shape;366;p24"/>
          <p:cNvSpPr txBox="1"/>
          <p:nvPr>
            <p:ph idx="1" type="body"/>
          </p:nvPr>
        </p:nvSpPr>
        <p:spPr>
          <a:xfrm>
            <a:off x="1234575" y="1368050"/>
            <a:ext cx="10798200" cy="5001600"/>
          </a:xfrm>
          <a:prstGeom prst="rect">
            <a:avLst/>
          </a:prstGeom>
          <a:noFill/>
          <a:ln>
            <a:noFill/>
          </a:ln>
        </p:spPr>
        <p:txBody>
          <a:bodyPr anchorCtr="0" anchor="ctr" bIns="45700" lIns="91425" spcFirstLastPara="1" rIns="91425" wrap="square" tIns="45700">
            <a:normAutofit/>
          </a:bodyPr>
          <a:lstStyle/>
          <a:p>
            <a:pPr indent="-375285" lvl="0" marL="457200" rtl="0" algn="just">
              <a:lnSpc>
                <a:spcPct val="150000"/>
              </a:lnSpc>
              <a:spcBef>
                <a:spcPts val="0"/>
              </a:spcBef>
              <a:spcAft>
                <a:spcPts val="0"/>
              </a:spcAft>
              <a:buClr>
                <a:srgbClr val="002060"/>
              </a:buClr>
              <a:buSzPts val="2310"/>
              <a:buFont typeface="Book Antiqua"/>
              <a:buChar char="•"/>
            </a:pPr>
            <a:r>
              <a:rPr lang="en-US" sz="2100">
                <a:solidFill>
                  <a:srgbClr val="002060"/>
                </a:solidFill>
                <a:latin typeface="Book Antiqua"/>
                <a:ea typeface="Book Antiqua"/>
                <a:cs typeface="Book Antiqua"/>
                <a:sym typeface="Book Antiqua"/>
              </a:rPr>
              <a:t>In the above example, when TextPair is being used as a key in MapReduce, it will have to be deserialized into an object for the compareTo() method to be invoked.</a:t>
            </a:r>
            <a:endParaRPr sz="2100">
              <a:solidFill>
                <a:srgbClr val="002060"/>
              </a:solidFill>
              <a:latin typeface="Book Antiqua"/>
              <a:ea typeface="Book Antiqua"/>
              <a:cs typeface="Book Antiqua"/>
              <a:sym typeface="Book Antiqua"/>
            </a:endParaRPr>
          </a:p>
          <a:p>
            <a:pPr indent="-375285" lvl="0" marL="457200" rtl="0" algn="just">
              <a:lnSpc>
                <a:spcPct val="150000"/>
              </a:lnSpc>
              <a:spcBef>
                <a:spcPts val="0"/>
              </a:spcBef>
              <a:spcAft>
                <a:spcPts val="0"/>
              </a:spcAft>
              <a:buClr>
                <a:srgbClr val="002060"/>
              </a:buClr>
              <a:buSzPts val="2310"/>
              <a:buFont typeface="Book Antiqua"/>
              <a:buChar char="•"/>
            </a:pPr>
            <a:r>
              <a:rPr lang="en-US" sz="2100">
                <a:solidFill>
                  <a:srgbClr val="002060"/>
                </a:solidFill>
                <a:latin typeface="Book Antiqua"/>
                <a:ea typeface="Book Antiqua"/>
                <a:cs typeface="Book Antiqua"/>
                <a:sym typeface="Book Antiqua"/>
              </a:rPr>
              <a:t>since TextPair is the concatenation of two Text objects, and the binary representation of a Text object is a variable-length integer containing the number of bytes in the UTF-8 representation of the string, followed by the UTF-8 bytes themselves.</a:t>
            </a:r>
            <a:endParaRPr sz="2100">
              <a:solidFill>
                <a:srgbClr val="002060"/>
              </a:solidFill>
              <a:latin typeface="Book Antiqua"/>
              <a:ea typeface="Book Antiqua"/>
              <a:cs typeface="Book Antiqua"/>
              <a:sym typeface="Book Antiqua"/>
            </a:endParaRPr>
          </a:p>
          <a:p>
            <a:pPr indent="-375285" lvl="0" marL="457200" rtl="0" algn="just">
              <a:lnSpc>
                <a:spcPct val="150000"/>
              </a:lnSpc>
              <a:spcBef>
                <a:spcPts val="0"/>
              </a:spcBef>
              <a:spcAft>
                <a:spcPts val="0"/>
              </a:spcAft>
              <a:buClr>
                <a:srgbClr val="002060"/>
              </a:buClr>
              <a:buSzPts val="2310"/>
              <a:buFont typeface="Book Antiqua"/>
              <a:buChar char="•"/>
            </a:pPr>
            <a:r>
              <a:rPr lang="en-US" sz="2100">
                <a:solidFill>
                  <a:srgbClr val="002060"/>
                </a:solidFill>
                <a:latin typeface="Book Antiqua"/>
                <a:ea typeface="Book Antiqua"/>
                <a:cs typeface="Book Antiqua"/>
                <a:sym typeface="Book Antiqua"/>
              </a:rPr>
              <a:t>The trick is to read the initial length, so we know how long the first Text object’s byte representation is; then we can delegate to Text’s RawComparator, and invoke it with the appropriate offsets for the first or second string. Consider the following example for more details. </a:t>
            </a:r>
            <a:endParaRPr sz="2100">
              <a:solidFill>
                <a:srgbClr val="002060"/>
              </a:solidFill>
              <a:latin typeface="Book Antiqua"/>
              <a:ea typeface="Book Antiqua"/>
              <a:cs typeface="Book Antiqua"/>
              <a:sym typeface="Book Antiqua"/>
            </a:endParaRPr>
          </a:p>
        </p:txBody>
      </p:sp>
      <p:sp>
        <p:nvSpPr>
          <p:cNvPr id="367" name="Google Shape;367;p24"/>
          <p:cNvSpPr txBox="1"/>
          <p:nvPr>
            <p:ph type="title"/>
          </p:nvPr>
        </p:nvSpPr>
        <p:spPr>
          <a:xfrm>
            <a:off x="1692675" y="363500"/>
            <a:ext cx="10018800" cy="943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sz="3000">
                <a:solidFill>
                  <a:srgbClr val="980000"/>
                </a:solidFill>
                <a:latin typeface="Book Antiqua"/>
                <a:ea typeface="Book Antiqua"/>
                <a:cs typeface="Book Antiqua"/>
                <a:sym typeface="Book Antiqua"/>
              </a:rPr>
              <a:t>Implementing a RawComparator for speed</a:t>
            </a:r>
            <a:endParaRPr b="1" sz="3000">
              <a:solidFill>
                <a:srgbClr val="980000"/>
              </a:solidFill>
              <a:latin typeface="Book Antiqua"/>
              <a:ea typeface="Book Antiqua"/>
              <a:cs typeface="Book Antiqua"/>
              <a:sym typeface="Book Antiqu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5"/>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74" name="Google Shape;374;p25"/>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75" name="Google Shape;375;p25"/>
          <p:cNvSpPr txBox="1"/>
          <p:nvPr>
            <p:ph idx="1" type="body"/>
          </p:nvPr>
        </p:nvSpPr>
        <p:spPr>
          <a:xfrm>
            <a:off x="1251550" y="328950"/>
            <a:ext cx="10548600" cy="6200100"/>
          </a:xfrm>
          <a:prstGeom prst="rect">
            <a:avLst/>
          </a:prstGeom>
          <a:noFill/>
          <a:ln>
            <a:noFill/>
          </a:ln>
        </p:spPr>
        <p:txBody>
          <a:bodyPr anchorCtr="0" anchor="ctr" bIns="45700" lIns="91425" spcFirstLastPara="1" rIns="91425" wrap="square" tIns="45700">
            <a:normAutofit/>
          </a:bodyPr>
          <a:lstStyle/>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public static class Comparator extends WritableComparator </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private static final Text.Comparator TEXT_COMPARATOR = new</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Text.Comparator();</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public Comparator()            {</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       super(TextPair.class);          }</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@Override</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public int compare(byte[] b1, int s1, int l1, byte[] b2, int s2, int l2)           {</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try                            {</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int firstL1 = WritableUtils.decodeVIntSize(b1[s1]) + readVInt(b1, s1);</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int firstL2 = WritableUtils.decodeVIntSize(b2[s2]) + readVInt(b2, s2);</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Clr>
                <a:schemeClr val="dk1"/>
              </a:buClr>
              <a:buSzPts val="1100"/>
              <a:buFont typeface="Arial"/>
              <a:buNone/>
            </a:pPr>
            <a:r>
              <a:rPr lang="en-US" sz="2300">
                <a:solidFill>
                  <a:srgbClr val="980000"/>
                </a:solidFill>
                <a:latin typeface="Book Antiqua"/>
                <a:ea typeface="Book Antiqua"/>
                <a:cs typeface="Book Antiqua"/>
                <a:sym typeface="Book Antiqua"/>
              </a:rPr>
              <a:t>int cmp = TEXT_COMPARATOR.compare(b1, s1, firstL1, b2, s2, firstL2);</a:t>
            </a:r>
            <a:endParaRPr sz="2300">
              <a:solidFill>
                <a:srgbClr val="980000"/>
              </a:solidFill>
              <a:latin typeface="Book Antiqua"/>
              <a:ea typeface="Book Antiqua"/>
              <a:cs typeface="Book Antiqua"/>
              <a:sym typeface="Book Antiqua"/>
            </a:endParaRPr>
          </a:p>
          <a:p>
            <a:pPr indent="-64770" lvl="0" marL="285750" rtl="0" algn="l">
              <a:lnSpc>
                <a:spcPct val="130000"/>
              </a:lnSpc>
              <a:spcBef>
                <a:spcPts val="0"/>
              </a:spcBef>
              <a:spcAft>
                <a:spcPts val="0"/>
              </a:spcAft>
              <a:buSzPts val="3480"/>
              <a:buNone/>
            </a:pPr>
            <a:r>
              <a:t/>
            </a:r>
            <a:endParaRPr sz="2300">
              <a:solidFill>
                <a:srgbClr val="980000"/>
              </a:solidFill>
              <a:latin typeface="Book Antiqua"/>
              <a:ea typeface="Book Antiqua"/>
              <a:cs typeface="Book Antiqua"/>
              <a:sym typeface="Book Antiqu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18124538be_0_52"/>
          <p:cNvSpPr txBox="1"/>
          <p:nvPr>
            <p:ph idx="11" type="ftr"/>
          </p:nvPr>
        </p:nvSpPr>
        <p:spPr>
          <a:xfrm>
            <a:off x="10733479" y="6369642"/>
            <a:ext cx="140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82" name="Google Shape;382;g118124538be_0_52"/>
          <p:cNvSpPr txBox="1"/>
          <p:nvPr>
            <p:ph idx="12" type="sldNum"/>
          </p:nvPr>
        </p:nvSpPr>
        <p:spPr>
          <a:xfrm>
            <a:off x="11160306" y="6103669"/>
            <a:ext cx="55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83" name="Google Shape;383;g118124538be_0_52"/>
          <p:cNvSpPr txBox="1"/>
          <p:nvPr>
            <p:ph idx="1" type="body"/>
          </p:nvPr>
        </p:nvSpPr>
        <p:spPr>
          <a:xfrm>
            <a:off x="1641975" y="433200"/>
            <a:ext cx="10496400" cy="6192000"/>
          </a:xfrm>
          <a:prstGeom prst="rect">
            <a:avLst/>
          </a:prstGeom>
          <a:noFill/>
          <a:ln>
            <a:noFill/>
          </a:ln>
        </p:spPr>
        <p:txBody>
          <a:bodyPr anchorCtr="0" anchor="ctr" bIns="45700" lIns="91425" spcFirstLastPara="1" rIns="91425" wrap="square" tIns="45700">
            <a:noAutofit/>
          </a:bodyPr>
          <a:lstStyle/>
          <a:p>
            <a:pPr indent="0" lvl="0" marL="0" rtl="0" algn="l">
              <a:lnSpc>
                <a:spcPct val="156818"/>
              </a:lnSpc>
              <a:spcBef>
                <a:spcPts val="800"/>
              </a:spcBef>
              <a:spcAft>
                <a:spcPts val="0"/>
              </a:spcAft>
              <a:buNone/>
            </a:pPr>
            <a:r>
              <a:rPr lang="en-US" sz="2100">
                <a:solidFill>
                  <a:srgbClr val="980000"/>
                </a:solidFill>
                <a:highlight>
                  <a:srgbClr val="FAFAFA"/>
                </a:highlight>
                <a:latin typeface="Book Antiqua"/>
                <a:ea typeface="Book Antiqua"/>
                <a:cs typeface="Book Antiqua"/>
                <a:sym typeface="Book Antiqua"/>
              </a:rPr>
              <a:t>if (cmp != 0)             {</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2100">
                <a:solidFill>
                  <a:srgbClr val="980000"/>
                </a:solidFill>
                <a:highlight>
                  <a:srgbClr val="FAFAFA"/>
                </a:highlight>
                <a:latin typeface="Book Antiqua"/>
                <a:ea typeface="Book Antiqua"/>
                <a:cs typeface="Book Antiqua"/>
                <a:sym typeface="Book Antiqua"/>
              </a:rPr>
              <a:t>return cmp;                 }</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2100">
                <a:solidFill>
                  <a:srgbClr val="980000"/>
                </a:solidFill>
                <a:highlight>
                  <a:srgbClr val="FAFAFA"/>
                </a:highlight>
                <a:latin typeface="Book Antiqua"/>
                <a:ea typeface="Book Antiqua"/>
                <a:cs typeface="Book Antiqua"/>
                <a:sym typeface="Book Antiqua"/>
              </a:rPr>
              <a:t>return TEXT_COMPARATOR.compare(b1, s1 + firstL1, l1 - firstL1,</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2100">
                <a:solidFill>
                  <a:srgbClr val="980000"/>
                </a:solidFill>
                <a:highlight>
                  <a:srgbClr val="FAFAFA"/>
                </a:highlight>
                <a:latin typeface="Book Antiqua"/>
                <a:ea typeface="Book Antiqua"/>
                <a:cs typeface="Book Antiqua"/>
                <a:sym typeface="Book Antiqua"/>
              </a:rPr>
              <a:t>b2, s2 + firstL2, l2 - firstL2);               }</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Clr>
                <a:schemeClr val="dk1"/>
              </a:buClr>
              <a:buSzPts val="1100"/>
              <a:buFont typeface="Arial"/>
              <a:buNone/>
            </a:pPr>
            <a:r>
              <a:rPr lang="en-US" sz="2100">
                <a:solidFill>
                  <a:srgbClr val="980000"/>
                </a:solidFill>
                <a:highlight>
                  <a:srgbClr val="FAFAFA"/>
                </a:highlight>
                <a:latin typeface="Book Antiqua"/>
                <a:ea typeface="Book Antiqua"/>
                <a:cs typeface="Book Antiqua"/>
                <a:sym typeface="Book Antiqua"/>
              </a:rPr>
              <a:t>catch (IOException e)         {</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Clr>
                <a:schemeClr val="dk1"/>
              </a:buClr>
              <a:buSzPts val="1100"/>
              <a:buFont typeface="Arial"/>
              <a:buNone/>
            </a:pPr>
            <a:r>
              <a:rPr lang="en-US" sz="2100">
                <a:solidFill>
                  <a:srgbClr val="980000"/>
                </a:solidFill>
                <a:highlight>
                  <a:srgbClr val="FAFAFA"/>
                </a:highlight>
                <a:latin typeface="Book Antiqua"/>
                <a:ea typeface="Book Antiqua"/>
                <a:cs typeface="Book Antiqua"/>
                <a:sym typeface="Book Antiqua"/>
              </a:rPr>
              <a:t>throw new IllegalArgumentException(e);      }       }       }</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2100">
                <a:solidFill>
                  <a:srgbClr val="980000"/>
                </a:solidFill>
                <a:highlight>
                  <a:srgbClr val="FAFAFA"/>
                </a:highlight>
                <a:latin typeface="Book Antiqua"/>
                <a:ea typeface="Book Antiqua"/>
                <a:cs typeface="Book Antiqua"/>
                <a:sym typeface="Book Antiqua"/>
              </a:rPr>
              <a:t>Static       </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Clr>
                <a:schemeClr val="dk1"/>
              </a:buClr>
              <a:buSzPts val="1100"/>
              <a:buFont typeface="Arial"/>
              <a:buNone/>
            </a:pPr>
            <a:r>
              <a:rPr lang="en-US" sz="2100">
                <a:solidFill>
                  <a:srgbClr val="980000"/>
                </a:solidFill>
                <a:highlight>
                  <a:srgbClr val="FAFAFA"/>
                </a:highlight>
                <a:latin typeface="Book Antiqua"/>
                <a:ea typeface="Book Antiqua"/>
                <a:cs typeface="Book Antiqua"/>
                <a:sym typeface="Book Antiqua"/>
              </a:rPr>
              <a:t>{</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Clr>
                <a:schemeClr val="dk1"/>
              </a:buClr>
              <a:buSzPts val="1100"/>
              <a:buFont typeface="Arial"/>
              <a:buNone/>
            </a:pPr>
            <a:r>
              <a:rPr lang="en-US" sz="2100">
                <a:solidFill>
                  <a:srgbClr val="980000"/>
                </a:solidFill>
                <a:highlight>
                  <a:srgbClr val="FAFAFA"/>
                </a:highlight>
                <a:latin typeface="Book Antiqua"/>
                <a:ea typeface="Book Antiqua"/>
                <a:cs typeface="Book Antiqua"/>
                <a:sym typeface="Book Antiqua"/>
              </a:rPr>
              <a:t>WritableComparator.define(TextPair.class, new Comparator());</a:t>
            </a:r>
            <a:endParaRPr sz="21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800"/>
              </a:spcAft>
              <a:buNone/>
            </a:pPr>
            <a:r>
              <a:rPr lang="en-US" sz="2100">
                <a:solidFill>
                  <a:srgbClr val="980000"/>
                </a:solidFill>
                <a:highlight>
                  <a:srgbClr val="FAFAFA"/>
                </a:highlight>
                <a:latin typeface="Book Antiqua"/>
                <a:ea typeface="Book Antiqua"/>
                <a:cs typeface="Book Antiqua"/>
                <a:sym typeface="Book Antiqua"/>
              </a:rPr>
              <a:t>}</a:t>
            </a:r>
            <a:endParaRPr sz="2100">
              <a:solidFill>
                <a:srgbClr val="980000"/>
              </a:solidFill>
              <a:highlight>
                <a:srgbClr val="FAFAFA"/>
              </a:highlight>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18124538be_0_60"/>
          <p:cNvSpPr txBox="1"/>
          <p:nvPr>
            <p:ph idx="11" type="ftr"/>
          </p:nvPr>
        </p:nvSpPr>
        <p:spPr>
          <a:xfrm>
            <a:off x="10733479" y="6369642"/>
            <a:ext cx="140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90" name="Google Shape;390;g118124538be_0_60"/>
          <p:cNvSpPr txBox="1"/>
          <p:nvPr>
            <p:ph idx="12" type="sldNum"/>
          </p:nvPr>
        </p:nvSpPr>
        <p:spPr>
          <a:xfrm>
            <a:off x="11160306" y="6103669"/>
            <a:ext cx="55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391" name="Google Shape;391;g118124538be_0_60"/>
          <p:cNvSpPr txBox="1"/>
          <p:nvPr>
            <p:ph idx="1" type="body"/>
          </p:nvPr>
        </p:nvSpPr>
        <p:spPr>
          <a:xfrm>
            <a:off x="1385150" y="941875"/>
            <a:ext cx="10496400" cy="5239500"/>
          </a:xfrm>
          <a:prstGeom prst="rect">
            <a:avLst/>
          </a:prstGeom>
          <a:noFill/>
          <a:ln>
            <a:noFill/>
          </a:ln>
        </p:spPr>
        <p:txBody>
          <a:bodyPr anchorCtr="0" anchor="ctr" bIns="45700" lIns="91425" spcFirstLastPara="1" rIns="91425" wrap="square" tIns="45700">
            <a:noAutofit/>
          </a:bodyPr>
          <a:lstStyle/>
          <a:p>
            <a:pPr indent="-361950" lvl="0" marL="457200" rtl="0" algn="just">
              <a:lnSpc>
                <a:spcPct val="150000"/>
              </a:lnSpc>
              <a:spcBef>
                <a:spcPts val="800"/>
              </a:spcBef>
              <a:spcAft>
                <a:spcPts val="0"/>
              </a:spcAft>
              <a:buClr>
                <a:srgbClr val="002060"/>
              </a:buClr>
              <a:buSzPts val="2100"/>
              <a:buFont typeface="Book Antiqua"/>
              <a:buChar char="•"/>
            </a:pPr>
            <a:r>
              <a:rPr lang="en-US" sz="2100">
                <a:solidFill>
                  <a:srgbClr val="002060"/>
                </a:solidFill>
                <a:highlight>
                  <a:srgbClr val="FAFAFA"/>
                </a:highlight>
                <a:latin typeface="Book Antiqua"/>
                <a:ea typeface="Book Antiqua"/>
                <a:cs typeface="Book Antiqua"/>
                <a:sym typeface="Book Antiqua"/>
              </a:rPr>
              <a:t>As we can see with TextPair, writing raw comparators takes some care, since you have to deal with details at the byte level. </a:t>
            </a:r>
            <a:endParaRPr sz="2100">
              <a:solidFill>
                <a:srgbClr val="002060"/>
              </a:solidFill>
              <a:highlight>
                <a:srgbClr val="FAFAFA"/>
              </a:highlight>
              <a:latin typeface="Book Antiqua"/>
              <a:ea typeface="Book Antiqua"/>
              <a:cs typeface="Book Antiqua"/>
              <a:sym typeface="Book Antiqua"/>
            </a:endParaRPr>
          </a:p>
          <a:p>
            <a:pPr indent="-361950" lvl="0" marL="457200" rtl="0" algn="just">
              <a:lnSpc>
                <a:spcPct val="150000"/>
              </a:lnSpc>
              <a:spcBef>
                <a:spcPts val="0"/>
              </a:spcBef>
              <a:spcAft>
                <a:spcPts val="0"/>
              </a:spcAft>
              <a:buClr>
                <a:srgbClr val="002060"/>
              </a:buClr>
              <a:buSzPts val="2100"/>
              <a:buFont typeface="Book Antiqua"/>
              <a:buChar char="•"/>
            </a:pPr>
            <a:r>
              <a:rPr lang="en-US" sz="2100">
                <a:solidFill>
                  <a:srgbClr val="002060"/>
                </a:solidFill>
                <a:highlight>
                  <a:srgbClr val="FAFAFA"/>
                </a:highlight>
                <a:latin typeface="Book Antiqua"/>
                <a:ea typeface="Book Antiqua"/>
                <a:cs typeface="Book Antiqua"/>
                <a:sym typeface="Book Antiqua"/>
              </a:rPr>
              <a:t>Custom comparators should also be written to be RawComparators, if possible. These are comparators that implement a different sort order to the natural sort order defined by the default comparator. </a:t>
            </a:r>
            <a:endParaRPr sz="2100">
              <a:solidFill>
                <a:srgbClr val="002060"/>
              </a:solidFill>
              <a:highlight>
                <a:srgbClr val="FAFAFA"/>
              </a:highlight>
              <a:latin typeface="Book Antiqua"/>
              <a:ea typeface="Book Antiqua"/>
              <a:cs typeface="Book Antiqua"/>
              <a:sym typeface="Book Antiqua"/>
            </a:endParaRPr>
          </a:p>
          <a:p>
            <a:pPr indent="-361950" lvl="0" marL="457200" rtl="0" algn="just">
              <a:lnSpc>
                <a:spcPct val="150000"/>
              </a:lnSpc>
              <a:spcBef>
                <a:spcPts val="0"/>
              </a:spcBef>
              <a:spcAft>
                <a:spcPts val="0"/>
              </a:spcAft>
              <a:buClr>
                <a:srgbClr val="002060"/>
              </a:buClr>
              <a:buSzPts val="2100"/>
              <a:buFont typeface="Book Antiqua"/>
              <a:buChar char="•"/>
            </a:pPr>
            <a:r>
              <a:rPr lang="en-US" sz="2100">
                <a:solidFill>
                  <a:srgbClr val="002060"/>
                </a:solidFill>
                <a:highlight>
                  <a:srgbClr val="FAFAFA"/>
                </a:highlight>
                <a:latin typeface="Book Antiqua"/>
                <a:ea typeface="Book Antiqua"/>
                <a:cs typeface="Book Antiqua"/>
                <a:sym typeface="Book Antiqua"/>
              </a:rPr>
              <a:t>The following Example a comparator for TextPair, called FirstComparator, that considers only the first string of the pair. Note that we override the compare() method that takes objects so both compare() methods have the same semantics.</a:t>
            </a:r>
            <a:endParaRPr sz="2100">
              <a:solidFill>
                <a:srgbClr val="002060"/>
              </a:solidFill>
              <a:highlight>
                <a:srgbClr val="FAFAFA"/>
              </a:highlight>
              <a:latin typeface="Book Antiqua"/>
              <a:ea typeface="Book Antiqua"/>
              <a:cs typeface="Book Antiqua"/>
              <a:sym typeface="Book Antiqua"/>
            </a:endParaRPr>
          </a:p>
          <a:p>
            <a:pPr indent="-361950" lvl="0" marL="457200" rtl="0" algn="just">
              <a:lnSpc>
                <a:spcPct val="150000"/>
              </a:lnSpc>
              <a:spcBef>
                <a:spcPts val="0"/>
              </a:spcBef>
              <a:spcAft>
                <a:spcPts val="0"/>
              </a:spcAft>
              <a:buClr>
                <a:srgbClr val="002060"/>
              </a:buClr>
              <a:buSzPts val="2100"/>
              <a:buFont typeface="Book Antiqua"/>
              <a:buChar char="•"/>
            </a:pPr>
            <a:r>
              <a:rPr lang="en-US" sz="2100">
                <a:solidFill>
                  <a:srgbClr val="002060"/>
                </a:solidFill>
                <a:highlight>
                  <a:srgbClr val="FAFAFA"/>
                </a:highlight>
                <a:latin typeface="Book Antiqua"/>
                <a:ea typeface="Book Antiqua"/>
                <a:cs typeface="Book Antiqua"/>
                <a:sym typeface="Book Antiqua"/>
              </a:rPr>
              <a:t>A custom RawComparator for comparing the first field of TextPair byte representations.</a:t>
            </a:r>
            <a:endParaRPr sz="2100">
              <a:solidFill>
                <a:srgbClr val="002060"/>
              </a:solidFill>
              <a:highlight>
                <a:srgbClr val="FAFAFA"/>
              </a:highlight>
              <a:latin typeface="Book Antiqua"/>
              <a:ea typeface="Book Antiqua"/>
              <a:cs typeface="Book Antiqua"/>
              <a:sym typeface="Book Antiqua"/>
            </a:endParaRPr>
          </a:p>
        </p:txBody>
      </p:sp>
      <p:sp>
        <p:nvSpPr>
          <p:cNvPr id="392" name="Google Shape;392;g118124538be_0_60"/>
          <p:cNvSpPr txBox="1"/>
          <p:nvPr>
            <p:ph type="title"/>
          </p:nvPr>
        </p:nvSpPr>
        <p:spPr>
          <a:xfrm>
            <a:off x="1385150" y="206575"/>
            <a:ext cx="10018800" cy="735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rgbClr val="980000"/>
                </a:solidFill>
                <a:latin typeface="Book Antiqua"/>
                <a:ea typeface="Book Antiqua"/>
                <a:cs typeface="Book Antiqua"/>
                <a:sym typeface="Book Antiqua"/>
              </a:rPr>
              <a:t>Custom comparators</a:t>
            </a:r>
            <a:endParaRPr b="1" sz="3200">
              <a:solidFill>
                <a:srgbClr val="980000"/>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18124538be_0_68"/>
          <p:cNvSpPr txBox="1"/>
          <p:nvPr>
            <p:ph idx="11" type="ftr"/>
          </p:nvPr>
        </p:nvSpPr>
        <p:spPr>
          <a:xfrm>
            <a:off x="10733479" y="6369642"/>
            <a:ext cx="140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399" name="Google Shape;399;g118124538be_0_68"/>
          <p:cNvSpPr txBox="1"/>
          <p:nvPr>
            <p:ph idx="12" type="sldNum"/>
          </p:nvPr>
        </p:nvSpPr>
        <p:spPr>
          <a:xfrm>
            <a:off x="11160306" y="6103669"/>
            <a:ext cx="55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400" name="Google Shape;400;g118124538be_0_68"/>
          <p:cNvSpPr txBox="1"/>
          <p:nvPr>
            <p:ph idx="1" type="body"/>
          </p:nvPr>
        </p:nvSpPr>
        <p:spPr>
          <a:xfrm>
            <a:off x="1695600" y="107450"/>
            <a:ext cx="10496400" cy="6262200"/>
          </a:xfrm>
          <a:prstGeom prst="rect">
            <a:avLst/>
          </a:prstGeom>
          <a:noFill/>
          <a:ln>
            <a:noFill/>
          </a:ln>
        </p:spPr>
        <p:txBody>
          <a:bodyPr anchorCtr="0" anchor="ctr" bIns="45700" lIns="91425" spcFirstLastPara="1" rIns="91425" wrap="square" tIns="45700">
            <a:noAutofit/>
          </a:bodyPr>
          <a:lstStyle/>
          <a:p>
            <a:pPr indent="0" lvl="0" marL="0" rtl="0" algn="l">
              <a:lnSpc>
                <a:spcPct val="156818"/>
              </a:lnSpc>
              <a:spcBef>
                <a:spcPts val="800"/>
              </a:spcBef>
              <a:spcAft>
                <a:spcPts val="0"/>
              </a:spcAft>
              <a:buNone/>
            </a:pPr>
            <a:r>
              <a:rPr lang="en-US" sz="1900">
                <a:solidFill>
                  <a:srgbClr val="980000"/>
                </a:solidFill>
                <a:highlight>
                  <a:srgbClr val="FAFAFA"/>
                </a:highlight>
                <a:latin typeface="Book Antiqua"/>
                <a:ea typeface="Book Antiqua"/>
                <a:cs typeface="Book Antiqua"/>
                <a:sym typeface="Book Antiqua"/>
              </a:rPr>
              <a:t>public static class FirstComparator extends WritableComparator   </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1900">
                <a:solidFill>
                  <a:srgbClr val="980000"/>
                </a:solidFill>
                <a:highlight>
                  <a:srgbClr val="FAFAFA"/>
                </a:highlight>
                <a:latin typeface="Book Antiqua"/>
                <a:ea typeface="Book Antiqua"/>
                <a:cs typeface="Book Antiqua"/>
                <a:sym typeface="Book Antiqua"/>
              </a:rPr>
              <a:t>{</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1900">
                <a:solidFill>
                  <a:srgbClr val="980000"/>
                </a:solidFill>
                <a:highlight>
                  <a:srgbClr val="FAFAFA"/>
                </a:highlight>
                <a:latin typeface="Book Antiqua"/>
                <a:ea typeface="Book Antiqua"/>
                <a:cs typeface="Book Antiqua"/>
                <a:sym typeface="Book Antiqua"/>
              </a:rPr>
              <a:t>private static final Text.Comparator TEXT_COMPARATOR = new</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1900">
                <a:solidFill>
                  <a:srgbClr val="980000"/>
                </a:solidFill>
                <a:highlight>
                  <a:srgbClr val="FAFAFA"/>
                </a:highlight>
                <a:latin typeface="Book Antiqua"/>
                <a:ea typeface="Book Antiqua"/>
                <a:cs typeface="Book Antiqua"/>
                <a:sym typeface="Book Antiqua"/>
              </a:rPr>
              <a:t>Text.Comparator();</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1900">
                <a:solidFill>
                  <a:srgbClr val="980000"/>
                </a:solidFill>
                <a:highlight>
                  <a:srgbClr val="FAFAFA"/>
                </a:highlight>
                <a:latin typeface="Book Antiqua"/>
                <a:ea typeface="Book Antiqua"/>
                <a:cs typeface="Book Antiqua"/>
                <a:sym typeface="Book Antiqua"/>
              </a:rPr>
              <a:t>public FirstComparator()   </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1900">
                <a:solidFill>
                  <a:srgbClr val="980000"/>
                </a:solidFill>
                <a:highlight>
                  <a:srgbClr val="FAFAFA"/>
                </a:highlight>
                <a:latin typeface="Book Antiqua"/>
                <a:ea typeface="Book Antiqua"/>
                <a:cs typeface="Book Antiqua"/>
                <a:sym typeface="Book Antiqua"/>
              </a:rPr>
              <a:t>{</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None/>
            </a:pPr>
            <a:r>
              <a:rPr lang="en-US" sz="1900">
                <a:solidFill>
                  <a:srgbClr val="980000"/>
                </a:solidFill>
                <a:highlight>
                  <a:srgbClr val="FAFAFA"/>
                </a:highlight>
                <a:latin typeface="Book Antiqua"/>
                <a:ea typeface="Book Antiqua"/>
                <a:cs typeface="Book Antiqua"/>
                <a:sym typeface="Book Antiqua"/>
              </a:rPr>
              <a:t>super(TextPair.class);      }</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Clr>
                <a:schemeClr val="dk1"/>
              </a:buClr>
              <a:buSzPts val="1100"/>
              <a:buFont typeface="Arial"/>
              <a:buNone/>
            </a:pPr>
            <a:r>
              <a:rPr lang="en-US" sz="1900">
                <a:solidFill>
                  <a:srgbClr val="980000"/>
                </a:solidFill>
                <a:highlight>
                  <a:srgbClr val="FAFAFA"/>
                </a:highlight>
                <a:latin typeface="Book Antiqua"/>
                <a:ea typeface="Book Antiqua"/>
                <a:cs typeface="Book Antiqua"/>
                <a:sym typeface="Book Antiqua"/>
              </a:rPr>
              <a:t>@Override</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Clr>
                <a:schemeClr val="dk1"/>
              </a:buClr>
              <a:buSzPts val="1100"/>
              <a:buFont typeface="Arial"/>
              <a:buNone/>
            </a:pPr>
            <a:r>
              <a:rPr lang="en-US" sz="1900">
                <a:solidFill>
                  <a:srgbClr val="980000"/>
                </a:solidFill>
                <a:highlight>
                  <a:srgbClr val="FAFAFA"/>
                </a:highlight>
                <a:latin typeface="Book Antiqua"/>
                <a:ea typeface="Book Antiqua"/>
                <a:cs typeface="Book Antiqua"/>
                <a:sym typeface="Book Antiqua"/>
              </a:rPr>
              <a:t>public int compare(byte[] b1, int s1, int l1,</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0"/>
              </a:spcAft>
              <a:buClr>
                <a:schemeClr val="dk1"/>
              </a:buClr>
              <a:buSzPts val="1100"/>
              <a:buFont typeface="Arial"/>
              <a:buNone/>
            </a:pPr>
            <a:r>
              <a:rPr lang="en-US" sz="1900">
                <a:solidFill>
                  <a:srgbClr val="980000"/>
                </a:solidFill>
                <a:highlight>
                  <a:srgbClr val="FAFAFA"/>
                </a:highlight>
                <a:latin typeface="Book Antiqua"/>
                <a:ea typeface="Book Antiqua"/>
                <a:cs typeface="Book Antiqua"/>
                <a:sym typeface="Book Antiqua"/>
              </a:rPr>
              <a:t>byte[] b2, int s2, int l2)     </a:t>
            </a:r>
            <a:endParaRPr sz="1900">
              <a:solidFill>
                <a:srgbClr val="980000"/>
              </a:solidFill>
              <a:highlight>
                <a:srgbClr val="FAFAFA"/>
              </a:highlight>
              <a:latin typeface="Book Antiqua"/>
              <a:ea typeface="Book Antiqua"/>
              <a:cs typeface="Book Antiqua"/>
              <a:sym typeface="Book Antiqua"/>
            </a:endParaRPr>
          </a:p>
          <a:p>
            <a:pPr indent="0" lvl="0" marL="0" rtl="0" algn="l">
              <a:lnSpc>
                <a:spcPct val="156818"/>
              </a:lnSpc>
              <a:spcBef>
                <a:spcPts val="800"/>
              </a:spcBef>
              <a:spcAft>
                <a:spcPts val="800"/>
              </a:spcAft>
              <a:buNone/>
            </a:pPr>
            <a:r>
              <a:rPr lang="en-US" sz="1900">
                <a:solidFill>
                  <a:srgbClr val="980000"/>
                </a:solidFill>
                <a:highlight>
                  <a:srgbClr val="FAFAFA"/>
                </a:highlight>
                <a:latin typeface="Book Antiqua"/>
                <a:ea typeface="Book Antiqua"/>
                <a:cs typeface="Book Antiqua"/>
                <a:sym typeface="Book Antiqua"/>
              </a:rPr>
              <a:t>{</a:t>
            </a:r>
            <a:endParaRPr sz="1900">
              <a:solidFill>
                <a:srgbClr val="980000"/>
              </a:solidFill>
              <a:highlight>
                <a:srgbClr val="FAFAFA"/>
              </a:highlight>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18124538be_0_76"/>
          <p:cNvSpPr txBox="1"/>
          <p:nvPr>
            <p:ph idx="11" type="ftr"/>
          </p:nvPr>
        </p:nvSpPr>
        <p:spPr>
          <a:xfrm>
            <a:off x="10733479" y="6369642"/>
            <a:ext cx="140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407" name="Google Shape;407;g118124538be_0_76"/>
          <p:cNvSpPr txBox="1"/>
          <p:nvPr>
            <p:ph idx="12" type="sldNum"/>
          </p:nvPr>
        </p:nvSpPr>
        <p:spPr>
          <a:xfrm>
            <a:off x="11160306" y="6103669"/>
            <a:ext cx="55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408" name="Google Shape;408;g118124538be_0_76"/>
          <p:cNvSpPr txBox="1"/>
          <p:nvPr>
            <p:ph idx="1" type="body"/>
          </p:nvPr>
        </p:nvSpPr>
        <p:spPr>
          <a:xfrm>
            <a:off x="1516000" y="575050"/>
            <a:ext cx="10496400" cy="5893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36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Try</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 </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int firstL1 = WritableUtils.decodeVIntSize(b1[s1]) + readVInt(b1, s1);</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int firstL2 = WritableUtils.decodeVIntSize(b2[s2]) + readVInt(b2, s2);</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return TEXT_COMPARATOR.compare(b1, s1, firstL1, b2, s2, firstL2);</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catch (IOException e)</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throw new IllegalArgumentException(e);</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a:t>
            </a:r>
            <a:endParaRPr sz="2200">
              <a:solidFill>
                <a:srgbClr val="980000"/>
              </a:solidFill>
              <a:latin typeface="Book Antiqua"/>
              <a:ea typeface="Book Antiqua"/>
              <a:cs typeface="Book Antiqua"/>
              <a:sym typeface="Book Antiqua"/>
            </a:endParaRPr>
          </a:p>
          <a:p>
            <a:pPr indent="0" lvl="0" marL="0" rtl="0" algn="l">
              <a:lnSpc>
                <a:spcPct val="115000"/>
              </a:lnSpc>
              <a:spcBef>
                <a:spcPts val="600"/>
              </a:spcBef>
              <a:spcAft>
                <a:spcPts val="600"/>
              </a:spcAft>
              <a:buClr>
                <a:schemeClr val="dk1"/>
              </a:buClr>
              <a:buSzPts val="1100"/>
              <a:buFont typeface="Arial"/>
              <a:buNone/>
            </a:pPr>
            <a:r>
              <a:rPr lang="en-US" sz="2200">
                <a:solidFill>
                  <a:srgbClr val="980000"/>
                </a:solidFill>
                <a:latin typeface="Book Antiqua"/>
                <a:ea typeface="Book Antiqua"/>
                <a:cs typeface="Book Antiqua"/>
                <a:sym typeface="Book Antiqua"/>
              </a:rPr>
              <a:t>}</a:t>
            </a:r>
            <a:endParaRPr sz="2200">
              <a:solidFill>
                <a:srgbClr val="980000"/>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192" name="Google Shape;192;p3"/>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193" name="Google Shape;193;p3"/>
          <p:cNvSpPr txBox="1"/>
          <p:nvPr>
            <p:ph idx="1" type="body"/>
          </p:nvPr>
        </p:nvSpPr>
        <p:spPr>
          <a:xfrm>
            <a:off x="1484310" y="1439474"/>
            <a:ext cx="10342929" cy="46301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rPr b="1" lang="en-US">
                <a:solidFill>
                  <a:srgbClr val="C00000"/>
                </a:solidFill>
                <a:latin typeface="Book Antiqua"/>
                <a:ea typeface="Book Antiqua"/>
                <a:cs typeface="Book Antiqua"/>
                <a:sym typeface="Book Antiqua"/>
              </a:rPr>
              <a:t>Hadoop writable Interface-</a:t>
            </a:r>
            <a:endParaRPr/>
          </a:p>
          <a:p>
            <a:pPr indent="-285750" lvl="0" marL="285750" rtl="0" algn="just">
              <a:lnSpc>
                <a:spcPct val="150000"/>
              </a:lnSpc>
              <a:spcBef>
                <a:spcPts val="1000"/>
              </a:spcBef>
              <a:spcAft>
                <a:spcPts val="0"/>
              </a:spcAft>
              <a:buSzPts val="2900"/>
              <a:buChar char="•"/>
            </a:pPr>
            <a:r>
              <a:rPr b="0" i="0" lang="en-US" sz="2000">
                <a:solidFill>
                  <a:srgbClr val="002060"/>
                </a:solidFill>
                <a:latin typeface="Book Antiqua"/>
                <a:ea typeface="Book Antiqua"/>
                <a:cs typeface="Book Antiqua"/>
                <a:sym typeface="Book Antiqua"/>
              </a:rPr>
              <a:t>Writable is an interface in Hadoop. Writable in </a:t>
            </a:r>
            <a:r>
              <a:rPr i="0" lang="en-US" sz="2000">
                <a:solidFill>
                  <a:srgbClr val="002060"/>
                </a:solidFill>
                <a:latin typeface="Book Antiqua"/>
                <a:ea typeface="Book Antiqua"/>
                <a:cs typeface="Book Antiqua"/>
                <a:sym typeface="Book Antiqua"/>
              </a:rPr>
              <a:t>Hadoop </a:t>
            </a:r>
            <a:r>
              <a:rPr b="0" i="0" lang="en-US" sz="2000">
                <a:solidFill>
                  <a:srgbClr val="002060"/>
                </a:solidFill>
                <a:latin typeface="Book Antiqua"/>
                <a:ea typeface="Book Antiqua"/>
                <a:cs typeface="Book Antiqua"/>
                <a:sym typeface="Book Antiqua"/>
              </a:rPr>
              <a:t>acts as a wrapper class to almost all the primitive data type of Java.</a:t>
            </a:r>
            <a:endParaRPr/>
          </a:p>
          <a:p>
            <a:pPr indent="-285750" lvl="0" marL="285750" rtl="0" algn="just">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Writables are used for creating serialized data types in Hadoop.</a:t>
            </a:r>
            <a:endParaRPr/>
          </a:p>
          <a:p>
            <a:pPr indent="-285750" lvl="0" marL="285750" rtl="0" algn="just">
              <a:lnSpc>
                <a:spcPct val="150000"/>
              </a:lnSpc>
              <a:spcBef>
                <a:spcPts val="1000"/>
              </a:spcBef>
              <a:spcAft>
                <a:spcPts val="0"/>
              </a:spcAft>
              <a:buSzPts val="2900"/>
              <a:buChar char="•"/>
            </a:pPr>
            <a:r>
              <a:rPr b="1" lang="en-US" sz="2000">
                <a:solidFill>
                  <a:srgbClr val="002060"/>
                </a:solidFill>
                <a:latin typeface="Book Antiqua"/>
                <a:ea typeface="Book Antiqua"/>
                <a:cs typeface="Book Antiqua"/>
                <a:sym typeface="Book Antiqua"/>
              </a:rPr>
              <a:t>Serialization - </a:t>
            </a:r>
            <a:r>
              <a:rPr lang="en-US" sz="2000">
                <a:solidFill>
                  <a:srgbClr val="002060"/>
                </a:solidFill>
                <a:latin typeface="Book Antiqua"/>
                <a:ea typeface="Book Antiqua"/>
                <a:cs typeface="Book Antiqua"/>
                <a:sym typeface="Book Antiqua"/>
              </a:rPr>
              <a:t>Serialization is nothing but converting the raw data into a stream of bytes which can travel along different networks and can reside in different systems. </a:t>
            </a:r>
            <a:endParaRPr/>
          </a:p>
          <a:p>
            <a:pPr indent="-285750" lvl="0" marL="285750" rtl="0" algn="just">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Serialization is not the only concern of Writable interface; it also has to perform compare and sorting operation in Hadoop.</a:t>
            </a:r>
            <a:endParaRPr sz="2000">
              <a:solidFill>
                <a:srgbClr val="002060"/>
              </a:solidFill>
              <a:latin typeface="Book Antiqua"/>
              <a:ea typeface="Book Antiqua"/>
              <a:cs typeface="Book Antiqua"/>
              <a:sym typeface="Book Antiqua"/>
            </a:endParaRPr>
          </a:p>
        </p:txBody>
      </p:sp>
      <p:sp>
        <p:nvSpPr>
          <p:cNvPr id="194" name="Google Shape;194;p3"/>
          <p:cNvSpPr txBox="1"/>
          <p:nvPr>
            <p:ph type="title"/>
          </p:nvPr>
        </p:nvSpPr>
        <p:spPr>
          <a:xfrm>
            <a:off x="1484310" y="320675"/>
            <a:ext cx="10018713" cy="85818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B0F0"/>
              </a:buClr>
              <a:buSzPts val="3200"/>
              <a:buFont typeface="Book Antiqua"/>
              <a:buNone/>
            </a:pPr>
            <a:r>
              <a:rPr b="1" lang="en-US" sz="3200" u="none" strike="noStrike">
                <a:solidFill>
                  <a:srgbClr val="00B0F0"/>
                </a:solidFill>
                <a:latin typeface="Book Antiqua"/>
                <a:ea typeface="Book Antiqua"/>
                <a:cs typeface="Book Antiqua"/>
                <a:sym typeface="Book Antiqua"/>
              </a:rPr>
              <a:t>Hadoop Input output-writable interfaces</a:t>
            </a:r>
            <a:endParaRPr b="1" sz="3200">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18124538be_0_84"/>
          <p:cNvSpPr txBox="1"/>
          <p:nvPr>
            <p:ph idx="11" type="ftr"/>
          </p:nvPr>
        </p:nvSpPr>
        <p:spPr>
          <a:xfrm>
            <a:off x="10733479" y="6369642"/>
            <a:ext cx="140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415" name="Google Shape;415;g118124538be_0_84"/>
          <p:cNvSpPr txBox="1"/>
          <p:nvPr>
            <p:ph idx="12" type="sldNum"/>
          </p:nvPr>
        </p:nvSpPr>
        <p:spPr>
          <a:xfrm>
            <a:off x="11160306" y="6103669"/>
            <a:ext cx="55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416" name="Google Shape;416;g118124538be_0_84"/>
          <p:cNvSpPr txBox="1"/>
          <p:nvPr>
            <p:ph idx="1" type="body"/>
          </p:nvPr>
        </p:nvSpPr>
        <p:spPr>
          <a:xfrm>
            <a:off x="1533900" y="465550"/>
            <a:ext cx="10496400" cy="59040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36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@Override</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public int compare(WritableComparable a, WritableComparable b)</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Clr>
                <a:schemeClr val="dk1"/>
              </a:buClr>
              <a:buSzPts val="1100"/>
              <a:buFont typeface="Arial"/>
              <a:buNone/>
            </a:pPr>
            <a:r>
              <a:rPr lang="en-US">
                <a:solidFill>
                  <a:srgbClr val="980000"/>
                </a:solidFill>
                <a:latin typeface="Book Antiqua"/>
                <a:ea typeface="Book Antiqua"/>
                <a:cs typeface="Book Antiqua"/>
                <a:sym typeface="Book Antiqua"/>
              </a:rPr>
              <a:t>if (a instanceof TextPair &amp;&amp; b instanceof TextPair)</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None/>
            </a:pPr>
            <a:r>
              <a:rPr lang="en-US">
                <a:solidFill>
                  <a:srgbClr val="980000"/>
                </a:solidFill>
                <a:latin typeface="Book Antiqua"/>
                <a:ea typeface="Book Antiqua"/>
                <a:cs typeface="Book Antiqua"/>
                <a:sym typeface="Book Antiqua"/>
              </a:rPr>
              <a:t>return ((TextPair) a).first.compareTo(((TextPair) b).first);</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None/>
            </a:pPr>
            <a:r>
              <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None/>
            </a:pPr>
            <a:r>
              <a:rPr lang="en-US">
                <a:solidFill>
                  <a:srgbClr val="980000"/>
                </a:solidFill>
                <a:latin typeface="Book Antiqua"/>
                <a:ea typeface="Book Antiqua"/>
                <a:cs typeface="Book Antiqua"/>
                <a:sym typeface="Book Antiqua"/>
              </a:rPr>
              <a:t>return super.compare(a, b);</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0"/>
              </a:spcAft>
              <a:buNone/>
            </a:pPr>
            <a:r>
              <a:rPr lang="en-US">
                <a:solidFill>
                  <a:srgbClr val="980000"/>
                </a:solidFill>
                <a:latin typeface="Book Antiqua"/>
                <a:ea typeface="Book Antiqua"/>
                <a:cs typeface="Book Antiqua"/>
                <a:sym typeface="Book Antiqua"/>
              </a:rPr>
              <a:t>}</a:t>
            </a:r>
            <a:endParaRPr>
              <a:solidFill>
                <a:srgbClr val="980000"/>
              </a:solidFill>
              <a:latin typeface="Book Antiqua"/>
              <a:ea typeface="Book Antiqua"/>
              <a:cs typeface="Book Antiqua"/>
              <a:sym typeface="Book Antiqua"/>
            </a:endParaRPr>
          </a:p>
          <a:p>
            <a:pPr indent="0" lvl="0" marL="0" rtl="0" algn="l">
              <a:lnSpc>
                <a:spcPct val="105000"/>
              </a:lnSpc>
              <a:spcBef>
                <a:spcPts val="600"/>
              </a:spcBef>
              <a:spcAft>
                <a:spcPts val="600"/>
              </a:spcAft>
              <a:buClr>
                <a:schemeClr val="dk1"/>
              </a:buClr>
              <a:buSzPts val="1100"/>
              <a:buFont typeface="Arial"/>
              <a:buNone/>
            </a:pPr>
            <a:r>
              <a:t/>
            </a:r>
            <a:endParaRPr>
              <a:solidFill>
                <a:srgbClr val="980000"/>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01" name="Google Shape;201;p4"/>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02" name="Google Shape;202;p4"/>
          <p:cNvSpPr txBox="1"/>
          <p:nvPr>
            <p:ph idx="1" type="body"/>
          </p:nvPr>
        </p:nvSpPr>
        <p:spPr>
          <a:xfrm>
            <a:off x="1559261" y="579929"/>
            <a:ext cx="10152212" cy="5390753"/>
          </a:xfrm>
          <a:prstGeom prst="rect">
            <a:avLst/>
          </a:prstGeom>
          <a:noFill/>
          <a:ln>
            <a:noFill/>
          </a:ln>
        </p:spPr>
        <p:txBody>
          <a:bodyPr anchorCtr="0" anchor="ctr" bIns="45700" lIns="91425" spcFirstLastPara="1" rIns="91425" wrap="square" tIns="45700">
            <a:normAutofit/>
          </a:bodyPr>
          <a:lstStyle/>
          <a:p>
            <a:pPr indent="-241300" lvl="0" marL="285750" rtl="0" algn="just">
              <a:lnSpc>
                <a:spcPct val="150000"/>
              </a:lnSpc>
              <a:spcBef>
                <a:spcPts val="0"/>
              </a:spcBef>
              <a:spcAft>
                <a:spcPts val="0"/>
              </a:spcAft>
              <a:buSzPts val="2200"/>
              <a:buChar char="•"/>
            </a:pPr>
            <a:r>
              <a:rPr lang="en-US" sz="2200">
                <a:solidFill>
                  <a:srgbClr val="002060"/>
                </a:solidFill>
                <a:latin typeface="Book Antiqua"/>
                <a:ea typeface="Book Antiqua"/>
                <a:cs typeface="Book Antiqua"/>
                <a:sym typeface="Book Antiqua"/>
              </a:rPr>
              <a:t>Hadoop MapReduce uses implementations of Writables for interacting with user-provided Mappers and Reducers. To implement the Writable interface, we require two methods: </a:t>
            </a:r>
            <a:endParaRPr sz="2200"/>
          </a:p>
          <a:p>
            <a:pPr indent="0" lvl="1" marL="457200" rtl="0" algn="just">
              <a:lnSpc>
                <a:spcPct val="150000"/>
              </a:lnSpc>
              <a:spcBef>
                <a:spcPts val="1000"/>
              </a:spcBef>
              <a:spcAft>
                <a:spcPts val="0"/>
              </a:spcAft>
              <a:buSzPts val="2900"/>
              <a:buNone/>
            </a:pPr>
            <a:r>
              <a:rPr lang="en-US" sz="2200">
                <a:solidFill>
                  <a:srgbClr val="C00000"/>
                </a:solidFill>
                <a:latin typeface="Book Antiqua"/>
                <a:ea typeface="Book Antiqua"/>
                <a:cs typeface="Book Antiqua"/>
                <a:sym typeface="Book Antiqua"/>
              </a:rPr>
              <a:t>public interface Writable </a:t>
            </a:r>
            <a:endParaRPr sz="2200"/>
          </a:p>
          <a:p>
            <a:pPr indent="0" lvl="1" marL="457200" rtl="0" algn="just">
              <a:lnSpc>
                <a:spcPct val="150000"/>
              </a:lnSpc>
              <a:spcBef>
                <a:spcPts val="1000"/>
              </a:spcBef>
              <a:spcAft>
                <a:spcPts val="0"/>
              </a:spcAft>
              <a:buSzPts val="2900"/>
              <a:buNone/>
            </a:pPr>
            <a:r>
              <a:rPr lang="en-US" sz="2200">
                <a:solidFill>
                  <a:srgbClr val="C00000"/>
                </a:solidFill>
                <a:latin typeface="Book Antiqua"/>
                <a:ea typeface="Book Antiqua"/>
                <a:cs typeface="Book Antiqua"/>
                <a:sym typeface="Book Antiqua"/>
              </a:rPr>
              <a:t>{ </a:t>
            </a:r>
            <a:endParaRPr sz="2200"/>
          </a:p>
          <a:p>
            <a:pPr indent="0" lvl="1" marL="457200" rtl="0" algn="just">
              <a:lnSpc>
                <a:spcPct val="150000"/>
              </a:lnSpc>
              <a:spcBef>
                <a:spcPts val="1000"/>
              </a:spcBef>
              <a:spcAft>
                <a:spcPts val="0"/>
              </a:spcAft>
              <a:buSzPts val="2900"/>
              <a:buNone/>
            </a:pPr>
            <a:r>
              <a:rPr lang="en-US" sz="2200">
                <a:solidFill>
                  <a:srgbClr val="C00000"/>
                </a:solidFill>
                <a:latin typeface="Book Antiqua"/>
                <a:ea typeface="Book Antiqua"/>
                <a:cs typeface="Book Antiqua"/>
                <a:sym typeface="Book Antiqua"/>
              </a:rPr>
              <a:t>void readFields(DataInput in); </a:t>
            </a:r>
            <a:endParaRPr sz="2200"/>
          </a:p>
          <a:p>
            <a:pPr indent="0" lvl="1" marL="457200" rtl="0" algn="just">
              <a:lnSpc>
                <a:spcPct val="150000"/>
              </a:lnSpc>
              <a:spcBef>
                <a:spcPts val="1000"/>
              </a:spcBef>
              <a:spcAft>
                <a:spcPts val="0"/>
              </a:spcAft>
              <a:buSzPts val="2900"/>
              <a:buNone/>
            </a:pPr>
            <a:r>
              <a:rPr lang="en-US" sz="2200">
                <a:solidFill>
                  <a:srgbClr val="C00000"/>
                </a:solidFill>
                <a:latin typeface="Book Antiqua"/>
                <a:ea typeface="Book Antiqua"/>
                <a:cs typeface="Book Antiqua"/>
                <a:sym typeface="Book Antiqua"/>
              </a:rPr>
              <a:t>void write(DataOutput out); </a:t>
            </a:r>
            <a:endParaRPr sz="2200"/>
          </a:p>
          <a:p>
            <a:pPr indent="0" lvl="1" marL="457200" rtl="0" algn="just">
              <a:lnSpc>
                <a:spcPct val="150000"/>
              </a:lnSpc>
              <a:spcBef>
                <a:spcPts val="1000"/>
              </a:spcBef>
              <a:spcAft>
                <a:spcPts val="0"/>
              </a:spcAft>
              <a:buSzPts val="2900"/>
              <a:buNone/>
            </a:pPr>
            <a:r>
              <a:rPr lang="en-US" sz="2200">
                <a:solidFill>
                  <a:srgbClr val="C00000"/>
                </a:solidFill>
                <a:latin typeface="Book Antiqua"/>
                <a:ea typeface="Book Antiqua"/>
                <a:cs typeface="Book Antiqua"/>
                <a:sym typeface="Book Antiqua"/>
              </a:rPr>
              <a:t>} </a:t>
            </a:r>
            <a:endParaRPr sz="2200">
              <a:solidFill>
                <a:srgbClr val="C00000"/>
              </a:solidFill>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09" name="Google Shape;209;p5"/>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10" name="Google Shape;210;p5"/>
          <p:cNvSpPr txBox="1"/>
          <p:nvPr>
            <p:ph idx="1" type="body"/>
          </p:nvPr>
        </p:nvSpPr>
        <p:spPr>
          <a:xfrm>
            <a:off x="1538010" y="212043"/>
            <a:ext cx="10653900" cy="6157500"/>
          </a:xfrm>
          <a:prstGeom prst="rect">
            <a:avLst/>
          </a:prstGeom>
          <a:noFill/>
          <a:ln>
            <a:noFill/>
          </a:ln>
        </p:spPr>
        <p:txBody>
          <a:bodyPr anchorCtr="0" anchor="ctr" bIns="45700" lIns="91425" spcFirstLastPara="1" rIns="91425" wrap="square" tIns="45700">
            <a:normAutofit/>
          </a:bodyPr>
          <a:lstStyle/>
          <a:p>
            <a:pPr indent="0" lvl="0" marL="0" rtl="0" algn="just">
              <a:lnSpc>
                <a:spcPct val="150000"/>
              </a:lnSpc>
              <a:spcBef>
                <a:spcPts val="0"/>
              </a:spcBef>
              <a:spcAft>
                <a:spcPts val="0"/>
              </a:spcAft>
              <a:buSzPts val="2900"/>
              <a:buNone/>
            </a:pPr>
            <a:r>
              <a:rPr b="1" lang="en-US" sz="2000">
                <a:solidFill>
                  <a:srgbClr val="C00000"/>
                </a:solidFill>
                <a:latin typeface="Book Antiqua"/>
                <a:ea typeface="Book Antiqua"/>
                <a:cs typeface="Book Antiqua"/>
                <a:sym typeface="Book Antiqua"/>
              </a:rPr>
              <a:t>Why use Hadoop Writable(s)?</a:t>
            </a:r>
            <a:endParaRPr sz="2000"/>
          </a:p>
          <a:p>
            <a:pPr indent="-228600" lvl="0" marL="285750" rtl="0" algn="l">
              <a:lnSpc>
                <a:spcPct val="150000"/>
              </a:lnSpc>
              <a:spcBef>
                <a:spcPts val="1000"/>
              </a:spcBef>
              <a:spcAft>
                <a:spcPts val="0"/>
              </a:spcAft>
              <a:buSzPts val="2000"/>
              <a:buChar char="•"/>
            </a:pPr>
            <a:r>
              <a:rPr b="0" i="0" lang="en-US" sz="2000">
                <a:solidFill>
                  <a:srgbClr val="002060"/>
                </a:solidFill>
                <a:latin typeface="Book Antiqua"/>
                <a:ea typeface="Book Antiqua"/>
                <a:cs typeface="Book Antiqua"/>
                <a:sym typeface="Book Antiqua"/>
              </a:rPr>
              <a:t>Hadoop framework needs Writable type of interface in order to perform the following tasks:</a:t>
            </a:r>
            <a:endParaRPr sz="2000"/>
          </a:p>
          <a:p>
            <a:pPr indent="-247015" lvl="1" marL="742950" rtl="0" algn="l">
              <a:lnSpc>
                <a:spcPct val="150000"/>
              </a:lnSpc>
              <a:spcBef>
                <a:spcPts val="0"/>
              </a:spcBef>
              <a:spcAft>
                <a:spcPts val="0"/>
              </a:spcAft>
              <a:buClr>
                <a:srgbClr val="0070C0"/>
              </a:buClr>
              <a:buSzPts val="2000"/>
              <a:buFont typeface="Book Antiqua"/>
              <a:buChar char="•"/>
            </a:pPr>
            <a:r>
              <a:rPr b="0" i="0" lang="en-US">
                <a:solidFill>
                  <a:srgbClr val="0070C0"/>
                </a:solidFill>
                <a:latin typeface="Book Antiqua"/>
                <a:ea typeface="Book Antiqua"/>
                <a:cs typeface="Book Antiqua"/>
                <a:sym typeface="Book Antiqua"/>
              </a:rPr>
              <a:t>Implement serialization</a:t>
            </a:r>
            <a:endParaRPr/>
          </a:p>
          <a:p>
            <a:pPr indent="-247015" lvl="1" marL="742950" rtl="0" algn="l">
              <a:lnSpc>
                <a:spcPct val="150000"/>
              </a:lnSpc>
              <a:spcBef>
                <a:spcPts val="0"/>
              </a:spcBef>
              <a:spcAft>
                <a:spcPts val="0"/>
              </a:spcAft>
              <a:buClr>
                <a:srgbClr val="0070C0"/>
              </a:buClr>
              <a:buSzPts val="2000"/>
              <a:buFont typeface="Book Antiqua"/>
              <a:buChar char="•"/>
            </a:pPr>
            <a:r>
              <a:rPr b="0" i="0" lang="en-US">
                <a:solidFill>
                  <a:srgbClr val="0070C0"/>
                </a:solidFill>
                <a:latin typeface="Book Antiqua"/>
                <a:ea typeface="Book Antiqua"/>
                <a:cs typeface="Book Antiqua"/>
                <a:sym typeface="Book Antiqua"/>
              </a:rPr>
              <a:t>Transfer data between clusters and networks</a:t>
            </a:r>
            <a:endParaRPr/>
          </a:p>
          <a:p>
            <a:pPr indent="-247015" lvl="1" marL="742950" rtl="0" algn="l">
              <a:lnSpc>
                <a:spcPct val="150000"/>
              </a:lnSpc>
              <a:spcBef>
                <a:spcPts val="0"/>
              </a:spcBef>
              <a:spcAft>
                <a:spcPts val="0"/>
              </a:spcAft>
              <a:buClr>
                <a:srgbClr val="0070C0"/>
              </a:buClr>
              <a:buSzPts val="2000"/>
              <a:buFont typeface="Book Antiqua"/>
              <a:buChar char="•"/>
            </a:pPr>
            <a:r>
              <a:rPr b="0" i="0" lang="en-US">
                <a:solidFill>
                  <a:srgbClr val="0070C0"/>
                </a:solidFill>
                <a:latin typeface="Book Antiqua"/>
                <a:ea typeface="Book Antiqua"/>
                <a:cs typeface="Book Antiqua"/>
                <a:sym typeface="Book Antiqua"/>
              </a:rPr>
              <a:t>Store the deserialized data in the local disk of the system</a:t>
            </a:r>
            <a:endParaRPr/>
          </a:p>
          <a:p>
            <a:pPr indent="-228600" lvl="0" marL="285750" rtl="0" algn="just">
              <a:lnSpc>
                <a:spcPct val="150000"/>
              </a:lnSpc>
              <a:spcBef>
                <a:spcPts val="1000"/>
              </a:spcBef>
              <a:spcAft>
                <a:spcPts val="0"/>
              </a:spcAft>
              <a:buSzPts val="2000"/>
              <a:buChar char="•"/>
            </a:pPr>
            <a:r>
              <a:rPr lang="en-US" sz="2000">
                <a:solidFill>
                  <a:srgbClr val="002060"/>
                </a:solidFill>
                <a:latin typeface="Book Antiqua"/>
                <a:ea typeface="Book Antiqua"/>
                <a:cs typeface="Book Antiqua"/>
                <a:sym typeface="Book Antiqua"/>
              </a:rPr>
              <a:t>Writable is a strong interface in Hadoop which while serializing the data, reduces the data size enormously, so that data can be exchanged easily within the networks.</a:t>
            </a:r>
            <a:endParaRPr sz="2000"/>
          </a:p>
          <a:p>
            <a:pPr indent="-228600" lvl="0" marL="285750" rtl="0" algn="just">
              <a:lnSpc>
                <a:spcPct val="150000"/>
              </a:lnSpc>
              <a:spcBef>
                <a:spcPts val="1000"/>
              </a:spcBef>
              <a:spcAft>
                <a:spcPts val="0"/>
              </a:spcAft>
              <a:buSzPts val="2000"/>
              <a:buChar char="•"/>
            </a:pPr>
            <a:r>
              <a:rPr lang="en-US" sz="2000">
                <a:solidFill>
                  <a:srgbClr val="002060"/>
                </a:solidFill>
                <a:latin typeface="Book Antiqua"/>
                <a:ea typeface="Book Antiqua"/>
                <a:cs typeface="Book Antiqua"/>
                <a:sym typeface="Book Antiqua"/>
              </a:rPr>
              <a:t>It has separate read and write fields to read data from network and write data into local disk, respectively. Every data inside Hadoop should accept writable and comparable interface properties.</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17" name="Google Shape;217;p6"/>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18" name="Google Shape;218;p6"/>
          <p:cNvSpPr txBox="1"/>
          <p:nvPr>
            <p:ph idx="1" type="body"/>
          </p:nvPr>
        </p:nvSpPr>
        <p:spPr>
          <a:xfrm>
            <a:off x="1484300" y="966900"/>
            <a:ext cx="10494900" cy="5576700"/>
          </a:xfrm>
          <a:prstGeom prst="rect">
            <a:avLst/>
          </a:prstGeom>
          <a:noFill/>
          <a:ln>
            <a:noFill/>
          </a:ln>
        </p:spPr>
        <p:txBody>
          <a:bodyPr anchorCtr="0" anchor="ctr" bIns="45700" lIns="91425" spcFirstLastPara="1" rIns="91425" wrap="square" tIns="45700">
            <a:normAutofit/>
          </a:bodyPr>
          <a:lstStyle/>
          <a:p>
            <a:pPr indent="-368300" lvl="0" marL="457200" rtl="0" algn="just">
              <a:lnSpc>
                <a:spcPct val="200000"/>
              </a:lnSpc>
              <a:spcBef>
                <a:spcPts val="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Comparable provides a </a:t>
            </a:r>
            <a:r>
              <a:rPr b="1" lang="en-US" sz="2200">
                <a:solidFill>
                  <a:srgbClr val="002060"/>
                </a:solidFill>
                <a:highlight>
                  <a:srgbClr val="FFFFFF"/>
                </a:highlight>
                <a:latin typeface="Book Antiqua"/>
                <a:ea typeface="Book Antiqua"/>
                <a:cs typeface="Book Antiqua"/>
                <a:sym typeface="Book Antiqua"/>
              </a:rPr>
              <a:t>single sorting sequence</a:t>
            </a:r>
            <a:r>
              <a:rPr lang="en-US" sz="2200">
                <a:solidFill>
                  <a:srgbClr val="002060"/>
                </a:solidFill>
                <a:highlight>
                  <a:srgbClr val="FFFFFF"/>
                </a:highlight>
                <a:latin typeface="Book Antiqua"/>
                <a:ea typeface="Book Antiqua"/>
                <a:cs typeface="Book Antiqua"/>
                <a:sym typeface="Book Antiqua"/>
              </a:rPr>
              <a:t>. In other words, we can sort the collection on the basis of a single element such as id, name, and price. </a:t>
            </a:r>
            <a:endParaRPr sz="2200">
              <a:solidFill>
                <a:srgbClr val="002060"/>
              </a:solidFill>
              <a:highlight>
                <a:srgbClr val="FFFFFF"/>
              </a:highlight>
              <a:latin typeface="Book Antiqua"/>
              <a:ea typeface="Book Antiqua"/>
              <a:cs typeface="Book Antiqua"/>
              <a:sym typeface="Book Antiqua"/>
            </a:endParaRPr>
          </a:p>
          <a:p>
            <a:pPr indent="-368300" lvl="0" marL="457200" rtl="0" algn="just">
              <a:lnSpc>
                <a:spcPct val="200000"/>
              </a:lnSpc>
              <a:spcBef>
                <a:spcPts val="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Comparable affects the original class, i.e., the actual class is modified.</a:t>
            </a:r>
            <a:endParaRPr sz="2200">
              <a:solidFill>
                <a:srgbClr val="002060"/>
              </a:solidFill>
              <a:highlight>
                <a:srgbClr val="FFFFFF"/>
              </a:highlight>
              <a:latin typeface="Book Antiqua"/>
              <a:ea typeface="Book Antiqua"/>
              <a:cs typeface="Book Antiqua"/>
              <a:sym typeface="Book Antiqua"/>
            </a:endParaRPr>
          </a:p>
          <a:p>
            <a:pPr indent="-368300" lvl="0" marL="457200" rtl="0" algn="just">
              <a:lnSpc>
                <a:spcPct val="200000"/>
              </a:lnSpc>
              <a:spcBef>
                <a:spcPts val="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WritableComparable interface is sub-interface of Hadoop’s Writable and Java’s Comparable interfaces. and its specification is shown below:</a:t>
            </a:r>
            <a:endParaRPr sz="2200">
              <a:solidFill>
                <a:srgbClr val="002060"/>
              </a:solidFill>
              <a:highlight>
                <a:srgbClr val="FFFFFF"/>
              </a:highlight>
              <a:latin typeface="Book Antiqua"/>
              <a:ea typeface="Book Antiqua"/>
              <a:cs typeface="Book Antiqua"/>
              <a:sym typeface="Book Antiqua"/>
            </a:endParaRPr>
          </a:p>
          <a:p>
            <a:pPr indent="0" lvl="0" marL="457200" rtl="0" algn="just">
              <a:lnSpc>
                <a:spcPct val="200000"/>
              </a:lnSpc>
              <a:spcBef>
                <a:spcPts val="0"/>
              </a:spcBef>
              <a:spcAft>
                <a:spcPts val="0"/>
              </a:spcAft>
              <a:buNone/>
            </a:pPr>
            <a:r>
              <a:rPr lang="en-US" sz="2200">
                <a:solidFill>
                  <a:srgbClr val="980000"/>
                </a:solidFill>
                <a:highlight>
                  <a:srgbClr val="FFFFFF"/>
                </a:highlight>
                <a:latin typeface="Book Antiqua"/>
                <a:ea typeface="Book Antiqua"/>
                <a:cs typeface="Book Antiqua"/>
                <a:sym typeface="Book Antiqua"/>
              </a:rPr>
              <a:t>public interface WritableComparable extends Writable, Comparable</a:t>
            </a:r>
            <a:endParaRPr sz="2200">
              <a:solidFill>
                <a:srgbClr val="980000"/>
              </a:solidFill>
              <a:highlight>
                <a:srgbClr val="FFFFFF"/>
              </a:highlight>
              <a:latin typeface="Book Antiqua"/>
              <a:ea typeface="Book Antiqua"/>
              <a:cs typeface="Book Antiqua"/>
              <a:sym typeface="Book Antiqua"/>
            </a:endParaRPr>
          </a:p>
          <a:p>
            <a:pPr indent="0" lvl="0" marL="914400" rtl="0" algn="just">
              <a:lnSpc>
                <a:spcPct val="200000"/>
              </a:lnSpc>
              <a:spcBef>
                <a:spcPts val="0"/>
              </a:spcBef>
              <a:spcAft>
                <a:spcPts val="0"/>
              </a:spcAft>
              <a:buNone/>
            </a:pPr>
            <a:r>
              <a:rPr lang="en-US" sz="2200">
                <a:solidFill>
                  <a:srgbClr val="980000"/>
                </a:solidFill>
                <a:highlight>
                  <a:srgbClr val="FFFFFF"/>
                </a:highlight>
                <a:latin typeface="Book Antiqua"/>
                <a:ea typeface="Book Antiqua"/>
                <a:cs typeface="Book Antiqua"/>
                <a:sym typeface="Book Antiqua"/>
              </a:rPr>
              <a:t>{</a:t>
            </a:r>
            <a:endParaRPr sz="2200">
              <a:solidFill>
                <a:srgbClr val="980000"/>
              </a:solidFill>
              <a:highlight>
                <a:srgbClr val="FFFFFF"/>
              </a:highlight>
              <a:latin typeface="Book Antiqua"/>
              <a:ea typeface="Book Antiqua"/>
              <a:cs typeface="Book Antiqua"/>
              <a:sym typeface="Book Antiqua"/>
            </a:endParaRPr>
          </a:p>
          <a:p>
            <a:pPr indent="0" lvl="0" marL="914400" rtl="0" algn="just">
              <a:lnSpc>
                <a:spcPct val="200000"/>
              </a:lnSpc>
              <a:spcBef>
                <a:spcPts val="0"/>
              </a:spcBef>
              <a:spcAft>
                <a:spcPts val="0"/>
              </a:spcAft>
              <a:buNone/>
            </a:pPr>
            <a:r>
              <a:rPr lang="en-US" sz="2200">
                <a:solidFill>
                  <a:srgbClr val="980000"/>
                </a:solidFill>
                <a:highlight>
                  <a:srgbClr val="FFFFFF"/>
                </a:highlight>
                <a:latin typeface="Book Antiqua"/>
                <a:ea typeface="Book Antiqua"/>
                <a:cs typeface="Book Antiqua"/>
                <a:sym typeface="Book Antiqua"/>
              </a:rPr>
              <a:t>}</a:t>
            </a:r>
            <a:endParaRPr sz="2200">
              <a:solidFill>
                <a:srgbClr val="002060"/>
              </a:solidFill>
              <a:highlight>
                <a:srgbClr val="FFFFFF"/>
              </a:highlight>
              <a:latin typeface="Book Antiqua"/>
              <a:ea typeface="Book Antiqua"/>
              <a:cs typeface="Book Antiqua"/>
              <a:sym typeface="Book Antiqua"/>
            </a:endParaRPr>
          </a:p>
        </p:txBody>
      </p:sp>
      <p:sp>
        <p:nvSpPr>
          <p:cNvPr id="219" name="Google Shape;219;p6"/>
          <p:cNvSpPr txBox="1"/>
          <p:nvPr>
            <p:ph type="title"/>
          </p:nvPr>
        </p:nvSpPr>
        <p:spPr>
          <a:xfrm>
            <a:off x="1722350" y="278399"/>
            <a:ext cx="10018800" cy="6885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C00000"/>
              </a:buClr>
              <a:buSzPts val="2400"/>
              <a:buFont typeface="Book Antiqua"/>
              <a:buNone/>
            </a:pPr>
            <a:r>
              <a:rPr b="1" lang="en-US" sz="2400">
                <a:solidFill>
                  <a:srgbClr val="C00000"/>
                </a:solidFill>
                <a:latin typeface="Book Antiqua"/>
                <a:ea typeface="Book Antiqua"/>
                <a:cs typeface="Book Antiqua"/>
                <a:sym typeface="Book Antiqua"/>
              </a:rPr>
              <a:t>Comparable Class-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18124538be_0_13"/>
          <p:cNvSpPr txBox="1"/>
          <p:nvPr>
            <p:ph idx="11" type="ftr"/>
          </p:nvPr>
        </p:nvSpPr>
        <p:spPr>
          <a:xfrm>
            <a:off x="10733479" y="6369642"/>
            <a:ext cx="140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26" name="Google Shape;226;g118124538be_0_13"/>
          <p:cNvSpPr txBox="1"/>
          <p:nvPr>
            <p:ph idx="12" type="sldNum"/>
          </p:nvPr>
        </p:nvSpPr>
        <p:spPr>
          <a:xfrm>
            <a:off x="11160306" y="6103669"/>
            <a:ext cx="55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27" name="Google Shape;227;g118124538be_0_13"/>
          <p:cNvSpPr txBox="1"/>
          <p:nvPr>
            <p:ph idx="1" type="body"/>
          </p:nvPr>
        </p:nvSpPr>
        <p:spPr>
          <a:xfrm>
            <a:off x="1268475" y="460200"/>
            <a:ext cx="10869900" cy="5937600"/>
          </a:xfrm>
          <a:prstGeom prst="rect">
            <a:avLst/>
          </a:prstGeom>
          <a:noFill/>
          <a:ln>
            <a:noFill/>
          </a:ln>
        </p:spPr>
        <p:txBody>
          <a:bodyPr anchorCtr="0" anchor="ctr" bIns="45700" lIns="91425" spcFirstLastPara="1" rIns="91425" wrap="square" tIns="45700">
            <a:normAutofit/>
          </a:bodyPr>
          <a:lstStyle/>
          <a:p>
            <a:pPr indent="-368300" lvl="0" marL="457200" rtl="0" algn="l">
              <a:lnSpc>
                <a:spcPct val="200000"/>
              </a:lnSpc>
              <a:spcBef>
                <a:spcPts val="0"/>
              </a:spcBef>
              <a:spcAft>
                <a:spcPts val="0"/>
              </a:spcAft>
              <a:buClr>
                <a:srgbClr val="002060"/>
              </a:buClr>
              <a:buSzPts val="2200"/>
              <a:buFont typeface="Book Antiqua"/>
              <a:buChar char="•"/>
            </a:pPr>
            <a:r>
              <a:rPr lang="en-US" sz="2200">
                <a:solidFill>
                  <a:srgbClr val="002060"/>
                </a:solidFill>
                <a:latin typeface="Book Antiqua"/>
                <a:ea typeface="Book Antiqua"/>
                <a:cs typeface="Book Antiqua"/>
                <a:sym typeface="Book Antiqua"/>
              </a:rPr>
              <a:t>The standard java.lang.Comparable Interface contains single method compareTo() method for comparing the operators passed to it. Comparable Interface</a:t>
            </a:r>
            <a:endParaRPr sz="2200">
              <a:solidFill>
                <a:srgbClr val="002060"/>
              </a:solidFill>
              <a:latin typeface="Book Antiqua"/>
              <a:ea typeface="Book Antiqua"/>
              <a:cs typeface="Book Antiqua"/>
              <a:sym typeface="Book Antiqua"/>
            </a:endParaRPr>
          </a:p>
          <a:p>
            <a:pPr indent="-64769" lvl="0" marL="742950" rtl="0" algn="l">
              <a:lnSpc>
                <a:spcPct val="200000"/>
              </a:lnSpc>
              <a:spcBef>
                <a:spcPts val="0"/>
              </a:spcBef>
              <a:spcAft>
                <a:spcPts val="0"/>
              </a:spcAft>
              <a:buSzPts val="1100"/>
              <a:buNone/>
            </a:pPr>
            <a:r>
              <a:rPr lang="en-US" sz="2200">
                <a:solidFill>
                  <a:srgbClr val="980000"/>
                </a:solidFill>
                <a:latin typeface="Book Antiqua"/>
                <a:ea typeface="Book Antiqua"/>
                <a:cs typeface="Book Antiqua"/>
                <a:sym typeface="Book Antiqua"/>
              </a:rPr>
              <a:t>public interface Comparable</a:t>
            </a:r>
            <a:endParaRPr sz="2200">
              <a:solidFill>
                <a:srgbClr val="980000"/>
              </a:solidFill>
              <a:latin typeface="Book Antiqua"/>
              <a:ea typeface="Book Antiqua"/>
              <a:cs typeface="Book Antiqua"/>
              <a:sym typeface="Book Antiqua"/>
            </a:endParaRPr>
          </a:p>
          <a:p>
            <a:pPr indent="-64769" lvl="0" marL="742950" rtl="0" algn="l">
              <a:lnSpc>
                <a:spcPct val="200000"/>
              </a:lnSpc>
              <a:spcBef>
                <a:spcPts val="0"/>
              </a:spcBef>
              <a:spcAft>
                <a:spcPts val="0"/>
              </a:spcAft>
              <a:buSzPts val="1100"/>
              <a:buNone/>
            </a:pPr>
            <a:r>
              <a:rPr lang="en-US" sz="2200">
                <a:solidFill>
                  <a:srgbClr val="980000"/>
                </a:solidFill>
                <a:latin typeface="Book Antiqua"/>
                <a:ea typeface="Book Antiqua"/>
                <a:cs typeface="Book Antiqua"/>
                <a:sym typeface="Book Antiqua"/>
              </a:rPr>
              <a:t>{</a:t>
            </a:r>
            <a:endParaRPr sz="2200">
              <a:solidFill>
                <a:srgbClr val="980000"/>
              </a:solidFill>
              <a:latin typeface="Book Antiqua"/>
              <a:ea typeface="Book Antiqua"/>
              <a:cs typeface="Book Antiqua"/>
              <a:sym typeface="Book Antiqua"/>
            </a:endParaRPr>
          </a:p>
          <a:p>
            <a:pPr indent="-64769" lvl="0" marL="742950" rtl="0" algn="l">
              <a:lnSpc>
                <a:spcPct val="200000"/>
              </a:lnSpc>
              <a:spcBef>
                <a:spcPts val="0"/>
              </a:spcBef>
              <a:spcAft>
                <a:spcPts val="0"/>
              </a:spcAft>
              <a:buSzPts val="1100"/>
              <a:buNone/>
            </a:pPr>
            <a:r>
              <a:rPr lang="en-US" sz="2200">
                <a:solidFill>
                  <a:srgbClr val="980000"/>
                </a:solidFill>
                <a:latin typeface="Book Antiqua"/>
                <a:ea typeface="Book Antiqua"/>
                <a:cs typeface="Book Antiqua"/>
                <a:sym typeface="Book Antiqua"/>
              </a:rPr>
              <a:t>Public int compareTo(Object obj);</a:t>
            </a:r>
            <a:endParaRPr sz="2200">
              <a:solidFill>
                <a:srgbClr val="980000"/>
              </a:solidFill>
              <a:latin typeface="Book Antiqua"/>
              <a:ea typeface="Book Antiqua"/>
              <a:cs typeface="Book Antiqua"/>
              <a:sym typeface="Book Antiqua"/>
            </a:endParaRPr>
          </a:p>
          <a:p>
            <a:pPr indent="-64769" lvl="0" marL="742950" rtl="0" algn="l">
              <a:lnSpc>
                <a:spcPct val="200000"/>
              </a:lnSpc>
              <a:spcBef>
                <a:spcPts val="0"/>
              </a:spcBef>
              <a:spcAft>
                <a:spcPts val="0"/>
              </a:spcAft>
              <a:buSzPts val="1100"/>
              <a:buNone/>
            </a:pPr>
            <a:r>
              <a:rPr lang="en-US" sz="2200">
                <a:solidFill>
                  <a:srgbClr val="980000"/>
                </a:solidFill>
                <a:latin typeface="Book Antiqua"/>
                <a:ea typeface="Book Antiqua"/>
                <a:cs typeface="Book Antiqua"/>
                <a:sym typeface="Book Antiqua"/>
              </a:rPr>
              <a:t>}</a:t>
            </a:r>
            <a:endParaRPr sz="2200">
              <a:solidFill>
                <a:srgbClr val="980000"/>
              </a:solidFill>
              <a:latin typeface="Book Antiqua"/>
              <a:ea typeface="Book Antiqua"/>
              <a:cs typeface="Book Antiqua"/>
              <a:sym typeface="Book Antiqua"/>
            </a:endParaRPr>
          </a:p>
          <a:p>
            <a:pPr indent="-368300" lvl="0" marL="457200" rtl="0" algn="l">
              <a:lnSpc>
                <a:spcPct val="200000"/>
              </a:lnSpc>
              <a:spcBef>
                <a:spcPts val="0"/>
              </a:spcBef>
              <a:spcAft>
                <a:spcPts val="0"/>
              </a:spcAft>
              <a:buClr>
                <a:srgbClr val="002060"/>
              </a:buClr>
              <a:buSzPts val="2200"/>
              <a:buFont typeface="Book Antiqua"/>
              <a:buChar char="•"/>
            </a:pPr>
            <a:r>
              <a:rPr lang="en-US" sz="2200">
                <a:solidFill>
                  <a:srgbClr val="002060"/>
                </a:solidFill>
                <a:latin typeface="Book Antiqua"/>
                <a:ea typeface="Book Antiqua"/>
                <a:cs typeface="Book Antiqua"/>
                <a:sym typeface="Book Antiqua"/>
              </a:rPr>
              <a:t>The compareTo() method returns -1 , 0 , or 1 depending on whether the compared object is less than, equal to, or greater than the current object.</a:t>
            </a:r>
            <a:endParaRPr sz="2200">
              <a:solidFill>
                <a:srgbClr val="002060"/>
              </a:solidFill>
              <a:latin typeface="Book Antiqua"/>
              <a:ea typeface="Book Antiqua"/>
              <a:cs typeface="Book Antiqua"/>
              <a:sym typeface="Book Antiqua"/>
            </a:endParaRPr>
          </a:p>
          <a:p>
            <a:pPr indent="-64770" lvl="0" marL="285750" rtl="0" algn="l">
              <a:lnSpc>
                <a:spcPct val="200000"/>
              </a:lnSpc>
              <a:spcBef>
                <a:spcPts val="0"/>
              </a:spcBef>
              <a:spcAft>
                <a:spcPts val="0"/>
              </a:spcAft>
              <a:buSzPts val="3480"/>
              <a:buNone/>
            </a:pPr>
            <a:r>
              <a:t/>
            </a:r>
            <a:endParaRPr sz="2200">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34" name="Google Shape;234;p7"/>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35" name="Google Shape;235;p7"/>
          <p:cNvSpPr txBox="1"/>
          <p:nvPr>
            <p:ph idx="1" type="body"/>
          </p:nvPr>
        </p:nvSpPr>
        <p:spPr>
          <a:xfrm>
            <a:off x="1402175" y="389200"/>
            <a:ext cx="10560000" cy="6345600"/>
          </a:xfrm>
          <a:prstGeom prst="rect">
            <a:avLst/>
          </a:prstGeom>
          <a:noFill/>
          <a:ln>
            <a:noFill/>
          </a:ln>
        </p:spPr>
        <p:txBody>
          <a:bodyPr anchorCtr="0" anchor="ctr" bIns="45700" lIns="91425" spcFirstLastPara="1" rIns="91425" wrap="square" tIns="45700">
            <a:noAutofit/>
          </a:bodyPr>
          <a:lstStyle/>
          <a:p>
            <a:pPr indent="-285750" lvl="0" marL="285750" rtl="0" algn="just">
              <a:lnSpc>
                <a:spcPct val="150000"/>
              </a:lnSpc>
              <a:spcBef>
                <a:spcPts val="0"/>
              </a:spcBef>
              <a:spcAft>
                <a:spcPts val="0"/>
              </a:spcAft>
              <a:buSzPts val="2900"/>
              <a:buChar char="•"/>
            </a:pPr>
            <a:r>
              <a:rPr b="0" i="0" lang="en-US" sz="2000">
                <a:solidFill>
                  <a:srgbClr val="002060"/>
                </a:solidFill>
                <a:latin typeface="Book Antiqua"/>
                <a:ea typeface="Book Antiqua"/>
                <a:cs typeface="Book Antiqua"/>
                <a:sym typeface="Book Antiqua"/>
              </a:rPr>
              <a:t>Implementation of writable is like implementation of interface in Java. It can be done by simply writing the keyword 'implements' and overriding the default writable method.</a:t>
            </a:r>
            <a:endParaRPr/>
          </a:p>
          <a:p>
            <a:pPr indent="-285750" lvl="0" marL="285750" rtl="0" algn="just">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Some of the examples of writables are </a:t>
            </a:r>
            <a:r>
              <a:rPr b="1" lang="en-US" sz="2000">
                <a:solidFill>
                  <a:srgbClr val="002060"/>
                </a:solidFill>
                <a:latin typeface="Book Antiqua"/>
                <a:ea typeface="Book Antiqua"/>
                <a:cs typeface="Book Antiqua"/>
                <a:sym typeface="Book Antiqua"/>
              </a:rPr>
              <a:t>IntWritable, LongWritable, BooleanWritable and FloatWritable. </a:t>
            </a:r>
            <a:endParaRPr/>
          </a:p>
          <a:p>
            <a:pPr indent="-285750" lvl="0" marL="285750" rtl="0" algn="just">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WritableComparable interface is just a sub interface of the Writable and java.lang.Comparable interfaces. For implementing a WritableComparable we must have compareTo method apart from readFields and write methods.</a:t>
            </a:r>
            <a:endParaRPr/>
          </a:p>
          <a:p>
            <a:pPr indent="0" lvl="1" marL="457200" rtl="0" algn="just">
              <a:lnSpc>
                <a:spcPct val="150000"/>
              </a:lnSpc>
              <a:spcBef>
                <a:spcPts val="1000"/>
              </a:spcBef>
              <a:spcAft>
                <a:spcPts val="0"/>
              </a:spcAft>
              <a:buSzPts val="2900"/>
              <a:buNone/>
            </a:pPr>
            <a:r>
              <a:rPr lang="en-US">
                <a:solidFill>
                  <a:srgbClr val="C00000"/>
                </a:solidFill>
                <a:latin typeface="Book Antiqua"/>
                <a:ea typeface="Book Antiqua"/>
                <a:cs typeface="Book Antiqua"/>
                <a:sym typeface="Book Antiqua"/>
              </a:rPr>
              <a:t>public interface WritableComparable extends Writable, Comparable               { </a:t>
            </a:r>
            <a:endParaRPr/>
          </a:p>
          <a:p>
            <a:pPr indent="0" lvl="1" marL="457200" rtl="0" algn="just">
              <a:lnSpc>
                <a:spcPct val="150000"/>
              </a:lnSpc>
              <a:spcBef>
                <a:spcPts val="1000"/>
              </a:spcBef>
              <a:spcAft>
                <a:spcPts val="0"/>
              </a:spcAft>
              <a:buSzPts val="2900"/>
              <a:buNone/>
            </a:pPr>
            <a:r>
              <a:rPr lang="en-US">
                <a:solidFill>
                  <a:srgbClr val="C00000"/>
                </a:solidFill>
                <a:latin typeface="Book Antiqua"/>
                <a:ea typeface="Book Antiqua"/>
                <a:cs typeface="Book Antiqua"/>
                <a:sym typeface="Book Antiqua"/>
              </a:rPr>
              <a:t>void readFields(DataInput in); </a:t>
            </a:r>
            <a:endParaRPr/>
          </a:p>
          <a:p>
            <a:pPr indent="0" lvl="1" marL="457200" rtl="0" algn="just">
              <a:lnSpc>
                <a:spcPct val="150000"/>
              </a:lnSpc>
              <a:spcBef>
                <a:spcPts val="1000"/>
              </a:spcBef>
              <a:spcAft>
                <a:spcPts val="0"/>
              </a:spcAft>
              <a:buSzPts val="2900"/>
              <a:buNone/>
            </a:pPr>
            <a:r>
              <a:rPr lang="en-US">
                <a:solidFill>
                  <a:srgbClr val="C00000"/>
                </a:solidFill>
                <a:latin typeface="Book Antiqua"/>
                <a:ea typeface="Book Antiqua"/>
                <a:cs typeface="Book Antiqua"/>
                <a:sym typeface="Book Antiqua"/>
              </a:rPr>
              <a:t>void write(DataOutput out); </a:t>
            </a:r>
            <a:endParaRPr/>
          </a:p>
          <a:p>
            <a:pPr indent="0" lvl="1" marL="457200" rtl="0" algn="just">
              <a:lnSpc>
                <a:spcPct val="150000"/>
              </a:lnSpc>
              <a:spcBef>
                <a:spcPts val="1000"/>
              </a:spcBef>
              <a:spcAft>
                <a:spcPts val="0"/>
              </a:spcAft>
              <a:buSzPts val="2900"/>
              <a:buNone/>
            </a:pPr>
            <a:r>
              <a:rPr lang="en-US">
                <a:solidFill>
                  <a:srgbClr val="C00000"/>
                </a:solidFill>
                <a:latin typeface="Book Antiqua"/>
                <a:ea typeface="Book Antiqua"/>
                <a:cs typeface="Book Antiqua"/>
                <a:sym typeface="Book Antiqua"/>
              </a:rPr>
              <a:t>int compareTo(WritableComparable o)                     }</a:t>
            </a:r>
            <a:endParaRPr>
              <a:solidFill>
                <a:srgbClr val="C00000"/>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idx="11" type="ftr"/>
          </p:nvPr>
        </p:nvSpPr>
        <p:spPr>
          <a:xfrm>
            <a:off x="10733479" y="6369642"/>
            <a:ext cx="140482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Book Antiqua"/>
                <a:ea typeface="Book Antiqua"/>
                <a:cs typeface="Book Antiqua"/>
                <a:sym typeface="Book Antiqua"/>
              </a:rPr>
              <a:t>Ms. Kritika Purohit</a:t>
            </a:r>
            <a:endParaRPr/>
          </a:p>
        </p:txBody>
      </p:sp>
      <p:sp>
        <p:nvSpPr>
          <p:cNvPr id="242" name="Google Shape;242;p8"/>
          <p:cNvSpPr txBox="1"/>
          <p:nvPr>
            <p:ph idx="12" type="sldNum"/>
          </p:nvPr>
        </p:nvSpPr>
        <p:spPr>
          <a:xfrm>
            <a:off x="11160306" y="6103669"/>
            <a:ext cx="55116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Book Antiqua"/>
                <a:ea typeface="Book Antiqua"/>
                <a:cs typeface="Book Antiqua"/>
                <a:sym typeface="Book Antiqua"/>
              </a:rPr>
              <a:t>‹#›</a:t>
            </a:fld>
            <a:endParaRPr>
              <a:latin typeface="Book Antiqua"/>
              <a:ea typeface="Book Antiqua"/>
              <a:cs typeface="Book Antiqua"/>
              <a:sym typeface="Book Antiqua"/>
            </a:endParaRPr>
          </a:p>
        </p:txBody>
      </p:sp>
      <p:sp>
        <p:nvSpPr>
          <p:cNvPr id="243" name="Google Shape;243;p8"/>
          <p:cNvSpPr txBox="1"/>
          <p:nvPr>
            <p:ph idx="1" type="body"/>
          </p:nvPr>
        </p:nvSpPr>
        <p:spPr>
          <a:xfrm>
            <a:off x="1342225" y="389200"/>
            <a:ext cx="10590000" cy="6079500"/>
          </a:xfrm>
          <a:prstGeom prst="rect">
            <a:avLst/>
          </a:prstGeom>
          <a:noFill/>
          <a:ln>
            <a:noFill/>
          </a:ln>
        </p:spPr>
        <p:txBody>
          <a:bodyPr anchorCtr="0" anchor="ctr" bIns="45700" lIns="91425" spcFirstLastPara="1" rIns="91425" wrap="square" tIns="45700">
            <a:normAutofit/>
          </a:bodyPr>
          <a:lstStyle/>
          <a:p>
            <a:pPr indent="-241300" lvl="0" marL="285750" rtl="0" algn="just">
              <a:lnSpc>
                <a:spcPct val="160000"/>
              </a:lnSpc>
              <a:spcBef>
                <a:spcPts val="0"/>
              </a:spcBef>
              <a:spcAft>
                <a:spcPts val="0"/>
              </a:spcAft>
              <a:buSzPts val="2200"/>
              <a:buChar char="•"/>
            </a:pPr>
            <a:r>
              <a:rPr lang="en-US" sz="2200">
                <a:solidFill>
                  <a:srgbClr val="002060"/>
                </a:solidFill>
                <a:latin typeface="Book Antiqua"/>
                <a:ea typeface="Book Antiqua"/>
                <a:cs typeface="Book Antiqua"/>
                <a:sym typeface="Book Antiqua"/>
              </a:rPr>
              <a:t>Comparison of types is crucial for MapReduce, where there is a sorting phase during which keys are compared with one another. </a:t>
            </a:r>
            <a:endParaRPr sz="2200"/>
          </a:p>
          <a:p>
            <a:pPr indent="-241300" lvl="0" marL="285750" rtl="0" algn="just">
              <a:lnSpc>
                <a:spcPct val="160000"/>
              </a:lnSpc>
              <a:spcBef>
                <a:spcPts val="1000"/>
              </a:spcBef>
              <a:spcAft>
                <a:spcPts val="0"/>
              </a:spcAft>
              <a:buSzPts val="2200"/>
              <a:buChar char="•"/>
            </a:pPr>
            <a:r>
              <a:rPr lang="en-US" sz="2200">
                <a:solidFill>
                  <a:srgbClr val="002060"/>
                </a:solidFill>
                <a:latin typeface="Book Antiqua"/>
                <a:ea typeface="Book Antiqua"/>
                <a:cs typeface="Book Antiqua"/>
                <a:sym typeface="Book Antiqua"/>
              </a:rPr>
              <a:t>Implementing a comparator for </a:t>
            </a:r>
            <a:r>
              <a:rPr lang="en-US" sz="2200">
                <a:solidFill>
                  <a:srgbClr val="002060"/>
                </a:solidFill>
                <a:latin typeface="Book Antiqua"/>
                <a:ea typeface="Book Antiqua"/>
                <a:cs typeface="Book Antiqua"/>
                <a:sym typeface="Book Antiqua"/>
              </a:rPr>
              <a:t>WritableComparable</a:t>
            </a:r>
            <a:r>
              <a:rPr lang="en-US" sz="2200">
                <a:solidFill>
                  <a:srgbClr val="002060"/>
                </a:solidFill>
                <a:latin typeface="Book Antiqua"/>
                <a:ea typeface="Book Antiqua"/>
                <a:cs typeface="Book Antiqua"/>
                <a:sym typeface="Book Antiqua"/>
              </a:rPr>
              <a:t> like the org.apache.hadoop.io.RawComparator interface will help speed up our Map/Reduce (MR) Jobs. As we know a MR Job is composed of receiving and sending key-value pairs. </a:t>
            </a:r>
            <a:endParaRPr sz="2200"/>
          </a:p>
          <a:p>
            <a:pPr indent="-241300" lvl="0" marL="285750" rtl="0" algn="just">
              <a:lnSpc>
                <a:spcPct val="160000"/>
              </a:lnSpc>
              <a:spcBef>
                <a:spcPts val="1000"/>
              </a:spcBef>
              <a:spcAft>
                <a:spcPts val="0"/>
              </a:spcAft>
              <a:buSzPts val="2200"/>
              <a:buChar char="•"/>
            </a:pPr>
            <a:r>
              <a:rPr lang="en-US" sz="2200">
                <a:solidFill>
                  <a:srgbClr val="002060"/>
                </a:solidFill>
                <a:latin typeface="Book Antiqua"/>
                <a:ea typeface="Book Antiqua"/>
                <a:cs typeface="Book Antiqua"/>
                <a:sym typeface="Book Antiqua"/>
              </a:rPr>
              <a:t>The process looks like the following.</a:t>
            </a:r>
            <a:endParaRPr sz="2200"/>
          </a:p>
          <a:p>
            <a:pPr indent="0" lvl="1" marL="457200" rtl="0" algn="just">
              <a:lnSpc>
                <a:spcPct val="160000"/>
              </a:lnSpc>
              <a:spcBef>
                <a:spcPts val="1000"/>
              </a:spcBef>
              <a:spcAft>
                <a:spcPts val="0"/>
              </a:spcAft>
              <a:buSzPts val="2900"/>
              <a:buNone/>
            </a:pPr>
            <a:r>
              <a:rPr lang="en-US" sz="2200">
                <a:solidFill>
                  <a:srgbClr val="C00000"/>
                </a:solidFill>
                <a:latin typeface="Book Antiqua"/>
                <a:ea typeface="Book Antiqua"/>
                <a:cs typeface="Book Antiqua"/>
                <a:sym typeface="Book Antiqua"/>
              </a:rPr>
              <a:t> (K1,V1) –&gt; Map –&gt; (K2,V2) </a:t>
            </a:r>
            <a:endParaRPr sz="2200"/>
          </a:p>
          <a:p>
            <a:pPr indent="0" lvl="1" marL="457200" rtl="0" algn="just">
              <a:lnSpc>
                <a:spcPct val="160000"/>
              </a:lnSpc>
              <a:spcBef>
                <a:spcPts val="1000"/>
              </a:spcBef>
              <a:spcAft>
                <a:spcPts val="0"/>
              </a:spcAft>
              <a:buSzPts val="2900"/>
              <a:buNone/>
            </a:pPr>
            <a:r>
              <a:rPr lang="en-US" sz="2200">
                <a:solidFill>
                  <a:srgbClr val="C00000"/>
                </a:solidFill>
                <a:latin typeface="Book Antiqua"/>
                <a:ea typeface="Book Antiqua"/>
                <a:cs typeface="Book Antiqua"/>
                <a:sym typeface="Book Antiqua"/>
              </a:rPr>
              <a:t>(K2,List[V2]) –&gt; Reduce –&gt; (K3,V3)</a:t>
            </a:r>
            <a:endParaRPr sz="2200">
              <a:solidFill>
                <a:srgbClr val="C00000"/>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llax">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2022-02-11T14:10:08Z</dcterms:created>
  <dc:creator>Kritika Purohit</dc:creator>
</cp:coreProperties>
</file>