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8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98B9-E043-4A4C-878F-197932D2BF1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6DBF4-65DE-4E94-BCD6-CD2C24EAB4F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17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42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603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89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19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347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15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30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89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72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29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65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987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312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72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6DBF4-65DE-4E94-BCD6-CD2C24EAB4FE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22" name="Underrubri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20" name="Platshållare för sidfot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9" name="Flödesschema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ödesschema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FFF200"/>
            </a:gs>
            <a:gs pos="65000">
              <a:srgbClr val="FF7A00"/>
            </a:gs>
            <a:gs pos="62000">
              <a:srgbClr val="FF0300"/>
            </a:gs>
            <a:gs pos="84000">
              <a:srgbClr val="4D080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kel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ing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Platshållare för rubrik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Platshållare för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24" name="Platshållare för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872837-44E7-4DAA-BB72-7060D60A72F5}" type="datetimeFigureOut">
              <a:rPr lang="sv-SE" smtClean="0"/>
              <a:pPr/>
              <a:t>2019-03-11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17673D8-EBD2-4DC7-8928-EB7BCFD7B9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Broadcast</a:t>
            </a:r>
            <a:r>
              <a:rPr lang="sv-SE" dirty="0" smtClean="0"/>
              <a:t> and </a:t>
            </a:r>
            <a:r>
              <a:rPr lang="sv-SE" dirty="0" err="1" smtClean="0"/>
              <a:t>multicast</a:t>
            </a:r>
            <a:r>
              <a:rPr lang="sv-SE" dirty="0" smtClean="0"/>
              <a:t> </a:t>
            </a:r>
            <a:r>
              <a:rPr lang="sv-SE" dirty="0" err="1" smtClean="0"/>
              <a:t>routing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 anchor="b" anchorCtr="0"/>
          <a:lstStyle/>
          <a:p>
            <a:pPr algn="r"/>
            <a:r>
              <a:rPr lang="sv-SE" dirty="0" smtClean="0"/>
              <a:t>A superb presentation from </a:t>
            </a:r>
          </a:p>
          <a:p>
            <a:pPr algn="r"/>
            <a:r>
              <a:rPr lang="sv-SE" dirty="0" smtClean="0"/>
              <a:t>Joakim Lundmark and Martin Neuman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routing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Spanning-Tree Broadcast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068960"/>
            <a:ext cx="4057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upp 23"/>
          <p:cNvGrpSpPr/>
          <p:nvPr/>
        </p:nvGrpSpPr>
        <p:grpSpPr>
          <a:xfrm>
            <a:off x="2699792" y="3284984"/>
            <a:ext cx="3312370" cy="2088233"/>
            <a:chOff x="2699792" y="3284984"/>
            <a:chExt cx="3312370" cy="2088233"/>
          </a:xfrm>
        </p:grpSpPr>
        <p:cxnSp>
          <p:nvCxnSpPr>
            <p:cNvPr id="6" name="Rak pil 5"/>
            <p:cNvCxnSpPr/>
            <p:nvPr/>
          </p:nvCxnSpPr>
          <p:spPr>
            <a:xfrm rot="5400000">
              <a:off x="3491880" y="3356992"/>
              <a:ext cx="504056" cy="504056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ak pil 6"/>
            <p:cNvCxnSpPr/>
            <p:nvPr/>
          </p:nvCxnSpPr>
          <p:spPr>
            <a:xfrm>
              <a:off x="4644008" y="3284984"/>
              <a:ext cx="576064" cy="504056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ak pil 8"/>
            <p:cNvCxnSpPr/>
            <p:nvPr/>
          </p:nvCxnSpPr>
          <p:spPr>
            <a:xfrm rot="5400000">
              <a:off x="5238186" y="4418998"/>
              <a:ext cx="692065" cy="821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pil 9"/>
            <p:cNvCxnSpPr/>
            <p:nvPr/>
          </p:nvCxnSpPr>
          <p:spPr>
            <a:xfrm rot="5400000">
              <a:off x="2519772" y="4329100"/>
              <a:ext cx="720080" cy="36004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ak pil 10"/>
            <p:cNvCxnSpPr/>
            <p:nvPr/>
          </p:nvCxnSpPr>
          <p:spPr>
            <a:xfrm rot="16200000" flipH="1">
              <a:off x="3383868" y="4329100"/>
              <a:ext cx="720080" cy="36004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k pil 14"/>
            <p:cNvCxnSpPr/>
            <p:nvPr/>
          </p:nvCxnSpPr>
          <p:spPr>
            <a:xfrm>
              <a:off x="5724128" y="5085184"/>
              <a:ext cx="288034" cy="288033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 30"/>
          <p:cNvGrpSpPr/>
          <p:nvPr/>
        </p:nvGrpSpPr>
        <p:grpSpPr>
          <a:xfrm>
            <a:off x="2699792" y="3284984"/>
            <a:ext cx="3312370" cy="2088233"/>
            <a:chOff x="2699792" y="3284984"/>
            <a:chExt cx="3312370" cy="2088233"/>
          </a:xfrm>
        </p:grpSpPr>
        <p:grpSp>
          <p:nvGrpSpPr>
            <p:cNvPr id="25" name="Grupp 24"/>
            <p:cNvGrpSpPr/>
            <p:nvPr/>
          </p:nvGrpSpPr>
          <p:grpSpPr>
            <a:xfrm>
              <a:off x="2699792" y="3356992"/>
              <a:ext cx="3312370" cy="2016225"/>
              <a:chOff x="683568" y="4221088"/>
              <a:chExt cx="3312370" cy="2016225"/>
            </a:xfrm>
          </p:grpSpPr>
          <p:cxnSp>
            <p:nvCxnSpPr>
              <p:cNvPr id="20" name="Rak pil 19"/>
              <p:cNvCxnSpPr/>
              <p:nvPr/>
            </p:nvCxnSpPr>
            <p:spPr>
              <a:xfrm rot="5400000">
                <a:off x="1475656" y="4221088"/>
                <a:ext cx="504056" cy="504056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Rak pil 20"/>
              <p:cNvCxnSpPr/>
              <p:nvPr/>
            </p:nvCxnSpPr>
            <p:spPr>
              <a:xfrm rot="5400000">
                <a:off x="503548" y="5193196"/>
                <a:ext cx="720080" cy="360040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ak pil 21"/>
              <p:cNvCxnSpPr/>
              <p:nvPr/>
            </p:nvCxnSpPr>
            <p:spPr>
              <a:xfrm rot="16200000" flipH="1">
                <a:off x="1367644" y="5193196"/>
                <a:ext cx="720080" cy="360040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ak pil 22"/>
              <p:cNvCxnSpPr/>
              <p:nvPr/>
            </p:nvCxnSpPr>
            <p:spPr>
              <a:xfrm>
                <a:off x="3707904" y="5949280"/>
                <a:ext cx="288034" cy="288033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Rak pil 25"/>
            <p:cNvCxnSpPr/>
            <p:nvPr/>
          </p:nvCxnSpPr>
          <p:spPr>
            <a:xfrm rot="10800000">
              <a:off x="4644008" y="3284984"/>
              <a:ext cx="510184" cy="432048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pil 27"/>
            <p:cNvCxnSpPr/>
            <p:nvPr/>
          </p:nvCxnSpPr>
          <p:spPr>
            <a:xfrm rot="5400000" flipH="1" flipV="1">
              <a:off x="5292080" y="4437112"/>
              <a:ext cx="576064" cy="1588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 47"/>
          <p:cNvGrpSpPr/>
          <p:nvPr/>
        </p:nvGrpSpPr>
        <p:grpSpPr>
          <a:xfrm>
            <a:off x="2771800" y="3429000"/>
            <a:ext cx="3168352" cy="2088232"/>
            <a:chOff x="2771800" y="3429000"/>
            <a:chExt cx="3168352" cy="2088232"/>
          </a:xfrm>
        </p:grpSpPr>
        <p:cxnSp>
          <p:nvCxnSpPr>
            <p:cNvPr id="33" name="Rak 32"/>
            <p:cNvCxnSpPr/>
            <p:nvPr/>
          </p:nvCxnSpPr>
          <p:spPr>
            <a:xfrm rot="5400000">
              <a:off x="3563888" y="3429000"/>
              <a:ext cx="504056" cy="50405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34"/>
            <p:cNvCxnSpPr/>
            <p:nvPr/>
          </p:nvCxnSpPr>
          <p:spPr>
            <a:xfrm>
              <a:off x="4572000" y="3429000"/>
              <a:ext cx="504056" cy="43204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ak 36"/>
            <p:cNvCxnSpPr/>
            <p:nvPr/>
          </p:nvCxnSpPr>
          <p:spPr>
            <a:xfrm rot="5400000">
              <a:off x="5076056" y="4437112"/>
              <a:ext cx="576064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ak 39"/>
            <p:cNvCxnSpPr/>
            <p:nvPr/>
          </p:nvCxnSpPr>
          <p:spPr>
            <a:xfrm rot="16200000" flipH="1">
              <a:off x="5580112" y="5157192"/>
              <a:ext cx="360040" cy="36004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ak 41"/>
            <p:cNvCxnSpPr/>
            <p:nvPr/>
          </p:nvCxnSpPr>
          <p:spPr>
            <a:xfrm rot="5400000">
              <a:off x="2591780" y="4329100"/>
              <a:ext cx="792088" cy="43204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43"/>
            <p:cNvCxnSpPr/>
            <p:nvPr/>
          </p:nvCxnSpPr>
          <p:spPr>
            <a:xfrm rot="16200000" flipH="1">
              <a:off x="3311860" y="4329100"/>
              <a:ext cx="720080" cy="36004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receivers</a:t>
            </a:r>
          </a:p>
          <a:p>
            <a:pPr lvl="1"/>
            <a:r>
              <a:rPr lang="en-US" dirty="0" smtClean="0"/>
              <a:t>How to identify the receivers of a packet.</a:t>
            </a:r>
          </a:p>
          <a:p>
            <a:pPr lvl="1"/>
            <a:r>
              <a:rPr lang="en-US" dirty="0" smtClean="0"/>
              <a:t>How to address a packet sent to these receivers.</a:t>
            </a:r>
          </a:p>
          <a:p>
            <a:pPr lvl="1"/>
            <a:r>
              <a:rPr lang="en-US" dirty="0" smtClean="0"/>
              <a:t>You can not have all the addresses in the packet because it would be to big.</a:t>
            </a:r>
          </a:p>
          <a:p>
            <a:pPr lvl="1"/>
            <a:r>
              <a:rPr lang="en-US" dirty="0" smtClean="0"/>
              <a:t>A multicast packet is sent by address indirection.</a:t>
            </a:r>
          </a:p>
          <a:p>
            <a:pPr lvl="2"/>
            <a:r>
              <a:rPr lang="en-US" dirty="0" smtClean="0"/>
              <a:t>A single identifier for all the receivers.</a:t>
            </a:r>
          </a:p>
          <a:p>
            <a:pPr lvl="2"/>
            <a:r>
              <a:rPr lang="en-US" dirty="0" smtClean="0"/>
              <a:t>This is done by a multicast group.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Managing a group</a:t>
            </a:r>
          </a:p>
          <a:p>
            <a:pPr lvl="1"/>
            <a:r>
              <a:rPr lang="en-US" dirty="0" smtClean="0"/>
              <a:t>IGMP(Internet group management protocol).</a:t>
            </a:r>
          </a:p>
          <a:p>
            <a:pPr lvl="1"/>
            <a:r>
              <a:rPr lang="en-US" dirty="0" smtClean="0"/>
              <a:t>Provides the means for a host to inform the router that it wants to join a multicast group.</a:t>
            </a:r>
          </a:p>
          <a:p>
            <a:pPr lvl="1"/>
            <a:r>
              <a:rPr lang="en-US" dirty="0" smtClean="0"/>
              <a:t>It has 3 message types, used for management of the group.</a:t>
            </a:r>
          </a:p>
          <a:p>
            <a:pPr lvl="2"/>
            <a:r>
              <a:rPr lang="en-US" sz="2000" dirty="0" err="1" smtClean="0"/>
              <a:t>Membership_Query</a:t>
            </a:r>
            <a:r>
              <a:rPr lang="en-US" sz="2000" dirty="0" smtClean="0"/>
              <a:t>		For joining the group</a:t>
            </a:r>
          </a:p>
          <a:p>
            <a:pPr lvl="2"/>
            <a:r>
              <a:rPr lang="en-US" sz="2000" dirty="0" err="1" smtClean="0"/>
              <a:t>Membership_Report</a:t>
            </a:r>
            <a:r>
              <a:rPr lang="en-US" sz="2000" dirty="0" smtClean="0"/>
              <a:t>		For acknowledgements</a:t>
            </a:r>
          </a:p>
          <a:p>
            <a:pPr lvl="2"/>
            <a:r>
              <a:rPr lang="en-US" sz="2000" dirty="0" err="1" smtClean="0"/>
              <a:t>Leave_Group</a:t>
            </a:r>
            <a:r>
              <a:rPr lang="en-US" sz="2000" dirty="0" smtClean="0"/>
              <a:t>		For leaving the group</a:t>
            </a:r>
          </a:p>
          <a:p>
            <a:pPr lvl="1"/>
            <a:endParaRPr lang="en-US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Multicasting routing using a group-shared tree.</a:t>
            </a:r>
          </a:p>
          <a:p>
            <a:pPr lvl="1"/>
            <a:r>
              <a:rPr lang="en-US" dirty="0" smtClean="0"/>
              <a:t>Similar to the spanning-tree broadcast.</a:t>
            </a:r>
          </a:p>
          <a:p>
            <a:pPr lvl="1"/>
            <a:r>
              <a:rPr lang="en-US" dirty="0" smtClean="0"/>
              <a:t>May use nodes not in the group to “jump” between different parts of the group.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Multicasting routing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Multicasting routing using a source-based tree</a:t>
            </a:r>
          </a:p>
          <a:p>
            <a:pPr lvl="1"/>
            <a:r>
              <a:rPr lang="en-US" dirty="0" smtClean="0"/>
              <a:t>Using a RPF(reverse path forwarding) algorithm each node gets its own spanning tree.</a:t>
            </a:r>
          </a:p>
          <a:p>
            <a:pPr lvl="1"/>
            <a:r>
              <a:rPr lang="en-US" dirty="0" smtClean="0"/>
              <a:t>This is better when many users wants to communicate with many users.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Multicasting routing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is </a:t>
            </a:r>
            <a:r>
              <a:rPr lang="sv-SE" dirty="0" err="1" smtClean="0"/>
              <a:t>broadcasting</a:t>
            </a:r>
            <a:r>
              <a:rPr lang="sv-SE" dirty="0" smtClean="0"/>
              <a:t> and multicasting?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Broadcasting</a:t>
            </a:r>
          </a:p>
          <a:p>
            <a:pPr lvl="1"/>
            <a:r>
              <a:rPr lang="sv-SE" dirty="0" err="1" smtClean="0"/>
              <a:t>Send</a:t>
            </a:r>
            <a:r>
              <a:rPr lang="sv-SE" dirty="0" smtClean="0"/>
              <a:t> to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r>
              <a:rPr lang="sv-SE" dirty="0" smtClean="0"/>
              <a:t>  in a </a:t>
            </a:r>
            <a:r>
              <a:rPr lang="sv-SE" dirty="0" err="1" smtClean="0"/>
              <a:t>network</a:t>
            </a:r>
            <a:endParaRPr lang="sv-SE" dirty="0" smtClean="0"/>
          </a:p>
          <a:p>
            <a:r>
              <a:rPr lang="sv-SE" dirty="0" smtClean="0"/>
              <a:t>Multicasting</a:t>
            </a:r>
          </a:p>
          <a:p>
            <a:pPr lvl="1"/>
            <a:r>
              <a:rPr lang="sv-SE" dirty="0" err="1" smtClean="0"/>
              <a:t>Send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users</a:t>
            </a:r>
            <a:r>
              <a:rPr lang="sv-SE" dirty="0" smtClean="0"/>
              <a:t> in a </a:t>
            </a:r>
            <a:r>
              <a:rPr lang="sv-SE" dirty="0" err="1" smtClean="0"/>
              <a:t>network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Broadcasting routing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N-way-</a:t>
            </a:r>
            <a:r>
              <a:rPr lang="en-US" dirty="0" err="1" smtClean="0"/>
              <a:t>unicasting</a:t>
            </a:r>
            <a:endParaRPr lang="en-US" dirty="0" smtClean="0"/>
          </a:p>
          <a:p>
            <a:pPr lvl="1"/>
            <a:r>
              <a:rPr lang="en-US" dirty="0" smtClean="0"/>
              <a:t>Most straightforward way to send a broadcast packet, to each destination is to make N copies, one for every user. And then send one to each user.</a:t>
            </a:r>
          </a:p>
          <a:p>
            <a:pPr lvl="1"/>
            <a:r>
              <a:rPr lang="en-US" dirty="0" smtClean="0"/>
              <a:t>Drawback: use a lot of bandwidth for one line.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43450"/>
            <a:ext cx="23717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ak pil 7"/>
          <p:cNvCxnSpPr/>
          <p:nvPr/>
        </p:nvCxnSpPr>
        <p:spPr>
          <a:xfrm rot="5400000">
            <a:off x="4323036" y="5334148"/>
            <a:ext cx="504056" cy="612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ihandsfigur 27"/>
          <p:cNvSpPr/>
          <p:nvPr/>
        </p:nvSpPr>
        <p:spPr>
          <a:xfrm>
            <a:off x="3419872" y="5013176"/>
            <a:ext cx="900112" cy="1512168"/>
          </a:xfrm>
          <a:custGeom>
            <a:avLst/>
            <a:gdLst>
              <a:gd name="connsiteX0" fmla="*/ 876300 w 900112"/>
              <a:gd name="connsiteY0" fmla="*/ 0 h 1419225"/>
              <a:gd name="connsiteX1" fmla="*/ 876300 w 900112"/>
              <a:gd name="connsiteY1" fmla="*/ 514350 h 1419225"/>
              <a:gd name="connsiteX2" fmla="*/ 733425 w 900112"/>
              <a:gd name="connsiteY2" fmla="*/ 695325 h 1419225"/>
              <a:gd name="connsiteX3" fmla="*/ 0 w 900112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112" h="1419225">
                <a:moveTo>
                  <a:pt x="876300" y="0"/>
                </a:moveTo>
                <a:cubicBezTo>
                  <a:pt x="888206" y="199231"/>
                  <a:pt x="900112" y="398463"/>
                  <a:pt x="876300" y="514350"/>
                </a:cubicBezTo>
                <a:cubicBezTo>
                  <a:pt x="852488" y="630237"/>
                  <a:pt x="879475" y="544513"/>
                  <a:pt x="733425" y="695325"/>
                </a:cubicBezTo>
                <a:cubicBezTo>
                  <a:pt x="587375" y="846137"/>
                  <a:pt x="293687" y="1132681"/>
                  <a:pt x="0" y="1419225"/>
                </a:cubicBezTo>
              </a:path>
            </a:pathLst>
          </a:cu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ihandsfigur 28"/>
          <p:cNvSpPr/>
          <p:nvPr/>
        </p:nvSpPr>
        <p:spPr>
          <a:xfrm flipH="1">
            <a:off x="4472383" y="5165576"/>
            <a:ext cx="895121" cy="1503784"/>
          </a:xfrm>
          <a:custGeom>
            <a:avLst/>
            <a:gdLst>
              <a:gd name="connsiteX0" fmla="*/ 876300 w 900112"/>
              <a:gd name="connsiteY0" fmla="*/ 0 h 1419225"/>
              <a:gd name="connsiteX1" fmla="*/ 876300 w 900112"/>
              <a:gd name="connsiteY1" fmla="*/ 514350 h 1419225"/>
              <a:gd name="connsiteX2" fmla="*/ 733425 w 900112"/>
              <a:gd name="connsiteY2" fmla="*/ 695325 h 1419225"/>
              <a:gd name="connsiteX3" fmla="*/ 0 w 900112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112" h="1419225">
                <a:moveTo>
                  <a:pt x="876300" y="0"/>
                </a:moveTo>
                <a:cubicBezTo>
                  <a:pt x="888206" y="199231"/>
                  <a:pt x="900112" y="398463"/>
                  <a:pt x="876300" y="514350"/>
                </a:cubicBezTo>
                <a:cubicBezTo>
                  <a:pt x="852488" y="630237"/>
                  <a:pt x="879475" y="544513"/>
                  <a:pt x="733425" y="695325"/>
                </a:cubicBezTo>
                <a:cubicBezTo>
                  <a:pt x="587375" y="846137"/>
                  <a:pt x="293687" y="1132681"/>
                  <a:pt x="0" y="1419225"/>
                </a:cubicBezTo>
              </a:path>
            </a:pathLst>
          </a:cu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routing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Network duplication</a:t>
            </a:r>
          </a:p>
          <a:p>
            <a:pPr lvl="1"/>
            <a:r>
              <a:rPr lang="en-US" dirty="0" smtClean="0"/>
              <a:t>Using the network to create and distribute the copies.</a:t>
            </a:r>
          </a:p>
          <a:p>
            <a:pPr lvl="1"/>
            <a:r>
              <a:rPr lang="en-US" dirty="0" smtClean="0"/>
              <a:t>Flooding, sending to all neighbors in the network.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43450"/>
            <a:ext cx="23717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Rak pil 4"/>
          <p:cNvCxnSpPr/>
          <p:nvPr/>
        </p:nvCxnSpPr>
        <p:spPr>
          <a:xfrm rot="5400000">
            <a:off x="4107012" y="5334148"/>
            <a:ext cx="504056" cy="612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 12"/>
          <p:cNvGrpSpPr/>
          <p:nvPr/>
        </p:nvGrpSpPr>
        <p:grpSpPr>
          <a:xfrm>
            <a:off x="3491880" y="5805264"/>
            <a:ext cx="1656184" cy="720080"/>
            <a:chOff x="3491880" y="5805264"/>
            <a:chExt cx="1656184" cy="720080"/>
          </a:xfrm>
        </p:grpSpPr>
        <p:cxnSp>
          <p:nvCxnSpPr>
            <p:cNvPr id="8" name="Rak pil 7"/>
            <p:cNvCxnSpPr/>
            <p:nvPr/>
          </p:nvCxnSpPr>
          <p:spPr>
            <a:xfrm rot="16200000" flipH="1">
              <a:off x="4499992" y="5805264"/>
              <a:ext cx="648072" cy="64807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ak pil 10"/>
            <p:cNvCxnSpPr/>
            <p:nvPr/>
          </p:nvCxnSpPr>
          <p:spPr>
            <a:xfrm rot="5400000">
              <a:off x="3455876" y="5841268"/>
              <a:ext cx="720080" cy="64807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Broadcasting routing: Flooding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Uncontrolled flooding</a:t>
            </a:r>
          </a:p>
          <a:p>
            <a:pPr lvl="1"/>
            <a:r>
              <a:rPr lang="en-US" dirty="0" smtClean="0"/>
              <a:t>A fatal flaw with flooding. </a:t>
            </a:r>
          </a:p>
          <a:p>
            <a:pPr lvl="2"/>
            <a:r>
              <a:rPr lang="en-US" dirty="0" smtClean="0"/>
              <a:t>All nodes have two neighbors: Will broadcast packages indefinitely.</a:t>
            </a:r>
          </a:p>
          <a:p>
            <a:pPr lvl="2"/>
            <a:r>
              <a:rPr lang="en-US" dirty="0" smtClean="0"/>
              <a:t>More then two neighbors: Will create a broadcast storm.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43450"/>
            <a:ext cx="23717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ak pil 5"/>
          <p:cNvCxnSpPr/>
          <p:nvPr/>
        </p:nvCxnSpPr>
        <p:spPr>
          <a:xfrm rot="5400000">
            <a:off x="4107012" y="5334148"/>
            <a:ext cx="504056" cy="612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 6"/>
          <p:cNvGrpSpPr/>
          <p:nvPr/>
        </p:nvGrpSpPr>
        <p:grpSpPr>
          <a:xfrm>
            <a:off x="3491880" y="5805264"/>
            <a:ext cx="1656184" cy="720080"/>
            <a:chOff x="3491880" y="5805264"/>
            <a:chExt cx="1656184" cy="720080"/>
          </a:xfrm>
        </p:grpSpPr>
        <p:cxnSp>
          <p:nvCxnSpPr>
            <p:cNvPr id="8" name="Rak pil 7"/>
            <p:cNvCxnSpPr/>
            <p:nvPr/>
          </p:nvCxnSpPr>
          <p:spPr>
            <a:xfrm rot="16200000" flipH="1">
              <a:off x="4499992" y="5805264"/>
              <a:ext cx="648072" cy="64807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ak pil 8"/>
            <p:cNvCxnSpPr/>
            <p:nvPr/>
          </p:nvCxnSpPr>
          <p:spPr>
            <a:xfrm rot="5400000">
              <a:off x="3455876" y="5841268"/>
              <a:ext cx="720080" cy="64807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Broadcasting routing: Flooding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Controlled flooding</a:t>
            </a:r>
          </a:p>
          <a:p>
            <a:pPr lvl="1"/>
            <a:r>
              <a:rPr lang="en-US" dirty="0" smtClean="0"/>
              <a:t>SNCF(Sequence-number-controlled flooding)   </a:t>
            </a:r>
          </a:p>
          <a:p>
            <a:pPr lvl="2"/>
            <a:r>
              <a:rPr lang="en-US" dirty="0" smtClean="0"/>
              <a:t>Every sender node puts its address and broadcast sequence-number in the broadcast packet.</a:t>
            </a:r>
          </a:p>
          <a:p>
            <a:pPr lvl="2"/>
            <a:r>
              <a:rPr lang="en-US" dirty="0" smtClean="0"/>
              <a:t>Every node has a memory of the address and number of each packet it has duplicated and sent.</a:t>
            </a:r>
          </a:p>
          <a:p>
            <a:pPr lvl="2"/>
            <a:r>
              <a:rPr lang="en-US" dirty="0" smtClean="0"/>
              <a:t>If it receives a packet in the memory it drops the packet. If not it forward-copy it to its neighbors.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133850"/>
            <a:ext cx="4057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Broadcasting routing: Flooding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Controlled flooding</a:t>
            </a:r>
          </a:p>
          <a:p>
            <a:pPr lvl="1"/>
            <a:r>
              <a:rPr lang="en-US" dirty="0" smtClean="0"/>
              <a:t>RPF (Reverse path forwarding)</a:t>
            </a:r>
          </a:p>
          <a:p>
            <a:pPr lvl="2"/>
            <a:r>
              <a:rPr lang="en-US" dirty="0" smtClean="0"/>
              <a:t>Only sends packet forward if it is received from the next node in the shortest path back to the sender.</a:t>
            </a:r>
          </a:p>
        </p:txBody>
      </p:sp>
      <p:grpSp>
        <p:nvGrpSpPr>
          <p:cNvPr id="47" name="Grupp 46"/>
          <p:cNvGrpSpPr/>
          <p:nvPr/>
        </p:nvGrpSpPr>
        <p:grpSpPr>
          <a:xfrm>
            <a:off x="3491880" y="4365104"/>
            <a:ext cx="1728192" cy="576064"/>
            <a:chOff x="3491880" y="4365104"/>
            <a:chExt cx="1728192" cy="576064"/>
          </a:xfrm>
        </p:grpSpPr>
        <p:cxnSp>
          <p:nvCxnSpPr>
            <p:cNvPr id="5" name="Rak pil 4"/>
            <p:cNvCxnSpPr/>
            <p:nvPr/>
          </p:nvCxnSpPr>
          <p:spPr>
            <a:xfrm rot="5400000">
              <a:off x="3491880" y="4437112"/>
              <a:ext cx="504056" cy="504056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ak pil 6"/>
            <p:cNvCxnSpPr/>
            <p:nvPr/>
          </p:nvCxnSpPr>
          <p:spPr>
            <a:xfrm>
              <a:off x="4644008" y="4365104"/>
              <a:ext cx="576064" cy="504056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 47"/>
          <p:cNvGrpSpPr/>
          <p:nvPr/>
        </p:nvGrpSpPr>
        <p:grpSpPr>
          <a:xfrm>
            <a:off x="2699792" y="4941168"/>
            <a:ext cx="2888534" cy="1008112"/>
            <a:chOff x="2699792" y="4941168"/>
            <a:chExt cx="2888534" cy="1008112"/>
          </a:xfrm>
        </p:grpSpPr>
        <p:cxnSp>
          <p:nvCxnSpPr>
            <p:cNvPr id="10" name="Rak pil 9"/>
            <p:cNvCxnSpPr/>
            <p:nvPr/>
          </p:nvCxnSpPr>
          <p:spPr>
            <a:xfrm rot="5400000">
              <a:off x="5238186" y="5499118"/>
              <a:ext cx="692065" cy="821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ak pil 17"/>
            <p:cNvCxnSpPr/>
            <p:nvPr/>
          </p:nvCxnSpPr>
          <p:spPr>
            <a:xfrm rot="5400000">
              <a:off x="2519772" y="5409220"/>
              <a:ext cx="720080" cy="36004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k pil 20"/>
            <p:cNvCxnSpPr/>
            <p:nvPr/>
          </p:nvCxnSpPr>
          <p:spPr>
            <a:xfrm rot="16200000" flipH="1">
              <a:off x="3383868" y="5409220"/>
              <a:ext cx="720080" cy="36004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ak pil 23"/>
            <p:cNvCxnSpPr/>
            <p:nvPr/>
          </p:nvCxnSpPr>
          <p:spPr>
            <a:xfrm>
              <a:off x="3923928" y="5229200"/>
              <a:ext cx="1008112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pil 27"/>
            <p:cNvCxnSpPr/>
            <p:nvPr/>
          </p:nvCxnSpPr>
          <p:spPr>
            <a:xfrm rot="10800000">
              <a:off x="3851920" y="4941168"/>
              <a:ext cx="936104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 48"/>
          <p:cNvGrpSpPr/>
          <p:nvPr/>
        </p:nvGrpSpPr>
        <p:grpSpPr>
          <a:xfrm>
            <a:off x="3131840" y="5949280"/>
            <a:ext cx="2880322" cy="504057"/>
            <a:chOff x="3131840" y="5949280"/>
            <a:chExt cx="2880322" cy="504057"/>
          </a:xfrm>
        </p:grpSpPr>
        <p:cxnSp>
          <p:nvCxnSpPr>
            <p:cNvPr id="14" name="Rak pil 13"/>
            <p:cNvCxnSpPr/>
            <p:nvPr/>
          </p:nvCxnSpPr>
          <p:spPr>
            <a:xfrm>
              <a:off x="5724128" y="6165304"/>
              <a:ext cx="288034" cy="288033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k pil 33"/>
            <p:cNvCxnSpPr/>
            <p:nvPr/>
          </p:nvCxnSpPr>
          <p:spPr>
            <a:xfrm>
              <a:off x="4283968" y="6165304"/>
              <a:ext cx="792088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ak pil 35"/>
            <p:cNvCxnSpPr/>
            <p:nvPr/>
          </p:nvCxnSpPr>
          <p:spPr>
            <a:xfrm flipV="1">
              <a:off x="3131840" y="6237312"/>
              <a:ext cx="432048" cy="8384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ak pil 39"/>
            <p:cNvCxnSpPr/>
            <p:nvPr/>
          </p:nvCxnSpPr>
          <p:spPr>
            <a:xfrm rot="10800000">
              <a:off x="3203848" y="6021288"/>
              <a:ext cx="440432" cy="1676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pil 43"/>
            <p:cNvCxnSpPr/>
            <p:nvPr/>
          </p:nvCxnSpPr>
          <p:spPr>
            <a:xfrm rot="10800000">
              <a:off x="4355976" y="5949280"/>
              <a:ext cx="648072" cy="1588"/>
            </a:xfrm>
            <a:prstGeom prst="straightConnector1">
              <a:avLst/>
            </a:prstGeom>
            <a:ln w="4445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Spanning-Tree Broadcast</a:t>
            </a:r>
          </a:p>
          <a:p>
            <a:pPr lvl="2"/>
            <a:r>
              <a:rPr lang="en-US" dirty="0" smtClean="0"/>
              <a:t>Limits number of sent packets.</a:t>
            </a:r>
          </a:p>
          <a:p>
            <a:pPr lvl="2"/>
            <a:r>
              <a:rPr lang="en-US" dirty="0" smtClean="0"/>
              <a:t>Creates a path for each node to forward received packets. A so called minimum spanning-tree.</a:t>
            </a:r>
          </a:p>
          <a:p>
            <a:pPr lvl="2"/>
            <a:r>
              <a:rPr lang="en-US" dirty="0" smtClean="0"/>
              <a:t>This is done by routing algorithms.</a:t>
            </a:r>
          </a:p>
        </p:txBody>
      </p:sp>
      <p:sp>
        <p:nvSpPr>
          <p:cNvPr id="11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center based spanning-tree</a:t>
            </a:r>
          </a:p>
          <a:p>
            <a:pPr lvl="2"/>
            <a:r>
              <a:rPr lang="en-US" dirty="0" smtClean="0"/>
              <a:t>A central node is defined.</a:t>
            </a:r>
          </a:p>
          <a:p>
            <a:pPr lvl="2"/>
            <a:r>
              <a:rPr lang="en-US" dirty="0" smtClean="0"/>
              <a:t>Then all nodes sends a message at the same time towards the center node until they arrive at ether the center node or a node that’s already  a part of the tree.</a:t>
            </a:r>
          </a:p>
        </p:txBody>
      </p:sp>
      <p:sp>
        <p:nvSpPr>
          <p:cNvPr id="5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 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ånd">
  <a:themeElements>
    <a:clrScheme name="Anpassat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F88630"/>
      </a:accent1>
      <a:accent2>
        <a:srgbClr val="C5B07E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å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ap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1576</TotalTime>
  <Words>518</Words>
  <Application>Microsoft Office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Verdana</vt:lpstr>
      <vt:lpstr>Wingdings 2</vt:lpstr>
      <vt:lpstr>Solstånd</vt:lpstr>
      <vt:lpstr>Broadcast and multicast routing</vt:lpstr>
      <vt:lpstr>What is broadcasting and multicasting?</vt:lpstr>
      <vt:lpstr>Broadcasting routing</vt:lpstr>
      <vt:lpstr>Broadcasting routing</vt:lpstr>
      <vt:lpstr>Broadcasting routing: Flooding</vt:lpstr>
      <vt:lpstr>Broadcasting routing: Flooding</vt:lpstr>
      <vt:lpstr>Broadcasting routing: Flooding</vt:lpstr>
      <vt:lpstr>Broadcasting routing</vt:lpstr>
      <vt:lpstr>Broadcasting routing</vt:lpstr>
      <vt:lpstr>Broadcasting routing</vt:lpstr>
      <vt:lpstr>Multicasting</vt:lpstr>
      <vt:lpstr>Multicasting</vt:lpstr>
      <vt:lpstr>Multicasting routing algorithms</vt:lpstr>
      <vt:lpstr>Multicasting routing algorithms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and multicast routing</dc:title>
  <dc:creator>Valued Acer Customer</dc:creator>
  <cp:lastModifiedBy>Sunita Mrs. Godara</cp:lastModifiedBy>
  <cp:revision>16</cp:revision>
  <dcterms:created xsi:type="dcterms:W3CDTF">2010-12-02T12:16:19Z</dcterms:created>
  <dcterms:modified xsi:type="dcterms:W3CDTF">2019-03-11T03:25:30Z</dcterms:modified>
</cp:coreProperties>
</file>