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73" r:id="rId4"/>
    <p:sldId id="274" r:id="rId5"/>
    <p:sldId id="263" r:id="rId6"/>
    <p:sldId id="275" r:id="rId7"/>
    <p:sldId id="276" r:id="rId8"/>
    <p:sldId id="278" r:id="rId9"/>
    <p:sldId id="279" r:id="rId10"/>
    <p:sldId id="264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3693" y="1214170"/>
            <a:ext cx="21566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3462" y="311302"/>
            <a:ext cx="4737074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319019"/>
            <a:ext cx="8072119" cy="197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j91VO7WJg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3693" y="1214170"/>
            <a:ext cx="2153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Carlito"/>
                <a:cs typeface="Carlito"/>
              </a:rPr>
              <a:t>Lecture</a:t>
            </a:r>
            <a:r>
              <a:rPr sz="4400" b="1" spc="-90" dirty="0">
                <a:latin typeface="Carlito"/>
                <a:cs typeface="Carlito"/>
              </a:rPr>
              <a:t> </a:t>
            </a:r>
            <a:r>
              <a:rPr sz="4400" b="1" dirty="0">
                <a:latin typeface="Carlito"/>
                <a:cs typeface="Carlito"/>
              </a:rPr>
              <a:t>2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5379" y="3006255"/>
            <a:ext cx="3962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5" dirty="0">
                <a:solidFill>
                  <a:srgbClr val="8A8A8A"/>
                </a:solidFill>
                <a:latin typeface="Carlito"/>
                <a:cs typeface="Carlito"/>
              </a:rPr>
              <a:t>DISPLAY</a:t>
            </a:r>
            <a:r>
              <a:rPr sz="4400" b="1" spc="-95" dirty="0">
                <a:solidFill>
                  <a:srgbClr val="8A8A8A"/>
                </a:solidFill>
                <a:latin typeface="Carlito"/>
                <a:cs typeface="Carlito"/>
              </a:rPr>
              <a:t> </a:t>
            </a:r>
            <a:r>
              <a:rPr sz="4400" b="1" spc="-10" dirty="0">
                <a:solidFill>
                  <a:srgbClr val="8A8A8A"/>
                </a:solidFill>
                <a:latin typeface="Carlito"/>
                <a:cs typeface="Carlito"/>
              </a:rPr>
              <a:t>DEVICES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705" y="311302"/>
            <a:ext cx="587375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Applications </a:t>
            </a:r>
            <a:r>
              <a:rPr spc="10" dirty="0"/>
              <a:t>of </a:t>
            </a:r>
            <a:r>
              <a:rPr dirty="0"/>
              <a:t>cathode </a:t>
            </a:r>
            <a:r>
              <a:rPr spc="-40" dirty="0"/>
              <a:t>ray </a:t>
            </a:r>
            <a:r>
              <a:rPr spc="5" dirty="0"/>
              <a:t>tube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19"/>
            <a:ext cx="7209790" cy="425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749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cathode </a:t>
            </a:r>
            <a:r>
              <a:rPr sz="3200" spc="-45" dirty="0">
                <a:latin typeface="Carlito"/>
                <a:cs typeface="Carlito"/>
              </a:rPr>
              <a:t>ray </a:t>
            </a:r>
            <a:r>
              <a:rPr sz="3200" spc="-10" dirty="0">
                <a:latin typeface="Carlito"/>
                <a:cs typeface="Carlito"/>
              </a:rPr>
              <a:t>tube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used </a:t>
            </a:r>
            <a:r>
              <a:rPr sz="3200" spc="-20" dirty="0">
                <a:latin typeface="Carlito"/>
                <a:cs typeface="Carlito"/>
              </a:rPr>
              <a:t>to create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moving</a:t>
            </a:r>
            <a:r>
              <a:rPr sz="3200" spc="-10" dirty="0">
                <a:latin typeface="Carlito"/>
                <a:cs typeface="Carlito"/>
              </a:rPr>
              <a:t> image.</a:t>
            </a:r>
            <a:endParaRPr sz="3200" dirty="0">
              <a:latin typeface="Carlito"/>
              <a:cs typeface="Carlito"/>
            </a:endParaRPr>
          </a:p>
          <a:p>
            <a:pPr marL="355600" marR="16510" indent="-3435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CRT </a:t>
            </a:r>
            <a:r>
              <a:rPr sz="3200" spc="-5" dirty="0">
                <a:latin typeface="Carlito"/>
                <a:cs typeface="Carlito"/>
              </a:rPr>
              <a:t>TV </a:t>
            </a:r>
            <a:r>
              <a:rPr sz="3200" spc="-15" dirty="0">
                <a:latin typeface="Carlito"/>
                <a:cs typeface="Carlito"/>
              </a:rPr>
              <a:t>works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moving </a:t>
            </a:r>
            <a:r>
              <a:rPr sz="3200" spc="-10" dirty="0">
                <a:latin typeface="Carlito"/>
                <a:cs typeface="Carlito"/>
              </a:rPr>
              <a:t>the electron  </a:t>
            </a:r>
            <a:r>
              <a:rPr sz="3200" spc="-5" dirty="0">
                <a:latin typeface="Carlito"/>
                <a:cs typeface="Carlito"/>
              </a:rPr>
              <a:t>beam </a:t>
            </a:r>
            <a:r>
              <a:rPr sz="3200" spc="-10" dirty="0">
                <a:latin typeface="Carlito"/>
                <a:cs typeface="Carlito"/>
              </a:rPr>
              <a:t>scan the screen </a:t>
            </a:r>
            <a:r>
              <a:rPr sz="3200" spc="-20" dirty="0">
                <a:latin typeface="Carlito"/>
                <a:cs typeface="Carlito"/>
              </a:rPr>
              <a:t>at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25" dirty="0">
                <a:latin typeface="Carlito"/>
                <a:cs typeface="Carlito"/>
              </a:rPr>
              <a:t>faster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rate.</a:t>
            </a:r>
            <a:endParaRPr sz="3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5" dirty="0">
                <a:latin typeface="Carlito"/>
                <a:cs typeface="Carlito"/>
              </a:rPr>
              <a:t>used in </a:t>
            </a:r>
            <a:r>
              <a:rPr sz="3200" spc="-10" dirty="0">
                <a:latin typeface="Carlito"/>
                <a:cs typeface="Carlito"/>
              </a:rPr>
              <a:t>the cathode </a:t>
            </a:r>
            <a:r>
              <a:rPr sz="3200" spc="-45" dirty="0">
                <a:latin typeface="Carlito"/>
                <a:cs typeface="Carlito"/>
              </a:rPr>
              <a:t>ray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oscilloscope.</a:t>
            </a:r>
            <a:endParaRPr sz="3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5" dirty="0">
                <a:latin typeface="Carlito"/>
                <a:cs typeface="Carlito"/>
              </a:rPr>
              <a:t>used as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display </a:t>
            </a:r>
            <a:r>
              <a:rPr sz="3200" spc="-5" dirty="0">
                <a:latin typeface="Carlito"/>
                <a:cs typeface="Carlito"/>
              </a:rPr>
              <a:t>device in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70" dirty="0">
                <a:latin typeface="Carlito"/>
                <a:cs typeface="Carlito"/>
              </a:rPr>
              <a:t>radar.</a:t>
            </a:r>
            <a:endParaRPr sz="3200" dirty="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5" dirty="0">
                <a:latin typeface="Carlito"/>
                <a:cs typeface="Carlito"/>
              </a:rPr>
              <a:t>used in </a:t>
            </a:r>
            <a:r>
              <a:rPr sz="3200" spc="-10" dirty="0">
                <a:latin typeface="Carlito"/>
                <a:cs typeface="Carlito"/>
              </a:rPr>
              <a:t>computer </a:t>
            </a:r>
            <a:r>
              <a:rPr sz="3200" spc="-15" dirty="0">
                <a:latin typeface="Carlito"/>
                <a:cs typeface="Carlito"/>
              </a:rPr>
              <a:t>monitors </a:t>
            </a:r>
            <a:r>
              <a:rPr sz="3200" spc="-5" dirty="0">
                <a:latin typeface="Carlito"/>
                <a:cs typeface="Carlito"/>
              </a:rPr>
              <a:t>and some  </a:t>
            </a:r>
            <a:r>
              <a:rPr sz="3200" spc="-10" dirty="0">
                <a:latin typeface="Carlito"/>
                <a:cs typeface="Carlito"/>
              </a:rPr>
              <a:t>television.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303" y="497776"/>
            <a:ext cx="2503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rlito"/>
                <a:cs typeface="Carlito"/>
              </a:rPr>
              <a:t>Conclusion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99900"/>
              </a:lnSpc>
              <a:spcBef>
                <a:spcPts val="105"/>
              </a:spcBef>
            </a:pPr>
            <a:r>
              <a:rPr dirty="0"/>
              <a:t>In </a:t>
            </a:r>
            <a:r>
              <a:rPr spc="-5" dirty="0"/>
              <a:t>this class </a:t>
            </a:r>
            <a:r>
              <a:rPr spc="-10" dirty="0"/>
              <a:t>we studied </a:t>
            </a:r>
            <a:r>
              <a:rPr spc="-5" dirty="0"/>
              <a:t>about the </a:t>
            </a:r>
            <a:r>
              <a:rPr spc="-10" dirty="0"/>
              <a:t>Cathode </a:t>
            </a:r>
            <a:r>
              <a:rPr spc="-25" dirty="0"/>
              <a:t>Ray  </a:t>
            </a:r>
            <a:r>
              <a:rPr spc="-40" dirty="0"/>
              <a:t>Tube, </a:t>
            </a:r>
            <a:r>
              <a:rPr spc="-25" dirty="0"/>
              <a:t>it’s </a:t>
            </a:r>
            <a:r>
              <a:rPr spc="-10" dirty="0"/>
              <a:t>various </a:t>
            </a:r>
            <a:r>
              <a:rPr spc="-5" dirty="0"/>
              <a:t>parts and their </a:t>
            </a:r>
            <a:r>
              <a:rPr spc="-10" dirty="0"/>
              <a:t>working </a:t>
            </a:r>
            <a:r>
              <a:rPr spc="-5" dirty="0"/>
              <a:t>and  </a:t>
            </a:r>
            <a:r>
              <a:rPr spc="-10" dirty="0"/>
              <a:t>various terminologies </a:t>
            </a:r>
            <a:r>
              <a:rPr spc="-20" dirty="0"/>
              <a:t>related to </a:t>
            </a:r>
            <a:r>
              <a:rPr spc="-5" dirty="0"/>
              <a:t>it. </a:t>
            </a:r>
            <a:r>
              <a:rPr spc="-10" dirty="0"/>
              <a:t>Also the  concepts </a:t>
            </a:r>
            <a:r>
              <a:rPr spc="-5" dirty="0"/>
              <a:t>of</a:t>
            </a:r>
            <a:r>
              <a:rPr lang="en-US" spc="-5" dirty="0"/>
              <a:t> DVST</a:t>
            </a:r>
            <a:r>
              <a:rPr spc="-45" dirty="0"/>
              <a:t> </a:t>
            </a:r>
            <a:r>
              <a:rPr spc="-25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814" y="497776"/>
            <a:ext cx="2303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rlito"/>
                <a:cs typeface="Carlito"/>
              </a:rPr>
              <a:t>Questions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988934" cy="4296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5680">
              <a:lnSpc>
                <a:spcPct val="100000"/>
              </a:lnSpc>
              <a:spcBef>
                <a:spcPts val="120"/>
              </a:spcBef>
            </a:pPr>
            <a:r>
              <a:rPr sz="2250" b="1" spc="-25" dirty="0">
                <a:latin typeface="Carlito"/>
                <a:cs typeface="Carlito"/>
              </a:rPr>
              <a:t>Very </a:t>
            </a:r>
            <a:r>
              <a:rPr sz="2250" b="1" spc="5" dirty="0">
                <a:latin typeface="Carlito"/>
                <a:cs typeface="Carlito"/>
              </a:rPr>
              <a:t>Short </a:t>
            </a:r>
            <a:r>
              <a:rPr sz="2250" b="1" dirty="0">
                <a:latin typeface="Carlito"/>
                <a:cs typeface="Carlito"/>
              </a:rPr>
              <a:t>Questions(2 marks</a:t>
            </a:r>
            <a:r>
              <a:rPr sz="2250" b="1" spc="35" dirty="0">
                <a:latin typeface="Carlito"/>
                <a:cs typeface="Carlito"/>
              </a:rPr>
              <a:t> </a:t>
            </a:r>
            <a:r>
              <a:rPr sz="2250" b="1" dirty="0">
                <a:latin typeface="Carlito"/>
                <a:cs typeface="Carlito"/>
              </a:rPr>
              <a:t>each)</a:t>
            </a:r>
            <a:endParaRPr sz="22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Carlito"/>
              <a:cs typeface="Carlito"/>
            </a:endParaRPr>
          </a:p>
          <a:p>
            <a:pPr marL="255904" indent="-243840">
              <a:lnSpc>
                <a:spcPct val="100000"/>
              </a:lnSpc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250" spc="5" dirty="0">
                <a:latin typeface="Carlito"/>
                <a:cs typeface="Carlito"/>
              </a:rPr>
              <a:t>Q.1. </a:t>
            </a:r>
            <a:r>
              <a:rPr sz="2250" dirty="0">
                <a:latin typeface="Carlito"/>
                <a:cs typeface="Carlito"/>
              </a:rPr>
              <a:t>What is the </a:t>
            </a:r>
            <a:r>
              <a:rPr sz="2250" spc="5" dirty="0">
                <a:latin typeface="Carlito"/>
                <a:cs typeface="Carlito"/>
              </a:rPr>
              <a:t>use of </a:t>
            </a:r>
            <a:r>
              <a:rPr sz="2250" dirty="0">
                <a:latin typeface="Carlito"/>
                <a:cs typeface="Carlito"/>
              </a:rPr>
              <a:t>anti-aliasing </a:t>
            </a:r>
            <a:r>
              <a:rPr sz="2250" spc="5" dirty="0">
                <a:latin typeface="Carlito"/>
                <a:cs typeface="Carlito"/>
              </a:rPr>
              <a:t>in </a:t>
            </a:r>
            <a:r>
              <a:rPr sz="2250" dirty="0">
                <a:latin typeface="Carlito"/>
                <a:cs typeface="Carlito"/>
              </a:rPr>
              <a:t>certain </a:t>
            </a:r>
            <a:r>
              <a:rPr sz="2250" spc="-5" dirty="0">
                <a:latin typeface="Carlito"/>
                <a:cs typeface="Carlito"/>
              </a:rPr>
              <a:t>graphic</a:t>
            </a:r>
            <a:r>
              <a:rPr sz="2250" dirty="0">
                <a:latin typeface="Carlito"/>
                <a:cs typeface="Carlito"/>
              </a:rPr>
              <a:t> </a:t>
            </a:r>
            <a:r>
              <a:rPr sz="2250" spc="-5" dirty="0">
                <a:latin typeface="Carlito"/>
                <a:cs typeface="Carlito"/>
              </a:rPr>
              <a:t>programs.</a:t>
            </a:r>
            <a:endParaRPr sz="2250">
              <a:latin typeface="Carlito"/>
              <a:cs typeface="Carlito"/>
            </a:endParaRPr>
          </a:p>
          <a:p>
            <a:pPr marL="255904" marR="114935" indent="-243840">
              <a:lnSpc>
                <a:spcPct val="101099"/>
              </a:lnSpc>
              <a:spcBef>
                <a:spcPts val="45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250" spc="5" dirty="0">
                <a:latin typeface="Carlito"/>
                <a:cs typeface="Carlito"/>
              </a:rPr>
              <a:t>Q.2. How much </a:t>
            </a:r>
            <a:r>
              <a:rPr sz="2250" dirty="0">
                <a:latin typeface="Carlito"/>
                <a:cs typeface="Carlito"/>
              </a:rPr>
              <a:t>frame </a:t>
            </a:r>
            <a:r>
              <a:rPr sz="2250" spc="-15" dirty="0">
                <a:latin typeface="Carlito"/>
                <a:cs typeface="Carlito"/>
              </a:rPr>
              <a:t>buffer </a:t>
            </a:r>
            <a:r>
              <a:rPr sz="2250" spc="-5" dirty="0">
                <a:latin typeface="Carlito"/>
                <a:cs typeface="Carlito"/>
              </a:rPr>
              <a:t>is </a:t>
            </a:r>
            <a:r>
              <a:rPr sz="2250" dirty="0">
                <a:latin typeface="Carlito"/>
                <a:cs typeface="Carlito"/>
              </a:rPr>
              <a:t>needed </a:t>
            </a:r>
            <a:r>
              <a:rPr sz="2250" spc="-10" dirty="0">
                <a:latin typeface="Carlito"/>
                <a:cs typeface="Carlito"/>
              </a:rPr>
              <a:t>for </a:t>
            </a:r>
            <a:r>
              <a:rPr sz="2250" spc="5" dirty="0">
                <a:latin typeface="Carlito"/>
                <a:cs typeface="Carlito"/>
              </a:rPr>
              <a:t>a 1280 </a:t>
            </a:r>
            <a:r>
              <a:rPr sz="2250" spc="-5" dirty="0">
                <a:latin typeface="Carlito"/>
                <a:cs typeface="Carlito"/>
              </a:rPr>
              <a:t>by </a:t>
            </a:r>
            <a:r>
              <a:rPr sz="2250" spc="5" dirty="0">
                <a:latin typeface="Carlito"/>
                <a:cs typeface="Carlito"/>
              </a:rPr>
              <a:t>1024 </a:t>
            </a:r>
            <a:r>
              <a:rPr sz="2250" spc="-5" dirty="0">
                <a:latin typeface="Carlito"/>
                <a:cs typeface="Carlito"/>
              </a:rPr>
              <a:t>screen  </a:t>
            </a:r>
            <a:r>
              <a:rPr sz="2250" dirty="0">
                <a:latin typeface="Carlito"/>
                <a:cs typeface="Carlito"/>
              </a:rPr>
              <a:t>with </a:t>
            </a:r>
            <a:r>
              <a:rPr sz="2250" spc="5" dirty="0">
                <a:latin typeface="Carlito"/>
                <a:cs typeface="Carlito"/>
              </a:rPr>
              <a:t>24-bit</a:t>
            </a:r>
            <a:r>
              <a:rPr sz="2250" spc="-15" dirty="0">
                <a:latin typeface="Carlito"/>
                <a:cs typeface="Carlito"/>
              </a:rPr>
              <a:t> </a:t>
            </a:r>
            <a:r>
              <a:rPr sz="2250" spc="-40" dirty="0">
                <a:latin typeface="Carlito"/>
                <a:cs typeface="Carlito"/>
              </a:rPr>
              <a:t>color.</a:t>
            </a:r>
            <a:endParaRPr sz="2250">
              <a:latin typeface="Carlito"/>
              <a:cs typeface="Carlito"/>
            </a:endParaRPr>
          </a:p>
          <a:p>
            <a:pPr marL="255904" marR="97790" indent="-243840">
              <a:lnSpc>
                <a:spcPct val="101099"/>
              </a:lnSpc>
              <a:spcBef>
                <a:spcPts val="455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250" spc="5" dirty="0">
                <a:latin typeface="Carlito"/>
                <a:cs typeface="Carlito"/>
              </a:rPr>
              <a:t>Q.3. </a:t>
            </a:r>
            <a:r>
              <a:rPr sz="2250" dirty="0">
                <a:latin typeface="Carlito"/>
                <a:cs typeface="Carlito"/>
              </a:rPr>
              <a:t>Which </a:t>
            </a:r>
            <a:r>
              <a:rPr sz="2250" spc="-5" dirty="0">
                <a:latin typeface="Carlito"/>
                <a:cs typeface="Carlito"/>
              </a:rPr>
              <a:t>colors </a:t>
            </a:r>
            <a:r>
              <a:rPr sz="2250" spc="-10" dirty="0">
                <a:latin typeface="Carlito"/>
                <a:cs typeface="Carlito"/>
              </a:rPr>
              <a:t>are </a:t>
            </a:r>
            <a:r>
              <a:rPr sz="2250" spc="5" dirty="0">
                <a:latin typeface="Carlito"/>
                <a:cs typeface="Carlito"/>
              </a:rPr>
              <a:t>not used </a:t>
            </a:r>
            <a:r>
              <a:rPr sz="2250" spc="-10" dirty="0">
                <a:latin typeface="Carlito"/>
                <a:cs typeface="Carlito"/>
              </a:rPr>
              <a:t>to generate </a:t>
            </a:r>
            <a:r>
              <a:rPr sz="2250" dirty="0">
                <a:latin typeface="Carlito"/>
                <a:cs typeface="Carlito"/>
              </a:rPr>
              <a:t>the color </a:t>
            </a:r>
            <a:r>
              <a:rPr sz="2250" spc="10" dirty="0">
                <a:latin typeface="Carlito"/>
                <a:cs typeface="Carlito"/>
              </a:rPr>
              <a:t>on </a:t>
            </a:r>
            <a:r>
              <a:rPr sz="2250" spc="5" dirty="0">
                <a:latin typeface="Carlito"/>
                <a:cs typeface="Carlito"/>
              </a:rPr>
              <a:t>a </a:t>
            </a:r>
            <a:r>
              <a:rPr sz="2250" spc="-5" dirty="0">
                <a:latin typeface="Carlito"/>
                <a:cs typeface="Carlito"/>
              </a:rPr>
              <a:t>colored  </a:t>
            </a:r>
            <a:r>
              <a:rPr sz="2250" dirty="0">
                <a:latin typeface="Carlito"/>
                <a:cs typeface="Carlito"/>
              </a:rPr>
              <a:t>monitor?</a:t>
            </a:r>
            <a:endParaRPr sz="2250">
              <a:latin typeface="Carlito"/>
              <a:cs typeface="Carlito"/>
            </a:endParaRPr>
          </a:p>
          <a:p>
            <a:pPr marL="255904" indent="-24384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250" spc="5" dirty="0">
                <a:latin typeface="Carlito"/>
                <a:cs typeface="Carlito"/>
              </a:rPr>
              <a:t>Q.4. </a:t>
            </a:r>
            <a:r>
              <a:rPr sz="2250" dirty="0">
                <a:latin typeface="Carlito"/>
                <a:cs typeface="Carlito"/>
              </a:rPr>
              <a:t>What is the smallest visual element </a:t>
            </a:r>
            <a:r>
              <a:rPr sz="2250" spc="10" dirty="0">
                <a:latin typeface="Carlito"/>
                <a:cs typeface="Carlito"/>
              </a:rPr>
              <a:t>on </a:t>
            </a:r>
            <a:r>
              <a:rPr sz="2250" spc="5" dirty="0">
                <a:latin typeface="Carlito"/>
                <a:cs typeface="Carlito"/>
              </a:rPr>
              <a:t>a </a:t>
            </a:r>
            <a:r>
              <a:rPr sz="2250" dirty="0">
                <a:latin typeface="Carlito"/>
                <a:cs typeface="Carlito"/>
              </a:rPr>
              <a:t>video</a:t>
            </a:r>
            <a:r>
              <a:rPr sz="2250" spc="-5" dirty="0">
                <a:latin typeface="Carlito"/>
                <a:cs typeface="Carlito"/>
              </a:rPr>
              <a:t> </a:t>
            </a:r>
            <a:r>
              <a:rPr sz="2250" dirty="0">
                <a:latin typeface="Carlito"/>
                <a:cs typeface="Carlito"/>
              </a:rPr>
              <a:t>monitor?</a:t>
            </a:r>
            <a:endParaRPr sz="2250">
              <a:latin typeface="Carlito"/>
              <a:cs typeface="Carlito"/>
            </a:endParaRPr>
          </a:p>
          <a:p>
            <a:pPr marL="255904" indent="-24384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250" spc="5" dirty="0">
                <a:latin typeface="Carlito"/>
                <a:cs typeface="Carlito"/>
              </a:rPr>
              <a:t>Q.6. </a:t>
            </a:r>
            <a:r>
              <a:rPr sz="2250" dirty="0">
                <a:latin typeface="Carlito"/>
                <a:cs typeface="Carlito"/>
              </a:rPr>
              <a:t>What is </a:t>
            </a:r>
            <a:r>
              <a:rPr sz="2250" spc="-10" dirty="0">
                <a:latin typeface="Carlito"/>
                <a:cs typeface="Carlito"/>
              </a:rPr>
              <a:t>refresh</a:t>
            </a:r>
            <a:r>
              <a:rPr sz="2250" spc="-5" dirty="0">
                <a:latin typeface="Carlito"/>
                <a:cs typeface="Carlito"/>
              </a:rPr>
              <a:t> </a:t>
            </a:r>
            <a:r>
              <a:rPr sz="2250" spc="-15" dirty="0">
                <a:latin typeface="Carlito"/>
                <a:cs typeface="Carlito"/>
              </a:rPr>
              <a:t>rate?</a:t>
            </a:r>
            <a:endParaRPr sz="2250">
              <a:latin typeface="Carlito"/>
              <a:cs typeface="Carlito"/>
            </a:endParaRPr>
          </a:p>
          <a:p>
            <a:pPr marL="255904" indent="-24384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250" spc="5" dirty="0">
                <a:latin typeface="Carlito"/>
                <a:cs typeface="Carlito"/>
              </a:rPr>
              <a:t>Q.7. </a:t>
            </a:r>
            <a:r>
              <a:rPr sz="2250" dirty="0">
                <a:latin typeface="Carlito"/>
                <a:cs typeface="Carlito"/>
              </a:rPr>
              <a:t>What is</a:t>
            </a:r>
            <a:r>
              <a:rPr sz="2250" spc="-10" dirty="0">
                <a:latin typeface="Carlito"/>
                <a:cs typeface="Carlito"/>
              </a:rPr>
              <a:t> </a:t>
            </a:r>
            <a:r>
              <a:rPr sz="2250" spc="-5" dirty="0">
                <a:latin typeface="Carlito"/>
                <a:cs typeface="Carlito"/>
              </a:rPr>
              <a:t>resolution?</a:t>
            </a:r>
            <a:endParaRPr sz="2250">
              <a:latin typeface="Carlito"/>
              <a:cs typeface="Carlito"/>
            </a:endParaRPr>
          </a:p>
          <a:p>
            <a:pPr marL="255904" indent="-24384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55904" algn="l"/>
                <a:tab pos="256540" algn="l"/>
              </a:tabLst>
            </a:pPr>
            <a:r>
              <a:rPr sz="2250" spc="5" dirty="0">
                <a:latin typeface="Carlito"/>
                <a:cs typeface="Carlito"/>
              </a:rPr>
              <a:t>Q.8. </a:t>
            </a:r>
            <a:r>
              <a:rPr sz="2250" dirty="0">
                <a:latin typeface="Carlito"/>
                <a:cs typeface="Carlito"/>
              </a:rPr>
              <a:t>What </a:t>
            </a:r>
            <a:r>
              <a:rPr sz="2250" spc="5" dirty="0">
                <a:latin typeface="Carlito"/>
                <a:cs typeface="Carlito"/>
              </a:rPr>
              <a:t>do </a:t>
            </a:r>
            <a:r>
              <a:rPr sz="2250" spc="-5" dirty="0">
                <a:latin typeface="Carlito"/>
                <a:cs typeface="Carlito"/>
              </a:rPr>
              <a:t>you </a:t>
            </a:r>
            <a:r>
              <a:rPr sz="2250" spc="5" dirty="0">
                <a:latin typeface="Carlito"/>
                <a:cs typeface="Carlito"/>
              </a:rPr>
              <a:t>mean </a:t>
            </a:r>
            <a:r>
              <a:rPr sz="2250" dirty="0">
                <a:latin typeface="Carlito"/>
                <a:cs typeface="Carlito"/>
              </a:rPr>
              <a:t>by </a:t>
            </a:r>
            <a:r>
              <a:rPr sz="2250" spc="-5" dirty="0">
                <a:latin typeface="Carlito"/>
                <a:cs typeface="Carlito"/>
              </a:rPr>
              <a:t>horizontal </a:t>
            </a:r>
            <a:r>
              <a:rPr sz="2250" spc="-10" dirty="0">
                <a:latin typeface="Carlito"/>
                <a:cs typeface="Carlito"/>
              </a:rPr>
              <a:t>retrace </a:t>
            </a:r>
            <a:r>
              <a:rPr sz="2250" spc="5" dirty="0">
                <a:latin typeface="Carlito"/>
                <a:cs typeface="Carlito"/>
              </a:rPr>
              <a:t>and </a:t>
            </a:r>
            <a:r>
              <a:rPr sz="2250" spc="-5" dirty="0">
                <a:latin typeface="Carlito"/>
                <a:cs typeface="Carlito"/>
              </a:rPr>
              <a:t>vertical</a:t>
            </a:r>
            <a:r>
              <a:rPr sz="2250" spc="35" dirty="0">
                <a:latin typeface="Carlito"/>
                <a:cs typeface="Carlito"/>
              </a:rPr>
              <a:t> </a:t>
            </a:r>
            <a:r>
              <a:rPr sz="2250" spc="-10" dirty="0">
                <a:latin typeface="Carlito"/>
                <a:cs typeface="Carlito"/>
              </a:rPr>
              <a:t>retrace?</a:t>
            </a:r>
            <a:endParaRPr sz="22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935" y="311302"/>
            <a:ext cx="473456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Short </a:t>
            </a:r>
            <a:r>
              <a:rPr dirty="0"/>
              <a:t>Questions </a:t>
            </a:r>
            <a:r>
              <a:rPr spc="5" dirty="0"/>
              <a:t>(8</a:t>
            </a:r>
            <a:r>
              <a:rPr spc="-70" dirty="0"/>
              <a:t> </a:t>
            </a:r>
            <a:r>
              <a:rPr spc="5" dirty="0"/>
              <a:t>Marks)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82379"/>
            <a:ext cx="8062595" cy="42595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62255" indent="-21209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62890" algn="l"/>
              </a:tabLst>
            </a:pPr>
            <a:r>
              <a:rPr sz="1950" spc="10" dirty="0">
                <a:latin typeface="Carlito"/>
                <a:cs typeface="Carlito"/>
              </a:rPr>
              <a:t>Q.1. </a:t>
            </a:r>
            <a:r>
              <a:rPr sz="1950" spc="-5" dirty="0">
                <a:latin typeface="Carlito"/>
                <a:cs typeface="Carlito"/>
              </a:rPr>
              <a:t>Write </a:t>
            </a:r>
            <a:r>
              <a:rPr sz="1950" spc="10" dirty="0">
                <a:latin typeface="Carlito"/>
                <a:cs typeface="Carlito"/>
              </a:rPr>
              <a:t>short </a:t>
            </a:r>
            <a:r>
              <a:rPr sz="1950" spc="5" dirty="0">
                <a:latin typeface="Carlito"/>
                <a:cs typeface="Carlito"/>
              </a:rPr>
              <a:t>note </a:t>
            </a:r>
            <a:r>
              <a:rPr sz="1950" spc="10" dirty="0">
                <a:latin typeface="Carlito"/>
                <a:cs typeface="Carlito"/>
              </a:rPr>
              <a:t>on: </a:t>
            </a:r>
            <a:r>
              <a:rPr sz="1950" spc="5" dirty="0">
                <a:latin typeface="Carlito"/>
                <a:cs typeface="Carlito"/>
              </a:rPr>
              <a:t>Anti-aliasing </a:t>
            </a:r>
            <a:r>
              <a:rPr sz="1950" spc="10" dirty="0">
                <a:latin typeface="Carlito"/>
                <a:cs typeface="Carlito"/>
              </a:rPr>
              <a:t>technique? </a:t>
            </a:r>
            <a:r>
              <a:rPr sz="1950" b="1" spc="5" dirty="0">
                <a:latin typeface="Carlito"/>
                <a:cs typeface="Carlito"/>
              </a:rPr>
              <a:t>(RTU</a:t>
            </a:r>
            <a:r>
              <a:rPr sz="1950" b="1" spc="-40" dirty="0">
                <a:latin typeface="Carlito"/>
                <a:cs typeface="Carlito"/>
              </a:rPr>
              <a:t> </a:t>
            </a:r>
            <a:r>
              <a:rPr sz="1950" b="1" spc="10" dirty="0">
                <a:latin typeface="Carlito"/>
                <a:cs typeface="Carlito"/>
              </a:rPr>
              <a:t>2014)</a:t>
            </a:r>
            <a:endParaRPr sz="1950">
              <a:latin typeface="Carlito"/>
              <a:cs typeface="Carlito"/>
            </a:endParaRPr>
          </a:p>
          <a:p>
            <a:pPr marL="262255" marR="176530" indent="-212090">
              <a:lnSpc>
                <a:spcPct val="101800"/>
              </a:lnSpc>
              <a:spcBef>
                <a:spcPts val="395"/>
              </a:spcBef>
              <a:buFont typeface="Arial"/>
              <a:buChar char="•"/>
              <a:tabLst>
                <a:tab pos="262890" algn="l"/>
              </a:tabLst>
            </a:pPr>
            <a:r>
              <a:rPr sz="1950" spc="15" dirty="0">
                <a:latin typeface="Carlito"/>
                <a:cs typeface="Carlito"/>
              </a:rPr>
              <a:t>Q.2 </a:t>
            </a:r>
            <a:r>
              <a:rPr sz="1950" spc="5" dirty="0">
                <a:latin typeface="Carlito"/>
                <a:cs typeface="Carlito"/>
              </a:rPr>
              <a:t>Given </a:t>
            </a: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spc="5" dirty="0">
                <a:latin typeface="Carlito"/>
                <a:cs typeface="Carlito"/>
              </a:rPr>
              <a:t>display screen </a:t>
            </a:r>
            <a:r>
              <a:rPr sz="1950" spc="10" dirty="0">
                <a:latin typeface="Carlito"/>
                <a:cs typeface="Carlito"/>
              </a:rPr>
              <a:t>of </a:t>
            </a:r>
            <a:r>
              <a:rPr sz="1950" spc="5" dirty="0">
                <a:latin typeface="Carlito"/>
                <a:cs typeface="Carlito"/>
              </a:rPr>
              <a:t>resolution </a:t>
            </a:r>
            <a:r>
              <a:rPr sz="1950" spc="10" dirty="0">
                <a:latin typeface="Carlito"/>
                <a:cs typeface="Carlito"/>
              </a:rPr>
              <a:t>640×480 with the </a:t>
            </a:r>
            <a:r>
              <a:rPr sz="1950" spc="-5" dirty="0">
                <a:latin typeface="Carlito"/>
                <a:cs typeface="Carlito"/>
              </a:rPr>
              <a:t>refresh </a:t>
            </a:r>
            <a:r>
              <a:rPr sz="1950" spc="-10" dirty="0">
                <a:latin typeface="Carlito"/>
                <a:cs typeface="Carlito"/>
              </a:rPr>
              <a:t>rate </a:t>
            </a:r>
            <a:r>
              <a:rPr sz="1950" spc="10" dirty="0">
                <a:latin typeface="Carlito"/>
                <a:cs typeface="Carlito"/>
              </a:rPr>
              <a:t>of  </a:t>
            </a:r>
            <a:r>
              <a:rPr sz="1950" spc="15" dirty="0">
                <a:latin typeface="Carlito"/>
                <a:cs typeface="Carlito"/>
              </a:rPr>
              <a:t>60 </a:t>
            </a:r>
            <a:r>
              <a:rPr sz="1950" spc="5" dirty="0">
                <a:latin typeface="Carlito"/>
                <a:cs typeface="Carlito"/>
              </a:rPr>
              <a:t>frames /second. </a:t>
            </a:r>
            <a:r>
              <a:rPr sz="1950" spc="10" dirty="0">
                <a:latin typeface="Carlito"/>
                <a:cs typeface="Carlito"/>
              </a:rPr>
              <a:t>Compute access </a:t>
            </a:r>
            <a:r>
              <a:rPr sz="1950" spc="5" dirty="0">
                <a:latin typeface="Carlito"/>
                <a:cs typeface="Carlito"/>
              </a:rPr>
              <a:t>time </a:t>
            </a:r>
            <a:r>
              <a:rPr sz="1950" spc="10" dirty="0">
                <a:latin typeface="Carlito"/>
                <a:cs typeface="Carlito"/>
              </a:rPr>
              <a:t>per </a:t>
            </a:r>
            <a:r>
              <a:rPr sz="1950" spc="-5" dirty="0">
                <a:latin typeface="Carlito"/>
                <a:cs typeface="Carlito"/>
              </a:rPr>
              <a:t>pixel. </a:t>
            </a:r>
            <a:r>
              <a:rPr sz="1950" b="1" spc="5" dirty="0">
                <a:latin typeface="Carlito"/>
                <a:cs typeface="Carlito"/>
              </a:rPr>
              <a:t>(RTU</a:t>
            </a:r>
            <a:r>
              <a:rPr sz="1950" b="1" spc="-10" dirty="0">
                <a:latin typeface="Carlito"/>
                <a:cs typeface="Carlito"/>
              </a:rPr>
              <a:t> </a:t>
            </a:r>
            <a:r>
              <a:rPr sz="1950" b="1" spc="10" dirty="0">
                <a:latin typeface="Carlito"/>
                <a:cs typeface="Carlito"/>
              </a:rPr>
              <a:t>2011)</a:t>
            </a:r>
            <a:endParaRPr sz="1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250">
              <a:latin typeface="Carlito"/>
              <a:cs typeface="Carlito"/>
            </a:endParaRPr>
          </a:p>
          <a:p>
            <a:pPr marL="262255" marR="43180" indent="-212090">
              <a:lnSpc>
                <a:spcPct val="101800"/>
              </a:lnSpc>
              <a:buFont typeface="Arial"/>
              <a:buChar char="•"/>
              <a:tabLst>
                <a:tab pos="262890" algn="l"/>
              </a:tabLst>
            </a:pPr>
            <a:r>
              <a:rPr sz="1950" spc="10" dirty="0">
                <a:latin typeface="Carlito"/>
                <a:cs typeface="Carlito"/>
              </a:rPr>
              <a:t>Q.3. The </a:t>
            </a:r>
            <a:r>
              <a:rPr sz="1950" spc="5" dirty="0">
                <a:latin typeface="Carlito"/>
                <a:cs typeface="Carlito"/>
              </a:rPr>
              <a:t>display </a:t>
            </a:r>
            <a:r>
              <a:rPr sz="1950" dirty="0">
                <a:latin typeface="Carlito"/>
                <a:cs typeface="Carlito"/>
              </a:rPr>
              <a:t>area </a:t>
            </a:r>
            <a:r>
              <a:rPr sz="1950" spc="10" dirty="0">
                <a:latin typeface="Carlito"/>
                <a:cs typeface="Carlito"/>
              </a:rPr>
              <a:t>of video monitor </a:t>
            </a:r>
            <a:r>
              <a:rPr sz="1950" spc="5" dirty="0">
                <a:latin typeface="Carlito"/>
                <a:cs typeface="Carlito"/>
              </a:rPr>
              <a:t>is given as </a:t>
            </a:r>
            <a:r>
              <a:rPr sz="1950" spc="10" dirty="0">
                <a:latin typeface="Carlito"/>
                <a:cs typeface="Carlito"/>
              </a:rPr>
              <a:t>12"×9.6". </a:t>
            </a:r>
            <a:r>
              <a:rPr sz="1950" spc="5" dirty="0">
                <a:latin typeface="Carlito"/>
                <a:cs typeface="Carlito"/>
              </a:rPr>
              <a:t>If resolution is  </a:t>
            </a:r>
            <a:r>
              <a:rPr sz="1950" spc="10" dirty="0">
                <a:latin typeface="Carlito"/>
                <a:cs typeface="Carlito"/>
              </a:rPr>
              <a:t>1280×1024. What </a:t>
            </a:r>
            <a:r>
              <a:rPr sz="1950" spc="5" dirty="0">
                <a:latin typeface="Carlito"/>
                <a:cs typeface="Carlito"/>
              </a:rPr>
              <a:t>is </a:t>
            </a:r>
            <a:r>
              <a:rPr sz="1950" spc="10" dirty="0">
                <a:latin typeface="Carlito"/>
                <a:cs typeface="Carlito"/>
              </a:rPr>
              <a:t>the </a:t>
            </a:r>
            <a:r>
              <a:rPr sz="1950" spc="5" dirty="0">
                <a:latin typeface="Carlito"/>
                <a:cs typeface="Carlito"/>
              </a:rPr>
              <a:t>diameter </a:t>
            </a:r>
            <a:r>
              <a:rPr sz="1950" spc="10" dirty="0">
                <a:latin typeface="Carlito"/>
                <a:cs typeface="Carlito"/>
              </a:rPr>
              <a:t>of each </a:t>
            </a:r>
            <a:r>
              <a:rPr sz="1950" spc="-5" dirty="0">
                <a:latin typeface="Carlito"/>
                <a:cs typeface="Carlito"/>
              </a:rPr>
              <a:t>pixel </a:t>
            </a:r>
            <a:r>
              <a:rPr sz="1950" spc="5" dirty="0">
                <a:latin typeface="Carlito"/>
                <a:cs typeface="Carlito"/>
              </a:rPr>
              <a:t>(aspect </a:t>
            </a:r>
            <a:r>
              <a:rPr sz="1950" dirty="0">
                <a:latin typeface="Carlito"/>
                <a:cs typeface="Carlito"/>
              </a:rPr>
              <a:t>ratio=1)? </a:t>
            </a:r>
            <a:r>
              <a:rPr sz="1950" b="1" spc="5" dirty="0">
                <a:latin typeface="Carlito"/>
                <a:cs typeface="Carlito"/>
              </a:rPr>
              <a:t>(RTU</a:t>
            </a:r>
            <a:r>
              <a:rPr sz="1950" b="1" spc="75" dirty="0">
                <a:latin typeface="Carlito"/>
                <a:cs typeface="Carlito"/>
              </a:rPr>
              <a:t> </a:t>
            </a:r>
            <a:r>
              <a:rPr sz="1950" b="1" spc="10" dirty="0">
                <a:latin typeface="Carlito"/>
                <a:cs typeface="Carlito"/>
              </a:rPr>
              <a:t>2012)</a:t>
            </a:r>
            <a:endParaRPr sz="1950">
              <a:latin typeface="Carlito"/>
              <a:cs typeface="Carlito"/>
            </a:endParaRPr>
          </a:p>
          <a:p>
            <a:pPr marL="262255" marR="253365" indent="-212090">
              <a:lnSpc>
                <a:spcPct val="101600"/>
              </a:lnSpc>
              <a:spcBef>
                <a:spcPts val="405"/>
              </a:spcBef>
              <a:buFont typeface="Arial"/>
              <a:buChar char="•"/>
              <a:tabLst>
                <a:tab pos="262890" algn="l"/>
              </a:tabLst>
            </a:pPr>
            <a:r>
              <a:rPr sz="1950" spc="10" dirty="0">
                <a:latin typeface="Carlito"/>
                <a:cs typeface="Carlito"/>
              </a:rPr>
              <a:t>Q.4. How long </a:t>
            </a:r>
            <a:r>
              <a:rPr sz="1950" spc="5" dirty="0">
                <a:latin typeface="Carlito"/>
                <a:cs typeface="Carlito"/>
              </a:rPr>
              <a:t>would it </a:t>
            </a:r>
            <a:r>
              <a:rPr sz="1950" spc="-15" dirty="0">
                <a:latin typeface="Carlito"/>
                <a:cs typeface="Carlito"/>
              </a:rPr>
              <a:t>take </a:t>
            </a:r>
            <a:r>
              <a:rPr sz="1950" spc="5" dirty="0">
                <a:latin typeface="Carlito"/>
                <a:cs typeface="Carlito"/>
              </a:rPr>
              <a:t>to </a:t>
            </a:r>
            <a:r>
              <a:rPr sz="1950" spc="10" dirty="0">
                <a:latin typeface="Carlito"/>
                <a:cs typeface="Carlito"/>
              </a:rPr>
              <a:t>load </a:t>
            </a:r>
            <a:r>
              <a:rPr sz="1950" spc="15" dirty="0">
                <a:latin typeface="Carlito"/>
                <a:cs typeface="Carlito"/>
              </a:rPr>
              <a:t>a </a:t>
            </a:r>
            <a:r>
              <a:rPr sz="1950" spc="10" dirty="0">
                <a:latin typeface="Carlito"/>
                <a:cs typeface="Carlito"/>
              </a:rPr>
              <a:t>640 </a:t>
            </a:r>
            <a:r>
              <a:rPr sz="1950" spc="5" dirty="0">
                <a:latin typeface="Carlito"/>
                <a:cs typeface="Carlito"/>
              </a:rPr>
              <a:t>by </a:t>
            </a:r>
            <a:r>
              <a:rPr sz="1950" spc="15" dirty="0">
                <a:latin typeface="Carlito"/>
                <a:cs typeface="Carlito"/>
              </a:rPr>
              <a:t>480 </a:t>
            </a:r>
            <a:r>
              <a:rPr sz="1950" dirty="0">
                <a:latin typeface="Carlito"/>
                <a:cs typeface="Carlito"/>
              </a:rPr>
              <a:t>frame </a:t>
            </a:r>
            <a:r>
              <a:rPr sz="1950" spc="-10" dirty="0">
                <a:latin typeface="Carlito"/>
                <a:cs typeface="Carlito"/>
              </a:rPr>
              <a:t>buffer </a:t>
            </a:r>
            <a:r>
              <a:rPr sz="1950" spc="10" dirty="0">
                <a:latin typeface="Carlito"/>
                <a:cs typeface="Carlito"/>
              </a:rPr>
              <a:t>with </a:t>
            </a:r>
            <a:r>
              <a:rPr sz="1950" spc="15" dirty="0">
                <a:latin typeface="Carlito"/>
                <a:cs typeface="Carlito"/>
              </a:rPr>
              <a:t>12 </a:t>
            </a:r>
            <a:r>
              <a:rPr sz="1950" spc="10" dirty="0">
                <a:latin typeface="Carlito"/>
                <a:cs typeface="Carlito"/>
              </a:rPr>
              <a:t>bits  per </a:t>
            </a:r>
            <a:r>
              <a:rPr sz="1950" spc="-5" dirty="0">
                <a:latin typeface="Carlito"/>
                <a:cs typeface="Carlito"/>
              </a:rPr>
              <a:t>pixel, </a:t>
            </a:r>
            <a:r>
              <a:rPr sz="1950" spc="5" dirty="0">
                <a:latin typeface="Carlito"/>
                <a:cs typeface="Carlito"/>
              </a:rPr>
              <a:t>if </a:t>
            </a:r>
            <a:r>
              <a:rPr sz="1950" spc="10" dirty="0">
                <a:latin typeface="Carlito"/>
                <a:cs typeface="Carlito"/>
              </a:rPr>
              <a:t>10</a:t>
            </a:r>
            <a:r>
              <a:rPr sz="1725" spc="15" baseline="16908" dirty="0">
                <a:latin typeface="Carlito"/>
                <a:cs typeface="Carlito"/>
              </a:rPr>
              <a:t>5 </a:t>
            </a:r>
            <a:r>
              <a:rPr sz="1950" spc="10" dirty="0">
                <a:latin typeface="Carlito"/>
                <a:cs typeface="Carlito"/>
              </a:rPr>
              <a:t>bits </a:t>
            </a:r>
            <a:r>
              <a:rPr sz="1950" dirty="0">
                <a:latin typeface="Carlito"/>
                <a:cs typeface="Carlito"/>
              </a:rPr>
              <a:t>can </a:t>
            </a:r>
            <a:r>
              <a:rPr sz="1950" spc="10" dirty="0">
                <a:latin typeface="Carlito"/>
                <a:cs typeface="Carlito"/>
              </a:rPr>
              <a:t>be </a:t>
            </a:r>
            <a:r>
              <a:rPr sz="1950" spc="-5" dirty="0">
                <a:latin typeface="Carlito"/>
                <a:cs typeface="Carlito"/>
              </a:rPr>
              <a:t>transferred </a:t>
            </a:r>
            <a:r>
              <a:rPr sz="1950" spc="10" dirty="0">
                <a:latin typeface="Carlito"/>
                <a:cs typeface="Carlito"/>
              </a:rPr>
              <a:t>per second? </a:t>
            </a:r>
            <a:r>
              <a:rPr sz="1950" b="1" spc="5" dirty="0">
                <a:latin typeface="Carlito"/>
                <a:cs typeface="Carlito"/>
              </a:rPr>
              <a:t>(RTU</a:t>
            </a:r>
            <a:r>
              <a:rPr sz="1950" b="1" spc="-35" dirty="0">
                <a:latin typeface="Carlito"/>
                <a:cs typeface="Carlito"/>
              </a:rPr>
              <a:t> </a:t>
            </a:r>
            <a:r>
              <a:rPr sz="1950" b="1" spc="10" dirty="0">
                <a:latin typeface="Carlito"/>
                <a:cs typeface="Carlito"/>
              </a:rPr>
              <a:t>2013)</a:t>
            </a:r>
            <a:endParaRPr sz="1950">
              <a:latin typeface="Carlito"/>
              <a:cs typeface="Carlito"/>
            </a:endParaRPr>
          </a:p>
          <a:p>
            <a:pPr marL="262255" marR="137795" indent="-212090">
              <a:lnSpc>
                <a:spcPct val="101600"/>
              </a:lnSpc>
              <a:spcBef>
                <a:spcPts val="405"/>
              </a:spcBef>
              <a:buFont typeface="Arial"/>
              <a:buChar char="•"/>
              <a:tabLst>
                <a:tab pos="262890" algn="l"/>
              </a:tabLst>
            </a:pPr>
            <a:r>
              <a:rPr sz="1950" spc="10" dirty="0">
                <a:latin typeface="Carlito"/>
                <a:cs typeface="Carlito"/>
              </a:rPr>
              <a:t>Q.5. </a:t>
            </a:r>
            <a:r>
              <a:rPr sz="1950" spc="15" dirty="0">
                <a:latin typeface="Carlito"/>
                <a:cs typeface="Carlito"/>
              </a:rPr>
              <a:t>A </a:t>
            </a:r>
            <a:r>
              <a:rPr sz="1950" spc="5" dirty="0">
                <a:latin typeface="Carlito"/>
                <a:cs typeface="Carlito"/>
              </a:rPr>
              <a:t>screen </a:t>
            </a:r>
            <a:r>
              <a:rPr sz="1950" spc="15" dirty="0">
                <a:latin typeface="Carlito"/>
                <a:cs typeface="Carlito"/>
              </a:rPr>
              <a:t>has </a:t>
            </a:r>
            <a:r>
              <a:rPr sz="1950" spc="10" dirty="0">
                <a:latin typeface="Carlito"/>
                <a:cs typeface="Carlito"/>
              </a:rPr>
              <a:t>1024 </a:t>
            </a:r>
            <a:r>
              <a:rPr sz="1950" spc="5" dirty="0">
                <a:latin typeface="Carlito"/>
                <a:cs typeface="Carlito"/>
              </a:rPr>
              <a:t>scan lines </a:t>
            </a:r>
            <a:r>
              <a:rPr sz="1950" spc="10" dirty="0">
                <a:latin typeface="Carlito"/>
                <a:cs typeface="Carlito"/>
              </a:rPr>
              <a:t>with aspect </a:t>
            </a:r>
            <a:r>
              <a:rPr sz="1950" spc="-5" dirty="0">
                <a:latin typeface="Carlito"/>
                <a:cs typeface="Carlito"/>
              </a:rPr>
              <a:t>ratio </a:t>
            </a:r>
            <a:r>
              <a:rPr sz="1950" spc="10" dirty="0">
                <a:latin typeface="Carlito"/>
                <a:cs typeface="Carlito"/>
              </a:rPr>
              <a:t>4:3 </a:t>
            </a:r>
            <a:r>
              <a:rPr sz="1950" spc="15" dirty="0">
                <a:latin typeface="Carlito"/>
                <a:cs typeface="Carlito"/>
              </a:rPr>
              <a:t>and </a:t>
            </a:r>
            <a:r>
              <a:rPr sz="1950" spc="10" dirty="0">
                <a:latin typeface="Carlito"/>
                <a:cs typeface="Carlito"/>
              </a:rPr>
              <a:t>but depth 24,  what </a:t>
            </a:r>
            <a:r>
              <a:rPr sz="1950" spc="5" dirty="0">
                <a:latin typeface="Carlito"/>
                <a:cs typeface="Carlito"/>
              </a:rPr>
              <a:t>is resolution </a:t>
            </a:r>
            <a:r>
              <a:rPr sz="1950" spc="10" dirty="0">
                <a:latin typeface="Carlito"/>
                <a:cs typeface="Carlito"/>
              </a:rPr>
              <a:t>of the </a:t>
            </a:r>
            <a:r>
              <a:rPr sz="1950" spc="5" dirty="0">
                <a:latin typeface="Carlito"/>
                <a:cs typeface="Carlito"/>
              </a:rPr>
              <a:t>screen </a:t>
            </a:r>
            <a:r>
              <a:rPr sz="1950" spc="15" dirty="0">
                <a:latin typeface="Carlito"/>
                <a:cs typeface="Carlito"/>
              </a:rPr>
              <a:t>and </a:t>
            </a:r>
            <a:r>
              <a:rPr sz="1950" spc="-5" dirty="0">
                <a:latin typeface="Carlito"/>
                <a:cs typeface="Carlito"/>
              </a:rPr>
              <a:t>size </a:t>
            </a:r>
            <a:r>
              <a:rPr sz="1950" spc="10" dirty="0">
                <a:latin typeface="Carlito"/>
                <a:cs typeface="Carlito"/>
              </a:rPr>
              <a:t>of the </a:t>
            </a:r>
            <a:r>
              <a:rPr sz="1950" dirty="0">
                <a:latin typeface="Carlito"/>
                <a:cs typeface="Carlito"/>
              </a:rPr>
              <a:t>frame </a:t>
            </a:r>
            <a:r>
              <a:rPr sz="1950" spc="-35" dirty="0">
                <a:latin typeface="Carlito"/>
                <a:cs typeface="Carlito"/>
              </a:rPr>
              <a:t>buffer. </a:t>
            </a:r>
            <a:r>
              <a:rPr sz="1950" b="1" spc="5" dirty="0">
                <a:latin typeface="Carlito"/>
                <a:cs typeface="Carlito"/>
              </a:rPr>
              <a:t>(RTU</a:t>
            </a:r>
            <a:r>
              <a:rPr sz="1950" b="1" spc="35" dirty="0">
                <a:latin typeface="Carlito"/>
                <a:cs typeface="Carlito"/>
              </a:rPr>
              <a:t> </a:t>
            </a:r>
            <a:r>
              <a:rPr sz="1950" b="1" spc="10" dirty="0">
                <a:latin typeface="Carlito"/>
                <a:cs typeface="Carlito"/>
              </a:rPr>
              <a:t>2014,18)</a:t>
            </a:r>
            <a:endParaRPr sz="1950">
              <a:latin typeface="Carlito"/>
              <a:cs typeface="Carlito"/>
            </a:endParaRPr>
          </a:p>
          <a:p>
            <a:pPr marL="262255" marR="55244" indent="-212090">
              <a:lnSpc>
                <a:spcPct val="101699"/>
              </a:lnSpc>
              <a:spcBef>
                <a:spcPts val="400"/>
              </a:spcBef>
              <a:buFont typeface="Arial"/>
              <a:buChar char="•"/>
              <a:tabLst>
                <a:tab pos="262890" algn="l"/>
              </a:tabLst>
            </a:pPr>
            <a:r>
              <a:rPr sz="1950" spc="10" dirty="0">
                <a:latin typeface="Carlito"/>
                <a:cs typeface="Carlito"/>
              </a:rPr>
              <a:t>Q.6. What </a:t>
            </a:r>
            <a:r>
              <a:rPr sz="1950" spc="5" dirty="0">
                <a:latin typeface="Carlito"/>
                <a:cs typeface="Carlito"/>
              </a:rPr>
              <a:t>is frame </a:t>
            </a:r>
            <a:r>
              <a:rPr sz="1950" spc="-5" dirty="0">
                <a:latin typeface="Carlito"/>
                <a:cs typeface="Carlito"/>
              </a:rPr>
              <a:t>buffer? </a:t>
            </a:r>
            <a:r>
              <a:rPr sz="1950" spc="5" dirty="0">
                <a:latin typeface="Carlito"/>
                <a:cs typeface="Carlito"/>
              </a:rPr>
              <a:t>Calculate </a:t>
            </a:r>
            <a:r>
              <a:rPr sz="1950" spc="-5" dirty="0">
                <a:latin typeface="Carlito"/>
                <a:cs typeface="Carlito"/>
              </a:rPr>
              <a:t>size </a:t>
            </a:r>
            <a:r>
              <a:rPr sz="1950" spc="10" dirty="0">
                <a:latin typeface="Carlito"/>
                <a:cs typeface="Carlito"/>
              </a:rPr>
              <a:t>of </a:t>
            </a:r>
            <a:r>
              <a:rPr sz="1950" spc="5" dirty="0">
                <a:latin typeface="Carlito"/>
                <a:cs typeface="Carlito"/>
              </a:rPr>
              <a:t>frame </a:t>
            </a:r>
            <a:r>
              <a:rPr sz="1950" spc="-5" dirty="0">
                <a:latin typeface="Carlito"/>
                <a:cs typeface="Carlito"/>
              </a:rPr>
              <a:t>buffer for </a:t>
            </a:r>
            <a:r>
              <a:rPr sz="1950" spc="15" dirty="0">
                <a:latin typeface="Carlito"/>
                <a:cs typeface="Carlito"/>
              </a:rPr>
              <a:t>a </a:t>
            </a:r>
            <a:r>
              <a:rPr sz="1950" spc="5" dirty="0">
                <a:latin typeface="Carlito"/>
                <a:cs typeface="Carlito"/>
              </a:rPr>
              <a:t>display </a:t>
            </a:r>
            <a:r>
              <a:rPr sz="1950" spc="10" dirty="0">
                <a:latin typeface="Carlito"/>
                <a:cs typeface="Carlito"/>
              </a:rPr>
              <a:t>device  supporting true </a:t>
            </a:r>
            <a:r>
              <a:rPr sz="1950" dirty="0">
                <a:latin typeface="Carlito"/>
                <a:cs typeface="Carlito"/>
              </a:rPr>
              <a:t>colors </a:t>
            </a:r>
            <a:r>
              <a:rPr sz="1950" spc="15" dirty="0">
                <a:latin typeface="Carlito"/>
                <a:cs typeface="Carlito"/>
              </a:rPr>
              <a:t>and </a:t>
            </a:r>
            <a:r>
              <a:rPr sz="1950" spc="10" dirty="0">
                <a:latin typeface="Carlito"/>
                <a:cs typeface="Carlito"/>
              </a:rPr>
              <a:t>has </a:t>
            </a:r>
            <a:r>
              <a:rPr sz="1950" dirty="0">
                <a:latin typeface="Carlito"/>
                <a:cs typeface="Carlito"/>
              </a:rPr>
              <a:t>pixels </a:t>
            </a:r>
            <a:r>
              <a:rPr sz="1950" spc="10" dirty="0">
                <a:latin typeface="Carlito"/>
                <a:cs typeface="Carlito"/>
              </a:rPr>
              <a:t>on the </a:t>
            </a:r>
            <a:r>
              <a:rPr sz="1950" spc="5" dirty="0">
                <a:latin typeface="Carlito"/>
                <a:cs typeface="Carlito"/>
              </a:rPr>
              <a:t>screen. </a:t>
            </a:r>
            <a:r>
              <a:rPr sz="1950" spc="10" dirty="0">
                <a:latin typeface="Carlito"/>
                <a:cs typeface="Carlito"/>
              </a:rPr>
              <a:t>If </a:t>
            </a:r>
            <a:r>
              <a:rPr sz="1950" spc="-5" dirty="0">
                <a:latin typeface="Carlito"/>
                <a:cs typeface="Carlito"/>
              </a:rPr>
              <a:t>size </a:t>
            </a:r>
            <a:r>
              <a:rPr sz="1950" spc="10" dirty="0">
                <a:latin typeface="Carlito"/>
                <a:cs typeface="Carlito"/>
              </a:rPr>
              <a:t>of </a:t>
            </a:r>
            <a:r>
              <a:rPr sz="1950" spc="5" dirty="0">
                <a:latin typeface="Carlito"/>
                <a:cs typeface="Carlito"/>
              </a:rPr>
              <a:t>screen is </a:t>
            </a:r>
            <a:r>
              <a:rPr sz="1950" spc="10" dirty="0">
                <a:latin typeface="Carlito"/>
                <a:cs typeface="Carlito"/>
              </a:rPr>
              <a:t>9”  </a:t>
            </a:r>
            <a:r>
              <a:rPr sz="1950" spc="15" dirty="0">
                <a:latin typeface="Carlito"/>
                <a:cs typeface="Carlito"/>
              </a:rPr>
              <a:t>X12” </a:t>
            </a:r>
            <a:r>
              <a:rPr sz="1950" spc="10" dirty="0">
                <a:latin typeface="Carlito"/>
                <a:cs typeface="Carlito"/>
              </a:rPr>
              <a:t>then </a:t>
            </a:r>
            <a:r>
              <a:rPr sz="1950" dirty="0">
                <a:latin typeface="Carlito"/>
                <a:cs typeface="Carlito"/>
              </a:rPr>
              <a:t>calculate </a:t>
            </a:r>
            <a:r>
              <a:rPr sz="1950" spc="5" dirty="0">
                <a:latin typeface="Carlito"/>
                <a:cs typeface="Carlito"/>
              </a:rPr>
              <a:t>resolution </a:t>
            </a:r>
            <a:r>
              <a:rPr sz="1950" spc="15" dirty="0">
                <a:latin typeface="Carlito"/>
                <a:cs typeface="Carlito"/>
              </a:rPr>
              <a:t>and </a:t>
            </a:r>
            <a:r>
              <a:rPr sz="1950" spc="10" dirty="0">
                <a:latin typeface="Carlito"/>
                <a:cs typeface="Carlito"/>
              </a:rPr>
              <a:t>aspect </a:t>
            </a:r>
            <a:r>
              <a:rPr sz="1950" spc="-5" dirty="0">
                <a:latin typeface="Carlito"/>
                <a:cs typeface="Carlito"/>
              </a:rPr>
              <a:t>ratio.</a:t>
            </a:r>
            <a:r>
              <a:rPr sz="1950" spc="-40" dirty="0">
                <a:latin typeface="Carlito"/>
                <a:cs typeface="Carlito"/>
              </a:rPr>
              <a:t> </a:t>
            </a:r>
            <a:r>
              <a:rPr sz="1950" b="1" spc="10" dirty="0">
                <a:latin typeface="Carlito"/>
                <a:cs typeface="Carlito"/>
              </a:rPr>
              <a:t>(RTU2015)</a:t>
            </a:r>
            <a:endParaRPr sz="1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62" y="311302"/>
            <a:ext cx="472821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Long </a:t>
            </a:r>
            <a:r>
              <a:rPr dirty="0"/>
              <a:t>Questions(15</a:t>
            </a:r>
            <a:r>
              <a:rPr spc="-25" dirty="0"/>
              <a:t> </a:t>
            </a:r>
            <a:r>
              <a:rPr spc="5" dirty="0"/>
              <a:t>Marks)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8432"/>
            <a:ext cx="7955280" cy="43719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spc="-5" dirty="0">
                <a:latin typeface="Carlito"/>
                <a:cs typeface="Carlito"/>
              </a:rPr>
              <a:t>Q.1. Explain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following </a:t>
            </a:r>
            <a:r>
              <a:rPr sz="2100" spc="-5" dirty="0">
                <a:latin typeface="Carlito"/>
                <a:cs typeface="Carlito"/>
              </a:rPr>
              <a:t>terms in </a:t>
            </a:r>
            <a:r>
              <a:rPr sz="2100" spc="-10" dirty="0">
                <a:latin typeface="Carlito"/>
                <a:cs typeface="Carlito"/>
              </a:rPr>
              <a:t>context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display </a:t>
            </a:r>
            <a:r>
              <a:rPr sz="2100" spc="-5" dirty="0">
                <a:latin typeface="Carlito"/>
                <a:cs typeface="Carlito"/>
              </a:rPr>
              <a:t>devices: </a:t>
            </a:r>
            <a:r>
              <a:rPr sz="2100" b="1" spc="-5" dirty="0">
                <a:latin typeface="Carlito"/>
                <a:cs typeface="Carlito"/>
              </a:rPr>
              <a:t>(RTU</a:t>
            </a:r>
            <a:r>
              <a:rPr sz="2100" b="1" spc="240" dirty="0">
                <a:latin typeface="Carlito"/>
                <a:cs typeface="Carlito"/>
              </a:rPr>
              <a:t> </a:t>
            </a:r>
            <a:r>
              <a:rPr sz="2100" b="1" spc="-5" dirty="0">
                <a:latin typeface="Carlito"/>
                <a:cs typeface="Carlito"/>
              </a:rPr>
              <a:t>2016)</a:t>
            </a:r>
            <a:endParaRPr sz="2100">
              <a:latin typeface="Carlito"/>
              <a:cs typeface="Carlito"/>
            </a:endParaRPr>
          </a:p>
          <a:p>
            <a:pPr marL="238760" indent="-22669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38125" algn="l"/>
                <a:tab pos="239395" algn="l"/>
              </a:tabLst>
            </a:pPr>
            <a:r>
              <a:rPr sz="2100" spc="-5" dirty="0">
                <a:latin typeface="Carlito"/>
                <a:cs typeface="Carlito"/>
              </a:rPr>
              <a:t>Resolution</a:t>
            </a:r>
            <a:endParaRPr sz="21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100" spc="-10" dirty="0">
                <a:latin typeface="Carlito"/>
                <a:cs typeface="Carlito"/>
              </a:rPr>
              <a:t>Flickering</a:t>
            </a:r>
            <a:endParaRPr sz="2100">
              <a:latin typeface="Carlito"/>
              <a:cs typeface="Carlito"/>
            </a:endParaRPr>
          </a:p>
          <a:p>
            <a:pPr marL="238760" indent="-22669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38125" algn="l"/>
                <a:tab pos="239395" algn="l"/>
              </a:tabLst>
            </a:pPr>
            <a:r>
              <a:rPr sz="2100" spc="-5" dirty="0">
                <a:latin typeface="Carlito"/>
                <a:cs typeface="Carlito"/>
              </a:rPr>
              <a:t>Interlacing</a:t>
            </a:r>
            <a:endParaRPr sz="2100">
              <a:latin typeface="Carlito"/>
              <a:cs typeface="Carlito"/>
            </a:endParaRPr>
          </a:p>
          <a:p>
            <a:pPr marL="238760" indent="-22669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38125" algn="l"/>
                <a:tab pos="239395" algn="l"/>
              </a:tabLst>
            </a:pPr>
            <a:r>
              <a:rPr sz="2100" spc="-10" dirty="0">
                <a:latin typeface="Carlito"/>
                <a:cs typeface="Carlito"/>
              </a:rPr>
              <a:t>Refreshing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Carlito"/>
              <a:cs typeface="Carlito"/>
            </a:endParaRPr>
          </a:p>
          <a:p>
            <a:pPr marL="238760" marR="121920" lvl="1" indent="-165735">
              <a:lnSpc>
                <a:spcPct val="100600"/>
              </a:lnSpc>
              <a:buAutoNum type="arabicPeriod" startAt="2"/>
              <a:tabLst>
                <a:tab pos="582930" algn="l"/>
              </a:tabLst>
            </a:pPr>
            <a:r>
              <a:rPr sz="2100" dirty="0">
                <a:latin typeface="Carlito"/>
                <a:cs typeface="Carlito"/>
              </a:rPr>
              <a:t>If a TV </a:t>
            </a:r>
            <a:r>
              <a:rPr sz="2100" spc="-5" dirty="0">
                <a:latin typeface="Carlito"/>
                <a:cs typeface="Carlito"/>
              </a:rPr>
              <a:t>screen </a:t>
            </a:r>
            <a:r>
              <a:rPr sz="2100" dirty="0">
                <a:latin typeface="Carlito"/>
                <a:cs typeface="Carlito"/>
              </a:rPr>
              <a:t>has </a:t>
            </a:r>
            <a:r>
              <a:rPr sz="2100" spc="-5" dirty="0">
                <a:latin typeface="Carlito"/>
                <a:cs typeface="Carlito"/>
              </a:rPr>
              <a:t>525 scan lines </a:t>
            </a:r>
            <a:r>
              <a:rPr sz="2100" dirty="0">
                <a:latin typeface="Carlito"/>
                <a:cs typeface="Carlito"/>
              </a:rPr>
              <a:t>and an aspect </a:t>
            </a:r>
            <a:r>
              <a:rPr sz="2100" spc="-15" dirty="0">
                <a:latin typeface="Carlito"/>
                <a:cs typeface="Carlito"/>
              </a:rPr>
              <a:t>ratio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5" dirty="0">
                <a:latin typeface="Carlito"/>
                <a:cs typeface="Carlito"/>
              </a:rPr>
              <a:t>3:4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5" dirty="0">
                <a:latin typeface="Carlito"/>
                <a:cs typeface="Carlito"/>
              </a:rPr>
              <a:t>if  </a:t>
            </a:r>
            <a:r>
              <a:rPr sz="2100" dirty="0">
                <a:latin typeface="Carlito"/>
                <a:cs typeface="Carlito"/>
              </a:rPr>
              <a:t>each </a:t>
            </a:r>
            <a:r>
              <a:rPr sz="2100" spc="-15" dirty="0">
                <a:latin typeface="Carlito"/>
                <a:cs typeface="Carlito"/>
              </a:rPr>
              <a:t>pixel </a:t>
            </a:r>
            <a:r>
              <a:rPr sz="2100" spc="-10" dirty="0">
                <a:latin typeface="Carlito"/>
                <a:cs typeface="Carlito"/>
              </a:rPr>
              <a:t>contains </a:t>
            </a:r>
            <a:r>
              <a:rPr sz="2100" dirty="0">
                <a:latin typeface="Carlito"/>
                <a:cs typeface="Carlito"/>
              </a:rPr>
              <a:t>12 bits </a:t>
            </a:r>
            <a:r>
              <a:rPr sz="2100" spc="-5" dirty="0">
                <a:latin typeface="Carlito"/>
                <a:cs typeface="Carlito"/>
              </a:rPr>
              <a:t>intensity </a:t>
            </a:r>
            <a:r>
              <a:rPr sz="2100" spc="-10" dirty="0">
                <a:latin typeface="Carlito"/>
                <a:cs typeface="Carlito"/>
              </a:rPr>
              <a:t>information, </a:t>
            </a:r>
            <a:r>
              <a:rPr sz="2100" dirty="0">
                <a:latin typeface="Carlito"/>
                <a:cs typeface="Carlito"/>
              </a:rPr>
              <a:t>how </a:t>
            </a:r>
            <a:r>
              <a:rPr sz="2100" spc="-5" dirty="0">
                <a:latin typeface="Carlito"/>
                <a:cs typeface="Carlito"/>
              </a:rPr>
              <a:t>many bits </a:t>
            </a:r>
            <a:r>
              <a:rPr sz="2100" spc="-10" dirty="0">
                <a:latin typeface="Carlito"/>
                <a:cs typeface="Carlito"/>
              </a:rPr>
              <a:t>are  required for refresh </a:t>
            </a:r>
            <a:r>
              <a:rPr sz="2100" spc="-20" dirty="0">
                <a:latin typeface="Carlito"/>
                <a:cs typeface="Carlito"/>
              </a:rPr>
              <a:t>rate </a:t>
            </a:r>
            <a:r>
              <a:rPr sz="2100" dirty="0">
                <a:latin typeface="Carlito"/>
                <a:cs typeface="Carlito"/>
              </a:rPr>
              <a:t>30 </a:t>
            </a:r>
            <a:r>
              <a:rPr sz="2100" spc="-10" dirty="0">
                <a:latin typeface="Carlito"/>
                <a:cs typeface="Carlito"/>
              </a:rPr>
              <a:t>frame </a:t>
            </a:r>
            <a:r>
              <a:rPr sz="2100" dirty="0">
                <a:latin typeface="Carlito"/>
                <a:cs typeface="Carlito"/>
              </a:rPr>
              <a:t>per </a:t>
            </a:r>
            <a:r>
              <a:rPr sz="2100" spc="-5" dirty="0">
                <a:latin typeface="Carlito"/>
                <a:cs typeface="Carlito"/>
              </a:rPr>
              <a:t>frames </a:t>
            </a:r>
            <a:r>
              <a:rPr sz="2100" dirty="0">
                <a:latin typeface="Carlito"/>
                <a:cs typeface="Carlito"/>
              </a:rPr>
              <a:t>per second? </a:t>
            </a:r>
            <a:r>
              <a:rPr sz="2100" b="1" spc="-5" dirty="0">
                <a:latin typeface="Carlito"/>
                <a:cs typeface="Carlito"/>
              </a:rPr>
              <a:t>(RTU</a:t>
            </a:r>
            <a:r>
              <a:rPr sz="2100" b="1" spc="150" dirty="0">
                <a:latin typeface="Carlito"/>
                <a:cs typeface="Carlito"/>
              </a:rPr>
              <a:t> </a:t>
            </a:r>
            <a:r>
              <a:rPr sz="2100" b="1" spc="-5" dirty="0">
                <a:latin typeface="Carlito"/>
                <a:cs typeface="Carlito"/>
              </a:rPr>
              <a:t>2017)</a:t>
            </a:r>
            <a:endParaRPr sz="2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rlito"/>
              <a:buAutoNum type="arabicPeriod" startAt="2"/>
            </a:pPr>
            <a:endParaRPr sz="2750">
              <a:latin typeface="Carlito"/>
              <a:cs typeface="Carlito"/>
            </a:endParaRPr>
          </a:p>
          <a:p>
            <a:pPr marL="238760" marR="335915" lvl="1" indent="-226695">
              <a:lnSpc>
                <a:spcPct val="100800"/>
              </a:lnSpc>
              <a:buAutoNum type="arabicPeriod" startAt="2"/>
              <a:tabLst>
                <a:tab pos="521970" algn="l"/>
              </a:tabLst>
            </a:pPr>
            <a:r>
              <a:rPr sz="2100" spc="-5" dirty="0">
                <a:latin typeface="Carlito"/>
                <a:cs typeface="Carlito"/>
              </a:rPr>
              <a:t>Explain in </a:t>
            </a:r>
            <a:r>
              <a:rPr sz="2100" spc="-10" dirty="0">
                <a:latin typeface="Carlito"/>
                <a:cs typeface="Carlito"/>
              </a:rPr>
              <a:t>detail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working </a:t>
            </a:r>
            <a:r>
              <a:rPr sz="2100" dirty="0">
                <a:latin typeface="Carlito"/>
                <a:cs typeface="Carlito"/>
              </a:rPr>
              <a:t>of </a:t>
            </a:r>
            <a:r>
              <a:rPr sz="2100" spc="-10" dirty="0">
                <a:latin typeface="Carlito"/>
                <a:cs typeface="Carlito"/>
              </a:rPr>
              <a:t>Display </a:t>
            </a:r>
            <a:r>
              <a:rPr sz="2100" spc="-5" dirty="0">
                <a:latin typeface="Carlito"/>
                <a:cs typeface="Carlito"/>
              </a:rPr>
              <a:t>Processor </a:t>
            </a:r>
            <a:r>
              <a:rPr sz="2100" dirty="0">
                <a:latin typeface="Carlito"/>
                <a:cs typeface="Carlito"/>
              </a:rPr>
              <a:t>with the help </a:t>
            </a:r>
            <a:r>
              <a:rPr sz="2100" spc="5" dirty="0">
                <a:latin typeface="Carlito"/>
                <a:cs typeface="Carlito"/>
              </a:rPr>
              <a:t>of  </a:t>
            </a:r>
            <a:r>
              <a:rPr sz="2100" spc="-5" dirty="0">
                <a:latin typeface="Carlito"/>
                <a:cs typeface="Carlito"/>
              </a:rPr>
              <a:t>block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diagram.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485" y="1752117"/>
            <a:ext cx="5638317" cy="443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C2BCEAC-EC2C-43A6-AC98-9F45EF74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9" y="1066800"/>
            <a:ext cx="6197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9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1E365CC-9298-4268-A28F-B85D5AB2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1302"/>
            <a:ext cx="5714999" cy="51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F2E6F55-2719-4021-8370-AA9987579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45" y="838200"/>
            <a:ext cx="678666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0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337" y="453171"/>
            <a:ext cx="4596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rlito"/>
                <a:cs typeface="Carlito"/>
              </a:rPr>
              <a:t> </a:t>
            </a:r>
            <a:r>
              <a:rPr lang="en-US" sz="4400" spc="-10" dirty="0"/>
              <a:t>W</a:t>
            </a:r>
            <a:r>
              <a:rPr lang="en-US" sz="4400" spc="-10" dirty="0">
                <a:latin typeface="Carlito"/>
                <a:cs typeface="Carlito"/>
              </a:rPr>
              <a:t>orking of CRT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999" y="1663045"/>
            <a:ext cx="7965440" cy="60996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5" dirty="0">
                <a:latin typeface="Carlito"/>
                <a:cs typeface="Carlito"/>
              </a:rPr>
              <a:t>The </a:t>
            </a:r>
            <a:r>
              <a:rPr sz="2350" spc="-5" dirty="0">
                <a:latin typeface="Carlito"/>
                <a:cs typeface="Carlito"/>
              </a:rPr>
              <a:t>operation </a:t>
            </a:r>
            <a:r>
              <a:rPr sz="2350" spc="5" dirty="0">
                <a:latin typeface="Carlito"/>
                <a:cs typeface="Carlito"/>
              </a:rPr>
              <a:t>of </a:t>
            </a:r>
            <a:r>
              <a:rPr sz="2350" spc="-5" dirty="0">
                <a:latin typeface="Carlito"/>
                <a:cs typeface="Carlito"/>
              </a:rPr>
              <a:t>CRT </a:t>
            </a:r>
            <a:r>
              <a:rPr sz="2350" dirty="0">
                <a:latin typeface="Carlito"/>
                <a:cs typeface="Carlito"/>
              </a:rPr>
              <a:t>is very simple </a:t>
            </a:r>
            <a:r>
              <a:rPr sz="2350" spc="5" dirty="0">
                <a:latin typeface="Carlito"/>
                <a:cs typeface="Carlito"/>
              </a:rPr>
              <a:t>−</a:t>
            </a:r>
            <a:endParaRPr sz="2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Carlito"/>
              <a:cs typeface="Carlito"/>
            </a:endParaRPr>
          </a:p>
          <a:p>
            <a:pPr marL="266700" indent="-254635">
              <a:lnSpc>
                <a:spcPct val="100000"/>
              </a:lnSpc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sz="2350" spc="5" dirty="0">
                <a:latin typeface="Carlito"/>
                <a:cs typeface="Carlito"/>
              </a:rPr>
              <a:t>The </a:t>
            </a:r>
            <a:r>
              <a:rPr sz="2350" spc="-5" dirty="0">
                <a:latin typeface="Carlito"/>
                <a:cs typeface="Carlito"/>
              </a:rPr>
              <a:t>electron </a:t>
            </a:r>
            <a:r>
              <a:rPr sz="2350" spc="10" dirty="0">
                <a:latin typeface="Carlito"/>
                <a:cs typeface="Carlito"/>
              </a:rPr>
              <a:t>gun </a:t>
            </a:r>
            <a:r>
              <a:rPr sz="2350" dirty="0">
                <a:latin typeface="Carlito"/>
                <a:cs typeface="Carlito"/>
              </a:rPr>
              <a:t>emits </a:t>
            </a:r>
            <a:r>
              <a:rPr sz="2350" spc="5" dirty="0">
                <a:latin typeface="Carlito"/>
                <a:cs typeface="Carlito"/>
              </a:rPr>
              <a:t>a beam </a:t>
            </a:r>
            <a:r>
              <a:rPr sz="2350" dirty="0">
                <a:latin typeface="Carlito"/>
                <a:cs typeface="Carlito"/>
              </a:rPr>
              <a:t>of </a:t>
            </a:r>
            <a:r>
              <a:rPr sz="2350" spc="-5" dirty="0">
                <a:latin typeface="Carlito"/>
                <a:cs typeface="Carlito"/>
              </a:rPr>
              <a:t>electrons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spc="5" dirty="0">
                <a:latin typeface="Carlito"/>
                <a:cs typeface="Carlito"/>
              </a:rPr>
              <a:t>.</a:t>
            </a:r>
            <a:endParaRPr sz="2350" dirty="0">
              <a:latin typeface="Carlito"/>
              <a:cs typeface="Carlito"/>
            </a:endParaRPr>
          </a:p>
          <a:p>
            <a:pPr marL="266700" marR="584835" indent="-254635">
              <a:lnSpc>
                <a:spcPct val="100699"/>
              </a:lnSpc>
              <a:spcBef>
                <a:spcPts val="480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sz="2350" spc="5" dirty="0">
                <a:latin typeface="Carlito"/>
                <a:cs typeface="Carlito"/>
              </a:rPr>
              <a:t>The </a:t>
            </a:r>
            <a:r>
              <a:rPr sz="2350" spc="-5" dirty="0">
                <a:latin typeface="Carlito"/>
                <a:cs typeface="Carlito"/>
              </a:rPr>
              <a:t>electron </a:t>
            </a:r>
            <a:r>
              <a:rPr sz="2350" spc="5" dirty="0">
                <a:latin typeface="Carlito"/>
                <a:cs typeface="Carlito"/>
              </a:rPr>
              <a:t>beam </a:t>
            </a:r>
            <a:r>
              <a:rPr sz="2350" dirty="0">
                <a:latin typeface="Carlito"/>
                <a:cs typeface="Carlito"/>
              </a:rPr>
              <a:t>passes through </a:t>
            </a:r>
            <a:r>
              <a:rPr sz="2350" spc="-5" dirty="0">
                <a:latin typeface="Carlito"/>
                <a:cs typeface="Carlito"/>
              </a:rPr>
              <a:t>focusing </a:t>
            </a:r>
            <a:r>
              <a:rPr sz="2350" spc="5" dirty="0">
                <a:latin typeface="Carlito"/>
                <a:cs typeface="Carlito"/>
              </a:rPr>
              <a:t>and </a:t>
            </a:r>
            <a:r>
              <a:rPr sz="2350" spc="-5" dirty="0">
                <a:latin typeface="Carlito"/>
                <a:cs typeface="Carlito"/>
              </a:rPr>
              <a:t>deflection  </a:t>
            </a:r>
            <a:r>
              <a:rPr sz="2350" spc="-15" dirty="0">
                <a:latin typeface="Carlito"/>
                <a:cs typeface="Carlito"/>
              </a:rPr>
              <a:t>systems </a:t>
            </a:r>
            <a:r>
              <a:rPr sz="2350" dirty="0">
                <a:latin typeface="Carlito"/>
                <a:cs typeface="Carlito"/>
              </a:rPr>
              <a:t>that </a:t>
            </a:r>
            <a:r>
              <a:rPr sz="2350" spc="-5" dirty="0">
                <a:latin typeface="Carlito"/>
                <a:cs typeface="Carlito"/>
              </a:rPr>
              <a:t>direct </a:t>
            </a:r>
            <a:r>
              <a:rPr sz="2350" dirty="0">
                <a:latin typeface="Carlito"/>
                <a:cs typeface="Carlito"/>
              </a:rPr>
              <a:t>it </a:t>
            </a:r>
            <a:r>
              <a:rPr sz="2350" spc="-10" dirty="0">
                <a:latin typeface="Carlito"/>
                <a:cs typeface="Carlito"/>
              </a:rPr>
              <a:t>towards </a:t>
            </a:r>
            <a:r>
              <a:rPr sz="2350" dirty="0">
                <a:latin typeface="Carlito"/>
                <a:cs typeface="Carlito"/>
              </a:rPr>
              <a:t>specified positions on </a:t>
            </a:r>
            <a:r>
              <a:rPr sz="2350" spc="5" dirty="0">
                <a:latin typeface="Carlito"/>
                <a:cs typeface="Carlito"/>
              </a:rPr>
              <a:t>the  </a:t>
            </a:r>
            <a:r>
              <a:rPr sz="2350" spc="-5" dirty="0">
                <a:latin typeface="Carlito"/>
                <a:cs typeface="Carlito"/>
              </a:rPr>
              <a:t>phosphor-coated</a:t>
            </a:r>
            <a:r>
              <a:rPr sz="2350" dirty="0">
                <a:latin typeface="Carlito"/>
                <a:cs typeface="Carlito"/>
              </a:rPr>
              <a:t> </a:t>
            </a:r>
            <a:r>
              <a:rPr sz="2350" spc="-5" dirty="0">
                <a:latin typeface="Carlito"/>
                <a:cs typeface="Carlito"/>
              </a:rPr>
              <a:t>screen.</a:t>
            </a:r>
            <a:endParaRPr sz="2350" dirty="0">
              <a:latin typeface="Carlito"/>
              <a:cs typeface="Carlito"/>
            </a:endParaRPr>
          </a:p>
          <a:p>
            <a:pPr marL="266700" marR="193675" indent="-254635">
              <a:lnSpc>
                <a:spcPct val="100699"/>
              </a:lnSpc>
              <a:spcBef>
                <a:spcPts val="480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sz="2350" spc="5" dirty="0">
                <a:latin typeface="Carlito"/>
                <a:cs typeface="Carlito"/>
              </a:rPr>
              <a:t>When the beam </a:t>
            </a:r>
            <a:r>
              <a:rPr sz="2350" dirty="0">
                <a:latin typeface="Carlito"/>
                <a:cs typeface="Carlito"/>
              </a:rPr>
              <a:t>hits </a:t>
            </a:r>
            <a:r>
              <a:rPr sz="2350" spc="5" dirty="0">
                <a:latin typeface="Carlito"/>
                <a:cs typeface="Carlito"/>
              </a:rPr>
              <a:t>the </a:t>
            </a:r>
            <a:r>
              <a:rPr sz="2350" spc="-5" dirty="0">
                <a:latin typeface="Carlito"/>
                <a:cs typeface="Carlito"/>
              </a:rPr>
              <a:t>screen, </a:t>
            </a:r>
            <a:r>
              <a:rPr sz="2350" spc="5" dirty="0">
                <a:latin typeface="Carlito"/>
                <a:cs typeface="Carlito"/>
              </a:rPr>
              <a:t>the phosphor </a:t>
            </a:r>
            <a:r>
              <a:rPr sz="2350" dirty="0">
                <a:latin typeface="Carlito"/>
                <a:cs typeface="Carlito"/>
              </a:rPr>
              <a:t>emits </a:t>
            </a:r>
            <a:r>
              <a:rPr sz="2350" spc="5" dirty="0">
                <a:latin typeface="Carlito"/>
                <a:cs typeface="Carlito"/>
              </a:rPr>
              <a:t>a </a:t>
            </a:r>
            <a:r>
              <a:rPr sz="2350" dirty="0">
                <a:latin typeface="Carlito"/>
                <a:cs typeface="Carlito"/>
              </a:rPr>
              <a:t>small  </a:t>
            </a:r>
            <a:r>
              <a:rPr sz="2350" spc="5" dirty="0">
                <a:latin typeface="Carlito"/>
                <a:cs typeface="Carlito"/>
              </a:rPr>
              <a:t>spot of </a:t>
            </a:r>
            <a:r>
              <a:rPr sz="2350" spc="-5" dirty="0">
                <a:latin typeface="Carlito"/>
                <a:cs typeface="Carlito"/>
              </a:rPr>
              <a:t>light </a:t>
            </a:r>
            <a:r>
              <a:rPr sz="2350" dirty="0">
                <a:latin typeface="Carlito"/>
                <a:cs typeface="Carlito"/>
              </a:rPr>
              <a:t>at each position </a:t>
            </a:r>
            <a:r>
              <a:rPr sz="2350" spc="-10" dirty="0">
                <a:latin typeface="Carlito"/>
                <a:cs typeface="Carlito"/>
              </a:rPr>
              <a:t>contacted </a:t>
            </a:r>
            <a:r>
              <a:rPr sz="2350" dirty="0">
                <a:latin typeface="Carlito"/>
                <a:cs typeface="Carlito"/>
              </a:rPr>
              <a:t>by </a:t>
            </a:r>
            <a:r>
              <a:rPr sz="2350" spc="5" dirty="0">
                <a:latin typeface="Carlito"/>
                <a:cs typeface="Carlito"/>
              </a:rPr>
              <a:t>the </a:t>
            </a:r>
            <a:r>
              <a:rPr sz="2350" spc="-5" dirty="0">
                <a:latin typeface="Carlito"/>
                <a:cs typeface="Carlito"/>
              </a:rPr>
              <a:t>electron</a:t>
            </a:r>
            <a:r>
              <a:rPr sz="2350" spc="6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beam.</a:t>
            </a:r>
          </a:p>
          <a:p>
            <a:pPr marL="266700" marR="5080" indent="-254635">
              <a:lnSpc>
                <a:spcPct val="100600"/>
              </a:lnSpc>
              <a:spcBef>
                <a:spcPts val="484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sz="2350" spc="5" dirty="0">
                <a:latin typeface="Carlito"/>
                <a:cs typeface="Carlito"/>
              </a:rPr>
              <a:t>It </a:t>
            </a:r>
            <a:r>
              <a:rPr sz="2350" spc="-15" dirty="0">
                <a:latin typeface="Carlito"/>
                <a:cs typeface="Carlito"/>
              </a:rPr>
              <a:t>redraws </a:t>
            </a:r>
            <a:r>
              <a:rPr sz="2350" spc="5" dirty="0">
                <a:latin typeface="Carlito"/>
                <a:cs typeface="Carlito"/>
              </a:rPr>
              <a:t>the </a:t>
            </a:r>
            <a:r>
              <a:rPr sz="2350" spc="-5" dirty="0">
                <a:latin typeface="Carlito"/>
                <a:cs typeface="Carlito"/>
              </a:rPr>
              <a:t>picture </a:t>
            </a:r>
            <a:r>
              <a:rPr sz="2350" dirty="0">
                <a:latin typeface="Carlito"/>
                <a:cs typeface="Carlito"/>
              </a:rPr>
              <a:t>by </a:t>
            </a:r>
            <a:r>
              <a:rPr sz="2350" spc="-5" dirty="0">
                <a:latin typeface="Carlito"/>
                <a:cs typeface="Carlito"/>
              </a:rPr>
              <a:t>directing </a:t>
            </a:r>
            <a:r>
              <a:rPr sz="2350" spc="5" dirty="0">
                <a:latin typeface="Carlito"/>
                <a:cs typeface="Carlito"/>
              </a:rPr>
              <a:t>the </a:t>
            </a:r>
            <a:r>
              <a:rPr sz="2350" spc="-5" dirty="0">
                <a:latin typeface="Carlito"/>
                <a:cs typeface="Carlito"/>
              </a:rPr>
              <a:t>electron </a:t>
            </a:r>
            <a:r>
              <a:rPr sz="2350" spc="5" dirty="0">
                <a:latin typeface="Carlito"/>
                <a:cs typeface="Carlito"/>
              </a:rPr>
              <a:t>beam back </a:t>
            </a:r>
            <a:r>
              <a:rPr sz="2350" spc="-5" dirty="0">
                <a:latin typeface="Carlito"/>
                <a:cs typeface="Carlito"/>
              </a:rPr>
              <a:t>over  </a:t>
            </a:r>
            <a:r>
              <a:rPr sz="2350" spc="5" dirty="0">
                <a:latin typeface="Carlito"/>
                <a:cs typeface="Carlito"/>
              </a:rPr>
              <a:t>the </a:t>
            </a:r>
            <a:r>
              <a:rPr sz="2350" dirty="0">
                <a:latin typeface="Carlito"/>
                <a:cs typeface="Carlito"/>
              </a:rPr>
              <a:t>same </a:t>
            </a:r>
            <a:r>
              <a:rPr sz="2350" spc="-5" dirty="0">
                <a:latin typeface="Carlito"/>
                <a:cs typeface="Carlito"/>
              </a:rPr>
              <a:t>screen </a:t>
            </a:r>
            <a:r>
              <a:rPr sz="2350" dirty="0">
                <a:latin typeface="Carlito"/>
                <a:cs typeface="Carlito"/>
              </a:rPr>
              <a:t>points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spc="-15" dirty="0">
                <a:latin typeface="Carlito"/>
                <a:cs typeface="Carlito"/>
              </a:rPr>
              <a:t>quickly.</a:t>
            </a:r>
            <a:endParaRPr lang="hi-IN" sz="2350" spc="-15" dirty="0">
              <a:latin typeface="Carlito"/>
              <a:cs typeface="Carlito"/>
            </a:endParaRPr>
          </a:p>
          <a:p>
            <a:pPr marL="266700" marR="5080" indent="-254635">
              <a:lnSpc>
                <a:spcPct val="100600"/>
              </a:lnSpc>
              <a:spcBef>
                <a:spcPts val="484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lang="en-US" sz="2350" spc="-15" dirty="0">
                <a:latin typeface="Carlito"/>
                <a:cs typeface="Carlito"/>
                <a:hlinkClick r:id="rId2"/>
              </a:rPr>
              <a:t>https://youtu.be/zj91VO7WJgU</a:t>
            </a:r>
            <a:r>
              <a:rPr lang="hi-IN" sz="2350" spc="-15" dirty="0">
                <a:latin typeface="Carlito"/>
                <a:cs typeface="Carlito"/>
              </a:rPr>
              <a:t> </a:t>
            </a:r>
          </a:p>
          <a:p>
            <a:pPr marL="266700" marR="5080" indent="-254635">
              <a:lnSpc>
                <a:spcPct val="100600"/>
              </a:lnSpc>
              <a:spcBef>
                <a:spcPts val="484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endParaRPr lang="hi-IN" sz="2350" spc="-15" dirty="0">
              <a:latin typeface="Carlito"/>
              <a:cs typeface="Carlito"/>
            </a:endParaRPr>
          </a:p>
          <a:p>
            <a:pPr marL="266700" marR="5080" indent="-254635">
              <a:lnSpc>
                <a:spcPct val="100600"/>
              </a:lnSpc>
              <a:spcBef>
                <a:spcPts val="484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endParaRPr lang="hi-IN" sz="2350" spc="-15" dirty="0">
              <a:latin typeface="Carlito"/>
              <a:cs typeface="Carlito"/>
            </a:endParaRPr>
          </a:p>
          <a:p>
            <a:pPr marL="266700" marR="5080" indent="-254635">
              <a:lnSpc>
                <a:spcPct val="100600"/>
              </a:lnSpc>
              <a:spcBef>
                <a:spcPts val="484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endParaRPr lang="hi-IN" sz="2350" spc="-15" dirty="0">
              <a:latin typeface="Carlito"/>
              <a:cs typeface="Carlito"/>
            </a:endParaRPr>
          </a:p>
          <a:p>
            <a:pPr marL="266700" marR="5080" indent="-254635">
              <a:lnSpc>
                <a:spcPct val="100600"/>
              </a:lnSpc>
              <a:spcBef>
                <a:spcPts val="484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endParaRPr sz="23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6797-908D-44DA-B75E-3E8E8B9A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1302"/>
            <a:ext cx="6477000" cy="1046440"/>
          </a:xfrm>
        </p:spPr>
        <p:txBody>
          <a:bodyPr/>
          <a:lstStyle/>
          <a:p>
            <a:r>
              <a:rPr lang="en-US" dirty="0"/>
              <a:t>There are various types of CRT                                   Display Devices</a:t>
            </a:r>
            <a:endParaRPr lang="hi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D05-92FF-48CF-8DAE-BB8137D6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319018"/>
            <a:ext cx="8072119" cy="24622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DVST(Direct View Storage Tubes)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Calligraphic or Random Scan Display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Refresh and Raster Scan Display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9174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C90649-3313-42E9-9788-43D7C194D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781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CF0EE8-D012-4818-A755-F92380AC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62" y="311302"/>
            <a:ext cx="4737074" cy="523220"/>
          </a:xfrm>
        </p:spPr>
        <p:txBody>
          <a:bodyPr/>
          <a:lstStyle/>
          <a:p>
            <a:r>
              <a:rPr lang="en-US" dirty="0"/>
              <a:t>Direct View Storage Tube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67383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F712DF-7237-4EE4-A8F0-D2525C32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7315199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93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D738-F8CC-47A1-8FDC-124C883E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62" y="311302"/>
            <a:ext cx="4737074" cy="523220"/>
          </a:xfrm>
        </p:spPr>
        <p:txBody>
          <a:bodyPr/>
          <a:lstStyle/>
          <a:p>
            <a:r>
              <a:rPr lang="en-US" dirty="0"/>
              <a:t>Drawbacks of DVST</a:t>
            </a:r>
            <a:endParaRPr lang="hi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ACBB-430D-47E8-AB77-C97E8B4B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95400"/>
            <a:ext cx="8072119" cy="56454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Modifying any part of the image requires redrawing.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 in the image requires to generate a new charge distribution in the DVST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Slow process of drawing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Erasing takes about 0.5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animation is possible.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1345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661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Carlito</vt:lpstr>
      <vt:lpstr>Office Theme</vt:lpstr>
      <vt:lpstr>PowerPoint Presentation</vt:lpstr>
      <vt:lpstr>PowerPoint Presentation</vt:lpstr>
      <vt:lpstr>PowerPoint Presentation</vt:lpstr>
      <vt:lpstr>PowerPoint Presentation</vt:lpstr>
      <vt:lpstr> Working of CRT</vt:lpstr>
      <vt:lpstr>There are various types of CRT                                   Display Devices</vt:lpstr>
      <vt:lpstr>Direct View Storage Tube</vt:lpstr>
      <vt:lpstr>PowerPoint Presentation</vt:lpstr>
      <vt:lpstr>Drawbacks of DVST</vt:lpstr>
      <vt:lpstr>Applications of cathode ray tube</vt:lpstr>
      <vt:lpstr>Conclusion</vt:lpstr>
      <vt:lpstr>Questions</vt:lpstr>
      <vt:lpstr>Short Questions (8 Marks)</vt:lpstr>
      <vt:lpstr>Long Questions(15 Marks)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Pallavi Mrs. Pratap</dc:creator>
  <cp:lastModifiedBy>YASHITA PRATAP</cp:lastModifiedBy>
  <cp:revision>14</cp:revision>
  <dcterms:created xsi:type="dcterms:W3CDTF">2020-06-25T07:35:18Z</dcterms:created>
  <dcterms:modified xsi:type="dcterms:W3CDTF">2020-07-02T17:03:52Z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2020-06-16T00:00:00Z</vt:filetime>
  </property>
  <property fmtid="{D5CDD505-2E9C-101B-9397-08002B2CF9AE}" pid="3" name="Creator">
    <vt:lpwstr>Impress</vt:lpwstr>
  </property>
  <property fmtid="{D5CDD505-2E9C-101B-9397-08002B2CF9AE}" pid="4" name="LastSaved">
    <vt:filetime>2020-06-25T00:00:00Z</vt:filetime>
  </property>
</Properties>
</file>