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3" r:id="rId7"/>
    <p:sldId id="271" r:id="rId8"/>
    <p:sldId id="258" r:id="rId9"/>
    <p:sldId id="274" r:id="rId10"/>
    <p:sldId id="276" r:id="rId11"/>
    <p:sldId id="259" r:id="rId12"/>
    <p:sldId id="275" r:id="rId13"/>
    <p:sldId id="264" r:id="rId14"/>
    <p:sldId id="265" r:id="rId15"/>
    <p:sldId id="266" r:id="rId16"/>
    <p:sldId id="267" r:id="rId17"/>
  </p:sldIdLst>
  <p:sldSz cx="9144000" cy="6858000" type="screen4x3"/>
  <p:notesSz cx="9144000" cy="6858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13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5225" y="2517381"/>
            <a:ext cx="213354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1600" y="1733042"/>
            <a:ext cx="6669722" cy="4438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103" y="311302"/>
            <a:ext cx="7995792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2202027"/>
            <a:ext cx="7523480" cy="197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225" y="2517381"/>
            <a:ext cx="2129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latin typeface="Carlito"/>
                <a:cs typeface="Carlito"/>
              </a:rPr>
              <a:t>Lecture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3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1821" y="3919220"/>
            <a:ext cx="4358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8A8A8A"/>
                </a:solidFill>
                <a:latin typeface="Carlito"/>
                <a:cs typeface="Carlito"/>
              </a:rPr>
              <a:t>Display </a:t>
            </a:r>
            <a:r>
              <a:rPr sz="3200" spc="-5" dirty="0">
                <a:solidFill>
                  <a:srgbClr val="8A8A8A"/>
                </a:solidFill>
                <a:latin typeface="Carlito"/>
                <a:cs typeface="Carlito"/>
              </a:rPr>
              <a:t>Devices</a:t>
            </a:r>
            <a:r>
              <a:rPr sz="3200" spc="-50" dirty="0">
                <a:solidFill>
                  <a:srgbClr val="8A8A8A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rlito"/>
                <a:cs typeface="Carlito"/>
              </a:rPr>
              <a:t>Continued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CE2AAD9-8A89-4943-BCB7-3B23ED1A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0200" cy="678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81045" marR="5080" indent="-3268979">
              <a:lnSpc>
                <a:spcPct val="100899"/>
              </a:lnSpc>
              <a:spcBef>
                <a:spcPts val="90"/>
              </a:spcBef>
            </a:pPr>
            <a:r>
              <a:rPr spc="-15" dirty="0"/>
              <a:t>Difference </a:t>
            </a:r>
            <a:r>
              <a:rPr spc="5" dirty="0"/>
              <a:t>Between </a:t>
            </a:r>
            <a:r>
              <a:rPr spc="-5" dirty="0"/>
              <a:t>Raster </a:t>
            </a:r>
            <a:r>
              <a:rPr spc="10" dirty="0"/>
              <a:t>and Random </a:t>
            </a:r>
            <a:r>
              <a:rPr dirty="0"/>
              <a:t>Scan 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472755"/>
            <a:ext cx="6705358" cy="5007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F819F9F-657B-4038-9F18-08DA3013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2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1134" y="497776"/>
            <a:ext cx="3104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0" dirty="0">
                <a:latin typeface="Carlito"/>
                <a:cs typeface="Carlito"/>
              </a:rPr>
              <a:t>CONCLUSION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10259" y="2202027"/>
            <a:ext cx="752348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 marR="5080" indent="-69215">
              <a:lnSpc>
                <a:spcPct val="99900"/>
              </a:lnSpc>
              <a:spcBef>
                <a:spcPts val="105"/>
              </a:spcBef>
            </a:pPr>
            <a:r>
              <a:rPr dirty="0"/>
              <a:t>In </a:t>
            </a:r>
            <a:r>
              <a:rPr spc="-5" dirty="0"/>
              <a:t>this </a:t>
            </a:r>
            <a:r>
              <a:rPr spc="-10" dirty="0"/>
              <a:t>lecture we </a:t>
            </a:r>
            <a:r>
              <a:rPr spc="-15" dirty="0"/>
              <a:t>studied </a:t>
            </a:r>
            <a:r>
              <a:rPr spc="-5" dirty="0"/>
              <a:t>the</a:t>
            </a:r>
            <a:r>
              <a:rPr lang="en-US" spc="-5" dirty="0"/>
              <a:t> architecture and working of </a:t>
            </a:r>
            <a:r>
              <a:rPr spc="-25" dirty="0"/>
              <a:t>raster </a:t>
            </a:r>
            <a:r>
              <a:rPr spc="-5" dirty="0"/>
              <a:t>and  </a:t>
            </a:r>
            <a:r>
              <a:rPr spc="-15" dirty="0"/>
              <a:t>random </a:t>
            </a:r>
            <a:r>
              <a:rPr spc="-10" dirty="0"/>
              <a:t>scan </a:t>
            </a:r>
            <a:r>
              <a:rPr spc="-15" dirty="0"/>
              <a:t>display </a:t>
            </a:r>
            <a:r>
              <a:rPr spc="-25" dirty="0"/>
              <a:t>systems</a:t>
            </a:r>
            <a:r>
              <a:rPr lang="hi-IN" spc="-25" dirty="0"/>
              <a:t> </a:t>
            </a:r>
            <a:r>
              <a:rPr lang="en-US" spc="-25" dirty="0"/>
              <a:t>and the difference between them.</a:t>
            </a:r>
            <a:endParaRPr spc="-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655" y="311302"/>
            <a:ext cx="358584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latin typeface="Carlito"/>
                <a:cs typeface="Carlito"/>
              </a:rPr>
              <a:t>SHORT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QUESTIONS: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19"/>
            <a:ext cx="7773034" cy="440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marR="189865" indent="-2844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650" spc="-5" dirty="0">
                <a:latin typeface="Carlito"/>
                <a:cs typeface="Carlito"/>
              </a:rPr>
              <a:t>Q.1. </a:t>
            </a:r>
            <a:r>
              <a:rPr sz="2650" spc="-10" dirty="0">
                <a:latin typeface="Carlito"/>
                <a:cs typeface="Carlito"/>
              </a:rPr>
              <a:t>What </a:t>
            </a:r>
            <a:r>
              <a:rPr sz="2650" dirty="0">
                <a:latin typeface="Carlito"/>
                <a:cs typeface="Carlito"/>
              </a:rPr>
              <a:t>is </a:t>
            </a:r>
            <a:r>
              <a:rPr sz="2650" spc="-5" dirty="0">
                <a:latin typeface="Carlito"/>
                <a:cs typeface="Carlito"/>
              </a:rPr>
              <a:t>the use </a:t>
            </a:r>
            <a:r>
              <a:rPr sz="2650" dirty="0">
                <a:latin typeface="Carlito"/>
                <a:cs typeface="Carlito"/>
              </a:rPr>
              <a:t>of </a:t>
            </a:r>
            <a:r>
              <a:rPr sz="2650" spc="-10" dirty="0">
                <a:latin typeface="Carlito"/>
                <a:cs typeface="Carlito"/>
              </a:rPr>
              <a:t>anti-aliasing </a:t>
            </a:r>
            <a:r>
              <a:rPr sz="2650" dirty="0">
                <a:latin typeface="Carlito"/>
                <a:cs typeface="Carlito"/>
              </a:rPr>
              <a:t>in </a:t>
            </a:r>
            <a:r>
              <a:rPr sz="2650" spc="-10" dirty="0">
                <a:latin typeface="Carlito"/>
                <a:cs typeface="Carlito"/>
              </a:rPr>
              <a:t>certain </a:t>
            </a:r>
            <a:r>
              <a:rPr sz="2650" spc="-15" dirty="0">
                <a:latin typeface="Carlito"/>
                <a:cs typeface="Carlito"/>
              </a:rPr>
              <a:t>graphic  programs?</a:t>
            </a:r>
            <a:endParaRPr sz="2650">
              <a:latin typeface="Carlito"/>
              <a:cs typeface="Carlito"/>
            </a:endParaRPr>
          </a:p>
          <a:p>
            <a:pPr marL="296545" marR="579755" indent="-28448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650" spc="-5" dirty="0">
                <a:latin typeface="Carlito"/>
                <a:cs typeface="Carlito"/>
              </a:rPr>
              <a:t>Q.2. </a:t>
            </a:r>
            <a:r>
              <a:rPr sz="2650" spc="-10" dirty="0">
                <a:latin typeface="Carlito"/>
                <a:cs typeface="Carlito"/>
              </a:rPr>
              <a:t>What </a:t>
            </a:r>
            <a:r>
              <a:rPr sz="2650" spc="-5" dirty="0">
                <a:latin typeface="Carlito"/>
                <a:cs typeface="Carlito"/>
              </a:rPr>
              <a:t>type </a:t>
            </a:r>
            <a:r>
              <a:rPr sz="2650" dirty="0">
                <a:latin typeface="Carlito"/>
                <a:cs typeface="Carlito"/>
              </a:rPr>
              <a:t>of </a:t>
            </a:r>
            <a:r>
              <a:rPr sz="2650" spc="-10" dirty="0">
                <a:latin typeface="Carlito"/>
                <a:cs typeface="Carlito"/>
              </a:rPr>
              <a:t>graphics </a:t>
            </a:r>
            <a:r>
              <a:rPr sz="2650" spc="-15" dirty="0">
                <a:latin typeface="Carlito"/>
                <a:cs typeface="Carlito"/>
              </a:rPr>
              <a:t>card </a:t>
            </a:r>
            <a:r>
              <a:rPr sz="2650" spc="-35" dirty="0">
                <a:latin typeface="Carlito"/>
                <a:cs typeface="Carlito"/>
              </a:rPr>
              <a:t>offers </a:t>
            </a:r>
            <a:r>
              <a:rPr sz="2650" spc="-5" dirty="0">
                <a:latin typeface="Carlito"/>
                <a:cs typeface="Carlito"/>
              </a:rPr>
              <a:t>the </a:t>
            </a:r>
            <a:r>
              <a:rPr sz="2650" spc="-15" dirty="0">
                <a:latin typeface="Carlito"/>
                <a:cs typeface="Carlito"/>
              </a:rPr>
              <a:t>greatest  </a:t>
            </a:r>
            <a:r>
              <a:rPr sz="2650" spc="-10" dirty="0">
                <a:latin typeface="Carlito"/>
                <a:cs typeface="Carlito"/>
              </a:rPr>
              <a:t>resolution?</a:t>
            </a:r>
            <a:endParaRPr sz="2650">
              <a:latin typeface="Carlito"/>
              <a:cs typeface="Carlito"/>
            </a:endParaRPr>
          </a:p>
          <a:p>
            <a:pPr marL="296545" marR="5080" indent="-28448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650" spc="-5" dirty="0">
                <a:latin typeface="Carlito"/>
                <a:cs typeface="Carlito"/>
              </a:rPr>
              <a:t>Q.3. </a:t>
            </a:r>
            <a:r>
              <a:rPr sz="2650" spc="-10" dirty="0">
                <a:latin typeface="Carlito"/>
                <a:cs typeface="Carlito"/>
              </a:rPr>
              <a:t>What </a:t>
            </a:r>
            <a:r>
              <a:rPr sz="2650" spc="-15" dirty="0">
                <a:latin typeface="Carlito"/>
                <a:cs typeface="Carlito"/>
              </a:rPr>
              <a:t>colors </a:t>
            </a:r>
            <a:r>
              <a:rPr sz="2650" dirty="0">
                <a:latin typeface="Carlito"/>
                <a:cs typeface="Carlito"/>
              </a:rPr>
              <a:t>is not </a:t>
            </a:r>
            <a:r>
              <a:rPr sz="2650" spc="-5" dirty="0">
                <a:latin typeface="Carlito"/>
                <a:cs typeface="Carlito"/>
              </a:rPr>
              <a:t>used </a:t>
            </a:r>
            <a:r>
              <a:rPr sz="2650" spc="-10" dirty="0">
                <a:latin typeface="Carlito"/>
                <a:cs typeface="Carlito"/>
              </a:rPr>
              <a:t>to </a:t>
            </a:r>
            <a:r>
              <a:rPr sz="2650" spc="-20" dirty="0">
                <a:latin typeface="Carlito"/>
                <a:cs typeface="Carlito"/>
              </a:rPr>
              <a:t>generate </a:t>
            </a:r>
            <a:r>
              <a:rPr sz="2650" spc="-5" dirty="0">
                <a:latin typeface="Carlito"/>
                <a:cs typeface="Carlito"/>
              </a:rPr>
              <a:t>the color </a:t>
            </a:r>
            <a:r>
              <a:rPr sz="2650" dirty="0">
                <a:latin typeface="Carlito"/>
                <a:cs typeface="Carlito"/>
              </a:rPr>
              <a:t>on a  </a:t>
            </a:r>
            <a:r>
              <a:rPr sz="2650" spc="-5" dirty="0">
                <a:latin typeface="Carlito"/>
                <a:cs typeface="Carlito"/>
              </a:rPr>
              <a:t>color monitor?</a:t>
            </a:r>
            <a:endParaRPr sz="2650">
              <a:latin typeface="Carlito"/>
              <a:cs typeface="Carlito"/>
            </a:endParaRPr>
          </a:p>
          <a:p>
            <a:pPr marL="296545" indent="-28448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650" spc="-5" dirty="0">
                <a:latin typeface="Carlito"/>
                <a:cs typeface="Carlito"/>
              </a:rPr>
              <a:t>Q.4. </a:t>
            </a:r>
            <a:r>
              <a:rPr sz="2650" dirty="0">
                <a:latin typeface="Carlito"/>
                <a:cs typeface="Carlito"/>
              </a:rPr>
              <a:t>Name of </a:t>
            </a:r>
            <a:r>
              <a:rPr sz="2650" spc="-15" dirty="0">
                <a:latin typeface="Carlito"/>
                <a:cs typeface="Carlito"/>
              </a:rPr>
              <a:t>four </a:t>
            </a:r>
            <a:r>
              <a:rPr sz="2650" spc="-5" dirty="0">
                <a:latin typeface="Carlito"/>
                <a:cs typeface="Carlito"/>
              </a:rPr>
              <a:t>file </a:t>
            </a:r>
            <a:r>
              <a:rPr sz="2650" spc="-15" dirty="0">
                <a:latin typeface="Carlito"/>
                <a:cs typeface="Carlito"/>
              </a:rPr>
              <a:t>formats </a:t>
            </a:r>
            <a:r>
              <a:rPr sz="2650" spc="5" dirty="0">
                <a:latin typeface="Carlito"/>
                <a:cs typeface="Carlito"/>
              </a:rPr>
              <a:t>in </a:t>
            </a:r>
            <a:r>
              <a:rPr sz="2650" spc="-20" dirty="0">
                <a:latin typeface="Carlito"/>
                <a:cs typeface="Carlito"/>
              </a:rPr>
              <a:t>raster</a:t>
            </a:r>
            <a:r>
              <a:rPr sz="2650" spc="-30" dirty="0">
                <a:latin typeface="Carlito"/>
                <a:cs typeface="Carlito"/>
              </a:rPr>
              <a:t> </a:t>
            </a:r>
            <a:r>
              <a:rPr sz="2650" spc="-10" dirty="0">
                <a:latin typeface="Carlito"/>
                <a:cs typeface="Carlito"/>
              </a:rPr>
              <a:t>graphics.</a:t>
            </a:r>
            <a:endParaRPr sz="2650">
              <a:latin typeface="Carlito"/>
              <a:cs typeface="Carlito"/>
            </a:endParaRPr>
          </a:p>
          <a:p>
            <a:pPr marL="296545" indent="-28448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650" spc="-5" dirty="0">
                <a:latin typeface="Carlito"/>
                <a:cs typeface="Carlito"/>
              </a:rPr>
              <a:t>Q.5. Function </a:t>
            </a:r>
            <a:r>
              <a:rPr sz="2650" dirty="0">
                <a:latin typeface="Carlito"/>
                <a:cs typeface="Carlito"/>
              </a:rPr>
              <a:t>of </a:t>
            </a:r>
            <a:r>
              <a:rPr sz="2650" spc="-15" dirty="0">
                <a:latin typeface="Carlito"/>
                <a:cs typeface="Carlito"/>
              </a:rPr>
              <a:t>Raster </a:t>
            </a:r>
            <a:r>
              <a:rPr sz="2650" spc="-10" dirty="0">
                <a:latin typeface="Carlito"/>
                <a:cs typeface="Carlito"/>
              </a:rPr>
              <a:t>scans</a:t>
            </a:r>
            <a:r>
              <a:rPr sz="2650" spc="10" dirty="0">
                <a:latin typeface="Carlito"/>
                <a:cs typeface="Carlito"/>
              </a:rPr>
              <a:t> </a:t>
            </a:r>
            <a:r>
              <a:rPr sz="2650" spc="-10" dirty="0">
                <a:latin typeface="Carlito"/>
                <a:cs typeface="Carlito"/>
              </a:rPr>
              <a:t>display</a:t>
            </a:r>
            <a:endParaRPr sz="2650">
              <a:latin typeface="Carlito"/>
              <a:cs typeface="Carlito"/>
            </a:endParaRPr>
          </a:p>
          <a:p>
            <a:pPr marL="296545" marR="720725" indent="-28448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650" spc="-5" dirty="0">
                <a:latin typeface="Carlito"/>
                <a:cs typeface="Carlito"/>
              </a:rPr>
              <a:t>Q.6. </a:t>
            </a:r>
            <a:r>
              <a:rPr sz="2650" spc="-10" dirty="0">
                <a:latin typeface="Carlito"/>
                <a:cs typeface="Carlito"/>
              </a:rPr>
              <a:t>What </a:t>
            </a:r>
            <a:r>
              <a:rPr sz="2650" spc="-5" dirty="0">
                <a:latin typeface="Carlito"/>
                <a:cs typeface="Carlito"/>
              </a:rPr>
              <a:t>do </a:t>
            </a:r>
            <a:r>
              <a:rPr sz="2650" spc="-10" dirty="0">
                <a:latin typeface="Carlito"/>
                <a:cs typeface="Carlito"/>
              </a:rPr>
              <a:t>you </a:t>
            </a:r>
            <a:r>
              <a:rPr sz="2650" dirty="0">
                <a:latin typeface="Carlito"/>
                <a:cs typeface="Carlito"/>
              </a:rPr>
              <a:t>mean </a:t>
            </a:r>
            <a:r>
              <a:rPr sz="2650" spc="-10" dirty="0">
                <a:latin typeface="Carlito"/>
                <a:cs typeface="Carlito"/>
              </a:rPr>
              <a:t>by </a:t>
            </a:r>
            <a:r>
              <a:rPr sz="2650" spc="-15" dirty="0">
                <a:latin typeface="Carlito"/>
                <a:cs typeface="Carlito"/>
              </a:rPr>
              <a:t>horizontal </a:t>
            </a:r>
            <a:r>
              <a:rPr sz="2650" spc="-20" dirty="0">
                <a:latin typeface="Carlito"/>
                <a:cs typeface="Carlito"/>
              </a:rPr>
              <a:t>retrace </a:t>
            </a:r>
            <a:r>
              <a:rPr sz="2650" dirty="0">
                <a:latin typeface="Carlito"/>
                <a:cs typeface="Carlito"/>
              </a:rPr>
              <a:t>and  </a:t>
            </a:r>
            <a:r>
              <a:rPr sz="2650" spc="-10" dirty="0">
                <a:latin typeface="Carlito"/>
                <a:cs typeface="Carlito"/>
              </a:rPr>
              <a:t>vertical </a:t>
            </a:r>
            <a:r>
              <a:rPr sz="2650" spc="-15" dirty="0">
                <a:latin typeface="Carlito"/>
                <a:cs typeface="Carlito"/>
              </a:rPr>
              <a:t>retrace?</a:t>
            </a:r>
            <a:endParaRPr sz="2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664" y="311302"/>
            <a:ext cx="3389629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5" dirty="0">
                <a:latin typeface="Carlito"/>
                <a:cs typeface="Carlito"/>
              </a:rPr>
              <a:t>LONG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5" dirty="0">
                <a:latin typeface="Carlito"/>
                <a:cs typeface="Carlito"/>
              </a:rPr>
              <a:t>QUESTIONS: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6262"/>
            <a:ext cx="7720330" cy="3950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1305" lvl="1" indent="-26924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81940" algn="l"/>
              </a:tabLst>
            </a:pPr>
            <a:r>
              <a:rPr sz="1100" spc="-10" dirty="0">
                <a:latin typeface="Carlito"/>
                <a:cs typeface="Carlito"/>
              </a:rPr>
              <a:t>Write </a:t>
            </a:r>
            <a:r>
              <a:rPr sz="1100" dirty="0">
                <a:latin typeface="Carlito"/>
                <a:cs typeface="Carlito"/>
              </a:rPr>
              <a:t>short note </a:t>
            </a:r>
            <a:r>
              <a:rPr sz="1100" spc="5" dirty="0">
                <a:latin typeface="Carlito"/>
                <a:cs typeface="Carlito"/>
              </a:rPr>
              <a:t>on: </a:t>
            </a:r>
            <a:r>
              <a:rPr sz="1100" dirty="0">
                <a:latin typeface="Carlito"/>
                <a:cs typeface="Carlito"/>
              </a:rPr>
              <a:t>Anti-aliasing technique? </a:t>
            </a:r>
            <a:r>
              <a:rPr sz="1100" b="1" dirty="0">
                <a:latin typeface="Carlito"/>
                <a:cs typeface="Carlito"/>
              </a:rPr>
              <a:t>(RTU</a:t>
            </a:r>
            <a:r>
              <a:rPr sz="1100" b="1" spc="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2014)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rlito"/>
              <a:buAutoNum type="arabicPeriod"/>
            </a:pPr>
            <a:endParaRPr sz="1450">
              <a:latin typeface="Carlito"/>
              <a:cs typeface="Carlito"/>
            </a:endParaRPr>
          </a:p>
          <a:p>
            <a:pPr marL="281305" lvl="1" indent="-26924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100" dirty="0">
                <a:latin typeface="Carlito"/>
                <a:cs typeface="Carlito"/>
              </a:rPr>
              <a:t>Explain </a:t>
            </a:r>
            <a:r>
              <a:rPr sz="1100" spc="-5" dirty="0">
                <a:latin typeface="Carlito"/>
                <a:cs typeface="Carlito"/>
              </a:rPr>
              <a:t>Raster </a:t>
            </a:r>
            <a:r>
              <a:rPr sz="1100" spc="5" dirty="0">
                <a:latin typeface="Carlito"/>
                <a:cs typeface="Carlito"/>
              </a:rPr>
              <a:t>Scan </a:t>
            </a:r>
            <a:r>
              <a:rPr sz="1100" spc="-5" dirty="0">
                <a:latin typeface="Carlito"/>
                <a:cs typeface="Carlito"/>
              </a:rPr>
              <a:t>System. </a:t>
            </a:r>
            <a:r>
              <a:rPr sz="1100" spc="5" dirty="0">
                <a:latin typeface="Carlito"/>
                <a:cs typeface="Carlito"/>
              </a:rPr>
              <a:t>What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5" dirty="0">
                <a:latin typeface="Carlito"/>
                <a:cs typeface="Carlito"/>
              </a:rPr>
              <a:t>scan </a:t>
            </a:r>
            <a:r>
              <a:rPr sz="1100" spc="-5" dirty="0">
                <a:latin typeface="Carlito"/>
                <a:cs typeface="Carlito"/>
              </a:rPr>
              <a:t>conversion? </a:t>
            </a:r>
            <a:r>
              <a:rPr sz="1100" dirty="0">
                <a:latin typeface="Carlito"/>
                <a:cs typeface="Carlito"/>
              </a:rPr>
              <a:t>Explain </a:t>
            </a:r>
            <a:r>
              <a:rPr sz="1100" spc="-5" dirty="0">
                <a:latin typeface="Carlito"/>
                <a:cs typeface="Carlito"/>
              </a:rPr>
              <a:t>raster </a:t>
            </a:r>
            <a:r>
              <a:rPr sz="1100" spc="5" dirty="0">
                <a:latin typeface="Carlito"/>
                <a:cs typeface="Carlito"/>
              </a:rPr>
              <a:t>scan </a:t>
            </a:r>
            <a:r>
              <a:rPr sz="1100" spc="-10" dirty="0">
                <a:latin typeface="Carlito"/>
                <a:cs typeface="Carlito"/>
              </a:rPr>
              <a:t>system </a:t>
            </a:r>
            <a:r>
              <a:rPr sz="1100" dirty="0">
                <a:latin typeface="Carlito"/>
                <a:cs typeface="Carlito"/>
              </a:rPr>
              <a:t>with help </a:t>
            </a:r>
            <a:r>
              <a:rPr sz="1100" spc="5" dirty="0">
                <a:latin typeface="Carlito"/>
                <a:cs typeface="Carlito"/>
              </a:rPr>
              <a:t>of </a:t>
            </a:r>
            <a:r>
              <a:rPr sz="1100" dirty="0">
                <a:latin typeface="Carlito"/>
                <a:cs typeface="Carlito"/>
              </a:rPr>
              <a:t>example. </a:t>
            </a:r>
            <a:r>
              <a:rPr sz="1100" b="1" dirty="0">
                <a:latin typeface="Carlito"/>
                <a:cs typeface="Carlito"/>
              </a:rPr>
              <a:t>(RTU</a:t>
            </a:r>
            <a:r>
              <a:rPr sz="1100" b="1" spc="55" dirty="0">
                <a:latin typeface="Carlito"/>
                <a:cs typeface="Carlito"/>
              </a:rPr>
              <a:t> </a:t>
            </a:r>
            <a:r>
              <a:rPr sz="1100" b="1" spc="5" dirty="0">
                <a:latin typeface="Carlito"/>
                <a:cs typeface="Carlito"/>
              </a:rPr>
              <a:t>2013)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rlito"/>
              <a:buAutoNum type="arabicPeriod"/>
            </a:pPr>
            <a:endParaRPr sz="1450">
              <a:latin typeface="Carlito"/>
              <a:cs typeface="Carlito"/>
            </a:endParaRPr>
          </a:p>
          <a:p>
            <a:pPr marL="281305" lvl="1" indent="-269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1940" algn="l"/>
                <a:tab pos="3852545" algn="l"/>
              </a:tabLst>
            </a:pPr>
            <a:r>
              <a:rPr sz="1100" spc="5" dirty="0">
                <a:latin typeface="Carlito"/>
                <a:cs typeface="Carlito"/>
              </a:rPr>
              <a:t>a) </a:t>
            </a:r>
            <a:r>
              <a:rPr sz="1100" spc="-10" dirty="0">
                <a:latin typeface="Carlito"/>
                <a:cs typeface="Carlito"/>
              </a:rPr>
              <a:t>Differentiate </a:t>
            </a:r>
            <a:r>
              <a:rPr sz="1100" spc="5" dirty="0">
                <a:latin typeface="Carlito"/>
                <a:cs typeface="Carlito"/>
              </a:rPr>
              <a:t>b/w </a:t>
            </a:r>
            <a:r>
              <a:rPr sz="1100" spc="-5" dirty="0">
                <a:latin typeface="Carlito"/>
                <a:cs typeface="Carlito"/>
              </a:rPr>
              <a:t>Raster </a:t>
            </a:r>
            <a:r>
              <a:rPr sz="1100" spc="10" dirty="0">
                <a:latin typeface="Carlito"/>
                <a:cs typeface="Carlito"/>
              </a:rPr>
              <a:t>&amp; </a:t>
            </a:r>
            <a:r>
              <a:rPr sz="1100" spc="5" dirty="0">
                <a:latin typeface="Carlito"/>
                <a:cs typeface="Carlito"/>
              </a:rPr>
              <a:t>random scan </a:t>
            </a:r>
            <a:r>
              <a:rPr sz="1100" spc="-5" dirty="0">
                <a:latin typeface="Carlito"/>
                <a:cs typeface="Carlito"/>
              </a:rPr>
              <a:t>display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devices. </a:t>
            </a:r>
            <a:r>
              <a:rPr sz="1100" spc="5" dirty="0">
                <a:latin typeface="Carlito"/>
                <a:cs typeface="Carlito"/>
              </a:rPr>
              <a:t>?	</a:t>
            </a:r>
            <a:r>
              <a:rPr sz="1100" b="1" dirty="0">
                <a:latin typeface="Carlito"/>
                <a:cs typeface="Carlito"/>
              </a:rPr>
              <a:t>(RTU</a:t>
            </a:r>
            <a:r>
              <a:rPr sz="1100" b="1" spc="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2016)</a:t>
            </a:r>
            <a:endParaRPr sz="1100">
              <a:latin typeface="Carlito"/>
              <a:cs typeface="Carlito"/>
            </a:endParaRPr>
          </a:p>
          <a:p>
            <a:pPr marL="492125" lvl="2" indent="-191770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492759" algn="l"/>
              </a:tabLst>
            </a:pPr>
            <a:r>
              <a:rPr sz="1100" dirty="0">
                <a:latin typeface="Carlito"/>
                <a:cs typeface="Carlito"/>
              </a:rPr>
              <a:t>Explain </a:t>
            </a:r>
            <a:r>
              <a:rPr sz="1100" spc="5" dirty="0">
                <a:latin typeface="Carlito"/>
                <a:cs typeface="Carlito"/>
              </a:rPr>
              <a:t>beam </a:t>
            </a:r>
            <a:r>
              <a:rPr sz="1100" dirty="0">
                <a:latin typeface="Carlito"/>
                <a:cs typeface="Carlito"/>
              </a:rPr>
              <a:t>penetration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method.</a:t>
            </a:r>
            <a:endParaRPr sz="1100">
              <a:latin typeface="Carlito"/>
              <a:cs typeface="Carlito"/>
            </a:endParaRPr>
          </a:p>
          <a:p>
            <a:pPr marL="476884" lvl="2" indent="-176530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477520" algn="l"/>
              </a:tabLst>
            </a:pPr>
            <a:r>
              <a:rPr sz="1100" spc="5" dirty="0">
                <a:latin typeface="Carlito"/>
                <a:cs typeface="Carlito"/>
              </a:rPr>
              <a:t>What is </a:t>
            </a:r>
            <a:r>
              <a:rPr sz="1100" dirty="0">
                <a:latin typeface="Carlito"/>
                <a:cs typeface="Carlito"/>
              </a:rPr>
              <a:t>importance </a:t>
            </a:r>
            <a:r>
              <a:rPr sz="1100" spc="5" dirty="0">
                <a:latin typeface="Carlito"/>
                <a:cs typeface="Carlito"/>
              </a:rPr>
              <a:t>of </a:t>
            </a:r>
            <a:r>
              <a:rPr sz="1100" spc="-5" dirty="0">
                <a:latin typeface="Carlito"/>
                <a:cs typeface="Carlito"/>
              </a:rPr>
              <a:t>8-way </a:t>
            </a:r>
            <a:r>
              <a:rPr sz="1100" dirty="0">
                <a:latin typeface="Carlito"/>
                <a:cs typeface="Carlito"/>
              </a:rPr>
              <a:t>symmetry in </a:t>
            </a:r>
            <a:r>
              <a:rPr sz="1100" spc="5" dirty="0">
                <a:latin typeface="Carlito"/>
                <a:cs typeface="Carlito"/>
              </a:rPr>
              <a:t>scan </a:t>
            </a:r>
            <a:r>
              <a:rPr sz="1100" spc="-5" dirty="0">
                <a:latin typeface="Carlito"/>
                <a:cs typeface="Carlito"/>
              </a:rPr>
              <a:t>conversion </a:t>
            </a:r>
            <a:r>
              <a:rPr sz="1100" spc="5" dirty="0">
                <a:latin typeface="Carlito"/>
                <a:cs typeface="Carlito"/>
              </a:rPr>
              <a:t>of</a:t>
            </a:r>
            <a:r>
              <a:rPr sz="1100" spc="-5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circle.</a:t>
            </a:r>
            <a:endParaRPr sz="11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Carlito"/>
              <a:buAutoNum type="alphaLcParenBoth" startAt="2"/>
            </a:pPr>
            <a:endParaRPr sz="1450">
              <a:latin typeface="Carlito"/>
              <a:cs typeface="Carlito"/>
            </a:endParaRPr>
          </a:p>
          <a:p>
            <a:pPr marL="81280" marR="5080" lvl="1" indent="-69215">
              <a:lnSpc>
                <a:spcPct val="102200"/>
              </a:lnSpc>
              <a:buAutoNum type="arabicPeriod"/>
              <a:tabLst>
                <a:tab pos="281940" algn="l"/>
              </a:tabLst>
            </a:pPr>
            <a:r>
              <a:rPr sz="1100" dirty="0">
                <a:latin typeface="Carlito"/>
                <a:cs typeface="Carlito"/>
              </a:rPr>
              <a:t>Explain various application areas </a:t>
            </a:r>
            <a:r>
              <a:rPr sz="1100" spc="5" dirty="0">
                <a:latin typeface="Carlito"/>
                <a:cs typeface="Carlito"/>
              </a:rPr>
              <a:t>of </a:t>
            </a:r>
            <a:r>
              <a:rPr sz="1100" dirty="0">
                <a:latin typeface="Carlito"/>
                <a:cs typeface="Carlito"/>
              </a:rPr>
              <a:t>computer graphics. </a:t>
            </a:r>
            <a:r>
              <a:rPr sz="1100" spc="-10" dirty="0">
                <a:latin typeface="Carlito"/>
                <a:cs typeface="Carlito"/>
              </a:rPr>
              <a:t>Differentiate </a:t>
            </a:r>
            <a:r>
              <a:rPr sz="1100" spc="5" dirty="0">
                <a:latin typeface="Carlito"/>
                <a:cs typeface="Carlito"/>
              </a:rPr>
              <a:t>beam </a:t>
            </a:r>
            <a:r>
              <a:rPr sz="1100" dirty="0">
                <a:latin typeface="Carlito"/>
                <a:cs typeface="Carlito"/>
              </a:rPr>
              <a:t>penetration </a:t>
            </a:r>
            <a:r>
              <a:rPr sz="1100" spc="5" dirty="0">
                <a:latin typeface="Carlito"/>
                <a:cs typeface="Carlito"/>
              </a:rPr>
              <a:t>method of </a:t>
            </a:r>
            <a:r>
              <a:rPr sz="1100" dirty="0">
                <a:latin typeface="Carlito"/>
                <a:cs typeface="Carlito"/>
              </a:rPr>
              <a:t>colored </a:t>
            </a:r>
            <a:r>
              <a:rPr sz="1100" spc="5" dirty="0">
                <a:latin typeface="Carlito"/>
                <a:cs typeface="Carlito"/>
              </a:rPr>
              <a:t>CRT </a:t>
            </a:r>
            <a:r>
              <a:rPr sz="1100" dirty="0">
                <a:latin typeface="Carlito"/>
                <a:cs typeface="Carlito"/>
              </a:rPr>
              <a:t>with </a:t>
            </a:r>
            <a:r>
              <a:rPr sz="1100" spc="5" dirty="0">
                <a:latin typeface="Carlito"/>
                <a:cs typeface="Carlito"/>
              </a:rPr>
              <a:t>shadow mask  </a:t>
            </a:r>
            <a:r>
              <a:rPr sz="1100" dirty="0">
                <a:latin typeface="Carlito"/>
                <a:cs typeface="Carlito"/>
              </a:rPr>
              <a:t>method.</a:t>
            </a:r>
            <a:r>
              <a:rPr sz="1100" b="1" dirty="0">
                <a:latin typeface="Carlito"/>
                <a:cs typeface="Carlito"/>
              </a:rPr>
              <a:t>(RTU 2017).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rlito"/>
              <a:buAutoNum type="arabicPeriod"/>
            </a:pPr>
            <a:endParaRPr sz="1450">
              <a:latin typeface="Carlito"/>
              <a:cs typeface="Carlito"/>
            </a:endParaRPr>
          </a:p>
          <a:p>
            <a:pPr marL="281305" lvl="1" indent="-26924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100" spc="-10" dirty="0">
                <a:latin typeface="Carlito"/>
                <a:cs typeface="Carlito"/>
              </a:rPr>
              <a:t>Write </a:t>
            </a:r>
            <a:r>
              <a:rPr sz="1100" dirty="0">
                <a:latin typeface="Carlito"/>
                <a:cs typeface="Carlito"/>
              </a:rPr>
              <a:t>short notes </a:t>
            </a:r>
            <a:r>
              <a:rPr sz="1100" spc="5" dirty="0">
                <a:latin typeface="Carlito"/>
                <a:cs typeface="Carlito"/>
              </a:rPr>
              <a:t>on: </a:t>
            </a:r>
            <a:r>
              <a:rPr sz="1100" b="1" dirty="0">
                <a:latin typeface="Carlito"/>
                <a:cs typeface="Carlito"/>
              </a:rPr>
              <a:t>(RTU</a:t>
            </a:r>
            <a:r>
              <a:rPr sz="1100" b="1" spc="-1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2018)</a:t>
            </a:r>
            <a:endParaRPr sz="11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sz="1650" spc="-30" baseline="2525" dirty="0">
                <a:latin typeface="Arial"/>
                <a:cs typeface="Arial"/>
              </a:rPr>
              <a:t>–</a:t>
            </a:r>
            <a:r>
              <a:rPr sz="1100" spc="-20" dirty="0">
                <a:latin typeface="Carlito"/>
                <a:cs typeface="Carlito"/>
              </a:rPr>
              <a:t>Cathode </a:t>
            </a:r>
            <a:r>
              <a:rPr sz="1100" spc="-5" dirty="0">
                <a:latin typeface="Carlito"/>
                <a:cs typeface="Carlito"/>
              </a:rPr>
              <a:t>Ray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Tube</a:t>
            </a:r>
            <a:endParaRPr sz="11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sz="1650" spc="-15" baseline="2525" dirty="0">
                <a:latin typeface="Arial"/>
                <a:cs typeface="Arial"/>
              </a:rPr>
              <a:t>–</a:t>
            </a:r>
            <a:r>
              <a:rPr sz="1100" spc="-10" dirty="0">
                <a:latin typeface="Carlito"/>
                <a:cs typeface="Carlito"/>
              </a:rPr>
              <a:t>Anti-aliasing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Techniques</a:t>
            </a:r>
            <a:endParaRPr sz="11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240"/>
              </a:spcBef>
            </a:pPr>
            <a:r>
              <a:rPr sz="1650" spc="-30" baseline="2525" dirty="0">
                <a:latin typeface="Arial"/>
                <a:cs typeface="Arial"/>
              </a:rPr>
              <a:t>–</a:t>
            </a:r>
            <a:r>
              <a:rPr sz="1100" spc="-20" dirty="0">
                <a:latin typeface="Carlito"/>
                <a:cs typeface="Carlito"/>
              </a:rPr>
              <a:t>Shadow </a:t>
            </a:r>
            <a:r>
              <a:rPr sz="1100" spc="5" dirty="0">
                <a:latin typeface="Carlito"/>
                <a:cs typeface="Carlito"/>
              </a:rPr>
              <a:t>mask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Technique</a:t>
            </a:r>
            <a:endParaRPr sz="11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250"/>
              </a:spcBef>
              <a:tabLst>
                <a:tab pos="434975" algn="l"/>
              </a:tabLst>
            </a:pPr>
            <a:r>
              <a:rPr sz="1100" spc="5" dirty="0">
                <a:latin typeface="Carlito"/>
                <a:cs typeface="Carlito"/>
              </a:rPr>
              <a:t>-	Beam </a:t>
            </a:r>
            <a:r>
              <a:rPr sz="1100" spc="-5" dirty="0">
                <a:latin typeface="Carlito"/>
                <a:cs typeface="Carlito"/>
              </a:rPr>
              <a:t>Penetration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Technique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rlito"/>
              <a:cs typeface="Carlito"/>
            </a:endParaRPr>
          </a:p>
          <a:p>
            <a:pPr marL="281305" lvl="1" indent="-269240">
              <a:lnSpc>
                <a:spcPct val="100000"/>
              </a:lnSpc>
              <a:buAutoNum type="arabicPeriod" startAt="6"/>
              <a:tabLst>
                <a:tab pos="281940" algn="l"/>
              </a:tabLst>
            </a:pPr>
            <a:r>
              <a:rPr sz="1100" spc="5" dirty="0">
                <a:latin typeface="Carlito"/>
                <a:cs typeface="Carlito"/>
              </a:rPr>
              <a:t>What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5" dirty="0">
                <a:latin typeface="Carlito"/>
                <a:cs typeface="Carlito"/>
              </a:rPr>
              <a:t>scan </a:t>
            </a:r>
            <a:r>
              <a:rPr sz="1100" spc="-5" dirty="0">
                <a:latin typeface="Carlito"/>
                <a:cs typeface="Carlito"/>
              </a:rPr>
              <a:t>conversion? </a:t>
            </a:r>
            <a:r>
              <a:rPr sz="1100" dirty="0">
                <a:latin typeface="Carlito"/>
                <a:cs typeface="Carlito"/>
              </a:rPr>
              <a:t>Explain </a:t>
            </a:r>
            <a:r>
              <a:rPr sz="1100" spc="-5" dirty="0">
                <a:latin typeface="Carlito"/>
                <a:cs typeface="Carlito"/>
              </a:rPr>
              <a:t>Raster </a:t>
            </a:r>
            <a:r>
              <a:rPr sz="1100" spc="5" dirty="0">
                <a:latin typeface="Carlito"/>
                <a:cs typeface="Carlito"/>
              </a:rPr>
              <a:t>Scan </a:t>
            </a:r>
            <a:r>
              <a:rPr sz="1100" spc="-5" dirty="0">
                <a:latin typeface="Carlito"/>
                <a:cs typeface="Carlito"/>
              </a:rPr>
              <a:t>system </a:t>
            </a:r>
            <a:r>
              <a:rPr sz="1100" dirty="0">
                <a:latin typeface="Carlito"/>
                <a:cs typeface="Carlito"/>
              </a:rPr>
              <a:t>with </a:t>
            </a:r>
            <a:r>
              <a:rPr sz="1100" spc="5" dirty="0">
                <a:latin typeface="Carlito"/>
                <a:cs typeface="Carlito"/>
              </a:rPr>
              <a:t>the </a:t>
            </a:r>
            <a:r>
              <a:rPr sz="1100" dirty="0">
                <a:latin typeface="Carlito"/>
                <a:cs typeface="Carlito"/>
              </a:rPr>
              <a:t>help </a:t>
            </a:r>
            <a:r>
              <a:rPr sz="1100" spc="5" dirty="0">
                <a:latin typeface="Carlito"/>
                <a:cs typeface="Carlito"/>
              </a:rPr>
              <a:t>of </a:t>
            </a:r>
            <a:r>
              <a:rPr sz="1100" dirty="0">
                <a:latin typeface="Carlito"/>
                <a:cs typeface="Carlito"/>
              </a:rPr>
              <a:t>Block diagram? </a:t>
            </a:r>
            <a:r>
              <a:rPr sz="1100" b="1" dirty="0">
                <a:latin typeface="Carlito"/>
                <a:cs typeface="Carlito"/>
              </a:rPr>
              <a:t>(RTU</a:t>
            </a:r>
            <a:r>
              <a:rPr sz="1100" b="1" spc="35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2015,18)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rlito"/>
              <a:buAutoNum type="arabicPeriod" startAt="6"/>
            </a:pPr>
            <a:endParaRPr sz="1450">
              <a:latin typeface="Carlito"/>
              <a:cs typeface="Carlito"/>
            </a:endParaRPr>
          </a:p>
          <a:p>
            <a:pPr marL="281305" lvl="1" indent="-269240">
              <a:lnSpc>
                <a:spcPct val="100000"/>
              </a:lnSpc>
              <a:buAutoNum type="arabicPeriod" startAt="6"/>
              <a:tabLst>
                <a:tab pos="281940" algn="l"/>
              </a:tabLst>
            </a:pPr>
            <a:r>
              <a:rPr sz="1100" dirty="0">
                <a:latin typeface="Carlito"/>
                <a:cs typeface="Carlito"/>
              </a:rPr>
              <a:t>Explain </a:t>
            </a:r>
            <a:r>
              <a:rPr sz="1100" spc="5" dirty="0">
                <a:latin typeface="Carlito"/>
                <a:cs typeface="Carlito"/>
              </a:rPr>
              <a:t>the </a:t>
            </a:r>
            <a:r>
              <a:rPr sz="1100" dirty="0">
                <a:latin typeface="Carlito"/>
                <a:cs typeface="Carlito"/>
              </a:rPr>
              <a:t>working </a:t>
            </a:r>
            <a:r>
              <a:rPr sz="1100" spc="5" dirty="0">
                <a:latin typeface="Carlito"/>
                <a:cs typeface="Carlito"/>
              </a:rPr>
              <a:t>of </a:t>
            </a:r>
            <a:r>
              <a:rPr sz="1100" spc="-5" dirty="0">
                <a:latin typeface="Carlito"/>
                <a:cs typeface="Carlito"/>
              </a:rPr>
              <a:t>Direct </a:t>
            </a:r>
            <a:r>
              <a:rPr sz="1100" dirty="0">
                <a:latin typeface="Carlito"/>
                <a:cs typeface="Carlito"/>
              </a:rPr>
              <a:t>View </a:t>
            </a:r>
            <a:r>
              <a:rPr sz="1100" spc="-5" dirty="0">
                <a:latin typeface="Carlito"/>
                <a:cs typeface="Carlito"/>
              </a:rPr>
              <a:t>Storage </a:t>
            </a:r>
            <a:r>
              <a:rPr sz="1100" spc="-10" dirty="0">
                <a:latin typeface="Carlito"/>
                <a:cs typeface="Carlito"/>
              </a:rPr>
              <a:t>Tube </a:t>
            </a:r>
            <a:r>
              <a:rPr sz="1100" dirty="0">
                <a:latin typeface="Carlito"/>
                <a:cs typeface="Carlito"/>
              </a:rPr>
              <a:t>with help of labeled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diagram.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854F07-FED3-4349-BA55-10E5682B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0925"/>
            <a:ext cx="8534400" cy="60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26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905" y="311302"/>
            <a:ext cx="390144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Random </a:t>
            </a:r>
            <a:r>
              <a:rPr dirty="0"/>
              <a:t>Scan</a:t>
            </a:r>
            <a:r>
              <a:rPr spc="-65" dirty="0"/>
              <a:t> </a:t>
            </a:r>
            <a:r>
              <a:rPr dirty="0"/>
              <a:t>Display:</a:t>
            </a:r>
          </a:p>
        </p:txBody>
      </p:sp>
      <p:sp>
        <p:nvSpPr>
          <p:cNvPr id="3" name="object 3"/>
          <p:cNvSpPr/>
          <p:nvPr/>
        </p:nvSpPr>
        <p:spPr>
          <a:xfrm>
            <a:off x="1604517" y="2238476"/>
            <a:ext cx="6319799" cy="3628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958B406-79C4-4E5A-AEEF-18B4F46F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2" y="128954"/>
            <a:ext cx="8405548" cy="787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7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060F694-F0B2-462D-80BD-B55CEDAF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256"/>
            <a:ext cx="8458200" cy="635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BAB4D09-9D89-48AE-9DD5-91A1B217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9600"/>
            <a:ext cx="8686801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2E3C28-103C-4FDB-811E-12F6DE6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781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4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822" y="311302"/>
            <a:ext cx="35426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Raster </a:t>
            </a:r>
            <a:r>
              <a:rPr dirty="0"/>
              <a:t>Scan</a:t>
            </a:r>
            <a:r>
              <a:rPr spc="-40" dirty="0"/>
              <a:t> </a:t>
            </a:r>
            <a:r>
              <a:rPr dirty="0"/>
              <a:t>Display: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447558"/>
            <a:ext cx="6781317" cy="457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C0E61-E8FC-4CE6-B146-94BFC049E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7819171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3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286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Carlito</vt:lpstr>
      <vt:lpstr>Office Theme</vt:lpstr>
      <vt:lpstr>PowerPoint Presentation</vt:lpstr>
      <vt:lpstr>PowerPoint Presentation</vt:lpstr>
      <vt:lpstr>Random Scan Display:</vt:lpstr>
      <vt:lpstr>PowerPoint Presentation</vt:lpstr>
      <vt:lpstr>PowerPoint Presentation</vt:lpstr>
      <vt:lpstr>PowerPoint Presentation</vt:lpstr>
      <vt:lpstr>PowerPoint Presentation</vt:lpstr>
      <vt:lpstr>Raster Scan Display:</vt:lpstr>
      <vt:lpstr>PowerPoint Presentation</vt:lpstr>
      <vt:lpstr>PowerPoint Presentation</vt:lpstr>
      <vt:lpstr>Difference Between Raster and Random Scan  Systems</vt:lpstr>
      <vt:lpstr>PowerPoint Presentation</vt:lpstr>
      <vt:lpstr>CONCLUSION</vt:lpstr>
      <vt:lpstr>SHORT QUESTIONS:</vt:lpstr>
      <vt:lpstr>LONG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Pallavi Mrs. Pratap</dc:creator>
  <cp:lastModifiedBy>YASHITA PRATAP</cp:lastModifiedBy>
  <cp:revision>10</cp:revision>
  <dcterms:created xsi:type="dcterms:W3CDTF">2020-06-25T07:36:06Z</dcterms:created>
  <dcterms:modified xsi:type="dcterms:W3CDTF">2020-07-03T18:05:34Z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2020-06-25T00:00:00Z</vt:filetime>
  </property>
</Properties>
</file>