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ITA PRATAP" initials="YP" lastIdx="1" clrIdx="0">
    <p:extLst>
      <p:ext uri="{19B8F6BF-5375-455C-9EA6-DF929625EA0E}">
        <p15:presenceInfo xmlns:p15="http://schemas.microsoft.com/office/powerpoint/2012/main" userId="YASHITA PRATA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26608" autoAdjust="0"/>
  </p:normalViewPr>
  <p:slideViewPr>
    <p:cSldViewPr snapToGrid="0">
      <p:cViewPr varScale="1">
        <p:scale>
          <a:sx n="61" d="100"/>
          <a:sy n="61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C972-2C11-4E71-A281-0EE1FED748B3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B34C5-3BAC-4E2F-AD8B-26CB5421F82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078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34C5-3BAC-4E2F-AD8B-26CB5421F826}" type="slidenum">
              <a:rPr lang="hi-IN" smtClean="0"/>
              <a:t>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6627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34C5-3BAC-4E2F-AD8B-26CB5421F826}" type="slidenum">
              <a:rPr lang="hi-IN" smtClean="0"/>
              <a:t>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8949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BE17-6775-4BBE-83B9-BC0271346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E1E06-B0A0-4330-9246-F0F6F4CA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4182-57E9-45BE-96F4-DE2B094E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00A9-11A6-4E60-9B55-A50D478E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8F2E-A563-4BE3-8DC2-80D1CA35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098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6C02-6CD5-4C81-8E8C-B639C33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607ED-7FF7-4E10-A301-476BA24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722B-D0AF-4A89-BC9F-7C460ACF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E780-8A4F-488A-9147-4BD9E461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C14E-007E-484E-84AA-FA3D2A4D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3172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C85DA-8552-4C97-A73A-CB7345D56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BB6AC-2CC9-449A-AE2B-34DD04EA2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30C3-EBAA-47C0-8E71-65921089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88F2-F50E-4876-88BC-5EEF6A80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B334-0CBF-4678-B84A-D610182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8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86E9-8A57-49A8-B7B5-7396140E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9A15-BB6E-40F5-9C09-9F804736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6F175-1F0F-4A5D-BBB4-F4A45343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5AD7-A5DA-49C2-BE44-044D6094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9E93-80B5-41B4-B93E-F78A8FE0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435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14A6-FE18-43BA-8515-831917A5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2EB8C-44D0-4305-A6B2-2EB0F7CD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D12A-140A-4451-89AA-709AE967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85065-1FBF-4A61-A8D4-489B38A7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8B66-CF2C-4DEF-BAAD-BBD39373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7630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7630-D1C0-42DF-AECF-07FBAB90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3186-EA58-4302-8621-CD7B36B42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73622-F4B8-44CA-B5A2-6D64DDAC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2A8FF-7270-4966-B565-62FB5131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17EB1-9CC0-4093-AE20-A13A7FAE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7B50A-3BC3-46F9-823D-76E7AAB4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539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D967-2D2C-4A17-B298-16FCF634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EE6B-908B-4B86-8AA6-4EDD84C6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0367C-0CC2-40FE-9848-98C5880B5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4FEE-4FB4-4651-AB93-0140F9FAE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11B57-111C-42D2-B45D-216DA7EFC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CCAC7-7440-4EA9-82BB-CDF78C81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0890-97E0-4CDF-AE6B-B8ACFE0B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378C0-6DE5-4612-8EC2-62840A79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6647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EB35-5C95-4306-87E5-9E17C8F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7790-8954-4600-9A15-ADE203D7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25A6D-DE4F-4F72-9139-225219BB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83A4B-5A5E-4349-91EF-B1026965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362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4EA7D-E235-4A48-B26C-7F9FD9C5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8DE76-3242-4702-8D9C-5EAB3DDD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D479-23EA-4107-838C-9DD1B052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2815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5DCE-7599-420E-8740-FD69D933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62DA-B7E7-4C4E-BC9B-646A4A0E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481A4-16F6-44A1-9E9E-DBC80FC7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04185-9519-469C-87B4-0ECDD65A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20719-0686-4007-A04E-707D717A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D998-8CA1-4BD1-8DC1-04CFC259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38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E8EF-BC96-49F3-934D-59F9E359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718A-658B-4740-A15A-CD79D37F5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32B22-E22C-4CD8-BC72-1B855DE4D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49D5-A535-4F5C-8AB2-4429BAA0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7B6D7-8547-4A13-A123-CE28485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0B4B-9A9A-4943-97DE-5CDA6DA8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476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A2CE9-8D06-4773-96EB-032D6579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B8E2-84A0-488E-9CC6-1F8C688A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6227-D37D-404C-856B-71FE7142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BEBC-D9B1-4CBD-B5F3-754F9FD71E4B}" type="datetimeFigureOut">
              <a:rPr lang="hi-IN" smtClean="0"/>
              <a:t>बुधवार, 24 आषाढ़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84E2-1CE1-4680-B9AB-77C861C7C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4078F-4F96-4556-8CDA-6D96EE67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101A-A974-4744-92DB-A6434AA8741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6724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FA62-4AA0-41A4-9AF4-0AF0E582A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Numericals</a:t>
            </a:r>
            <a:r>
              <a:rPr lang="en-US" dirty="0"/>
              <a:t> (Unit 1)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5754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F030-DCC9-42CB-A8A9-17BD35A8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805"/>
            <a:ext cx="10515600" cy="5675157"/>
          </a:xfrm>
        </p:spPr>
        <p:txBody>
          <a:bodyPr/>
          <a:lstStyle/>
          <a:p>
            <a:pPr marL="0" indent="0">
              <a:lnSpc>
                <a:spcPts val="1200"/>
              </a:lnSpc>
              <a:spcAft>
                <a:spcPts val="4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Q.1. Co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ff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ras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sy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te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</a:t>
            </a:r>
            <a:r>
              <a:rPr lang="en-US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sol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tions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640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x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80,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1280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1024,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2560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x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600"/>
              </a:lnSpc>
              <a:spcAft>
                <a:spcPts val="85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2048.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600"/>
              </a:lnSpc>
              <a:spcAft>
                <a:spcPts val="95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What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size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rame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ffer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yt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of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these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syste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bits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pixel?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900"/>
              </a:lnSpc>
              <a:spcAft>
                <a:spcPts val="6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786130" indent="0">
              <a:lnSpc>
                <a:spcPct val="128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Ans. Be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use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eight bits constitu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 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te, fram</a:t>
            </a:r>
            <a:r>
              <a:rPr lang="en-US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-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uff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 sizes of the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stems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are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follows:</a:t>
            </a:r>
          </a:p>
          <a:p>
            <a:pPr marL="0" marR="786130" indent="0">
              <a:lnSpc>
                <a:spcPct val="128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640 x 480 x 12 bits / 8 = 450KB</a:t>
            </a:r>
          </a:p>
          <a:p>
            <a:pPr marL="0" marR="786130" indent="0">
              <a:lnSpc>
                <a:spcPct val="128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1280 x 1024 x 12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its / 8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 1920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B; </a:t>
            </a:r>
          </a:p>
          <a:p>
            <a:pPr marL="0" marR="786130" indent="0">
              <a:lnSpc>
                <a:spcPct val="128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2560 x 2048 x 12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its / 8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 7680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122555" indent="0">
              <a:lnSpc>
                <a:spcPct val="147000"/>
              </a:lnSpc>
              <a:spcBef>
                <a:spcPts val="20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How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storage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yt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quired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syst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if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24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pixel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to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</a:p>
          <a:p>
            <a:pPr marL="0" marR="122555" indent="0">
              <a:lnSpc>
                <a:spcPct val="147000"/>
              </a:lnSpc>
              <a:spcBef>
                <a:spcPts val="20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Si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</a:t>
            </a:r>
            <a:r>
              <a:rPr lang="en-US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 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 the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a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ove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sults is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just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doubled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 24 (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×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 bits of storage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per pixel.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7576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F0DA-7BD2-4B9F-B6FA-628DBA63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9911"/>
            <a:ext cx="10515600" cy="53781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Q.2. Consider two raster systems with the resolutions of 640 x 480 and 1280 x 1024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(A)How many pixels could be accessed per second in each of these systems by a display controller that refreshes the screen at a rate of 60 frames per second?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Ans. Since 60 frames are refreshed per second and each frame consists of 640 x 480 pixels, the access rate of such a system is (640 x 480) * 60 = 1.8432 x 10</a:t>
            </a:r>
            <a:r>
              <a:rPr lang="en-US" baseline="30000" dirty="0"/>
              <a:t>7 </a:t>
            </a:r>
            <a:r>
              <a:rPr lang="en-US" dirty="0"/>
              <a:t>pixels/second.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(B)Likewise, for the 1280 x 1024 system, the access rate is (1280 x 1024) * 60 = 7.86432 x 10</a:t>
            </a:r>
            <a:r>
              <a:rPr lang="en-US" baseline="30000" dirty="0"/>
              <a:t>7</a:t>
            </a:r>
            <a:r>
              <a:rPr lang="en-US" dirty="0"/>
              <a:t> pixels/second.</a:t>
            </a:r>
          </a:p>
          <a:p>
            <a:pPr marL="0" indent="0">
              <a:buNone/>
            </a:pPr>
            <a:r>
              <a:rPr lang="en-US" dirty="0"/>
              <a:t>b) What is the access time per pixel in each system?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Ans. According to the definition of access rate, we know that the access time per pixel should be 1/(access rate). Therefore, the access time is around 54 nanoseconds/pixel for the 640 x 480 system, and the access time is around 12.7 nanoseconds/pixel for the 1280×1024 system.</a:t>
            </a:r>
          </a:p>
          <a:p>
            <a:endParaRPr lang="en-US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911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E63C3B8-26CD-4733-B004-476DA4F8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21" y="825940"/>
            <a:ext cx="103316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Q3.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Find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out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the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aspect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ratio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of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the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raster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system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using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8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x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10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inches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screen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and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100</a:t>
            </a: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hi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pixel/inch.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hi-I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hi-I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Ans.	We know that,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hi-IN" sz="2000" dirty="0">
              <a:solidFill>
                <a:srgbClr val="000000"/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altLang="hi-IN" sz="2000" dirty="0">
                <a:solidFill>
                  <a:srgbClr val="00000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Aspect Ratio = Width /Height, 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hi-I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altLang="hi-IN" sz="2000" dirty="0">
                <a:solidFill>
                  <a:srgbClr val="00000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                           =(8x100)/(10x100)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Mangal" panose="02040503050203030202" pitchFamily="18" charset="0"/>
              </a:rPr>
              <a:t>                            =4 : 5</a:t>
            </a:r>
            <a:endParaRPr kumimoji="0" lang="en-US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8ACB-FD88-4517-A9BA-1E447577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5798591"/>
          </a:xfrm>
        </p:spPr>
        <p:txBody>
          <a:bodyPr>
            <a:normAutofit/>
          </a:bodyPr>
          <a:lstStyle/>
          <a:p>
            <a:pPr marL="0" marR="255905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Q.4.</a:t>
            </a:r>
            <a:r>
              <a:rPr lang="en-US" sz="1800" spc="8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How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time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anni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ac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oss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ea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row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pixels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uring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scr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fr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on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rast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sy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tem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ith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reso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1280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1024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fresh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ram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cond?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55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45656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Ans:	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solution = 1280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X 1024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 me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ns </a:t>
            </a:r>
            <a:r>
              <a:rPr lang="en-US" sz="18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stem contains 1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24 sc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 lines and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 sc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 line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contains 1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80 pixels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fresh r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te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 60 frame/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So, 1 fr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me 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 1/60 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Since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solution</a:t>
            </a:r>
            <a:r>
              <a:rPr lang="en-US" sz="1800" spc="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 1280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X 1024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 f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me buff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consist of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1024</a:t>
            </a:r>
            <a:r>
              <a:rPr lang="en-US" sz="1800" spc="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 lines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 m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ans then 1024 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 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ines tak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 1/60 sec</a:t>
            </a: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1 s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an line takes ,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=1/(60x1024) Sec</a:t>
            </a: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=0.058 Sec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778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7732-2B40-430C-AB1B-3576DF43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28"/>
            <a:ext cx="10515600" cy="5336135"/>
          </a:xfrm>
        </p:spPr>
        <p:txBody>
          <a:bodyPr/>
          <a:lstStyle/>
          <a:p>
            <a:pPr marL="0" marR="30734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Q.5.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uppose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GB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rast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sys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si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g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si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ith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solution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ixels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each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dire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tion.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If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sto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pixel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</a:t>
            </a:r>
            <a:r>
              <a:rPr lang="en-US" sz="1800" b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bu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how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storage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yt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do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ne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</a:t>
            </a:r>
            <a:r>
              <a:rPr lang="en-US" sz="1800" b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bu</a:t>
            </a:r>
            <a:r>
              <a:rPr lang="en-US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5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Ans.</a:t>
            </a:r>
            <a:r>
              <a:rPr lang="en-US" sz="18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solution</a:t>
            </a:r>
            <a:r>
              <a:rPr lang="en-US" sz="1800" spc="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</a:t>
            </a:r>
            <a:r>
              <a:rPr lang="en-US" sz="1800" spc="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8 in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 X 10 inch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First, we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onv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rt it in p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xel th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Now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solution = 8 X 1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0 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</a:t>
            </a: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10 X 100 pix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=</a:t>
            </a:r>
            <a:r>
              <a:rPr lang="en-US" sz="1800" spc="2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00 X 1000 pixel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 pixel 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 sto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 bits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So, fr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me bu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fer size 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uired =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800 X 100 X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 b</a:t>
            </a:r>
            <a:r>
              <a:rPr lang="en-US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ts</a:t>
            </a: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 =(800x100x6)/8 Bytes</a:t>
            </a: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ts val="1200"/>
              </a:lnSpc>
              <a:spcAft>
                <a:spcPts val="18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 =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 x 10 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</a:t>
            </a:r>
            <a:r>
              <a:rPr lang="en-US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88533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6B64-D3AA-4149-8A99-4388B1C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93"/>
            <a:ext cx="10515600" cy="54727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Q)G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iven an image with aspect ratio of 6:2 of an image of pixel resolution of 480000 pixels given the image is an gray scale image.(gray scal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 image =8bpp)’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alculate two things: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1)Resolve pixel resolution to calculate the dimensions of image.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2)Calculate the size of the image.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6501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ving 1st part">
            <a:extLst>
              <a:ext uri="{FF2B5EF4-FFF2-40B4-BE49-F238E27FC236}">
                <a16:creationId xmlns:a16="http://schemas.microsoft.com/office/drawing/2014/main" id="{30FB49AD-2732-4107-AA9A-85B6A801B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718338"/>
            <a:ext cx="6210300" cy="38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F14374-5F67-4477-AACF-4A76C00D4D43}"/>
              </a:ext>
            </a:extLst>
          </p:cNvPr>
          <p:cNvSpPr txBox="1"/>
          <p:nvPr/>
        </p:nvSpPr>
        <p:spPr>
          <a:xfrm>
            <a:off x="935421" y="68701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Given: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Aspect ratio: c:r = 6:2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Pixel resolution: c * r = 480000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Bits per pixel: grayscale image = 8bpp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Find: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rows = ?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cols = ?</a:t>
            </a:r>
          </a:p>
        </p:txBody>
      </p:sp>
    </p:spTree>
    <p:extLst>
      <p:ext uri="{BB962C8B-B14F-4D97-AF65-F5344CB8AC3E}">
        <p14:creationId xmlns:p14="http://schemas.microsoft.com/office/powerpoint/2010/main" val="20407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2C38-89D8-46DE-89C9-5617A028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972"/>
            <a:ext cx="10515600" cy="518899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Solving 2nd part:</a:t>
            </a: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= rows * cols *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bpp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of image in bits = 400 * 1200 * 8 = 3840000 bits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of image in bytes = 480000 bytes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of image in kilo bytes = 48 kb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approx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12024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803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Numericals (Unit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Numericals (Unit 1)</dc:title>
  <dc:creator>YASHITA PRATAP</dc:creator>
  <cp:lastModifiedBy>YASHITA PRATAP</cp:lastModifiedBy>
  <cp:revision>27</cp:revision>
  <dcterms:created xsi:type="dcterms:W3CDTF">2020-07-11T07:31:52Z</dcterms:created>
  <dcterms:modified xsi:type="dcterms:W3CDTF">2020-07-15T04:52:27Z</dcterms:modified>
</cp:coreProperties>
</file>