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4805" y="419468"/>
            <a:ext cx="765438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3070" y="1582661"/>
            <a:ext cx="7397859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0787" y="3101407"/>
            <a:ext cx="4197985" cy="603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GUI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Design &amp;</a:t>
            </a:r>
            <a:r>
              <a:rPr sz="32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Aesthetics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8376" y="993940"/>
            <a:ext cx="4334510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Rhythm &amp;</a:t>
            </a:r>
            <a:r>
              <a:rPr sz="28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Movement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"/>
              <a:cs typeface="Arial"/>
            </a:endParaRPr>
          </a:p>
          <a:p>
            <a:pPr marL="354965" marR="43053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Movement </a:t>
            </a:r>
            <a:r>
              <a:rPr sz="2400" spc="-5" dirty="0">
                <a:latin typeface="Arial"/>
                <a:cs typeface="Arial"/>
              </a:rPr>
              <a:t>is the path the  viewers eye takes through  the artwork, often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focal  areas. Animation is often  used.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5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Rhythm </a:t>
            </a:r>
            <a:r>
              <a:rPr sz="2400" spc="-5" dirty="0">
                <a:latin typeface="Arial"/>
                <a:cs typeface="Arial"/>
              </a:rPr>
              <a:t>is created when </a:t>
            </a:r>
            <a:r>
              <a:rPr sz="2400" spc="-10" dirty="0">
                <a:latin typeface="Arial"/>
                <a:cs typeface="Arial"/>
              </a:rPr>
              <a:t>one  </a:t>
            </a:r>
            <a:r>
              <a:rPr sz="2400" spc="-5" dirty="0">
                <a:latin typeface="Arial"/>
                <a:cs typeface="Arial"/>
              </a:rPr>
              <a:t>or more elements of design  are used repeatedly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 a feeling of organized  movement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47078" y="1506004"/>
            <a:ext cx="2147481" cy="1639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078" y="3645027"/>
            <a:ext cx="2125560" cy="1584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9471" y="343243"/>
            <a:ext cx="505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4645" algn="l"/>
              </a:tabLst>
            </a:pPr>
            <a:r>
              <a:rPr sz="2400" spc="-5" dirty="0"/>
              <a:t>Description</a:t>
            </a:r>
            <a:r>
              <a:rPr sz="2400" spc="20" dirty="0"/>
              <a:t> </a:t>
            </a:r>
            <a:r>
              <a:rPr sz="2400" spc="-5" dirty="0"/>
              <a:t>of</a:t>
            </a:r>
            <a:r>
              <a:rPr sz="2400" spc="5" dirty="0"/>
              <a:t> </a:t>
            </a:r>
            <a:r>
              <a:rPr sz="2400" spc="-5" dirty="0"/>
              <a:t>some	of the</a:t>
            </a:r>
            <a:r>
              <a:rPr sz="2400" spc="-80" dirty="0"/>
              <a:t> </a:t>
            </a:r>
            <a:r>
              <a:rPr sz="2400" spc="-5" dirty="0"/>
              <a:t>Principles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85" y="632802"/>
            <a:ext cx="18091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2060"/>
                </a:solidFill>
              </a:rPr>
              <a:t>E</a:t>
            </a:r>
            <a:r>
              <a:rPr sz="3200" spc="-10" dirty="0">
                <a:solidFill>
                  <a:srgbClr val="002060"/>
                </a:solidFill>
              </a:rPr>
              <a:t>mpha</a:t>
            </a:r>
            <a:r>
              <a:rPr sz="3200" spc="5" dirty="0">
                <a:solidFill>
                  <a:srgbClr val="002060"/>
                </a:solidFill>
              </a:rPr>
              <a:t>s</a:t>
            </a:r>
            <a:r>
              <a:rPr sz="3200" spc="-5" dirty="0">
                <a:solidFill>
                  <a:srgbClr val="002060"/>
                </a:solidFill>
              </a:rPr>
              <a:t>i</a:t>
            </a:r>
            <a:r>
              <a:rPr sz="3200" dirty="0">
                <a:solidFill>
                  <a:srgbClr val="002060"/>
                </a:solidFill>
              </a:rPr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6797" y="1475917"/>
            <a:ext cx="437515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03885" algn="l"/>
                <a:tab pos="2171700" algn="l"/>
              </a:tabLst>
            </a:pPr>
            <a:r>
              <a:rPr sz="2000" spc="-5" dirty="0">
                <a:latin typeface="Arial"/>
                <a:cs typeface="Arial"/>
              </a:rPr>
              <a:t>This is </a:t>
            </a:r>
            <a:r>
              <a:rPr sz="2000" dirty="0">
                <a:latin typeface="Arial"/>
                <a:cs typeface="Arial"/>
              </a:rPr>
              <a:t>the part 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design that  catches the viewer’s </a:t>
            </a:r>
            <a:r>
              <a:rPr sz="2000" spc="-5" dirty="0">
                <a:latin typeface="Arial"/>
                <a:cs typeface="Arial"/>
              </a:rPr>
              <a:t>attention. </a:t>
            </a:r>
            <a:r>
              <a:rPr sz="2000" dirty="0">
                <a:latin typeface="Arial"/>
                <a:cs typeface="Arial"/>
              </a:rPr>
              <a:t>Usually 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Designer </a:t>
            </a:r>
            <a:r>
              <a:rPr sz="2000" spc="-5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make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 area</a:t>
            </a:r>
            <a:r>
              <a:rPr sz="2000" dirty="0">
                <a:latin typeface="Arial"/>
                <a:cs typeface="Arial"/>
              </a:rPr>
              <a:t> stand  out by using the </a:t>
            </a:r>
            <a:r>
              <a:rPr sz="2000" spc="-5" dirty="0">
                <a:latin typeface="Arial"/>
                <a:cs typeface="Arial"/>
              </a:rPr>
              <a:t>elements </a:t>
            </a:r>
            <a:r>
              <a:rPr sz="2000" dirty="0">
                <a:latin typeface="Arial"/>
                <a:cs typeface="Arial"/>
              </a:rPr>
              <a:t>of design </a:t>
            </a:r>
            <a:r>
              <a:rPr sz="2000" spc="-5" dirty="0">
                <a:latin typeface="Arial"/>
                <a:cs typeface="Arial"/>
              </a:rPr>
              <a:t>in 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contrasting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way.	</a:t>
            </a:r>
            <a:r>
              <a:rPr sz="2000" dirty="0">
                <a:latin typeface="Arial"/>
                <a:cs typeface="Arial"/>
              </a:rPr>
              <a:t>There </a:t>
            </a:r>
            <a:r>
              <a:rPr sz="2000" spc="-5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be 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play  </a:t>
            </a:r>
            <a:r>
              <a:rPr sz="2000" spc="-5" dirty="0">
                <a:latin typeface="Arial"/>
                <a:cs typeface="Arial"/>
              </a:rPr>
              <a:t>with	different </a:t>
            </a:r>
            <a:r>
              <a:rPr sz="2000" dirty="0">
                <a:latin typeface="Arial"/>
                <a:cs typeface="Arial"/>
              </a:rPr>
              <a:t>sizes, colors, </a:t>
            </a:r>
            <a:r>
              <a:rPr sz="2000" spc="-5" dirty="0">
                <a:latin typeface="Arial"/>
                <a:cs typeface="Arial"/>
              </a:rPr>
              <a:t>textures,  </a:t>
            </a:r>
            <a:r>
              <a:rPr sz="2000" dirty="0">
                <a:latin typeface="Arial"/>
                <a:cs typeface="Arial"/>
              </a:rPr>
              <a:t>shapes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75757" y="757783"/>
            <a:ext cx="2448560" cy="1370330"/>
            <a:chOff x="5575757" y="757783"/>
            <a:chExt cx="2448560" cy="1370330"/>
          </a:xfrm>
        </p:grpSpPr>
        <p:sp>
          <p:nvSpPr>
            <p:cNvPr id="5" name="object 5"/>
            <p:cNvSpPr/>
            <p:nvPr/>
          </p:nvSpPr>
          <p:spPr>
            <a:xfrm>
              <a:off x="6221260" y="757783"/>
              <a:ext cx="1802625" cy="1135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5968" y="764705"/>
              <a:ext cx="714375" cy="1357630"/>
            </a:xfrm>
            <a:custGeom>
              <a:avLst/>
              <a:gdLst/>
              <a:ahLst/>
              <a:cxnLst/>
              <a:rect l="l" t="t" r="r" b="b"/>
              <a:pathLst>
                <a:path w="714375" h="1357630">
                  <a:moveTo>
                    <a:pt x="714222" y="0"/>
                  </a:moveTo>
                  <a:lnTo>
                    <a:pt x="0" y="1357020"/>
                  </a:lnTo>
                </a:path>
              </a:pathLst>
            </a:custGeom>
            <a:ln w="12700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2107" y="2033600"/>
              <a:ext cx="78740" cy="88265"/>
            </a:xfrm>
            <a:custGeom>
              <a:avLst/>
              <a:gdLst/>
              <a:ahLst/>
              <a:cxnLst/>
              <a:rect l="l" t="t" r="r" b="b"/>
              <a:pathLst>
                <a:path w="78739" h="88264">
                  <a:moveTo>
                    <a:pt x="78676" y="41401"/>
                  </a:moveTo>
                  <a:lnTo>
                    <a:pt x="3848" y="8813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2308" y="4385932"/>
            <a:ext cx="156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2060"/>
                </a:solidFill>
                <a:latin typeface="Arial"/>
                <a:cs typeface="Arial"/>
              </a:rPr>
              <a:t>Contrast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092" y="5005158"/>
            <a:ext cx="308546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35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Differences and </a:t>
            </a:r>
            <a:r>
              <a:rPr sz="1800" spc="-5" dirty="0">
                <a:latin typeface="Arial"/>
                <a:cs typeface="Arial"/>
              </a:rPr>
              <a:t>Diversities.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ts val="2135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Highlighting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similarities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7895" y="4581599"/>
            <a:ext cx="2625090" cy="1197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83236" y="5751036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High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contrast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1247" y="5751036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Low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contrast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5747" y="4367606"/>
            <a:ext cx="1428750" cy="1500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273027" y="6111971"/>
            <a:ext cx="1041400" cy="432434"/>
            <a:chOff x="5273027" y="6111971"/>
            <a:chExt cx="1041400" cy="432434"/>
          </a:xfrm>
        </p:grpSpPr>
        <p:sp>
          <p:nvSpPr>
            <p:cNvPr id="15" name="object 15"/>
            <p:cNvSpPr/>
            <p:nvPr/>
          </p:nvSpPr>
          <p:spPr>
            <a:xfrm>
              <a:off x="5292077" y="6210942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h="314959">
                  <a:moveTo>
                    <a:pt x="0" y="0"/>
                  </a:moveTo>
                  <a:lnTo>
                    <a:pt x="0" y="314401"/>
                  </a:lnTo>
                </a:path>
              </a:pathLst>
            </a:custGeom>
            <a:ln w="381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2077" y="6525343"/>
              <a:ext cx="936625" cy="0"/>
            </a:xfrm>
            <a:custGeom>
              <a:avLst/>
              <a:gdLst/>
              <a:ahLst/>
              <a:cxnLst/>
              <a:rect l="l" t="t" r="r" b="b"/>
              <a:pathLst>
                <a:path w="936625">
                  <a:moveTo>
                    <a:pt x="0" y="0"/>
                  </a:moveTo>
                  <a:lnTo>
                    <a:pt x="936104" y="0"/>
                  </a:lnTo>
                </a:path>
              </a:pathLst>
            </a:custGeom>
            <a:ln w="381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28181" y="6131008"/>
              <a:ext cx="0" cy="394335"/>
            </a:xfrm>
            <a:custGeom>
              <a:avLst/>
              <a:gdLst/>
              <a:ahLst/>
              <a:cxnLst/>
              <a:rect l="l" t="t" r="r" b="b"/>
              <a:pathLst>
                <a:path h="394334">
                  <a:moveTo>
                    <a:pt x="0" y="39433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1519" y="6131021"/>
              <a:ext cx="133350" cy="114300"/>
            </a:xfrm>
            <a:custGeom>
              <a:avLst/>
              <a:gdLst/>
              <a:ahLst/>
              <a:cxnLst/>
              <a:rect l="l" t="t" r="r" b="b"/>
              <a:pathLst>
                <a:path w="133350" h="114300">
                  <a:moveTo>
                    <a:pt x="0" y="114299"/>
                  </a:moveTo>
                  <a:lnTo>
                    <a:pt x="66662" y="0"/>
                  </a:lnTo>
                  <a:lnTo>
                    <a:pt x="133350" y="114287"/>
                  </a:lnTo>
                </a:path>
              </a:pathLst>
            </a:custGeom>
            <a:ln w="381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002544" y="830364"/>
            <a:ext cx="4615180" cy="3249295"/>
            <a:chOff x="4002544" y="830364"/>
            <a:chExt cx="4615180" cy="3249295"/>
          </a:xfrm>
        </p:grpSpPr>
        <p:sp>
          <p:nvSpPr>
            <p:cNvPr id="20" name="object 20"/>
            <p:cNvSpPr/>
            <p:nvPr/>
          </p:nvSpPr>
          <p:spPr>
            <a:xfrm>
              <a:off x="5582183" y="2186546"/>
              <a:ext cx="3024339" cy="18926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08894" y="2352471"/>
              <a:ext cx="2611120" cy="778510"/>
            </a:xfrm>
            <a:custGeom>
              <a:avLst/>
              <a:gdLst/>
              <a:ahLst/>
              <a:cxnLst/>
              <a:rect l="l" t="t" r="r" b="b"/>
              <a:pathLst>
                <a:path w="2611120" h="778510">
                  <a:moveTo>
                    <a:pt x="2610637" y="7782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08907" y="233164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60325" y="85191"/>
                  </a:moveTo>
                  <a:lnTo>
                    <a:pt x="0" y="20828"/>
                  </a:lnTo>
                  <a:lnTo>
                    <a:pt x="857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1462" y="1484782"/>
              <a:ext cx="255270" cy="1633855"/>
            </a:xfrm>
            <a:custGeom>
              <a:avLst/>
              <a:gdLst/>
              <a:ahLst/>
              <a:cxnLst/>
              <a:rect l="l" t="t" r="r" b="b"/>
              <a:pathLst>
                <a:path w="255270" h="1633855">
                  <a:moveTo>
                    <a:pt x="254787" y="0"/>
                  </a:moveTo>
                  <a:lnTo>
                    <a:pt x="0" y="163356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89280" y="3036214"/>
              <a:ext cx="88265" cy="82550"/>
            </a:xfrm>
            <a:custGeom>
              <a:avLst/>
              <a:gdLst/>
              <a:ahLst/>
              <a:cxnLst/>
              <a:rect l="l" t="t" r="r" b="b"/>
              <a:pathLst>
                <a:path w="88265" h="82550">
                  <a:moveTo>
                    <a:pt x="87845" y="13690"/>
                  </a:moveTo>
                  <a:lnTo>
                    <a:pt x="32181" y="8213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28381" y="836714"/>
              <a:ext cx="571500" cy="1356995"/>
            </a:xfrm>
            <a:custGeom>
              <a:avLst/>
              <a:gdLst/>
              <a:ahLst/>
              <a:cxnLst/>
              <a:rect l="l" t="t" r="r" b="b"/>
              <a:pathLst>
                <a:path w="571500" h="1356995">
                  <a:moveTo>
                    <a:pt x="0" y="0"/>
                  </a:moveTo>
                  <a:lnTo>
                    <a:pt x="571182" y="1356563"/>
                  </a:lnTo>
                </a:path>
              </a:pathLst>
            </a:custGeom>
            <a:ln w="12700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29027" y="2105799"/>
              <a:ext cx="82550" cy="87630"/>
            </a:xfrm>
            <a:custGeom>
              <a:avLst/>
              <a:gdLst/>
              <a:ahLst/>
              <a:cxnLst/>
              <a:rect l="l" t="t" r="r" b="b"/>
              <a:pathLst>
                <a:path w="82550" h="87630">
                  <a:moveTo>
                    <a:pt x="81940" y="0"/>
                  </a:moveTo>
                  <a:lnTo>
                    <a:pt x="70535" y="87477"/>
                  </a:lnTo>
                  <a:lnTo>
                    <a:pt x="0" y="34493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94" y="425488"/>
            <a:ext cx="951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2060"/>
                </a:solidFill>
              </a:rPr>
              <a:t>U</a:t>
            </a:r>
            <a:r>
              <a:rPr sz="3200" spc="-10" dirty="0">
                <a:solidFill>
                  <a:srgbClr val="002060"/>
                </a:solidFill>
              </a:rPr>
              <a:t>n</a:t>
            </a:r>
            <a:r>
              <a:rPr sz="3200" spc="-5" dirty="0">
                <a:solidFill>
                  <a:srgbClr val="002060"/>
                </a:solidFill>
              </a:rPr>
              <a:t>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39429" y="473646"/>
            <a:ext cx="3107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19860" algn="l"/>
                <a:tab pos="1496060" algn="l"/>
              </a:tabLst>
            </a:pPr>
            <a:r>
              <a:rPr sz="1800" spc="-5" dirty="0">
                <a:latin typeface="Arial"/>
                <a:cs typeface="Arial"/>
              </a:rPr>
              <a:t>Unity is </a:t>
            </a:r>
            <a:r>
              <a:rPr sz="1800" spc="-10" dirty="0">
                <a:latin typeface="Arial"/>
                <a:cs typeface="Arial"/>
              </a:rPr>
              <a:t>an overall </a:t>
            </a:r>
            <a:r>
              <a:rPr sz="1800" spc="-5" dirty="0">
                <a:latin typeface="Arial"/>
                <a:cs typeface="Arial"/>
              </a:rPr>
              <a:t>“sameness”  </a:t>
            </a:r>
            <a:r>
              <a:rPr sz="1800" spc="-10" dirty="0">
                <a:latin typeface="Arial"/>
                <a:cs typeface="Arial"/>
              </a:rPr>
              <a:t>throughout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	screen.. </a:t>
            </a:r>
            <a:r>
              <a:rPr sz="1800" spc="-10" dirty="0">
                <a:latin typeface="Arial"/>
                <a:cs typeface="Arial"/>
              </a:rPr>
              <a:t>How  harmoniously		all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elements  blend </a:t>
            </a:r>
            <a:r>
              <a:rPr sz="1800" spc="-20" dirty="0">
                <a:latin typeface="Arial"/>
                <a:cs typeface="Arial"/>
              </a:rPr>
              <a:t>together.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990" y="2119566"/>
            <a:ext cx="269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0930" algn="l"/>
              </a:tabLst>
            </a:pPr>
            <a:r>
              <a:rPr sz="1800" spc="-10" dirty="0">
                <a:latin typeface="Arial"/>
                <a:cs typeface="Arial"/>
              </a:rPr>
              <a:t>Example:	</a:t>
            </a:r>
            <a:r>
              <a:rPr sz="1800" spc="-15" dirty="0">
                <a:latin typeface="Arial"/>
                <a:cs typeface="Arial"/>
              </a:rPr>
              <a:t>Windows 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GUI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9429" y="239388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818" y="2513723"/>
            <a:ext cx="1493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32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3200" spc="-10" dirty="0">
                <a:solidFill>
                  <a:srgbClr val="002060"/>
                </a:solidFill>
                <a:latin typeface="Arial"/>
                <a:cs typeface="Arial"/>
              </a:rPr>
              <a:t>an</a:t>
            </a:r>
            <a:r>
              <a:rPr sz="3200" spc="5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9863" y="2591460"/>
            <a:ext cx="58496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999740" algn="l"/>
                <a:tab pos="4802505" algn="l"/>
                <a:tab pos="5410835" algn="l"/>
              </a:tabLst>
            </a:pPr>
            <a:r>
              <a:rPr sz="2000" spc="-10" dirty="0">
                <a:latin typeface="Arial"/>
                <a:cs typeface="Arial"/>
              </a:rPr>
              <a:t>Visual </a:t>
            </a:r>
            <a:r>
              <a:rPr sz="2000" dirty="0">
                <a:latin typeface="Arial"/>
                <a:cs typeface="Arial"/>
              </a:rPr>
              <a:t>balance.  Are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various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elements	visually 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	</a:t>
            </a:r>
            <a:r>
              <a:rPr sz="2000" spc="-5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hape,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	and  placement. Can </a:t>
            </a:r>
            <a:r>
              <a:rPr sz="2000" spc="-5" dirty="0">
                <a:latin typeface="Arial"/>
                <a:cs typeface="Arial"/>
              </a:rPr>
              <a:t>the rhythmic </a:t>
            </a:r>
            <a:r>
              <a:rPr sz="2000" dirty="0">
                <a:latin typeface="Arial"/>
                <a:cs typeface="Arial"/>
              </a:rPr>
              <a:t>order be </a:t>
            </a:r>
            <a:r>
              <a:rPr sz="2000" spc="-5" dirty="0">
                <a:latin typeface="Arial"/>
                <a:cs typeface="Arial"/>
              </a:rPr>
              <a:t>visually  </a:t>
            </a:r>
            <a:r>
              <a:rPr sz="2000" dirty="0">
                <a:latin typeface="Arial"/>
                <a:cs typeface="Arial"/>
              </a:rPr>
              <a:t>discernable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818" y="4156836"/>
            <a:ext cx="4369435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2060"/>
                </a:solidFill>
                <a:latin typeface="Arial"/>
                <a:cs typeface="Arial"/>
              </a:rPr>
              <a:t>Proportion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Size relationships </a:t>
            </a:r>
            <a:r>
              <a:rPr sz="2000" spc="-5" dirty="0">
                <a:latin typeface="Arial"/>
                <a:cs typeface="Arial"/>
              </a:rPr>
              <a:t>found within </a:t>
            </a:r>
            <a:r>
              <a:rPr sz="2000" dirty="0">
                <a:latin typeface="Arial"/>
                <a:cs typeface="Arial"/>
              </a:rPr>
              <a:t>an  object or design. Also a comparison </a:t>
            </a:r>
            <a:r>
              <a:rPr sz="2000" spc="-5" dirty="0">
                <a:latin typeface="Arial"/>
                <a:cs typeface="Arial"/>
              </a:rPr>
              <a:t>in  terms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ratio </a:t>
            </a:r>
            <a:r>
              <a:rPr sz="2000" dirty="0">
                <a:latin typeface="Arial"/>
                <a:cs typeface="Arial"/>
              </a:rPr>
              <a:t>of size, shape, </a:t>
            </a:r>
            <a:r>
              <a:rPr sz="2000" spc="-5" dirty="0">
                <a:latin typeface="Arial"/>
                <a:cs typeface="Arial"/>
              </a:rPr>
              <a:t>etc with  </a:t>
            </a:r>
            <a:r>
              <a:rPr sz="2000" dirty="0">
                <a:latin typeface="Arial"/>
                <a:cs typeface="Arial"/>
              </a:rPr>
              <a:t>neighboring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elements.</a:t>
            </a:r>
            <a:endParaRPr sz="2000">
              <a:latin typeface="Arial"/>
              <a:cs typeface="Arial"/>
            </a:endParaRPr>
          </a:p>
          <a:p>
            <a:pPr marL="12700" marR="368935">
              <a:lnSpc>
                <a:spcPts val="216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Example </a:t>
            </a:r>
            <a:r>
              <a:rPr sz="2000" dirty="0">
                <a:latin typeface="Arial"/>
                <a:cs typeface="Arial"/>
              </a:rPr>
              <a:t>see proportions of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various  buttons within </a:t>
            </a:r>
            <a:r>
              <a:rPr sz="2000" dirty="0">
                <a:latin typeface="Arial"/>
                <a:cs typeface="Arial"/>
              </a:rPr>
              <a:t>Windows 8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8521" y="371576"/>
            <a:ext cx="2828836" cy="1959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6799" y="52013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9059" y="4528705"/>
            <a:ext cx="2743200" cy="1676400"/>
          </a:xfrm>
          <a:prstGeom prst="rect">
            <a:avLst/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68605" marR="1847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Golden Rectangle  </a:t>
            </a:r>
            <a:r>
              <a:rPr sz="1800" spc="-5" dirty="0">
                <a:latin typeface="Arial"/>
                <a:cs typeface="Arial"/>
              </a:rPr>
              <a:t>ratio</a:t>
            </a:r>
            <a:endParaRPr sz="18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1:</a:t>
            </a:r>
            <a:r>
              <a:rPr sz="1800" spc="-10" dirty="0">
                <a:latin typeface="Arial"/>
                <a:cs typeface="Arial"/>
              </a:rPr>
              <a:t> 1.618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1673" y="3991508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1.618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07787" y="4534928"/>
            <a:ext cx="107314" cy="1664335"/>
            <a:chOff x="5307787" y="4534928"/>
            <a:chExt cx="107314" cy="1664335"/>
          </a:xfrm>
        </p:grpSpPr>
        <p:sp>
          <p:nvSpPr>
            <p:cNvPr id="14" name="object 14"/>
            <p:cNvSpPr/>
            <p:nvPr/>
          </p:nvSpPr>
          <p:spPr>
            <a:xfrm>
              <a:off x="5358333" y="4541279"/>
              <a:ext cx="5715" cy="1651635"/>
            </a:xfrm>
            <a:custGeom>
              <a:avLst/>
              <a:gdLst/>
              <a:ahLst/>
              <a:cxnLst/>
              <a:rect l="l" t="t" r="r" b="b"/>
              <a:pathLst>
                <a:path w="5714" h="1651635">
                  <a:moveTo>
                    <a:pt x="0" y="1651254"/>
                  </a:moveTo>
                  <a:lnTo>
                    <a:pt x="5715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9331" y="4541278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76047"/>
                  </a:moveTo>
                  <a:lnTo>
                    <a:pt x="44716" y="0"/>
                  </a:lnTo>
                  <a:lnTo>
                    <a:pt x="88900" y="76365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4137" y="611618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04"/>
                  </a:moveTo>
                  <a:lnTo>
                    <a:pt x="44196" y="76352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535282" y="4289615"/>
            <a:ext cx="2731135" cy="101600"/>
            <a:chOff x="5535282" y="4289615"/>
            <a:chExt cx="2731135" cy="101600"/>
          </a:xfrm>
        </p:grpSpPr>
        <p:sp>
          <p:nvSpPr>
            <p:cNvPr id="18" name="object 18"/>
            <p:cNvSpPr/>
            <p:nvPr/>
          </p:nvSpPr>
          <p:spPr>
            <a:xfrm>
              <a:off x="5541632" y="4340415"/>
              <a:ext cx="2718435" cy="0"/>
            </a:xfrm>
            <a:custGeom>
              <a:avLst/>
              <a:gdLst/>
              <a:ahLst/>
              <a:cxnLst/>
              <a:rect l="l" t="t" r="r" b="b"/>
              <a:pathLst>
                <a:path w="2718434">
                  <a:moveTo>
                    <a:pt x="271805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1632" y="429596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88900"/>
                  </a:moveTo>
                  <a:lnTo>
                    <a:pt x="0" y="44450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3498" y="429596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95"/>
              </a:spcBef>
            </a:pPr>
            <a:r>
              <a:rPr dirty="0"/>
              <a:t>Proportion </a:t>
            </a:r>
            <a:r>
              <a:rPr spc="-5" dirty="0"/>
              <a:t>&amp; Rule </a:t>
            </a:r>
            <a:r>
              <a:rPr dirty="0"/>
              <a:t>of thirds division of </a:t>
            </a:r>
            <a:r>
              <a:rPr spc="-5" dirty="0"/>
              <a:t>a</a:t>
            </a:r>
            <a:r>
              <a:rPr spc="-40" dirty="0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339" y="1376540"/>
            <a:ext cx="43770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38960" algn="l"/>
              </a:tabLst>
            </a:pPr>
            <a:r>
              <a:rPr sz="1800" spc="-10" dirty="0">
                <a:latin typeface="Arial"/>
                <a:cs typeface="Arial"/>
              </a:rPr>
              <a:t>Proportion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refers	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size </a:t>
            </a:r>
            <a:r>
              <a:rPr sz="1800" spc="-10" dirty="0">
                <a:latin typeface="Arial"/>
                <a:cs typeface="Arial"/>
              </a:rPr>
              <a:t>relationship of  </a:t>
            </a:r>
            <a:r>
              <a:rPr sz="1800" spc="-5" dirty="0">
                <a:latin typeface="Arial"/>
                <a:cs typeface="Arial"/>
              </a:rPr>
              <a:t>visual </a:t>
            </a:r>
            <a:r>
              <a:rPr sz="1800" spc="-10" dirty="0">
                <a:latin typeface="Arial"/>
                <a:cs typeface="Arial"/>
              </a:rPr>
              <a:t>elements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each other 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the  </a:t>
            </a:r>
            <a:r>
              <a:rPr sz="1800" spc="-15" dirty="0">
                <a:latin typeface="Arial"/>
                <a:cs typeface="Arial"/>
              </a:rPr>
              <a:t>whole </a:t>
            </a:r>
            <a:r>
              <a:rPr sz="1800" spc="-5" dirty="0">
                <a:latin typeface="Arial"/>
                <a:cs typeface="Arial"/>
              </a:rPr>
              <a:t>picture. One of the </a:t>
            </a:r>
            <a:r>
              <a:rPr sz="1800" spc="-10" dirty="0">
                <a:latin typeface="Arial"/>
                <a:cs typeface="Arial"/>
              </a:rPr>
              <a:t>reasons  proportion </a:t>
            </a:r>
            <a:r>
              <a:rPr sz="1800" spc="-5" dirty="0">
                <a:latin typeface="Arial"/>
                <a:cs typeface="Arial"/>
              </a:rPr>
              <a:t>is often </a:t>
            </a:r>
            <a:r>
              <a:rPr sz="1800" spc="-10" dirty="0">
                <a:latin typeface="Arial"/>
                <a:cs typeface="Arial"/>
              </a:rPr>
              <a:t>considered important </a:t>
            </a:r>
            <a:r>
              <a:rPr sz="1800" spc="-5" dirty="0">
                <a:latin typeface="Arial"/>
                <a:cs typeface="Arial"/>
              </a:rPr>
              <a:t>in  composition is that </a:t>
            </a:r>
            <a:r>
              <a:rPr sz="1800" spc="-10" dirty="0">
                <a:latin typeface="Arial"/>
                <a:cs typeface="Arial"/>
              </a:rPr>
              <a:t>viewers respond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it  </a:t>
            </a:r>
            <a:r>
              <a:rPr sz="1800" spc="-20" dirty="0">
                <a:latin typeface="Arial"/>
                <a:cs typeface="Arial"/>
              </a:rPr>
              <a:t>emotionally.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7539" y="1204125"/>
            <a:ext cx="2971800" cy="1904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7805" y="3362641"/>
            <a:ext cx="2281910" cy="2824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6400" y="3862062"/>
            <a:ext cx="4176455" cy="1799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73228"/>
            <a:ext cx="200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030A0"/>
                </a:solidFill>
                <a:latin typeface="Arial"/>
                <a:cs typeface="Arial"/>
              </a:rPr>
              <a:t>COLO</a:t>
            </a:r>
            <a:r>
              <a:rPr sz="3600" b="1" dirty="0">
                <a:solidFill>
                  <a:srgbClr val="7030A0"/>
                </a:solidFill>
                <a:latin typeface="Arial"/>
                <a:cs typeface="Arial"/>
              </a:rPr>
              <a:t>U</a:t>
            </a:r>
            <a:r>
              <a:rPr sz="3600" b="1" spc="-5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2361" y="143560"/>
            <a:ext cx="5758815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1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Colour </a:t>
            </a:r>
            <a:r>
              <a:rPr sz="1800" spc="-5" dirty="0">
                <a:latin typeface="Arial"/>
                <a:cs typeface="Arial"/>
              </a:rPr>
              <a:t>is a vast </a:t>
            </a:r>
            <a:r>
              <a:rPr sz="1800" spc="-10" dirty="0">
                <a:latin typeface="Arial"/>
                <a:cs typeface="Arial"/>
              </a:rPr>
              <a:t>subject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both Physics and </a:t>
            </a:r>
            <a:r>
              <a:rPr sz="1800" spc="-5" dirty="0">
                <a:latin typeface="Arial"/>
                <a:cs typeface="Arial"/>
              </a:rPr>
              <a:t>Fine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Arts.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ts val="211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Graphic Designers </a:t>
            </a:r>
            <a:r>
              <a:rPr sz="1800" spc="-5" dirty="0">
                <a:latin typeface="Arial"/>
                <a:cs typeface="Arial"/>
              </a:rPr>
              <a:t>use metrics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specify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colours.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5220" y="4366389"/>
            <a:ext cx="4113529" cy="2048510"/>
            <a:chOff x="725220" y="4366389"/>
            <a:chExt cx="4113529" cy="2048510"/>
          </a:xfrm>
        </p:grpSpPr>
        <p:sp>
          <p:nvSpPr>
            <p:cNvPr id="5" name="object 5"/>
            <p:cNvSpPr/>
            <p:nvPr/>
          </p:nvSpPr>
          <p:spPr>
            <a:xfrm>
              <a:off x="725220" y="4366389"/>
              <a:ext cx="1029522" cy="19259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2116" y="4684346"/>
              <a:ext cx="2686100" cy="1730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2758" y="4916271"/>
              <a:ext cx="902335" cy="90170"/>
            </a:xfrm>
            <a:custGeom>
              <a:avLst/>
              <a:gdLst/>
              <a:ahLst/>
              <a:cxnLst/>
              <a:rect l="l" t="t" r="r" b="b"/>
              <a:pathLst>
                <a:path w="902335" h="90170">
                  <a:moveTo>
                    <a:pt x="0" y="89750"/>
                  </a:moveTo>
                  <a:lnTo>
                    <a:pt x="902004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4537" y="4879594"/>
              <a:ext cx="80645" cy="88900"/>
            </a:xfrm>
            <a:custGeom>
              <a:avLst/>
              <a:gdLst/>
              <a:ahLst/>
              <a:cxnLst/>
              <a:rect l="l" t="t" r="r" b="b"/>
              <a:pathLst>
                <a:path w="80644" h="88900">
                  <a:moveTo>
                    <a:pt x="0" y="0"/>
                  </a:moveTo>
                  <a:lnTo>
                    <a:pt x="80225" y="36690"/>
                  </a:lnTo>
                  <a:lnTo>
                    <a:pt x="8801" y="88468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94853" y="5927233"/>
              <a:ext cx="445770" cy="153035"/>
            </a:xfrm>
            <a:custGeom>
              <a:avLst/>
              <a:gdLst/>
              <a:ahLst/>
              <a:cxnLst/>
              <a:rect l="l" t="t" r="r" b="b"/>
              <a:pathLst>
                <a:path w="445769" h="153035">
                  <a:moveTo>
                    <a:pt x="0" y="152996"/>
                  </a:moveTo>
                  <a:lnTo>
                    <a:pt x="445363" y="0"/>
                  </a:lnTo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3717" y="5909946"/>
              <a:ext cx="86995" cy="84455"/>
            </a:xfrm>
            <a:custGeom>
              <a:avLst/>
              <a:gdLst/>
              <a:ahLst/>
              <a:cxnLst/>
              <a:rect l="l" t="t" r="r" b="b"/>
              <a:pathLst>
                <a:path w="86994" h="84454">
                  <a:moveTo>
                    <a:pt x="0" y="0"/>
                  </a:moveTo>
                  <a:lnTo>
                    <a:pt x="86512" y="17284"/>
                  </a:lnTo>
                  <a:lnTo>
                    <a:pt x="28879" y="84074"/>
                  </a:lnTo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4756" y="5025161"/>
              <a:ext cx="1241425" cy="567055"/>
            </a:xfrm>
            <a:custGeom>
              <a:avLst/>
              <a:gdLst/>
              <a:ahLst/>
              <a:cxnLst/>
              <a:rect l="l" t="t" r="r" b="b"/>
              <a:pathLst>
                <a:path w="1241425" h="567054">
                  <a:moveTo>
                    <a:pt x="0" y="0"/>
                  </a:moveTo>
                  <a:lnTo>
                    <a:pt x="1241082" y="566966"/>
                  </a:lnTo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8060" y="5520029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4" h="81279">
                  <a:moveTo>
                    <a:pt x="36944" y="0"/>
                  </a:moveTo>
                  <a:lnTo>
                    <a:pt x="87782" y="72097"/>
                  </a:lnTo>
                  <a:lnTo>
                    <a:pt x="0" y="80860"/>
                  </a:lnTo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337" y="4758321"/>
              <a:ext cx="1343025" cy="156845"/>
            </a:xfrm>
            <a:custGeom>
              <a:avLst/>
              <a:gdLst/>
              <a:ahLst/>
              <a:cxnLst/>
              <a:rect l="l" t="t" r="r" b="b"/>
              <a:pathLst>
                <a:path w="1343025" h="156845">
                  <a:moveTo>
                    <a:pt x="0" y="0"/>
                  </a:moveTo>
                  <a:lnTo>
                    <a:pt x="671499" y="0"/>
                  </a:lnTo>
                  <a:lnTo>
                    <a:pt x="671499" y="156718"/>
                  </a:lnTo>
                  <a:lnTo>
                    <a:pt x="1343012" y="156718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3149" y="487057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6337" y="4713859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88900"/>
                  </a:moveTo>
                  <a:lnTo>
                    <a:pt x="0" y="44450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0355" y="5025148"/>
              <a:ext cx="840740" cy="462280"/>
            </a:xfrm>
            <a:custGeom>
              <a:avLst/>
              <a:gdLst/>
              <a:ahLst/>
              <a:cxnLst/>
              <a:rect l="l" t="t" r="r" b="b"/>
              <a:pathLst>
                <a:path w="840739" h="462279">
                  <a:moveTo>
                    <a:pt x="0" y="462076"/>
                  </a:moveTo>
                  <a:lnTo>
                    <a:pt x="420268" y="462076"/>
                  </a:lnTo>
                  <a:lnTo>
                    <a:pt x="420268" y="0"/>
                  </a:lnTo>
                  <a:lnTo>
                    <a:pt x="840524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4679" y="4980698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0355" y="544277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88900"/>
                  </a:moveTo>
                  <a:lnTo>
                    <a:pt x="0" y="44450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8340" y="957364"/>
            <a:ext cx="8299450" cy="5512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Arial"/>
                <a:cs typeface="Arial"/>
              </a:rPr>
              <a:t>Hue: </a:t>
            </a:r>
            <a:r>
              <a:rPr sz="1800" spc="-5" dirty="0">
                <a:latin typeface="Arial"/>
                <a:cs typeface="Arial"/>
              </a:rPr>
              <a:t>refers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names </a:t>
            </a:r>
            <a:r>
              <a:rPr sz="1800" spc="-5" dirty="0">
                <a:latin typeface="Arial"/>
                <a:cs typeface="Arial"/>
              </a:rPr>
              <a:t>of the primary colours. (red, </a:t>
            </a:r>
            <a:r>
              <a:rPr sz="1800" spc="-10" dirty="0">
                <a:latin typeface="Arial"/>
                <a:cs typeface="Arial"/>
              </a:rPr>
              <a:t>green and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blue).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4354195" algn="l"/>
              </a:tabLst>
            </a:pPr>
            <a:r>
              <a:rPr sz="1800" b="1" spc="-20" dirty="0">
                <a:latin typeface="Arial"/>
                <a:cs typeface="Arial"/>
              </a:rPr>
              <a:t>Value: </a:t>
            </a:r>
            <a:r>
              <a:rPr sz="1800" spc="-10" dirty="0">
                <a:latin typeface="Arial"/>
                <a:cs typeface="Arial"/>
              </a:rPr>
              <a:t>lightness and darkness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hue	</a:t>
            </a: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Shade: </a:t>
            </a:r>
            <a:r>
              <a:rPr sz="1800" spc="-10" dirty="0">
                <a:latin typeface="Arial"/>
                <a:cs typeface="Arial"/>
              </a:rPr>
              <a:t>amount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white </a:t>
            </a:r>
            <a:r>
              <a:rPr sz="1800" spc="-10" dirty="0">
                <a:latin typeface="Arial"/>
                <a:cs typeface="Arial"/>
              </a:rPr>
              <a:t>or black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added.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Intensity: </a:t>
            </a:r>
            <a:r>
              <a:rPr sz="1800" spc="-5" dirty="0">
                <a:latin typeface="Arial"/>
                <a:cs typeface="Arial"/>
              </a:rPr>
              <a:t>the purity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saturation of 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colour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Monochromatic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use of </a:t>
            </a:r>
            <a:r>
              <a:rPr sz="1800" spc="-10" dirty="0">
                <a:latin typeface="Arial"/>
                <a:cs typeface="Arial"/>
              </a:rPr>
              <a:t>one colour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10" dirty="0">
                <a:latin typeface="Arial"/>
                <a:cs typeface="Arial"/>
              </a:rPr>
              <a:t>only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value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colour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Analogous </a:t>
            </a:r>
            <a:r>
              <a:rPr sz="1800" b="1" spc="-5" dirty="0">
                <a:latin typeface="Arial"/>
                <a:cs typeface="Arial"/>
              </a:rPr>
              <a:t>colours: </a:t>
            </a:r>
            <a:r>
              <a:rPr sz="1800" spc="-10" dirty="0">
                <a:latin typeface="Arial"/>
                <a:cs typeface="Arial"/>
              </a:rPr>
              <a:t>colours </a:t>
            </a:r>
            <a:r>
              <a:rPr sz="1800" spc="-5" dirty="0">
                <a:latin typeface="Arial"/>
                <a:cs typeface="Arial"/>
              </a:rPr>
              <a:t>that are </a:t>
            </a:r>
            <a:r>
              <a:rPr sz="1800" spc="-10" dirty="0">
                <a:latin typeface="Arial"/>
                <a:cs typeface="Arial"/>
              </a:rPr>
              <a:t>adjacent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each other on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colour</a:t>
            </a:r>
            <a:r>
              <a:rPr sz="1800" spc="27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wheel,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e.g. </a:t>
            </a:r>
            <a:r>
              <a:rPr sz="1800" spc="-10" dirty="0">
                <a:latin typeface="Arial"/>
                <a:cs typeface="Arial"/>
              </a:rPr>
              <a:t>yellow and green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analogous.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4415155" indent="-1333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Limitations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 marL="4415155" marR="633730">
              <a:lnSpc>
                <a:spcPct val="100000"/>
              </a:lnSpc>
              <a:spcBef>
                <a:spcPts val="635"/>
              </a:spcBef>
            </a:pPr>
            <a:r>
              <a:rPr sz="1600" spc="-5" dirty="0">
                <a:latin typeface="Arial"/>
                <a:cs typeface="Arial"/>
              </a:rPr>
              <a:t>The Visible spectrum </a:t>
            </a:r>
            <a:r>
              <a:rPr sz="1600" dirty="0">
                <a:latin typeface="Arial"/>
                <a:cs typeface="Arial"/>
              </a:rPr>
              <a:t>consists </a:t>
            </a:r>
            <a:r>
              <a:rPr sz="1600" spc="-5" dirty="0">
                <a:latin typeface="Arial"/>
                <a:cs typeface="Arial"/>
              </a:rPr>
              <a:t>of  </a:t>
            </a:r>
            <a:r>
              <a:rPr sz="1600" dirty="0">
                <a:latin typeface="Arial"/>
                <a:cs typeface="Arial"/>
              </a:rPr>
              <a:t>billions </a:t>
            </a:r>
            <a:r>
              <a:rPr sz="1600" spc="-5" dirty="0">
                <a:latin typeface="Arial"/>
                <a:cs typeface="Arial"/>
              </a:rPr>
              <a:t>of colours, a computer  monitor can </a:t>
            </a:r>
            <a:r>
              <a:rPr sz="1600" dirty="0">
                <a:latin typeface="Arial"/>
                <a:cs typeface="Arial"/>
              </a:rPr>
              <a:t>display millions, </a:t>
            </a:r>
            <a:r>
              <a:rPr sz="1600" spc="-5" dirty="0">
                <a:latin typeface="Arial"/>
                <a:cs typeface="Arial"/>
              </a:rPr>
              <a:t>a high  quality printer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only capable of  producing thousands, and older  computer systems may be </a:t>
            </a:r>
            <a:r>
              <a:rPr sz="1600" dirty="0">
                <a:latin typeface="Arial"/>
                <a:cs typeface="Arial"/>
              </a:rPr>
              <a:t>limited </a:t>
            </a:r>
            <a:r>
              <a:rPr sz="1600" spc="-5" dirty="0">
                <a:latin typeface="Arial"/>
                <a:cs typeface="Arial"/>
              </a:rPr>
              <a:t>to  216 cross-platform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colours.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59" y="0"/>
            <a:ext cx="5941695" cy="147066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The Psychology of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Colours</a:t>
            </a:r>
            <a:endParaRPr sz="3600">
              <a:latin typeface="Arial"/>
              <a:cs typeface="Arial"/>
            </a:endParaRPr>
          </a:p>
          <a:p>
            <a:pPr marL="41910" marR="453390">
              <a:lnSpc>
                <a:spcPct val="100000"/>
              </a:lnSpc>
              <a:spcBef>
                <a:spcPts val="810"/>
              </a:spcBef>
            </a:pPr>
            <a:r>
              <a:rPr sz="2000" b="1" dirty="0">
                <a:solidFill>
                  <a:srgbClr val="31859C"/>
                </a:solidFill>
                <a:latin typeface="Arial"/>
                <a:cs typeface="Arial"/>
              </a:rPr>
              <a:t>COOL colours include: </a:t>
            </a:r>
            <a:r>
              <a:rPr sz="2000" b="1" spc="-5" dirty="0">
                <a:solidFill>
                  <a:srgbClr val="31859C"/>
                </a:solidFill>
                <a:latin typeface="Arial"/>
                <a:cs typeface="Arial"/>
              </a:rPr>
              <a:t>violet, blue </a:t>
            </a:r>
            <a:r>
              <a:rPr sz="2000" b="1" dirty="0">
                <a:solidFill>
                  <a:srgbClr val="31859C"/>
                </a:solidFill>
                <a:latin typeface="Arial"/>
                <a:cs typeface="Arial"/>
              </a:rPr>
              <a:t>and</a:t>
            </a:r>
            <a:r>
              <a:rPr sz="2000" b="1" spc="-160" dirty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59C"/>
                </a:solidFill>
                <a:latin typeface="Arial"/>
                <a:cs typeface="Arial"/>
              </a:rPr>
              <a:t>green  because </a:t>
            </a:r>
            <a:r>
              <a:rPr sz="2000" b="1" spc="-5" dirty="0">
                <a:solidFill>
                  <a:srgbClr val="31859C"/>
                </a:solidFill>
                <a:latin typeface="Arial"/>
                <a:cs typeface="Arial"/>
              </a:rPr>
              <a:t>of our association </a:t>
            </a:r>
            <a:r>
              <a:rPr sz="2000" b="1" spc="5" dirty="0">
                <a:solidFill>
                  <a:srgbClr val="31859C"/>
                </a:solidFill>
                <a:latin typeface="Arial"/>
                <a:cs typeface="Arial"/>
              </a:rPr>
              <a:t>with </a:t>
            </a:r>
            <a:r>
              <a:rPr sz="2000" b="1" spc="-45" dirty="0">
                <a:solidFill>
                  <a:srgbClr val="31859C"/>
                </a:solidFill>
                <a:latin typeface="Arial"/>
                <a:cs typeface="Arial"/>
              </a:rPr>
              <a:t>sky,</a:t>
            </a:r>
            <a:r>
              <a:rPr sz="2000" b="1" spc="-150" dirty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31859C"/>
                </a:solidFill>
                <a:latin typeface="Arial"/>
                <a:cs typeface="Arial"/>
              </a:rPr>
              <a:t>water.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34544" y="234073"/>
            <a:ext cx="1292707" cy="1270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720" y="715678"/>
            <a:ext cx="5160647" cy="2593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7824" y="3676188"/>
            <a:ext cx="5207253" cy="2609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348" y="935647"/>
            <a:ext cx="2277110" cy="526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Choices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colour  given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User.  </a:t>
            </a:r>
            <a:r>
              <a:rPr sz="1800" spc="-5" dirty="0">
                <a:latin typeface="Arial"/>
                <a:cs typeface="Arial"/>
              </a:rPr>
              <a:t>Simple Pick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Chose  </a:t>
            </a:r>
            <a:r>
              <a:rPr sz="1800" spc="-10" dirty="0">
                <a:latin typeface="Arial"/>
                <a:cs typeface="Arial"/>
              </a:rPr>
              <a:t>does not </a:t>
            </a:r>
            <a:r>
              <a:rPr sz="1800" spc="-5" dirty="0">
                <a:latin typeface="Arial"/>
                <a:cs typeface="Arial"/>
              </a:rPr>
              <a:t>confuse </a:t>
            </a:r>
            <a:r>
              <a:rPr sz="1800" spc="-10" dirty="0">
                <a:latin typeface="Arial"/>
                <a:cs typeface="Arial"/>
              </a:rPr>
              <a:t>the  user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100s of  colours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chose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/>
              <a:cs typeface="Arial"/>
            </a:endParaRPr>
          </a:p>
          <a:p>
            <a:pPr marL="12700" marR="8477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set </a:t>
            </a:r>
            <a:r>
              <a:rPr sz="1800" spc="-10" dirty="0">
                <a:latin typeface="Arial"/>
                <a:cs typeface="Arial"/>
              </a:rPr>
              <a:t>of  colours </a:t>
            </a:r>
            <a:r>
              <a:rPr sz="1800" spc="-5" dirty="0">
                <a:latin typeface="Arial"/>
                <a:cs typeface="Arial"/>
              </a:rPr>
              <a:t>are  carefully  </a:t>
            </a:r>
            <a:r>
              <a:rPr sz="1800" spc="-10" dirty="0">
                <a:latin typeface="Arial"/>
                <a:cs typeface="Arial"/>
              </a:rPr>
              <a:t>decided </a:t>
            </a:r>
            <a:r>
              <a:rPr sz="1800" spc="-15" dirty="0">
                <a:latin typeface="Arial"/>
                <a:cs typeface="Arial"/>
              </a:rPr>
              <a:t>upon 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designer 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form a ‘  </a:t>
            </a:r>
            <a:r>
              <a:rPr sz="1800" spc="-10" dirty="0">
                <a:latin typeface="Arial"/>
                <a:cs typeface="Arial"/>
              </a:rPr>
              <a:t>theme’</a:t>
            </a:r>
            <a:r>
              <a:rPr sz="1800" spc="4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76581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All screens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will  </a:t>
            </a:r>
            <a:r>
              <a:rPr sz="1800" spc="-10" dirty="0">
                <a:latin typeface="Arial"/>
                <a:cs typeface="Arial"/>
              </a:rPr>
              <a:t>have visual  elements </a:t>
            </a:r>
            <a:r>
              <a:rPr sz="1800" spc="-5" dirty="0">
                <a:latin typeface="Arial"/>
                <a:cs typeface="Arial"/>
              </a:rPr>
              <a:t>from 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364" y="123329"/>
            <a:ext cx="291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Colour</a:t>
            </a:r>
            <a:r>
              <a:rPr sz="3600" spc="-155" dirty="0"/>
              <a:t> </a:t>
            </a:r>
            <a:r>
              <a:rPr sz="3600" spc="-5" dirty="0"/>
              <a:t>Theme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5565860"/>
            <a:ext cx="7310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64895" algn="l"/>
                <a:tab pos="5685790" algn="l"/>
                <a:tab pos="6868795" algn="l"/>
              </a:tabLst>
            </a:pPr>
            <a:r>
              <a:rPr sz="1800" spc="-5" dirty="0">
                <a:latin typeface="Arial"/>
                <a:cs typeface="Arial"/>
              </a:rPr>
              <a:t>Information </a:t>
            </a:r>
            <a:r>
              <a:rPr sz="1800" spc="-1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a screen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not catagorised </a:t>
            </a:r>
            <a:r>
              <a:rPr sz="1800" spc="-5" dirty="0">
                <a:latin typeface="Arial"/>
                <a:cs typeface="Arial"/>
              </a:rPr>
              <a:t>into some </a:t>
            </a:r>
            <a:r>
              <a:rPr sz="1800" spc="-10" dirty="0">
                <a:latin typeface="Arial"/>
                <a:cs typeface="Arial"/>
              </a:rPr>
              <a:t>order </a:t>
            </a:r>
            <a:r>
              <a:rPr sz="1800" dirty="0">
                <a:latin typeface="Arial"/>
                <a:cs typeface="Arial"/>
              </a:rPr>
              <a:t>( </a:t>
            </a:r>
            <a:r>
              <a:rPr sz="1800" spc="-10" dirty="0">
                <a:latin typeface="Arial"/>
                <a:cs typeface="Arial"/>
              </a:rPr>
              <a:t>right  hand </a:t>
            </a:r>
            <a:r>
              <a:rPr sz="1800" spc="-5" dirty="0">
                <a:latin typeface="Arial"/>
                <a:cs typeface="Arial"/>
              </a:rPr>
              <a:t>screen in the </a:t>
            </a:r>
            <a:r>
              <a:rPr sz="1800" spc="-10" dirty="0">
                <a:latin typeface="Arial"/>
                <a:cs typeface="Arial"/>
              </a:rPr>
              <a:t>above figure)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be confusing. </a:t>
            </a:r>
            <a:r>
              <a:rPr sz="1800" spc="-5" dirty="0">
                <a:latin typeface="Arial"/>
                <a:cs typeface="Arial"/>
              </a:rPr>
              <a:t>GRIDS are therefore 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not only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align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0" dirty="0">
                <a:latin typeface="Arial"/>
                <a:cs typeface="Arial"/>
              </a:rPr>
              <a:t>please aesthetically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also	catagorise	UI  </a:t>
            </a:r>
            <a:r>
              <a:rPr sz="1800" spc="-10" dirty="0">
                <a:latin typeface="Arial"/>
                <a:cs typeface="Arial"/>
              </a:rPr>
              <a:t>elements	according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functions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14045"/>
            <a:ext cx="7572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7965" algn="l"/>
              </a:tabLst>
            </a:pP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G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raph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2400" b="1" spc="-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Des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ig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n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Pr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nc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es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:</a:t>
            </a:r>
            <a:r>
              <a:rPr sz="2400" b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xa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mp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:</a:t>
            </a:r>
            <a:r>
              <a:rPr sz="2400" b="1" spc="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mob</a:t>
            </a:r>
            <a:r>
              <a:rPr sz="2400" b="1" spc="5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sc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111" y="719620"/>
            <a:ext cx="77095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Clustering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Principle: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Organizing </a:t>
            </a:r>
            <a:r>
              <a:rPr sz="1800" spc="-5" dirty="0">
                <a:latin typeface="Arial"/>
                <a:cs typeface="Arial"/>
              </a:rPr>
              <a:t>the screen into visually </a:t>
            </a:r>
            <a:r>
              <a:rPr sz="1800" spc="-10" dirty="0">
                <a:latin typeface="Arial"/>
                <a:cs typeface="Arial"/>
              </a:rPr>
              <a:t>separate </a:t>
            </a:r>
            <a:r>
              <a:rPr sz="1800" spc="-5" dirty="0">
                <a:latin typeface="Arial"/>
                <a:cs typeface="Arial"/>
              </a:rPr>
              <a:t>blocks of similar controls,  </a:t>
            </a:r>
            <a:r>
              <a:rPr sz="1800" spc="-10" dirty="0">
                <a:latin typeface="Arial"/>
                <a:cs typeface="Arial"/>
              </a:rPr>
              <a:t>preferably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title for </a:t>
            </a:r>
            <a:r>
              <a:rPr sz="1800" spc="-10" dirty="0">
                <a:latin typeface="Arial"/>
                <a:cs typeface="Arial"/>
              </a:rPr>
              <a:t>each </a:t>
            </a:r>
            <a:r>
              <a:rPr sz="1800" spc="-5" dirty="0">
                <a:latin typeface="Arial"/>
                <a:cs typeface="Arial"/>
              </a:rPr>
              <a:t>block. </a:t>
            </a:r>
            <a:r>
              <a:rPr sz="1800" spc="-10" dirty="0">
                <a:latin typeface="Arial"/>
                <a:cs typeface="Arial"/>
              </a:rPr>
              <a:t>Modern </a:t>
            </a:r>
            <a:r>
              <a:rPr sz="1800" dirty="0">
                <a:latin typeface="Arial"/>
                <a:cs typeface="Arial"/>
              </a:rPr>
              <a:t>WIMP </a:t>
            </a:r>
            <a:r>
              <a:rPr sz="1800" spc="-10" dirty="0">
                <a:latin typeface="Arial"/>
                <a:cs typeface="Arial"/>
              </a:rPr>
              <a:t>(Windows-Icons-Menus-  Pointer) </a:t>
            </a:r>
            <a:r>
              <a:rPr sz="1800" spc="-5" dirty="0">
                <a:latin typeface="Arial"/>
                <a:cs typeface="Arial"/>
              </a:rPr>
              <a:t>systems are a </a:t>
            </a:r>
            <a:r>
              <a:rPr sz="1800" spc="-10" dirty="0">
                <a:latin typeface="Arial"/>
                <a:cs typeface="Arial"/>
              </a:rPr>
              <a:t>natural expression </a:t>
            </a:r>
            <a:r>
              <a:rPr sz="1800" spc="-5" dirty="0">
                <a:latin typeface="Arial"/>
                <a:cs typeface="Arial"/>
              </a:rPr>
              <a:t>of the Clustering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Principle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9591" y="1822450"/>
            <a:ext cx="6690359" cy="3746500"/>
            <a:chOff x="899591" y="1822450"/>
            <a:chExt cx="6690359" cy="3746500"/>
          </a:xfrm>
        </p:grpSpPr>
        <p:sp>
          <p:nvSpPr>
            <p:cNvPr id="6" name="object 6"/>
            <p:cNvSpPr/>
            <p:nvPr/>
          </p:nvSpPr>
          <p:spPr>
            <a:xfrm>
              <a:off x="2362200" y="1905000"/>
              <a:ext cx="1905" cy="3657600"/>
            </a:xfrm>
            <a:custGeom>
              <a:avLst/>
              <a:gdLst/>
              <a:ahLst/>
              <a:cxnLst/>
              <a:rect l="l" t="t" r="r" b="b"/>
              <a:pathLst>
                <a:path w="1905" h="3657600">
                  <a:moveTo>
                    <a:pt x="1587" y="0"/>
                  </a:moveTo>
                  <a:lnTo>
                    <a:pt x="0" y="36576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905000"/>
              <a:ext cx="1905" cy="3657600"/>
            </a:xfrm>
            <a:custGeom>
              <a:avLst/>
              <a:gdLst/>
              <a:ahLst/>
              <a:cxnLst/>
              <a:rect l="l" t="t" r="r" b="b"/>
              <a:pathLst>
                <a:path w="1905" h="3657600">
                  <a:moveTo>
                    <a:pt x="1587" y="0"/>
                  </a:moveTo>
                  <a:lnTo>
                    <a:pt x="0" y="36576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1828800"/>
              <a:ext cx="1905" cy="3657600"/>
            </a:xfrm>
            <a:custGeom>
              <a:avLst/>
              <a:gdLst/>
              <a:ahLst/>
              <a:cxnLst/>
              <a:rect l="l" t="t" r="r" b="b"/>
              <a:pathLst>
                <a:path w="1904" h="3657600">
                  <a:moveTo>
                    <a:pt x="1587" y="0"/>
                  </a:moveTo>
                  <a:lnTo>
                    <a:pt x="0" y="36576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6200" y="1905000"/>
              <a:ext cx="1905" cy="3657600"/>
            </a:xfrm>
            <a:custGeom>
              <a:avLst/>
              <a:gdLst/>
              <a:ahLst/>
              <a:cxnLst/>
              <a:rect l="l" t="t" r="r" b="b"/>
              <a:pathLst>
                <a:path w="1904" h="3657600">
                  <a:moveTo>
                    <a:pt x="1587" y="0"/>
                  </a:moveTo>
                  <a:lnTo>
                    <a:pt x="0" y="36576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9599" y="1905000"/>
              <a:ext cx="1905" cy="3657600"/>
            </a:xfrm>
            <a:custGeom>
              <a:avLst/>
              <a:gdLst/>
              <a:ahLst/>
              <a:cxnLst/>
              <a:rect l="l" t="t" r="r" b="b"/>
              <a:pathLst>
                <a:path w="1904" h="3657600">
                  <a:moveTo>
                    <a:pt x="1587" y="0"/>
                  </a:moveTo>
                  <a:lnTo>
                    <a:pt x="0" y="36576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9099" y="1910460"/>
              <a:ext cx="5450840" cy="327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1905000"/>
              <a:ext cx="990600" cy="1905"/>
            </a:xfrm>
            <a:custGeom>
              <a:avLst/>
              <a:gdLst/>
              <a:ahLst/>
              <a:cxnLst/>
              <a:rect l="l" t="t" r="r" b="b"/>
              <a:pathLst>
                <a:path w="990600" h="1905">
                  <a:moveTo>
                    <a:pt x="0" y="0"/>
                  </a:moveTo>
                  <a:lnTo>
                    <a:pt x="990600" y="157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2207920"/>
              <a:ext cx="1066800" cy="1905"/>
            </a:xfrm>
            <a:custGeom>
              <a:avLst/>
              <a:gdLst/>
              <a:ahLst/>
              <a:cxnLst/>
              <a:rect l="l" t="t" r="r" b="b"/>
              <a:pathLst>
                <a:path w="1066800" h="1905">
                  <a:moveTo>
                    <a:pt x="0" y="0"/>
                  </a:moveTo>
                  <a:lnTo>
                    <a:pt x="1066800" y="157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1600" y="4252671"/>
              <a:ext cx="3352800" cy="1905"/>
            </a:xfrm>
            <a:custGeom>
              <a:avLst/>
              <a:gdLst/>
              <a:ahLst/>
              <a:cxnLst/>
              <a:rect l="l" t="t" r="r" b="b"/>
              <a:pathLst>
                <a:path w="3352800" h="1904">
                  <a:moveTo>
                    <a:pt x="0" y="0"/>
                  </a:moveTo>
                  <a:lnTo>
                    <a:pt x="3352800" y="157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4932679"/>
              <a:ext cx="3352800" cy="1905"/>
            </a:xfrm>
            <a:custGeom>
              <a:avLst/>
              <a:gdLst/>
              <a:ahLst/>
              <a:cxnLst/>
              <a:rect l="l" t="t" r="r" b="b"/>
              <a:pathLst>
                <a:path w="3352800" h="1904">
                  <a:moveTo>
                    <a:pt x="0" y="0"/>
                  </a:moveTo>
                  <a:lnTo>
                    <a:pt x="3352800" y="157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1600" y="5161445"/>
              <a:ext cx="1219200" cy="1905"/>
            </a:xfrm>
            <a:custGeom>
              <a:avLst/>
              <a:gdLst/>
              <a:ahLst/>
              <a:cxnLst/>
              <a:rect l="l" t="t" r="r" b="b"/>
              <a:pathLst>
                <a:path w="1219200" h="1904">
                  <a:moveTo>
                    <a:pt x="0" y="0"/>
                  </a:moveTo>
                  <a:lnTo>
                    <a:pt x="1219200" y="157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7800" y="3646817"/>
              <a:ext cx="3352800" cy="1905"/>
            </a:xfrm>
            <a:custGeom>
              <a:avLst/>
              <a:gdLst/>
              <a:ahLst/>
              <a:cxnLst/>
              <a:rect l="l" t="t" r="r" b="b"/>
              <a:pathLst>
                <a:path w="3352800" h="1904">
                  <a:moveTo>
                    <a:pt x="0" y="0"/>
                  </a:moveTo>
                  <a:lnTo>
                    <a:pt x="3352800" y="157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5400" y="2662313"/>
              <a:ext cx="3581400" cy="1905"/>
            </a:xfrm>
            <a:custGeom>
              <a:avLst/>
              <a:gdLst/>
              <a:ahLst/>
              <a:cxnLst/>
              <a:rect l="l" t="t" r="r" b="b"/>
              <a:pathLst>
                <a:path w="3581400" h="1905">
                  <a:moveTo>
                    <a:pt x="0" y="0"/>
                  </a:moveTo>
                  <a:lnTo>
                    <a:pt x="3581400" y="1574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1678" y="2564904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80">
                  <a:moveTo>
                    <a:pt x="0" y="0"/>
                  </a:moveTo>
                  <a:lnTo>
                    <a:pt x="347472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2950" y="2520454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9591" y="3645026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80">
                  <a:moveTo>
                    <a:pt x="0" y="0"/>
                  </a:moveTo>
                  <a:lnTo>
                    <a:pt x="347472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861" y="360057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10385" y="2302268"/>
            <a:ext cx="4800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Cluster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6324" y="3382390"/>
            <a:ext cx="460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rlito"/>
                <a:cs typeface="Carlito"/>
              </a:rPr>
              <a:t>Grid</a:t>
            </a:r>
            <a:r>
              <a:rPr sz="900" spc="-6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lines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394" y="4532998"/>
            <a:ext cx="525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Cluster</a:t>
            </a:r>
            <a:r>
              <a:rPr sz="1100" spc="-8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2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362" y="690575"/>
            <a:ext cx="2286000" cy="304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3751579"/>
            <a:ext cx="24479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417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Type </a:t>
            </a:r>
            <a:r>
              <a:rPr sz="1800" spc="-15" dirty="0">
                <a:latin typeface="Carlito"/>
                <a:cs typeface="Carlito"/>
              </a:rPr>
              <a:t>size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font, for  </a:t>
            </a:r>
            <a:r>
              <a:rPr sz="1800" spc="-10" dirty="0">
                <a:latin typeface="Carlito"/>
                <a:cs typeface="Carlito"/>
              </a:rPr>
              <a:t>example: </a:t>
            </a:r>
            <a:r>
              <a:rPr sz="1800" spc="-5" dirty="0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Reduced Clutter </a:t>
            </a:r>
            <a:r>
              <a:rPr sz="1800" spc="-5" dirty="0">
                <a:latin typeface="Carlito"/>
                <a:cs typeface="Carlito"/>
              </a:rPr>
              <a:t>Principle  </a:t>
            </a:r>
            <a:r>
              <a:rPr sz="1800" spc="-10" dirty="0">
                <a:latin typeface="Carlito"/>
                <a:cs typeface="Carlito"/>
              </a:rPr>
              <a:t>would </a:t>
            </a:r>
            <a:r>
              <a:rPr sz="1800" spc="-5" dirty="0">
                <a:latin typeface="Carlito"/>
                <a:cs typeface="Carlito"/>
              </a:rPr>
              <a:t>suggest that one or  </a:t>
            </a:r>
            <a:r>
              <a:rPr sz="1800" spc="-10" dirty="0">
                <a:latin typeface="Carlito"/>
                <a:cs typeface="Carlito"/>
              </a:rPr>
              <a:t>two </a:t>
            </a:r>
            <a:r>
              <a:rPr sz="1800" spc="-5" dirty="0">
                <a:latin typeface="Carlito"/>
                <a:cs typeface="Carlito"/>
              </a:rPr>
              <a:t>type styles </a:t>
            </a:r>
            <a:r>
              <a:rPr sz="1800" spc="-10" dirty="0">
                <a:latin typeface="Carlito"/>
                <a:cs typeface="Carlito"/>
              </a:rPr>
              <a:t>are  </a:t>
            </a:r>
            <a:r>
              <a:rPr sz="1800" spc="-5" dirty="0">
                <a:latin typeface="Carlito"/>
                <a:cs typeface="Carlito"/>
              </a:rPr>
              <a:t>sufficient.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5875" y="615175"/>
            <a:ext cx="3210153" cy="4724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2740" y="5656579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Poor </a:t>
            </a:r>
            <a:r>
              <a:rPr sz="1800" spc="-10" dirty="0">
                <a:latin typeface="Carlito"/>
                <a:cs typeface="Carlito"/>
              </a:rPr>
              <a:t>Font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readability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2362200"/>
            <a:ext cx="4114800" cy="380365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335"/>
              </a:spcBef>
            </a:pPr>
            <a:r>
              <a:rPr sz="1800" spc="55" dirty="0">
                <a:solidFill>
                  <a:srgbClr val="4F6228"/>
                </a:solidFill>
                <a:latin typeface="Navilu"/>
                <a:cs typeface="Navilu"/>
              </a:rPr>
              <a:t>ಜನ�ೕ </a:t>
            </a:r>
            <a:r>
              <a:rPr sz="1800" spc="-25" dirty="0">
                <a:solidFill>
                  <a:srgbClr val="4F6228"/>
                </a:solidFill>
                <a:latin typeface="Navilu"/>
                <a:cs typeface="Navilu"/>
              </a:rPr>
              <a:t>ಜನ�ಭೂ�ಶ� </a:t>
            </a:r>
            <a:r>
              <a:rPr sz="1800" spc="-105" dirty="0">
                <a:solidFill>
                  <a:srgbClr val="4F6228"/>
                </a:solidFill>
                <a:latin typeface="Navilu"/>
                <a:cs typeface="Navilu"/>
              </a:rPr>
              <a:t>ಸ��ಾ�ದ�  </a:t>
            </a:r>
            <a:r>
              <a:rPr sz="1800" spc="-965" dirty="0">
                <a:solidFill>
                  <a:srgbClr val="4F6228"/>
                </a:solidFill>
                <a:latin typeface="Navilu"/>
                <a:cs typeface="Navilu"/>
              </a:rPr>
              <a:t>ಗ�ೕಯ�ೕ</a:t>
            </a:r>
            <a:endParaRPr sz="1800">
              <a:latin typeface="Navilu"/>
              <a:cs typeface="Navilu"/>
            </a:endParaRPr>
          </a:p>
          <a:p>
            <a:pPr marL="167640" marR="373380">
              <a:lnSpc>
                <a:spcPct val="149500"/>
              </a:lnSpc>
              <a:spcBef>
                <a:spcPts val="45"/>
              </a:spcBef>
              <a:tabLst>
                <a:tab pos="862330" algn="l"/>
                <a:tab pos="1797685" algn="l"/>
              </a:tabLst>
            </a:pPr>
            <a:r>
              <a:rPr sz="1800" spc="110" dirty="0">
                <a:solidFill>
                  <a:srgbClr val="4F6228"/>
                </a:solidFill>
                <a:latin typeface="Kalimati"/>
                <a:cs typeface="Kalimati"/>
              </a:rPr>
              <a:t>जननी </a:t>
            </a:r>
            <a:r>
              <a:rPr sz="1800" spc="-135" dirty="0">
                <a:solidFill>
                  <a:srgbClr val="4F6228"/>
                </a:solidFill>
                <a:latin typeface="Kalimati"/>
                <a:cs typeface="Kalimati"/>
              </a:rPr>
              <a:t>जन्मभ�</a:t>
            </a:r>
            <a:r>
              <a:rPr sz="2700" spc="-202" baseline="-4629" dirty="0">
                <a:solidFill>
                  <a:srgbClr val="4F6228"/>
                </a:solidFill>
                <a:latin typeface="Kalimati"/>
                <a:cs typeface="Kalimati"/>
              </a:rPr>
              <a:t>ू </a:t>
            </a:r>
            <a:r>
              <a:rPr sz="1800" spc="-85" dirty="0">
                <a:solidFill>
                  <a:srgbClr val="4F6228"/>
                </a:solidFill>
                <a:latin typeface="Kalimati"/>
                <a:cs typeface="Kalimati"/>
              </a:rPr>
              <a:t>मश्च </a:t>
            </a:r>
            <a:r>
              <a:rPr sz="1800" spc="-145" dirty="0">
                <a:solidFill>
                  <a:srgbClr val="4F6228"/>
                </a:solidFill>
                <a:latin typeface="Kalimati"/>
                <a:cs typeface="Kalimati"/>
              </a:rPr>
              <a:t>स्वगार्द�प</a:t>
            </a:r>
            <a:r>
              <a:rPr sz="1800" spc="-220" dirty="0">
                <a:solidFill>
                  <a:srgbClr val="4F6228"/>
                </a:solidFill>
                <a:latin typeface="Kalimati"/>
                <a:cs typeface="Kalimati"/>
              </a:rPr>
              <a:t> </a:t>
            </a:r>
            <a:r>
              <a:rPr sz="1800" spc="-390" dirty="0">
                <a:solidFill>
                  <a:srgbClr val="4F6228"/>
                </a:solidFill>
                <a:latin typeface="Kalimati"/>
                <a:cs typeface="Kalimati"/>
              </a:rPr>
              <a:t>गर�यसी  </a:t>
            </a:r>
            <a:r>
              <a:rPr sz="1800" spc="150" dirty="0">
                <a:solidFill>
                  <a:srgbClr val="4F6228"/>
                </a:solidFill>
                <a:latin typeface="Lohit Tamil"/>
                <a:cs typeface="Lohit Tamil"/>
              </a:rPr>
              <a:t>ஜநந�	</a:t>
            </a:r>
            <a:r>
              <a:rPr sz="1800" spc="25" dirty="0">
                <a:solidFill>
                  <a:srgbClr val="4F6228"/>
                </a:solidFill>
                <a:latin typeface="Lohit Tamil"/>
                <a:cs typeface="Lohit Tamil"/>
              </a:rPr>
              <a:t>ஜந்ம�மிஶ்ச  </a:t>
            </a:r>
            <a:r>
              <a:rPr sz="1800" spc="35" dirty="0">
                <a:solidFill>
                  <a:srgbClr val="4F6228"/>
                </a:solidFill>
                <a:latin typeface="Lohit Tamil"/>
                <a:cs typeface="Lohit Tamil"/>
              </a:rPr>
              <a:t>ஸ்வர்காதப�	</a:t>
            </a:r>
            <a:r>
              <a:rPr sz="1800" spc="370" dirty="0">
                <a:solidFill>
                  <a:srgbClr val="4F6228"/>
                </a:solidFill>
                <a:latin typeface="Lohit Tamil"/>
                <a:cs typeface="Lohit Tamil"/>
              </a:rPr>
              <a:t>க�ய�</a:t>
            </a:r>
            <a:endParaRPr sz="1800">
              <a:latin typeface="Lohit Tamil"/>
              <a:cs typeface="Lohit Tamil"/>
            </a:endParaRPr>
          </a:p>
          <a:p>
            <a:pPr marL="167640">
              <a:lnSpc>
                <a:spcPct val="100000"/>
              </a:lnSpc>
              <a:spcBef>
                <a:spcPts val="925"/>
              </a:spcBef>
              <a:tabLst>
                <a:tab pos="3362325" algn="l"/>
              </a:tabLst>
            </a:pPr>
            <a:r>
              <a:rPr sz="1800" spc="455" dirty="0">
                <a:solidFill>
                  <a:srgbClr val="4F6228"/>
                </a:solidFill>
                <a:latin typeface="Lohit Telugu"/>
                <a:cs typeface="Lohit Telugu"/>
              </a:rPr>
              <a:t>జన� </a:t>
            </a:r>
            <a:r>
              <a:rPr sz="1800" spc="315" dirty="0">
                <a:solidFill>
                  <a:srgbClr val="4F6228"/>
                </a:solidFill>
                <a:latin typeface="Lohit Telugu"/>
                <a:cs typeface="Lohit Telugu"/>
              </a:rPr>
              <a:t>జన్మభ��శ్చ  </a:t>
            </a:r>
            <a:r>
              <a:rPr sz="1800" spc="145" dirty="0">
                <a:solidFill>
                  <a:srgbClr val="4F6228"/>
                </a:solidFill>
                <a:latin typeface="Lohit Telugu"/>
                <a:cs typeface="Lohit Telugu"/>
              </a:rPr>
              <a:t>స్వ�గ్ాద�ి</a:t>
            </a:r>
            <a:r>
              <a:rPr sz="1800" spc="70" dirty="0">
                <a:solidFill>
                  <a:srgbClr val="4F6228"/>
                </a:solidFill>
                <a:latin typeface="Lohit Telugu"/>
                <a:cs typeface="Lohit Telugu"/>
              </a:rPr>
              <a:t> </a:t>
            </a:r>
            <a:r>
              <a:rPr sz="1800" spc="-295" dirty="0">
                <a:solidFill>
                  <a:srgbClr val="4F6228"/>
                </a:solidFill>
                <a:latin typeface="Lohit Telugu"/>
                <a:cs typeface="Lohit Telugu"/>
              </a:rPr>
              <a:t>గ�య�	</a:t>
            </a:r>
            <a:r>
              <a:rPr sz="1800" spc="800" dirty="0">
                <a:solidFill>
                  <a:srgbClr val="4F6228"/>
                </a:solidFill>
                <a:latin typeface="Lohit Telugu"/>
                <a:cs typeface="Lohit Telugu"/>
              </a:rPr>
              <a:t>�ీ</a:t>
            </a:r>
            <a:endParaRPr sz="1800">
              <a:latin typeface="Lohit Telugu"/>
              <a:cs typeface="Lohit Telugu"/>
            </a:endParaRPr>
          </a:p>
          <a:p>
            <a:pPr marL="167640" marR="421005">
              <a:lnSpc>
                <a:spcPct val="149100"/>
              </a:lnSpc>
              <a:spcBef>
                <a:spcPts val="90"/>
              </a:spcBef>
            </a:pPr>
            <a:r>
              <a:rPr sz="1800" spc="20" dirty="0">
                <a:solidFill>
                  <a:srgbClr val="4F6228"/>
                </a:solidFill>
                <a:latin typeface="FreeSans"/>
                <a:cs typeface="FreeSans"/>
              </a:rPr>
              <a:t>ജനനീ </a:t>
            </a:r>
            <a:r>
              <a:rPr sz="1800" spc="-25" dirty="0">
                <a:solidFill>
                  <a:srgbClr val="4F6228"/>
                </a:solidFill>
                <a:latin typeface="FreeSans"/>
                <a:cs typeface="FreeSans"/>
              </a:rPr>
              <a:t>ജന്മഭൂമിശ്ച  </a:t>
            </a:r>
            <a:r>
              <a:rPr sz="1800" spc="70" dirty="0">
                <a:solidFill>
                  <a:srgbClr val="4F6228"/>
                </a:solidFill>
                <a:latin typeface="FreeSans"/>
                <a:cs typeface="FreeSans"/>
              </a:rPr>
              <a:t>സ�ര്ഗാദപി </a:t>
            </a:r>
            <a:r>
              <a:rPr sz="1800" spc="120" dirty="0">
                <a:solidFill>
                  <a:srgbClr val="4F6228"/>
                </a:solidFill>
                <a:latin typeface="FreeSans"/>
                <a:cs typeface="FreeSans"/>
              </a:rPr>
              <a:t>ഗരീയസീ  </a:t>
            </a:r>
            <a:r>
              <a:rPr sz="1800" spc="135" dirty="0">
                <a:solidFill>
                  <a:srgbClr val="4F6228"/>
                </a:solidFill>
                <a:latin typeface="Noto Sans Gujarati"/>
                <a:cs typeface="Noto Sans Gujarati"/>
              </a:rPr>
              <a:t>જનની </a:t>
            </a:r>
            <a:r>
              <a:rPr sz="1800" spc="90" dirty="0">
                <a:solidFill>
                  <a:srgbClr val="4F6228"/>
                </a:solidFill>
                <a:latin typeface="Noto Sans Gujarati"/>
                <a:cs typeface="Noto Sans Gujarati"/>
              </a:rPr>
              <a:t>જન્મ�િૂમ� </a:t>
            </a:r>
            <a:r>
              <a:rPr sz="1800" spc="50" dirty="0">
                <a:solidFill>
                  <a:srgbClr val="4F6228"/>
                </a:solidFill>
                <a:latin typeface="Noto Sans Gujarati"/>
                <a:cs typeface="Noto Sans Gujarati"/>
              </a:rPr>
              <a:t>સ્વગાર્દિપ </a:t>
            </a:r>
            <a:r>
              <a:rPr sz="1800" spc="-505" dirty="0">
                <a:solidFill>
                  <a:srgbClr val="4F6228"/>
                </a:solidFill>
                <a:latin typeface="Noto Sans Gujarati"/>
                <a:cs typeface="Noto Sans Gujarati"/>
              </a:rPr>
              <a:t>ગર�યસી  </a:t>
            </a:r>
            <a:r>
              <a:rPr sz="1800" spc="30" dirty="0">
                <a:solidFill>
                  <a:srgbClr val="4F6228"/>
                </a:solidFill>
                <a:latin typeface="FreeSans"/>
                <a:cs typeface="FreeSans"/>
              </a:rPr>
              <a:t>ਜਨਨੀ </a:t>
            </a:r>
            <a:r>
              <a:rPr sz="1800" spc="-170" dirty="0">
                <a:solidFill>
                  <a:srgbClr val="4F6228"/>
                </a:solidFill>
                <a:latin typeface="FreeSans"/>
                <a:cs typeface="FreeSans"/>
              </a:rPr>
              <a:t>ਜਨ੍ਮਭੂਿਮਸ਼� </a:t>
            </a:r>
            <a:r>
              <a:rPr sz="1800" spc="-225" dirty="0">
                <a:solidFill>
                  <a:srgbClr val="4F6228"/>
                </a:solidFill>
                <a:latin typeface="FreeSans"/>
                <a:cs typeface="FreeSans"/>
              </a:rPr>
              <a:t>ਸ�ਰ�ਾਦਿਪ</a:t>
            </a:r>
            <a:r>
              <a:rPr sz="1800" spc="-30" dirty="0">
                <a:solidFill>
                  <a:srgbClr val="4F6228"/>
                </a:solidFill>
                <a:latin typeface="FreeSans"/>
                <a:cs typeface="FreeSans"/>
              </a:rPr>
              <a:t> </a:t>
            </a:r>
            <a:r>
              <a:rPr sz="1800" spc="-35" dirty="0">
                <a:solidFill>
                  <a:srgbClr val="4F6228"/>
                </a:solidFill>
                <a:latin typeface="FreeSans"/>
                <a:cs typeface="FreeSans"/>
              </a:rPr>
              <a:t>ਗਰੀਯਸੀ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685800"/>
            <a:ext cx="3657600" cy="1905"/>
          </a:xfrm>
          <a:custGeom>
            <a:avLst/>
            <a:gdLst/>
            <a:ahLst/>
            <a:cxnLst/>
            <a:rect l="l" t="t" r="r" b="b"/>
            <a:pathLst>
              <a:path w="3657600" h="1904">
                <a:moveTo>
                  <a:pt x="0" y="0"/>
                </a:moveTo>
                <a:lnTo>
                  <a:pt x="3657600" y="158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663955"/>
            <a:ext cx="3772535" cy="14763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09"/>
              </a:spcBef>
            </a:pPr>
            <a:r>
              <a:rPr sz="1800" spc="-20" dirty="0">
                <a:latin typeface="Carlito"/>
                <a:cs typeface="Carlito"/>
              </a:rPr>
              <a:t>Safe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Fonts</a:t>
            </a:r>
            <a:endParaRPr sz="1800">
              <a:latin typeface="Carlito"/>
              <a:cs typeface="Carlito"/>
            </a:endParaRPr>
          </a:p>
          <a:p>
            <a:pPr marL="140335" indent="-128270">
              <a:lnSpc>
                <a:spcPct val="100000"/>
              </a:lnSpc>
              <a:spcBef>
                <a:spcPts val="315"/>
              </a:spcBef>
              <a:buChar char="•"/>
              <a:tabLst>
                <a:tab pos="140970" algn="l"/>
              </a:tabLst>
            </a:pPr>
            <a:r>
              <a:rPr sz="1800" spc="-5" dirty="0">
                <a:latin typeface="Arial"/>
                <a:cs typeface="Arial"/>
              </a:rPr>
              <a:t>Arial, Helvetica,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sans-serif</a:t>
            </a:r>
            <a:endParaRPr sz="18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spc="-10" dirty="0">
                <a:latin typeface="Arial"/>
                <a:cs typeface="Arial"/>
              </a:rPr>
              <a:t>Courier </a:t>
            </a:r>
            <a:r>
              <a:rPr sz="1800" spc="-40" dirty="0">
                <a:latin typeface="Arial"/>
                <a:cs typeface="Arial"/>
              </a:rPr>
              <a:t>New, </a:t>
            </a:r>
            <a:r>
              <a:rPr sz="1800" spc="-20" dirty="0">
                <a:latin typeface="Arial"/>
                <a:cs typeface="Arial"/>
              </a:rPr>
              <a:t>Courier,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mono</a:t>
            </a:r>
            <a:endParaRPr sz="18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spc="-20" dirty="0">
                <a:latin typeface="Arial"/>
                <a:cs typeface="Arial"/>
              </a:rPr>
              <a:t>Verdana, </a:t>
            </a:r>
            <a:r>
              <a:rPr sz="1800" spc="-5" dirty="0">
                <a:latin typeface="Arial"/>
                <a:cs typeface="Arial"/>
              </a:rPr>
              <a:t>Arial, Helvetica,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sans-serif</a:t>
            </a:r>
            <a:endParaRPr sz="18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spc="-10" dirty="0">
                <a:latin typeface="Arial"/>
                <a:cs typeface="Arial"/>
              </a:rPr>
              <a:t>Geneva, </a:t>
            </a:r>
            <a:r>
              <a:rPr sz="1800" spc="-5" dirty="0">
                <a:latin typeface="Arial"/>
                <a:cs typeface="Arial"/>
              </a:rPr>
              <a:t>Arial, Helvetica,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sans-serif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2560"/>
            <a:ext cx="510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00FF"/>
                </a:solidFill>
                <a:latin typeface="Carlito"/>
                <a:cs typeface="Carlito"/>
              </a:rPr>
              <a:t>Avoid </a:t>
            </a:r>
            <a:r>
              <a:rPr spc="-15" dirty="0">
                <a:solidFill>
                  <a:srgbClr val="0000FF"/>
                </a:solidFill>
                <a:latin typeface="Carlito"/>
                <a:cs typeface="Carlito"/>
              </a:rPr>
              <a:t>fancy </a:t>
            </a:r>
            <a:r>
              <a:rPr spc="-25" dirty="0">
                <a:solidFill>
                  <a:srgbClr val="0000FF"/>
                </a:solidFill>
                <a:latin typeface="Carlito"/>
                <a:cs typeface="Carlito"/>
              </a:rPr>
              <a:t>fonts</a:t>
            </a:r>
            <a:r>
              <a:rPr spc="2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0000FF"/>
                </a:solidFill>
                <a:latin typeface="Carlito"/>
                <a:cs typeface="Carlito"/>
              </a:rPr>
              <a:t>totally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6940" y="941323"/>
            <a:ext cx="3829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26995" algn="l"/>
              </a:tabLst>
            </a:pPr>
            <a:r>
              <a:rPr sz="1800" spc="-10" dirty="0">
                <a:latin typeface="Arial"/>
                <a:cs typeface="Arial"/>
              </a:rPr>
              <a:t>Regional </a:t>
            </a:r>
            <a:r>
              <a:rPr sz="1800" spc="-5" dirty="0">
                <a:latin typeface="Arial"/>
                <a:cs typeface="Arial"/>
              </a:rPr>
              <a:t>Fonts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still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have	unresolved  problems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low resolution 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small </a:t>
            </a:r>
            <a:r>
              <a:rPr sz="1800" spc="-10" dirty="0">
                <a:latin typeface="Arial"/>
                <a:cs typeface="Arial"/>
              </a:rPr>
              <a:t>displays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screens.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016" y="2250516"/>
            <a:ext cx="3591560" cy="1680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50600"/>
              </a:lnSpc>
              <a:spcBef>
                <a:spcPts val="120"/>
              </a:spcBef>
            </a:pPr>
            <a:r>
              <a:rPr sz="1800" b="1" spc="-135" dirty="0">
                <a:solidFill>
                  <a:srgbClr val="4F6228"/>
                </a:solidFill>
                <a:latin typeface="Noto Sans Kannada"/>
                <a:cs typeface="Noto Sans Kannada"/>
              </a:rPr>
              <a:t>ಜನ�ೕ </a:t>
            </a:r>
            <a:r>
              <a:rPr sz="1800" b="1" spc="-275" dirty="0">
                <a:solidFill>
                  <a:srgbClr val="4F6228"/>
                </a:solidFill>
                <a:latin typeface="Noto Sans Kannada"/>
                <a:cs typeface="Noto Sans Kannada"/>
              </a:rPr>
              <a:t>ಜನ�ಭೂ�ಶ� </a:t>
            </a:r>
            <a:r>
              <a:rPr sz="1800" b="1" spc="-265" dirty="0">
                <a:solidFill>
                  <a:srgbClr val="4F6228"/>
                </a:solidFill>
                <a:latin typeface="Noto Sans Kannada"/>
                <a:cs typeface="Noto Sans Kannada"/>
              </a:rPr>
              <a:t>ಸ��ಾ�ದ�  </a:t>
            </a:r>
            <a:r>
              <a:rPr sz="1800" b="1" spc="-1110" dirty="0">
                <a:solidFill>
                  <a:srgbClr val="4F6228"/>
                </a:solidFill>
                <a:latin typeface="Noto Sans Kannada"/>
                <a:cs typeface="Noto Sans Kannada"/>
              </a:rPr>
              <a:t>ಗ�ೕಯ�ೕ</a:t>
            </a:r>
            <a:r>
              <a:rPr sz="1800" b="1" spc="-10" dirty="0">
                <a:solidFill>
                  <a:srgbClr val="4F6228"/>
                </a:solidFill>
                <a:latin typeface="Noto Sans Kannada"/>
                <a:cs typeface="Noto Sans Kannada"/>
              </a:rPr>
              <a:t> </a:t>
            </a:r>
            <a:r>
              <a:rPr sz="1800" b="1" spc="75" dirty="0">
                <a:solidFill>
                  <a:srgbClr val="4F6228"/>
                </a:solidFill>
                <a:latin typeface="FreeSans"/>
                <a:cs typeface="FreeSans"/>
              </a:rPr>
              <a:t>जननी </a:t>
            </a:r>
            <a:r>
              <a:rPr sz="1800" b="1" spc="-175" dirty="0">
                <a:solidFill>
                  <a:srgbClr val="4F6228"/>
                </a:solidFill>
                <a:latin typeface="FreeSans"/>
                <a:cs typeface="FreeSans"/>
              </a:rPr>
              <a:t>जन्मभ�</a:t>
            </a:r>
            <a:r>
              <a:rPr sz="2700" b="1" spc="-262" baseline="-4629" dirty="0">
                <a:solidFill>
                  <a:srgbClr val="4F6228"/>
                </a:solidFill>
                <a:latin typeface="FreeSans"/>
                <a:cs typeface="FreeSans"/>
              </a:rPr>
              <a:t>ू </a:t>
            </a:r>
            <a:r>
              <a:rPr sz="1800" b="1" spc="-5" dirty="0">
                <a:solidFill>
                  <a:srgbClr val="4F6228"/>
                </a:solidFill>
                <a:latin typeface="FreeSans"/>
                <a:cs typeface="FreeSans"/>
              </a:rPr>
              <a:t>मश्च </a:t>
            </a:r>
            <a:r>
              <a:rPr sz="1800" b="1" spc="-165" dirty="0">
                <a:solidFill>
                  <a:srgbClr val="4F6228"/>
                </a:solidFill>
                <a:latin typeface="FreeSans"/>
                <a:cs typeface="FreeSans"/>
              </a:rPr>
              <a:t>स्वगार्द�प  </a:t>
            </a:r>
            <a:r>
              <a:rPr sz="1800" b="1" spc="-130" dirty="0">
                <a:solidFill>
                  <a:srgbClr val="4F6228"/>
                </a:solidFill>
                <a:latin typeface="FreeSans"/>
                <a:cs typeface="FreeSans"/>
              </a:rPr>
              <a:t>गर�यसी </a:t>
            </a:r>
            <a:r>
              <a:rPr sz="1800" b="1" spc="-114" dirty="0">
                <a:solidFill>
                  <a:srgbClr val="4F6228"/>
                </a:solidFill>
                <a:latin typeface="Noto Sans Tamil"/>
                <a:cs typeface="Noto Sans Tamil"/>
              </a:rPr>
              <a:t>ஜநந� </a:t>
            </a:r>
            <a:r>
              <a:rPr sz="1800" b="1" spc="80" dirty="0">
                <a:solidFill>
                  <a:srgbClr val="4F6228"/>
                </a:solidFill>
                <a:latin typeface="Noto Sans Tamil"/>
                <a:cs typeface="Noto Sans Tamil"/>
              </a:rPr>
              <a:t>ஜந்ம�மிஶ்ச  </a:t>
            </a:r>
            <a:r>
              <a:rPr sz="1800" b="1" spc="-65" dirty="0">
                <a:solidFill>
                  <a:srgbClr val="4F6228"/>
                </a:solidFill>
                <a:latin typeface="Noto Sans Tamil"/>
                <a:cs typeface="Noto Sans Tamil"/>
              </a:rPr>
              <a:t>ஸ்வர்காதப�</a:t>
            </a:r>
            <a:r>
              <a:rPr sz="1800" b="1" spc="5" dirty="0">
                <a:solidFill>
                  <a:srgbClr val="4F6228"/>
                </a:solidFill>
                <a:latin typeface="Noto Sans Tamil"/>
                <a:cs typeface="Noto Sans Tamil"/>
              </a:rPr>
              <a:t> </a:t>
            </a:r>
            <a:r>
              <a:rPr sz="1800" b="1" spc="675" dirty="0">
                <a:solidFill>
                  <a:srgbClr val="4F6228"/>
                </a:solidFill>
                <a:latin typeface="Noto Sans Tamil"/>
                <a:cs typeface="Noto Sans Tamil"/>
              </a:rPr>
              <a:t>க�ய�</a:t>
            </a:r>
            <a:endParaRPr sz="1800">
              <a:latin typeface="Noto Sans Tamil"/>
              <a:cs typeface="Noto Sans Tami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4495800"/>
            <a:ext cx="350725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Weight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5" dirty="0">
                <a:latin typeface="Carlito"/>
                <a:cs typeface="Carlito"/>
              </a:rPr>
              <a:t>font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matters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911" y="4942281"/>
            <a:ext cx="3237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BOLD – some times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results in  </a:t>
            </a:r>
            <a:r>
              <a:rPr sz="1800" spc="-10" dirty="0">
                <a:latin typeface="Arial"/>
                <a:cs typeface="Arial"/>
              </a:rPr>
              <a:t>poor smudged readability </a:t>
            </a:r>
            <a:r>
              <a:rPr sz="1800" spc="-15" dirty="0">
                <a:latin typeface="Arial"/>
                <a:cs typeface="Arial"/>
              </a:rPr>
              <a:t>on  </a:t>
            </a:r>
            <a:r>
              <a:rPr sz="1800" spc="-10" dirty="0">
                <a:latin typeface="Arial"/>
                <a:cs typeface="Arial"/>
              </a:rPr>
              <a:t>mobile </a:t>
            </a:r>
            <a:r>
              <a:rPr sz="1800" spc="-5" dirty="0">
                <a:latin typeface="Arial"/>
                <a:cs typeface="Arial"/>
              </a:rPr>
              <a:t>screens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even </a:t>
            </a:r>
            <a:r>
              <a:rPr sz="1800" spc="-15" dirty="0">
                <a:latin typeface="Arial"/>
                <a:cs typeface="Arial"/>
              </a:rPr>
              <a:t>on  </a:t>
            </a:r>
            <a:r>
              <a:rPr sz="1800" spc="-5" dirty="0">
                <a:latin typeface="Arial"/>
                <a:cs typeface="Arial"/>
              </a:rPr>
              <a:t>AMOLED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2438400"/>
            <a:ext cx="3962400" cy="1524000"/>
          </a:xfrm>
          <a:custGeom>
            <a:avLst/>
            <a:gdLst/>
            <a:ahLst/>
            <a:cxnLst/>
            <a:rect l="l" t="t" r="r" b="b"/>
            <a:pathLst>
              <a:path w="3962400" h="1524000">
                <a:moveTo>
                  <a:pt x="0" y="0"/>
                </a:moveTo>
                <a:lnTo>
                  <a:pt x="3962400" y="0"/>
                </a:lnTo>
                <a:lnTo>
                  <a:pt x="39624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600" y="2438400"/>
            <a:ext cx="3962400" cy="1524000"/>
          </a:xfrm>
          <a:custGeom>
            <a:avLst/>
            <a:gdLst/>
            <a:ahLst/>
            <a:cxnLst/>
            <a:rect l="l" t="t" r="r" b="b"/>
            <a:pathLst>
              <a:path w="3962400" h="1524000">
                <a:moveTo>
                  <a:pt x="0" y="0"/>
                </a:moveTo>
                <a:lnTo>
                  <a:pt x="3962400" y="0"/>
                </a:lnTo>
                <a:lnTo>
                  <a:pt x="39624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B0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980" y="356526"/>
            <a:ext cx="4436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GUI: </a:t>
            </a:r>
            <a:r>
              <a:rPr dirty="0"/>
              <a:t>Graphic </a:t>
            </a:r>
            <a:r>
              <a:rPr spc="-5" dirty="0"/>
              <a:t>User</a:t>
            </a:r>
            <a:r>
              <a:rPr spc="-60" dirty="0"/>
              <a:t> </a:t>
            </a:r>
            <a:r>
              <a:rPr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6663638" y="3350374"/>
            <a:ext cx="1743075" cy="130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99" y="1054303"/>
            <a:ext cx="7604125" cy="524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interface </a:t>
            </a:r>
            <a:r>
              <a:rPr sz="1800" spc="-10" dirty="0">
                <a:latin typeface="Arial"/>
                <a:cs typeface="Arial"/>
              </a:rPr>
              <a:t>through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user operates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program or an application </a:t>
            </a:r>
            <a:r>
              <a:rPr sz="1800" spc="-15" dirty="0">
                <a:latin typeface="Arial"/>
                <a:cs typeface="Arial"/>
              </a:rPr>
              <a:t>or 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12700" marR="2898775">
              <a:lnSpc>
                <a:spcPct val="100000"/>
              </a:lnSpc>
              <a:tabLst>
                <a:tab pos="2498725" algn="l"/>
                <a:tab pos="3832225" algn="l"/>
                <a:tab pos="4620895" algn="l"/>
              </a:tabLst>
            </a:pPr>
            <a:r>
              <a:rPr sz="1800" spc="-5" dirty="0">
                <a:latin typeface="Arial"/>
                <a:cs typeface="Arial"/>
              </a:rPr>
              <a:t>Consists of </a:t>
            </a:r>
            <a:r>
              <a:rPr sz="1800" spc="-10" dirty="0">
                <a:latin typeface="Arial"/>
                <a:cs typeface="Arial"/>
              </a:rPr>
              <a:t>individual or group </a:t>
            </a:r>
            <a:r>
              <a:rPr sz="1800" spc="-5" dirty="0">
                <a:latin typeface="Arial"/>
                <a:cs typeface="Arial"/>
              </a:rPr>
              <a:t>of ICONS,  buttons, scroll bars,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menus,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widgets,	boxes,  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abe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ua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tc	-  </a:t>
            </a:r>
            <a:r>
              <a:rPr sz="1800" spc="-10" dirty="0">
                <a:latin typeface="Arial"/>
                <a:cs typeface="Arial"/>
              </a:rPr>
              <a:t>arranged on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screen	in a pattern that is  visually </a:t>
            </a:r>
            <a:r>
              <a:rPr sz="1800" spc="-10" dirty="0">
                <a:latin typeface="Arial"/>
                <a:cs typeface="Arial"/>
              </a:rPr>
              <a:t>pleasing as </a:t>
            </a:r>
            <a:r>
              <a:rPr sz="1800" spc="-15" dirty="0">
                <a:latin typeface="Arial"/>
                <a:cs typeface="Arial"/>
              </a:rPr>
              <a:t>well </a:t>
            </a:r>
            <a:r>
              <a:rPr sz="1800" spc="-10" dirty="0">
                <a:latin typeface="Arial"/>
                <a:cs typeface="Arial"/>
              </a:rPr>
              <a:t>as ergonomically  useable.</a:t>
            </a:r>
            <a:endParaRPr sz="1800">
              <a:latin typeface="Arial"/>
              <a:cs typeface="Arial"/>
            </a:endParaRPr>
          </a:p>
          <a:p>
            <a:pPr marL="85725" marR="2876550">
              <a:lnSpc>
                <a:spcPct val="100000"/>
              </a:lnSpc>
              <a:spcBef>
                <a:spcPts val="1525"/>
              </a:spcBef>
            </a:pPr>
            <a:r>
              <a:rPr sz="1800" spc="-30" dirty="0">
                <a:latin typeface="Arial"/>
                <a:cs typeface="Arial"/>
              </a:rPr>
              <a:t>Very </a:t>
            </a:r>
            <a:r>
              <a:rPr sz="1800" spc="-10" dirty="0">
                <a:latin typeface="Arial"/>
                <a:cs typeface="Arial"/>
              </a:rPr>
              <a:t>important and </a:t>
            </a:r>
            <a:r>
              <a:rPr sz="1800" spc="-5" dirty="0">
                <a:latin typeface="Arial"/>
                <a:cs typeface="Arial"/>
              </a:rPr>
              <a:t>critical </a:t>
            </a:r>
            <a:r>
              <a:rPr sz="1800" spc="-10" dirty="0">
                <a:latin typeface="Arial"/>
                <a:cs typeface="Arial"/>
              </a:rPr>
              <a:t>component </a:t>
            </a:r>
            <a:r>
              <a:rPr sz="1800" spc="-5" dirty="0">
                <a:latin typeface="Arial"/>
                <a:cs typeface="Arial"/>
              </a:rPr>
              <a:t>in  facilitating </a:t>
            </a:r>
            <a:r>
              <a:rPr sz="1800" spc="-10" dirty="0">
                <a:latin typeface="Arial"/>
                <a:cs typeface="Arial"/>
              </a:rPr>
              <a:t>user </a:t>
            </a:r>
            <a:r>
              <a:rPr sz="1800" spc="-5" dirty="0">
                <a:latin typeface="Arial"/>
                <a:cs typeface="Arial"/>
              </a:rPr>
              <a:t>interaction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software </a:t>
            </a:r>
            <a:r>
              <a:rPr sz="1800" dirty="0">
                <a:latin typeface="Arial"/>
                <a:cs typeface="Arial"/>
              </a:rPr>
              <a:t>&amp;  </a:t>
            </a:r>
            <a:r>
              <a:rPr sz="1800" spc="-15" dirty="0">
                <a:latin typeface="Arial"/>
                <a:cs typeface="Arial"/>
              </a:rPr>
              <a:t>hardware </a:t>
            </a:r>
            <a:r>
              <a:rPr sz="1800" spc="-10" dirty="0">
                <a:latin typeface="Arial"/>
                <a:cs typeface="Arial"/>
              </a:rPr>
              <a:t>inside </a:t>
            </a:r>
            <a:r>
              <a:rPr sz="1800" spc="-5" dirty="0">
                <a:latin typeface="Arial"/>
                <a:cs typeface="Arial"/>
              </a:rPr>
              <a:t>the device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85725" marR="2800985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GUI determines the Usability Index  of the product as a whole. Gives  the product an </a:t>
            </a:r>
            <a:r>
              <a:rPr sz="2400" spc="-25" dirty="0">
                <a:solidFill>
                  <a:srgbClr val="002060"/>
                </a:solidFill>
                <a:latin typeface="Arial"/>
                <a:cs typeface="Arial"/>
              </a:rPr>
              <a:t>identity,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personality 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&amp;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 character.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3131" y="4841417"/>
            <a:ext cx="1743075" cy="166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3709" y="1675422"/>
            <a:ext cx="2755773" cy="1520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3573" y="2819400"/>
            <a:ext cx="2286000" cy="3333750"/>
          </a:xfrm>
          <a:custGeom>
            <a:avLst/>
            <a:gdLst/>
            <a:ahLst/>
            <a:cxnLst/>
            <a:rect l="l" t="t" r="r" b="b"/>
            <a:pathLst>
              <a:path w="2286000" h="3333750">
                <a:moveTo>
                  <a:pt x="2286000" y="0"/>
                </a:moveTo>
                <a:lnTo>
                  <a:pt x="0" y="0"/>
                </a:lnTo>
                <a:lnTo>
                  <a:pt x="0" y="3333750"/>
                </a:lnTo>
                <a:lnTo>
                  <a:pt x="2286000" y="3333750"/>
                </a:lnTo>
                <a:lnTo>
                  <a:pt x="2286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97223" y="2813050"/>
          <a:ext cx="2284728" cy="333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835"/>
                <a:gridCol w="963929"/>
                <a:gridCol w="227964"/>
              </a:tblGrid>
              <a:tr h="381000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Caption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26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pixels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098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Address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11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23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pixels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Content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229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255</a:t>
                      </a:r>
                      <a:r>
                        <a:rPr sz="1400" b="1" spc="29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pixels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6985" algn="ctr">
                        <a:lnSpc>
                          <a:spcPts val="135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Scroll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35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11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pixels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 gridSpan="3"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1160780" algn="l"/>
                        </a:tabLst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Menu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bar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26 pixels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378930" y="2888360"/>
            <a:ext cx="181292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05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59C"/>
                </a:solidFill>
                <a:latin typeface="Arial"/>
                <a:cs typeface="Arial"/>
              </a:rPr>
              <a:t>25 </a:t>
            </a:r>
            <a:r>
              <a:rPr sz="1800" b="1" dirty="0">
                <a:solidFill>
                  <a:srgbClr val="31859C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31859C"/>
                </a:solidFill>
                <a:latin typeface="Arial"/>
                <a:cs typeface="Arial"/>
              </a:rPr>
              <a:t>30% </a:t>
            </a:r>
            <a:r>
              <a:rPr sz="1800" b="1" dirty="0">
                <a:solidFill>
                  <a:srgbClr val="31859C"/>
                </a:solidFill>
                <a:latin typeface="Arial"/>
                <a:cs typeface="Arial"/>
              </a:rPr>
              <a:t>of</a:t>
            </a:r>
            <a:r>
              <a:rPr sz="1800" b="1" spc="-75" dirty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59C"/>
                </a:solidFill>
                <a:latin typeface="Arial"/>
                <a:cs typeface="Arial"/>
              </a:rPr>
              <a:t>the  </a:t>
            </a:r>
            <a:r>
              <a:rPr sz="1800" b="1" spc="-10" dirty="0">
                <a:solidFill>
                  <a:srgbClr val="31859C"/>
                </a:solidFill>
                <a:latin typeface="Arial"/>
                <a:cs typeface="Arial"/>
              </a:rPr>
              <a:t>area </a:t>
            </a:r>
            <a:r>
              <a:rPr sz="1800" b="1" dirty="0">
                <a:solidFill>
                  <a:srgbClr val="31859C"/>
                </a:solidFill>
                <a:latin typeface="Arial"/>
                <a:cs typeface="Arial"/>
              </a:rPr>
              <a:t>is </a:t>
            </a:r>
            <a:r>
              <a:rPr sz="1800" b="1" spc="-10" dirty="0">
                <a:solidFill>
                  <a:srgbClr val="31859C"/>
                </a:solidFill>
                <a:latin typeface="Arial"/>
                <a:cs typeface="Arial"/>
              </a:rPr>
              <a:t>taken </a:t>
            </a:r>
            <a:r>
              <a:rPr sz="1800" b="1" dirty="0">
                <a:solidFill>
                  <a:srgbClr val="31859C"/>
                </a:solidFill>
                <a:latin typeface="Arial"/>
                <a:cs typeface="Arial"/>
              </a:rPr>
              <a:t>by  </a:t>
            </a:r>
            <a:r>
              <a:rPr sz="1800" b="1" spc="-5" dirty="0">
                <a:solidFill>
                  <a:srgbClr val="31859C"/>
                </a:solidFill>
                <a:latin typeface="Arial"/>
                <a:cs typeface="Arial"/>
              </a:rPr>
              <a:t>buttons,</a:t>
            </a:r>
            <a:r>
              <a:rPr sz="1800" b="1" spc="-40" dirty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59C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31859C"/>
                </a:solidFill>
                <a:latin typeface="Arial"/>
                <a:cs typeface="Arial"/>
              </a:rPr>
              <a:t>Therefore </a:t>
            </a:r>
            <a:r>
              <a:rPr sz="1800" b="1" dirty="0">
                <a:solidFill>
                  <a:srgbClr val="31859C"/>
                </a:solidFill>
                <a:latin typeface="Arial"/>
                <a:cs typeface="Arial"/>
              </a:rPr>
              <a:t>only  </a:t>
            </a:r>
            <a:r>
              <a:rPr sz="1800" b="1" spc="-5" dirty="0">
                <a:solidFill>
                  <a:srgbClr val="31859C"/>
                </a:solidFill>
                <a:latin typeface="Arial"/>
                <a:cs typeface="Arial"/>
              </a:rPr>
              <a:t>about </a:t>
            </a:r>
            <a:r>
              <a:rPr sz="1800" b="1" spc="-10" dirty="0">
                <a:solidFill>
                  <a:srgbClr val="31859C"/>
                </a:solidFill>
                <a:latin typeface="Arial"/>
                <a:cs typeface="Arial"/>
              </a:rPr>
              <a:t>229 </a:t>
            </a:r>
            <a:r>
              <a:rPr sz="1800" b="1" dirty="0">
                <a:solidFill>
                  <a:srgbClr val="31859C"/>
                </a:solidFill>
                <a:latin typeface="Arial"/>
                <a:cs typeface="Arial"/>
              </a:rPr>
              <a:t>X </a:t>
            </a:r>
            <a:r>
              <a:rPr sz="1800" b="1" spc="-15" dirty="0">
                <a:solidFill>
                  <a:srgbClr val="31859C"/>
                </a:solidFill>
                <a:latin typeface="Arial"/>
                <a:cs typeface="Arial"/>
              </a:rPr>
              <a:t>255  </a:t>
            </a:r>
            <a:r>
              <a:rPr sz="1800" b="1" dirty="0">
                <a:solidFill>
                  <a:srgbClr val="31859C"/>
                </a:solidFill>
                <a:latin typeface="Arial"/>
                <a:cs typeface="Arial"/>
              </a:rPr>
              <a:t>is </a:t>
            </a:r>
            <a:r>
              <a:rPr sz="1800" b="1" spc="-10" dirty="0">
                <a:solidFill>
                  <a:srgbClr val="31859C"/>
                </a:solidFill>
                <a:latin typeface="Arial"/>
                <a:cs typeface="Arial"/>
              </a:rPr>
              <a:t>effectively  available </a:t>
            </a:r>
            <a:r>
              <a:rPr sz="1800" b="1" spc="-5" dirty="0">
                <a:solidFill>
                  <a:srgbClr val="31859C"/>
                </a:solidFill>
                <a:latin typeface="Arial"/>
                <a:cs typeface="Arial"/>
              </a:rPr>
              <a:t>from a  </a:t>
            </a:r>
            <a:r>
              <a:rPr sz="1800" b="1" spc="-10" dirty="0">
                <a:solidFill>
                  <a:srgbClr val="31859C"/>
                </a:solidFill>
                <a:latin typeface="Arial"/>
                <a:cs typeface="Arial"/>
              </a:rPr>
              <a:t>320</a:t>
            </a:r>
            <a:r>
              <a:rPr sz="1800" b="1" spc="-15" dirty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59C"/>
                </a:solidFill>
                <a:latin typeface="Arial"/>
                <a:cs typeface="Arial"/>
              </a:rPr>
              <a:t>X240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31859C"/>
                </a:solidFill>
                <a:latin typeface="Arial"/>
                <a:cs typeface="Arial"/>
              </a:rPr>
              <a:t>display.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8473" y="2819400"/>
            <a:ext cx="1163320" cy="3352800"/>
            <a:chOff x="4908473" y="2819400"/>
            <a:chExt cx="1163320" cy="3352800"/>
          </a:xfrm>
        </p:grpSpPr>
        <p:sp>
          <p:nvSpPr>
            <p:cNvPr id="6" name="object 6"/>
            <p:cNvSpPr/>
            <p:nvPr/>
          </p:nvSpPr>
          <p:spPr>
            <a:xfrm>
              <a:off x="5935974" y="4099191"/>
              <a:ext cx="135235" cy="1203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8473" y="5791196"/>
              <a:ext cx="76200" cy="381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2773" y="3263900"/>
              <a:ext cx="0" cy="330200"/>
            </a:xfrm>
            <a:custGeom>
              <a:avLst/>
              <a:gdLst/>
              <a:ahLst/>
              <a:cxnLst/>
              <a:rect l="l" t="t" r="r" b="b"/>
              <a:pathLst>
                <a:path h="330200">
                  <a:moveTo>
                    <a:pt x="0" y="0"/>
                  </a:moveTo>
                  <a:lnTo>
                    <a:pt x="0" y="3302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84673" y="3581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4673" y="2819400"/>
              <a:ext cx="76200" cy="457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8473" y="5562596"/>
              <a:ext cx="76200" cy="2286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89749" y="2859824"/>
            <a:ext cx="2044696" cy="3289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84227" y="239661"/>
            <a:ext cx="483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Screen resolution </a:t>
            </a:r>
            <a:r>
              <a:rPr spc="-5" dirty="0"/>
              <a:t>&amp;</a:t>
            </a:r>
            <a:r>
              <a:rPr spc="-75" dirty="0"/>
              <a:t> </a:t>
            </a:r>
            <a:r>
              <a:rPr dirty="0"/>
              <a:t>aesthetics</a:t>
            </a:r>
          </a:p>
        </p:txBody>
      </p:sp>
      <p:sp>
        <p:nvSpPr>
          <p:cNvPr id="14" name="object 14"/>
          <p:cNvSpPr/>
          <p:nvPr/>
        </p:nvSpPr>
        <p:spPr>
          <a:xfrm>
            <a:off x="853343" y="746048"/>
            <a:ext cx="4176453" cy="1799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00" y="780948"/>
            <a:ext cx="3043220" cy="200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169" y="2999244"/>
            <a:ext cx="3016081" cy="2038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495" y="5305596"/>
            <a:ext cx="3145496" cy="1255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5974" y="137464"/>
            <a:ext cx="4852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Some unsatisfactory</a:t>
            </a:r>
            <a:r>
              <a:rPr sz="3200" spc="-105" dirty="0"/>
              <a:t> </a:t>
            </a:r>
            <a:r>
              <a:rPr sz="3200" dirty="0"/>
              <a:t>GUIs.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629215" y="843470"/>
            <a:ext cx="258889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22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latin typeface="Arial"/>
                <a:cs typeface="Arial"/>
              </a:rPr>
              <a:t>Too </a:t>
            </a:r>
            <a:r>
              <a:rPr sz="1600" spc="-5" dirty="0">
                <a:latin typeface="Arial"/>
                <a:cs typeface="Arial"/>
              </a:rPr>
              <a:t>many </a:t>
            </a:r>
            <a:r>
              <a:rPr sz="1600" dirty="0">
                <a:latin typeface="Arial"/>
                <a:cs typeface="Arial"/>
              </a:rPr>
              <a:t>similar </a:t>
            </a:r>
            <a:r>
              <a:rPr sz="1600" spc="-5" dirty="0">
                <a:latin typeface="Arial"/>
                <a:cs typeface="Arial"/>
              </a:rPr>
              <a:t>elements.  No colour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contrast.</a:t>
            </a:r>
            <a:endParaRPr sz="16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Monochrome colour scheme  </a:t>
            </a:r>
            <a:r>
              <a:rPr sz="1600" dirty="0">
                <a:latin typeface="Arial"/>
                <a:cs typeface="Arial"/>
              </a:rPr>
              <a:t>is visually </a:t>
            </a:r>
            <a:r>
              <a:rPr sz="1600" spc="-5" dirty="0">
                <a:latin typeface="Arial"/>
                <a:cs typeface="Arial"/>
              </a:rPr>
              <a:t>too </a:t>
            </a:r>
            <a:r>
              <a:rPr sz="1600" spc="-25" dirty="0">
                <a:latin typeface="Arial"/>
                <a:cs typeface="Arial"/>
              </a:rPr>
              <a:t>heavy. </a:t>
            </a:r>
            <a:r>
              <a:rPr sz="1600" spc="-5" dirty="0">
                <a:latin typeface="Arial"/>
                <a:cs typeface="Arial"/>
              </a:rPr>
              <a:t>No  differentiation . No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identity.</a:t>
            </a:r>
            <a:endParaRPr sz="1600">
              <a:latin typeface="Arial"/>
              <a:cs typeface="Arial"/>
            </a:endParaRPr>
          </a:p>
          <a:p>
            <a:pPr marL="12700" marR="1663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Functional confusion. Poor  communication.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Difficult to use. Error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8509" y="3165754"/>
            <a:ext cx="21170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colour </a:t>
            </a:r>
            <a:r>
              <a:rPr sz="1800" spc="-5" dirty="0">
                <a:latin typeface="Arial"/>
                <a:cs typeface="Arial"/>
              </a:rPr>
              <a:t>contrast.  </a:t>
            </a:r>
            <a:r>
              <a:rPr sz="1800" spc="-70" dirty="0">
                <a:latin typeface="Arial"/>
                <a:cs typeface="Arial"/>
              </a:rPr>
              <a:t>Too </a:t>
            </a:r>
            <a:r>
              <a:rPr sz="1800" spc="-10" dirty="0">
                <a:latin typeface="Arial"/>
                <a:cs typeface="Arial"/>
              </a:rPr>
              <a:t>many data fields  undistinguishable.</a:t>
            </a:r>
            <a:endParaRPr sz="1800">
              <a:latin typeface="Arial"/>
              <a:cs typeface="Arial"/>
            </a:endParaRPr>
          </a:p>
          <a:p>
            <a:pPr marL="12700" marR="1327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Use of same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colour  (orange)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two  </a:t>
            </a:r>
            <a:r>
              <a:rPr sz="1800" spc="-10" dirty="0">
                <a:latin typeface="Arial"/>
                <a:cs typeface="Arial"/>
              </a:rPr>
              <a:t>different</a:t>
            </a:r>
            <a:r>
              <a:rPr sz="1800" spc="-5" dirty="0">
                <a:latin typeface="Arial"/>
                <a:cs typeface="Arial"/>
              </a:rPr>
              <a:t> tasks.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5251" y="2446239"/>
            <a:ext cx="1301190" cy="1103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7352" y="3567531"/>
            <a:ext cx="16719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Icon to depict ‘  security’ has </a:t>
            </a:r>
            <a:r>
              <a:rPr sz="1600" spc="-10" dirty="0">
                <a:latin typeface="Arial"/>
                <a:cs typeface="Arial"/>
              </a:rPr>
              <a:t>two  </a:t>
            </a:r>
            <a:r>
              <a:rPr sz="1600" spc="-5" dirty="0">
                <a:latin typeface="Arial"/>
                <a:cs typeface="Arial"/>
              </a:rPr>
              <a:t>humans . Not  representational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&amp;  meaningful.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6687" y="5329735"/>
            <a:ext cx="33553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Confused verbal statement label.  The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buttons </a:t>
            </a:r>
            <a:r>
              <a:rPr sz="1600" spc="-10" dirty="0">
                <a:latin typeface="Arial"/>
                <a:cs typeface="Arial"/>
              </a:rPr>
              <a:t>offer </a:t>
            </a:r>
            <a:r>
              <a:rPr sz="1600" spc="-5" dirty="0">
                <a:latin typeface="Arial"/>
                <a:cs typeface="Arial"/>
              </a:rPr>
              <a:t>a dead end. By  executing the action the user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not  </a:t>
            </a:r>
            <a:r>
              <a:rPr sz="1600" dirty="0">
                <a:latin typeface="Arial"/>
                <a:cs typeface="Arial"/>
              </a:rPr>
              <a:t>visually </a:t>
            </a:r>
            <a:r>
              <a:rPr sz="1600" spc="-5" dirty="0">
                <a:latin typeface="Arial"/>
                <a:cs typeface="Arial"/>
              </a:rPr>
              <a:t>informed as to </a:t>
            </a:r>
            <a:r>
              <a:rPr sz="1600" spc="-10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331" y="1026566"/>
            <a:ext cx="689355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Aesthetic </a:t>
            </a:r>
            <a:r>
              <a:rPr sz="1800" b="1" spc="-5" dirty="0">
                <a:latin typeface="Arial"/>
                <a:cs typeface="Arial"/>
              </a:rPr>
              <a:t>and minimalist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design: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cluttered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excessive use of </a:t>
            </a:r>
            <a:r>
              <a:rPr sz="1800" spc="-10" dirty="0">
                <a:latin typeface="Arial"/>
                <a:cs typeface="Arial"/>
              </a:rPr>
              <a:t>icons and </a:t>
            </a:r>
            <a:r>
              <a:rPr sz="1800" spc="-5" dirty="0">
                <a:latin typeface="Arial"/>
                <a:cs typeface="Arial"/>
              </a:rPr>
              <a:t>buttons.  </a:t>
            </a:r>
            <a:r>
              <a:rPr sz="1800" spc="-55" dirty="0">
                <a:latin typeface="Arial"/>
                <a:cs typeface="Arial"/>
              </a:rPr>
              <a:t>Tabs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separate different functionalities.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simple  </a:t>
            </a:r>
            <a:r>
              <a:rPr sz="1800" spc="-10" dirty="0">
                <a:latin typeface="Arial"/>
                <a:cs typeface="Arial"/>
              </a:rPr>
              <a:t>rectangle </a:t>
            </a:r>
            <a:r>
              <a:rPr sz="1800" spc="-5" dirty="0">
                <a:latin typeface="Arial"/>
                <a:cs typeface="Arial"/>
              </a:rPr>
              <a:t>composition </a:t>
            </a:r>
            <a:r>
              <a:rPr sz="1800" spc="-10" dirty="0">
                <a:latin typeface="Arial"/>
                <a:cs typeface="Arial"/>
              </a:rPr>
              <a:t>arrangement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model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3035" y="4990490"/>
            <a:ext cx="61442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Recognition rather than </a:t>
            </a:r>
            <a:r>
              <a:rPr sz="1800" b="1" spc="-10" dirty="0">
                <a:latin typeface="Arial"/>
                <a:cs typeface="Arial"/>
              </a:rPr>
              <a:t>recall: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use of </a:t>
            </a:r>
            <a:r>
              <a:rPr sz="1800" spc="-10" dirty="0">
                <a:latin typeface="Arial"/>
                <a:cs typeface="Arial"/>
              </a:rPr>
              <a:t>colour </a:t>
            </a:r>
            <a:r>
              <a:rPr sz="1800" spc="-5" dirty="0">
                <a:latin typeface="Arial"/>
                <a:cs typeface="Arial"/>
              </a:rPr>
              <a:t>schemes  </a:t>
            </a:r>
            <a:r>
              <a:rPr sz="1800" spc="-10" dirty="0">
                <a:latin typeface="Arial"/>
                <a:cs typeface="Arial"/>
              </a:rPr>
              <a:t>and icons </a:t>
            </a:r>
            <a:r>
              <a:rPr sz="1800" spc="-5" dirty="0">
                <a:latin typeface="Arial"/>
                <a:cs typeface="Arial"/>
              </a:rPr>
              <a:t>act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denote functionalities 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Example </a:t>
            </a:r>
            <a:r>
              <a:rPr sz="1800" spc="-5" dirty="0">
                <a:latin typeface="Arial"/>
                <a:cs typeface="Arial"/>
              </a:rPr>
              <a:t>‘ </a:t>
            </a:r>
            <a:r>
              <a:rPr sz="1800" spc="-10" dirty="0">
                <a:latin typeface="Arial"/>
                <a:cs typeface="Arial"/>
              </a:rPr>
              <a:t>Head  Phone </a:t>
            </a:r>
            <a:r>
              <a:rPr sz="1800" spc="-5" dirty="0">
                <a:latin typeface="Arial"/>
                <a:cs typeface="Arial"/>
              </a:rPr>
              <a:t>icon”. This </a:t>
            </a:r>
            <a:r>
              <a:rPr sz="1800" spc="-10" dirty="0">
                <a:latin typeface="Arial"/>
                <a:cs typeface="Arial"/>
              </a:rPr>
              <a:t>design </a:t>
            </a:r>
            <a:r>
              <a:rPr sz="1800" spc="-5" dirty="0">
                <a:latin typeface="Arial"/>
                <a:cs typeface="Arial"/>
              </a:rPr>
              <a:t>feature </a:t>
            </a:r>
            <a:r>
              <a:rPr sz="1800" spc="-10" dirty="0">
                <a:latin typeface="Arial"/>
                <a:cs typeface="Arial"/>
              </a:rPr>
              <a:t>promotes recognition of  rather than </a:t>
            </a:r>
            <a:r>
              <a:rPr sz="1800" spc="-5" dirty="0">
                <a:latin typeface="Arial"/>
                <a:cs typeface="Arial"/>
              </a:rPr>
              <a:t>recall of </a:t>
            </a:r>
            <a:r>
              <a:rPr sz="1800" spc="-10" dirty="0">
                <a:latin typeface="Arial"/>
                <a:cs typeface="Arial"/>
              </a:rPr>
              <a:t>system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functionalities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5686" y="2585567"/>
            <a:ext cx="3187820" cy="2069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4159" y="2586164"/>
            <a:ext cx="2971800" cy="2069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8331" y="425488"/>
            <a:ext cx="5282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Case </a:t>
            </a:r>
            <a:r>
              <a:rPr sz="3200" spc="-5" dirty="0"/>
              <a:t>Study </a:t>
            </a:r>
            <a:r>
              <a:rPr sz="3200" dirty="0"/>
              <a:t>1 : </a:t>
            </a:r>
            <a:r>
              <a:rPr sz="3200" spc="-5" dirty="0"/>
              <a:t>Windows</a:t>
            </a:r>
            <a:r>
              <a:rPr sz="3200" spc="-135" dirty="0"/>
              <a:t> </a:t>
            </a:r>
            <a:r>
              <a:rPr sz="3200" dirty="0"/>
              <a:t>GUI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3883" y="4180675"/>
            <a:ext cx="1869859" cy="159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28867" y="1781822"/>
            <a:ext cx="2527909" cy="1728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308" y="1151674"/>
            <a:ext cx="536765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Both the </a:t>
            </a:r>
            <a:r>
              <a:rPr sz="1800" spc="-10" dirty="0">
                <a:latin typeface="Arial"/>
                <a:cs typeface="Arial"/>
              </a:rPr>
              <a:t>icons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graphically </a:t>
            </a:r>
            <a:r>
              <a:rPr sz="1800" spc="-5" dirty="0">
                <a:latin typeface="Arial"/>
                <a:cs typeface="Arial"/>
              </a:rPr>
              <a:t>simple, </a:t>
            </a:r>
            <a:r>
              <a:rPr sz="1800" spc="-1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function  </a:t>
            </a:r>
            <a:r>
              <a:rPr sz="1800" spc="-5" dirty="0">
                <a:latin typeface="Arial"/>
                <a:cs typeface="Arial"/>
              </a:rPr>
              <a:t>of informing the status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complicated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10" dirty="0">
                <a:latin typeface="Arial"/>
                <a:cs typeface="Arial"/>
              </a:rPr>
              <a:t>understand.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937260" algn="l"/>
              </a:tabLst>
            </a:pPr>
            <a:r>
              <a:rPr sz="1800" spc="-5" dirty="0">
                <a:latin typeface="Arial"/>
                <a:cs typeface="Arial"/>
              </a:rPr>
              <a:t>They use </a:t>
            </a:r>
            <a:r>
              <a:rPr sz="1800" spc="-10" dirty="0">
                <a:latin typeface="Arial"/>
                <a:cs typeface="Arial"/>
              </a:rPr>
              <a:t>gradient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colorus (monochrome)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depict  </a:t>
            </a:r>
            <a:r>
              <a:rPr sz="1800" spc="-5" dirty="0">
                <a:latin typeface="Arial"/>
                <a:cs typeface="Arial"/>
              </a:rPr>
              <a:t>time </a:t>
            </a:r>
            <a:r>
              <a:rPr sz="1800" spc="-10" dirty="0">
                <a:latin typeface="Arial"/>
                <a:cs typeface="Arial"/>
              </a:rPr>
              <a:t>progress through animation.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circular form  </a:t>
            </a:r>
            <a:r>
              <a:rPr sz="1800" spc="-10" dirty="0">
                <a:latin typeface="Arial"/>
                <a:cs typeface="Arial"/>
              </a:rPr>
              <a:t>express	</a:t>
            </a:r>
            <a:r>
              <a:rPr sz="1800" spc="-5" dirty="0">
                <a:latin typeface="Arial"/>
                <a:cs typeface="Arial"/>
              </a:rPr>
              <a:t>the abstract </a:t>
            </a:r>
            <a:r>
              <a:rPr sz="1800" spc="-10" dirty="0">
                <a:latin typeface="Arial"/>
                <a:cs typeface="Arial"/>
              </a:rPr>
              <a:t>concept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1422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state of </a:t>
            </a:r>
            <a:r>
              <a:rPr sz="1800" spc="-10" dirty="0">
                <a:latin typeface="Arial"/>
                <a:cs typeface="Arial"/>
              </a:rPr>
              <a:t>‘please </a:t>
            </a:r>
            <a:r>
              <a:rPr sz="1800" spc="-15" dirty="0">
                <a:latin typeface="Arial"/>
                <a:cs typeface="Arial"/>
              </a:rPr>
              <a:t>wait’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expressed </a:t>
            </a:r>
            <a:r>
              <a:rPr sz="1800" spc="-5" dirty="0">
                <a:latin typeface="Arial"/>
                <a:cs typeface="Arial"/>
              </a:rPr>
              <a:t>in a </a:t>
            </a:r>
            <a:r>
              <a:rPr sz="1800" spc="-10" dirty="0">
                <a:latin typeface="Arial"/>
                <a:cs typeface="Arial"/>
              </a:rPr>
              <a:t>pleasant  peaceful unhurried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manner.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3365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terms of construction, the </a:t>
            </a:r>
            <a:r>
              <a:rPr sz="1800" spc="-10" dirty="0">
                <a:latin typeface="Arial"/>
                <a:cs typeface="Arial"/>
              </a:rPr>
              <a:t>icons do not </a:t>
            </a:r>
            <a:r>
              <a:rPr sz="1800" spc="-5" dirty="0">
                <a:latin typeface="Arial"/>
                <a:cs typeface="Arial"/>
              </a:rPr>
              <a:t>take  </a:t>
            </a:r>
            <a:r>
              <a:rPr sz="1800" spc="-10" dirty="0">
                <a:latin typeface="Arial"/>
                <a:cs typeface="Arial"/>
              </a:rPr>
              <a:t>expensive </a:t>
            </a:r>
            <a:r>
              <a:rPr sz="1800" spc="-5" dirty="0">
                <a:latin typeface="Arial"/>
                <a:cs typeface="Arial"/>
              </a:rPr>
              <a:t>screen </a:t>
            </a:r>
            <a:r>
              <a:rPr sz="1800" spc="-10" dirty="0">
                <a:latin typeface="Arial"/>
                <a:cs typeface="Arial"/>
              </a:rPr>
              <a:t>real </a:t>
            </a:r>
            <a:r>
              <a:rPr sz="1800" spc="-5" dirty="0">
                <a:latin typeface="Arial"/>
                <a:cs typeface="Arial"/>
              </a:rPr>
              <a:t>estate; </a:t>
            </a:r>
            <a:r>
              <a:rPr sz="1800" spc="-10" dirty="0">
                <a:latin typeface="Arial"/>
                <a:cs typeface="Arial"/>
              </a:rPr>
              <a:t>need </a:t>
            </a:r>
            <a:r>
              <a:rPr sz="1800" spc="-5" dirty="0">
                <a:latin typeface="Arial"/>
                <a:cs typeface="Arial"/>
              </a:rPr>
              <a:t>very less  </a:t>
            </a:r>
            <a:r>
              <a:rPr sz="1800" spc="-10" dirty="0">
                <a:latin typeface="Arial"/>
                <a:cs typeface="Arial"/>
              </a:rPr>
              <a:t>computing memory;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amiable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both pixel as </a:t>
            </a:r>
            <a:r>
              <a:rPr sz="1800" spc="-15" dirty="0">
                <a:latin typeface="Arial"/>
                <a:cs typeface="Arial"/>
              </a:rPr>
              <a:t>well 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vector </a:t>
            </a:r>
            <a:r>
              <a:rPr sz="1800" spc="-10" dirty="0">
                <a:latin typeface="Arial"/>
                <a:cs typeface="Arial"/>
              </a:rPr>
              <a:t>graphics.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67945">
              <a:lnSpc>
                <a:spcPct val="100000"/>
              </a:lnSpc>
              <a:tabLst>
                <a:tab pos="2422525" algn="l"/>
                <a:tab pos="3209925" algn="l"/>
                <a:tab pos="437896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ae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  </a:t>
            </a:r>
            <a:r>
              <a:rPr sz="1800" spc="-10" dirty="0">
                <a:latin typeface="Arial"/>
                <a:cs typeface="Arial"/>
              </a:rPr>
              <a:t>principles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their </a:t>
            </a:r>
            <a:r>
              <a:rPr sz="1800" spc="-5" dirty="0">
                <a:latin typeface="Arial"/>
                <a:cs typeface="Arial"/>
              </a:rPr>
              <a:t>form, </a:t>
            </a:r>
            <a:r>
              <a:rPr sz="1800" spc="-20" dirty="0">
                <a:latin typeface="Arial"/>
                <a:cs typeface="Arial"/>
              </a:rPr>
              <a:t>colour, </a:t>
            </a:r>
            <a:r>
              <a:rPr sz="1800" spc="-10" dirty="0">
                <a:latin typeface="Arial"/>
                <a:cs typeface="Arial"/>
              </a:rPr>
              <a:t>shape, configuration,  </a:t>
            </a:r>
            <a:r>
              <a:rPr sz="1800" spc="-5" dirty="0">
                <a:latin typeface="Arial"/>
                <a:cs typeface="Arial"/>
              </a:rPr>
              <a:t>motion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composition –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them put together  </a:t>
            </a:r>
            <a:r>
              <a:rPr sz="1800" spc="-5" dirty="0">
                <a:latin typeface="Arial"/>
                <a:cs typeface="Arial"/>
              </a:rPr>
              <a:t>holistically resulting in a simple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‘design’.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308" y="2330"/>
            <a:ext cx="5786755" cy="8731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010535" algn="l"/>
              </a:tabLst>
            </a:pPr>
            <a:r>
              <a:rPr sz="3200" dirty="0"/>
              <a:t>Case </a:t>
            </a:r>
            <a:r>
              <a:rPr sz="3200" spc="-5" dirty="0"/>
              <a:t>Study</a:t>
            </a:r>
            <a:r>
              <a:rPr sz="3200" spc="-45" dirty="0"/>
              <a:t> </a:t>
            </a:r>
            <a:r>
              <a:rPr sz="3200" dirty="0"/>
              <a:t>2</a:t>
            </a:r>
            <a:r>
              <a:rPr sz="3200" spc="-5" dirty="0"/>
              <a:t> </a:t>
            </a:r>
            <a:r>
              <a:rPr sz="3200" dirty="0"/>
              <a:t>:	</a:t>
            </a:r>
            <a:r>
              <a:rPr sz="3200" spc="-5" dirty="0"/>
              <a:t>Icon</a:t>
            </a:r>
            <a:r>
              <a:rPr sz="3200" spc="-30" dirty="0"/>
              <a:t> </a:t>
            </a:r>
            <a:r>
              <a:rPr sz="3200" spc="-5" dirty="0"/>
              <a:t>Design</a:t>
            </a:r>
            <a:endParaRPr sz="3200"/>
          </a:p>
          <a:p>
            <a:pPr marL="37465">
              <a:lnSpc>
                <a:spcPct val="100000"/>
              </a:lnSpc>
              <a:spcBef>
                <a:spcPts val="240"/>
              </a:spcBef>
              <a:tabLst>
                <a:tab pos="3502025" algn="l"/>
              </a:tabLst>
            </a:pPr>
            <a:r>
              <a:rPr sz="1800" spc="-45" dirty="0"/>
              <a:t>Two </a:t>
            </a:r>
            <a:r>
              <a:rPr sz="1800" spc="-5" dirty="0"/>
              <a:t>simple</a:t>
            </a:r>
            <a:r>
              <a:rPr sz="1800" spc="85" dirty="0"/>
              <a:t> </a:t>
            </a:r>
            <a:r>
              <a:rPr sz="1800" spc="-10" dirty="0"/>
              <a:t>icons</a:t>
            </a:r>
            <a:r>
              <a:rPr sz="1800" spc="10" dirty="0"/>
              <a:t> </a:t>
            </a:r>
            <a:r>
              <a:rPr sz="1800" spc="-5" dirty="0"/>
              <a:t>communicating	</a:t>
            </a:r>
            <a:r>
              <a:rPr sz="1800" spc="-10" dirty="0"/>
              <a:t>an </a:t>
            </a:r>
            <a:r>
              <a:rPr sz="1800" spc="-5" dirty="0"/>
              <a:t>activity in</a:t>
            </a:r>
            <a:r>
              <a:rPr sz="1800" spc="-40" dirty="0"/>
              <a:t> </a:t>
            </a:r>
            <a:r>
              <a:rPr sz="1800" spc="-5" dirty="0"/>
              <a:t>progress.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6220548" y="3789045"/>
            <a:ext cx="2527935" cy="2376805"/>
          </a:xfrm>
          <a:custGeom>
            <a:avLst/>
            <a:gdLst/>
            <a:ahLst/>
            <a:cxnLst/>
            <a:rect l="l" t="t" r="r" b="b"/>
            <a:pathLst>
              <a:path w="2527934" h="2376804">
                <a:moveTo>
                  <a:pt x="0" y="0"/>
                </a:moveTo>
                <a:lnTo>
                  <a:pt x="2527922" y="0"/>
                </a:lnTo>
                <a:lnTo>
                  <a:pt x="2527922" y="2376258"/>
                </a:lnTo>
                <a:lnTo>
                  <a:pt x="0" y="23762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0139" y="1609976"/>
            <a:ext cx="3868338" cy="262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988" y="625398"/>
            <a:ext cx="5422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8955" algn="l"/>
              </a:tabLst>
            </a:pPr>
            <a:r>
              <a:rPr spc="-10" dirty="0"/>
              <a:t>G</a:t>
            </a:r>
            <a:r>
              <a:rPr dirty="0"/>
              <a:t>raph</a:t>
            </a:r>
            <a:r>
              <a:rPr spc="-5" dirty="0"/>
              <a:t>ic </a:t>
            </a:r>
            <a:r>
              <a:rPr spc="-10" dirty="0"/>
              <a:t>D</a:t>
            </a:r>
            <a:r>
              <a:rPr dirty="0"/>
              <a:t>es</a:t>
            </a:r>
            <a:r>
              <a:rPr spc="-5" dirty="0"/>
              <a:t>i</a:t>
            </a:r>
            <a:r>
              <a:rPr dirty="0"/>
              <a:t>g</a:t>
            </a:r>
            <a:r>
              <a:rPr spc="-5" dirty="0"/>
              <a:t>n</a:t>
            </a:r>
            <a:r>
              <a:rPr spc="15"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55" dirty="0"/>
              <a:t>W</a:t>
            </a:r>
            <a:r>
              <a:rPr dirty="0"/>
              <a:t>ebs</a:t>
            </a:r>
            <a:r>
              <a:rPr spc="-5" dirty="0"/>
              <a:t>ite</a:t>
            </a:r>
            <a:r>
              <a:rPr dirty="0"/>
              <a:t>	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0695" y="4343971"/>
            <a:ext cx="1770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rlito"/>
                <a:cs typeface="Carlito"/>
              </a:rPr>
              <a:t>Too </a:t>
            </a:r>
            <a:r>
              <a:rPr sz="1800" spc="-5" dirty="0">
                <a:latin typeface="Carlito"/>
                <a:cs typeface="Carlito"/>
              </a:rPr>
              <a:t>much of </a:t>
            </a:r>
            <a:r>
              <a:rPr sz="1800" spc="-40" dirty="0">
                <a:latin typeface="Carlito"/>
                <a:cs typeface="Carlito"/>
              </a:rPr>
              <a:t>order. 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Interesting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4335" y="4282630"/>
            <a:ext cx="21767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Rhythmic spacing.  Different shapes create  interesting lay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out.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31" y="1615287"/>
            <a:ext cx="324294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4061"/>
                </a:solidFill>
                <a:latin typeface="Arial"/>
                <a:cs typeface="Arial"/>
              </a:rPr>
              <a:t>HCI-Designers besides  being Engineers are  Artists in the sense that  they have </a:t>
            </a:r>
            <a:r>
              <a:rPr sz="2400" dirty="0">
                <a:solidFill>
                  <a:srgbClr val="25406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54061"/>
                </a:solidFill>
                <a:latin typeface="Arial"/>
                <a:cs typeface="Arial"/>
              </a:rPr>
              <a:t>become  sensitive </a:t>
            </a:r>
            <a:r>
              <a:rPr sz="2400" dirty="0">
                <a:solidFill>
                  <a:srgbClr val="25406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54061"/>
                </a:solidFill>
                <a:latin typeface="Arial"/>
                <a:cs typeface="Arial"/>
              </a:rPr>
              <a:t>the visual  language and master  the use of visual  elements in</a:t>
            </a:r>
            <a:r>
              <a:rPr sz="2400" spc="-5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54061"/>
                </a:solidFill>
                <a:latin typeface="Arial"/>
                <a:cs typeface="Arial"/>
              </a:rPr>
              <a:t>accordance  </a:t>
            </a:r>
            <a:r>
              <a:rPr sz="2400" dirty="0">
                <a:solidFill>
                  <a:srgbClr val="254061"/>
                </a:solidFill>
                <a:latin typeface="Arial"/>
                <a:cs typeface="Arial"/>
              </a:rPr>
              <a:t>to</a:t>
            </a:r>
            <a:r>
              <a:rPr sz="2400" spc="-30" dirty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54061"/>
                </a:solidFill>
                <a:latin typeface="Arial"/>
                <a:cs typeface="Arial"/>
              </a:rPr>
              <a:t>Principles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72" y="2870720"/>
            <a:ext cx="2004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045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B2717"/>
                </a:solidFill>
                <a:uFill>
                  <a:solidFill>
                    <a:srgbClr val="FB2717"/>
                  </a:solidFill>
                </a:uFill>
                <a:latin typeface="Carlito"/>
                <a:cs typeface="Carlito"/>
              </a:rPr>
              <a:t>Aesthetics </a:t>
            </a:r>
            <a:r>
              <a:rPr sz="1800" b="1" spc="-5" dirty="0">
                <a:solidFill>
                  <a:srgbClr val="FB2717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Ordered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Grid -  </a:t>
            </a:r>
            <a:r>
              <a:rPr sz="1800" spc="-20" dirty="0">
                <a:solidFill>
                  <a:srgbClr val="0070C0"/>
                </a:solidFill>
                <a:latin typeface="Carlito"/>
                <a:cs typeface="Carlito"/>
              </a:rPr>
              <a:t>Rows 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and</a:t>
            </a:r>
            <a:r>
              <a:rPr sz="1800" spc="-5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Columns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877695" algn="l"/>
              </a:tabLst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oo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mp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n	–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064" y="3968000"/>
            <a:ext cx="268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Position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with respect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to</a:t>
            </a:r>
            <a:r>
              <a:rPr sz="1800" spc="-2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area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772" y="4242320"/>
            <a:ext cx="2528828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10055" algn="l"/>
              </a:tabLst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Visual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Balance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– 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Symmetry 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/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Asymmetry 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Low</a:t>
            </a: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visual</a:t>
            </a: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noise	–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No </a:t>
            </a:r>
            <a:r>
              <a:rPr sz="1800" spc="-15" dirty="0">
                <a:solidFill>
                  <a:srgbClr val="0070C0"/>
                </a:solidFill>
                <a:latin typeface="Carlito"/>
                <a:cs typeface="Carlito"/>
              </a:rPr>
              <a:t>clutter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or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crowding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Color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&amp;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Graphics</a:t>
            </a:r>
            <a:r>
              <a:rPr sz="1800" b="1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–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772" y="5613920"/>
            <a:ext cx="419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Simple plain light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reflective /absorbing </a:t>
            </a:r>
            <a:r>
              <a:rPr sz="1800" spc="-15" dirty="0">
                <a:solidFill>
                  <a:srgbClr val="0070C0"/>
                </a:solidFill>
                <a:latin typeface="Carlito"/>
                <a:cs typeface="Carlito"/>
              </a:rPr>
              <a:t>colors 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0070C0"/>
                </a:solidFill>
                <a:latin typeface="Carlito"/>
                <a:cs typeface="Carlito"/>
              </a:rPr>
              <a:t>no 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fancy</a:t>
            </a:r>
            <a:r>
              <a:rPr sz="1800" spc="10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labels.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664" y="5175008"/>
            <a:ext cx="456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B2717"/>
                </a:solidFill>
                <a:latin typeface="Carlito"/>
                <a:cs typeface="Carlito"/>
              </a:rPr>
              <a:t>The </a:t>
            </a:r>
            <a:r>
              <a:rPr sz="1800" i="1" dirty="0">
                <a:solidFill>
                  <a:srgbClr val="FB2717"/>
                </a:solidFill>
                <a:latin typeface="Carlito"/>
                <a:cs typeface="Carlito"/>
              </a:rPr>
              <a:t>U I </a:t>
            </a:r>
            <a:r>
              <a:rPr sz="1800" i="1" spc="-15" dirty="0">
                <a:solidFill>
                  <a:srgbClr val="FB2717"/>
                </a:solidFill>
                <a:latin typeface="Carlito"/>
                <a:cs typeface="Carlito"/>
              </a:rPr>
              <a:t>-interface </a:t>
            </a:r>
            <a:r>
              <a:rPr sz="1800" i="1" dirty="0">
                <a:solidFill>
                  <a:srgbClr val="FB2717"/>
                </a:solidFill>
                <a:latin typeface="Carlito"/>
                <a:cs typeface="Carlito"/>
              </a:rPr>
              <a:t>of a </a:t>
            </a:r>
            <a:r>
              <a:rPr sz="1800" i="1" spc="-5" dirty="0">
                <a:solidFill>
                  <a:srgbClr val="FB2717"/>
                </a:solidFill>
                <a:latin typeface="Carlito"/>
                <a:cs typeface="Carlito"/>
              </a:rPr>
              <a:t>product is not </a:t>
            </a:r>
            <a:r>
              <a:rPr sz="1800" i="1" dirty="0">
                <a:solidFill>
                  <a:srgbClr val="FB2717"/>
                </a:solidFill>
                <a:latin typeface="Carlito"/>
                <a:cs typeface="Carlito"/>
              </a:rPr>
              <a:t>a </a:t>
            </a:r>
            <a:r>
              <a:rPr sz="1800" i="1" spc="-15" dirty="0">
                <a:solidFill>
                  <a:srgbClr val="FB2717"/>
                </a:solidFill>
                <a:latin typeface="Carlito"/>
                <a:cs typeface="Carlito"/>
              </a:rPr>
              <a:t>canvas</a:t>
            </a:r>
            <a:r>
              <a:rPr sz="1800" i="1" spc="65" dirty="0">
                <a:solidFill>
                  <a:srgbClr val="FB2717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FB2717"/>
                </a:solidFill>
                <a:latin typeface="Carlito"/>
                <a:cs typeface="Carlito"/>
              </a:rPr>
              <a:t>for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4435" y="5449328"/>
            <a:ext cx="300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B2717"/>
                </a:solidFill>
                <a:latin typeface="Carlito"/>
                <a:cs typeface="Carlito"/>
              </a:rPr>
              <a:t>art nor </a:t>
            </a:r>
            <a:r>
              <a:rPr sz="1800" i="1" dirty="0">
                <a:solidFill>
                  <a:srgbClr val="FB2717"/>
                </a:solidFill>
                <a:latin typeface="Carlito"/>
                <a:cs typeface="Carlito"/>
              </a:rPr>
              <a:t>a </a:t>
            </a:r>
            <a:r>
              <a:rPr sz="1800" i="1" spc="-10" dirty="0">
                <a:solidFill>
                  <a:srgbClr val="FB2717"/>
                </a:solidFill>
                <a:latin typeface="Carlito"/>
                <a:cs typeface="Carlito"/>
              </a:rPr>
              <a:t>surface for</a:t>
            </a:r>
            <a:r>
              <a:rPr sz="1800" i="1" spc="-45" dirty="0">
                <a:solidFill>
                  <a:srgbClr val="FB2717"/>
                </a:solidFill>
                <a:latin typeface="Carlito"/>
                <a:cs typeface="Carlito"/>
              </a:rPr>
              <a:t> </a:t>
            </a:r>
            <a:r>
              <a:rPr sz="1800" i="1" spc="-5" dirty="0">
                <a:solidFill>
                  <a:srgbClr val="FB2717"/>
                </a:solidFill>
                <a:latin typeface="Carlito"/>
                <a:cs typeface="Carlito"/>
              </a:rPr>
              <a:t>advertising.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801" y="793369"/>
            <a:ext cx="2360295" cy="176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case study of a  </a:t>
            </a:r>
            <a:r>
              <a:rPr sz="1800" spc="-15" dirty="0">
                <a:latin typeface="Arial"/>
                <a:cs typeface="Arial"/>
              </a:rPr>
              <a:t>website’s </a:t>
            </a:r>
            <a:r>
              <a:rPr sz="1800" spc="-5" dirty="0">
                <a:latin typeface="Arial"/>
                <a:cs typeface="Arial"/>
              </a:rPr>
              <a:t>visual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quality</a:t>
            </a:r>
            <a:endParaRPr sz="1800">
              <a:latin typeface="Arial"/>
              <a:cs typeface="Arial"/>
            </a:endParaRPr>
          </a:p>
          <a:p>
            <a:pPr marL="12700" marR="320675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solidFill>
                  <a:srgbClr val="D24055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D24055"/>
                </a:solidFill>
                <a:latin typeface="Arial"/>
                <a:cs typeface="Arial"/>
              </a:rPr>
              <a:t>principles of  Cognitive </a:t>
            </a:r>
            <a:r>
              <a:rPr sz="1800" spc="-5" dirty="0">
                <a:solidFill>
                  <a:srgbClr val="D24055"/>
                </a:solidFill>
                <a:latin typeface="Arial"/>
                <a:cs typeface="Arial"/>
              </a:rPr>
              <a:t>Science –  Gestalt </a:t>
            </a:r>
            <a:r>
              <a:rPr sz="1800" spc="-15" dirty="0">
                <a:solidFill>
                  <a:srgbClr val="D24055"/>
                </a:solidFill>
                <a:latin typeface="Arial"/>
                <a:cs typeface="Arial"/>
              </a:rPr>
              <a:t>laws </a:t>
            </a:r>
            <a:r>
              <a:rPr sz="1800" spc="-10" dirty="0">
                <a:solidFill>
                  <a:srgbClr val="D24055"/>
                </a:solidFill>
                <a:latin typeface="Arial"/>
                <a:cs typeface="Arial"/>
              </a:rPr>
              <a:t>govern  </a:t>
            </a:r>
            <a:r>
              <a:rPr sz="1800" spc="-5" dirty="0">
                <a:solidFill>
                  <a:srgbClr val="D24055"/>
                </a:solidFill>
                <a:latin typeface="Arial"/>
                <a:cs typeface="Arial"/>
              </a:rPr>
              <a:t>aesthetics.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2267" y="264883"/>
            <a:ext cx="427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Graphic Design Case Study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35807" y="862596"/>
            <a:ext cx="5678805" cy="4291965"/>
            <a:chOff x="3035807" y="862596"/>
            <a:chExt cx="5678805" cy="4291965"/>
          </a:xfrm>
        </p:grpSpPr>
        <p:sp>
          <p:nvSpPr>
            <p:cNvPr id="11" name="object 11"/>
            <p:cNvSpPr/>
            <p:nvPr/>
          </p:nvSpPr>
          <p:spPr>
            <a:xfrm>
              <a:off x="3035807" y="862596"/>
              <a:ext cx="5678424" cy="42915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3737" y="890346"/>
              <a:ext cx="5580113" cy="41936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2769" y="1450632"/>
              <a:ext cx="5135676" cy="35318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3737" y="890346"/>
            <a:ext cx="5580380" cy="4194175"/>
          </a:xfrm>
          <a:prstGeom prst="rect">
            <a:avLst/>
          </a:prstGeom>
          <a:ln w="12700">
            <a:solidFill>
              <a:srgbClr val="7D60A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latin typeface="Carlito"/>
                <a:cs typeface="Carlito"/>
              </a:rPr>
              <a:t>Visual balance,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Hierarchy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391" y="641515"/>
            <a:ext cx="6517640" cy="490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525905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Aesthetics is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specilised  discipline.</a:t>
            </a:r>
            <a:endParaRPr sz="3200">
              <a:latin typeface="Arial"/>
              <a:cs typeface="Arial"/>
            </a:endParaRPr>
          </a:p>
          <a:p>
            <a:pPr marL="469900" marR="42481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It has as much </a:t>
            </a:r>
            <a:r>
              <a:rPr sz="3200" dirty="0">
                <a:latin typeface="Arial"/>
                <a:cs typeface="Arial"/>
              </a:rPr>
              <a:t>science &amp;  </a:t>
            </a:r>
            <a:r>
              <a:rPr sz="3200" spc="-5" dirty="0">
                <a:latin typeface="Arial"/>
                <a:cs typeface="Arial"/>
              </a:rPr>
              <a:t>technology in it as much as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Art.</a:t>
            </a:r>
            <a:endParaRPr sz="3200">
              <a:latin typeface="Arial"/>
              <a:cs typeface="Arial"/>
            </a:endParaRPr>
          </a:p>
          <a:p>
            <a:pPr marL="469900" marR="157416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It is qualitative as well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as  quantitative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judgment.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Creative Designers are best  </a:t>
            </a:r>
            <a:r>
              <a:rPr sz="3200" spc="-10" dirty="0">
                <a:latin typeface="Arial"/>
                <a:cs typeface="Arial"/>
              </a:rPr>
              <a:t>equipped </a:t>
            </a:r>
            <a:r>
              <a:rPr sz="3200" spc="-5" dirty="0">
                <a:latin typeface="Arial"/>
                <a:cs typeface="Arial"/>
              </a:rPr>
              <a:t>to decide on aesthetics  as they are trained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professionally.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083" y="847306"/>
            <a:ext cx="1955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</a:tabLst>
            </a:pPr>
            <a:r>
              <a:rPr sz="2400" spc="-5" dirty="0"/>
              <a:t>A</a:t>
            </a:r>
            <a:r>
              <a:rPr sz="2400" dirty="0"/>
              <a:t>ss</a:t>
            </a:r>
            <a:r>
              <a:rPr sz="2400" spc="-10" dirty="0"/>
              <a:t>ign</a:t>
            </a:r>
            <a:r>
              <a:rPr sz="2400" spc="-5" dirty="0"/>
              <a:t>m</a:t>
            </a:r>
            <a:r>
              <a:rPr sz="2400" spc="-10" dirty="0"/>
              <a:t>en</a:t>
            </a:r>
            <a:r>
              <a:rPr sz="2400" spc="-5" dirty="0"/>
              <a:t>t</a:t>
            </a:r>
            <a:r>
              <a:rPr sz="2400" dirty="0"/>
              <a:t>	</a:t>
            </a:r>
            <a:r>
              <a:rPr sz="2400" spc="-5" dirty="0"/>
              <a:t>1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66367" y="2375801"/>
            <a:ext cx="705675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145">
              <a:lnSpc>
                <a:spcPct val="100000"/>
              </a:lnSpc>
              <a:spcBef>
                <a:spcPts val="100"/>
              </a:spcBef>
              <a:tabLst>
                <a:tab pos="3122295" algn="l"/>
                <a:tab pos="3933825" algn="l"/>
                <a:tab pos="4467225" algn="l"/>
                <a:tab pos="4974590" algn="l"/>
              </a:tabLst>
            </a:pPr>
            <a:r>
              <a:rPr sz="1800" spc="-5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any computer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mobile	</a:t>
            </a:r>
            <a:r>
              <a:rPr sz="1800" spc="-5" dirty="0">
                <a:latin typeface="Arial"/>
                <a:cs typeface="Arial"/>
              </a:rPr>
              <a:t>screen	pick	</a:t>
            </a:r>
            <a:r>
              <a:rPr sz="1800" spc="-10" dirty="0">
                <a:latin typeface="Arial"/>
                <a:cs typeface="Arial"/>
              </a:rPr>
              <a:t>one	</a:t>
            </a:r>
            <a:r>
              <a:rPr sz="1800" spc="-5" dirty="0">
                <a:latin typeface="Arial"/>
                <a:cs typeface="Arial"/>
              </a:rPr>
              <a:t>GUI </a:t>
            </a:r>
            <a:r>
              <a:rPr sz="1800" spc="-15" dirty="0">
                <a:latin typeface="Arial"/>
                <a:cs typeface="Arial"/>
              </a:rPr>
              <a:t>which you do 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more GUI </a:t>
            </a:r>
            <a:r>
              <a:rPr sz="1800" spc="-15" dirty="0">
                <a:latin typeface="Arial"/>
                <a:cs typeface="Arial"/>
              </a:rPr>
              <a:t>which you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like.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950594" algn="l"/>
                <a:tab pos="1522095" algn="l"/>
                <a:tab pos="2803525" algn="l"/>
                <a:tab pos="3883660" algn="l"/>
                <a:tab pos="5445125" algn="l"/>
                <a:tab pos="5697855" algn="l"/>
                <a:tab pos="6109970" algn="l"/>
              </a:tabLst>
            </a:pPr>
            <a:r>
              <a:rPr sz="1800" spc="-10" dirty="0">
                <a:latin typeface="Arial"/>
                <a:cs typeface="Arial"/>
              </a:rPr>
              <a:t>Analyze	their	</a:t>
            </a:r>
            <a:r>
              <a:rPr sz="1800" spc="-5" dirty="0">
                <a:latin typeface="Arial"/>
                <a:cs typeface="Arial"/>
              </a:rPr>
              <a:t>constituting	</a:t>
            </a:r>
            <a:r>
              <a:rPr sz="1800" spc="-10" dirty="0">
                <a:latin typeface="Arial"/>
                <a:cs typeface="Arial"/>
              </a:rPr>
              <a:t>graphic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visual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elements	by </a:t>
            </a:r>
            <a:r>
              <a:rPr sz="1800" spc="-15" dirty="0">
                <a:latin typeface="Arial"/>
                <a:cs typeface="Arial"/>
              </a:rPr>
              <a:t>applying  </a:t>
            </a:r>
            <a:r>
              <a:rPr sz="1800" spc="-10" dirty="0">
                <a:latin typeface="Arial"/>
                <a:cs typeface="Arial"/>
              </a:rPr>
              <a:t>principles </a:t>
            </a:r>
            <a:r>
              <a:rPr sz="1800" spc="-5" dirty="0">
                <a:latin typeface="Arial"/>
                <a:cs typeface="Arial"/>
              </a:rPr>
              <a:t>of aesthetics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find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if	</a:t>
            </a:r>
            <a:r>
              <a:rPr sz="1800" spc="-15" dirty="0">
                <a:latin typeface="Arial"/>
                <a:cs typeface="Arial"/>
              </a:rPr>
              <a:t>you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	</a:t>
            </a:r>
            <a:r>
              <a:rPr sz="1800" spc="-10" dirty="0">
                <a:latin typeface="Arial"/>
                <a:cs typeface="Arial"/>
              </a:rPr>
              <a:t>any aesthetic  reasons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your </a:t>
            </a:r>
            <a:r>
              <a:rPr sz="1800" spc="-5" dirty="0">
                <a:latin typeface="Arial"/>
                <a:cs typeface="Arial"/>
              </a:rPr>
              <a:t>‘like’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‘dislike’. </a:t>
            </a:r>
            <a:r>
              <a:rPr sz="1800" spc="-10" dirty="0">
                <a:latin typeface="Arial"/>
                <a:cs typeface="Arial"/>
              </a:rPr>
              <a:t>Keep functional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usability	</a:t>
            </a:r>
            <a:r>
              <a:rPr sz="1800" spc="-5" dirty="0">
                <a:latin typeface="Arial"/>
                <a:cs typeface="Arial"/>
              </a:rPr>
              <a:t>aspects  </a:t>
            </a:r>
            <a:r>
              <a:rPr sz="1800" spc="-10" dirty="0">
                <a:latin typeface="Arial"/>
                <a:cs typeface="Arial"/>
              </a:rPr>
              <a:t>out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judgment </a:t>
            </a:r>
            <a:r>
              <a:rPr sz="1800" spc="-5" dirty="0">
                <a:latin typeface="Arial"/>
                <a:cs typeface="Arial"/>
              </a:rPr>
              <a:t>for the time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622" y="709168"/>
            <a:ext cx="4174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Requirements of </a:t>
            </a:r>
            <a:r>
              <a:rPr sz="3200" dirty="0"/>
              <a:t>a</a:t>
            </a:r>
            <a:r>
              <a:rPr sz="3200" spc="-125" dirty="0"/>
              <a:t> </a:t>
            </a:r>
            <a:r>
              <a:rPr sz="3200" dirty="0"/>
              <a:t>GUI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6364" y="1465865"/>
            <a:ext cx="7531100" cy="41249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spc="-10" dirty="0">
                <a:latin typeface="Arial"/>
                <a:cs typeface="Arial"/>
              </a:rPr>
              <a:t>Should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FUNCTIONAL:</a:t>
            </a:r>
            <a:endParaRPr sz="2400">
              <a:latin typeface="Arial"/>
              <a:cs typeface="Arial"/>
            </a:endParaRPr>
          </a:p>
          <a:p>
            <a:pPr marL="29209" marR="508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Arial"/>
                <a:cs typeface="Arial"/>
              </a:rPr>
              <a:t>Useable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Easy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operate </a:t>
            </a:r>
            <a:r>
              <a:rPr sz="1800" dirty="0">
                <a:latin typeface="Arial"/>
                <a:cs typeface="Arial"/>
              </a:rPr>
              <a:t>; </a:t>
            </a:r>
            <a:r>
              <a:rPr sz="1800" spc="-5" dirty="0">
                <a:latin typeface="Arial"/>
                <a:cs typeface="Arial"/>
              </a:rPr>
              <a:t>locate </a:t>
            </a:r>
            <a:r>
              <a:rPr sz="1800" spc="-2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required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it is </a:t>
            </a:r>
            <a:r>
              <a:rPr sz="1800" spc="-10" dirty="0">
                <a:latin typeface="Arial"/>
                <a:cs typeface="Arial"/>
              </a:rPr>
              <a:t>required  on </a:t>
            </a:r>
            <a:r>
              <a:rPr sz="1800" spc="-5" dirty="0">
                <a:latin typeface="Arial"/>
                <a:cs typeface="Arial"/>
              </a:rPr>
              <a:t>the screen; </a:t>
            </a:r>
            <a:r>
              <a:rPr sz="1800" spc="-10" dirty="0">
                <a:latin typeface="Arial"/>
                <a:cs typeface="Arial"/>
              </a:rPr>
              <a:t>and do </a:t>
            </a:r>
            <a:r>
              <a:rPr sz="1800" spc="-2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expected </a:t>
            </a:r>
            <a:r>
              <a:rPr sz="1800" spc="-5" dirty="0">
                <a:latin typeface="Arial"/>
                <a:cs typeface="Arial"/>
              </a:rPr>
              <a:t>of it – </a:t>
            </a:r>
            <a:r>
              <a:rPr sz="1800" spc="-15" dirty="0">
                <a:latin typeface="Arial"/>
                <a:cs typeface="Arial"/>
              </a:rPr>
              <a:t>without </a:t>
            </a:r>
            <a:r>
              <a:rPr sz="1800" spc="-10" dirty="0">
                <a:latin typeface="Arial"/>
                <a:cs typeface="Arial"/>
              </a:rPr>
              <a:t>need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learning </a:t>
            </a:r>
            <a:r>
              <a:rPr sz="1800" spc="-15" dirty="0">
                <a:latin typeface="Arial"/>
                <a:cs typeface="Arial"/>
              </a:rPr>
              <a:t>or  </a:t>
            </a:r>
            <a:r>
              <a:rPr sz="1800" spc="-10" dirty="0"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AESTHETIC:</a:t>
            </a:r>
            <a:endParaRPr sz="2400">
              <a:latin typeface="Arial"/>
              <a:cs typeface="Arial"/>
            </a:endParaRPr>
          </a:p>
          <a:p>
            <a:pPr marL="29209" marR="770255">
              <a:lnSpc>
                <a:spcPct val="100000"/>
              </a:lnSpc>
              <a:spcBef>
                <a:spcPts val="10"/>
              </a:spcBef>
              <a:tabLst>
                <a:tab pos="4645660" algn="l"/>
              </a:tabLst>
            </a:pPr>
            <a:r>
              <a:rPr sz="1800" spc="-10" dirty="0">
                <a:latin typeface="Arial"/>
                <a:cs typeface="Arial"/>
              </a:rPr>
              <a:t>Pleasing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eye </a:t>
            </a:r>
            <a:r>
              <a:rPr sz="1800" dirty="0">
                <a:latin typeface="Arial"/>
                <a:cs typeface="Arial"/>
              </a:rPr>
              <a:t>;  </a:t>
            </a:r>
            <a:r>
              <a:rPr sz="1800" spc="-10" dirty="0">
                <a:latin typeface="Arial"/>
                <a:cs typeface="Arial"/>
              </a:rPr>
              <a:t>Highest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Visual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Quality;	Identifiable; </a:t>
            </a:r>
            <a:r>
              <a:rPr sz="1800" spc="-5" dirty="0">
                <a:latin typeface="Arial"/>
                <a:cs typeface="Arial"/>
              </a:rPr>
              <a:t>Distinct </a:t>
            </a:r>
            <a:r>
              <a:rPr sz="1800" dirty="0">
                <a:latin typeface="Arial"/>
                <a:cs typeface="Arial"/>
              </a:rPr>
              <a:t>;  </a:t>
            </a:r>
            <a:r>
              <a:rPr sz="1800" spc="-10" dirty="0">
                <a:latin typeface="Arial"/>
                <a:cs typeface="Arial"/>
              </a:rPr>
              <a:t>Recognizable,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Recallable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COMMUNICABLE:</a:t>
            </a:r>
            <a:endParaRPr sz="2400">
              <a:latin typeface="Arial"/>
              <a:cs typeface="Arial"/>
            </a:endParaRPr>
          </a:p>
          <a:p>
            <a:pPr marL="29209" marR="720090">
              <a:lnSpc>
                <a:spcPct val="100000"/>
              </a:lnSpc>
              <a:spcBef>
                <a:spcPts val="15"/>
              </a:spcBef>
              <a:tabLst>
                <a:tab pos="2351405" algn="l"/>
              </a:tabLst>
            </a:pPr>
            <a:r>
              <a:rPr sz="1800" spc="-10" dirty="0">
                <a:latin typeface="Arial"/>
                <a:cs typeface="Arial"/>
              </a:rPr>
              <a:t>Express </a:t>
            </a:r>
            <a:r>
              <a:rPr sz="1800" spc="-2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it represents; </a:t>
            </a:r>
            <a:r>
              <a:rPr sz="1800" spc="-10" dirty="0">
                <a:latin typeface="Arial"/>
                <a:cs typeface="Arial"/>
              </a:rPr>
              <a:t>how </a:t>
            </a:r>
            <a:r>
              <a:rPr sz="1800" spc="-5" dirty="0">
                <a:latin typeface="Arial"/>
                <a:cs typeface="Arial"/>
              </a:rPr>
              <a:t>it 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be operated; Unambiguous;  Meaningful;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Culturally	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0" dirty="0">
                <a:latin typeface="Arial"/>
                <a:cs typeface="Arial"/>
              </a:rPr>
              <a:t>Contextually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compatible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915" y="416979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6430" algn="l"/>
                <a:tab pos="3237230" algn="l"/>
                <a:tab pos="6056630" algn="l"/>
              </a:tabLst>
            </a:pPr>
            <a:r>
              <a:rPr sz="3600" spc="-5" dirty="0"/>
              <a:t>In	GUI</a:t>
            </a:r>
            <a:r>
              <a:rPr sz="3600" dirty="0"/>
              <a:t> </a:t>
            </a:r>
            <a:r>
              <a:rPr sz="3600" spc="-5" dirty="0"/>
              <a:t>Design	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</a:rPr>
              <a:t>Aesthetics</a:t>
            </a:r>
            <a:r>
              <a:rPr sz="3600" spc="-10" dirty="0"/>
              <a:t> </a:t>
            </a:r>
            <a:r>
              <a:rPr sz="3600" spc="-5" dirty="0"/>
              <a:t>is	about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6284" y="1077125"/>
            <a:ext cx="7940040" cy="2179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21655" algn="l"/>
              </a:tabLst>
            </a:pPr>
            <a:r>
              <a:rPr sz="3200" b="1" spc="-5" dirty="0">
                <a:solidFill>
                  <a:srgbClr val="FF0066"/>
                </a:solidFill>
                <a:latin typeface="Arial"/>
                <a:cs typeface="Arial"/>
              </a:rPr>
              <a:t>Sensory </a:t>
            </a:r>
            <a:r>
              <a:rPr sz="3200" b="1" dirty="0">
                <a:latin typeface="Arial"/>
                <a:cs typeface="Arial"/>
              </a:rPr>
              <a:t>+ </a:t>
            </a:r>
            <a:r>
              <a:rPr sz="3200" b="1" spc="-5" dirty="0">
                <a:solidFill>
                  <a:srgbClr val="31859C"/>
                </a:solidFill>
                <a:latin typeface="Arial"/>
                <a:cs typeface="Arial"/>
              </a:rPr>
              <a:t>Empirical</a:t>
            </a:r>
            <a:r>
              <a:rPr sz="3200" b="1" spc="-10" dirty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5" dirty="0">
                <a:solidFill>
                  <a:srgbClr val="FFC000"/>
                </a:solidFill>
                <a:latin typeface="Arial"/>
                <a:cs typeface="Arial"/>
              </a:rPr>
              <a:t>Taste	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Judgment</a:t>
            </a:r>
            <a:endParaRPr sz="3200">
              <a:latin typeface="Arial"/>
              <a:cs typeface="Arial"/>
            </a:endParaRPr>
          </a:p>
          <a:p>
            <a:pPr marL="471805" marR="953769">
              <a:lnSpc>
                <a:spcPct val="100000"/>
              </a:lnSpc>
              <a:spcBef>
                <a:spcPts val="2445"/>
              </a:spcBef>
              <a:tabLst>
                <a:tab pos="6793865" algn="l"/>
              </a:tabLst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oph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ow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 </a:t>
            </a:r>
            <a:r>
              <a:rPr sz="2000" spc="-5" dirty="0">
                <a:latin typeface="Arial"/>
                <a:cs typeface="Arial"/>
              </a:rPr>
              <a:t>incorporated into Interfaces </a:t>
            </a:r>
            <a:r>
              <a:rPr sz="2000" dirty="0">
                <a:latin typeface="Arial"/>
                <a:cs typeface="Arial"/>
              </a:rPr>
              <a:t>through Graphic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Simplicity + Infinity + Eternity + Serenity =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Beauty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4018" y="3647452"/>
            <a:ext cx="2389245" cy="179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3091" y="3649649"/>
            <a:ext cx="2391676" cy="1791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5547" y="3646398"/>
            <a:ext cx="1651000" cy="179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9409" y="5745389"/>
            <a:ext cx="6055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Aesthetics </a:t>
            </a:r>
            <a:r>
              <a:rPr sz="1800" b="1" dirty="0">
                <a:latin typeface="Arial"/>
                <a:cs typeface="Arial"/>
              </a:rPr>
              <a:t>is both </a:t>
            </a:r>
            <a:r>
              <a:rPr sz="1800" b="1" spc="-25" dirty="0">
                <a:latin typeface="Arial"/>
                <a:cs typeface="Arial"/>
              </a:rPr>
              <a:t>Art </a:t>
            </a:r>
            <a:r>
              <a:rPr sz="1800" b="1" spc="-10" dirty="0">
                <a:latin typeface="Arial"/>
                <a:cs typeface="Arial"/>
              </a:rPr>
              <a:t>as </a:t>
            </a:r>
            <a:r>
              <a:rPr sz="1800" b="1" spc="10" dirty="0">
                <a:latin typeface="Arial"/>
                <a:cs typeface="Arial"/>
              </a:rPr>
              <a:t>well 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Mathematics.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It is both </a:t>
            </a:r>
            <a:r>
              <a:rPr sz="1800" b="1" spc="-5" dirty="0">
                <a:latin typeface="Arial"/>
                <a:cs typeface="Arial"/>
              </a:rPr>
              <a:t>rational </a:t>
            </a:r>
            <a:r>
              <a:rPr sz="1800" b="1" spc="-10" dirty="0">
                <a:latin typeface="Arial"/>
                <a:cs typeface="Arial"/>
              </a:rPr>
              <a:t>as </a:t>
            </a:r>
            <a:r>
              <a:rPr sz="1800" b="1" spc="10" dirty="0">
                <a:latin typeface="Arial"/>
                <a:cs typeface="Arial"/>
              </a:rPr>
              <a:t>well </a:t>
            </a:r>
            <a:r>
              <a:rPr sz="1800" b="1" spc="-10" dirty="0">
                <a:latin typeface="Arial"/>
                <a:cs typeface="Arial"/>
              </a:rPr>
              <a:t>as </a:t>
            </a:r>
            <a:r>
              <a:rPr sz="1800" b="1" spc="-5" dirty="0">
                <a:latin typeface="Arial"/>
                <a:cs typeface="Arial"/>
              </a:rPr>
              <a:t>emotional </a:t>
            </a:r>
            <a:r>
              <a:rPr sz="1800" b="1" spc="-10" dirty="0">
                <a:latin typeface="Arial"/>
                <a:cs typeface="Arial"/>
              </a:rPr>
              <a:t>at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same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009" y="3665854"/>
            <a:ext cx="558546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24100" algn="l"/>
                <a:tab pos="5117465" algn="l"/>
              </a:tabLst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Aesthetics	(Look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Feel)	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+ 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Communication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Use</a:t>
            </a:r>
            <a:r>
              <a:rPr sz="3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ability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tabLst>
                <a:tab pos="2269490" algn="l"/>
              </a:tabLst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C00000"/>
                </a:solidFill>
                <a:latin typeface="Arial"/>
                <a:cs typeface="Arial"/>
              </a:rPr>
              <a:t>Total</a:t>
            </a:r>
            <a:r>
              <a:rPr sz="32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UI	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Experience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0540" y="26924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0" y="2743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430875" y="1436369"/>
            <a:ext cx="1730375" cy="1021715"/>
            <a:chOff x="5430875" y="1436369"/>
            <a:chExt cx="1730375" cy="1021715"/>
          </a:xfrm>
        </p:grpSpPr>
        <p:sp>
          <p:nvSpPr>
            <p:cNvPr id="6" name="object 6"/>
            <p:cNvSpPr/>
            <p:nvPr/>
          </p:nvSpPr>
          <p:spPr>
            <a:xfrm>
              <a:off x="5443575" y="1449069"/>
              <a:ext cx="1704975" cy="996315"/>
            </a:xfrm>
            <a:custGeom>
              <a:avLst/>
              <a:gdLst/>
              <a:ahLst/>
              <a:cxnLst/>
              <a:rect l="l" t="t" r="r" b="b"/>
              <a:pathLst>
                <a:path w="1704975" h="996314">
                  <a:moveTo>
                    <a:pt x="852373" y="0"/>
                  </a:moveTo>
                  <a:lnTo>
                    <a:pt x="0" y="996149"/>
                  </a:lnTo>
                  <a:lnTo>
                    <a:pt x="1704759" y="996149"/>
                  </a:lnTo>
                  <a:lnTo>
                    <a:pt x="85237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43575" y="1449069"/>
              <a:ext cx="1704975" cy="996315"/>
            </a:xfrm>
            <a:custGeom>
              <a:avLst/>
              <a:gdLst/>
              <a:ahLst/>
              <a:cxnLst/>
              <a:rect l="l" t="t" r="r" b="b"/>
              <a:pathLst>
                <a:path w="1704975" h="996314">
                  <a:moveTo>
                    <a:pt x="0" y="996149"/>
                  </a:moveTo>
                  <a:lnTo>
                    <a:pt x="852373" y="0"/>
                  </a:lnTo>
                  <a:lnTo>
                    <a:pt x="1704759" y="996149"/>
                  </a:lnTo>
                  <a:lnTo>
                    <a:pt x="0" y="996149"/>
                  </a:lnTo>
                  <a:close/>
                </a:path>
              </a:pathLst>
            </a:custGeom>
            <a:ln w="25399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23445" y="2003196"/>
            <a:ext cx="663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Carlito"/>
                <a:cs typeface="Carlito"/>
              </a:rPr>
              <a:t>DESIGN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7549" y="2542679"/>
            <a:ext cx="8572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Interaction 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Use</a:t>
            </a:r>
            <a:r>
              <a:rPr sz="1400" u="sng" spc="-9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Quality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8132" y="1546529"/>
            <a:ext cx="9518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rlito"/>
                <a:cs typeface="Carlito"/>
              </a:rPr>
              <a:t>Technology 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Build</a:t>
            </a:r>
            <a:r>
              <a:rPr sz="1400" u="sng" spc="-6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Quality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740" y="1091722"/>
            <a:ext cx="1017905" cy="10610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10"/>
              </a:spcBef>
            </a:pPr>
            <a:r>
              <a:rPr sz="1400" spc="-10" dirty="0">
                <a:latin typeface="Carlito"/>
                <a:cs typeface="Carlito"/>
              </a:rPr>
              <a:t>Appearance 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Visual</a:t>
            </a:r>
            <a:r>
              <a:rPr sz="1400" u="sng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Quality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55845" y="1219200"/>
            <a:ext cx="481965" cy="411480"/>
          </a:xfrm>
          <a:custGeom>
            <a:avLst/>
            <a:gdLst/>
            <a:ahLst/>
            <a:cxnLst/>
            <a:rect l="l" t="t" r="r" b="b"/>
            <a:pathLst>
              <a:path w="481964" h="411480">
                <a:moveTo>
                  <a:pt x="0" y="205473"/>
                </a:moveTo>
                <a:lnTo>
                  <a:pt x="4889" y="164064"/>
                </a:lnTo>
                <a:lnTo>
                  <a:pt x="18912" y="125496"/>
                </a:lnTo>
                <a:lnTo>
                  <a:pt x="41101" y="90593"/>
                </a:lnTo>
                <a:lnTo>
                  <a:pt x="70488" y="60183"/>
                </a:lnTo>
                <a:lnTo>
                  <a:pt x="106105" y="35093"/>
                </a:lnTo>
                <a:lnTo>
                  <a:pt x="146986" y="16147"/>
                </a:lnTo>
                <a:lnTo>
                  <a:pt x="192161" y="4174"/>
                </a:lnTo>
                <a:lnTo>
                  <a:pt x="240665" y="0"/>
                </a:lnTo>
                <a:lnTo>
                  <a:pt x="289172" y="4174"/>
                </a:lnTo>
                <a:lnTo>
                  <a:pt x="334351" y="16147"/>
                </a:lnTo>
                <a:lnTo>
                  <a:pt x="375233" y="35093"/>
                </a:lnTo>
                <a:lnTo>
                  <a:pt x="410852" y="60183"/>
                </a:lnTo>
                <a:lnTo>
                  <a:pt x="440240" y="90593"/>
                </a:lnTo>
                <a:lnTo>
                  <a:pt x="462430" y="125496"/>
                </a:lnTo>
                <a:lnTo>
                  <a:pt x="476453" y="164064"/>
                </a:lnTo>
                <a:lnTo>
                  <a:pt x="481342" y="205473"/>
                </a:lnTo>
                <a:lnTo>
                  <a:pt x="476453" y="246881"/>
                </a:lnTo>
                <a:lnTo>
                  <a:pt x="462430" y="285450"/>
                </a:lnTo>
                <a:lnTo>
                  <a:pt x="440240" y="320353"/>
                </a:lnTo>
                <a:lnTo>
                  <a:pt x="410852" y="350762"/>
                </a:lnTo>
                <a:lnTo>
                  <a:pt x="375233" y="375853"/>
                </a:lnTo>
                <a:lnTo>
                  <a:pt x="334351" y="394798"/>
                </a:lnTo>
                <a:lnTo>
                  <a:pt x="289172" y="406771"/>
                </a:lnTo>
                <a:lnTo>
                  <a:pt x="240665" y="410946"/>
                </a:lnTo>
                <a:lnTo>
                  <a:pt x="192161" y="406771"/>
                </a:lnTo>
                <a:lnTo>
                  <a:pt x="146986" y="394798"/>
                </a:lnTo>
                <a:lnTo>
                  <a:pt x="106105" y="375853"/>
                </a:lnTo>
                <a:lnTo>
                  <a:pt x="70488" y="350762"/>
                </a:lnTo>
                <a:lnTo>
                  <a:pt x="41101" y="320353"/>
                </a:lnTo>
                <a:lnTo>
                  <a:pt x="18912" y="285450"/>
                </a:lnTo>
                <a:lnTo>
                  <a:pt x="4889" y="246881"/>
                </a:lnTo>
                <a:lnTo>
                  <a:pt x="0" y="205473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3657" y="211154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44917" y="2148065"/>
            <a:ext cx="456565" cy="374015"/>
          </a:xfrm>
          <a:custGeom>
            <a:avLst/>
            <a:gdLst/>
            <a:ahLst/>
            <a:cxnLst/>
            <a:rect l="l" t="t" r="r" b="b"/>
            <a:pathLst>
              <a:path w="456565" h="374014">
                <a:moveTo>
                  <a:pt x="0" y="186893"/>
                </a:moveTo>
                <a:lnTo>
                  <a:pt x="6022" y="144037"/>
                </a:lnTo>
                <a:lnTo>
                  <a:pt x="23177" y="104699"/>
                </a:lnTo>
                <a:lnTo>
                  <a:pt x="50097" y="69997"/>
                </a:lnTo>
                <a:lnTo>
                  <a:pt x="85412" y="41056"/>
                </a:lnTo>
                <a:lnTo>
                  <a:pt x="127753" y="18994"/>
                </a:lnTo>
                <a:lnTo>
                  <a:pt x="175752" y="4935"/>
                </a:lnTo>
                <a:lnTo>
                  <a:pt x="228041" y="0"/>
                </a:lnTo>
                <a:lnTo>
                  <a:pt x="280329" y="4935"/>
                </a:lnTo>
                <a:lnTo>
                  <a:pt x="328328" y="18994"/>
                </a:lnTo>
                <a:lnTo>
                  <a:pt x="370670" y="41056"/>
                </a:lnTo>
                <a:lnTo>
                  <a:pt x="405985" y="69997"/>
                </a:lnTo>
                <a:lnTo>
                  <a:pt x="432904" y="104699"/>
                </a:lnTo>
                <a:lnTo>
                  <a:pt x="450059" y="144037"/>
                </a:lnTo>
                <a:lnTo>
                  <a:pt x="456082" y="186893"/>
                </a:lnTo>
                <a:lnTo>
                  <a:pt x="450059" y="229748"/>
                </a:lnTo>
                <a:lnTo>
                  <a:pt x="432904" y="269087"/>
                </a:lnTo>
                <a:lnTo>
                  <a:pt x="405985" y="303788"/>
                </a:lnTo>
                <a:lnTo>
                  <a:pt x="370670" y="332730"/>
                </a:lnTo>
                <a:lnTo>
                  <a:pt x="328328" y="354791"/>
                </a:lnTo>
                <a:lnTo>
                  <a:pt x="280329" y="368850"/>
                </a:lnTo>
                <a:lnTo>
                  <a:pt x="228041" y="373786"/>
                </a:lnTo>
                <a:lnTo>
                  <a:pt x="175752" y="368850"/>
                </a:lnTo>
                <a:lnTo>
                  <a:pt x="127753" y="354791"/>
                </a:lnTo>
                <a:lnTo>
                  <a:pt x="85412" y="332730"/>
                </a:lnTo>
                <a:lnTo>
                  <a:pt x="50097" y="303788"/>
                </a:lnTo>
                <a:lnTo>
                  <a:pt x="23177" y="269087"/>
                </a:lnTo>
                <a:lnTo>
                  <a:pt x="6022" y="229748"/>
                </a:lnTo>
                <a:lnTo>
                  <a:pt x="0" y="186893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9740" y="1168400"/>
            <a:ext cx="18821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Appearance  </a:t>
            </a:r>
            <a:r>
              <a:rPr sz="24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Visual</a:t>
            </a:r>
            <a:r>
              <a:rPr sz="2400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Quality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59022" y="1320800"/>
            <a:ext cx="1213485" cy="101600"/>
            <a:chOff x="3359022" y="1320800"/>
            <a:chExt cx="1213485" cy="101600"/>
          </a:xfrm>
        </p:grpSpPr>
        <p:sp>
          <p:nvSpPr>
            <p:cNvPr id="18" name="object 18"/>
            <p:cNvSpPr/>
            <p:nvPr/>
          </p:nvSpPr>
          <p:spPr>
            <a:xfrm>
              <a:off x="3365372" y="1371600"/>
              <a:ext cx="1207135" cy="0"/>
            </a:xfrm>
            <a:custGeom>
              <a:avLst/>
              <a:gdLst/>
              <a:ahLst/>
              <a:cxnLst/>
              <a:rect l="l" t="t" r="r" b="b"/>
              <a:pathLst>
                <a:path w="1207135">
                  <a:moveTo>
                    <a:pt x="120662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5372" y="132715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88900"/>
                  </a:moveTo>
                  <a:lnTo>
                    <a:pt x="0" y="44450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35940" y="310946"/>
            <a:ext cx="7127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50389" algn="l"/>
                <a:tab pos="4481195" algn="l"/>
              </a:tabLst>
            </a:pPr>
            <a:r>
              <a:rPr dirty="0"/>
              <a:t>Aesthetics	</a:t>
            </a:r>
            <a:r>
              <a:rPr spc="-5" dirty="0"/>
              <a:t>is a</a:t>
            </a:r>
            <a:r>
              <a:rPr spc="5" dirty="0"/>
              <a:t> </a:t>
            </a:r>
            <a:r>
              <a:rPr spc="-5" dirty="0"/>
              <a:t>medium</a:t>
            </a:r>
            <a:r>
              <a:rPr spc="35" dirty="0"/>
              <a:t> </a:t>
            </a:r>
            <a:r>
              <a:rPr dirty="0"/>
              <a:t>for	</a:t>
            </a:r>
            <a:r>
              <a:rPr spc="-5" dirty="0"/>
              <a:t>User</a:t>
            </a:r>
            <a:r>
              <a:rPr spc="-50" dirty="0"/>
              <a:t> </a:t>
            </a:r>
            <a:r>
              <a:rPr dirty="0"/>
              <a:t>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07" y="1687296"/>
            <a:ext cx="7769225" cy="425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Aesthetics is not mere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beautification.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has as much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with FUNCTION as 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beauty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150"/>
              </a:spcBef>
              <a:buChar char="•"/>
              <a:tabLst>
                <a:tab pos="354965" algn="l"/>
                <a:tab pos="355600" algn="l"/>
                <a:tab pos="6960234" algn="l"/>
              </a:tabLst>
            </a:pPr>
            <a:r>
              <a:rPr sz="2400" spc="-5" dirty="0">
                <a:latin typeface="Arial"/>
                <a:cs typeface="Arial"/>
              </a:rPr>
              <a:t>Aesthetics is not the surface characteristics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	GUI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  </a:t>
            </a:r>
            <a:r>
              <a:rPr sz="2400" spc="-5" dirty="0">
                <a:latin typeface="Arial"/>
                <a:cs typeface="Arial"/>
              </a:rPr>
              <a:t>is not decoration.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not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cosmetic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483552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‘good looking’ GUI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also	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4834255" marR="41529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communicate  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</a:t>
            </a:r>
            <a:endParaRPr sz="2800">
              <a:latin typeface="Arial"/>
              <a:cs typeface="Arial"/>
            </a:endParaRPr>
          </a:p>
          <a:p>
            <a:pPr marL="4834255" marR="130365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instruct 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perform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339" y="281482"/>
            <a:ext cx="69926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0"/>
              </a:spcBef>
            </a:pPr>
            <a:r>
              <a:rPr sz="3200" spc="-5" dirty="0">
                <a:solidFill>
                  <a:srgbClr val="31859C"/>
                </a:solidFill>
              </a:rPr>
              <a:t>Role of Aesthetics</a:t>
            </a:r>
            <a:r>
              <a:rPr sz="3200" spc="-215" dirty="0">
                <a:solidFill>
                  <a:srgbClr val="31859C"/>
                </a:solidFill>
              </a:rPr>
              <a:t> </a:t>
            </a:r>
            <a:r>
              <a:rPr sz="3200" dirty="0">
                <a:solidFill>
                  <a:srgbClr val="31859C"/>
                </a:solidFill>
              </a:rPr>
              <a:t>–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31859C"/>
                </a:solidFill>
              </a:rPr>
              <a:t>often misunderstood </a:t>
            </a:r>
            <a:r>
              <a:rPr sz="3200" dirty="0">
                <a:solidFill>
                  <a:srgbClr val="31859C"/>
                </a:solidFill>
              </a:rPr>
              <a:t>&amp;</a:t>
            </a:r>
            <a:r>
              <a:rPr sz="3200" spc="-60" dirty="0">
                <a:solidFill>
                  <a:srgbClr val="31859C"/>
                </a:solidFill>
              </a:rPr>
              <a:t> </a:t>
            </a:r>
            <a:r>
              <a:rPr sz="3200" spc="-10" dirty="0">
                <a:solidFill>
                  <a:srgbClr val="31859C"/>
                </a:solidFill>
              </a:rPr>
              <a:t>underestimated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117692" y="4318444"/>
            <a:ext cx="2592282" cy="170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331" y="473976"/>
            <a:ext cx="72282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4215" algn="l"/>
              </a:tabLst>
            </a:pPr>
            <a:r>
              <a:rPr spc="-5" dirty="0"/>
              <a:t>While the </a:t>
            </a:r>
            <a:r>
              <a:rPr dirty="0"/>
              <a:t>judgment of Aesthetics </a:t>
            </a:r>
            <a:r>
              <a:rPr spc="-5" dirty="0"/>
              <a:t>is</a:t>
            </a:r>
            <a:r>
              <a:rPr spc="-195" dirty="0"/>
              <a:t> </a:t>
            </a:r>
            <a:r>
              <a:rPr dirty="0"/>
              <a:t>subjective  </a:t>
            </a:r>
            <a:r>
              <a:rPr spc="-5" dirty="0"/>
              <a:t>the	</a:t>
            </a:r>
            <a:r>
              <a:rPr dirty="0"/>
              <a:t>construction </a:t>
            </a:r>
            <a:r>
              <a:rPr spc="-5" dirty="0"/>
              <a:t>/ </a:t>
            </a:r>
            <a:r>
              <a:rPr dirty="0"/>
              <a:t>configuration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dirty="0"/>
              <a:t>not.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324" y="1633740"/>
            <a:ext cx="7021195" cy="372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1355090">
              <a:lnSpc>
                <a:spcPct val="100000"/>
              </a:lnSpc>
              <a:spcBef>
                <a:spcPts val="100"/>
              </a:spcBef>
              <a:tabLst>
                <a:tab pos="1573530" algn="l"/>
                <a:tab pos="2980055" algn="l"/>
              </a:tabLst>
            </a:pPr>
            <a:r>
              <a:rPr sz="2400" spc="-5" dirty="0">
                <a:latin typeface="Arial"/>
                <a:cs typeface="Arial"/>
              </a:rPr>
              <a:t>There are	elements	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principles of </a:t>
            </a:r>
            <a:r>
              <a:rPr sz="2400" spc="-10" dirty="0">
                <a:latin typeface="Arial"/>
                <a:cs typeface="Arial"/>
              </a:rPr>
              <a:t>good  </a:t>
            </a:r>
            <a:r>
              <a:rPr sz="2400" spc="-5" dirty="0">
                <a:latin typeface="Arial"/>
                <a:cs typeface="Arial"/>
              </a:rPr>
              <a:t>aesthetic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02060"/>
                </a:solidFill>
                <a:latin typeface="Arial"/>
                <a:cs typeface="Arial"/>
              </a:rPr>
              <a:t>ELEMENTS</a:t>
            </a:r>
            <a:endParaRPr sz="3200">
              <a:latin typeface="Arial"/>
              <a:cs typeface="Arial"/>
            </a:endParaRPr>
          </a:p>
          <a:p>
            <a:pPr marL="595630">
              <a:lnSpc>
                <a:spcPct val="100000"/>
              </a:lnSpc>
              <a:spcBef>
                <a:spcPts val="185"/>
              </a:spcBef>
            </a:pPr>
            <a:r>
              <a:rPr sz="2400" spc="-5" dirty="0">
                <a:latin typeface="Arial"/>
                <a:cs typeface="Arial"/>
              </a:rPr>
              <a:t>Line, Shape, Space, </a:t>
            </a:r>
            <a:r>
              <a:rPr sz="2400" spc="-30" dirty="0">
                <a:latin typeface="Arial"/>
                <a:cs typeface="Arial"/>
              </a:rPr>
              <a:t>Color, </a:t>
            </a:r>
            <a:r>
              <a:rPr sz="2400" spc="-5" dirty="0">
                <a:latin typeface="Arial"/>
                <a:cs typeface="Arial"/>
              </a:rPr>
              <a:t>Form, </a:t>
            </a:r>
            <a:r>
              <a:rPr sz="2400" spc="-40" dirty="0">
                <a:latin typeface="Arial"/>
                <a:cs typeface="Arial"/>
              </a:rPr>
              <a:t>Texture,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Light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2060"/>
                </a:solidFill>
                <a:latin typeface="Arial"/>
                <a:cs typeface="Arial"/>
              </a:rPr>
              <a:t>PRINCIPLES</a:t>
            </a:r>
            <a:endParaRPr sz="3200">
              <a:latin typeface="Arial"/>
              <a:cs typeface="Arial"/>
            </a:endParaRPr>
          </a:p>
          <a:p>
            <a:pPr marL="660400" marR="276860">
              <a:lnSpc>
                <a:spcPct val="100000"/>
              </a:lnSpc>
              <a:spcBef>
                <a:spcPts val="229"/>
              </a:spcBef>
            </a:pPr>
            <a:r>
              <a:rPr sz="2400" spc="-5" dirty="0">
                <a:latin typeface="Arial"/>
                <a:cs typeface="Arial"/>
              </a:rPr>
              <a:t>Balance, Emphasis, Rhythm, </a:t>
            </a:r>
            <a:r>
              <a:rPr sz="2400" spc="-35" dirty="0">
                <a:latin typeface="Arial"/>
                <a:cs typeface="Arial"/>
              </a:rPr>
              <a:t>Unity, </a:t>
            </a:r>
            <a:r>
              <a:rPr sz="2400" spc="-5" dirty="0">
                <a:latin typeface="Arial"/>
                <a:cs typeface="Arial"/>
              </a:rPr>
              <a:t>Contrast,  Movement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587" y="3479291"/>
            <a:ext cx="3669791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299" y="137464"/>
            <a:ext cx="5500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4650" algn="l"/>
              </a:tabLst>
            </a:pPr>
            <a:r>
              <a:rPr sz="3200" spc="-5" dirty="0"/>
              <a:t>Principles of design</a:t>
            </a:r>
            <a:r>
              <a:rPr sz="3200" spc="-15" dirty="0"/>
              <a:t> </a:t>
            </a:r>
            <a:r>
              <a:rPr sz="3200" spc="-5" dirty="0"/>
              <a:t>in	</a:t>
            </a:r>
            <a:r>
              <a:rPr sz="3200" spc="-15" dirty="0"/>
              <a:t>Visuals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0295" y="995476"/>
            <a:ext cx="7767320" cy="432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934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Design is composed of manipulating the physical  characteristics of size, shape, texture, proportion,  scale, mass 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color.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u="heavy" spc="-5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Arial"/>
                <a:cs typeface="Arial"/>
              </a:rPr>
              <a:t>Order </a:t>
            </a:r>
            <a:r>
              <a:rPr sz="2400" u="heavy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Arial"/>
                <a:cs typeface="Arial"/>
              </a:rPr>
              <a:t>&amp; </a:t>
            </a:r>
            <a:r>
              <a:rPr sz="2400" u="heavy" spc="-5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Arial"/>
                <a:cs typeface="Arial"/>
              </a:rPr>
              <a:t>composition </a:t>
            </a:r>
            <a:r>
              <a:rPr sz="2400" spc="-5" dirty="0">
                <a:latin typeface="Arial"/>
                <a:cs typeface="Arial"/>
              </a:rPr>
              <a:t>is the arrangement and organization  of elements in relation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241935">
              <a:lnSpc>
                <a:spcPct val="100000"/>
              </a:lnSpc>
              <a:tabLst>
                <a:tab pos="687705" algn="l"/>
                <a:tab pos="1298575" algn="l"/>
                <a:tab pos="1397635" algn="l"/>
                <a:tab pos="3804285" algn="l"/>
                <a:tab pos="4616450" algn="l"/>
                <a:tab pos="585216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Form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follows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function </a:t>
            </a:r>
            <a:r>
              <a:rPr sz="2400" spc="-5" dirty="0">
                <a:latin typeface="Arial"/>
                <a:cs typeface="Arial"/>
              </a:rPr>
              <a:t>is a design approach wherein 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	(overall layout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composition/geometric shape) 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	GUI		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determined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	what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r>
              <a:rPr sz="2400" spc="-5" dirty="0">
                <a:latin typeface="Arial"/>
                <a:cs typeface="Arial"/>
              </a:rPr>
              <a:t>	it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does.</a:t>
            </a:r>
            <a:endParaRPr sz="2400">
              <a:latin typeface="Arial"/>
              <a:cs typeface="Arial"/>
            </a:endParaRPr>
          </a:p>
          <a:p>
            <a:pPr marL="12700" marR="1210945">
              <a:lnSpc>
                <a:spcPct val="99600"/>
              </a:lnSpc>
              <a:spcBef>
                <a:spcPts val="20"/>
              </a:spcBef>
            </a:pP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Ex: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An arrow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has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 Form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having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 sharp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angular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face at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one 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end 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expressing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the function of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pointing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direction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299" y="5613115"/>
            <a:ext cx="200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Composition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2549" y="5616163"/>
            <a:ext cx="3516629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b="1" spc="-30" dirty="0">
                <a:latin typeface="Arial"/>
                <a:cs typeface="Arial"/>
              </a:rPr>
              <a:t>An </a:t>
            </a:r>
            <a:r>
              <a:rPr sz="1800" b="1" spc="-5" dirty="0">
                <a:latin typeface="Arial"/>
                <a:cs typeface="Arial"/>
              </a:rPr>
              <a:t>orderly arrangement </a:t>
            </a:r>
            <a:r>
              <a:rPr sz="1800" b="1" dirty="0">
                <a:latin typeface="Arial"/>
                <a:cs typeface="Arial"/>
              </a:rPr>
              <a:t>of  </a:t>
            </a:r>
            <a:r>
              <a:rPr sz="1800" b="1" spc="-5" dirty="0">
                <a:latin typeface="Arial"/>
                <a:cs typeface="Arial"/>
              </a:rPr>
              <a:t>elements using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principles </a:t>
            </a:r>
            <a:r>
              <a:rPr sz="1800" b="1" dirty="0">
                <a:latin typeface="Arial"/>
                <a:cs typeface="Arial"/>
              </a:rPr>
              <a:t>of  </a:t>
            </a:r>
            <a:r>
              <a:rPr sz="1800" b="1" spc="-5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0235" y="5231283"/>
            <a:ext cx="1886013" cy="1413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439621" y="4784445"/>
            <a:ext cx="529590" cy="313690"/>
            <a:chOff x="7439621" y="4784445"/>
            <a:chExt cx="529590" cy="313690"/>
          </a:xfrm>
        </p:grpSpPr>
        <p:sp>
          <p:nvSpPr>
            <p:cNvPr id="9" name="object 9"/>
            <p:cNvSpPr/>
            <p:nvPr/>
          </p:nvSpPr>
          <p:spPr>
            <a:xfrm>
              <a:off x="7452321" y="4797145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90" h="288289">
                  <a:moveTo>
                    <a:pt x="360045" y="0"/>
                  </a:moveTo>
                  <a:lnTo>
                    <a:pt x="360045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60045" y="216026"/>
                  </a:lnTo>
                  <a:lnTo>
                    <a:pt x="360045" y="288035"/>
                  </a:lnTo>
                  <a:lnTo>
                    <a:pt x="504050" y="144017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52321" y="4797145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90" h="288289">
                  <a:moveTo>
                    <a:pt x="0" y="72008"/>
                  </a:moveTo>
                  <a:lnTo>
                    <a:pt x="360045" y="72008"/>
                  </a:lnTo>
                  <a:lnTo>
                    <a:pt x="360045" y="0"/>
                  </a:lnTo>
                  <a:lnTo>
                    <a:pt x="504050" y="144017"/>
                  </a:lnTo>
                  <a:lnTo>
                    <a:pt x="360045" y="288035"/>
                  </a:lnTo>
                  <a:lnTo>
                    <a:pt x="360045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25399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148844"/>
            <a:ext cx="540702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rlito"/>
                <a:cs typeface="Carlito"/>
              </a:rPr>
              <a:t>Principles of</a:t>
            </a:r>
            <a:r>
              <a:rPr sz="4400" spc="-95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Design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68" y="1798218"/>
            <a:ext cx="4347845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927860" algn="l"/>
              </a:tabLst>
            </a:pPr>
            <a:r>
              <a:rPr sz="2400" spc="-5" dirty="0">
                <a:latin typeface="Arial"/>
                <a:cs typeface="Arial"/>
              </a:rPr>
              <a:t>The Principles of Design can  be thought of as what we </a:t>
            </a:r>
            <a:r>
              <a:rPr sz="2400" spc="-10" dirty="0">
                <a:latin typeface="Arial"/>
                <a:cs typeface="Arial"/>
              </a:rPr>
              <a:t>do  </a:t>
            </a:r>
            <a:r>
              <a:rPr sz="2400" spc="-5" dirty="0">
                <a:latin typeface="Arial"/>
                <a:cs typeface="Arial"/>
              </a:rPr>
              <a:t>with the elements of design 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	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communicate  a predetermined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349250" marR="28575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Usability, </a:t>
            </a:r>
            <a:r>
              <a:rPr sz="2400" spc="-20" dirty="0">
                <a:latin typeface="Arial"/>
                <a:cs typeface="Arial"/>
              </a:rPr>
              <a:t>Reliability, </a:t>
            </a:r>
            <a:r>
              <a:rPr sz="2400" dirty="0">
                <a:latin typeface="Arial"/>
                <a:cs typeface="Arial"/>
              </a:rPr>
              <a:t>&amp;  </a:t>
            </a:r>
            <a:r>
              <a:rPr sz="2400" spc="-5" dirty="0">
                <a:latin typeface="Arial"/>
                <a:cs typeface="Arial"/>
              </a:rPr>
              <a:t>Functionality in a harmonious  fashion.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4831" y="1797075"/>
            <a:ext cx="1925955" cy="44145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Balance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Unity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Proportion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Harmony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Direction</a:t>
            </a:r>
            <a:endParaRPr sz="2400">
              <a:latin typeface="Arial"/>
              <a:cs typeface="Arial"/>
            </a:endParaRPr>
          </a:p>
          <a:p>
            <a:pPr marL="370840" indent="-358140">
              <a:lnSpc>
                <a:spcPct val="100000"/>
              </a:lnSpc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Rhythm</a:t>
            </a:r>
            <a:endParaRPr sz="2400">
              <a:latin typeface="Arial"/>
              <a:cs typeface="Arial"/>
            </a:endParaRPr>
          </a:p>
          <a:p>
            <a:pPr marL="370840" indent="-358140">
              <a:lnSpc>
                <a:spcPct val="100000"/>
              </a:lnSpc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Symmetry</a:t>
            </a:r>
            <a:endParaRPr sz="2400">
              <a:latin typeface="Arial"/>
              <a:cs typeface="Arial"/>
            </a:endParaRPr>
          </a:p>
          <a:p>
            <a:pPr marL="370840" indent="-358140">
              <a:lnSpc>
                <a:spcPct val="100000"/>
              </a:lnSpc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Pattern</a:t>
            </a:r>
            <a:endParaRPr sz="2400">
              <a:latin typeface="Arial"/>
              <a:cs typeface="Arial"/>
            </a:endParaRPr>
          </a:p>
          <a:p>
            <a:pPr marL="370840" indent="-358140">
              <a:lnSpc>
                <a:spcPct val="100000"/>
              </a:lnSpc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Emphasis</a:t>
            </a:r>
            <a:endParaRPr sz="2400">
              <a:latin typeface="Arial"/>
              <a:cs typeface="Arial"/>
            </a:endParaRPr>
          </a:p>
          <a:p>
            <a:pPr marL="370840" indent="-358140">
              <a:lnSpc>
                <a:spcPct val="100000"/>
              </a:lnSpc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Contrast</a:t>
            </a:r>
            <a:endParaRPr sz="2400">
              <a:latin typeface="Arial"/>
              <a:cs typeface="Arial"/>
            </a:endParaRPr>
          </a:p>
          <a:p>
            <a:pPr marL="370840" indent="-358140">
              <a:lnSpc>
                <a:spcPct val="100000"/>
              </a:lnSpc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Movement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939" y="865123"/>
            <a:ext cx="4277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Grammar </a:t>
            </a:r>
            <a:r>
              <a:rPr sz="1800" b="1" dirty="0">
                <a:latin typeface="Arial"/>
                <a:cs typeface="Arial"/>
              </a:rPr>
              <a:t>of the </a:t>
            </a:r>
            <a:r>
              <a:rPr sz="1800" b="1" spc="-15" dirty="0">
                <a:latin typeface="Arial"/>
                <a:cs typeface="Arial"/>
              </a:rPr>
              <a:t>visual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language.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Rules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composing </a:t>
            </a:r>
            <a:r>
              <a:rPr sz="1800" b="1" spc="10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963" y="5793511"/>
            <a:ext cx="4616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Notice that </a:t>
            </a:r>
            <a:r>
              <a:rPr sz="1800" spc="-10" dirty="0">
                <a:latin typeface="Carlito"/>
                <a:cs typeface="Carlito"/>
              </a:rPr>
              <a:t>many </a:t>
            </a:r>
            <a:r>
              <a:rPr sz="1800" spc="-5" dirty="0">
                <a:latin typeface="Carlito"/>
                <a:cs typeface="Carlito"/>
              </a:rPr>
              <a:t>of the </a:t>
            </a:r>
            <a:r>
              <a:rPr sz="1800" spc="-10" dirty="0">
                <a:latin typeface="Carlito"/>
                <a:cs typeface="Carlito"/>
              </a:rPr>
              <a:t>terms </a:t>
            </a:r>
            <a:r>
              <a:rPr sz="1800" spc="-5" dirty="0">
                <a:latin typeface="Carlito"/>
                <a:cs typeface="Carlito"/>
              </a:rPr>
              <a:t>on the right </a:t>
            </a:r>
            <a:r>
              <a:rPr sz="1800" spc="-10" dirty="0">
                <a:latin typeface="Carlito"/>
                <a:cs typeface="Carlito"/>
              </a:rPr>
              <a:t>figure  are </a:t>
            </a:r>
            <a:r>
              <a:rPr sz="1800" spc="-5" dirty="0">
                <a:latin typeface="Carlito"/>
                <a:cs typeface="Carlito"/>
              </a:rPr>
              <a:t>also </a:t>
            </a:r>
            <a:r>
              <a:rPr sz="1800" dirty="0">
                <a:latin typeface="Carlito"/>
                <a:cs typeface="Carlito"/>
              </a:rPr>
              <a:t>used </a:t>
            </a:r>
            <a:r>
              <a:rPr sz="1800" spc="-5" dirty="0">
                <a:latin typeface="Carlito"/>
                <a:cs typeface="Carlito"/>
              </a:rPr>
              <a:t>in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Mathematics.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963" y="6342151"/>
            <a:ext cx="662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Design, </a:t>
            </a:r>
            <a:r>
              <a:rPr sz="1800" spc="-15" dirty="0">
                <a:latin typeface="Carlito"/>
                <a:cs typeface="Carlito"/>
              </a:rPr>
              <a:t>therefore </a:t>
            </a:r>
            <a:r>
              <a:rPr sz="1800" dirty="0">
                <a:latin typeface="Carlito"/>
                <a:cs typeface="Carlito"/>
              </a:rPr>
              <a:t>has </a:t>
            </a:r>
            <a:r>
              <a:rPr sz="1800" spc="-5" dirty="0">
                <a:latin typeface="Carlito"/>
                <a:cs typeface="Carlito"/>
              </a:rPr>
              <a:t>both, </a:t>
            </a:r>
            <a:r>
              <a:rPr sz="1800" spc="-10" dirty="0">
                <a:latin typeface="Carlito"/>
                <a:cs typeface="Carlito"/>
              </a:rPr>
              <a:t>Aesthetics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Mathematics, underlying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1329</Words>
  <Application>Microsoft Office PowerPoint</Application>
  <PresentationFormat>On-screen Show (4:3)</PresentationFormat>
  <Paragraphs>225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GUI: Graphic User Interface</vt:lpstr>
      <vt:lpstr>Requirements of a GUI</vt:lpstr>
      <vt:lpstr>In GUI Design Aesthetics is about</vt:lpstr>
      <vt:lpstr>Aesthetics is a medium for User Experience</vt:lpstr>
      <vt:lpstr>Role of Aesthetics – often misunderstood &amp; underestimated</vt:lpstr>
      <vt:lpstr>While the judgment of Aesthetics is subjective  the construction / configuration is not.</vt:lpstr>
      <vt:lpstr>Principles of design in Visuals</vt:lpstr>
      <vt:lpstr>Principles of Design</vt:lpstr>
      <vt:lpstr>Description of some of the Principles</vt:lpstr>
      <vt:lpstr>Emphasis</vt:lpstr>
      <vt:lpstr>Unity</vt:lpstr>
      <vt:lpstr>Proportion &amp; Rule of thirds division of a screen</vt:lpstr>
      <vt:lpstr>Slide 14</vt:lpstr>
      <vt:lpstr>The Psychology of Colours COOL colours include: violet, blue and green  because of our association with sky, water.</vt:lpstr>
      <vt:lpstr>Colour Theme</vt:lpstr>
      <vt:lpstr>Graphic Design Principles: Example: mobile screen</vt:lpstr>
      <vt:lpstr>Slide 18</vt:lpstr>
      <vt:lpstr>Avoid fancy fonts totally</vt:lpstr>
      <vt:lpstr>Screen resolution &amp; aesthetics</vt:lpstr>
      <vt:lpstr>Some unsatisfactory GUIs.</vt:lpstr>
      <vt:lpstr>Case Study 1 : Windows GUI</vt:lpstr>
      <vt:lpstr>Case Study 2 : Icon Design Two simple icons communicating an activity in progress.</vt:lpstr>
      <vt:lpstr>Graphic Design – Website Layout</vt:lpstr>
      <vt:lpstr>Graphic Design Case Study 3</vt:lpstr>
      <vt:lpstr>Slide 26</vt:lpstr>
      <vt:lpstr>Assignment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UELab</dc:creator>
  <cp:lastModifiedBy>Lab-5</cp:lastModifiedBy>
  <cp:revision>5</cp:revision>
  <dcterms:created xsi:type="dcterms:W3CDTF">2020-07-07T07:09:55Z</dcterms:created>
  <dcterms:modified xsi:type="dcterms:W3CDTF">2020-07-08T04:05:09Z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2020-07-07T00:00:00Z</vt:filetime>
  </property>
</Properties>
</file>