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95" r:id="rId13"/>
    <p:sldId id="296" r:id="rId14"/>
    <p:sldId id="266" r:id="rId15"/>
    <p:sldId id="267" r:id="rId16"/>
    <p:sldId id="268" r:id="rId17"/>
    <p:sldId id="269" r:id="rId18"/>
    <p:sldId id="270" r:id="rId19"/>
    <p:sldId id="273" r:id="rId20"/>
    <p:sldId id="275" r:id="rId21"/>
    <p:sldId id="277" r:id="rId22"/>
    <p:sldId id="279" r:id="rId23"/>
    <p:sldId id="281" r:id="rId24"/>
    <p:sldId id="283" r:id="rId25"/>
    <p:sldId id="285" r:id="rId26"/>
    <p:sldId id="287" r:id="rId27"/>
    <p:sldId id="289" r:id="rId28"/>
    <p:sldId id="291" r:id="rId29"/>
    <p:sldId id="293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DA9B5-49DA-411E-AC6F-802694E7FC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9C21-50B8-4BFD-A681-9D1366DC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0580E0D-AF83-413A-8208-D186CB8E081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CA3102-6297-4D4F-847D-6B076D8A3D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Agenda  of </a:t>
            </a:r>
            <a:r>
              <a:rPr lang="en-US" sz="3200" smtClean="0">
                <a:solidFill>
                  <a:schemeClr val="accent1">
                    <a:satMod val="150000"/>
                  </a:schemeClr>
                </a:solidFill>
              </a:rPr>
              <a:t>Lecture </a:t>
            </a:r>
            <a:r>
              <a:rPr lang="en-US" sz="3200" smtClean="0">
                <a:solidFill>
                  <a:schemeClr val="accent1">
                    <a:satMod val="150000"/>
                  </a:schemeClr>
                </a:solidFill>
              </a:rPr>
              <a:t>8,9,10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Topics to Be Covered: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Structure of </a:t>
            </a:r>
            <a:r>
              <a:rPr lang="en-US" dirty="0" err="1" smtClean="0"/>
              <a:t>os</a:t>
            </a:r>
            <a:r>
              <a:rPr lang="en-US" dirty="0" smtClean="0"/>
              <a:t>( revision)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 System </a:t>
            </a:r>
            <a:r>
              <a:rPr lang="en-US" dirty="0" smtClean="0"/>
              <a:t>call (revision)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 Process </a:t>
            </a: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/>
              <a:t> PCB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Concept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active </a:t>
            </a:r>
          </a:p>
          <a:p>
            <a:pPr lvl="1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Program becomes process when executable file loaded into memory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Execution of program started via GUI mouse clicks, command line entry of its name, etc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One program can be several processes</a:t>
            </a:r>
          </a:p>
          <a:p>
            <a:pPr lvl="1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v/s Process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75455"/>
              </p:ext>
            </p:extLst>
          </p:nvPr>
        </p:nvGraphicFramePr>
        <p:xfrm>
          <a:off x="1527175" y="2564904"/>
          <a:ext cx="6089650" cy="230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6089764" imgH="2886614" progId="Word.Document.12">
                  <p:embed/>
                </p:oleObj>
              </mc:Choice>
              <mc:Fallback>
                <p:oleObj name="Document" r:id="rId4" imgW="6089764" imgH="2886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7175" y="2564904"/>
                        <a:ext cx="6089650" cy="2307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6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9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3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State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As a process executes, it changes </a:t>
            </a:r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</a:p>
          <a:p>
            <a:pPr lvl="1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 The process is being created</a:t>
            </a:r>
          </a:p>
          <a:p>
            <a:pPr lvl="1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 Instructions are being executed</a:t>
            </a:r>
          </a:p>
          <a:p>
            <a:pPr lvl="1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waiting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 The process is waiting for some event to occur</a:t>
            </a:r>
          </a:p>
          <a:p>
            <a:pPr lvl="1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 The process is waiting to be assigned to a processor</a:t>
            </a:r>
          </a:p>
          <a:p>
            <a:pPr lvl="1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 The process has finished execution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Diagram of Process State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398920"/>
            <a:ext cx="8229600" cy="327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(also called </a:t>
            </a:r>
            <a:r>
              <a:rPr lang="en-US" altLang="en-US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task control block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Process state – running, waiting, etc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Program counter – location of instruction to next execute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CPU registers – contents of all process-centric registers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CPU scheduling information- priorities, scheduling queue pointers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Memory-management information – memory allocated to the process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Accounting information – CPU used, clock time elapsed since start, time limits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I/O status information – I/O devices allocated to process, list of open files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Control Block (PCB)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53052" y="1600200"/>
            <a:ext cx="303789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 Switch From Process to Process</a:t>
            </a:r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42058" y="1600200"/>
            <a:ext cx="725988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32656"/>
            <a:ext cx="7645400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Maximize CPU use, quickly switch processes onto CPU for time sharing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mtClean="0"/>
              <a:t>selects among available processes for next execution on CPU</a:t>
            </a:r>
          </a:p>
          <a:p>
            <a:r>
              <a:rPr lang="en-US" altLang="en-US" smtClean="0"/>
              <a:t>Maintains </a:t>
            </a:r>
            <a:r>
              <a:rPr lang="en-US" altLang="en-US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mtClean="0"/>
              <a:t>of processes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Job queue </a:t>
            </a:r>
            <a:r>
              <a:rPr lang="en-US" altLang="en-US" smtClean="0"/>
              <a:t>– set of all processes in the system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Ready queue </a:t>
            </a:r>
            <a:r>
              <a:rPr lang="en-US" altLang="en-US" smtClean="0"/>
              <a:t>– set of all processes residing in main memory, ready and waiting to execute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Device queues </a:t>
            </a:r>
            <a:r>
              <a:rPr lang="en-US" altLang="en-US" smtClean="0"/>
              <a:t>– set of processes waiting for an I/O device</a:t>
            </a:r>
          </a:p>
          <a:p>
            <a:pPr lvl="1"/>
            <a:r>
              <a:rPr lang="en-US" altLang="en-US" smtClean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5267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(revision)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Structure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Layered Approach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Microkernel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2656"/>
            <a:ext cx="8229600" cy="576064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486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1338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5"/>
            <a:ext cx="8229600" cy="5760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600" smtClean="0"/>
              <a:t>(or </a:t>
            </a:r>
            <a:r>
              <a:rPr lang="en-US" altLang="en-US" sz="1600" b="1" smtClean="0">
                <a:solidFill>
                  <a:srgbClr val="3366FF"/>
                </a:solidFill>
              </a:rPr>
              <a:t>CPU scheduler</a:t>
            </a:r>
            <a:r>
              <a:rPr lang="en-US" altLang="en-US" sz="1600" smtClean="0"/>
              <a:t>) – selects which process should be executed next and allocates CPU</a:t>
            </a:r>
          </a:p>
          <a:p>
            <a:pPr lvl="1"/>
            <a:r>
              <a:rPr lang="en-US" altLang="en-US" sz="1600" smtClean="0"/>
              <a:t>Sometimes the only scheduler in a system</a:t>
            </a:r>
          </a:p>
          <a:p>
            <a:pPr lvl="1"/>
            <a:r>
              <a:rPr lang="en-US" altLang="en-US" sz="1600" smtClean="0"/>
              <a:t>Short-term scheduler is invoked frequently (milliseconds) </a:t>
            </a:r>
            <a:r>
              <a:rPr lang="en-US" altLang="en-US" sz="1600" smtClean="0">
                <a:sym typeface="Symbol" pitchFamily="18" charset="2"/>
              </a:rPr>
              <a:t> (must be fast)</a:t>
            </a:r>
            <a:endParaRPr lang="en-US" altLang="en-US" sz="800" smtClean="0">
              <a:sym typeface="Symbol" pitchFamily="18" charset="2"/>
            </a:endParaRPr>
          </a:p>
          <a:p>
            <a:r>
              <a:rPr lang="en-US" altLang="en-US" sz="1600" b="1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600" smtClean="0"/>
              <a:t>(or </a:t>
            </a:r>
            <a:r>
              <a:rPr lang="en-US" altLang="en-US" sz="1600" b="1" smtClean="0">
                <a:solidFill>
                  <a:srgbClr val="3366FF"/>
                </a:solidFill>
              </a:rPr>
              <a:t>job scheduler</a:t>
            </a:r>
            <a:r>
              <a:rPr lang="en-US" altLang="en-US" sz="1600" smtClean="0"/>
              <a:t>) – selects which processes should be brought into the ready queue</a:t>
            </a:r>
          </a:p>
          <a:p>
            <a:pPr lvl="1"/>
            <a:r>
              <a:rPr lang="en-US" altLang="en-US" sz="160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800" smtClean="0">
              <a:sym typeface="Symbol" pitchFamily="18" charset="2"/>
            </a:endParaRPr>
          </a:p>
          <a:p>
            <a:pPr lvl="1"/>
            <a:r>
              <a:rPr lang="en-US" altLang="en-US" sz="1600" smtClean="0">
                <a:sym typeface="Symbol" pitchFamily="18" charset="2"/>
              </a:rPr>
              <a:t>The long-term scheduler controls the </a:t>
            </a:r>
            <a:r>
              <a:rPr lang="en-US" altLang="en-US" sz="1600" b="1" smtClean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800" i="1" smtClean="0">
              <a:sym typeface="Symbol" pitchFamily="18" charset="2"/>
            </a:endParaRPr>
          </a:p>
          <a:p>
            <a:r>
              <a:rPr lang="en-US" altLang="en-US" sz="160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60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60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600" smtClean="0">
                <a:sym typeface="Symbol" pitchFamily="18" charset="2"/>
              </a:rPr>
              <a:t>– spends more time doing computations; few very long CPU bursts</a:t>
            </a:r>
          </a:p>
          <a:p>
            <a:r>
              <a:rPr lang="en-US" altLang="en-US" sz="1600" smtClean="0">
                <a:sym typeface="Symbol" pitchFamily="18" charset="2"/>
              </a:rPr>
              <a:t>Long-term scheduler strives for good </a:t>
            </a:r>
            <a:r>
              <a:rPr lang="en-US" altLang="en-US" sz="1600" b="1" i="1" smtClean="0">
                <a:sym typeface="Symbol" pitchFamily="18" charset="2"/>
              </a:rPr>
              <a:t>process mix</a:t>
            </a:r>
            <a:endParaRPr lang="en-US" altLang="en-US" sz="1600" smtClean="0">
              <a:sym typeface="Symbol" pitchFamily="18" charset="2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8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404663"/>
            <a:ext cx="7734622" cy="5040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When CPU switches to another process, the system must </a:t>
            </a:r>
            <a:r>
              <a:rPr lang="en-US" altLang="en-US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dirty="0" smtClean="0"/>
              <a:t>of the old process and load the </a:t>
            </a:r>
            <a:r>
              <a:rPr lang="en-US" altLang="en-US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dirty="0" smtClean="0"/>
              <a:t>for the new process via a </a:t>
            </a:r>
            <a:r>
              <a:rPr lang="en-US" altLang="en-US" b="1" dirty="0" smtClean="0">
                <a:solidFill>
                  <a:srgbClr val="3366FF"/>
                </a:solidFill>
              </a:rPr>
              <a:t>context switch</a:t>
            </a: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dirty="0" smtClean="0"/>
              <a:t>of a process represented in the PCB</a:t>
            </a:r>
          </a:p>
          <a:p>
            <a:r>
              <a:rPr lang="en-US" altLang="en-US" dirty="0" smtClean="0"/>
              <a:t>Context-switch time is overhead; the system does no useful work while switching</a:t>
            </a:r>
          </a:p>
          <a:p>
            <a:pPr lvl="1"/>
            <a:r>
              <a:rPr lang="en-US" altLang="en-US" dirty="0" smtClean="0"/>
              <a:t>The more complex the OS and the PCB </a:t>
            </a:r>
            <a:r>
              <a:rPr lang="en-US" altLang="en-US" dirty="0" smtClean="0">
                <a:sym typeface="Wingdings" pitchFamily="2" charset="2"/>
              </a:rPr>
              <a:t> the </a:t>
            </a:r>
            <a:r>
              <a:rPr lang="en-US" altLang="en-US" dirty="0" smtClean="0"/>
              <a:t>longer the context switch</a:t>
            </a:r>
          </a:p>
          <a:p>
            <a:r>
              <a:rPr lang="en-US" altLang="en-US" dirty="0" smtClean="0"/>
              <a:t>Time dependent on hardware support</a:t>
            </a:r>
          </a:p>
          <a:p>
            <a:pPr lvl="1"/>
            <a:r>
              <a:rPr lang="en-US" altLang="en-US" dirty="0" smtClean="0"/>
              <a:t>Some hardware provides multiple sets of registers per CPU 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92834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84784"/>
            <a:ext cx="7480300" cy="4196879"/>
          </a:xfrm>
        </p:spPr>
        <p:txBody>
          <a:bodyPr/>
          <a:lstStyle/>
          <a:p>
            <a:r>
              <a:rPr lang="en-US" altLang="en-US" dirty="0" smtClean="0"/>
              <a:t>System must provide mechanisms for:</a:t>
            </a:r>
          </a:p>
          <a:p>
            <a:pPr lvl="1"/>
            <a:r>
              <a:rPr lang="en-US" altLang="en-US" dirty="0" smtClean="0"/>
              <a:t> process creation,</a:t>
            </a:r>
          </a:p>
          <a:p>
            <a:pPr lvl="1"/>
            <a:r>
              <a:rPr lang="en-US" altLang="en-US" dirty="0" smtClean="0"/>
              <a:t> process termination, </a:t>
            </a:r>
          </a:p>
          <a:p>
            <a:pPr lvl="1"/>
            <a:r>
              <a:rPr lang="en-US" altLang="en-US" dirty="0" smtClean="0"/>
              <a:t> and so on as detailed next</a:t>
            </a:r>
          </a:p>
        </p:txBody>
      </p:sp>
    </p:spTree>
    <p:extLst>
      <p:ext uri="{BB962C8B-B14F-4D97-AF65-F5344CB8AC3E}">
        <p14:creationId xmlns:p14="http://schemas.microsoft.com/office/powerpoint/2010/main" val="240303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Parent</a:t>
            </a:r>
            <a:r>
              <a:rPr lang="en-US" altLang="en-US" b="1" smtClean="0"/>
              <a:t> </a:t>
            </a:r>
            <a:r>
              <a:rPr lang="en-US" altLang="en-US" smtClean="0"/>
              <a:t>process create </a:t>
            </a:r>
            <a:r>
              <a:rPr lang="en-US" altLang="en-US" b="1" smtClean="0">
                <a:solidFill>
                  <a:srgbClr val="3366FF"/>
                </a:solidFill>
              </a:rPr>
              <a:t>children</a:t>
            </a:r>
            <a:r>
              <a:rPr lang="en-US" altLang="en-US" b="1" smtClean="0"/>
              <a:t> </a:t>
            </a:r>
            <a:r>
              <a:rPr lang="en-US" altLang="en-US" smtClean="0"/>
              <a:t>processes, which, in turn create other processes, forming a </a:t>
            </a:r>
            <a:r>
              <a:rPr lang="en-US" altLang="en-US" b="1" smtClean="0">
                <a:solidFill>
                  <a:srgbClr val="3366FF"/>
                </a:solidFill>
              </a:rPr>
              <a:t>tree</a:t>
            </a:r>
            <a:r>
              <a:rPr lang="en-US" altLang="en-US" smtClean="0"/>
              <a:t> of processes</a:t>
            </a:r>
            <a:endParaRPr lang="en-US" altLang="en-US" sz="800" smtClean="0"/>
          </a:p>
          <a:p>
            <a:r>
              <a:rPr lang="en-US" altLang="en-US" smtClean="0"/>
              <a:t>Generally, process identified and managed via a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process identifier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pid</a:t>
            </a:r>
            <a:r>
              <a:rPr lang="en-US" altLang="en-US" smtClean="0"/>
              <a:t>)</a:t>
            </a:r>
            <a:endParaRPr lang="en-US" altLang="en-US" sz="800" smtClean="0"/>
          </a:p>
          <a:p>
            <a:r>
              <a:rPr lang="en-US" altLang="en-US" smtClean="0"/>
              <a:t>Resource sharing options</a:t>
            </a:r>
          </a:p>
          <a:p>
            <a:pPr lvl="1"/>
            <a:r>
              <a:rPr lang="en-US" altLang="en-US" smtClean="0"/>
              <a:t>Parent and children share all resources</a:t>
            </a:r>
          </a:p>
          <a:p>
            <a:pPr lvl="1"/>
            <a:r>
              <a:rPr lang="en-US" altLang="en-US" smtClean="0"/>
              <a:t>Children share subset of parent</a:t>
            </a:r>
            <a:r>
              <a:rPr lang="ja-JP" altLang="en-US" smtClean="0"/>
              <a:t>’</a:t>
            </a:r>
            <a:r>
              <a:rPr lang="en-US" altLang="ja-JP" smtClean="0"/>
              <a:t>s resources</a:t>
            </a:r>
          </a:p>
          <a:p>
            <a:pPr lvl="1"/>
            <a:r>
              <a:rPr lang="en-US" altLang="en-US" smtClean="0"/>
              <a:t>Parent and child share no resources</a:t>
            </a:r>
            <a:endParaRPr lang="en-US" altLang="en-US" sz="800" smtClean="0"/>
          </a:p>
          <a:p>
            <a:r>
              <a:rPr lang="en-US" altLang="en-US" smtClean="0"/>
              <a:t>Execution options</a:t>
            </a:r>
          </a:p>
          <a:p>
            <a:pPr lvl="1"/>
            <a:r>
              <a:rPr lang="en-US" altLang="en-US" smtClean="0"/>
              <a:t>Parent and children execute concurrently</a:t>
            </a:r>
          </a:p>
          <a:p>
            <a:pPr lvl="1"/>
            <a:r>
              <a:rPr lang="en-US" altLang="en-US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371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09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404664"/>
            <a:ext cx="7616825" cy="5040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 smtClean="0"/>
              <a:t>Address space</a:t>
            </a:r>
          </a:p>
          <a:p>
            <a:pPr lvl="1"/>
            <a:r>
              <a:rPr lang="en-US" altLang="en-US" smtClean="0"/>
              <a:t>Child duplicate of parent</a:t>
            </a:r>
          </a:p>
          <a:p>
            <a:pPr lvl="1"/>
            <a:r>
              <a:rPr lang="en-US" altLang="en-US" smtClean="0"/>
              <a:t>Child has a program loaded into it</a:t>
            </a:r>
          </a:p>
          <a:p>
            <a:r>
              <a:rPr lang="en-US" altLang="en-US" smtClean="0"/>
              <a:t>UNIX examples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system call creates new process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smtClean="0"/>
              <a:t> system call used after a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mtClean="0"/>
              <a:t> to replace the process</a:t>
            </a:r>
            <a:r>
              <a:rPr lang="ja-JP" altLang="en-US" smtClean="0"/>
              <a:t>’</a:t>
            </a:r>
            <a:r>
              <a:rPr lang="en-US" altLang="ja-JP" smtClean="0"/>
              <a:t> memory space with a new program</a:t>
            </a:r>
            <a:endParaRPr lang="en-US" altLang="en-US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8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 smtClean="0"/>
              <a:t>Process executes last statement and then asks the operating system to delete it using the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mtClean="0">
                <a:cs typeface="Courier New" pitchFamily="49" charset="0"/>
              </a:rPr>
              <a:t> system call.</a:t>
            </a:r>
            <a:endParaRPr lang="en-US" altLang="en-US" smtClean="0"/>
          </a:p>
          <a:p>
            <a:pPr lvl="1"/>
            <a:r>
              <a:rPr lang="en-US" altLang="en-US" smtClean="0"/>
              <a:t>Returns  status data from child to parent (via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Process</a:t>
            </a:r>
            <a:r>
              <a:rPr lang="ja-JP" altLang="en-US" smtClean="0"/>
              <a:t>’</a:t>
            </a:r>
            <a:r>
              <a:rPr lang="en-US" altLang="ja-JP" smtClean="0"/>
              <a:t> resources are deallocated by operating system</a:t>
            </a:r>
            <a:endParaRPr lang="en-US" altLang="en-US" smtClean="0"/>
          </a:p>
          <a:p>
            <a:r>
              <a:rPr lang="en-US" altLang="en-US" smtClean="0"/>
              <a:t>Parent may terminate the execution of children processes  using the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mtClean="0">
                <a:cs typeface="Courier New" pitchFamily="49" charset="0"/>
              </a:rPr>
              <a:t> system call.  Some reasons for doing so:</a:t>
            </a:r>
            <a:endParaRPr lang="en-US" altLang="en-US" smtClean="0"/>
          </a:p>
          <a:p>
            <a:pPr lvl="1"/>
            <a:r>
              <a:rPr lang="en-US" altLang="en-US" smtClean="0"/>
              <a:t>Child has exceeded allocated resources</a:t>
            </a:r>
          </a:p>
          <a:p>
            <a:pPr lvl="1"/>
            <a:r>
              <a:rPr lang="en-US" altLang="en-US" smtClean="0"/>
              <a:t>Task assigned to child is no longer required</a:t>
            </a:r>
          </a:p>
          <a:p>
            <a:pPr lvl="1"/>
            <a:r>
              <a:rPr lang="en-US" altLang="en-US" smtClean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4573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altLang="en-US" sz="800" smtClean="0"/>
          </a:p>
          <a:p>
            <a:r>
              <a:rPr lang="en-US" altLang="en-US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smtClean="0"/>
              <a:t>cascading termination.  </a:t>
            </a:r>
            <a:r>
              <a:rPr lang="en-US" altLang="en-US" smtClean="0"/>
              <a:t>All children, grandchildren, etc.  are  terminated.</a:t>
            </a:r>
            <a:endParaRPr lang="en-US" altLang="en-US" b="1" smtClean="0"/>
          </a:p>
          <a:p>
            <a:pPr lvl="1"/>
            <a:r>
              <a:rPr lang="en-US" altLang="en-US" smtClean="0"/>
              <a:t>The termination is initiated by the operating system.</a:t>
            </a:r>
            <a:endParaRPr lang="en-US" altLang="en-US" b="1" smtClean="0"/>
          </a:p>
          <a:p>
            <a:r>
              <a:rPr lang="en-US" altLang="en-US" smtClean="0"/>
              <a:t>The parent process may wait for termination of a child process by using the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mtClean="0"/>
              <a:t>system call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smtClean="0"/>
              <a:t>The call returns status information and the pid of the terminated process</a:t>
            </a:r>
            <a:endParaRPr lang="en-US" altLang="en-US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pid = wait(&amp;status); </a:t>
            </a:r>
          </a:p>
          <a:p>
            <a:r>
              <a:rPr lang="en-US" altLang="en-US" smtClean="0"/>
              <a:t>If no parent waiting (did not invoke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mtClean="0">
                <a:cs typeface="Courier New" pitchFamily="49" charset="0"/>
              </a:rPr>
              <a:t>) </a:t>
            </a:r>
            <a:r>
              <a:rPr lang="en-US" altLang="en-US" smtClean="0"/>
              <a:t>process is a </a:t>
            </a:r>
            <a:r>
              <a:rPr lang="en-US" altLang="en-US" b="1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mtClean="0"/>
              <a:t>If parent terminated without invoking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smtClean="0"/>
              <a:t> , process is an </a:t>
            </a:r>
            <a:r>
              <a:rPr lang="en-US" altLang="en-US" b="1" smtClean="0">
                <a:solidFill>
                  <a:srgbClr val="3366FF"/>
                </a:solidFill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4701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Simple Structure (revision)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b="1" dirty="0" smtClean="0"/>
          </a:p>
          <a:p>
            <a:r>
              <a:rPr lang="en-US" dirty="0" smtClean="0"/>
              <a:t>It was written to provide the most functionality in the least space, so it was not carefully divided into modules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In MS-DOS, the interfaces and  levels of functionality are not well separated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060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Q1.Explain the various states of the process using suitable diagram.                                         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(RTU-2013)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Q.2 What is a process? What is the difference between a program and a process? Explain PCB using a suitable example. 								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Q.3 What is the main difference between monolithic and microkernel architecture?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Q.4 Explain the difference between microkernel and macro kernel?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Q.5 What is the main advantage of the layered approach to system design? 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Q.6 What is the purpose of system calls?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Layered Approach (revision)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the operating system is broken into a number of layers (levels). The bottom layer  (layer 0) is the hardware; the highest (layer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the user interface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advantage of the layered approach is simplicity of construction and debugging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disadvantage with it is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deﬁning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various layers Because a layer can use only lower-level layers, careful planning is necessary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Microkernel (revision)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method structures the operating system by removing all nonessential components from the kernel and implementing them as system and user-level programs. The result is a smaller kernel.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advantage of the microkernel approach  is  that  it  makes  extending the operating system easier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new services are added to user space and consequently do not require  modiﬁcation of the ker</a:t>
            </a:r>
            <a:r>
              <a:rPr lang="en-US" dirty="0" smtClean="0"/>
              <a:t>nel.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Modules (revision)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best current methodology for operating-system design involves using loadable kernel modules.</a:t>
            </a:r>
          </a:p>
          <a:p>
            <a:r>
              <a:rPr lang="en-US" smtClean="0"/>
              <a:t> Here, the kernel has a set of core components and links in additional services via modules, either at boot time or during run time.</a:t>
            </a:r>
          </a:p>
          <a:p>
            <a:r>
              <a:rPr lang="en-US" smtClean="0"/>
              <a:t> This type of design is common in modern implementations of UNIX, such as Solaris, Linux, and Mac OS X, as well as Windows.</a:t>
            </a:r>
          </a:p>
          <a:p>
            <a:r>
              <a:rPr lang="en-US" smtClean="0"/>
              <a:t>The idea of the design is for the kernel to provide core services while other services are implemented dynamically, as the kernel is running.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Call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(revision)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calls provide an interface between the process and the operating system.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calls allow user-level processes to request some services from the operating system which process itself is not allowed to d</a:t>
            </a:r>
            <a:r>
              <a:rPr lang="en-US" dirty="0" smtClean="0"/>
              <a:t>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Call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revision)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different types of system calls provided by an operating system: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 control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management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Device management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maintenance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Communications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Concept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Batch system – </a:t>
            </a: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Time-shared systems – </a:t>
            </a: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user programs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Textbook uses the terms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– a program in execution; process execution must progress in sequential fashion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Multiple parts</a:t>
            </a: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program code, also called </a:t>
            </a: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text section</a:t>
            </a: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Current activity including</a:t>
            </a: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program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processor registers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containing temporary data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Function parameters, return addresses, local variables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Data section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containing global variables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</TotalTime>
  <Words>1362</Words>
  <Application>Microsoft Office PowerPoint</Application>
  <PresentationFormat>On-screen Show (4:3)</PresentationFormat>
  <Paragraphs>165</Paragraphs>
  <Slides>30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Clarity</vt:lpstr>
      <vt:lpstr>Document</vt:lpstr>
      <vt:lpstr>Agenda  of Lecture 8,9,10</vt:lpstr>
      <vt:lpstr>Structure of os (revision) </vt:lpstr>
      <vt:lpstr> Simple Structure (revision)  </vt:lpstr>
      <vt:lpstr> Layered Approach (revision) </vt:lpstr>
      <vt:lpstr>Microkernel (revision)</vt:lpstr>
      <vt:lpstr>Modules (revision) </vt:lpstr>
      <vt:lpstr>System Call  (revision) </vt:lpstr>
      <vt:lpstr>System Call(revision) </vt:lpstr>
      <vt:lpstr> Process Concept </vt:lpstr>
      <vt:lpstr>Process Concept (Cont.)</vt:lpstr>
      <vt:lpstr>Program v/s Process</vt:lpstr>
      <vt:lpstr>PowerPoint Presentation</vt:lpstr>
      <vt:lpstr>Process in Memory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Process Scheduling</vt:lpstr>
      <vt:lpstr>Representation of Process Scheduling</vt:lpstr>
      <vt:lpstr>Schedulers</vt:lpstr>
      <vt:lpstr>Addition of Medium Term Scheduling</vt:lpstr>
      <vt:lpstr>Context Switch</vt:lpstr>
      <vt:lpstr>Operations on Processes</vt:lpstr>
      <vt:lpstr>Process Creation</vt:lpstr>
      <vt:lpstr>A Tree of Processes in Linux</vt:lpstr>
      <vt:lpstr>Process Creation (Cont.)</vt:lpstr>
      <vt:lpstr>Process Termination</vt:lpstr>
      <vt:lpstr>Process Termination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 of Lecture 3</dc:title>
  <dc:creator>Lenovo</dc:creator>
  <cp:lastModifiedBy>Neelam Mrs. Bohra</cp:lastModifiedBy>
  <cp:revision>29</cp:revision>
  <dcterms:created xsi:type="dcterms:W3CDTF">2020-06-13T20:06:48Z</dcterms:created>
  <dcterms:modified xsi:type="dcterms:W3CDTF">2020-07-29T07:40:18Z</dcterms:modified>
</cp:coreProperties>
</file>