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-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94690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22805"/>
            <a:ext cx="8074660" cy="451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739644"/>
            <a:ext cx="548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>
                <a:solidFill>
                  <a:srgbClr val="FF0000"/>
                </a:solidFill>
              </a:rPr>
              <a:t>AGENDA </a:t>
            </a:r>
            <a:r>
              <a:rPr sz="3200" spc="-45" dirty="0">
                <a:solidFill>
                  <a:srgbClr val="FF0000"/>
                </a:solidFill>
              </a:rPr>
              <a:t>OF </a:t>
            </a:r>
            <a:r>
              <a:rPr sz="3200" spc="-85">
                <a:solidFill>
                  <a:srgbClr val="FF0000"/>
                </a:solidFill>
              </a:rPr>
              <a:t>LECTURE</a:t>
            </a:r>
            <a:r>
              <a:rPr sz="3200" spc="-160">
                <a:solidFill>
                  <a:srgbClr val="FF0000"/>
                </a:solidFill>
              </a:rPr>
              <a:t> </a:t>
            </a:r>
            <a:r>
              <a:rPr sz="3200" smtClean="0">
                <a:solidFill>
                  <a:srgbClr val="FF0000"/>
                </a:solidFill>
              </a:rPr>
              <a:t>5</a:t>
            </a:r>
            <a:r>
              <a:rPr lang="en-US" sz="3200" smtClean="0">
                <a:solidFill>
                  <a:srgbClr val="FF0000"/>
                </a:solidFill>
              </a:rPr>
              <a:t>,6,7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3455289"/>
            <a:ext cx="27539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30" dirty="0">
                <a:solidFill>
                  <a:srgbClr val="394350"/>
                </a:solidFill>
                <a:latin typeface="Times New Roman"/>
                <a:cs typeface="Times New Roman"/>
              </a:rPr>
              <a:t>Topics </a:t>
            </a:r>
            <a:r>
              <a:rPr sz="2400" dirty="0">
                <a:solidFill>
                  <a:srgbClr val="394350"/>
                </a:solidFill>
                <a:latin typeface="Times New Roman"/>
                <a:cs typeface="Times New Roman"/>
              </a:rPr>
              <a:t>to Be</a:t>
            </a:r>
            <a:r>
              <a:rPr sz="2400" spc="-75" dirty="0">
                <a:solidFill>
                  <a:srgbClr val="3943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4350"/>
                </a:solidFill>
                <a:latin typeface="Times New Roman"/>
                <a:cs typeface="Times New Roman"/>
              </a:rPr>
              <a:t>Covered:</a:t>
            </a:r>
            <a:endParaRPr sz="24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1250"/>
              <a:buFont typeface="Wingdings"/>
              <a:buChar char=""/>
              <a:tabLst>
                <a:tab pos="219710" algn="l"/>
              </a:tabLst>
            </a:pPr>
            <a:r>
              <a:rPr sz="2400" dirty="0">
                <a:solidFill>
                  <a:srgbClr val="394350"/>
                </a:solidFill>
                <a:latin typeface="Times New Roman"/>
                <a:cs typeface="Times New Roman"/>
              </a:rPr>
              <a:t>Structure of</a:t>
            </a:r>
            <a:r>
              <a:rPr sz="2400" spc="-40" dirty="0">
                <a:solidFill>
                  <a:srgbClr val="3943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94350"/>
                </a:solidFill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1250"/>
              <a:buFont typeface="Wingdings"/>
              <a:buChar char=""/>
              <a:tabLst>
                <a:tab pos="295275" algn="l"/>
              </a:tabLst>
            </a:pPr>
            <a:r>
              <a:rPr sz="2400" spc="-5" dirty="0">
                <a:solidFill>
                  <a:srgbClr val="394350"/>
                </a:solidFill>
                <a:latin typeface="Times New Roman"/>
                <a:cs typeface="Times New Roman"/>
              </a:rPr>
              <a:t>System</a:t>
            </a:r>
            <a:r>
              <a:rPr sz="2400" spc="-15" dirty="0">
                <a:solidFill>
                  <a:srgbClr val="3943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4350"/>
                </a:solidFill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1731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</a:t>
            </a:r>
            <a:r>
              <a:rPr spc="-100" dirty="0"/>
              <a:t>odul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120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053465" algn="l"/>
                <a:tab pos="2129155" algn="l"/>
                <a:tab pos="3425190" algn="l"/>
                <a:tab pos="4536440" algn="l"/>
                <a:tab pos="5982970" algn="l"/>
                <a:tab pos="7229475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Many	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odern	opera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ing	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sys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te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	i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ent	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adable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	k</a:t>
            </a:r>
            <a:r>
              <a:rPr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rnel 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9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Uses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object-oriented</a:t>
            </a:r>
            <a:r>
              <a:rPr sz="2000" spc="-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approach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Each core component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is</a:t>
            </a:r>
            <a:r>
              <a:rPr sz="2000" spc="-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separate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Each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talks 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others over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known</a:t>
            </a:r>
            <a:r>
              <a:rPr sz="2000" spc="-1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interfaces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Each is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loadable as needed within the</a:t>
            </a:r>
            <a:r>
              <a:rPr sz="2000" spc="-11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kernel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Overall,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 layers but with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more</a:t>
            </a:r>
            <a:r>
              <a:rPr sz="2400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flexible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9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Linux, Solaris,</a:t>
            </a:r>
            <a:r>
              <a:rPr sz="2000" spc="-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etc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126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Solaris </a:t>
            </a:r>
            <a:r>
              <a:rPr spc="-85" dirty="0"/>
              <a:t>Modular</a:t>
            </a:r>
            <a:r>
              <a:rPr spc="-625" dirty="0"/>
              <a:t> </a:t>
            </a:r>
            <a:r>
              <a:rPr spc="-9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21179"/>
            <a:ext cx="8229600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312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Hybrid</a:t>
            </a:r>
            <a:r>
              <a:rPr spc="-270" dirty="0"/>
              <a:t> </a:t>
            </a:r>
            <a:r>
              <a:rPr spc="-9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518"/>
            <a:ext cx="8075930" cy="39566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9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Most modern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operating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are actually not one pure</a:t>
            </a:r>
            <a:r>
              <a:rPr sz="2400" spc="-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469900" marR="8890" lvl="1" indent="-183515">
              <a:lnSpc>
                <a:spcPct val="100000"/>
              </a:lnSpc>
              <a:spcBef>
                <a:spcPts val="50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Hybrid combines multiple approaches to address performance, 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security, 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usability</a:t>
            </a:r>
            <a:r>
              <a:rPr sz="20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marL="469900" marR="762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Linux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and Solaris kernels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kernel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address space,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so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monolithic,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plus 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modular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dynamic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loading of</a:t>
            </a:r>
            <a:r>
              <a:rPr sz="2000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functionality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  <a:tab pos="1564005" algn="l"/>
                <a:tab pos="2382520" algn="l"/>
                <a:tab pos="3673475" algn="l"/>
                <a:tab pos="4226560" algn="l"/>
                <a:tab pos="5580380" algn="l"/>
                <a:tab pos="6005830" algn="l"/>
                <a:tab pos="7004050" algn="l"/>
              </a:tabLst>
            </a:pP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Windows	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mostly	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monolithic,	plus	microkernel	for	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different	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subsystem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292934"/>
                </a:solidFill>
                <a:latin typeface="Times New Roman"/>
                <a:cs typeface="Times New Roman"/>
              </a:rPr>
              <a:t>personalities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137285" algn="l"/>
                <a:tab pos="1875155" algn="l"/>
                <a:tab pos="2461895" algn="l"/>
                <a:tab pos="2877820" algn="l"/>
                <a:tab pos="3946525" algn="l"/>
                <a:tab pos="5114290" algn="l"/>
                <a:tab pos="6022340" algn="l"/>
                <a:tab pos="6541770" algn="l"/>
                <a:tab pos="724789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Apple	Mac	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OS	X	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hybrid,	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layered,	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Aqua	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UI	plus	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Cocoa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programming</a:t>
            </a:r>
            <a:r>
              <a:rPr sz="2400" spc="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environment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50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Below is kernel consisting of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Mach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microkernel and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BSD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Unix parts,</a:t>
            </a:r>
            <a:r>
              <a:rPr sz="2000" spc="3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plus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I/O kit and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dynamically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loadable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modules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(called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kernel</a:t>
            </a:r>
            <a:r>
              <a:rPr sz="2000" b="1" spc="-114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extensions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397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Mac </a:t>
            </a:r>
            <a:r>
              <a:rPr spc="-55" dirty="0"/>
              <a:t>OS </a:t>
            </a:r>
            <a:r>
              <a:rPr spc="-5" dirty="0"/>
              <a:t>X</a:t>
            </a:r>
            <a:r>
              <a:rPr spc="-555" dirty="0"/>
              <a:t> </a:t>
            </a:r>
            <a:r>
              <a:rPr spc="-90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199" y="1772632"/>
            <a:ext cx="8230234" cy="670560"/>
            <a:chOff x="457199" y="1772632"/>
            <a:chExt cx="8230234" cy="670560"/>
          </a:xfrm>
        </p:grpSpPr>
        <p:sp>
          <p:nvSpPr>
            <p:cNvPr id="4" name="object 4"/>
            <p:cNvSpPr/>
            <p:nvPr/>
          </p:nvSpPr>
          <p:spPr>
            <a:xfrm>
              <a:off x="457199" y="1779219"/>
              <a:ext cx="8230234" cy="657225"/>
            </a:xfrm>
            <a:custGeom>
              <a:avLst/>
              <a:gdLst/>
              <a:ahLst/>
              <a:cxnLst/>
              <a:rect l="l" t="t" r="r" b="b"/>
              <a:pathLst>
                <a:path w="8230234" h="657225">
                  <a:moveTo>
                    <a:pt x="8229674" y="0"/>
                  </a:moveTo>
                  <a:lnTo>
                    <a:pt x="8229674" y="657014"/>
                  </a:lnTo>
                  <a:lnTo>
                    <a:pt x="0" y="657014"/>
                  </a:lnTo>
                  <a:lnTo>
                    <a:pt x="0" y="0"/>
                  </a:lnTo>
                  <a:lnTo>
                    <a:pt x="8229674" y="0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87" y="1772640"/>
              <a:ext cx="8230234" cy="670560"/>
            </a:xfrm>
            <a:custGeom>
              <a:avLst/>
              <a:gdLst/>
              <a:ahLst/>
              <a:cxnLst/>
              <a:rect l="l" t="t" r="r" b="b"/>
              <a:pathLst>
                <a:path w="8230234" h="670560">
                  <a:moveTo>
                    <a:pt x="8229676" y="657009"/>
                  </a:moveTo>
                  <a:lnTo>
                    <a:pt x="0" y="657009"/>
                  </a:lnTo>
                  <a:lnTo>
                    <a:pt x="0" y="670191"/>
                  </a:lnTo>
                  <a:lnTo>
                    <a:pt x="8229676" y="670191"/>
                  </a:lnTo>
                  <a:lnTo>
                    <a:pt x="8229676" y="657009"/>
                  </a:lnTo>
                  <a:close/>
                </a:path>
                <a:path w="8230234" h="670560">
                  <a:moveTo>
                    <a:pt x="8229676" y="0"/>
                  </a:moveTo>
                  <a:lnTo>
                    <a:pt x="0" y="0"/>
                  </a:lnTo>
                  <a:lnTo>
                    <a:pt x="0" y="13169"/>
                  </a:lnTo>
                  <a:lnTo>
                    <a:pt x="8229676" y="13169"/>
                  </a:lnTo>
                  <a:lnTo>
                    <a:pt x="8229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0532" y="2718388"/>
            <a:ext cx="8243570" cy="3587750"/>
            <a:chOff x="450532" y="2718388"/>
            <a:chExt cx="8243570" cy="3587750"/>
          </a:xfrm>
        </p:grpSpPr>
        <p:sp>
          <p:nvSpPr>
            <p:cNvPr id="7" name="object 7"/>
            <p:cNvSpPr/>
            <p:nvPr/>
          </p:nvSpPr>
          <p:spPr>
            <a:xfrm>
              <a:off x="457199" y="2724974"/>
              <a:ext cx="8230234" cy="1085850"/>
            </a:xfrm>
            <a:custGeom>
              <a:avLst/>
              <a:gdLst/>
              <a:ahLst/>
              <a:cxnLst/>
              <a:rect l="l" t="t" r="r" b="b"/>
              <a:pathLst>
                <a:path w="8230234" h="1085850">
                  <a:moveTo>
                    <a:pt x="8229674" y="0"/>
                  </a:moveTo>
                  <a:lnTo>
                    <a:pt x="8229674" y="1085383"/>
                  </a:lnTo>
                  <a:lnTo>
                    <a:pt x="0" y="1085383"/>
                  </a:lnTo>
                  <a:lnTo>
                    <a:pt x="0" y="0"/>
                  </a:lnTo>
                  <a:lnTo>
                    <a:pt x="8229674" y="0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187" y="2718396"/>
              <a:ext cx="8230234" cy="1098550"/>
            </a:xfrm>
            <a:custGeom>
              <a:avLst/>
              <a:gdLst/>
              <a:ahLst/>
              <a:cxnLst/>
              <a:rect l="l" t="t" r="r" b="b"/>
              <a:pathLst>
                <a:path w="8230234" h="1098550">
                  <a:moveTo>
                    <a:pt x="8229676" y="1085380"/>
                  </a:moveTo>
                  <a:lnTo>
                    <a:pt x="0" y="1085380"/>
                  </a:lnTo>
                  <a:lnTo>
                    <a:pt x="0" y="1098550"/>
                  </a:lnTo>
                  <a:lnTo>
                    <a:pt x="8229676" y="1098550"/>
                  </a:lnTo>
                  <a:lnTo>
                    <a:pt x="8229676" y="1085380"/>
                  </a:lnTo>
                  <a:close/>
                </a:path>
                <a:path w="8230234" h="1098550">
                  <a:moveTo>
                    <a:pt x="8229676" y="0"/>
                  </a:moveTo>
                  <a:lnTo>
                    <a:pt x="0" y="0"/>
                  </a:lnTo>
                  <a:lnTo>
                    <a:pt x="0" y="13169"/>
                  </a:lnTo>
                  <a:lnTo>
                    <a:pt x="8229676" y="13169"/>
                  </a:lnTo>
                  <a:lnTo>
                    <a:pt x="8229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4099099"/>
              <a:ext cx="8230234" cy="2204720"/>
            </a:xfrm>
            <a:custGeom>
              <a:avLst/>
              <a:gdLst/>
              <a:ahLst/>
              <a:cxnLst/>
              <a:rect l="l" t="t" r="r" b="b"/>
              <a:pathLst>
                <a:path w="8230234" h="2204720">
                  <a:moveTo>
                    <a:pt x="0" y="2204164"/>
                  </a:moveTo>
                  <a:lnTo>
                    <a:pt x="8229674" y="2204164"/>
                  </a:lnTo>
                  <a:lnTo>
                    <a:pt x="8229674" y="0"/>
                  </a:lnTo>
                  <a:lnTo>
                    <a:pt x="0" y="0"/>
                  </a:lnTo>
                  <a:lnTo>
                    <a:pt x="0" y="2204164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2640" y="4099099"/>
              <a:ext cx="4964430" cy="1055370"/>
            </a:xfrm>
            <a:custGeom>
              <a:avLst/>
              <a:gdLst/>
              <a:ahLst/>
              <a:cxnLst/>
              <a:rect l="l" t="t" r="r" b="b"/>
              <a:pathLst>
                <a:path w="4964430" h="1055370">
                  <a:moveTo>
                    <a:pt x="0" y="0"/>
                  </a:moveTo>
                  <a:lnTo>
                    <a:pt x="0" y="1055268"/>
                  </a:lnTo>
                  <a:lnTo>
                    <a:pt x="4964234" y="1055268"/>
                  </a:lnTo>
                  <a:lnTo>
                    <a:pt x="4964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6292432"/>
              <a:ext cx="8230234" cy="13335"/>
            </a:xfrm>
            <a:custGeom>
              <a:avLst/>
              <a:gdLst/>
              <a:ahLst/>
              <a:cxnLst/>
              <a:rect l="l" t="t" r="r" b="b"/>
              <a:pathLst>
                <a:path w="8230234" h="13335">
                  <a:moveTo>
                    <a:pt x="0" y="13173"/>
                  </a:moveTo>
                  <a:lnTo>
                    <a:pt x="8229674" y="13173"/>
                  </a:lnTo>
                  <a:lnTo>
                    <a:pt x="8229674" y="0"/>
                  </a:lnTo>
                  <a:lnTo>
                    <a:pt x="0" y="0"/>
                  </a:lnTo>
                  <a:lnTo>
                    <a:pt x="0" y="13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4099099"/>
              <a:ext cx="8230234" cy="0"/>
            </a:xfrm>
            <a:custGeom>
              <a:avLst/>
              <a:gdLst/>
              <a:ahLst/>
              <a:cxnLst/>
              <a:rect l="l" t="t" r="r" b="b"/>
              <a:pathLst>
                <a:path w="8230234">
                  <a:moveTo>
                    <a:pt x="0" y="0"/>
                  </a:moveTo>
                  <a:lnTo>
                    <a:pt x="8229674" y="0"/>
                  </a:lnTo>
                </a:path>
              </a:pathLst>
            </a:custGeom>
            <a:ln w="13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7547" y="1767497"/>
            <a:ext cx="227711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graphical user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interface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6806" y="1916611"/>
            <a:ext cx="52197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Aqua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054" y="4076930"/>
            <a:ext cx="1866264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kernel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environment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9510" y="3207697"/>
            <a:ext cx="2809875" cy="448945"/>
            <a:chOff x="1069510" y="3207697"/>
            <a:chExt cx="2809875" cy="448945"/>
          </a:xfrm>
        </p:grpSpPr>
        <p:sp>
          <p:nvSpPr>
            <p:cNvPr id="17" name="object 17"/>
            <p:cNvSpPr/>
            <p:nvPr/>
          </p:nvSpPr>
          <p:spPr>
            <a:xfrm>
              <a:off x="1074590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80" h="438785">
                  <a:moveTo>
                    <a:pt x="567669" y="0"/>
                  </a:moveTo>
                  <a:lnTo>
                    <a:pt x="501459" y="1473"/>
                  </a:lnTo>
                  <a:lnTo>
                    <a:pt x="437495" y="5785"/>
                  </a:lnTo>
                  <a:lnTo>
                    <a:pt x="376201" y="12772"/>
                  </a:lnTo>
                  <a:lnTo>
                    <a:pt x="318005" y="22269"/>
                  </a:lnTo>
                  <a:lnTo>
                    <a:pt x="263330" y="34112"/>
                  </a:lnTo>
                  <a:lnTo>
                    <a:pt x="212604" y="48139"/>
                  </a:lnTo>
                  <a:lnTo>
                    <a:pt x="166251" y="64184"/>
                  </a:lnTo>
                  <a:lnTo>
                    <a:pt x="124697" y="82084"/>
                  </a:lnTo>
                  <a:lnTo>
                    <a:pt x="88369" y="101675"/>
                  </a:lnTo>
                  <a:lnTo>
                    <a:pt x="33090" y="145274"/>
                  </a:lnTo>
                  <a:lnTo>
                    <a:pt x="3818" y="193671"/>
                  </a:lnTo>
                  <a:lnTo>
                    <a:pt x="0" y="219258"/>
                  </a:lnTo>
                  <a:lnTo>
                    <a:pt x="3818" y="244799"/>
                  </a:lnTo>
                  <a:lnTo>
                    <a:pt x="33090" y="293119"/>
                  </a:lnTo>
                  <a:lnTo>
                    <a:pt x="88369" y="336662"/>
                  </a:lnTo>
                  <a:lnTo>
                    <a:pt x="124697" y="356232"/>
                  </a:lnTo>
                  <a:lnTo>
                    <a:pt x="166251" y="374114"/>
                  </a:lnTo>
                  <a:lnTo>
                    <a:pt x="212604" y="390144"/>
                  </a:lnTo>
                  <a:lnTo>
                    <a:pt x="263330" y="404160"/>
                  </a:lnTo>
                  <a:lnTo>
                    <a:pt x="318005" y="415995"/>
                  </a:lnTo>
                  <a:lnTo>
                    <a:pt x="376201" y="425486"/>
                  </a:lnTo>
                  <a:lnTo>
                    <a:pt x="437495" y="432469"/>
                  </a:lnTo>
                  <a:lnTo>
                    <a:pt x="501459" y="436779"/>
                  </a:lnTo>
                  <a:lnTo>
                    <a:pt x="567669" y="438252"/>
                  </a:lnTo>
                  <a:lnTo>
                    <a:pt x="633830" y="436779"/>
                  </a:lnTo>
                  <a:lnTo>
                    <a:pt x="697751" y="432469"/>
                  </a:lnTo>
                  <a:lnTo>
                    <a:pt x="759004" y="425486"/>
                  </a:lnTo>
                  <a:lnTo>
                    <a:pt x="817165" y="415995"/>
                  </a:lnTo>
                  <a:lnTo>
                    <a:pt x="871807" y="404160"/>
                  </a:lnTo>
                  <a:lnTo>
                    <a:pt x="922505" y="390144"/>
                  </a:lnTo>
                  <a:lnTo>
                    <a:pt x="968833" y="374114"/>
                  </a:lnTo>
                  <a:lnTo>
                    <a:pt x="1010365" y="356232"/>
                  </a:lnTo>
                  <a:lnTo>
                    <a:pt x="1046676" y="336662"/>
                  </a:lnTo>
                  <a:lnTo>
                    <a:pt x="1101930" y="293119"/>
                  </a:lnTo>
                  <a:lnTo>
                    <a:pt x="1131189" y="244799"/>
                  </a:lnTo>
                  <a:lnTo>
                    <a:pt x="1135006" y="219258"/>
                  </a:lnTo>
                  <a:lnTo>
                    <a:pt x="1131189" y="193671"/>
                  </a:lnTo>
                  <a:lnTo>
                    <a:pt x="1101930" y="145274"/>
                  </a:lnTo>
                  <a:lnTo>
                    <a:pt x="1046676" y="101675"/>
                  </a:lnTo>
                  <a:lnTo>
                    <a:pt x="1010365" y="82084"/>
                  </a:lnTo>
                  <a:lnTo>
                    <a:pt x="968833" y="64184"/>
                  </a:lnTo>
                  <a:lnTo>
                    <a:pt x="922505" y="48139"/>
                  </a:lnTo>
                  <a:lnTo>
                    <a:pt x="871807" y="34112"/>
                  </a:lnTo>
                  <a:lnTo>
                    <a:pt x="817165" y="22269"/>
                  </a:lnTo>
                  <a:lnTo>
                    <a:pt x="759004" y="12772"/>
                  </a:lnTo>
                  <a:lnTo>
                    <a:pt x="697751" y="5785"/>
                  </a:lnTo>
                  <a:lnTo>
                    <a:pt x="633830" y="1473"/>
                  </a:lnTo>
                  <a:lnTo>
                    <a:pt x="56766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4590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80" h="438785">
                  <a:moveTo>
                    <a:pt x="1135006" y="219258"/>
                  </a:moveTo>
                  <a:lnTo>
                    <a:pt x="1131189" y="244799"/>
                  </a:lnTo>
                  <a:lnTo>
                    <a:pt x="1120022" y="269474"/>
                  </a:lnTo>
                  <a:lnTo>
                    <a:pt x="1077339" y="315570"/>
                  </a:lnTo>
                  <a:lnTo>
                    <a:pt x="1010365" y="356232"/>
                  </a:lnTo>
                  <a:lnTo>
                    <a:pt x="968833" y="374114"/>
                  </a:lnTo>
                  <a:lnTo>
                    <a:pt x="922505" y="390144"/>
                  </a:lnTo>
                  <a:lnTo>
                    <a:pt x="871807" y="404160"/>
                  </a:lnTo>
                  <a:lnTo>
                    <a:pt x="817165" y="415995"/>
                  </a:lnTo>
                  <a:lnTo>
                    <a:pt x="759004" y="425486"/>
                  </a:lnTo>
                  <a:lnTo>
                    <a:pt x="697751" y="432469"/>
                  </a:lnTo>
                  <a:lnTo>
                    <a:pt x="633830" y="436779"/>
                  </a:lnTo>
                  <a:lnTo>
                    <a:pt x="567669" y="438252"/>
                  </a:lnTo>
                  <a:lnTo>
                    <a:pt x="501459" y="436779"/>
                  </a:lnTo>
                  <a:lnTo>
                    <a:pt x="437495" y="432469"/>
                  </a:lnTo>
                  <a:lnTo>
                    <a:pt x="376201" y="425486"/>
                  </a:lnTo>
                  <a:lnTo>
                    <a:pt x="318005" y="415995"/>
                  </a:lnTo>
                  <a:lnTo>
                    <a:pt x="263330" y="404160"/>
                  </a:lnTo>
                  <a:lnTo>
                    <a:pt x="212604" y="390144"/>
                  </a:lnTo>
                  <a:lnTo>
                    <a:pt x="166251" y="374114"/>
                  </a:lnTo>
                  <a:lnTo>
                    <a:pt x="124697" y="356232"/>
                  </a:lnTo>
                  <a:lnTo>
                    <a:pt x="88369" y="336662"/>
                  </a:lnTo>
                  <a:lnTo>
                    <a:pt x="33090" y="293119"/>
                  </a:lnTo>
                  <a:lnTo>
                    <a:pt x="3818" y="244799"/>
                  </a:lnTo>
                  <a:lnTo>
                    <a:pt x="0" y="219258"/>
                  </a:lnTo>
                  <a:lnTo>
                    <a:pt x="3818" y="193671"/>
                  </a:lnTo>
                  <a:lnTo>
                    <a:pt x="33090" y="145274"/>
                  </a:lnTo>
                  <a:lnTo>
                    <a:pt x="88369" y="101675"/>
                  </a:lnTo>
                  <a:lnTo>
                    <a:pt x="124697" y="82084"/>
                  </a:lnTo>
                  <a:lnTo>
                    <a:pt x="166251" y="64184"/>
                  </a:lnTo>
                  <a:lnTo>
                    <a:pt x="212604" y="48139"/>
                  </a:lnTo>
                  <a:lnTo>
                    <a:pt x="263330" y="34112"/>
                  </a:lnTo>
                  <a:lnTo>
                    <a:pt x="318005" y="22269"/>
                  </a:lnTo>
                  <a:lnTo>
                    <a:pt x="376201" y="12772"/>
                  </a:lnTo>
                  <a:lnTo>
                    <a:pt x="437495" y="5785"/>
                  </a:lnTo>
                  <a:lnTo>
                    <a:pt x="501459" y="1473"/>
                  </a:lnTo>
                  <a:lnTo>
                    <a:pt x="567669" y="0"/>
                  </a:lnTo>
                  <a:lnTo>
                    <a:pt x="633830" y="1473"/>
                  </a:lnTo>
                  <a:lnTo>
                    <a:pt x="697751" y="5785"/>
                  </a:lnTo>
                  <a:lnTo>
                    <a:pt x="759004" y="12772"/>
                  </a:lnTo>
                  <a:lnTo>
                    <a:pt x="817165" y="22269"/>
                  </a:lnTo>
                  <a:lnTo>
                    <a:pt x="871807" y="34112"/>
                  </a:lnTo>
                  <a:lnTo>
                    <a:pt x="922505" y="48139"/>
                  </a:lnTo>
                  <a:lnTo>
                    <a:pt x="968833" y="64184"/>
                  </a:lnTo>
                  <a:lnTo>
                    <a:pt x="1010365" y="82084"/>
                  </a:lnTo>
                  <a:lnTo>
                    <a:pt x="1046676" y="101675"/>
                  </a:lnTo>
                  <a:lnTo>
                    <a:pt x="1101930" y="145274"/>
                  </a:lnTo>
                  <a:lnTo>
                    <a:pt x="1131189" y="193671"/>
                  </a:lnTo>
                  <a:lnTo>
                    <a:pt x="1135006" y="219258"/>
                  </a:lnTo>
                  <a:close/>
                </a:path>
              </a:pathLst>
            </a:custGeom>
            <a:ln w="9962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8921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79" h="438785">
                  <a:moveTo>
                    <a:pt x="567403" y="0"/>
                  </a:moveTo>
                  <a:lnTo>
                    <a:pt x="501240" y="1473"/>
                  </a:lnTo>
                  <a:lnTo>
                    <a:pt x="437317" y="5785"/>
                  </a:lnTo>
                  <a:lnTo>
                    <a:pt x="376059" y="12772"/>
                  </a:lnTo>
                  <a:lnTo>
                    <a:pt x="317893" y="22269"/>
                  </a:lnTo>
                  <a:lnTo>
                    <a:pt x="263245" y="34112"/>
                  </a:lnTo>
                  <a:lnTo>
                    <a:pt x="212540" y="48139"/>
                  </a:lnTo>
                  <a:lnTo>
                    <a:pt x="166205" y="64184"/>
                  </a:lnTo>
                  <a:lnTo>
                    <a:pt x="124666" y="82084"/>
                  </a:lnTo>
                  <a:lnTo>
                    <a:pt x="88349" y="101675"/>
                  </a:lnTo>
                  <a:lnTo>
                    <a:pt x="33083" y="145274"/>
                  </a:lnTo>
                  <a:lnTo>
                    <a:pt x="3817" y="193671"/>
                  </a:lnTo>
                  <a:lnTo>
                    <a:pt x="0" y="219258"/>
                  </a:lnTo>
                  <a:lnTo>
                    <a:pt x="3817" y="244799"/>
                  </a:lnTo>
                  <a:lnTo>
                    <a:pt x="33083" y="293119"/>
                  </a:lnTo>
                  <a:lnTo>
                    <a:pt x="88349" y="336662"/>
                  </a:lnTo>
                  <a:lnTo>
                    <a:pt x="124666" y="356232"/>
                  </a:lnTo>
                  <a:lnTo>
                    <a:pt x="166205" y="374114"/>
                  </a:lnTo>
                  <a:lnTo>
                    <a:pt x="212540" y="390144"/>
                  </a:lnTo>
                  <a:lnTo>
                    <a:pt x="263245" y="404160"/>
                  </a:lnTo>
                  <a:lnTo>
                    <a:pt x="317893" y="415995"/>
                  </a:lnTo>
                  <a:lnTo>
                    <a:pt x="376059" y="425486"/>
                  </a:lnTo>
                  <a:lnTo>
                    <a:pt x="437317" y="432469"/>
                  </a:lnTo>
                  <a:lnTo>
                    <a:pt x="501240" y="436779"/>
                  </a:lnTo>
                  <a:lnTo>
                    <a:pt x="567403" y="438252"/>
                  </a:lnTo>
                  <a:lnTo>
                    <a:pt x="633613" y="436779"/>
                  </a:lnTo>
                  <a:lnTo>
                    <a:pt x="697577" y="432469"/>
                  </a:lnTo>
                  <a:lnTo>
                    <a:pt x="758870" y="425486"/>
                  </a:lnTo>
                  <a:lnTo>
                    <a:pt x="817067" y="415995"/>
                  </a:lnTo>
                  <a:lnTo>
                    <a:pt x="871741" y="404160"/>
                  </a:lnTo>
                  <a:lnTo>
                    <a:pt x="922468" y="390144"/>
                  </a:lnTo>
                  <a:lnTo>
                    <a:pt x="968821" y="374114"/>
                  </a:lnTo>
                  <a:lnTo>
                    <a:pt x="1010374" y="356232"/>
                  </a:lnTo>
                  <a:lnTo>
                    <a:pt x="1046703" y="336662"/>
                  </a:lnTo>
                  <a:lnTo>
                    <a:pt x="1101982" y="293119"/>
                  </a:lnTo>
                  <a:lnTo>
                    <a:pt x="1131254" y="244799"/>
                  </a:lnTo>
                  <a:lnTo>
                    <a:pt x="1135072" y="219258"/>
                  </a:lnTo>
                  <a:lnTo>
                    <a:pt x="1131254" y="193671"/>
                  </a:lnTo>
                  <a:lnTo>
                    <a:pt x="1101982" y="145274"/>
                  </a:lnTo>
                  <a:lnTo>
                    <a:pt x="1046703" y="101675"/>
                  </a:lnTo>
                  <a:lnTo>
                    <a:pt x="1010374" y="82084"/>
                  </a:lnTo>
                  <a:lnTo>
                    <a:pt x="968821" y="64184"/>
                  </a:lnTo>
                  <a:lnTo>
                    <a:pt x="922468" y="48139"/>
                  </a:lnTo>
                  <a:lnTo>
                    <a:pt x="871741" y="34112"/>
                  </a:lnTo>
                  <a:lnTo>
                    <a:pt x="817067" y="22269"/>
                  </a:lnTo>
                  <a:lnTo>
                    <a:pt x="758870" y="12772"/>
                  </a:lnTo>
                  <a:lnTo>
                    <a:pt x="697577" y="5785"/>
                  </a:lnTo>
                  <a:lnTo>
                    <a:pt x="633613" y="1473"/>
                  </a:lnTo>
                  <a:lnTo>
                    <a:pt x="567403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38921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79" h="438785">
                  <a:moveTo>
                    <a:pt x="1135072" y="219258"/>
                  </a:moveTo>
                  <a:lnTo>
                    <a:pt x="1131254" y="244799"/>
                  </a:lnTo>
                  <a:lnTo>
                    <a:pt x="1120082" y="269474"/>
                  </a:lnTo>
                  <a:lnTo>
                    <a:pt x="1077381" y="315570"/>
                  </a:lnTo>
                  <a:lnTo>
                    <a:pt x="1010374" y="356232"/>
                  </a:lnTo>
                  <a:lnTo>
                    <a:pt x="968821" y="374114"/>
                  </a:lnTo>
                  <a:lnTo>
                    <a:pt x="922468" y="390144"/>
                  </a:lnTo>
                  <a:lnTo>
                    <a:pt x="871741" y="404160"/>
                  </a:lnTo>
                  <a:lnTo>
                    <a:pt x="817067" y="415995"/>
                  </a:lnTo>
                  <a:lnTo>
                    <a:pt x="758870" y="425486"/>
                  </a:lnTo>
                  <a:lnTo>
                    <a:pt x="697577" y="432469"/>
                  </a:lnTo>
                  <a:lnTo>
                    <a:pt x="633613" y="436779"/>
                  </a:lnTo>
                  <a:lnTo>
                    <a:pt x="567403" y="438252"/>
                  </a:lnTo>
                  <a:lnTo>
                    <a:pt x="501240" y="436779"/>
                  </a:lnTo>
                  <a:lnTo>
                    <a:pt x="437317" y="432469"/>
                  </a:lnTo>
                  <a:lnTo>
                    <a:pt x="376059" y="425486"/>
                  </a:lnTo>
                  <a:lnTo>
                    <a:pt x="317893" y="415995"/>
                  </a:lnTo>
                  <a:lnTo>
                    <a:pt x="263245" y="404160"/>
                  </a:lnTo>
                  <a:lnTo>
                    <a:pt x="212540" y="390144"/>
                  </a:lnTo>
                  <a:lnTo>
                    <a:pt x="166205" y="374114"/>
                  </a:lnTo>
                  <a:lnTo>
                    <a:pt x="124666" y="356232"/>
                  </a:lnTo>
                  <a:lnTo>
                    <a:pt x="88349" y="336662"/>
                  </a:lnTo>
                  <a:lnTo>
                    <a:pt x="33083" y="293119"/>
                  </a:lnTo>
                  <a:lnTo>
                    <a:pt x="3817" y="244799"/>
                  </a:lnTo>
                  <a:lnTo>
                    <a:pt x="0" y="219258"/>
                  </a:lnTo>
                  <a:lnTo>
                    <a:pt x="3817" y="193671"/>
                  </a:lnTo>
                  <a:lnTo>
                    <a:pt x="33083" y="145274"/>
                  </a:lnTo>
                  <a:lnTo>
                    <a:pt x="88349" y="101675"/>
                  </a:lnTo>
                  <a:lnTo>
                    <a:pt x="124666" y="82084"/>
                  </a:lnTo>
                  <a:lnTo>
                    <a:pt x="166205" y="64184"/>
                  </a:lnTo>
                  <a:lnTo>
                    <a:pt x="212540" y="48139"/>
                  </a:lnTo>
                  <a:lnTo>
                    <a:pt x="263245" y="34112"/>
                  </a:lnTo>
                  <a:lnTo>
                    <a:pt x="317893" y="22269"/>
                  </a:lnTo>
                  <a:lnTo>
                    <a:pt x="376059" y="12772"/>
                  </a:lnTo>
                  <a:lnTo>
                    <a:pt x="437317" y="5785"/>
                  </a:lnTo>
                  <a:lnTo>
                    <a:pt x="501240" y="1473"/>
                  </a:lnTo>
                  <a:lnTo>
                    <a:pt x="567403" y="0"/>
                  </a:lnTo>
                  <a:lnTo>
                    <a:pt x="633613" y="1473"/>
                  </a:lnTo>
                  <a:lnTo>
                    <a:pt x="697577" y="5785"/>
                  </a:lnTo>
                  <a:lnTo>
                    <a:pt x="758870" y="12772"/>
                  </a:lnTo>
                  <a:lnTo>
                    <a:pt x="817067" y="22269"/>
                  </a:lnTo>
                  <a:lnTo>
                    <a:pt x="871741" y="34112"/>
                  </a:lnTo>
                  <a:lnTo>
                    <a:pt x="922468" y="48139"/>
                  </a:lnTo>
                  <a:lnTo>
                    <a:pt x="968821" y="64184"/>
                  </a:lnTo>
                  <a:lnTo>
                    <a:pt x="1010374" y="82084"/>
                  </a:lnTo>
                  <a:lnTo>
                    <a:pt x="1046703" y="101675"/>
                  </a:lnTo>
                  <a:lnTo>
                    <a:pt x="1101982" y="145274"/>
                  </a:lnTo>
                  <a:lnTo>
                    <a:pt x="1131254" y="193671"/>
                  </a:lnTo>
                  <a:lnTo>
                    <a:pt x="1135072" y="219258"/>
                  </a:lnTo>
                  <a:close/>
                </a:path>
              </a:pathLst>
            </a:custGeom>
            <a:ln w="9962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3759" y="2703038"/>
            <a:ext cx="3707129" cy="8547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application environments and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services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882015">
              <a:lnSpc>
                <a:spcPct val="100000"/>
              </a:lnSpc>
              <a:tabLst>
                <a:tab pos="2476500" algn="l"/>
              </a:tabLst>
            </a:pPr>
            <a:r>
              <a:rPr sz="1700" spc="5" dirty="0">
                <a:latin typeface="Arial"/>
                <a:cs typeface="Arial"/>
              </a:rPr>
              <a:t>Java	Cocoa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82291" y="3207697"/>
            <a:ext cx="1306830" cy="448945"/>
            <a:chOff x="4482291" y="3207697"/>
            <a:chExt cx="1306830" cy="448945"/>
          </a:xfrm>
        </p:grpSpPr>
        <p:sp>
          <p:nvSpPr>
            <p:cNvPr id="23" name="object 23"/>
            <p:cNvSpPr/>
            <p:nvPr/>
          </p:nvSpPr>
          <p:spPr>
            <a:xfrm>
              <a:off x="4487371" y="3212777"/>
              <a:ext cx="1296670" cy="438784"/>
            </a:xfrm>
            <a:custGeom>
              <a:avLst/>
              <a:gdLst/>
              <a:ahLst/>
              <a:cxnLst/>
              <a:rect l="l" t="t" r="r" b="b"/>
              <a:pathLst>
                <a:path w="1296670" h="438785">
                  <a:moveTo>
                    <a:pt x="648039" y="0"/>
                  </a:moveTo>
                  <a:lnTo>
                    <a:pt x="577434" y="1285"/>
                  </a:lnTo>
                  <a:lnTo>
                    <a:pt x="509029" y="5052"/>
                  </a:lnTo>
                  <a:lnTo>
                    <a:pt x="443221" y="11168"/>
                  </a:lnTo>
                  <a:lnTo>
                    <a:pt x="380405" y="19500"/>
                  </a:lnTo>
                  <a:lnTo>
                    <a:pt x="320976" y="29914"/>
                  </a:lnTo>
                  <a:lnTo>
                    <a:pt x="265329" y="42277"/>
                  </a:lnTo>
                  <a:lnTo>
                    <a:pt x="213862" y="56455"/>
                  </a:lnTo>
                  <a:lnTo>
                    <a:pt x="166968" y="72316"/>
                  </a:lnTo>
                  <a:lnTo>
                    <a:pt x="125043" y="89726"/>
                  </a:lnTo>
                  <a:lnTo>
                    <a:pt x="88483" y="108552"/>
                  </a:lnTo>
                  <a:lnTo>
                    <a:pt x="33040" y="149919"/>
                  </a:lnTo>
                  <a:lnTo>
                    <a:pt x="3803" y="195351"/>
                  </a:lnTo>
                  <a:lnTo>
                    <a:pt x="0" y="219258"/>
                  </a:lnTo>
                  <a:lnTo>
                    <a:pt x="3803" y="243122"/>
                  </a:lnTo>
                  <a:lnTo>
                    <a:pt x="33040" y="288481"/>
                  </a:lnTo>
                  <a:lnTo>
                    <a:pt x="88483" y="329793"/>
                  </a:lnTo>
                  <a:lnTo>
                    <a:pt x="125043" y="348597"/>
                  </a:lnTo>
                  <a:lnTo>
                    <a:pt x="166968" y="365989"/>
                  </a:lnTo>
                  <a:lnTo>
                    <a:pt x="213862" y="381835"/>
                  </a:lnTo>
                  <a:lnTo>
                    <a:pt x="265329" y="396002"/>
                  </a:lnTo>
                  <a:lnTo>
                    <a:pt x="320976" y="408355"/>
                  </a:lnTo>
                  <a:lnTo>
                    <a:pt x="380405" y="418762"/>
                  </a:lnTo>
                  <a:lnTo>
                    <a:pt x="443221" y="427089"/>
                  </a:lnTo>
                  <a:lnTo>
                    <a:pt x="509029" y="433202"/>
                  </a:lnTo>
                  <a:lnTo>
                    <a:pt x="577434" y="436967"/>
                  </a:lnTo>
                  <a:lnTo>
                    <a:pt x="648039" y="438252"/>
                  </a:lnTo>
                  <a:lnTo>
                    <a:pt x="718644" y="436967"/>
                  </a:lnTo>
                  <a:lnTo>
                    <a:pt x="787049" y="433202"/>
                  </a:lnTo>
                  <a:lnTo>
                    <a:pt x="852857" y="427089"/>
                  </a:lnTo>
                  <a:lnTo>
                    <a:pt x="915674" y="418762"/>
                  </a:lnTo>
                  <a:lnTo>
                    <a:pt x="975103" y="408355"/>
                  </a:lnTo>
                  <a:lnTo>
                    <a:pt x="1030749" y="396002"/>
                  </a:lnTo>
                  <a:lnTo>
                    <a:pt x="1082217" y="381835"/>
                  </a:lnTo>
                  <a:lnTo>
                    <a:pt x="1129111" y="365989"/>
                  </a:lnTo>
                  <a:lnTo>
                    <a:pt x="1171035" y="348597"/>
                  </a:lnTo>
                  <a:lnTo>
                    <a:pt x="1207595" y="329793"/>
                  </a:lnTo>
                  <a:lnTo>
                    <a:pt x="1263038" y="288481"/>
                  </a:lnTo>
                  <a:lnTo>
                    <a:pt x="1292276" y="243122"/>
                  </a:lnTo>
                  <a:lnTo>
                    <a:pt x="1296079" y="219258"/>
                  </a:lnTo>
                  <a:lnTo>
                    <a:pt x="1292276" y="195351"/>
                  </a:lnTo>
                  <a:lnTo>
                    <a:pt x="1263038" y="149919"/>
                  </a:lnTo>
                  <a:lnTo>
                    <a:pt x="1207595" y="108552"/>
                  </a:lnTo>
                  <a:lnTo>
                    <a:pt x="1171035" y="89726"/>
                  </a:lnTo>
                  <a:lnTo>
                    <a:pt x="1129111" y="72316"/>
                  </a:lnTo>
                  <a:lnTo>
                    <a:pt x="1082217" y="56455"/>
                  </a:lnTo>
                  <a:lnTo>
                    <a:pt x="1030749" y="42277"/>
                  </a:lnTo>
                  <a:lnTo>
                    <a:pt x="975103" y="29914"/>
                  </a:lnTo>
                  <a:lnTo>
                    <a:pt x="915674" y="19500"/>
                  </a:lnTo>
                  <a:lnTo>
                    <a:pt x="852857" y="11168"/>
                  </a:lnTo>
                  <a:lnTo>
                    <a:pt x="787049" y="5052"/>
                  </a:lnTo>
                  <a:lnTo>
                    <a:pt x="718644" y="1285"/>
                  </a:lnTo>
                  <a:lnTo>
                    <a:pt x="64803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7371" y="3212777"/>
              <a:ext cx="1296670" cy="438784"/>
            </a:xfrm>
            <a:custGeom>
              <a:avLst/>
              <a:gdLst/>
              <a:ahLst/>
              <a:cxnLst/>
              <a:rect l="l" t="t" r="r" b="b"/>
              <a:pathLst>
                <a:path w="1296670" h="438785">
                  <a:moveTo>
                    <a:pt x="1296079" y="219258"/>
                  </a:moveTo>
                  <a:lnTo>
                    <a:pt x="1292276" y="243122"/>
                  </a:lnTo>
                  <a:lnTo>
                    <a:pt x="1281130" y="266240"/>
                  </a:lnTo>
                  <a:lnTo>
                    <a:pt x="1238394" y="309709"/>
                  </a:lnTo>
                  <a:lnTo>
                    <a:pt x="1171035" y="348597"/>
                  </a:lnTo>
                  <a:lnTo>
                    <a:pt x="1129111" y="365989"/>
                  </a:lnTo>
                  <a:lnTo>
                    <a:pt x="1082217" y="381835"/>
                  </a:lnTo>
                  <a:lnTo>
                    <a:pt x="1030749" y="396002"/>
                  </a:lnTo>
                  <a:lnTo>
                    <a:pt x="975103" y="408355"/>
                  </a:lnTo>
                  <a:lnTo>
                    <a:pt x="915674" y="418762"/>
                  </a:lnTo>
                  <a:lnTo>
                    <a:pt x="852857" y="427089"/>
                  </a:lnTo>
                  <a:lnTo>
                    <a:pt x="787049" y="433202"/>
                  </a:lnTo>
                  <a:lnTo>
                    <a:pt x="718644" y="436967"/>
                  </a:lnTo>
                  <a:lnTo>
                    <a:pt x="648039" y="438252"/>
                  </a:lnTo>
                  <a:lnTo>
                    <a:pt x="577434" y="436967"/>
                  </a:lnTo>
                  <a:lnTo>
                    <a:pt x="509029" y="433202"/>
                  </a:lnTo>
                  <a:lnTo>
                    <a:pt x="443221" y="427089"/>
                  </a:lnTo>
                  <a:lnTo>
                    <a:pt x="380405" y="418762"/>
                  </a:lnTo>
                  <a:lnTo>
                    <a:pt x="320976" y="408355"/>
                  </a:lnTo>
                  <a:lnTo>
                    <a:pt x="265329" y="396002"/>
                  </a:lnTo>
                  <a:lnTo>
                    <a:pt x="213862" y="381835"/>
                  </a:lnTo>
                  <a:lnTo>
                    <a:pt x="166968" y="365989"/>
                  </a:lnTo>
                  <a:lnTo>
                    <a:pt x="125043" y="348597"/>
                  </a:lnTo>
                  <a:lnTo>
                    <a:pt x="88483" y="329793"/>
                  </a:lnTo>
                  <a:lnTo>
                    <a:pt x="33040" y="288481"/>
                  </a:lnTo>
                  <a:lnTo>
                    <a:pt x="3803" y="243122"/>
                  </a:lnTo>
                  <a:lnTo>
                    <a:pt x="0" y="219258"/>
                  </a:lnTo>
                  <a:lnTo>
                    <a:pt x="3803" y="195351"/>
                  </a:lnTo>
                  <a:lnTo>
                    <a:pt x="33040" y="149919"/>
                  </a:lnTo>
                  <a:lnTo>
                    <a:pt x="88483" y="108552"/>
                  </a:lnTo>
                  <a:lnTo>
                    <a:pt x="125043" y="89726"/>
                  </a:lnTo>
                  <a:lnTo>
                    <a:pt x="166968" y="72316"/>
                  </a:lnTo>
                  <a:lnTo>
                    <a:pt x="213862" y="56455"/>
                  </a:lnTo>
                  <a:lnTo>
                    <a:pt x="265329" y="42277"/>
                  </a:lnTo>
                  <a:lnTo>
                    <a:pt x="320976" y="29914"/>
                  </a:lnTo>
                  <a:lnTo>
                    <a:pt x="380405" y="19500"/>
                  </a:lnTo>
                  <a:lnTo>
                    <a:pt x="443221" y="11168"/>
                  </a:lnTo>
                  <a:lnTo>
                    <a:pt x="509029" y="5052"/>
                  </a:lnTo>
                  <a:lnTo>
                    <a:pt x="577434" y="1285"/>
                  </a:lnTo>
                  <a:lnTo>
                    <a:pt x="648039" y="0"/>
                  </a:lnTo>
                  <a:lnTo>
                    <a:pt x="718644" y="1285"/>
                  </a:lnTo>
                  <a:lnTo>
                    <a:pt x="787049" y="5052"/>
                  </a:lnTo>
                  <a:lnTo>
                    <a:pt x="852857" y="11168"/>
                  </a:lnTo>
                  <a:lnTo>
                    <a:pt x="915674" y="19500"/>
                  </a:lnTo>
                  <a:lnTo>
                    <a:pt x="975103" y="29914"/>
                  </a:lnTo>
                  <a:lnTo>
                    <a:pt x="1030749" y="42277"/>
                  </a:lnTo>
                  <a:lnTo>
                    <a:pt x="1082217" y="56455"/>
                  </a:lnTo>
                  <a:lnTo>
                    <a:pt x="1129111" y="72316"/>
                  </a:lnTo>
                  <a:lnTo>
                    <a:pt x="1171035" y="89726"/>
                  </a:lnTo>
                  <a:lnTo>
                    <a:pt x="1207595" y="108552"/>
                  </a:lnTo>
                  <a:lnTo>
                    <a:pt x="1263038" y="149919"/>
                  </a:lnTo>
                  <a:lnTo>
                    <a:pt x="1292276" y="195351"/>
                  </a:lnTo>
                  <a:lnTo>
                    <a:pt x="1296079" y="219258"/>
                  </a:lnTo>
                  <a:close/>
                </a:path>
              </a:pathLst>
            </a:custGeom>
            <a:ln w="9962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49405" y="3270570"/>
            <a:ext cx="98171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Quickt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spc="10" dirty="0">
                <a:latin typeface="Arial"/>
                <a:cs typeface="Arial"/>
              </a:rPr>
              <a:t>me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95801" y="3207697"/>
            <a:ext cx="1145540" cy="448945"/>
            <a:chOff x="6495801" y="3207697"/>
            <a:chExt cx="1145540" cy="448945"/>
          </a:xfrm>
        </p:grpSpPr>
        <p:sp>
          <p:nvSpPr>
            <p:cNvPr id="27" name="object 27"/>
            <p:cNvSpPr/>
            <p:nvPr/>
          </p:nvSpPr>
          <p:spPr>
            <a:xfrm>
              <a:off x="6500881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79" h="438785">
                  <a:moveTo>
                    <a:pt x="567337" y="0"/>
                  </a:moveTo>
                  <a:lnTo>
                    <a:pt x="501181" y="1473"/>
                  </a:lnTo>
                  <a:lnTo>
                    <a:pt x="437265" y="5785"/>
                  </a:lnTo>
                  <a:lnTo>
                    <a:pt x="376014" y="12772"/>
                  </a:lnTo>
                  <a:lnTo>
                    <a:pt x="317855" y="22269"/>
                  </a:lnTo>
                  <a:lnTo>
                    <a:pt x="263213" y="34112"/>
                  </a:lnTo>
                  <a:lnTo>
                    <a:pt x="212514" y="48139"/>
                  </a:lnTo>
                  <a:lnTo>
                    <a:pt x="166185" y="64184"/>
                  </a:lnTo>
                  <a:lnTo>
                    <a:pt x="124650" y="82084"/>
                  </a:lnTo>
                  <a:lnTo>
                    <a:pt x="88338" y="101675"/>
                  </a:lnTo>
                  <a:lnTo>
                    <a:pt x="33079" y="145274"/>
                  </a:lnTo>
                  <a:lnTo>
                    <a:pt x="3817" y="193671"/>
                  </a:lnTo>
                  <a:lnTo>
                    <a:pt x="0" y="219258"/>
                  </a:lnTo>
                  <a:lnTo>
                    <a:pt x="3817" y="244799"/>
                  </a:lnTo>
                  <a:lnTo>
                    <a:pt x="33079" y="293119"/>
                  </a:lnTo>
                  <a:lnTo>
                    <a:pt x="88338" y="336662"/>
                  </a:lnTo>
                  <a:lnTo>
                    <a:pt x="124650" y="356232"/>
                  </a:lnTo>
                  <a:lnTo>
                    <a:pt x="166185" y="374114"/>
                  </a:lnTo>
                  <a:lnTo>
                    <a:pt x="212514" y="390144"/>
                  </a:lnTo>
                  <a:lnTo>
                    <a:pt x="263213" y="404160"/>
                  </a:lnTo>
                  <a:lnTo>
                    <a:pt x="317855" y="415995"/>
                  </a:lnTo>
                  <a:lnTo>
                    <a:pt x="376014" y="425486"/>
                  </a:lnTo>
                  <a:lnTo>
                    <a:pt x="437265" y="432469"/>
                  </a:lnTo>
                  <a:lnTo>
                    <a:pt x="501181" y="436779"/>
                  </a:lnTo>
                  <a:lnTo>
                    <a:pt x="567337" y="438252"/>
                  </a:lnTo>
                  <a:lnTo>
                    <a:pt x="633543" y="436779"/>
                  </a:lnTo>
                  <a:lnTo>
                    <a:pt x="697498" y="432469"/>
                  </a:lnTo>
                  <a:lnTo>
                    <a:pt x="758777" y="425486"/>
                  </a:lnTo>
                  <a:lnTo>
                    <a:pt x="816955" y="415995"/>
                  </a:lnTo>
                  <a:lnTo>
                    <a:pt x="871607" y="404160"/>
                  </a:lnTo>
                  <a:lnTo>
                    <a:pt x="922310" y="390144"/>
                  </a:lnTo>
                  <a:lnTo>
                    <a:pt x="968638" y="374114"/>
                  </a:lnTo>
                  <a:lnTo>
                    <a:pt x="1010167" y="356232"/>
                  </a:lnTo>
                  <a:lnTo>
                    <a:pt x="1046472" y="336662"/>
                  </a:lnTo>
                  <a:lnTo>
                    <a:pt x="1101711" y="293119"/>
                  </a:lnTo>
                  <a:lnTo>
                    <a:pt x="1130958" y="244799"/>
                  </a:lnTo>
                  <a:lnTo>
                    <a:pt x="1134774" y="219258"/>
                  </a:lnTo>
                  <a:lnTo>
                    <a:pt x="1130958" y="193671"/>
                  </a:lnTo>
                  <a:lnTo>
                    <a:pt x="1101711" y="145274"/>
                  </a:lnTo>
                  <a:lnTo>
                    <a:pt x="1046472" y="101675"/>
                  </a:lnTo>
                  <a:lnTo>
                    <a:pt x="1010167" y="82084"/>
                  </a:lnTo>
                  <a:lnTo>
                    <a:pt x="968638" y="64184"/>
                  </a:lnTo>
                  <a:lnTo>
                    <a:pt x="922310" y="48139"/>
                  </a:lnTo>
                  <a:lnTo>
                    <a:pt x="871607" y="34112"/>
                  </a:lnTo>
                  <a:lnTo>
                    <a:pt x="816955" y="22269"/>
                  </a:lnTo>
                  <a:lnTo>
                    <a:pt x="758777" y="12772"/>
                  </a:lnTo>
                  <a:lnTo>
                    <a:pt x="697498" y="5785"/>
                  </a:lnTo>
                  <a:lnTo>
                    <a:pt x="633543" y="1473"/>
                  </a:lnTo>
                  <a:lnTo>
                    <a:pt x="56733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0881" y="3212777"/>
              <a:ext cx="1135380" cy="438784"/>
            </a:xfrm>
            <a:custGeom>
              <a:avLst/>
              <a:gdLst/>
              <a:ahLst/>
              <a:cxnLst/>
              <a:rect l="l" t="t" r="r" b="b"/>
              <a:pathLst>
                <a:path w="1135379" h="438785">
                  <a:moveTo>
                    <a:pt x="1134774" y="219258"/>
                  </a:moveTo>
                  <a:lnTo>
                    <a:pt x="1130958" y="244799"/>
                  </a:lnTo>
                  <a:lnTo>
                    <a:pt x="1119796" y="269474"/>
                  </a:lnTo>
                  <a:lnTo>
                    <a:pt x="1077128" y="315570"/>
                  </a:lnTo>
                  <a:lnTo>
                    <a:pt x="1010167" y="356232"/>
                  </a:lnTo>
                  <a:lnTo>
                    <a:pt x="968638" y="374114"/>
                  </a:lnTo>
                  <a:lnTo>
                    <a:pt x="922310" y="390144"/>
                  </a:lnTo>
                  <a:lnTo>
                    <a:pt x="871607" y="404160"/>
                  </a:lnTo>
                  <a:lnTo>
                    <a:pt x="816955" y="415995"/>
                  </a:lnTo>
                  <a:lnTo>
                    <a:pt x="758777" y="425486"/>
                  </a:lnTo>
                  <a:lnTo>
                    <a:pt x="697498" y="432469"/>
                  </a:lnTo>
                  <a:lnTo>
                    <a:pt x="633543" y="436779"/>
                  </a:lnTo>
                  <a:lnTo>
                    <a:pt x="567337" y="438252"/>
                  </a:lnTo>
                  <a:lnTo>
                    <a:pt x="501181" y="436779"/>
                  </a:lnTo>
                  <a:lnTo>
                    <a:pt x="437265" y="432469"/>
                  </a:lnTo>
                  <a:lnTo>
                    <a:pt x="376014" y="425486"/>
                  </a:lnTo>
                  <a:lnTo>
                    <a:pt x="317855" y="415995"/>
                  </a:lnTo>
                  <a:lnTo>
                    <a:pt x="263213" y="404160"/>
                  </a:lnTo>
                  <a:lnTo>
                    <a:pt x="212514" y="390144"/>
                  </a:lnTo>
                  <a:lnTo>
                    <a:pt x="166185" y="374114"/>
                  </a:lnTo>
                  <a:lnTo>
                    <a:pt x="124650" y="356232"/>
                  </a:lnTo>
                  <a:lnTo>
                    <a:pt x="88338" y="336662"/>
                  </a:lnTo>
                  <a:lnTo>
                    <a:pt x="33079" y="293119"/>
                  </a:lnTo>
                  <a:lnTo>
                    <a:pt x="3817" y="244799"/>
                  </a:lnTo>
                  <a:lnTo>
                    <a:pt x="0" y="219258"/>
                  </a:lnTo>
                  <a:lnTo>
                    <a:pt x="3817" y="193671"/>
                  </a:lnTo>
                  <a:lnTo>
                    <a:pt x="33079" y="145274"/>
                  </a:lnTo>
                  <a:lnTo>
                    <a:pt x="88338" y="101675"/>
                  </a:lnTo>
                  <a:lnTo>
                    <a:pt x="124650" y="82084"/>
                  </a:lnTo>
                  <a:lnTo>
                    <a:pt x="166185" y="64184"/>
                  </a:lnTo>
                  <a:lnTo>
                    <a:pt x="212514" y="48139"/>
                  </a:lnTo>
                  <a:lnTo>
                    <a:pt x="263213" y="34112"/>
                  </a:lnTo>
                  <a:lnTo>
                    <a:pt x="317855" y="22269"/>
                  </a:lnTo>
                  <a:lnTo>
                    <a:pt x="376014" y="12772"/>
                  </a:lnTo>
                  <a:lnTo>
                    <a:pt x="437265" y="5785"/>
                  </a:lnTo>
                  <a:lnTo>
                    <a:pt x="501181" y="1473"/>
                  </a:lnTo>
                  <a:lnTo>
                    <a:pt x="567337" y="0"/>
                  </a:lnTo>
                  <a:lnTo>
                    <a:pt x="633543" y="1473"/>
                  </a:lnTo>
                  <a:lnTo>
                    <a:pt x="697498" y="5785"/>
                  </a:lnTo>
                  <a:lnTo>
                    <a:pt x="758777" y="12772"/>
                  </a:lnTo>
                  <a:lnTo>
                    <a:pt x="816955" y="22269"/>
                  </a:lnTo>
                  <a:lnTo>
                    <a:pt x="871607" y="34112"/>
                  </a:lnTo>
                  <a:lnTo>
                    <a:pt x="922310" y="48139"/>
                  </a:lnTo>
                  <a:lnTo>
                    <a:pt x="968638" y="64184"/>
                  </a:lnTo>
                  <a:lnTo>
                    <a:pt x="1010167" y="82084"/>
                  </a:lnTo>
                  <a:lnTo>
                    <a:pt x="1046472" y="101675"/>
                  </a:lnTo>
                  <a:lnTo>
                    <a:pt x="1101711" y="145274"/>
                  </a:lnTo>
                  <a:lnTo>
                    <a:pt x="1130958" y="193671"/>
                  </a:lnTo>
                  <a:lnTo>
                    <a:pt x="1134774" y="219258"/>
                  </a:lnTo>
                  <a:close/>
                </a:path>
              </a:pathLst>
            </a:custGeom>
            <a:ln w="9962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46245" y="3280951"/>
            <a:ext cx="461009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BSD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7199" y="3666020"/>
            <a:ext cx="8234680" cy="2633345"/>
            <a:chOff x="457199" y="3666020"/>
            <a:chExt cx="8234680" cy="2633345"/>
          </a:xfrm>
        </p:grpSpPr>
        <p:sp>
          <p:nvSpPr>
            <p:cNvPr id="31" name="object 31"/>
            <p:cNvSpPr/>
            <p:nvPr/>
          </p:nvSpPr>
          <p:spPr>
            <a:xfrm>
              <a:off x="7055535" y="3666032"/>
              <a:ext cx="20320" cy="368935"/>
            </a:xfrm>
            <a:custGeom>
              <a:avLst/>
              <a:gdLst/>
              <a:ahLst/>
              <a:cxnLst/>
              <a:rect l="l" t="t" r="r" b="b"/>
              <a:pathLst>
                <a:path w="20320" h="368935">
                  <a:moveTo>
                    <a:pt x="19939" y="331482"/>
                  </a:moveTo>
                  <a:lnTo>
                    <a:pt x="0" y="331482"/>
                  </a:lnTo>
                  <a:lnTo>
                    <a:pt x="0" y="368604"/>
                  </a:lnTo>
                  <a:lnTo>
                    <a:pt x="19939" y="368604"/>
                  </a:lnTo>
                  <a:lnTo>
                    <a:pt x="19939" y="331482"/>
                  </a:lnTo>
                  <a:close/>
                </a:path>
                <a:path w="20320" h="368935">
                  <a:moveTo>
                    <a:pt x="19939" y="265290"/>
                  </a:moveTo>
                  <a:lnTo>
                    <a:pt x="0" y="265290"/>
                  </a:lnTo>
                  <a:lnTo>
                    <a:pt x="0" y="302171"/>
                  </a:lnTo>
                  <a:lnTo>
                    <a:pt x="19939" y="302171"/>
                  </a:lnTo>
                  <a:lnTo>
                    <a:pt x="19939" y="265290"/>
                  </a:lnTo>
                  <a:close/>
                </a:path>
                <a:path w="20320" h="368935">
                  <a:moveTo>
                    <a:pt x="19939" y="199085"/>
                  </a:moveTo>
                  <a:lnTo>
                    <a:pt x="0" y="199085"/>
                  </a:lnTo>
                  <a:lnTo>
                    <a:pt x="0" y="236194"/>
                  </a:lnTo>
                  <a:lnTo>
                    <a:pt x="19939" y="236194"/>
                  </a:lnTo>
                  <a:lnTo>
                    <a:pt x="19939" y="199085"/>
                  </a:lnTo>
                  <a:close/>
                </a:path>
                <a:path w="20320" h="368935">
                  <a:moveTo>
                    <a:pt x="19939" y="132397"/>
                  </a:moveTo>
                  <a:lnTo>
                    <a:pt x="0" y="132397"/>
                  </a:lnTo>
                  <a:lnTo>
                    <a:pt x="0" y="169443"/>
                  </a:lnTo>
                  <a:lnTo>
                    <a:pt x="19939" y="169443"/>
                  </a:lnTo>
                  <a:lnTo>
                    <a:pt x="19939" y="132397"/>
                  </a:lnTo>
                  <a:close/>
                </a:path>
                <a:path w="20320" h="368935">
                  <a:moveTo>
                    <a:pt x="19939" y="66192"/>
                  </a:moveTo>
                  <a:lnTo>
                    <a:pt x="0" y="66192"/>
                  </a:lnTo>
                  <a:lnTo>
                    <a:pt x="0" y="103009"/>
                  </a:lnTo>
                  <a:lnTo>
                    <a:pt x="19939" y="103009"/>
                  </a:lnTo>
                  <a:lnTo>
                    <a:pt x="19939" y="66192"/>
                  </a:lnTo>
                  <a:close/>
                </a:path>
                <a:path w="20320" h="368935">
                  <a:moveTo>
                    <a:pt x="19939" y="0"/>
                  </a:moveTo>
                  <a:lnTo>
                    <a:pt x="0" y="0"/>
                  </a:lnTo>
                  <a:lnTo>
                    <a:pt x="0" y="37045"/>
                  </a:lnTo>
                  <a:lnTo>
                    <a:pt x="19939" y="37045"/>
                  </a:lnTo>
                  <a:lnTo>
                    <a:pt x="19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199" y="5814811"/>
              <a:ext cx="8230234" cy="13335"/>
            </a:xfrm>
            <a:custGeom>
              <a:avLst/>
              <a:gdLst/>
              <a:ahLst/>
              <a:cxnLst/>
              <a:rect l="l" t="t" r="r" b="b"/>
              <a:pathLst>
                <a:path w="8230234" h="13335">
                  <a:moveTo>
                    <a:pt x="0" y="13173"/>
                  </a:moveTo>
                  <a:lnTo>
                    <a:pt x="8229674" y="13173"/>
                  </a:lnTo>
                  <a:lnTo>
                    <a:pt x="8229674" y="0"/>
                  </a:lnTo>
                  <a:lnTo>
                    <a:pt x="0" y="0"/>
                  </a:lnTo>
                  <a:lnTo>
                    <a:pt x="0" y="13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87371" y="5821398"/>
              <a:ext cx="0" cy="478155"/>
            </a:xfrm>
            <a:custGeom>
              <a:avLst/>
              <a:gdLst/>
              <a:ahLst/>
              <a:cxnLst/>
              <a:rect l="l" t="t" r="r" b="b"/>
              <a:pathLst>
                <a:path h="478154">
                  <a:moveTo>
                    <a:pt x="0" y="0"/>
                  </a:moveTo>
                  <a:lnTo>
                    <a:pt x="0" y="0"/>
                  </a:lnTo>
                  <a:lnTo>
                    <a:pt x="0" y="477620"/>
                  </a:lnTo>
                </a:path>
              </a:pathLst>
            </a:custGeom>
            <a:ln w="13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22640" y="4099099"/>
              <a:ext cx="4964430" cy="1055370"/>
            </a:xfrm>
            <a:custGeom>
              <a:avLst/>
              <a:gdLst/>
              <a:ahLst/>
              <a:cxnLst/>
              <a:rect l="l" t="t" r="r" b="b"/>
              <a:pathLst>
                <a:path w="4964430" h="1055370">
                  <a:moveTo>
                    <a:pt x="0" y="0"/>
                  </a:moveTo>
                  <a:lnTo>
                    <a:pt x="0" y="1055268"/>
                  </a:lnTo>
                  <a:lnTo>
                    <a:pt x="4964234" y="1055268"/>
                  </a:lnTo>
                </a:path>
              </a:pathLst>
            </a:custGeom>
            <a:ln w="9962">
              <a:solidFill>
                <a:srgbClr val="08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55535" y="4064279"/>
              <a:ext cx="20320" cy="368935"/>
            </a:xfrm>
            <a:custGeom>
              <a:avLst/>
              <a:gdLst/>
              <a:ahLst/>
              <a:cxnLst/>
              <a:rect l="l" t="t" r="r" b="b"/>
              <a:pathLst>
                <a:path w="20320" h="368935">
                  <a:moveTo>
                    <a:pt x="19939" y="331457"/>
                  </a:moveTo>
                  <a:lnTo>
                    <a:pt x="0" y="331457"/>
                  </a:lnTo>
                  <a:lnTo>
                    <a:pt x="0" y="368604"/>
                  </a:lnTo>
                  <a:lnTo>
                    <a:pt x="19939" y="368604"/>
                  </a:lnTo>
                  <a:lnTo>
                    <a:pt x="19939" y="331457"/>
                  </a:lnTo>
                  <a:close/>
                </a:path>
                <a:path w="20320" h="368935">
                  <a:moveTo>
                    <a:pt x="19939" y="265264"/>
                  </a:moveTo>
                  <a:lnTo>
                    <a:pt x="0" y="265264"/>
                  </a:lnTo>
                  <a:lnTo>
                    <a:pt x="0" y="302082"/>
                  </a:lnTo>
                  <a:lnTo>
                    <a:pt x="19939" y="302082"/>
                  </a:lnTo>
                  <a:lnTo>
                    <a:pt x="19939" y="265264"/>
                  </a:lnTo>
                  <a:close/>
                </a:path>
                <a:path w="20320" h="368935">
                  <a:moveTo>
                    <a:pt x="19939" y="199059"/>
                  </a:moveTo>
                  <a:lnTo>
                    <a:pt x="0" y="199059"/>
                  </a:lnTo>
                  <a:lnTo>
                    <a:pt x="0" y="236143"/>
                  </a:lnTo>
                  <a:lnTo>
                    <a:pt x="19939" y="236143"/>
                  </a:lnTo>
                  <a:lnTo>
                    <a:pt x="19939" y="199059"/>
                  </a:lnTo>
                  <a:close/>
                </a:path>
                <a:path w="20320" h="368935">
                  <a:moveTo>
                    <a:pt x="19939" y="132397"/>
                  </a:moveTo>
                  <a:lnTo>
                    <a:pt x="0" y="132397"/>
                  </a:lnTo>
                  <a:lnTo>
                    <a:pt x="0" y="169443"/>
                  </a:lnTo>
                  <a:lnTo>
                    <a:pt x="19939" y="169443"/>
                  </a:lnTo>
                  <a:lnTo>
                    <a:pt x="19939" y="132397"/>
                  </a:lnTo>
                  <a:close/>
                </a:path>
                <a:path w="20320" h="368935">
                  <a:moveTo>
                    <a:pt x="19939" y="66205"/>
                  </a:moveTo>
                  <a:lnTo>
                    <a:pt x="0" y="66205"/>
                  </a:lnTo>
                  <a:lnTo>
                    <a:pt x="0" y="102984"/>
                  </a:lnTo>
                  <a:lnTo>
                    <a:pt x="19939" y="102984"/>
                  </a:lnTo>
                  <a:lnTo>
                    <a:pt x="19939" y="66205"/>
                  </a:lnTo>
                  <a:close/>
                </a:path>
                <a:path w="20320" h="368935">
                  <a:moveTo>
                    <a:pt x="19939" y="0"/>
                  </a:moveTo>
                  <a:lnTo>
                    <a:pt x="0" y="0"/>
                  </a:lnTo>
                  <a:lnTo>
                    <a:pt x="0" y="37045"/>
                  </a:lnTo>
                  <a:lnTo>
                    <a:pt x="19939" y="37045"/>
                  </a:lnTo>
                  <a:lnTo>
                    <a:pt x="19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67482" y="4968426"/>
            <a:ext cx="54610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10" dirty="0">
                <a:latin typeface="Arial"/>
                <a:cs typeface="Arial"/>
              </a:rPr>
              <a:t>Mach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9862" y="5918951"/>
            <a:ext cx="58166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I/O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kit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83722" y="5918951"/>
            <a:ext cx="170878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kernel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extensions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5867" y="4475417"/>
            <a:ext cx="461009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Arial"/>
                <a:cs typeface="Arial"/>
              </a:rPr>
              <a:t>BSD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79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O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604510" cy="4483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Apple mobile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OS for </a:t>
            </a:r>
            <a:r>
              <a:rPr sz="2400" b="1" i="1" spc="-5" dirty="0">
                <a:solidFill>
                  <a:srgbClr val="292934"/>
                </a:solidFill>
                <a:latin typeface="Arial"/>
                <a:cs typeface="Arial"/>
              </a:rPr>
              <a:t>iPhone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292934"/>
                </a:solidFill>
                <a:latin typeface="Arial"/>
                <a:cs typeface="Arial"/>
              </a:rPr>
              <a:t>iPad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Structured on Mac OS X, added</a:t>
            </a:r>
            <a:r>
              <a:rPr sz="20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Does not run OS X applications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natively</a:t>
            </a:r>
            <a:endParaRPr sz="2000">
              <a:latin typeface="Arial"/>
              <a:cs typeface="Arial"/>
            </a:endParaRPr>
          </a:p>
          <a:p>
            <a:pPr marL="744220" marR="246379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Also runs on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CPU architecture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(ARM  vs.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Intel)</a:t>
            </a:r>
            <a:endParaRPr sz="1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7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Cocoa </a:t>
            </a:r>
            <a:r>
              <a:rPr sz="2000" b="1" spc="-30" dirty="0">
                <a:solidFill>
                  <a:srgbClr val="3366FF"/>
                </a:solidFill>
                <a:latin typeface="Arial"/>
                <a:cs typeface="Arial"/>
              </a:rPr>
              <a:t>Touch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Objective-C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API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2000" spc="-1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developing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000">
              <a:latin typeface="Arial"/>
              <a:cs typeface="Arial"/>
            </a:endParaRPr>
          </a:p>
          <a:p>
            <a:pPr marL="469900" marR="47244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Media </a:t>
            </a:r>
            <a:r>
              <a:rPr sz="2000" b="1" spc="-5" dirty="0">
                <a:solidFill>
                  <a:srgbClr val="3366FF"/>
                </a:solidFill>
                <a:latin typeface="Arial"/>
                <a:cs typeface="Arial"/>
              </a:rPr>
              <a:t>services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layer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audio, 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video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Core </a:t>
            </a:r>
            <a:r>
              <a:rPr sz="2000" b="1" spc="-5" dirty="0">
                <a:solidFill>
                  <a:srgbClr val="3366FF"/>
                </a:solidFill>
                <a:latin typeface="Arial"/>
                <a:cs typeface="Arial"/>
              </a:rPr>
              <a:t>services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provides cloud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computing,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databases</a:t>
            </a:r>
            <a:endParaRPr sz="2000">
              <a:latin typeface="Arial"/>
              <a:cs typeface="Arial"/>
            </a:endParaRPr>
          </a:p>
          <a:p>
            <a:pPr marL="469900" marR="16510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Core operating system, based on Mac OS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X  kernel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0683" y="2424445"/>
            <a:ext cx="1955164" cy="440690"/>
            <a:chOff x="6690683" y="2424445"/>
            <a:chExt cx="1955164" cy="440690"/>
          </a:xfrm>
        </p:grpSpPr>
        <p:sp>
          <p:nvSpPr>
            <p:cNvPr id="5" name="object 5"/>
            <p:cNvSpPr/>
            <p:nvPr/>
          </p:nvSpPr>
          <p:spPr>
            <a:xfrm>
              <a:off x="6697058" y="2430820"/>
              <a:ext cx="1942464" cy="427990"/>
            </a:xfrm>
            <a:custGeom>
              <a:avLst/>
              <a:gdLst/>
              <a:ahLst/>
              <a:cxnLst/>
              <a:rect l="l" t="t" r="r" b="b"/>
              <a:pathLst>
                <a:path w="1942465" h="427989">
                  <a:moveTo>
                    <a:pt x="0" y="427512"/>
                  </a:moveTo>
                  <a:lnTo>
                    <a:pt x="1942203" y="427512"/>
                  </a:lnTo>
                  <a:lnTo>
                    <a:pt x="1942203" y="0"/>
                  </a:lnTo>
                  <a:lnTo>
                    <a:pt x="0" y="0"/>
                  </a:lnTo>
                  <a:lnTo>
                    <a:pt x="0" y="427512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7058" y="2430820"/>
              <a:ext cx="1942464" cy="427990"/>
            </a:xfrm>
            <a:custGeom>
              <a:avLst/>
              <a:gdLst/>
              <a:ahLst/>
              <a:cxnLst/>
              <a:rect l="l" t="t" r="r" b="b"/>
              <a:pathLst>
                <a:path w="1942465" h="427989">
                  <a:moveTo>
                    <a:pt x="1942203" y="427512"/>
                  </a:moveTo>
                  <a:lnTo>
                    <a:pt x="0" y="427512"/>
                  </a:lnTo>
                  <a:lnTo>
                    <a:pt x="0" y="0"/>
                  </a:lnTo>
                </a:path>
                <a:path w="1942465" h="427989">
                  <a:moveTo>
                    <a:pt x="1942203" y="0"/>
                  </a:moveTo>
                  <a:lnTo>
                    <a:pt x="1942203" y="427512"/>
                  </a:lnTo>
                </a:path>
              </a:pathLst>
            </a:custGeom>
            <a:ln w="1158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7542" y="2533421"/>
              <a:ext cx="583565" cy="192405"/>
            </a:xfrm>
            <a:custGeom>
              <a:avLst/>
              <a:gdLst/>
              <a:ahLst/>
              <a:cxnLst/>
              <a:rect l="l" t="t" r="r" b="b"/>
              <a:pathLst>
                <a:path w="583565" h="192405">
                  <a:moveTo>
                    <a:pt x="131089" y="119710"/>
                  </a:moveTo>
                  <a:lnTo>
                    <a:pt x="112128" y="119710"/>
                  </a:lnTo>
                  <a:lnTo>
                    <a:pt x="104419" y="145757"/>
                  </a:lnTo>
                  <a:lnTo>
                    <a:pt x="93141" y="161404"/>
                  </a:lnTo>
                  <a:lnTo>
                    <a:pt x="80581" y="169024"/>
                  </a:lnTo>
                  <a:lnTo>
                    <a:pt x="68999" y="171030"/>
                  </a:lnTo>
                  <a:lnTo>
                    <a:pt x="46164" y="165023"/>
                  </a:lnTo>
                  <a:lnTo>
                    <a:pt x="31267" y="148577"/>
                  </a:lnTo>
                  <a:lnTo>
                    <a:pt x="23164" y="124129"/>
                  </a:lnTo>
                  <a:lnTo>
                    <a:pt x="20713" y="94068"/>
                  </a:lnTo>
                  <a:lnTo>
                    <a:pt x="24612" y="62877"/>
                  </a:lnTo>
                  <a:lnTo>
                    <a:pt x="35153" y="40093"/>
                  </a:lnTo>
                  <a:lnTo>
                    <a:pt x="50546" y="26136"/>
                  </a:lnTo>
                  <a:lnTo>
                    <a:pt x="68999" y="21386"/>
                  </a:lnTo>
                  <a:lnTo>
                    <a:pt x="80556" y="22885"/>
                  </a:lnTo>
                  <a:lnTo>
                    <a:pt x="92925" y="28600"/>
                  </a:lnTo>
                  <a:lnTo>
                    <a:pt x="103682" y="40322"/>
                  </a:lnTo>
                  <a:lnTo>
                    <a:pt x="110401" y="59867"/>
                  </a:lnTo>
                  <a:lnTo>
                    <a:pt x="129362" y="59867"/>
                  </a:lnTo>
                  <a:lnTo>
                    <a:pt x="124548" y="37884"/>
                  </a:lnTo>
                  <a:lnTo>
                    <a:pt x="112776" y="18707"/>
                  </a:lnTo>
                  <a:lnTo>
                    <a:pt x="94195" y="5143"/>
                  </a:lnTo>
                  <a:lnTo>
                    <a:pt x="68999" y="0"/>
                  </a:lnTo>
                  <a:lnTo>
                    <a:pt x="40017" y="6908"/>
                  </a:lnTo>
                  <a:lnTo>
                    <a:pt x="18326" y="26454"/>
                  </a:lnTo>
                  <a:lnTo>
                    <a:pt x="4711" y="56819"/>
                  </a:lnTo>
                  <a:lnTo>
                    <a:pt x="0" y="96202"/>
                  </a:lnTo>
                  <a:lnTo>
                    <a:pt x="5664" y="140081"/>
                  </a:lnTo>
                  <a:lnTo>
                    <a:pt x="20701" y="169938"/>
                  </a:lnTo>
                  <a:lnTo>
                    <a:pt x="42202" y="186982"/>
                  </a:lnTo>
                  <a:lnTo>
                    <a:pt x="67271" y="192392"/>
                  </a:lnTo>
                  <a:lnTo>
                    <a:pt x="80403" y="190957"/>
                  </a:lnTo>
                  <a:lnTo>
                    <a:pt x="99834" y="182499"/>
                  </a:lnTo>
                  <a:lnTo>
                    <a:pt x="118935" y="160820"/>
                  </a:lnTo>
                  <a:lnTo>
                    <a:pt x="131089" y="119710"/>
                  </a:lnTo>
                  <a:close/>
                </a:path>
                <a:path w="583565" h="192405">
                  <a:moveTo>
                    <a:pt x="248386" y="121843"/>
                  </a:moveTo>
                  <a:lnTo>
                    <a:pt x="245427" y="96405"/>
                  </a:lnTo>
                  <a:lnTo>
                    <a:pt x="236308" y="73761"/>
                  </a:lnTo>
                  <a:lnTo>
                    <a:pt x="233222" y="70548"/>
                  </a:lnTo>
                  <a:lnTo>
                    <a:pt x="229412" y="66586"/>
                  </a:lnTo>
                  <a:lnTo>
                    <a:pt x="229412" y="121843"/>
                  </a:lnTo>
                  <a:lnTo>
                    <a:pt x="228193" y="136753"/>
                  </a:lnTo>
                  <a:lnTo>
                    <a:pt x="223583" y="152857"/>
                  </a:lnTo>
                  <a:lnTo>
                    <a:pt x="214122" y="165747"/>
                  </a:lnTo>
                  <a:lnTo>
                    <a:pt x="198361" y="171030"/>
                  </a:lnTo>
                  <a:lnTo>
                    <a:pt x="182600" y="165747"/>
                  </a:lnTo>
                  <a:lnTo>
                    <a:pt x="173139" y="152857"/>
                  </a:lnTo>
                  <a:lnTo>
                    <a:pt x="168529" y="136753"/>
                  </a:lnTo>
                  <a:lnTo>
                    <a:pt x="167309" y="121843"/>
                  </a:lnTo>
                  <a:lnTo>
                    <a:pt x="168529" y="105714"/>
                  </a:lnTo>
                  <a:lnTo>
                    <a:pt x="173139" y="88988"/>
                  </a:lnTo>
                  <a:lnTo>
                    <a:pt x="182600" y="75857"/>
                  </a:lnTo>
                  <a:lnTo>
                    <a:pt x="198361" y="70548"/>
                  </a:lnTo>
                  <a:lnTo>
                    <a:pt x="214122" y="75857"/>
                  </a:lnTo>
                  <a:lnTo>
                    <a:pt x="223583" y="88988"/>
                  </a:lnTo>
                  <a:lnTo>
                    <a:pt x="228193" y="105714"/>
                  </a:lnTo>
                  <a:lnTo>
                    <a:pt x="229412" y="121843"/>
                  </a:lnTo>
                  <a:lnTo>
                    <a:pt x="229412" y="66586"/>
                  </a:lnTo>
                  <a:lnTo>
                    <a:pt x="220726" y="57531"/>
                  </a:lnTo>
                  <a:lnTo>
                    <a:pt x="198361" y="51320"/>
                  </a:lnTo>
                  <a:lnTo>
                    <a:pt x="175996" y="57531"/>
                  </a:lnTo>
                  <a:lnTo>
                    <a:pt x="160413" y="73761"/>
                  </a:lnTo>
                  <a:lnTo>
                    <a:pt x="151307" y="96405"/>
                  </a:lnTo>
                  <a:lnTo>
                    <a:pt x="148348" y="121843"/>
                  </a:lnTo>
                  <a:lnTo>
                    <a:pt x="151307" y="147294"/>
                  </a:lnTo>
                  <a:lnTo>
                    <a:pt x="160413" y="169938"/>
                  </a:lnTo>
                  <a:lnTo>
                    <a:pt x="175996" y="186182"/>
                  </a:lnTo>
                  <a:lnTo>
                    <a:pt x="198361" y="192392"/>
                  </a:lnTo>
                  <a:lnTo>
                    <a:pt x="220726" y="186182"/>
                  </a:lnTo>
                  <a:lnTo>
                    <a:pt x="235267" y="171030"/>
                  </a:lnTo>
                  <a:lnTo>
                    <a:pt x="236308" y="169938"/>
                  </a:lnTo>
                  <a:lnTo>
                    <a:pt x="245427" y="147294"/>
                  </a:lnTo>
                  <a:lnTo>
                    <a:pt x="248386" y="121843"/>
                  </a:lnTo>
                  <a:close/>
                </a:path>
                <a:path w="583565" h="192405">
                  <a:moveTo>
                    <a:pt x="353606" y="100482"/>
                  </a:moveTo>
                  <a:lnTo>
                    <a:pt x="350558" y="82880"/>
                  </a:lnTo>
                  <a:lnTo>
                    <a:pt x="343471" y="67081"/>
                  </a:lnTo>
                  <a:lnTo>
                    <a:pt x="331533" y="55689"/>
                  </a:lnTo>
                  <a:lnTo>
                    <a:pt x="313931" y="51320"/>
                  </a:lnTo>
                  <a:lnTo>
                    <a:pt x="290563" y="56959"/>
                  </a:lnTo>
                  <a:lnTo>
                    <a:pt x="274472" y="72415"/>
                  </a:lnTo>
                  <a:lnTo>
                    <a:pt x="265176" y="95491"/>
                  </a:lnTo>
                  <a:lnTo>
                    <a:pt x="262178" y="123977"/>
                  </a:lnTo>
                  <a:lnTo>
                    <a:pt x="265366" y="150901"/>
                  </a:lnTo>
                  <a:lnTo>
                    <a:pt x="274688" y="172618"/>
                  </a:lnTo>
                  <a:lnTo>
                    <a:pt x="289839" y="187109"/>
                  </a:lnTo>
                  <a:lnTo>
                    <a:pt x="310489" y="192392"/>
                  </a:lnTo>
                  <a:lnTo>
                    <a:pt x="330085" y="187375"/>
                  </a:lnTo>
                  <a:lnTo>
                    <a:pt x="343039" y="174752"/>
                  </a:lnTo>
                  <a:lnTo>
                    <a:pt x="350507" y="158127"/>
                  </a:lnTo>
                  <a:lnTo>
                    <a:pt x="353606" y="141097"/>
                  </a:lnTo>
                  <a:lnTo>
                    <a:pt x="336359" y="141097"/>
                  </a:lnTo>
                  <a:lnTo>
                    <a:pt x="332549" y="154216"/>
                  </a:lnTo>
                  <a:lnTo>
                    <a:pt x="326644" y="164338"/>
                  </a:lnTo>
                  <a:lnTo>
                    <a:pt x="319138" y="170853"/>
                  </a:lnTo>
                  <a:lnTo>
                    <a:pt x="310489" y="173164"/>
                  </a:lnTo>
                  <a:lnTo>
                    <a:pt x="295719" y="168160"/>
                  </a:lnTo>
                  <a:lnTo>
                    <a:pt x="286766" y="155524"/>
                  </a:lnTo>
                  <a:lnTo>
                    <a:pt x="282346" y="138887"/>
                  </a:lnTo>
                  <a:lnTo>
                    <a:pt x="281165" y="121843"/>
                  </a:lnTo>
                  <a:lnTo>
                    <a:pt x="282587" y="103911"/>
                  </a:lnTo>
                  <a:lnTo>
                    <a:pt x="287413" y="87388"/>
                  </a:lnTo>
                  <a:lnTo>
                    <a:pt x="296443" y="75260"/>
                  </a:lnTo>
                  <a:lnTo>
                    <a:pt x="310489" y="70548"/>
                  </a:lnTo>
                  <a:lnTo>
                    <a:pt x="320827" y="72517"/>
                  </a:lnTo>
                  <a:lnTo>
                    <a:pt x="328599" y="78295"/>
                  </a:lnTo>
                  <a:lnTo>
                    <a:pt x="333781" y="87680"/>
                  </a:lnTo>
                  <a:lnTo>
                    <a:pt x="336359" y="100482"/>
                  </a:lnTo>
                  <a:lnTo>
                    <a:pt x="353606" y="100482"/>
                  </a:lnTo>
                  <a:close/>
                </a:path>
                <a:path w="583565" h="192405">
                  <a:moveTo>
                    <a:pt x="465734" y="121843"/>
                  </a:moveTo>
                  <a:lnTo>
                    <a:pt x="462762" y="96405"/>
                  </a:lnTo>
                  <a:lnTo>
                    <a:pt x="453656" y="73761"/>
                  </a:lnTo>
                  <a:lnTo>
                    <a:pt x="450557" y="70548"/>
                  </a:lnTo>
                  <a:lnTo>
                    <a:pt x="446747" y="66586"/>
                  </a:lnTo>
                  <a:lnTo>
                    <a:pt x="446747" y="121843"/>
                  </a:lnTo>
                  <a:lnTo>
                    <a:pt x="445541" y="136753"/>
                  </a:lnTo>
                  <a:lnTo>
                    <a:pt x="440931" y="152857"/>
                  </a:lnTo>
                  <a:lnTo>
                    <a:pt x="431469" y="165747"/>
                  </a:lnTo>
                  <a:lnTo>
                    <a:pt x="415696" y="171030"/>
                  </a:lnTo>
                  <a:lnTo>
                    <a:pt x="399935" y="165747"/>
                  </a:lnTo>
                  <a:lnTo>
                    <a:pt x="390474" y="152857"/>
                  </a:lnTo>
                  <a:lnTo>
                    <a:pt x="385864" y="136753"/>
                  </a:lnTo>
                  <a:lnTo>
                    <a:pt x="384644" y="121843"/>
                  </a:lnTo>
                  <a:lnTo>
                    <a:pt x="385864" y="105714"/>
                  </a:lnTo>
                  <a:lnTo>
                    <a:pt x="415696" y="70548"/>
                  </a:lnTo>
                  <a:lnTo>
                    <a:pt x="445541" y="105714"/>
                  </a:lnTo>
                  <a:lnTo>
                    <a:pt x="446747" y="121843"/>
                  </a:lnTo>
                  <a:lnTo>
                    <a:pt x="446747" y="66586"/>
                  </a:lnTo>
                  <a:lnTo>
                    <a:pt x="438073" y="57531"/>
                  </a:lnTo>
                  <a:lnTo>
                    <a:pt x="415696" y="51320"/>
                  </a:lnTo>
                  <a:lnTo>
                    <a:pt x="394055" y="57531"/>
                  </a:lnTo>
                  <a:lnTo>
                    <a:pt x="378396" y="73761"/>
                  </a:lnTo>
                  <a:lnTo>
                    <a:pt x="368871" y="96405"/>
                  </a:lnTo>
                  <a:lnTo>
                    <a:pt x="365671" y="121843"/>
                  </a:lnTo>
                  <a:lnTo>
                    <a:pt x="368871" y="147294"/>
                  </a:lnTo>
                  <a:lnTo>
                    <a:pt x="378396" y="169938"/>
                  </a:lnTo>
                  <a:lnTo>
                    <a:pt x="394055" y="186182"/>
                  </a:lnTo>
                  <a:lnTo>
                    <a:pt x="415696" y="192392"/>
                  </a:lnTo>
                  <a:lnTo>
                    <a:pt x="438073" y="186182"/>
                  </a:lnTo>
                  <a:lnTo>
                    <a:pt x="452602" y="171030"/>
                  </a:lnTo>
                  <a:lnTo>
                    <a:pt x="453656" y="169938"/>
                  </a:lnTo>
                  <a:lnTo>
                    <a:pt x="462762" y="147294"/>
                  </a:lnTo>
                  <a:lnTo>
                    <a:pt x="465734" y="121843"/>
                  </a:lnTo>
                  <a:close/>
                </a:path>
                <a:path w="583565" h="192405">
                  <a:moveTo>
                    <a:pt x="583006" y="171030"/>
                  </a:moveTo>
                  <a:lnTo>
                    <a:pt x="581279" y="171030"/>
                  </a:lnTo>
                  <a:lnTo>
                    <a:pt x="579564" y="173164"/>
                  </a:lnTo>
                  <a:lnTo>
                    <a:pt x="572668" y="173164"/>
                  </a:lnTo>
                  <a:lnTo>
                    <a:pt x="570941" y="171030"/>
                  </a:lnTo>
                  <a:lnTo>
                    <a:pt x="570941" y="119710"/>
                  </a:lnTo>
                  <a:lnTo>
                    <a:pt x="570941" y="87668"/>
                  </a:lnTo>
                  <a:lnTo>
                    <a:pt x="541108" y="52184"/>
                  </a:lnTo>
                  <a:lnTo>
                    <a:pt x="531279" y="51320"/>
                  </a:lnTo>
                  <a:lnTo>
                    <a:pt x="513588" y="53822"/>
                  </a:lnTo>
                  <a:lnTo>
                    <a:pt x="499783" y="61734"/>
                  </a:lnTo>
                  <a:lnTo>
                    <a:pt x="490512" y="75666"/>
                  </a:lnTo>
                  <a:lnTo>
                    <a:pt x="486410" y="96202"/>
                  </a:lnTo>
                  <a:lnTo>
                    <a:pt x="503669" y="96202"/>
                  </a:lnTo>
                  <a:lnTo>
                    <a:pt x="505269" y="87668"/>
                  </a:lnTo>
                  <a:lnTo>
                    <a:pt x="508635" y="79375"/>
                  </a:lnTo>
                  <a:lnTo>
                    <a:pt x="515556" y="73050"/>
                  </a:lnTo>
                  <a:lnTo>
                    <a:pt x="527799" y="70548"/>
                  </a:lnTo>
                  <a:lnTo>
                    <a:pt x="539127" y="71780"/>
                  </a:lnTo>
                  <a:lnTo>
                    <a:pt x="547217" y="75628"/>
                  </a:lnTo>
                  <a:lnTo>
                    <a:pt x="552069" y="82270"/>
                  </a:lnTo>
                  <a:lnTo>
                    <a:pt x="553681" y="91935"/>
                  </a:lnTo>
                  <a:lnTo>
                    <a:pt x="553681" y="104749"/>
                  </a:lnTo>
                  <a:lnTo>
                    <a:pt x="553681" y="119710"/>
                  </a:lnTo>
                  <a:lnTo>
                    <a:pt x="553681" y="141097"/>
                  </a:lnTo>
                  <a:lnTo>
                    <a:pt x="550722" y="154216"/>
                  </a:lnTo>
                  <a:lnTo>
                    <a:pt x="542912" y="164338"/>
                  </a:lnTo>
                  <a:lnTo>
                    <a:pt x="531863" y="170853"/>
                  </a:lnTo>
                  <a:lnTo>
                    <a:pt x="519188" y="173164"/>
                  </a:lnTo>
                  <a:lnTo>
                    <a:pt x="511136" y="171589"/>
                  </a:lnTo>
                  <a:lnTo>
                    <a:pt x="505180" y="167005"/>
                  </a:lnTo>
                  <a:lnTo>
                    <a:pt x="501497" y="159626"/>
                  </a:lnTo>
                  <a:lnTo>
                    <a:pt x="500227" y="149644"/>
                  </a:lnTo>
                  <a:lnTo>
                    <a:pt x="502513" y="139395"/>
                  </a:lnTo>
                  <a:lnTo>
                    <a:pt x="508203" y="133350"/>
                  </a:lnTo>
                  <a:lnTo>
                    <a:pt x="515493" y="130111"/>
                  </a:lnTo>
                  <a:lnTo>
                    <a:pt x="522630" y="128282"/>
                  </a:lnTo>
                  <a:lnTo>
                    <a:pt x="536460" y="125425"/>
                  </a:lnTo>
                  <a:lnTo>
                    <a:pt x="545274" y="123177"/>
                  </a:lnTo>
                  <a:lnTo>
                    <a:pt x="550532" y="121348"/>
                  </a:lnTo>
                  <a:lnTo>
                    <a:pt x="553681" y="119710"/>
                  </a:lnTo>
                  <a:lnTo>
                    <a:pt x="553681" y="104749"/>
                  </a:lnTo>
                  <a:lnTo>
                    <a:pt x="548513" y="106883"/>
                  </a:lnTo>
                  <a:lnTo>
                    <a:pt x="543344" y="106883"/>
                  </a:lnTo>
                  <a:lnTo>
                    <a:pt x="496519" y="117843"/>
                  </a:lnTo>
                  <a:lnTo>
                    <a:pt x="481241" y="153911"/>
                  </a:lnTo>
                  <a:lnTo>
                    <a:pt x="483717" y="168948"/>
                  </a:lnTo>
                  <a:lnTo>
                    <a:pt x="490728" y="181178"/>
                  </a:lnTo>
                  <a:lnTo>
                    <a:pt x="501611" y="189382"/>
                  </a:lnTo>
                  <a:lnTo>
                    <a:pt x="515734" y="192392"/>
                  </a:lnTo>
                  <a:lnTo>
                    <a:pt x="529437" y="190258"/>
                  </a:lnTo>
                  <a:lnTo>
                    <a:pt x="539889" y="184912"/>
                  </a:lnTo>
                  <a:lnTo>
                    <a:pt x="547763" y="177977"/>
                  </a:lnTo>
                  <a:lnTo>
                    <a:pt x="551865" y="173164"/>
                  </a:lnTo>
                  <a:lnTo>
                    <a:pt x="553681" y="171030"/>
                  </a:lnTo>
                  <a:lnTo>
                    <a:pt x="555193" y="177634"/>
                  </a:lnTo>
                  <a:lnTo>
                    <a:pt x="557999" y="183845"/>
                  </a:lnTo>
                  <a:lnTo>
                    <a:pt x="563384" y="188455"/>
                  </a:lnTo>
                  <a:lnTo>
                    <a:pt x="572668" y="190258"/>
                  </a:lnTo>
                  <a:lnTo>
                    <a:pt x="577837" y="190258"/>
                  </a:lnTo>
                  <a:lnTo>
                    <a:pt x="579564" y="188125"/>
                  </a:lnTo>
                  <a:lnTo>
                    <a:pt x="583006" y="188125"/>
                  </a:lnTo>
                  <a:lnTo>
                    <a:pt x="583006" y="173164"/>
                  </a:lnTo>
                  <a:lnTo>
                    <a:pt x="583006" y="17103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7824" y="2537712"/>
              <a:ext cx="229406" cy="1880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9661" y="2589008"/>
              <a:ext cx="86251" cy="136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6596" y="2537712"/>
              <a:ext cx="198357" cy="1880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90685" y="3108467"/>
            <a:ext cx="1955164" cy="453390"/>
            <a:chOff x="6690685" y="3108467"/>
            <a:chExt cx="1955164" cy="453390"/>
          </a:xfrm>
        </p:grpSpPr>
        <p:sp>
          <p:nvSpPr>
            <p:cNvPr id="12" name="object 12"/>
            <p:cNvSpPr/>
            <p:nvPr/>
          </p:nvSpPr>
          <p:spPr>
            <a:xfrm>
              <a:off x="6697058" y="3114839"/>
              <a:ext cx="1942464" cy="440690"/>
            </a:xfrm>
            <a:custGeom>
              <a:avLst/>
              <a:gdLst/>
              <a:ahLst/>
              <a:cxnLst/>
              <a:rect l="l" t="t" r="r" b="b"/>
              <a:pathLst>
                <a:path w="1942465" h="440689">
                  <a:moveTo>
                    <a:pt x="1942203" y="0"/>
                  </a:moveTo>
                  <a:lnTo>
                    <a:pt x="0" y="0"/>
                  </a:lnTo>
                  <a:lnTo>
                    <a:pt x="0" y="440357"/>
                  </a:lnTo>
                  <a:lnTo>
                    <a:pt x="1942203" y="440357"/>
                  </a:lnTo>
                  <a:lnTo>
                    <a:pt x="194220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7058" y="3114839"/>
              <a:ext cx="1942464" cy="440690"/>
            </a:xfrm>
            <a:custGeom>
              <a:avLst/>
              <a:gdLst/>
              <a:ahLst/>
              <a:cxnLst/>
              <a:rect l="l" t="t" r="r" b="b"/>
              <a:pathLst>
                <a:path w="1942465" h="440689">
                  <a:moveTo>
                    <a:pt x="1942203" y="440357"/>
                  </a:moveTo>
                  <a:lnTo>
                    <a:pt x="0" y="440357"/>
                  </a:lnTo>
                  <a:lnTo>
                    <a:pt x="0" y="0"/>
                  </a:lnTo>
                  <a:lnTo>
                    <a:pt x="1942203" y="0"/>
                  </a:lnTo>
                  <a:lnTo>
                    <a:pt x="1942203" y="440357"/>
                  </a:lnTo>
                  <a:close/>
                </a:path>
              </a:pathLst>
            </a:custGeom>
            <a:ln w="127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71321" y="3234549"/>
              <a:ext cx="141431" cy="181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6906" y="3234549"/>
              <a:ext cx="210423" cy="1859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3201" y="3234550"/>
              <a:ext cx="19050" cy="182245"/>
            </a:xfrm>
            <a:custGeom>
              <a:avLst/>
              <a:gdLst/>
              <a:ahLst/>
              <a:cxnLst/>
              <a:rect l="l" t="t" r="r" b="b"/>
              <a:pathLst>
                <a:path w="19050" h="182245">
                  <a:moveTo>
                    <a:pt x="18986" y="49161"/>
                  </a:moveTo>
                  <a:lnTo>
                    <a:pt x="0" y="49161"/>
                  </a:lnTo>
                  <a:lnTo>
                    <a:pt x="0" y="181686"/>
                  </a:lnTo>
                  <a:lnTo>
                    <a:pt x="18986" y="181686"/>
                  </a:lnTo>
                  <a:lnTo>
                    <a:pt x="18986" y="49161"/>
                  </a:lnTo>
                  <a:close/>
                </a:path>
                <a:path w="19050" h="182245">
                  <a:moveTo>
                    <a:pt x="18986" y="0"/>
                  </a:moveTo>
                  <a:lnTo>
                    <a:pt x="0" y="0"/>
                  </a:lnTo>
                  <a:lnTo>
                    <a:pt x="0" y="25666"/>
                  </a:lnTo>
                  <a:lnTo>
                    <a:pt x="18986" y="25666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2874" y="3279436"/>
              <a:ext cx="101764" cy="1410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8824" y="3228140"/>
              <a:ext cx="232853" cy="1923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7555" y="3279436"/>
              <a:ext cx="187992" cy="1367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6588" y="3234549"/>
              <a:ext cx="19050" cy="26034"/>
            </a:xfrm>
            <a:custGeom>
              <a:avLst/>
              <a:gdLst/>
              <a:ahLst/>
              <a:cxnLst/>
              <a:rect l="l" t="t" r="r" b="b"/>
              <a:pathLst>
                <a:path w="19050" h="26035">
                  <a:moveTo>
                    <a:pt x="18960" y="0"/>
                  </a:moveTo>
                  <a:lnTo>
                    <a:pt x="0" y="0"/>
                  </a:lnTo>
                  <a:lnTo>
                    <a:pt x="0" y="25662"/>
                  </a:lnTo>
                  <a:lnTo>
                    <a:pt x="18960" y="25662"/>
                  </a:lnTo>
                  <a:lnTo>
                    <a:pt x="1896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6254" y="3279436"/>
              <a:ext cx="307016" cy="1410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90685" y="3805331"/>
            <a:ext cx="1955164" cy="451484"/>
            <a:chOff x="6690685" y="3805331"/>
            <a:chExt cx="1955164" cy="451484"/>
          </a:xfrm>
        </p:grpSpPr>
        <p:sp>
          <p:nvSpPr>
            <p:cNvPr id="23" name="object 23"/>
            <p:cNvSpPr/>
            <p:nvPr/>
          </p:nvSpPr>
          <p:spPr>
            <a:xfrm>
              <a:off x="6697058" y="3811704"/>
              <a:ext cx="1942464" cy="438784"/>
            </a:xfrm>
            <a:custGeom>
              <a:avLst/>
              <a:gdLst/>
              <a:ahLst/>
              <a:cxnLst/>
              <a:rect l="l" t="t" r="r" b="b"/>
              <a:pathLst>
                <a:path w="1942465" h="438785">
                  <a:moveTo>
                    <a:pt x="1942203" y="0"/>
                  </a:moveTo>
                  <a:lnTo>
                    <a:pt x="0" y="0"/>
                  </a:lnTo>
                  <a:lnTo>
                    <a:pt x="0" y="438192"/>
                  </a:lnTo>
                  <a:lnTo>
                    <a:pt x="1942203" y="438193"/>
                  </a:lnTo>
                  <a:lnTo>
                    <a:pt x="194220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7058" y="3811704"/>
              <a:ext cx="1942464" cy="438784"/>
            </a:xfrm>
            <a:custGeom>
              <a:avLst/>
              <a:gdLst/>
              <a:ahLst/>
              <a:cxnLst/>
              <a:rect l="l" t="t" r="r" b="b"/>
              <a:pathLst>
                <a:path w="1942465" h="438785">
                  <a:moveTo>
                    <a:pt x="1942203" y="438193"/>
                  </a:moveTo>
                  <a:lnTo>
                    <a:pt x="0" y="438192"/>
                  </a:lnTo>
                  <a:lnTo>
                    <a:pt x="0" y="0"/>
                  </a:lnTo>
                  <a:lnTo>
                    <a:pt x="1942203" y="0"/>
                  </a:lnTo>
                  <a:lnTo>
                    <a:pt x="1942203" y="438193"/>
                  </a:lnTo>
                  <a:close/>
                </a:path>
              </a:pathLst>
            </a:custGeom>
            <a:ln w="127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3054" y="3925005"/>
              <a:ext cx="248389" cy="1923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95597" y="3974165"/>
              <a:ext cx="158667" cy="1410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0174" y="3925005"/>
              <a:ext cx="234577" cy="1923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88905" y="3974165"/>
              <a:ext cx="187992" cy="1367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9662" y="3929278"/>
              <a:ext cx="17780" cy="26034"/>
            </a:xfrm>
            <a:custGeom>
              <a:avLst/>
              <a:gdLst/>
              <a:ahLst/>
              <a:cxnLst/>
              <a:rect l="l" t="t" r="r" b="b"/>
              <a:pathLst>
                <a:path w="17779" h="26035">
                  <a:moveTo>
                    <a:pt x="17236" y="0"/>
                  </a:moveTo>
                  <a:lnTo>
                    <a:pt x="0" y="0"/>
                  </a:lnTo>
                  <a:lnTo>
                    <a:pt x="0" y="25633"/>
                  </a:lnTo>
                  <a:lnTo>
                    <a:pt x="17236" y="25633"/>
                  </a:lnTo>
                  <a:lnTo>
                    <a:pt x="1723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7605" y="3974165"/>
              <a:ext cx="308762" cy="1410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690685" y="4500031"/>
            <a:ext cx="1955164" cy="451484"/>
            <a:chOff x="6690685" y="4500031"/>
            <a:chExt cx="1955164" cy="451484"/>
          </a:xfrm>
        </p:grpSpPr>
        <p:sp>
          <p:nvSpPr>
            <p:cNvPr id="32" name="object 32"/>
            <p:cNvSpPr/>
            <p:nvPr/>
          </p:nvSpPr>
          <p:spPr>
            <a:xfrm>
              <a:off x="6697058" y="4506405"/>
              <a:ext cx="1942464" cy="438784"/>
            </a:xfrm>
            <a:custGeom>
              <a:avLst/>
              <a:gdLst/>
              <a:ahLst/>
              <a:cxnLst/>
              <a:rect l="l" t="t" r="r" b="b"/>
              <a:pathLst>
                <a:path w="1942465" h="438785">
                  <a:moveTo>
                    <a:pt x="1942203" y="0"/>
                  </a:moveTo>
                  <a:lnTo>
                    <a:pt x="0" y="0"/>
                  </a:lnTo>
                  <a:lnTo>
                    <a:pt x="0" y="438216"/>
                  </a:lnTo>
                  <a:lnTo>
                    <a:pt x="1942203" y="438216"/>
                  </a:lnTo>
                  <a:lnTo>
                    <a:pt x="194220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97058" y="4506405"/>
              <a:ext cx="1942464" cy="438784"/>
            </a:xfrm>
            <a:custGeom>
              <a:avLst/>
              <a:gdLst/>
              <a:ahLst/>
              <a:cxnLst/>
              <a:rect l="l" t="t" r="r" b="b"/>
              <a:pathLst>
                <a:path w="1942465" h="438785">
                  <a:moveTo>
                    <a:pt x="1942203" y="438216"/>
                  </a:moveTo>
                  <a:lnTo>
                    <a:pt x="0" y="438216"/>
                  </a:lnTo>
                  <a:lnTo>
                    <a:pt x="0" y="0"/>
                  </a:lnTo>
                  <a:lnTo>
                    <a:pt x="1942203" y="0"/>
                  </a:lnTo>
                  <a:lnTo>
                    <a:pt x="1942203" y="438216"/>
                  </a:lnTo>
                  <a:close/>
                </a:path>
              </a:pathLst>
            </a:custGeom>
            <a:ln w="127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1443" y="4619705"/>
              <a:ext cx="246642" cy="1923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42240" y="4671010"/>
              <a:ext cx="158690" cy="1389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5093" y="4619705"/>
              <a:ext cx="281161" cy="19238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1645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100" dirty="0"/>
              <a:t>nd</a:t>
            </a:r>
            <a:r>
              <a:rPr spc="-105" dirty="0"/>
              <a:t>r</a:t>
            </a:r>
            <a:r>
              <a:rPr spc="-100" dirty="0"/>
              <a:t>oi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311"/>
            <a:ext cx="8072755" cy="45878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9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Developed by Open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Handset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Alliance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(mostly</a:t>
            </a:r>
            <a:r>
              <a:rPr sz="2400" spc="-1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Google)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25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Open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Source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stack to</a:t>
            </a:r>
            <a:r>
              <a:rPr sz="2400" spc="-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IOS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Based on Linux kernel but</a:t>
            </a:r>
            <a:r>
              <a:rPr sz="2400" spc="-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modified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Provides process, 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memory,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device-driver</a:t>
            </a:r>
            <a:r>
              <a:rPr sz="2000" spc="-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Adds power</a:t>
            </a:r>
            <a:r>
              <a:rPr sz="2000" spc="-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590"/>
              </a:lnSpc>
              <a:spcBef>
                <a:spcPts val="60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Runtime environment includes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core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libraries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Dalvik 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virtual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22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Apps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developed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Java plus Android</a:t>
            </a:r>
            <a:r>
              <a:rPr sz="2000" spc="-3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  <a:p>
            <a:pPr marL="744220" lvl="2" indent="-183515">
              <a:lnSpc>
                <a:spcPts val="2050"/>
              </a:lnSpc>
              <a:spcBef>
                <a:spcPts val="225"/>
              </a:spcBef>
              <a:buClr>
                <a:srgbClr val="92A199"/>
              </a:buClr>
              <a:buSzPct val="88888"/>
              <a:buFont typeface="Arial"/>
              <a:buChar char="•"/>
              <a:tabLst>
                <a:tab pos="744855" algn="l"/>
              </a:tabLst>
            </a:pP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Java</a:t>
            </a:r>
            <a:r>
              <a:rPr sz="1800" spc="2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class</a:t>
            </a:r>
            <a:r>
              <a:rPr sz="1800" spc="25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files</a:t>
            </a:r>
            <a:r>
              <a:rPr sz="1800" spc="2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compiled</a:t>
            </a:r>
            <a:r>
              <a:rPr sz="1800" spc="25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1800" spc="2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Java</a:t>
            </a:r>
            <a:r>
              <a:rPr sz="1800" spc="2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bytecode</a:t>
            </a:r>
            <a:r>
              <a:rPr sz="1800" spc="2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then</a:t>
            </a:r>
            <a:r>
              <a:rPr sz="1800" spc="25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translated</a:t>
            </a:r>
            <a:r>
              <a:rPr sz="1800" spc="2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1800" spc="2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Times New Roman"/>
                <a:cs typeface="Times New Roman"/>
              </a:rPr>
              <a:t>executable</a:t>
            </a:r>
            <a:r>
              <a:rPr sz="1800" spc="2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than</a:t>
            </a:r>
            <a:endParaRPr sz="1800">
              <a:latin typeface="Times New Roman"/>
              <a:cs typeface="Times New Roman"/>
            </a:endParaRPr>
          </a:p>
          <a:p>
            <a:pPr marL="744220">
              <a:lnSpc>
                <a:spcPts val="2050"/>
              </a:lnSpc>
            </a:pP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runs in Dalvik</a:t>
            </a:r>
            <a:r>
              <a:rPr sz="1800" spc="-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Times New Roman"/>
                <a:cs typeface="Times New Roman"/>
              </a:rPr>
              <a:t>VM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590"/>
              </a:lnSpc>
              <a:spcBef>
                <a:spcPts val="59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537970" algn="l"/>
                <a:tab pos="2678430" algn="l"/>
                <a:tab pos="4374515" algn="l"/>
                <a:tab pos="4973955" algn="l"/>
                <a:tab pos="5723890" algn="l"/>
                <a:tab pos="6950709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Libra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ies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	i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clude	fr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spc="1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works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	for	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web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	b</a:t>
            </a:r>
            <a:r>
              <a:rPr sz="2400" spc="10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owser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	(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ebk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), 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database (SQLite),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multimedia, smaller</a:t>
            </a:r>
            <a:r>
              <a:rPr sz="2400" spc="-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libc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79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Operating-System</a:t>
            </a:r>
            <a:r>
              <a:rPr spc="-285" dirty="0"/>
              <a:t> </a:t>
            </a:r>
            <a:r>
              <a:rPr spc="-90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06"/>
            <a:ext cx="8073390" cy="46456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36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Debugging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is finding and fixing errors,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or</a:t>
            </a:r>
            <a:r>
              <a:rPr sz="22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bugs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OS generate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log files </a:t>
            </a:r>
            <a:r>
              <a:rPr sz="2200" spc="-5" dirty="0">
                <a:latin typeface="Times New Roman"/>
                <a:cs typeface="Times New Roman"/>
              </a:rPr>
              <a:t>containing error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  <a:p>
            <a:pPr marL="194945" marR="6985" indent="-182880" algn="just">
              <a:lnSpc>
                <a:spcPts val="2380"/>
              </a:lnSpc>
              <a:spcBef>
                <a:spcPts val="56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Failure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an application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generate </a:t>
            </a:r>
            <a:r>
              <a:rPr sz="22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core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dump </a:t>
            </a:r>
            <a:r>
              <a:rPr sz="2200" spc="-5" dirty="0">
                <a:latin typeface="Times New Roman"/>
                <a:cs typeface="Times New Roman"/>
              </a:rPr>
              <a:t>file capturing  </a:t>
            </a:r>
            <a:r>
              <a:rPr sz="2200" spc="-10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endParaRPr sz="2200">
              <a:latin typeface="Times New Roman"/>
              <a:cs typeface="Times New Roman"/>
            </a:endParaRPr>
          </a:p>
          <a:p>
            <a:pPr marL="195580" indent="-182880" algn="just">
              <a:lnSpc>
                <a:spcPts val="2510"/>
              </a:lnSpc>
              <a:spcBef>
                <a:spcPts val="22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Operating system failure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generate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crash 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dump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containing</a:t>
            </a:r>
            <a:endParaRPr sz="2200">
              <a:latin typeface="Times New Roman"/>
              <a:cs typeface="Times New Roman"/>
            </a:endParaRPr>
          </a:p>
          <a:p>
            <a:pPr marL="194945" algn="just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kernel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endParaRPr sz="22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ts val="2380"/>
              </a:lnSpc>
              <a:spcBef>
                <a:spcPts val="565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Beyond crashes, performance tuning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optimize </a:t>
            </a:r>
            <a:r>
              <a:rPr sz="2200" dirty="0">
                <a:latin typeface="Times New Roman"/>
                <a:cs typeface="Times New Roman"/>
              </a:rPr>
              <a:t>system  </a:t>
            </a:r>
            <a:r>
              <a:rPr sz="2200" spc="-5" dirty="0"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  <a:p>
            <a:pPr marL="469900" lvl="1" indent="-184150" algn="just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spc="-10" dirty="0">
                <a:latin typeface="Times New Roman"/>
                <a:cs typeface="Times New Roman"/>
              </a:rPr>
              <a:t>Sometimes </a:t>
            </a:r>
            <a:r>
              <a:rPr sz="1900" spc="-5" dirty="0">
                <a:latin typeface="Times New Roman"/>
                <a:cs typeface="Times New Roman"/>
              </a:rPr>
              <a:t>using </a:t>
            </a:r>
            <a:r>
              <a:rPr sz="1900" b="1" i="1" spc="-5" dirty="0">
                <a:latin typeface="Times New Roman"/>
                <a:cs typeface="Times New Roman"/>
              </a:rPr>
              <a:t>trace listings </a:t>
            </a:r>
            <a:r>
              <a:rPr sz="1900" spc="-5" dirty="0">
                <a:latin typeface="Times New Roman"/>
                <a:cs typeface="Times New Roman"/>
              </a:rPr>
              <a:t>of activities, recorded for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analysis</a:t>
            </a:r>
            <a:endParaRPr sz="1900">
              <a:latin typeface="Times New Roman"/>
              <a:cs typeface="Times New Roman"/>
            </a:endParaRPr>
          </a:p>
          <a:p>
            <a:pPr marL="469900" marR="5080" lvl="1" indent="-183515" algn="just">
              <a:lnSpc>
                <a:spcPts val="2050"/>
              </a:lnSpc>
              <a:spcBef>
                <a:spcPts val="484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Profiling </a:t>
            </a:r>
            <a:r>
              <a:rPr sz="1900" spc="-5" dirty="0">
                <a:latin typeface="Times New Roman"/>
                <a:cs typeface="Times New Roman"/>
              </a:rPr>
              <a:t>is periodic </a:t>
            </a:r>
            <a:r>
              <a:rPr sz="1900" spc="-10" dirty="0">
                <a:latin typeface="Times New Roman"/>
                <a:cs typeface="Times New Roman"/>
              </a:rPr>
              <a:t>sampling </a:t>
            </a:r>
            <a:r>
              <a:rPr sz="1900" spc="-5" dirty="0">
                <a:latin typeface="Times New Roman"/>
                <a:cs typeface="Times New Roman"/>
              </a:rPr>
              <a:t>of instruction pointer to </a:t>
            </a:r>
            <a:r>
              <a:rPr sz="1900" spc="-10" dirty="0">
                <a:latin typeface="Times New Roman"/>
                <a:cs typeface="Times New Roman"/>
              </a:rPr>
              <a:t>look </a:t>
            </a:r>
            <a:r>
              <a:rPr sz="1900" spc="-5" dirty="0">
                <a:latin typeface="Times New Roman"/>
                <a:cs typeface="Times New Roman"/>
              </a:rPr>
              <a:t>for statistical  trends</a:t>
            </a:r>
            <a:endParaRPr sz="19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895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Kernighan</a:t>
            </a:r>
            <a:r>
              <a:rPr sz="2200" dirty="0">
                <a:latin typeface="MS PGothic"/>
                <a:cs typeface="MS PGothic"/>
              </a:rPr>
              <a:t>’</a:t>
            </a:r>
            <a:r>
              <a:rPr sz="2200" dirty="0">
                <a:latin typeface="Times New Roman"/>
                <a:cs typeface="Times New Roman"/>
              </a:rPr>
              <a:t>s </a:t>
            </a:r>
            <a:r>
              <a:rPr sz="2200" spc="-5" dirty="0">
                <a:latin typeface="Times New Roman"/>
                <a:cs typeface="Times New Roman"/>
              </a:rPr>
              <a:t>Law: </a:t>
            </a:r>
            <a:r>
              <a:rPr sz="2200" spc="-5" dirty="0">
                <a:solidFill>
                  <a:srgbClr val="292934"/>
                </a:solidFill>
                <a:latin typeface="MS PGothic"/>
                <a:cs typeface="MS PGothic"/>
              </a:rPr>
              <a:t>“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Debugging is twice as hard as writing the code in  the first place. Therefore, if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write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code as cleverly as possible, 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are,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definition, </a:t>
            </a:r>
            <a:r>
              <a:rPr sz="2200" dirty="0">
                <a:solidFill>
                  <a:srgbClr val="292934"/>
                </a:solidFill>
                <a:latin typeface="Times New Roman"/>
                <a:cs typeface="Times New Roman"/>
              </a:rPr>
              <a:t>not </a:t>
            </a:r>
            <a:r>
              <a:rPr sz="2200" spc="-10" dirty="0">
                <a:solidFill>
                  <a:srgbClr val="292934"/>
                </a:solidFill>
                <a:latin typeface="Times New Roman"/>
                <a:cs typeface="Times New Roman"/>
              </a:rPr>
              <a:t>smart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enough to debug</a:t>
            </a:r>
            <a:r>
              <a:rPr sz="22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2511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System</a:t>
            </a:r>
            <a:r>
              <a:rPr spc="-300" dirty="0"/>
              <a:t> </a:t>
            </a:r>
            <a:r>
              <a:rPr spc="-75" dirty="0"/>
              <a:t>Boot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698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6850" algn="l"/>
              </a:tabLst>
            </a:pPr>
            <a:r>
              <a:rPr spc="-5" dirty="0"/>
              <a:t>When </a:t>
            </a:r>
            <a:r>
              <a:rPr dirty="0"/>
              <a:t>power </a:t>
            </a:r>
            <a:r>
              <a:rPr spc="-5" dirty="0"/>
              <a:t>initialized </a:t>
            </a:r>
            <a:r>
              <a:rPr dirty="0"/>
              <a:t>on </a:t>
            </a:r>
            <a:r>
              <a:rPr spc="-5" dirty="0"/>
              <a:t>system, execution starts </a:t>
            </a:r>
            <a:r>
              <a:rPr dirty="0"/>
              <a:t>at a </a:t>
            </a:r>
            <a:r>
              <a:rPr spc="-5" dirty="0"/>
              <a:t>fixed  </a:t>
            </a:r>
            <a:r>
              <a:rPr spc="-10" dirty="0"/>
              <a:t>memory</a:t>
            </a:r>
            <a:r>
              <a:rPr spc="20" dirty="0"/>
              <a:t> </a:t>
            </a:r>
            <a:r>
              <a:rPr dirty="0"/>
              <a:t>location</a:t>
            </a:r>
          </a:p>
          <a:p>
            <a:pPr marL="471170" lvl="1" indent="-184150">
              <a:lnSpc>
                <a:spcPct val="100000"/>
              </a:lnSpc>
              <a:spcBef>
                <a:spcPts val="49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1805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Firmware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ROM used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hold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initial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boot</a:t>
            </a:r>
            <a:r>
              <a:rPr sz="2000" spc="-1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196215" marR="7620" indent="-182880">
              <a:lnSpc>
                <a:spcPct val="100000"/>
              </a:lnSpc>
              <a:spcBef>
                <a:spcPts val="56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6850" algn="l"/>
                <a:tab pos="1606550" algn="l"/>
                <a:tab pos="2641600" algn="l"/>
                <a:tab pos="3423285" algn="l"/>
                <a:tab pos="3902075" algn="l"/>
                <a:tab pos="4749800" algn="l"/>
                <a:tab pos="6037580" algn="l"/>
                <a:tab pos="6464300" algn="l"/>
                <a:tab pos="7787005" algn="l"/>
              </a:tabLst>
            </a:pPr>
            <a:r>
              <a:rPr dirty="0"/>
              <a:t>Operating	</a:t>
            </a:r>
            <a:r>
              <a:rPr spc="-15" dirty="0"/>
              <a:t>s</a:t>
            </a:r>
            <a:r>
              <a:rPr spc="-5" dirty="0"/>
              <a:t>yst</a:t>
            </a:r>
            <a:r>
              <a:rPr dirty="0"/>
              <a:t>em	</a:t>
            </a:r>
            <a:r>
              <a:rPr spc="-20" dirty="0"/>
              <a:t>m</a:t>
            </a:r>
            <a:r>
              <a:rPr spc="-5" dirty="0"/>
              <a:t>ust</a:t>
            </a:r>
            <a:r>
              <a:rPr dirty="0"/>
              <a:t>	be	</a:t>
            </a:r>
            <a:r>
              <a:rPr spc="-20" dirty="0"/>
              <a:t>m</a:t>
            </a:r>
            <a:r>
              <a:rPr dirty="0"/>
              <a:t>ade	av</a:t>
            </a:r>
            <a:r>
              <a:rPr spc="-10" dirty="0"/>
              <a:t>a</a:t>
            </a:r>
            <a:r>
              <a:rPr dirty="0"/>
              <a:t>ila</a:t>
            </a:r>
            <a:r>
              <a:rPr spc="-15" dirty="0"/>
              <a:t>b</a:t>
            </a:r>
            <a:r>
              <a:rPr dirty="0"/>
              <a:t>le	</a:t>
            </a:r>
            <a:r>
              <a:rPr spc="5" dirty="0"/>
              <a:t>t</a:t>
            </a:r>
            <a:r>
              <a:rPr dirty="0"/>
              <a:t>o	hardware	</a:t>
            </a:r>
            <a:r>
              <a:rPr spc="-5" dirty="0"/>
              <a:t>so  </a:t>
            </a:r>
            <a:r>
              <a:rPr dirty="0"/>
              <a:t>hardware can start</a:t>
            </a:r>
            <a:r>
              <a:rPr spc="-35" dirty="0"/>
              <a:t> </a:t>
            </a:r>
            <a:r>
              <a:rPr spc="5" dirty="0"/>
              <a:t>it</a:t>
            </a:r>
          </a:p>
          <a:p>
            <a:pPr marL="471170" lvl="1" indent="-184150">
              <a:lnSpc>
                <a:spcPct val="100000"/>
              </a:lnSpc>
              <a:spcBef>
                <a:spcPts val="49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1805" algn="l"/>
              </a:tabLst>
            </a:pP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Small</a:t>
            </a:r>
            <a:r>
              <a:rPr sz="2000" spc="2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piece</a:t>
            </a:r>
            <a:r>
              <a:rPr sz="2000" spc="2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2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code</a:t>
            </a:r>
            <a:r>
              <a:rPr sz="2000" spc="2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–</a:t>
            </a:r>
            <a:r>
              <a:rPr sz="2000" spc="2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bootstrap</a:t>
            </a:r>
            <a:r>
              <a:rPr sz="2000" b="1" spc="29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loader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r>
              <a:rPr sz="2000" spc="2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stored</a:t>
            </a:r>
            <a:r>
              <a:rPr sz="2000" spc="2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000" spc="2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ROM</a:t>
            </a:r>
            <a:r>
              <a:rPr sz="2000" b="1" spc="28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or</a:t>
            </a:r>
            <a:r>
              <a:rPr sz="2000" spc="2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EEPROM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2000" dirty="0"/>
              <a:t>locates the kernel, loads </a:t>
            </a:r>
            <a:r>
              <a:rPr sz="2000" spc="-5" dirty="0"/>
              <a:t>it </a:t>
            </a:r>
            <a:r>
              <a:rPr sz="2000" dirty="0"/>
              <a:t>into </a:t>
            </a:r>
            <a:r>
              <a:rPr sz="2000" spc="-25" dirty="0"/>
              <a:t>memory, </a:t>
            </a:r>
            <a:r>
              <a:rPr sz="2000" dirty="0"/>
              <a:t>and </a:t>
            </a:r>
            <a:r>
              <a:rPr sz="2000" spc="-5" dirty="0"/>
              <a:t>starts</a:t>
            </a:r>
            <a:r>
              <a:rPr sz="2000" spc="-110" dirty="0"/>
              <a:t> </a:t>
            </a:r>
            <a:r>
              <a:rPr sz="2000" spc="-5" dirty="0"/>
              <a:t>it</a:t>
            </a:r>
            <a:endParaRPr sz="2000"/>
          </a:p>
          <a:p>
            <a:pPr marL="471170" marR="508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1805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Sometimes two-step process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where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boot block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at fixed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location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loaded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by 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ROM code, which loads bootstrap loader from</a:t>
            </a:r>
            <a:r>
              <a:rPr sz="2000" spc="-1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  <a:p>
            <a:pPr marL="196850" indent="-182880">
              <a:lnSpc>
                <a:spcPct val="100000"/>
              </a:lnSpc>
              <a:spcBef>
                <a:spcPts val="56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6850" algn="l"/>
                <a:tab pos="1459865" algn="l"/>
                <a:tab pos="2726690" algn="l"/>
                <a:tab pos="3684270" algn="l"/>
                <a:tab pos="4773930" algn="l"/>
                <a:tab pos="5700395" algn="l"/>
                <a:tab pos="6913880" algn="l"/>
                <a:tab pos="7299325" algn="l"/>
              </a:tabLst>
            </a:pPr>
            <a:r>
              <a:rPr spc="-5" dirty="0"/>
              <a:t>Common	</a:t>
            </a:r>
            <a:r>
              <a:rPr dirty="0"/>
              <a:t>bootstrap	</a:t>
            </a:r>
            <a:r>
              <a:rPr spc="-15" dirty="0"/>
              <a:t>loader,	</a:t>
            </a: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GRUB</a:t>
            </a:r>
            <a:r>
              <a:rPr spc="-5" dirty="0"/>
              <a:t>,	allows	selection	of	kernel</a:t>
            </a: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dirty="0"/>
              <a:t>from </a:t>
            </a:r>
            <a:r>
              <a:rPr spc="-5" dirty="0"/>
              <a:t>multiple </a:t>
            </a:r>
            <a:r>
              <a:rPr dirty="0"/>
              <a:t>disks, versions, kernel</a:t>
            </a:r>
            <a:r>
              <a:rPr spc="-65" dirty="0"/>
              <a:t> </a:t>
            </a:r>
            <a:r>
              <a:rPr dirty="0"/>
              <a:t>options</a:t>
            </a:r>
          </a:p>
          <a:p>
            <a:pPr marL="19685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6850" algn="l"/>
              </a:tabLst>
            </a:pPr>
            <a:r>
              <a:rPr dirty="0"/>
              <a:t>Kernel loads and system is then</a:t>
            </a:r>
            <a:r>
              <a:rPr spc="-60" dirty="0"/>
              <a:t> </a:t>
            </a: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running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2555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System</a:t>
            </a:r>
            <a:r>
              <a:rPr spc="-300" dirty="0"/>
              <a:t> </a:t>
            </a:r>
            <a:r>
              <a:rPr spc="-8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273"/>
            <a:ext cx="7978140" cy="32816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9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Programming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interface to the services provided by the</a:t>
            </a:r>
            <a:r>
              <a:rPr sz="2400" spc="-11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Typically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written in a high-level language (C or</a:t>
            </a:r>
            <a:r>
              <a:rPr sz="2400" spc="-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C++)</a:t>
            </a:r>
            <a:endParaRPr sz="2400">
              <a:latin typeface="Times New Roman"/>
              <a:cs typeface="Times New Roman"/>
            </a:endParaRPr>
          </a:p>
          <a:p>
            <a:pPr marL="194945" marR="295275" indent="-182880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Mostly accessed by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programs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via a high-level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Application  Programming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Interface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API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rather than direct system</a:t>
            </a:r>
            <a:r>
              <a:rPr sz="2400" spc="-1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call 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90000"/>
              </a:lnSpc>
              <a:spcBef>
                <a:spcPts val="54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Three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most common APIs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are 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Win32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API for 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Windows,</a:t>
            </a:r>
            <a:r>
              <a:rPr sz="2400" spc="-2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POSIX  API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POSIX-based systems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(including virtually all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versions 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UNIX,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Linux, and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Mac OS X),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 Java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API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for the Java  virtual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machine</a:t>
            </a:r>
            <a:r>
              <a:rPr sz="2400" spc="-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(JVM)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3453"/>
            <a:ext cx="4831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Example </a:t>
            </a:r>
            <a:r>
              <a:rPr sz="3600" spc="-50" dirty="0">
                <a:latin typeface="Arial"/>
                <a:cs typeface="Arial"/>
              </a:rPr>
              <a:t>of </a:t>
            </a:r>
            <a:r>
              <a:rPr sz="3600" spc="-85" dirty="0">
                <a:latin typeface="Arial"/>
                <a:cs typeface="Arial"/>
              </a:rPr>
              <a:t>System</a:t>
            </a:r>
            <a:r>
              <a:rPr sz="3600" spc="-595" dirty="0">
                <a:latin typeface="Arial"/>
                <a:cs typeface="Arial"/>
              </a:rPr>
              <a:t> </a:t>
            </a:r>
            <a:r>
              <a:rPr sz="3600" spc="-75" dirty="0">
                <a:latin typeface="Arial"/>
                <a:cs typeface="Arial"/>
              </a:rPr>
              <a:t>Calls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16253"/>
            <a:ext cx="773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call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copy the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contents 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 file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another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8467" y="1965960"/>
            <a:ext cx="5937885" cy="3979545"/>
            <a:chOff x="1458467" y="1965960"/>
            <a:chExt cx="5937885" cy="3979545"/>
          </a:xfrm>
        </p:grpSpPr>
        <p:sp>
          <p:nvSpPr>
            <p:cNvPr id="5" name="object 5"/>
            <p:cNvSpPr/>
            <p:nvPr/>
          </p:nvSpPr>
          <p:spPr>
            <a:xfrm>
              <a:off x="1458467" y="1965960"/>
              <a:ext cx="5937504" cy="3979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2663" y="2013204"/>
              <a:ext cx="5855335" cy="429895"/>
            </a:xfrm>
            <a:custGeom>
              <a:avLst/>
              <a:gdLst/>
              <a:ahLst/>
              <a:cxnLst/>
              <a:rect l="l" t="t" r="r" b="b"/>
              <a:pathLst>
                <a:path w="5855334" h="429894">
                  <a:moveTo>
                    <a:pt x="5855208" y="9144"/>
                  </a:moveTo>
                  <a:lnTo>
                    <a:pt x="5855208" y="429768"/>
                  </a:lnTo>
                </a:path>
                <a:path w="5855334" h="429894">
                  <a:moveTo>
                    <a:pt x="0" y="0"/>
                  </a:moveTo>
                  <a:lnTo>
                    <a:pt x="0" y="429768"/>
                  </a:lnTo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41" y="150114"/>
            <a:ext cx="574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Operating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System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Design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36345"/>
            <a:ext cx="6896100" cy="471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3515" algn="just">
              <a:lnSpc>
                <a:spcPts val="263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Design and Implementation of OS not </a:t>
            </a:r>
            <a:r>
              <a:rPr sz="2200" spc="-5" dirty="0">
                <a:solidFill>
                  <a:srgbClr val="292934"/>
                </a:solidFill>
                <a:latin typeface="MS PGothic"/>
                <a:cs typeface="MS PGothic"/>
              </a:rPr>
              <a:t>“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solvable</a:t>
            </a:r>
            <a:r>
              <a:rPr sz="2200" spc="-5" dirty="0">
                <a:solidFill>
                  <a:srgbClr val="292934"/>
                </a:solidFill>
                <a:latin typeface="MS PGothic"/>
                <a:cs typeface="MS PGothic"/>
              </a:rPr>
              <a:t>”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2200" spc="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but</a:t>
            </a:r>
            <a:endParaRPr sz="2200">
              <a:latin typeface="Arial"/>
              <a:cs typeface="Arial"/>
            </a:endParaRPr>
          </a:p>
          <a:p>
            <a:pPr marL="195580">
              <a:lnSpc>
                <a:spcPts val="263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some approaches have proven</a:t>
            </a:r>
            <a:r>
              <a:rPr sz="22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successful</a:t>
            </a:r>
            <a:endParaRPr sz="2200">
              <a:latin typeface="Arial"/>
              <a:cs typeface="Arial"/>
            </a:endParaRPr>
          </a:p>
          <a:p>
            <a:pPr marL="195580" marR="140335" indent="-183515">
              <a:lnSpc>
                <a:spcPct val="100000"/>
              </a:lnSpc>
              <a:spcBef>
                <a:spcPts val="1540"/>
              </a:spcBef>
              <a:buClr>
                <a:srgbClr val="92A199"/>
              </a:buClr>
              <a:buSzPct val="84090"/>
              <a:buChar char="•"/>
              <a:tabLst>
                <a:tab pos="196215" algn="l"/>
                <a:tab pos="6297295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Int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rnal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stru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ture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di</a:t>
            </a:r>
            <a:r>
              <a:rPr sz="2200" spc="-45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fer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nt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Operating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stems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can  vary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widely</a:t>
            </a:r>
            <a:endParaRPr sz="2200">
              <a:latin typeface="Arial"/>
              <a:cs typeface="Arial"/>
            </a:endParaRPr>
          </a:p>
          <a:p>
            <a:pPr marL="195580" indent="-183515" algn="just">
              <a:lnSpc>
                <a:spcPct val="100000"/>
              </a:lnSpc>
              <a:spcBef>
                <a:spcPts val="1535"/>
              </a:spcBef>
              <a:buClr>
                <a:srgbClr val="92A199"/>
              </a:buClr>
              <a:buSzPct val="84090"/>
              <a:buChar char="•"/>
              <a:tabLst>
                <a:tab pos="196215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Start the design by defining goals and</a:t>
            </a:r>
            <a:r>
              <a:rPr sz="22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specifications</a:t>
            </a:r>
            <a:endParaRPr sz="2200">
              <a:latin typeface="Arial"/>
              <a:cs typeface="Arial"/>
            </a:endParaRPr>
          </a:p>
          <a:p>
            <a:pPr marL="195580" indent="-183515" algn="just">
              <a:lnSpc>
                <a:spcPct val="100000"/>
              </a:lnSpc>
              <a:spcBef>
                <a:spcPts val="1535"/>
              </a:spcBef>
              <a:buClr>
                <a:srgbClr val="92A199"/>
              </a:buClr>
              <a:buSzPct val="84090"/>
              <a:buChar char="•"/>
              <a:tabLst>
                <a:tab pos="196215" algn="l"/>
              </a:tabLst>
            </a:pP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Affected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by choice of hardware, type of</a:t>
            </a:r>
            <a:r>
              <a:rPr sz="22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195580" indent="-183515" algn="just">
              <a:lnSpc>
                <a:spcPct val="100000"/>
              </a:lnSpc>
              <a:spcBef>
                <a:spcPts val="154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6215" algn="l"/>
              </a:tabLst>
            </a:pPr>
            <a:r>
              <a:rPr sz="2200" b="1" spc="-5" dirty="0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goals and </a:t>
            </a:r>
            <a:r>
              <a:rPr sz="2200" b="1" spc="-10" dirty="0">
                <a:solidFill>
                  <a:srgbClr val="3366FF"/>
                </a:solidFill>
                <a:latin typeface="Arial"/>
                <a:cs typeface="Arial"/>
              </a:rPr>
              <a:t>System</a:t>
            </a:r>
            <a:r>
              <a:rPr sz="2200" b="1" spc="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goals</a:t>
            </a:r>
            <a:endParaRPr sz="2200">
              <a:latin typeface="Arial"/>
              <a:cs typeface="Arial"/>
            </a:endParaRPr>
          </a:p>
          <a:p>
            <a:pPr marL="469900" lvl="1" indent="-183515" algn="just">
              <a:lnSpc>
                <a:spcPct val="100000"/>
              </a:lnSpc>
              <a:spcBef>
                <a:spcPts val="46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User goals – operating system should be convenient to</a:t>
            </a:r>
            <a:r>
              <a:rPr sz="19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use,</a:t>
            </a:r>
            <a:endParaRPr sz="19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easy to learn, reliable, safe, and</a:t>
            </a:r>
            <a:r>
              <a:rPr sz="19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endParaRPr sz="1900">
              <a:latin typeface="Arial"/>
              <a:cs typeface="Arial"/>
            </a:endParaRPr>
          </a:p>
          <a:p>
            <a:pPr marL="469900" marR="50165" lvl="1" indent="-182880" algn="just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System goals – operating system should be easy to design,  implement, and maintain, as well as flexible, reliable,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error- 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free, and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efficient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52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System </a:t>
            </a:r>
            <a:r>
              <a:rPr spc="-80" dirty="0"/>
              <a:t>Call</a:t>
            </a:r>
            <a:r>
              <a:rPr spc="-409" dirty="0"/>
              <a:t> </a:t>
            </a:r>
            <a:r>
              <a:rPr spc="-9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356"/>
            <a:ext cx="7946390" cy="350075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30" dirty="0">
                <a:solidFill>
                  <a:srgbClr val="292934"/>
                </a:solidFill>
                <a:latin typeface="Times New Roman"/>
                <a:cs typeface="Times New Roman"/>
              </a:rPr>
              <a:t>Typically,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 number associated with each system</a:t>
            </a:r>
            <a:r>
              <a:rPr sz="2000" spc="-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System-call interface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maintains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 table indexed according to</a:t>
            </a:r>
            <a:r>
              <a:rPr sz="2000" spc="-20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these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call interface invokes the intended system call in OS kernel and  returns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status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 the system call and any return</a:t>
            </a:r>
            <a:r>
              <a:rPr sz="2000" spc="-1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caller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need know nothing about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how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 call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is</a:t>
            </a:r>
            <a:r>
              <a:rPr sz="2000" spc="-1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implemented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Just needs to obey API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understand what OS will do as a result</a:t>
            </a:r>
            <a:r>
              <a:rPr sz="2000" spc="-3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  <a:tab pos="2116455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Most</a:t>
            </a:r>
            <a:r>
              <a:rPr sz="20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details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	OS interface hidden from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programmer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by</a:t>
            </a:r>
            <a:r>
              <a:rPr sz="2000" spc="-2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  <a:p>
            <a:pPr marL="744220" marR="739140" lvl="2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744855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Managed by run-time support library (set of functions built</a:t>
            </a:r>
            <a:r>
              <a:rPr sz="2000" spc="-25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into  libraries included with</a:t>
            </a:r>
            <a:r>
              <a:rPr sz="2000" spc="-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compiler)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332" y="386841"/>
            <a:ext cx="7093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Arial"/>
                <a:cs typeface="Arial"/>
              </a:rPr>
              <a:t>API</a:t>
            </a:r>
            <a:r>
              <a:rPr sz="3600" spc="-229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</a:t>
            </a:r>
            <a:r>
              <a:rPr sz="3600" spc="-204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System</a:t>
            </a:r>
            <a:r>
              <a:rPr sz="3600" spc="-229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Call</a:t>
            </a:r>
            <a:r>
              <a:rPr sz="3600" spc="-2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</a:t>
            </a:r>
            <a:r>
              <a:rPr sz="3600" spc="-220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OS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spc="-90" dirty="0">
                <a:latin typeface="Arial"/>
                <a:cs typeface="Arial"/>
              </a:rPr>
              <a:t>Relationship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167" y="1424939"/>
            <a:ext cx="7152131" cy="4366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260349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System </a:t>
            </a:r>
            <a:r>
              <a:rPr spc="-80" dirty="0"/>
              <a:t>Call </a:t>
            </a:r>
            <a:r>
              <a:rPr spc="-95" dirty="0"/>
              <a:t>Parameter</a:t>
            </a:r>
            <a:r>
              <a:rPr spc="-530" dirty="0"/>
              <a:t> </a:t>
            </a:r>
            <a:r>
              <a:rPr spc="-85" dirty="0"/>
              <a:t>Passing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240" y="1227201"/>
            <a:ext cx="7134225" cy="4385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145415" indent="-182880">
              <a:lnSpc>
                <a:spcPts val="2160"/>
              </a:lnSpc>
              <a:spcBef>
                <a:spcPts val="3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Often,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more information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is required than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simply identity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-11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desired  system</a:t>
            </a:r>
            <a:r>
              <a:rPr sz="20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280"/>
              </a:lnSpc>
              <a:spcBef>
                <a:spcPts val="20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Exact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type and amount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vary according to OS</a:t>
            </a:r>
            <a:r>
              <a:rPr sz="2000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Three general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methods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used to pass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to the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Simplest: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pass 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808355" lvl="2" indent="-2476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some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cases,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more 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than</a:t>
            </a:r>
            <a:r>
              <a:rPr sz="2000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28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stored in a block</a:t>
            </a:r>
            <a:r>
              <a:rPr sz="2000" i="1" dirty="0">
                <a:solidFill>
                  <a:srgbClr val="292934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table,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memory,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 address</a:t>
            </a:r>
            <a:r>
              <a:rPr sz="2000" spc="-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block passed as a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 a</a:t>
            </a:r>
            <a:r>
              <a:rPr sz="2000" spc="-1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744220" lvl="2" indent="-183515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744855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This approach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taken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by Linux and</a:t>
            </a:r>
            <a:r>
              <a:rPr sz="2000" spc="-10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Solaris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28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placed, or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pushed</a:t>
            </a:r>
            <a:r>
              <a:rPr sz="2000" i="1" dirty="0">
                <a:solidFill>
                  <a:srgbClr val="292934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onto the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stack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by the program</a:t>
            </a:r>
            <a:r>
              <a:rPr sz="2000" spc="-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popped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off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stack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by the operating</a:t>
            </a:r>
            <a:r>
              <a:rPr sz="2000" spc="-11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ts val="2280"/>
              </a:lnSpc>
              <a:spcBef>
                <a:spcPts val="24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Block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stack methods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do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not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limit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or length</a:t>
            </a:r>
            <a:r>
              <a:rPr sz="2000" spc="-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parameters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being</a:t>
            </a:r>
            <a:r>
              <a:rPr sz="2000" spc="-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passed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" y="187578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523B"/>
                </a:solidFill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4020" y="1865376"/>
            <a:ext cx="6521208" cy="345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4323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Types </a:t>
            </a:r>
            <a:r>
              <a:rPr spc="-50" dirty="0"/>
              <a:t>of </a:t>
            </a:r>
            <a:r>
              <a:rPr spc="-85" dirty="0"/>
              <a:t>System</a:t>
            </a:r>
            <a:r>
              <a:rPr spc="-530" dirty="0"/>
              <a:t> </a:t>
            </a:r>
            <a:r>
              <a:rPr spc="-8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471040"/>
            <a:ext cx="506666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Process control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create process, terminate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end,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abort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load,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marL="469900" marR="10668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get process attributes,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process attributes 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69900" marR="2011045">
              <a:lnSpc>
                <a:spcPct val="100000"/>
              </a:lnSpc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wait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event, signal event  allocate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free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memory  Dump memory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error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Debugger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determining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bugs, single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469900" marR="233045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Locks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managing access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shared data 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between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4323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Types </a:t>
            </a:r>
            <a:r>
              <a:rPr spc="-50" dirty="0"/>
              <a:t>of </a:t>
            </a:r>
            <a:r>
              <a:rPr spc="-85" dirty="0"/>
              <a:t>System</a:t>
            </a:r>
            <a:r>
              <a:rPr spc="-530" dirty="0"/>
              <a:t> </a:t>
            </a:r>
            <a:r>
              <a:rPr spc="-8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48154"/>
            <a:ext cx="46856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create file, delete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open,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close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69900" marR="171894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read,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write,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reposition  get and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469900" marR="112204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request device, release device  read,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write,</a:t>
            </a:r>
            <a:r>
              <a:rPr sz="18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reposition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get device attributes,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device attributes  logically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attach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or detach</a:t>
            </a:r>
            <a:r>
              <a:rPr sz="18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0309"/>
            <a:ext cx="580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Types </a:t>
            </a:r>
            <a:r>
              <a:rPr spc="-50" dirty="0"/>
              <a:t>of </a:t>
            </a:r>
            <a:r>
              <a:rPr spc="-85" dirty="0"/>
              <a:t>System </a:t>
            </a:r>
            <a:r>
              <a:rPr spc="-80" dirty="0"/>
              <a:t>Calls</a:t>
            </a:r>
            <a:r>
              <a:rPr spc="-670" dirty="0"/>
              <a:t> </a:t>
            </a:r>
            <a:r>
              <a:rPr spc="-8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194053"/>
            <a:ext cx="562673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marL="469265" marR="180975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time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date,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time or date  get system data,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system data</a:t>
            </a:r>
            <a:endParaRPr sz="1800">
              <a:latin typeface="Arial"/>
              <a:cs typeface="Arial"/>
            </a:endParaRPr>
          </a:p>
          <a:p>
            <a:pPr marL="12700" marR="680085" indent="45656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get and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process, file, or device attributes  Communications</a:t>
            </a:r>
            <a:endParaRPr sz="1800">
              <a:latin typeface="Arial"/>
              <a:cs typeface="Arial"/>
            </a:endParaRPr>
          </a:p>
          <a:p>
            <a:pPr marL="469265" marR="53911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create, delete communication connection  send, receive messages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message passing  model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host name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process name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Shared-memory model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create and gain access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memory regions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transfer status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attach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and detach remote 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80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Types </a:t>
            </a:r>
            <a:r>
              <a:rPr spc="-50" dirty="0"/>
              <a:t>of </a:t>
            </a:r>
            <a:r>
              <a:rPr spc="-85" dirty="0"/>
              <a:t>System </a:t>
            </a:r>
            <a:r>
              <a:rPr spc="-80" dirty="0"/>
              <a:t>Calls</a:t>
            </a:r>
            <a:r>
              <a:rPr spc="-635" dirty="0"/>
              <a:t> </a:t>
            </a:r>
            <a:r>
              <a:rPr spc="-9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856357"/>
            <a:ext cx="3314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Control access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resources 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permissions  Allow and deny user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316" y="597153"/>
            <a:ext cx="575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3290" algn="l"/>
              </a:tabLst>
            </a:pPr>
            <a:r>
              <a:rPr sz="2400" spc="-90" dirty="0">
                <a:latin typeface="Arial"/>
                <a:cs typeface="Arial"/>
              </a:rPr>
              <a:t>Examples </a:t>
            </a:r>
            <a:r>
              <a:rPr sz="2400" spc="-50" dirty="0">
                <a:latin typeface="Arial"/>
                <a:cs typeface="Arial"/>
              </a:rPr>
              <a:t>of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Windows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	</a:t>
            </a:r>
            <a:r>
              <a:rPr sz="2400" spc="-80" dirty="0">
                <a:latin typeface="Arial"/>
                <a:cs typeface="Arial"/>
              </a:rPr>
              <a:t>Unix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System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Cal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9027" y="1203960"/>
            <a:ext cx="5348811" cy="473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2474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7019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Explain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calls.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How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does it 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differ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function</a:t>
            </a:r>
            <a:r>
              <a:rPr sz="2400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call?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(RTU-2010-11)</a:t>
            </a:r>
            <a:endParaRPr sz="2400">
              <a:latin typeface="Times New Roman"/>
              <a:cs typeface="Times New Roman"/>
            </a:endParaRPr>
          </a:p>
          <a:p>
            <a:pPr marL="194945" marR="129286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main 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difference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between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monolithic</a:t>
            </a:r>
            <a:r>
              <a:rPr sz="2400" spc="-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microkernel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architecture?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Explain the 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difference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between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microkernel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macro</a:t>
            </a:r>
            <a:r>
              <a:rPr sz="2400" spc="-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kernel?</a:t>
            </a:r>
            <a:endParaRPr sz="2400">
              <a:latin typeface="Times New Roman"/>
              <a:cs typeface="Times New Roman"/>
            </a:endParaRPr>
          </a:p>
          <a:p>
            <a:pPr marL="194945" marR="11048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main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advantage of the layered approach to</a:t>
            </a:r>
            <a:r>
              <a:rPr sz="2400" spc="-1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system  design?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is the purpose of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</a:t>
            </a:r>
            <a:r>
              <a:rPr sz="24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calls?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Explain layered architecture with</a:t>
            </a:r>
            <a:r>
              <a:rPr sz="2400" spc="-1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82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>
                <a:latin typeface="Arial"/>
                <a:cs typeface="Arial"/>
              </a:rPr>
              <a:t>Operating </a:t>
            </a:r>
            <a:r>
              <a:rPr spc="-85" dirty="0">
                <a:latin typeface="Arial"/>
                <a:cs typeface="Arial"/>
              </a:rPr>
              <a:t>System</a:t>
            </a:r>
            <a:r>
              <a:rPr spc="-37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5969635" cy="2367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General-purpose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large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Various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ways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Simple structure –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MS-DOS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More complex --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UNIX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Layered – an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abstracation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Microkernel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-Mach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247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24604" algn="l"/>
              </a:tabLst>
            </a:pPr>
            <a:r>
              <a:rPr spc="-90" dirty="0">
                <a:latin typeface="Arial"/>
                <a:cs typeface="Arial"/>
              </a:rPr>
              <a:t>Simple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Structure	</a:t>
            </a:r>
            <a:r>
              <a:rPr spc="-50" dirty="0">
                <a:latin typeface="Arial"/>
                <a:cs typeface="Arial"/>
              </a:rPr>
              <a:t>--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MS-DOS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668694"/>
          <a:ext cx="3698873" cy="1450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510"/>
                <a:gridCol w="351790"/>
                <a:gridCol w="496569"/>
                <a:gridCol w="689609"/>
                <a:gridCol w="620395"/>
              </a:tblGrid>
              <a:tr h="337542">
                <a:tc>
                  <a:txBody>
                    <a:bodyPr/>
                    <a:lstStyle/>
                    <a:p>
                      <a:pPr marL="214629" indent="-182880">
                        <a:lnSpc>
                          <a:spcPts val="2560"/>
                        </a:lnSpc>
                        <a:buClr>
                          <a:srgbClr val="92A199"/>
                        </a:buClr>
                        <a:buSzPct val="85416"/>
                        <a:buFont typeface="Arial"/>
                        <a:buChar char="•"/>
                        <a:tabLst>
                          <a:tab pos="214629" algn="l"/>
                        </a:tabLst>
                      </a:pPr>
                      <a:r>
                        <a:rPr sz="2400" spc="-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MS-DOS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9405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written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2560"/>
                        </a:lnSpc>
                      </a:pPr>
                      <a:r>
                        <a:rPr sz="2400" spc="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97661">
                <a:tc gridSpan="2">
                  <a:txBody>
                    <a:bodyPr/>
                    <a:lstStyle/>
                    <a:p>
                      <a:pPr marL="214629" marR="114935">
                        <a:lnSpc>
                          <a:spcPts val="2880"/>
                        </a:lnSpc>
                        <a:spcBef>
                          <a:spcPts val="60"/>
                        </a:spcBef>
                      </a:pPr>
                      <a:r>
                        <a:rPr sz="2400" spc="-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provide  </a:t>
                      </a: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2400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lity  space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 marR="90805" indent="-91440">
                        <a:lnSpc>
                          <a:spcPts val="288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2400" spc="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8425" marR="31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0480" marR="26670" indent="-36830">
                        <a:lnSpc>
                          <a:spcPts val="2880"/>
                        </a:lnSpc>
                        <a:spcBef>
                          <a:spcPts val="60"/>
                        </a:spcBef>
                      </a:pPr>
                      <a:r>
                        <a:rPr sz="2400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st  l</a:t>
                      </a:r>
                      <a:r>
                        <a:rPr sz="2400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0259" y="3088737"/>
            <a:ext cx="3378200" cy="16713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indent="-183515" algn="just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6215" algn="l"/>
              </a:tabLst>
            </a:pP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divided into</a:t>
            </a:r>
            <a:r>
              <a:rPr sz="2000" spc="-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6215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Although MS-DOS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some  structure,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its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interfaces and  levels of functionality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are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not 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well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separated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047" y="1712976"/>
            <a:ext cx="3570732" cy="3433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609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20235" algn="l"/>
              </a:tabLst>
            </a:pPr>
            <a:r>
              <a:rPr spc="-70" dirty="0"/>
              <a:t>Non</a:t>
            </a:r>
            <a:r>
              <a:rPr spc="-200" dirty="0"/>
              <a:t> </a:t>
            </a:r>
            <a:r>
              <a:rPr spc="-85" dirty="0"/>
              <a:t>Simple</a:t>
            </a:r>
            <a:r>
              <a:rPr spc="-215" dirty="0"/>
              <a:t> </a:t>
            </a:r>
            <a:r>
              <a:rPr spc="-90" dirty="0"/>
              <a:t>Structure	</a:t>
            </a:r>
            <a:r>
              <a:rPr spc="-50" dirty="0"/>
              <a:t>--</a:t>
            </a:r>
            <a:r>
              <a:rPr spc="-275" dirty="0"/>
              <a:t> </a:t>
            </a:r>
            <a:r>
              <a:rPr spc="-80" dirty="0"/>
              <a:t>UNIX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676145"/>
            <a:ext cx="7986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6765" algn="l"/>
                <a:tab pos="1054735" algn="l"/>
                <a:tab pos="1908175" algn="l"/>
                <a:tab pos="2301875" algn="l"/>
                <a:tab pos="3385820" algn="l"/>
                <a:tab pos="4865370" algn="l"/>
                <a:tab pos="5313680" algn="l"/>
                <a:tab pos="6240145" algn="l"/>
                <a:tab pos="7014845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UNIX	–	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limited	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by	hardware	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functionality,	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	original	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UNIX	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operating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510" y="1989785"/>
            <a:ext cx="4394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3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UNIX</a:t>
            </a:r>
            <a:r>
              <a:rPr sz="2000" spc="3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OS</a:t>
            </a:r>
            <a:r>
              <a:rPr sz="2000" spc="3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consists</a:t>
            </a:r>
            <a:r>
              <a:rPr sz="2000" spc="3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3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two</a:t>
            </a:r>
            <a:r>
              <a:rPr sz="2000" spc="3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separable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1989785"/>
            <a:ext cx="330263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had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limited</a:t>
            </a:r>
            <a:r>
              <a:rPr sz="20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structuring.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parts</a:t>
            </a:r>
            <a:endParaRPr sz="2000">
              <a:latin typeface="Times New Roman"/>
              <a:cs typeface="Times New Roman"/>
            </a:endParaRPr>
          </a:p>
          <a:p>
            <a:pPr marL="28702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87655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Systems programs</a:t>
            </a:r>
            <a:endParaRPr sz="2000">
              <a:latin typeface="Times New Roman"/>
              <a:cs typeface="Times New Roman"/>
            </a:endParaRPr>
          </a:p>
          <a:p>
            <a:pPr marL="28702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287655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kernel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84" y="3392246"/>
            <a:ext cx="752411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 algn="just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Consists</a:t>
            </a:r>
            <a:r>
              <a:rPr sz="2000" spc="2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3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everything</a:t>
            </a:r>
            <a:r>
              <a:rPr sz="2000" spc="3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below</a:t>
            </a:r>
            <a:r>
              <a:rPr sz="2000" spc="3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2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system-call</a:t>
            </a:r>
            <a:r>
              <a:rPr sz="2000" spc="3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interface</a:t>
            </a:r>
            <a:r>
              <a:rPr sz="2000" spc="2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2000" spc="2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above</a:t>
            </a:r>
            <a:r>
              <a:rPr sz="2000" spc="2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94945" algn="just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physical</a:t>
            </a:r>
            <a:r>
              <a:rPr sz="20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90000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Provides the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file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system, CPU scheduling, memory management, and  other operating-system functions;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number of functions for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one 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367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Arial"/>
                <a:cs typeface="Arial"/>
              </a:rPr>
              <a:t>Traditional </a:t>
            </a:r>
            <a:r>
              <a:rPr spc="-80" dirty="0">
                <a:latin typeface="Arial"/>
                <a:cs typeface="Arial"/>
              </a:rPr>
              <a:t>UNIX </a:t>
            </a:r>
            <a:r>
              <a:rPr spc="-85" dirty="0">
                <a:latin typeface="Arial"/>
                <a:cs typeface="Arial"/>
              </a:rPr>
              <a:t>System</a:t>
            </a:r>
            <a:r>
              <a:rPr spc="-48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493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Beyond simple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but not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fully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layered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652" y="2438400"/>
            <a:ext cx="6871711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36023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Layered</a:t>
            </a:r>
            <a:r>
              <a:rPr spc="-495" dirty="0"/>
              <a:t> </a:t>
            </a:r>
            <a:r>
              <a:rPr spc="-9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2214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  <a:tab pos="1003300" algn="l"/>
                <a:tab pos="1350645" algn="l"/>
                <a:tab pos="2065655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operating 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di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ided	i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6973" y="1622805"/>
            <a:ext cx="1452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  <a:tabLst>
                <a:tab pos="1184910" algn="l"/>
                <a:tab pos="123190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syst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m		is  nu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ber	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54707"/>
            <a:ext cx="388239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layers (levels), each built on  top of lower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layers.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 bottom layer (layer 0),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 hardware; the highest</a:t>
            </a:r>
            <a:r>
              <a:rPr sz="2400" spc="2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(layer</a:t>
            </a:r>
            <a:endParaRPr sz="2400">
              <a:latin typeface="Times New Roman"/>
              <a:cs typeface="Times New Roman"/>
            </a:endParaRPr>
          </a:p>
          <a:p>
            <a:pPr marL="194945" algn="just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N)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user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Times New Roman"/>
                <a:cs typeface="Times New Roman"/>
              </a:rPr>
              <a:t>With 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modularity,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layers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are 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selected such that each uses  functions (operations)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of only 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lower-level 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layers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3959" y="1394460"/>
            <a:ext cx="3628643" cy="358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81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Microkernel </a:t>
            </a:r>
            <a:r>
              <a:rPr spc="-85" dirty="0"/>
              <a:t>System</a:t>
            </a:r>
            <a:r>
              <a:rPr spc="-390" dirty="0"/>
              <a:t> </a:t>
            </a:r>
            <a:r>
              <a:rPr spc="-9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356"/>
            <a:ext cx="7777480" cy="4049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Moves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as much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from the kernel into user</a:t>
            </a:r>
            <a:r>
              <a:rPr sz="2000" spc="-1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Mach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example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microkernel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Mac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OS X kernel (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Darwin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) partly based on</a:t>
            </a:r>
            <a:r>
              <a:rPr sz="2000" spc="-1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Mach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Communication takes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place between user modules using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message</a:t>
            </a:r>
            <a:r>
              <a:rPr sz="2000" b="1" spc="-114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passing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Easier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extend a</a:t>
            </a:r>
            <a:r>
              <a:rPr sz="2000" spc="-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microkernel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Easier 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port the operating system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new</a:t>
            </a:r>
            <a:r>
              <a:rPr sz="2000" spc="-1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architectures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More reliable (less code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running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kernel</a:t>
            </a:r>
            <a:r>
              <a:rPr sz="2000" spc="-1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mode)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More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secure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Detriments: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Performance overhead of user space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kernel space</a:t>
            </a:r>
            <a:r>
              <a:rPr sz="2000" spc="-1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4690"/>
            <a:ext cx="581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Microkernel </a:t>
            </a:r>
            <a:r>
              <a:rPr spc="-85" dirty="0"/>
              <a:t>System</a:t>
            </a:r>
            <a:r>
              <a:rPr spc="-390" dirty="0"/>
              <a:t> </a:t>
            </a:r>
            <a:r>
              <a:rPr spc="-90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782" y="2054632"/>
            <a:ext cx="7229475" cy="3089275"/>
            <a:chOff x="456782" y="2054632"/>
            <a:chExt cx="7229475" cy="3089275"/>
          </a:xfrm>
        </p:grpSpPr>
        <p:sp>
          <p:nvSpPr>
            <p:cNvPr id="4" name="object 4"/>
            <p:cNvSpPr/>
            <p:nvPr/>
          </p:nvSpPr>
          <p:spPr>
            <a:xfrm>
              <a:off x="462180" y="3516423"/>
              <a:ext cx="7218680" cy="1622425"/>
            </a:xfrm>
            <a:custGeom>
              <a:avLst/>
              <a:gdLst/>
              <a:ahLst/>
              <a:cxnLst/>
              <a:rect l="l" t="t" r="r" b="b"/>
              <a:pathLst>
                <a:path w="7218680" h="1622425">
                  <a:moveTo>
                    <a:pt x="7218635" y="0"/>
                  </a:moveTo>
                  <a:lnTo>
                    <a:pt x="0" y="0"/>
                  </a:lnTo>
                  <a:lnTo>
                    <a:pt x="0" y="1621901"/>
                  </a:lnTo>
                  <a:lnTo>
                    <a:pt x="7218635" y="1621901"/>
                  </a:lnTo>
                  <a:lnTo>
                    <a:pt x="7218635" y="0"/>
                  </a:lnTo>
                  <a:close/>
                </a:path>
              </a:pathLst>
            </a:custGeom>
            <a:solidFill>
              <a:srgbClr val="D4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180" y="3516423"/>
              <a:ext cx="7218680" cy="1622425"/>
            </a:xfrm>
            <a:custGeom>
              <a:avLst/>
              <a:gdLst/>
              <a:ahLst/>
              <a:cxnLst/>
              <a:rect l="l" t="t" r="r" b="b"/>
              <a:pathLst>
                <a:path w="7218680" h="1622425">
                  <a:moveTo>
                    <a:pt x="7218635" y="1621901"/>
                  </a:moveTo>
                  <a:lnTo>
                    <a:pt x="0" y="1621901"/>
                  </a:lnTo>
                  <a:lnTo>
                    <a:pt x="0" y="0"/>
                  </a:lnTo>
                  <a:lnTo>
                    <a:pt x="7218635" y="0"/>
                  </a:lnTo>
                  <a:lnTo>
                    <a:pt x="7218635" y="1621901"/>
                  </a:lnTo>
                  <a:close/>
                </a:path>
              </a:pathLst>
            </a:custGeom>
            <a:ln w="10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168" y="2054632"/>
              <a:ext cx="1437005" cy="898525"/>
            </a:xfrm>
            <a:custGeom>
              <a:avLst/>
              <a:gdLst/>
              <a:ahLst/>
              <a:cxnLst/>
              <a:rect l="l" t="t" r="r" b="b"/>
              <a:pathLst>
                <a:path w="1437005" h="898525">
                  <a:moveTo>
                    <a:pt x="1436473" y="0"/>
                  </a:moveTo>
                  <a:lnTo>
                    <a:pt x="0" y="0"/>
                  </a:lnTo>
                  <a:lnTo>
                    <a:pt x="0" y="898115"/>
                  </a:lnTo>
                  <a:lnTo>
                    <a:pt x="1436473" y="898115"/>
                  </a:lnTo>
                  <a:lnTo>
                    <a:pt x="1436473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0168" y="2054632"/>
            <a:ext cx="1437005" cy="898525"/>
          </a:xfrm>
          <a:prstGeom prst="rect">
            <a:avLst/>
          </a:prstGeom>
          <a:ln w="105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82905" marR="276860" indent="-93345">
              <a:lnSpc>
                <a:spcPct val="102800"/>
              </a:lnSpc>
            </a:pPr>
            <a:r>
              <a:rPr sz="1350" spc="15" dirty="0">
                <a:latin typeface="Arial"/>
                <a:cs typeface="Arial"/>
              </a:rPr>
              <a:t>Applica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10" dirty="0">
                <a:latin typeface="Arial"/>
                <a:cs typeface="Arial"/>
              </a:rPr>
              <a:t>ion  </a:t>
            </a:r>
            <a:r>
              <a:rPr sz="1350" spc="15" dirty="0">
                <a:latin typeface="Arial"/>
                <a:cs typeface="Arial"/>
              </a:rPr>
              <a:t>Program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3276" y="2054632"/>
            <a:ext cx="1437005" cy="898525"/>
          </a:xfrm>
          <a:custGeom>
            <a:avLst/>
            <a:gdLst/>
            <a:ahLst/>
            <a:cxnLst/>
            <a:rect l="l" t="t" r="r" b="b"/>
            <a:pathLst>
              <a:path w="1437004" h="898525">
                <a:moveTo>
                  <a:pt x="1436459" y="0"/>
                </a:moveTo>
                <a:lnTo>
                  <a:pt x="0" y="0"/>
                </a:lnTo>
                <a:lnTo>
                  <a:pt x="0" y="898115"/>
                </a:lnTo>
                <a:lnTo>
                  <a:pt x="1436459" y="898115"/>
                </a:lnTo>
                <a:lnTo>
                  <a:pt x="143645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3277" y="2054632"/>
            <a:ext cx="1437005" cy="898525"/>
          </a:xfrm>
          <a:prstGeom prst="rect">
            <a:avLst/>
          </a:prstGeom>
          <a:ln w="105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27355" marR="414020" indent="151765">
              <a:lnSpc>
                <a:spcPct val="102800"/>
              </a:lnSpc>
            </a:pPr>
            <a:r>
              <a:rPr sz="1350" spc="15" dirty="0">
                <a:latin typeface="Arial"/>
                <a:cs typeface="Arial"/>
              </a:rPr>
              <a:t>File  </a:t>
            </a:r>
            <a:r>
              <a:rPr sz="1350" spc="20" dirty="0">
                <a:latin typeface="Arial"/>
                <a:cs typeface="Arial"/>
              </a:rPr>
              <a:t>Sys</a:t>
            </a:r>
            <a:r>
              <a:rPr sz="1350" dirty="0">
                <a:latin typeface="Arial"/>
                <a:cs typeface="Arial"/>
              </a:rPr>
              <a:t>t</a:t>
            </a:r>
            <a:r>
              <a:rPr sz="1350" spc="25" dirty="0">
                <a:latin typeface="Arial"/>
                <a:cs typeface="Arial"/>
              </a:rPr>
              <a:t>em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2347" y="2054631"/>
            <a:ext cx="1436370" cy="898525"/>
          </a:xfrm>
          <a:custGeom>
            <a:avLst/>
            <a:gdLst/>
            <a:ahLst/>
            <a:cxnLst/>
            <a:rect l="l" t="t" r="r" b="b"/>
            <a:pathLst>
              <a:path w="1436370" h="898525">
                <a:moveTo>
                  <a:pt x="1436107" y="0"/>
                </a:moveTo>
                <a:lnTo>
                  <a:pt x="0" y="0"/>
                </a:lnTo>
                <a:lnTo>
                  <a:pt x="0" y="898115"/>
                </a:lnTo>
                <a:lnTo>
                  <a:pt x="1436107" y="898115"/>
                </a:lnTo>
                <a:lnTo>
                  <a:pt x="143610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82347" y="2054632"/>
            <a:ext cx="1436370" cy="898525"/>
          </a:xfrm>
          <a:prstGeom prst="rect">
            <a:avLst/>
          </a:prstGeom>
          <a:ln w="105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85775" marR="438784" indent="-34925">
              <a:lnSpc>
                <a:spcPct val="102800"/>
              </a:lnSpc>
            </a:pPr>
            <a:r>
              <a:rPr sz="1350" spc="15" dirty="0">
                <a:latin typeface="Arial"/>
                <a:cs typeface="Arial"/>
              </a:rPr>
              <a:t>Devi</a:t>
            </a:r>
            <a:r>
              <a:rPr sz="1350" spc="5" dirty="0">
                <a:latin typeface="Arial"/>
                <a:cs typeface="Arial"/>
              </a:rPr>
              <a:t>c</a:t>
            </a:r>
            <a:r>
              <a:rPr sz="1350" spc="10" dirty="0">
                <a:latin typeface="Arial"/>
                <a:cs typeface="Arial"/>
              </a:rPr>
              <a:t>e  </a:t>
            </a:r>
            <a:r>
              <a:rPr sz="1350" spc="15" dirty="0">
                <a:latin typeface="Arial"/>
                <a:cs typeface="Arial"/>
              </a:rPr>
              <a:t>Driver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782" y="3853173"/>
            <a:ext cx="7229475" cy="2178685"/>
            <a:chOff x="456782" y="3853173"/>
            <a:chExt cx="7229475" cy="2178685"/>
          </a:xfrm>
        </p:grpSpPr>
        <p:sp>
          <p:nvSpPr>
            <p:cNvPr id="13" name="object 13"/>
            <p:cNvSpPr/>
            <p:nvPr/>
          </p:nvSpPr>
          <p:spPr>
            <a:xfrm>
              <a:off x="790168" y="3858571"/>
              <a:ext cx="1565275" cy="877569"/>
            </a:xfrm>
            <a:custGeom>
              <a:avLst/>
              <a:gdLst/>
              <a:ahLst/>
              <a:cxnLst/>
              <a:rect l="l" t="t" r="r" b="b"/>
              <a:pathLst>
                <a:path w="1565275" h="877570">
                  <a:moveTo>
                    <a:pt x="782404" y="0"/>
                  </a:moveTo>
                  <a:lnTo>
                    <a:pt x="721267" y="1318"/>
                  </a:lnTo>
                  <a:lnTo>
                    <a:pt x="661415" y="5210"/>
                  </a:lnTo>
                  <a:lnTo>
                    <a:pt x="603023" y="11577"/>
                  </a:lnTo>
                  <a:lnTo>
                    <a:pt x="546264" y="20322"/>
                  </a:lnTo>
                  <a:lnTo>
                    <a:pt x="491314" y="31348"/>
                  </a:lnTo>
                  <a:lnTo>
                    <a:pt x="438346" y="44556"/>
                  </a:lnTo>
                  <a:lnTo>
                    <a:pt x="387533" y="59851"/>
                  </a:lnTo>
                  <a:lnTo>
                    <a:pt x="339051" y="77134"/>
                  </a:lnTo>
                  <a:lnTo>
                    <a:pt x="293072" y="96308"/>
                  </a:lnTo>
                  <a:lnTo>
                    <a:pt x="249772" y="117276"/>
                  </a:lnTo>
                  <a:lnTo>
                    <a:pt x="209324" y="139940"/>
                  </a:lnTo>
                  <a:lnTo>
                    <a:pt x="171902" y="164202"/>
                  </a:lnTo>
                  <a:lnTo>
                    <a:pt x="137680" y="189967"/>
                  </a:lnTo>
                  <a:lnTo>
                    <a:pt x="106832" y="217135"/>
                  </a:lnTo>
                  <a:lnTo>
                    <a:pt x="79533" y="245610"/>
                  </a:lnTo>
                  <a:lnTo>
                    <a:pt x="36276" y="306090"/>
                  </a:lnTo>
                  <a:lnTo>
                    <a:pt x="9301" y="370628"/>
                  </a:lnTo>
                  <a:lnTo>
                    <a:pt x="0" y="438445"/>
                  </a:lnTo>
                  <a:lnTo>
                    <a:pt x="2354" y="472729"/>
                  </a:lnTo>
                  <a:lnTo>
                    <a:pt x="20666" y="539027"/>
                  </a:lnTo>
                  <a:lnTo>
                    <a:pt x="55957" y="601651"/>
                  </a:lnTo>
                  <a:lnTo>
                    <a:pt x="106832" y="659821"/>
                  </a:lnTo>
                  <a:lnTo>
                    <a:pt x="137680" y="686994"/>
                  </a:lnTo>
                  <a:lnTo>
                    <a:pt x="171902" y="712761"/>
                  </a:lnTo>
                  <a:lnTo>
                    <a:pt x="209324" y="737025"/>
                  </a:lnTo>
                  <a:lnTo>
                    <a:pt x="249772" y="759691"/>
                  </a:lnTo>
                  <a:lnTo>
                    <a:pt x="293072" y="780659"/>
                  </a:lnTo>
                  <a:lnTo>
                    <a:pt x="339051" y="799833"/>
                  </a:lnTo>
                  <a:lnTo>
                    <a:pt x="387533" y="817116"/>
                  </a:lnTo>
                  <a:lnTo>
                    <a:pt x="438346" y="832409"/>
                  </a:lnTo>
                  <a:lnTo>
                    <a:pt x="491314" y="845617"/>
                  </a:lnTo>
                  <a:lnTo>
                    <a:pt x="546264" y="856642"/>
                  </a:lnTo>
                  <a:lnTo>
                    <a:pt x="603023" y="865386"/>
                  </a:lnTo>
                  <a:lnTo>
                    <a:pt x="661415" y="871752"/>
                  </a:lnTo>
                  <a:lnTo>
                    <a:pt x="721267" y="875643"/>
                  </a:lnTo>
                  <a:lnTo>
                    <a:pt x="782404" y="876962"/>
                  </a:lnTo>
                  <a:lnTo>
                    <a:pt x="843564" y="875643"/>
                  </a:lnTo>
                  <a:lnTo>
                    <a:pt x="903434" y="871752"/>
                  </a:lnTo>
                  <a:lnTo>
                    <a:pt x="961840" y="865386"/>
                  </a:lnTo>
                  <a:lnTo>
                    <a:pt x="1018608" y="856642"/>
                  </a:lnTo>
                  <a:lnTo>
                    <a:pt x="1073565" y="845617"/>
                  </a:lnTo>
                  <a:lnTo>
                    <a:pt x="1126537" y="832409"/>
                  </a:lnTo>
                  <a:lnTo>
                    <a:pt x="1177350" y="817116"/>
                  </a:lnTo>
                  <a:lnTo>
                    <a:pt x="1225830" y="799833"/>
                  </a:lnTo>
                  <a:lnTo>
                    <a:pt x="1271804" y="780659"/>
                  </a:lnTo>
                  <a:lnTo>
                    <a:pt x="1315099" y="759691"/>
                  </a:lnTo>
                  <a:lnTo>
                    <a:pt x="1355540" y="737025"/>
                  </a:lnTo>
                  <a:lnTo>
                    <a:pt x="1392953" y="712761"/>
                  </a:lnTo>
                  <a:lnTo>
                    <a:pt x="1427166" y="686993"/>
                  </a:lnTo>
                  <a:lnTo>
                    <a:pt x="1458004" y="659821"/>
                  </a:lnTo>
                  <a:lnTo>
                    <a:pt x="1485294" y="631341"/>
                  </a:lnTo>
                  <a:lnTo>
                    <a:pt x="1528535" y="570847"/>
                  </a:lnTo>
                  <a:lnTo>
                    <a:pt x="1555498" y="506289"/>
                  </a:lnTo>
                  <a:lnTo>
                    <a:pt x="1564795" y="438445"/>
                  </a:lnTo>
                  <a:lnTo>
                    <a:pt x="1562442" y="404176"/>
                  </a:lnTo>
                  <a:lnTo>
                    <a:pt x="1544138" y="337901"/>
                  </a:lnTo>
                  <a:lnTo>
                    <a:pt x="1508863" y="275294"/>
                  </a:lnTo>
                  <a:lnTo>
                    <a:pt x="1458004" y="217135"/>
                  </a:lnTo>
                  <a:lnTo>
                    <a:pt x="1427166" y="189966"/>
                  </a:lnTo>
                  <a:lnTo>
                    <a:pt x="1392953" y="164202"/>
                  </a:lnTo>
                  <a:lnTo>
                    <a:pt x="1355540" y="139940"/>
                  </a:lnTo>
                  <a:lnTo>
                    <a:pt x="1315099" y="117276"/>
                  </a:lnTo>
                  <a:lnTo>
                    <a:pt x="1271804" y="96308"/>
                  </a:lnTo>
                  <a:lnTo>
                    <a:pt x="1225830" y="77134"/>
                  </a:lnTo>
                  <a:lnTo>
                    <a:pt x="1177350" y="59851"/>
                  </a:lnTo>
                  <a:lnTo>
                    <a:pt x="1126537" y="44556"/>
                  </a:lnTo>
                  <a:lnTo>
                    <a:pt x="1073565" y="31348"/>
                  </a:lnTo>
                  <a:lnTo>
                    <a:pt x="1018608" y="20322"/>
                  </a:lnTo>
                  <a:lnTo>
                    <a:pt x="961840" y="11577"/>
                  </a:lnTo>
                  <a:lnTo>
                    <a:pt x="903434" y="5210"/>
                  </a:lnTo>
                  <a:lnTo>
                    <a:pt x="843564" y="1318"/>
                  </a:lnTo>
                  <a:lnTo>
                    <a:pt x="78240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180" y="3858571"/>
              <a:ext cx="7218680" cy="2167890"/>
            </a:xfrm>
            <a:custGeom>
              <a:avLst/>
              <a:gdLst/>
              <a:ahLst/>
              <a:cxnLst/>
              <a:rect l="l" t="t" r="r" b="b"/>
              <a:pathLst>
                <a:path w="7218680" h="2167890">
                  <a:moveTo>
                    <a:pt x="1892783" y="438445"/>
                  </a:moveTo>
                  <a:lnTo>
                    <a:pt x="1890430" y="472729"/>
                  </a:lnTo>
                  <a:lnTo>
                    <a:pt x="1883486" y="506289"/>
                  </a:lnTo>
                  <a:lnTo>
                    <a:pt x="1856523" y="570847"/>
                  </a:lnTo>
                  <a:lnTo>
                    <a:pt x="1813283" y="631341"/>
                  </a:lnTo>
                  <a:lnTo>
                    <a:pt x="1785993" y="659821"/>
                  </a:lnTo>
                  <a:lnTo>
                    <a:pt x="1755154" y="686993"/>
                  </a:lnTo>
                  <a:lnTo>
                    <a:pt x="1720942" y="712761"/>
                  </a:lnTo>
                  <a:lnTo>
                    <a:pt x="1683528" y="737025"/>
                  </a:lnTo>
                  <a:lnTo>
                    <a:pt x="1643087" y="759691"/>
                  </a:lnTo>
                  <a:lnTo>
                    <a:pt x="1599792" y="780659"/>
                  </a:lnTo>
                  <a:lnTo>
                    <a:pt x="1553818" y="799833"/>
                  </a:lnTo>
                  <a:lnTo>
                    <a:pt x="1505338" y="817116"/>
                  </a:lnTo>
                  <a:lnTo>
                    <a:pt x="1454525" y="832409"/>
                  </a:lnTo>
                  <a:lnTo>
                    <a:pt x="1401553" y="845617"/>
                  </a:lnTo>
                  <a:lnTo>
                    <a:pt x="1346597" y="856642"/>
                  </a:lnTo>
                  <a:lnTo>
                    <a:pt x="1289828" y="865386"/>
                  </a:lnTo>
                  <a:lnTo>
                    <a:pt x="1231422" y="871752"/>
                  </a:lnTo>
                  <a:lnTo>
                    <a:pt x="1171553" y="875643"/>
                  </a:lnTo>
                  <a:lnTo>
                    <a:pt x="1110392" y="876962"/>
                  </a:lnTo>
                  <a:lnTo>
                    <a:pt x="1049255" y="875643"/>
                  </a:lnTo>
                  <a:lnTo>
                    <a:pt x="989403" y="871752"/>
                  </a:lnTo>
                  <a:lnTo>
                    <a:pt x="931011" y="865386"/>
                  </a:lnTo>
                  <a:lnTo>
                    <a:pt x="874253" y="856642"/>
                  </a:lnTo>
                  <a:lnTo>
                    <a:pt x="819302" y="845617"/>
                  </a:lnTo>
                  <a:lnTo>
                    <a:pt x="766334" y="832409"/>
                  </a:lnTo>
                  <a:lnTo>
                    <a:pt x="715521" y="817116"/>
                  </a:lnTo>
                  <a:lnTo>
                    <a:pt x="667039" y="799833"/>
                  </a:lnTo>
                  <a:lnTo>
                    <a:pt x="621060" y="780659"/>
                  </a:lnTo>
                  <a:lnTo>
                    <a:pt x="577760" y="759691"/>
                  </a:lnTo>
                  <a:lnTo>
                    <a:pt x="537312" y="737025"/>
                  </a:lnTo>
                  <a:lnTo>
                    <a:pt x="499890" y="712761"/>
                  </a:lnTo>
                  <a:lnTo>
                    <a:pt x="465668" y="686994"/>
                  </a:lnTo>
                  <a:lnTo>
                    <a:pt x="434821" y="659821"/>
                  </a:lnTo>
                  <a:lnTo>
                    <a:pt x="407521" y="631341"/>
                  </a:lnTo>
                  <a:lnTo>
                    <a:pt x="364264" y="570847"/>
                  </a:lnTo>
                  <a:lnTo>
                    <a:pt x="337289" y="506289"/>
                  </a:lnTo>
                  <a:lnTo>
                    <a:pt x="327988" y="438445"/>
                  </a:lnTo>
                  <a:lnTo>
                    <a:pt x="330342" y="404176"/>
                  </a:lnTo>
                  <a:lnTo>
                    <a:pt x="348654" y="337901"/>
                  </a:lnTo>
                  <a:lnTo>
                    <a:pt x="383945" y="275294"/>
                  </a:lnTo>
                  <a:lnTo>
                    <a:pt x="434821" y="217135"/>
                  </a:lnTo>
                  <a:lnTo>
                    <a:pt x="465668" y="189967"/>
                  </a:lnTo>
                  <a:lnTo>
                    <a:pt x="499890" y="164202"/>
                  </a:lnTo>
                  <a:lnTo>
                    <a:pt x="537312" y="139940"/>
                  </a:lnTo>
                  <a:lnTo>
                    <a:pt x="577760" y="117276"/>
                  </a:lnTo>
                  <a:lnTo>
                    <a:pt x="621060" y="96308"/>
                  </a:lnTo>
                  <a:lnTo>
                    <a:pt x="667039" y="77134"/>
                  </a:lnTo>
                  <a:lnTo>
                    <a:pt x="715521" y="59851"/>
                  </a:lnTo>
                  <a:lnTo>
                    <a:pt x="766334" y="44556"/>
                  </a:lnTo>
                  <a:lnTo>
                    <a:pt x="819302" y="31348"/>
                  </a:lnTo>
                  <a:lnTo>
                    <a:pt x="874253" y="20322"/>
                  </a:lnTo>
                  <a:lnTo>
                    <a:pt x="931011" y="11577"/>
                  </a:lnTo>
                  <a:lnTo>
                    <a:pt x="989403" y="5210"/>
                  </a:lnTo>
                  <a:lnTo>
                    <a:pt x="1049255" y="1318"/>
                  </a:lnTo>
                  <a:lnTo>
                    <a:pt x="1110392" y="0"/>
                  </a:lnTo>
                  <a:lnTo>
                    <a:pt x="1171553" y="1318"/>
                  </a:lnTo>
                  <a:lnTo>
                    <a:pt x="1231422" y="5210"/>
                  </a:lnTo>
                  <a:lnTo>
                    <a:pt x="1289828" y="11577"/>
                  </a:lnTo>
                  <a:lnTo>
                    <a:pt x="1346597" y="20322"/>
                  </a:lnTo>
                  <a:lnTo>
                    <a:pt x="1401553" y="31348"/>
                  </a:lnTo>
                  <a:lnTo>
                    <a:pt x="1454525" y="44556"/>
                  </a:lnTo>
                  <a:lnTo>
                    <a:pt x="1505338" y="59851"/>
                  </a:lnTo>
                  <a:lnTo>
                    <a:pt x="1553818" y="77134"/>
                  </a:lnTo>
                  <a:lnTo>
                    <a:pt x="1599792" y="96308"/>
                  </a:lnTo>
                  <a:lnTo>
                    <a:pt x="1643087" y="117276"/>
                  </a:lnTo>
                  <a:lnTo>
                    <a:pt x="1683528" y="139940"/>
                  </a:lnTo>
                  <a:lnTo>
                    <a:pt x="1720942" y="164202"/>
                  </a:lnTo>
                  <a:lnTo>
                    <a:pt x="1755154" y="189966"/>
                  </a:lnTo>
                  <a:lnTo>
                    <a:pt x="1785993" y="217135"/>
                  </a:lnTo>
                  <a:lnTo>
                    <a:pt x="1813283" y="245610"/>
                  </a:lnTo>
                  <a:lnTo>
                    <a:pt x="1856523" y="306090"/>
                  </a:lnTo>
                  <a:lnTo>
                    <a:pt x="1883486" y="370628"/>
                  </a:lnTo>
                  <a:lnTo>
                    <a:pt x="1892783" y="438445"/>
                  </a:lnTo>
                  <a:close/>
                </a:path>
                <a:path w="7218680" h="2167890">
                  <a:moveTo>
                    <a:pt x="7218635" y="2167665"/>
                  </a:moveTo>
                  <a:lnTo>
                    <a:pt x="0" y="2167666"/>
                  </a:lnTo>
                  <a:lnTo>
                    <a:pt x="0" y="1662307"/>
                  </a:lnTo>
                  <a:lnTo>
                    <a:pt x="7218635" y="1662307"/>
                  </a:lnTo>
                  <a:lnTo>
                    <a:pt x="7218635" y="2167665"/>
                  </a:lnTo>
                  <a:close/>
                </a:path>
              </a:pathLst>
            </a:custGeom>
            <a:ln w="10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8003" y="4051029"/>
            <a:ext cx="1248410" cy="44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00">
              <a:lnSpc>
                <a:spcPct val="102800"/>
              </a:lnSpc>
              <a:spcBef>
                <a:spcPts val="90"/>
              </a:spcBef>
            </a:pPr>
            <a:r>
              <a:rPr sz="1350" spc="15" dirty="0">
                <a:latin typeface="Arial"/>
                <a:cs typeface="Arial"/>
              </a:rPr>
              <a:t>Interprocess  </a:t>
            </a:r>
            <a:r>
              <a:rPr sz="1350" spc="25" dirty="0">
                <a:latin typeface="Arial"/>
                <a:cs typeface="Arial"/>
              </a:rPr>
              <a:t>Com</a:t>
            </a:r>
            <a:r>
              <a:rPr sz="1350" spc="20" dirty="0">
                <a:latin typeface="Arial"/>
                <a:cs typeface="Arial"/>
              </a:rPr>
              <a:t>m</a:t>
            </a:r>
            <a:r>
              <a:rPr sz="1350" spc="15" dirty="0">
                <a:latin typeface="Arial"/>
                <a:cs typeface="Arial"/>
              </a:rPr>
              <a:t>unica</a:t>
            </a:r>
            <a:r>
              <a:rPr sz="1350" spc="5" dirty="0">
                <a:latin typeface="Arial"/>
                <a:cs typeface="Arial"/>
              </a:rPr>
              <a:t>t</a:t>
            </a:r>
            <a:r>
              <a:rPr sz="1350" spc="15" dirty="0">
                <a:latin typeface="Arial"/>
                <a:cs typeface="Arial"/>
              </a:rPr>
              <a:t>ion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7879" y="3796119"/>
            <a:ext cx="1576070" cy="888365"/>
            <a:chOff x="3347879" y="3796119"/>
            <a:chExt cx="1576070" cy="888365"/>
          </a:xfrm>
        </p:grpSpPr>
        <p:sp>
          <p:nvSpPr>
            <p:cNvPr id="17" name="object 17"/>
            <p:cNvSpPr/>
            <p:nvPr/>
          </p:nvSpPr>
          <p:spPr>
            <a:xfrm>
              <a:off x="3353276" y="3801517"/>
              <a:ext cx="1565275" cy="877569"/>
            </a:xfrm>
            <a:custGeom>
              <a:avLst/>
              <a:gdLst/>
              <a:ahLst/>
              <a:cxnLst/>
              <a:rect l="l" t="t" r="r" b="b"/>
              <a:pathLst>
                <a:path w="1565275" h="877570">
                  <a:moveTo>
                    <a:pt x="782390" y="0"/>
                  </a:moveTo>
                  <a:lnTo>
                    <a:pt x="721266" y="1318"/>
                  </a:lnTo>
                  <a:lnTo>
                    <a:pt x="661426" y="5210"/>
                  </a:lnTo>
                  <a:lnTo>
                    <a:pt x="603043" y="11577"/>
                  </a:lnTo>
                  <a:lnTo>
                    <a:pt x="546291" y="20322"/>
                  </a:lnTo>
                  <a:lnTo>
                    <a:pt x="491346" y="31348"/>
                  </a:lnTo>
                  <a:lnTo>
                    <a:pt x="438381" y="44556"/>
                  </a:lnTo>
                  <a:lnTo>
                    <a:pt x="387570" y="59851"/>
                  </a:lnTo>
                  <a:lnTo>
                    <a:pt x="339087" y="77134"/>
                  </a:lnTo>
                  <a:lnTo>
                    <a:pt x="293108" y="96308"/>
                  </a:lnTo>
                  <a:lnTo>
                    <a:pt x="249806" y="117276"/>
                  </a:lnTo>
                  <a:lnTo>
                    <a:pt x="209355" y="139940"/>
                  </a:lnTo>
                  <a:lnTo>
                    <a:pt x="171929" y="164202"/>
                  </a:lnTo>
                  <a:lnTo>
                    <a:pt x="137704" y="189967"/>
                  </a:lnTo>
                  <a:lnTo>
                    <a:pt x="106852" y="217135"/>
                  </a:lnTo>
                  <a:lnTo>
                    <a:pt x="79549" y="245610"/>
                  </a:lnTo>
                  <a:lnTo>
                    <a:pt x="36284" y="306090"/>
                  </a:lnTo>
                  <a:lnTo>
                    <a:pt x="9303" y="370628"/>
                  </a:lnTo>
                  <a:lnTo>
                    <a:pt x="0" y="438445"/>
                  </a:lnTo>
                  <a:lnTo>
                    <a:pt x="2354" y="472729"/>
                  </a:lnTo>
                  <a:lnTo>
                    <a:pt x="20671" y="539027"/>
                  </a:lnTo>
                  <a:lnTo>
                    <a:pt x="55968" y="601651"/>
                  </a:lnTo>
                  <a:lnTo>
                    <a:pt x="106852" y="659821"/>
                  </a:lnTo>
                  <a:lnTo>
                    <a:pt x="137704" y="686994"/>
                  </a:lnTo>
                  <a:lnTo>
                    <a:pt x="171929" y="712761"/>
                  </a:lnTo>
                  <a:lnTo>
                    <a:pt x="209355" y="737025"/>
                  </a:lnTo>
                  <a:lnTo>
                    <a:pt x="249806" y="759691"/>
                  </a:lnTo>
                  <a:lnTo>
                    <a:pt x="293108" y="780659"/>
                  </a:lnTo>
                  <a:lnTo>
                    <a:pt x="339087" y="799833"/>
                  </a:lnTo>
                  <a:lnTo>
                    <a:pt x="387570" y="817116"/>
                  </a:lnTo>
                  <a:lnTo>
                    <a:pt x="438381" y="832409"/>
                  </a:lnTo>
                  <a:lnTo>
                    <a:pt x="491346" y="845617"/>
                  </a:lnTo>
                  <a:lnTo>
                    <a:pt x="546291" y="856642"/>
                  </a:lnTo>
                  <a:lnTo>
                    <a:pt x="603043" y="865386"/>
                  </a:lnTo>
                  <a:lnTo>
                    <a:pt x="661426" y="871752"/>
                  </a:lnTo>
                  <a:lnTo>
                    <a:pt x="721266" y="875643"/>
                  </a:lnTo>
                  <a:lnTo>
                    <a:pt x="782390" y="876962"/>
                  </a:lnTo>
                  <a:lnTo>
                    <a:pt x="843550" y="875643"/>
                  </a:lnTo>
                  <a:lnTo>
                    <a:pt x="903420" y="871752"/>
                  </a:lnTo>
                  <a:lnTo>
                    <a:pt x="961826" y="865386"/>
                  </a:lnTo>
                  <a:lnTo>
                    <a:pt x="1018594" y="856642"/>
                  </a:lnTo>
                  <a:lnTo>
                    <a:pt x="1073551" y="845617"/>
                  </a:lnTo>
                  <a:lnTo>
                    <a:pt x="1126523" y="832409"/>
                  </a:lnTo>
                  <a:lnTo>
                    <a:pt x="1177336" y="817116"/>
                  </a:lnTo>
                  <a:lnTo>
                    <a:pt x="1225816" y="799833"/>
                  </a:lnTo>
                  <a:lnTo>
                    <a:pt x="1271790" y="780659"/>
                  </a:lnTo>
                  <a:lnTo>
                    <a:pt x="1315085" y="759691"/>
                  </a:lnTo>
                  <a:lnTo>
                    <a:pt x="1355526" y="737025"/>
                  </a:lnTo>
                  <a:lnTo>
                    <a:pt x="1392939" y="712761"/>
                  </a:lnTo>
                  <a:lnTo>
                    <a:pt x="1427152" y="686993"/>
                  </a:lnTo>
                  <a:lnTo>
                    <a:pt x="1457990" y="659821"/>
                  </a:lnTo>
                  <a:lnTo>
                    <a:pt x="1485280" y="631341"/>
                  </a:lnTo>
                  <a:lnTo>
                    <a:pt x="1528521" y="570847"/>
                  </a:lnTo>
                  <a:lnTo>
                    <a:pt x="1555484" y="506289"/>
                  </a:lnTo>
                  <a:lnTo>
                    <a:pt x="1564781" y="438445"/>
                  </a:lnTo>
                  <a:lnTo>
                    <a:pt x="1562428" y="404176"/>
                  </a:lnTo>
                  <a:lnTo>
                    <a:pt x="1544124" y="337901"/>
                  </a:lnTo>
                  <a:lnTo>
                    <a:pt x="1508848" y="275294"/>
                  </a:lnTo>
                  <a:lnTo>
                    <a:pt x="1457990" y="217135"/>
                  </a:lnTo>
                  <a:lnTo>
                    <a:pt x="1427152" y="189966"/>
                  </a:lnTo>
                  <a:lnTo>
                    <a:pt x="1392939" y="164202"/>
                  </a:lnTo>
                  <a:lnTo>
                    <a:pt x="1355526" y="139940"/>
                  </a:lnTo>
                  <a:lnTo>
                    <a:pt x="1315085" y="117276"/>
                  </a:lnTo>
                  <a:lnTo>
                    <a:pt x="1271790" y="96308"/>
                  </a:lnTo>
                  <a:lnTo>
                    <a:pt x="1225816" y="77134"/>
                  </a:lnTo>
                  <a:lnTo>
                    <a:pt x="1177336" y="59851"/>
                  </a:lnTo>
                  <a:lnTo>
                    <a:pt x="1126523" y="44556"/>
                  </a:lnTo>
                  <a:lnTo>
                    <a:pt x="1073551" y="31348"/>
                  </a:lnTo>
                  <a:lnTo>
                    <a:pt x="1018594" y="20322"/>
                  </a:lnTo>
                  <a:lnTo>
                    <a:pt x="961826" y="11577"/>
                  </a:lnTo>
                  <a:lnTo>
                    <a:pt x="903420" y="5210"/>
                  </a:lnTo>
                  <a:lnTo>
                    <a:pt x="843550" y="1318"/>
                  </a:lnTo>
                  <a:lnTo>
                    <a:pt x="78239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3276" y="3801517"/>
              <a:ext cx="1565275" cy="877569"/>
            </a:xfrm>
            <a:custGeom>
              <a:avLst/>
              <a:gdLst/>
              <a:ahLst/>
              <a:cxnLst/>
              <a:rect l="l" t="t" r="r" b="b"/>
              <a:pathLst>
                <a:path w="1565275" h="877570">
                  <a:moveTo>
                    <a:pt x="1564781" y="438445"/>
                  </a:moveTo>
                  <a:lnTo>
                    <a:pt x="1562428" y="472729"/>
                  </a:lnTo>
                  <a:lnTo>
                    <a:pt x="1555484" y="506289"/>
                  </a:lnTo>
                  <a:lnTo>
                    <a:pt x="1528521" y="570847"/>
                  </a:lnTo>
                  <a:lnTo>
                    <a:pt x="1485280" y="631341"/>
                  </a:lnTo>
                  <a:lnTo>
                    <a:pt x="1457990" y="659821"/>
                  </a:lnTo>
                  <a:lnTo>
                    <a:pt x="1427152" y="686993"/>
                  </a:lnTo>
                  <a:lnTo>
                    <a:pt x="1392939" y="712761"/>
                  </a:lnTo>
                  <a:lnTo>
                    <a:pt x="1355526" y="737025"/>
                  </a:lnTo>
                  <a:lnTo>
                    <a:pt x="1315085" y="759691"/>
                  </a:lnTo>
                  <a:lnTo>
                    <a:pt x="1271790" y="780659"/>
                  </a:lnTo>
                  <a:lnTo>
                    <a:pt x="1225816" y="799833"/>
                  </a:lnTo>
                  <a:lnTo>
                    <a:pt x="1177336" y="817116"/>
                  </a:lnTo>
                  <a:lnTo>
                    <a:pt x="1126523" y="832409"/>
                  </a:lnTo>
                  <a:lnTo>
                    <a:pt x="1073551" y="845617"/>
                  </a:lnTo>
                  <a:lnTo>
                    <a:pt x="1018594" y="856642"/>
                  </a:lnTo>
                  <a:lnTo>
                    <a:pt x="961826" y="865386"/>
                  </a:lnTo>
                  <a:lnTo>
                    <a:pt x="903420" y="871752"/>
                  </a:lnTo>
                  <a:lnTo>
                    <a:pt x="843550" y="875643"/>
                  </a:lnTo>
                  <a:lnTo>
                    <a:pt x="782390" y="876962"/>
                  </a:lnTo>
                  <a:lnTo>
                    <a:pt x="721266" y="875643"/>
                  </a:lnTo>
                  <a:lnTo>
                    <a:pt x="661426" y="871752"/>
                  </a:lnTo>
                  <a:lnTo>
                    <a:pt x="603043" y="865386"/>
                  </a:lnTo>
                  <a:lnTo>
                    <a:pt x="546291" y="856642"/>
                  </a:lnTo>
                  <a:lnTo>
                    <a:pt x="491346" y="845617"/>
                  </a:lnTo>
                  <a:lnTo>
                    <a:pt x="438381" y="832409"/>
                  </a:lnTo>
                  <a:lnTo>
                    <a:pt x="387570" y="817116"/>
                  </a:lnTo>
                  <a:lnTo>
                    <a:pt x="339087" y="799833"/>
                  </a:lnTo>
                  <a:lnTo>
                    <a:pt x="293108" y="780659"/>
                  </a:lnTo>
                  <a:lnTo>
                    <a:pt x="249806" y="759691"/>
                  </a:lnTo>
                  <a:lnTo>
                    <a:pt x="209355" y="737025"/>
                  </a:lnTo>
                  <a:lnTo>
                    <a:pt x="171929" y="712761"/>
                  </a:lnTo>
                  <a:lnTo>
                    <a:pt x="137704" y="686994"/>
                  </a:lnTo>
                  <a:lnTo>
                    <a:pt x="106852" y="659821"/>
                  </a:lnTo>
                  <a:lnTo>
                    <a:pt x="79549" y="631341"/>
                  </a:lnTo>
                  <a:lnTo>
                    <a:pt x="36284" y="570847"/>
                  </a:lnTo>
                  <a:lnTo>
                    <a:pt x="9303" y="506289"/>
                  </a:lnTo>
                  <a:lnTo>
                    <a:pt x="0" y="438445"/>
                  </a:lnTo>
                  <a:lnTo>
                    <a:pt x="2354" y="404176"/>
                  </a:lnTo>
                  <a:lnTo>
                    <a:pt x="20671" y="337901"/>
                  </a:lnTo>
                  <a:lnTo>
                    <a:pt x="55968" y="275294"/>
                  </a:lnTo>
                  <a:lnTo>
                    <a:pt x="106852" y="217135"/>
                  </a:lnTo>
                  <a:lnTo>
                    <a:pt x="137704" y="189967"/>
                  </a:lnTo>
                  <a:lnTo>
                    <a:pt x="171929" y="164202"/>
                  </a:lnTo>
                  <a:lnTo>
                    <a:pt x="209355" y="139940"/>
                  </a:lnTo>
                  <a:lnTo>
                    <a:pt x="249806" y="117276"/>
                  </a:lnTo>
                  <a:lnTo>
                    <a:pt x="293108" y="96308"/>
                  </a:lnTo>
                  <a:lnTo>
                    <a:pt x="339087" y="77134"/>
                  </a:lnTo>
                  <a:lnTo>
                    <a:pt x="387570" y="59851"/>
                  </a:lnTo>
                  <a:lnTo>
                    <a:pt x="438381" y="44556"/>
                  </a:lnTo>
                  <a:lnTo>
                    <a:pt x="491346" y="31348"/>
                  </a:lnTo>
                  <a:lnTo>
                    <a:pt x="546291" y="20322"/>
                  </a:lnTo>
                  <a:lnTo>
                    <a:pt x="603043" y="11577"/>
                  </a:lnTo>
                  <a:lnTo>
                    <a:pt x="661426" y="5210"/>
                  </a:lnTo>
                  <a:lnTo>
                    <a:pt x="721266" y="1318"/>
                  </a:lnTo>
                  <a:lnTo>
                    <a:pt x="782390" y="0"/>
                  </a:lnTo>
                  <a:lnTo>
                    <a:pt x="843550" y="1318"/>
                  </a:lnTo>
                  <a:lnTo>
                    <a:pt x="903420" y="5210"/>
                  </a:lnTo>
                  <a:lnTo>
                    <a:pt x="961826" y="11577"/>
                  </a:lnTo>
                  <a:lnTo>
                    <a:pt x="1018594" y="20322"/>
                  </a:lnTo>
                  <a:lnTo>
                    <a:pt x="1073551" y="31348"/>
                  </a:lnTo>
                  <a:lnTo>
                    <a:pt x="1126523" y="44556"/>
                  </a:lnTo>
                  <a:lnTo>
                    <a:pt x="1177336" y="59851"/>
                  </a:lnTo>
                  <a:lnTo>
                    <a:pt x="1225816" y="77134"/>
                  </a:lnTo>
                  <a:lnTo>
                    <a:pt x="1271790" y="96308"/>
                  </a:lnTo>
                  <a:lnTo>
                    <a:pt x="1315085" y="117276"/>
                  </a:lnTo>
                  <a:lnTo>
                    <a:pt x="1355526" y="139940"/>
                  </a:lnTo>
                  <a:lnTo>
                    <a:pt x="1392939" y="164202"/>
                  </a:lnTo>
                  <a:lnTo>
                    <a:pt x="1427152" y="189966"/>
                  </a:lnTo>
                  <a:lnTo>
                    <a:pt x="1457990" y="217135"/>
                  </a:lnTo>
                  <a:lnTo>
                    <a:pt x="1485280" y="245610"/>
                  </a:lnTo>
                  <a:lnTo>
                    <a:pt x="1528521" y="306090"/>
                  </a:lnTo>
                  <a:lnTo>
                    <a:pt x="1555484" y="370628"/>
                  </a:lnTo>
                  <a:lnTo>
                    <a:pt x="1564781" y="438445"/>
                  </a:lnTo>
                  <a:close/>
                </a:path>
              </a:pathLst>
            </a:custGeom>
            <a:ln w="10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57967" y="3993975"/>
            <a:ext cx="955675" cy="44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6685">
              <a:lnSpc>
                <a:spcPct val="102800"/>
              </a:lnSpc>
              <a:spcBef>
                <a:spcPts val="90"/>
              </a:spcBef>
            </a:pPr>
            <a:r>
              <a:rPr sz="1350" spc="20" dirty="0">
                <a:latin typeface="Arial"/>
                <a:cs typeface="Arial"/>
              </a:rPr>
              <a:t>memory  managm</a:t>
            </a:r>
            <a:r>
              <a:rPr sz="1350" spc="15" dirty="0">
                <a:latin typeface="Arial"/>
                <a:cs typeface="Arial"/>
              </a:rPr>
              <a:t>ent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8347" y="3796119"/>
            <a:ext cx="1576070" cy="888365"/>
            <a:chOff x="5648347" y="3796119"/>
            <a:chExt cx="1576070" cy="888365"/>
          </a:xfrm>
        </p:grpSpPr>
        <p:sp>
          <p:nvSpPr>
            <p:cNvPr id="21" name="object 21"/>
            <p:cNvSpPr/>
            <p:nvPr/>
          </p:nvSpPr>
          <p:spPr>
            <a:xfrm>
              <a:off x="5653744" y="3801517"/>
              <a:ext cx="1565275" cy="877569"/>
            </a:xfrm>
            <a:custGeom>
              <a:avLst/>
              <a:gdLst/>
              <a:ahLst/>
              <a:cxnLst/>
              <a:rect l="l" t="t" r="r" b="b"/>
              <a:pathLst>
                <a:path w="1565275" h="877570">
                  <a:moveTo>
                    <a:pt x="782284" y="0"/>
                  </a:moveTo>
                  <a:lnTo>
                    <a:pt x="721161" y="1318"/>
                  </a:lnTo>
                  <a:lnTo>
                    <a:pt x="661323" y="5210"/>
                  </a:lnTo>
                  <a:lnTo>
                    <a:pt x="602943" y="11577"/>
                  </a:lnTo>
                  <a:lnTo>
                    <a:pt x="546196" y="20322"/>
                  </a:lnTo>
                  <a:lnTo>
                    <a:pt x="491255" y="31348"/>
                  </a:lnTo>
                  <a:lnTo>
                    <a:pt x="438296" y="44556"/>
                  </a:lnTo>
                  <a:lnTo>
                    <a:pt x="387491" y="59851"/>
                  </a:lnTo>
                  <a:lnTo>
                    <a:pt x="339016" y="77134"/>
                  </a:lnTo>
                  <a:lnTo>
                    <a:pt x="293044" y="96308"/>
                  </a:lnTo>
                  <a:lnTo>
                    <a:pt x="249749" y="117276"/>
                  </a:lnTo>
                  <a:lnTo>
                    <a:pt x="209306" y="139940"/>
                  </a:lnTo>
                  <a:lnTo>
                    <a:pt x="171888" y="164202"/>
                  </a:lnTo>
                  <a:lnTo>
                    <a:pt x="137670" y="189967"/>
                  </a:lnTo>
                  <a:lnTo>
                    <a:pt x="106825" y="217135"/>
                  </a:lnTo>
                  <a:lnTo>
                    <a:pt x="79528" y="245610"/>
                  </a:lnTo>
                  <a:lnTo>
                    <a:pt x="36274" y="306090"/>
                  </a:lnTo>
                  <a:lnTo>
                    <a:pt x="9300" y="370628"/>
                  </a:lnTo>
                  <a:lnTo>
                    <a:pt x="0" y="438445"/>
                  </a:lnTo>
                  <a:lnTo>
                    <a:pt x="2354" y="472729"/>
                  </a:lnTo>
                  <a:lnTo>
                    <a:pt x="20665" y="539027"/>
                  </a:lnTo>
                  <a:lnTo>
                    <a:pt x="55953" y="601651"/>
                  </a:lnTo>
                  <a:lnTo>
                    <a:pt x="106825" y="659821"/>
                  </a:lnTo>
                  <a:lnTo>
                    <a:pt x="137670" y="686994"/>
                  </a:lnTo>
                  <a:lnTo>
                    <a:pt x="171888" y="712761"/>
                  </a:lnTo>
                  <a:lnTo>
                    <a:pt x="209306" y="737025"/>
                  </a:lnTo>
                  <a:lnTo>
                    <a:pt x="249749" y="759691"/>
                  </a:lnTo>
                  <a:lnTo>
                    <a:pt x="293044" y="780659"/>
                  </a:lnTo>
                  <a:lnTo>
                    <a:pt x="339016" y="799833"/>
                  </a:lnTo>
                  <a:lnTo>
                    <a:pt x="387491" y="817116"/>
                  </a:lnTo>
                  <a:lnTo>
                    <a:pt x="438296" y="832409"/>
                  </a:lnTo>
                  <a:lnTo>
                    <a:pt x="491255" y="845617"/>
                  </a:lnTo>
                  <a:lnTo>
                    <a:pt x="546196" y="856642"/>
                  </a:lnTo>
                  <a:lnTo>
                    <a:pt x="602943" y="865386"/>
                  </a:lnTo>
                  <a:lnTo>
                    <a:pt x="661323" y="871752"/>
                  </a:lnTo>
                  <a:lnTo>
                    <a:pt x="721161" y="875643"/>
                  </a:lnTo>
                  <a:lnTo>
                    <a:pt x="782284" y="876962"/>
                  </a:lnTo>
                  <a:lnTo>
                    <a:pt x="843459" y="875643"/>
                  </a:lnTo>
                  <a:lnTo>
                    <a:pt x="903340" y="871752"/>
                  </a:lnTo>
                  <a:lnTo>
                    <a:pt x="961756" y="865386"/>
                  </a:lnTo>
                  <a:lnTo>
                    <a:pt x="1018532" y="856642"/>
                  </a:lnTo>
                  <a:lnTo>
                    <a:pt x="1073494" y="845617"/>
                  </a:lnTo>
                  <a:lnTo>
                    <a:pt x="1126470" y="832409"/>
                  </a:lnTo>
                  <a:lnTo>
                    <a:pt x="1177286" y="817116"/>
                  </a:lnTo>
                  <a:lnTo>
                    <a:pt x="1225768" y="799833"/>
                  </a:lnTo>
                  <a:lnTo>
                    <a:pt x="1271743" y="780659"/>
                  </a:lnTo>
                  <a:lnTo>
                    <a:pt x="1315037" y="759691"/>
                  </a:lnTo>
                  <a:lnTo>
                    <a:pt x="1355477" y="737025"/>
                  </a:lnTo>
                  <a:lnTo>
                    <a:pt x="1392888" y="712761"/>
                  </a:lnTo>
                  <a:lnTo>
                    <a:pt x="1427099" y="686993"/>
                  </a:lnTo>
                  <a:lnTo>
                    <a:pt x="1457934" y="659821"/>
                  </a:lnTo>
                  <a:lnTo>
                    <a:pt x="1485222" y="631341"/>
                  </a:lnTo>
                  <a:lnTo>
                    <a:pt x="1528456" y="570847"/>
                  </a:lnTo>
                  <a:lnTo>
                    <a:pt x="1555415" y="506289"/>
                  </a:lnTo>
                  <a:lnTo>
                    <a:pt x="1564710" y="438445"/>
                  </a:lnTo>
                  <a:lnTo>
                    <a:pt x="1562358" y="404176"/>
                  </a:lnTo>
                  <a:lnTo>
                    <a:pt x="1544057" y="337901"/>
                  </a:lnTo>
                  <a:lnTo>
                    <a:pt x="1508787" y="275294"/>
                  </a:lnTo>
                  <a:lnTo>
                    <a:pt x="1457934" y="217135"/>
                  </a:lnTo>
                  <a:lnTo>
                    <a:pt x="1427099" y="189966"/>
                  </a:lnTo>
                  <a:lnTo>
                    <a:pt x="1392888" y="164202"/>
                  </a:lnTo>
                  <a:lnTo>
                    <a:pt x="1355477" y="139940"/>
                  </a:lnTo>
                  <a:lnTo>
                    <a:pt x="1315037" y="117276"/>
                  </a:lnTo>
                  <a:lnTo>
                    <a:pt x="1271743" y="96308"/>
                  </a:lnTo>
                  <a:lnTo>
                    <a:pt x="1225768" y="77134"/>
                  </a:lnTo>
                  <a:lnTo>
                    <a:pt x="1177286" y="59851"/>
                  </a:lnTo>
                  <a:lnTo>
                    <a:pt x="1126470" y="44556"/>
                  </a:lnTo>
                  <a:lnTo>
                    <a:pt x="1073494" y="31348"/>
                  </a:lnTo>
                  <a:lnTo>
                    <a:pt x="1018532" y="20322"/>
                  </a:lnTo>
                  <a:lnTo>
                    <a:pt x="961756" y="11577"/>
                  </a:lnTo>
                  <a:lnTo>
                    <a:pt x="903340" y="5210"/>
                  </a:lnTo>
                  <a:lnTo>
                    <a:pt x="843459" y="1318"/>
                  </a:lnTo>
                  <a:lnTo>
                    <a:pt x="78228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3744" y="3801517"/>
              <a:ext cx="1565275" cy="877569"/>
            </a:xfrm>
            <a:custGeom>
              <a:avLst/>
              <a:gdLst/>
              <a:ahLst/>
              <a:cxnLst/>
              <a:rect l="l" t="t" r="r" b="b"/>
              <a:pathLst>
                <a:path w="1565275" h="877570">
                  <a:moveTo>
                    <a:pt x="1564710" y="438445"/>
                  </a:moveTo>
                  <a:lnTo>
                    <a:pt x="1562358" y="472729"/>
                  </a:lnTo>
                  <a:lnTo>
                    <a:pt x="1555415" y="506289"/>
                  </a:lnTo>
                  <a:lnTo>
                    <a:pt x="1528456" y="570847"/>
                  </a:lnTo>
                  <a:lnTo>
                    <a:pt x="1485222" y="631341"/>
                  </a:lnTo>
                  <a:lnTo>
                    <a:pt x="1457934" y="659821"/>
                  </a:lnTo>
                  <a:lnTo>
                    <a:pt x="1427099" y="686993"/>
                  </a:lnTo>
                  <a:lnTo>
                    <a:pt x="1392888" y="712761"/>
                  </a:lnTo>
                  <a:lnTo>
                    <a:pt x="1355477" y="737025"/>
                  </a:lnTo>
                  <a:lnTo>
                    <a:pt x="1315037" y="759691"/>
                  </a:lnTo>
                  <a:lnTo>
                    <a:pt x="1271743" y="780659"/>
                  </a:lnTo>
                  <a:lnTo>
                    <a:pt x="1225768" y="799833"/>
                  </a:lnTo>
                  <a:lnTo>
                    <a:pt x="1177286" y="817116"/>
                  </a:lnTo>
                  <a:lnTo>
                    <a:pt x="1126470" y="832409"/>
                  </a:lnTo>
                  <a:lnTo>
                    <a:pt x="1073494" y="845617"/>
                  </a:lnTo>
                  <a:lnTo>
                    <a:pt x="1018532" y="856642"/>
                  </a:lnTo>
                  <a:lnTo>
                    <a:pt x="961756" y="865386"/>
                  </a:lnTo>
                  <a:lnTo>
                    <a:pt x="903340" y="871752"/>
                  </a:lnTo>
                  <a:lnTo>
                    <a:pt x="843459" y="875643"/>
                  </a:lnTo>
                  <a:lnTo>
                    <a:pt x="782284" y="876962"/>
                  </a:lnTo>
                  <a:lnTo>
                    <a:pt x="721161" y="875643"/>
                  </a:lnTo>
                  <a:lnTo>
                    <a:pt x="661323" y="871752"/>
                  </a:lnTo>
                  <a:lnTo>
                    <a:pt x="602943" y="865386"/>
                  </a:lnTo>
                  <a:lnTo>
                    <a:pt x="546196" y="856642"/>
                  </a:lnTo>
                  <a:lnTo>
                    <a:pt x="491255" y="845617"/>
                  </a:lnTo>
                  <a:lnTo>
                    <a:pt x="438296" y="832409"/>
                  </a:lnTo>
                  <a:lnTo>
                    <a:pt x="387491" y="817116"/>
                  </a:lnTo>
                  <a:lnTo>
                    <a:pt x="339016" y="799833"/>
                  </a:lnTo>
                  <a:lnTo>
                    <a:pt x="293044" y="780659"/>
                  </a:lnTo>
                  <a:lnTo>
                    <a:pt x="249749" y="759691"/>
                  </a:lnTo>
                  <a:lnTo>
                    <a:pt x="209306" y="737025"/>
                  </a:lnTo>
                  <a:lnTo>
                    <a:pt x="171888" y="712761"/>
                  </a:lnTo>
                  <a:lnTo>
                    <a:pt x="137670" y="686994"/>
                  </a:lnTo>
                  <a:lnTo>
                    <a:pt x="106825" y="659821"/>
                  </a:lnTo>
                  <a:lnTo>
                    <a:pt x="79528" y="631341"/>
                  </a:lnTo>
                  <a:lnTo>
                    <a:pt x="36274" y="570847"/>
                  </a:lnTo>
                  <a:lnTo>
                    <a:pt x="9300" y="506289"/>
                  </a:lnTo>
                  <a:lnTo>
                    <a:pt x="0" y="438445"/>
                  </a:lnTo>
                  <a:lnTo>
                    <a:pt x="2354" y="404176"/>
                  </a:lnTo>
                  <a:lnTo>
                    <a:pt x="20665" y="337901"/>
                  </a:lnTo>
                  <a:lnTo>
                    <a:pt x="55953" y="275294"/>
                  </a:lnTo>
                  <a:lnTo>
                    <a:pt x="106825" y="217135"/>
                  </a:lnTo>
                  <a:lnTo>
                    <a:pt x="137670" y="189967"/>
                  </a:lnTo>
                  <a:lnTo>
                    <a:pt x="171888" y="164202"/>
                  </a:lnTo>
                  <a:lnTo>
                    <a:pt x="209306" y="139940"/>
                  </a:lnTo>
                  <a:lnTo>
                    <a:pt x="249749" y="117276"/>
                  </a:lnTo>
                  <a:lnTo>
                    <a:pt x="293044" y="96308"/>
                  </a:lnTo>
                  <a:lnTo>
                    <a:pt x="339016" y="77134"/>
                  </a:lnTo>
                  <a:lnTo>
                    <a:pt x="387491" y="59851"/>
                  </a:lnTo>
                  <a:lnTo>
                    <a:pt x="438296" y="44556"/>
                  </a:lnTo>
                  <a:lnTo>
                    <a:pt x="491255" y="31348"/>
                  </a:lnTo>
                  <a:lnTo>
                    <a:pt x="546196" y="20322"/>
                  </a:lnTo>
                  <a:lnTo>
                    <a:pt x="602943" y="11577"/>
                  </a:lnTo>
                  <a:lnTo>
                    <a:pt x="661323" y="5210"/>
                  </a:lnTo>
                  <a:lnTo>
                    <a:pt x="721161" y="1318"/>
                  </a:lnTo>
                  <a:lnTo>
                    <a:pt x="782284" y="0"/>
                  </a:lnTo>
                  <a:lnTo>
                    <a:pt x="843459" y="1318"/>
                  </a:lnTo>
                  <a:lnTo>
                    <a:pt x="903340" y="5210"/>
                  </a:lnTo>
                  <a:lnTo>
                    <a:pt x="961756" y="11577"/>
                  </a:lnTo>
                  <a:lnTo>
                    <a:pt x="1018532" y="20322"/>
                  </a:lnTo>
                  <a:lnTo>
                    <a:pt x="1073494" y="31348"/>
                  </a:lnTo>
                  <a:lnTo>
                    <a:pt x="1126470" y="44556"/>
                  </a:lnTo>
                  <a:lnTo>
                    <a:pt x="1177286" y="59851"/>
                  </a:lnTo>
                  <a:lnTo>
                    <a:pt x="1225768" y="77134"/>
                  </a:lnTo>
                  <a:lnTo>
                    <a:pt x="1271743" y="96308"/>
                  </a:lnTo>
                  <a:lnTo>
                    <a:pt x="1315037" y="117276"/>
                  </a:lnTo>
                  <a:lnTo>
                    <a:pt x="1355477" y="139940"/>
                  </a:lnTo>
                  <a:lnTo>
                    <a:pt x="1392888" y="164202"/>
                  </a:lnTo>
                  <a:lnTo>
                    <a:pt x="1427099" y="189966"/>
                  </a:lnTo>
                  <a:lnTo>
                    <a:pt x="1457934" y="217135"/>
                  </a:lnTo>
                  <a:lnTo>
                    <a:pt x="1485222" y="245610"/>
                  </a:lnTo>
                  <a:lnTo>
                    <a:pt x="1528456" y="306090"/>
                  </a:lnTo>
                  <a:lnTo>
                    <a:pt x="1555415" y="370628"/>
                  </a:lnTo>
                  <a:lnTo>
                    <a:pt x="1564710" y="438445"/>
                  </a:lnTo>
                  <a:close/>
                </a:path>
              </a:pathLst>
            </a:custGeom>
            <a:ln w="10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02218" y="3993975"/>
            <a:ext cx="867410" cy="448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"/>
              </a:spcBef>
            </a:pPr>
            <a:r>
              <a:rPr sz="1350" spc="25" dirty="0">
                <a:latin typeface="Arial"/>
                <a:cs typeface="Arial"/>
              </a:rPr>
              <a:t>CPU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350" spc="15" dirty="0">
                <a:latin typeface="Arial"/>
                <a:cs typeface="Arial"/>
              </a:rPr>
              <a:t>scheduling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54768" y="2822766"/>
            <a:ext cx="4269105" cy="892175"/>
            <a:chOff x="1854768" y="2822766"/>
            <a:chExt cx="4269105" cy="892175"/>
          </a:xfrm>
        </p:grpSpPr>
        <p:sp>
          <p:nvSpPr>
            <p:cNvPr id="25" name="object 25"/>
            <p:cNvSpPr/>
            <p:nvPr/>
          </p:nvSpPr>
          <p:spPr>
            <a:xfrm>
              <a:off x="1854758" y="2822778"/>
              <a:ext cx="2954020" cy="892175"/>
            </a:xfrm>
            <a:custGeom>
              <a:avLst/>
              <a:gdLst/>
              <a:ahLst/>
              <a:cxnLst/>
              <a:rect l="l" t="t" r="r" b="b"/>
              <a:pathLst>
                <a:path w="2954020" h="892175">
                  <a:moveTo>
                    <a:pt x="87210" y="727722"/>
                  </a:moveTo>
                  <a:lnTo>
                    <a:pt x="66065" y="727722"/>
                  </a:lnTo>
                  <a:lnTo>
                    <a:pt x="66065" y="759968"/>
                  </a:lnTo>
                  <a:lnTo>
                    <a:pt x="87210" y="759968"/>
                  </a:lnTo>
                  <a:lnTo>
                    <a:pt x="87210" y="727722"/>
                  </a:lnTo>
                  <a:close/>
                </a:path>
                <a:path w="2954020" h="892175">
                  <a:moveTo>
                    <a:pt x="87210" y="669899"/>
                  </a:moveTo>
                  <a:lnTo>
                    <a:pt x="66065" y="669899"/>
                  </a:lnTo>
                  <a:lnTo>
                    <a:pt x="66065" y="702132"/>
                  </a:lnTo>
                  <a:lnTo>
                    <a:pt x="87210" y="702132"/>
                  </a:lnTo>
                  <a:lnTo>
                    <a:pt x="87210" y="669899"/>
                  </a:lnTo>
                  <a:close/>
                </a:path>
                <a:path w="2954020" h="892175">
                  <a:moveTo>
                    <a:pt x="87210" y="612025"/>
                  </a:moveTo>
                  <a:lnTo>
                    <a:pt x="66065" y="612025"/>
                  </a:lnTo>
                  <a:lnTo>
                    <a:pt x="66065" y="644271"/>
                  </a:lnTo>
                  <a:lnTo>
                    <a:pt x="87210" y="644271"/>
                  </a:lnTo>
                  <a:lnTo>
                    <a:pt x="87210" y="612025"/>
                  </a:lnTo>
                  <a:close/>
                </a:path>
                <a:path w="2954020" h="892175">
                  <a:moveTo>
                    <a:pt x="87210" y="553669"/>
                  </a:moveTo>
                  <a:lnTo>
                    <a:pt x="66065" y="553669"/>
                  </a:lnTo>
                  <a:lnTo>
                    <a:pt x="66065" y="586155"/>
                  </a:lnTo>
                  <a:lnTo>
                    <a:pt x="87210" y="586155"/>
                  </a:lnTo>
                  <a:lnTo>
                    <a:pt x="87210" y="553669"/>
                  </a:lnTo>
                  <a:close/>
                </a:path>
                <a:path w="2954020" h="892175">
                  <a:moveTo>
                    <a:pt x="87210" y="495846"/>
                  </a:moveTo>
                  <a:lnTo>
                    <a:pt x="66065" y="495846"/>
                  </a:lnTo>
                  <a:lnTo>
                    <a:pt x="66065" y="528091"/>
                  </a:lnTo>
                  <a:lnTo>
                    <a:pt x="87210" y="528091"/>
                  </a:lnTo>
                  <a:lnTo>
                    <a:pt x="87210" y="495846"/>
                  </a:lnTo>
                  <a:close/>
                </a:path>
                <a:path w="2954020" h="892175">
                  <a:moveTo>
                    <a:pt x="87210" y="438264"/>
                  </a:moveTo>
                  <a:lnTo>
                    <a:pt x="66065" y="438264"/>
                  </a:lnTo>
                  <a:lnTo>
                    <a:pt x="66065" y="470509"/>
                  </a:lnTo>
                  <a:lnTo>
                    <a:pt x="87210" y="470509"/>
                  </a:lnTo>
                  <a:lnTo>
                    <a:pt x="87210" y="438264"/>
                  </a:lnTo>
                  <a:close/>
                </a:path>
                <a:path w="2954020" h="892175">
                  <a:moveTo>
                    <a:pt x="87210" y="379869"/>
                  </a:moveTo>
                  <a:lnTo>
                    <a:pt x="66065" y="379869"/>
                  </a:lnTo>
                  <a:lnTo>
                    <a:pt x="66065" y="412115"/>
                  </a:lnTo>
                  <a:lnTo>
                    <a:pt x="87210" y="412115"/>
                  </a:lnTo>
                  <a:lnTo>
                    <a:pt x="87210" y="379869"/>
                  </a:lnTo>
                  <a:close/>
                </a:path>
                <a:path w="2954020" h="892175">
                  <a:moveTo>
                    <a:pt x="87210" y="322046"/>
                  </a:moveTo>
                  <a:lnTo>
                    <a:pt x="66065" y="322046"/>
                  </a:lnTo>
                  <a:lnTo>
                    <a:pt x="66065" y="354279"/>
                  </a:lnTo>
                  <a:lnTo>
                    <a:pt x="87210" y="354279"/>
                  </a:lnTo>
                  <a:lnTo>
                    <a:pt x="87210" y="322046"/>
                  </a:lnTo>
                  <a:close/>
                </a:path>
                <a:path w="2954020" h="892175">
                  <a:moveTo>
                    <a:pt x="87210" y="264210"/>
                  </a:moveTo>
                  <a:lnTo>
                    <a:pt x="66065" y="264210"/>
                  </a:lnTo>
                  <a:lnTo>
                    <a:pt x="66065" y="296633"/>
                  </a:lnTo>
                  <a:lnTo>
                    <a:pt x="87210" y="296633"/>
                  </a:lnTo>
                  <a:lnTo>
                    <a:pt x="87210" y="264210"/>
                  </a:lnTo>
                  <a:close/>
                </a:path>
                <a:path w="2954020" h="892175">
                  <a:moveTo>
                    <a:pt x="87210" y="206006"/>
                  </a:moveTo>
                  <a:lnTo>
                    <a:pt x="66065" y="206006"/>
                  </a:lnTo>
                  <a:lnTo>
                    <a:pt x="66065" y="238239"/>
                  </a:lnTo>
                  <a:lnTo>
                    <a:pt x="87210" y="238239"/>
                  </a:lnTo>
                  <a:lnTo>
                    <a:pt x="87210" y="206006"/>
                  </a:lnTo>
                  <a:close/>
                </a:path>
                <a:path w="2954020" h="892175">
                  <a:moveTo>
                    <a:pt x="87210" y="148170"/>
                  </a:moveTo>
                  <a:lnTo>
                    <a:pt x="66065" y="148170"/>
                  </a:lnTo>
                  <a:lnTo>
                    <a:pt x="66065" y="180416"/>
                  </a:lnTo>
                  <a:lnTo>
                    <a:pt x="87210" y="180416"/>
                  </a:lnTo>
                  <a:lnTo>
                    <a:pt x="87210" y="148170"/>
                  </a:lnTo>
                  <a:close/>
                </a:path>
                <a:path w="2954020" h="892175">
                  <a:moveTo>
                    <a:pt x="87210" y="90309"/>
                  </a:moveTo>
                  <a:lnTo>
                    <a:pt x="66065" y="90309"/>
                  </a:lnTo>
                  <a:lnTo>
                    <a:pt x="66065" y="122555"/>
                  </a:lnTo>
                  <a:lnTo>
                    <a:pt x="87210" y="122555"/>
                  </a:lnTo>
                  <a:lnTo>
                    <a:pt x="87210" y="90309"/>
                  </a:lnTo>
                  <a:close/>
                </a:path>
                <a:path w="2954020" h="892175">
                  <a:moveTo>
                    <a:pt x="91935" y="787488"/>
                  </a:moveTo>
                  <a:lnTo>
                    <a:pt x="70535" y="787488"/>
                  </a:lnTo>
                  <a:lnTo>
                    <a:pt x="70535" y="822617"/>
                  </a:lnTo>
                  <a:lnTo>
                    <a:pt x="91935" y="822617"/>
                  </a:lnTo>
                  <a:lnTo>
                    <a:pt x="91935" y="787488"/>
                  </a:lnTo>
                  <a:close/>
                </a:path>
                <a:path w="2954020" h="892175">
                  <a:moveTo>
                    <a:pt x="105905" y="864882"/>
                  </a:moveTo>
                  <a:lnTo>
                    <a:pt x="91935" y="864882"/>
                  </a:lnTo>
                  <a:lnTo>
                    <a:pt x="91935" y="850836"/>
                  </a:lnTo>
                  <a:lnTo>
                    <a:pt x="70535" y="850836"/>
                  </a:lnTo>
                  <a:lnTo>
                    <a:pt x="70535" y="885964"/>
                  </a:lnTo>
                  <a:lnTo>
                    <a:pt x="105905" y="885964"/>
                  </a:lnTo>
                  <a:lnTo>
                    <a:pt x="105905" y="864882"/>
                  </a:lnTo>
                  <a:close/>
                </a:path>
                <a:path w="2954020" h="892175">
                  <a:moveTo>
                    <a:pt x="159296" y="79502"/>
                  </a:moveTo>
                  <a:lnTo>
                    <a:pt x="79514" y="0"/>
                  </a:lnTo>
                  <a:lnTo>
                    <a:pt x="0" y="79502"/>
                  </a:lnTo>
                  <a:lnTo>
                    <a:pt x="23761" y="103263"/>
                  </a:lnTo>
                  <a:lnTo>
                    <a:pt x="79514" y="47510"/>
                  </a:lnTo>
                  <a:lnTo>
                    <a:pt x="135534" y="103263"/>
                  </a:lnTo>
                  <a:lnTo>
                    <a:pt x="159296" y="79502"/>
                  </a:lnTo>
                  <a:close/>
                </a:path>
                <a:path w="2954020" h="892175">
                  <a:moveTo>
                    <a:pt x="169329" y="864882"/>
                  </a:moveTo>
                  <a:lnTo>
                    <a:pt x="133959" y="864882"/>
                  </a:lnTo>
                  <a:lnTo>
                    <a:pt x="133959" y="885964"/>
                  </a:lnTo>
                  <a:lnTo>
                    <a:pt x="169329" y="885964"/>
                  </a:lnTo>
                  <a:lnTo>
                    <a:pt x="169329" y="864882"/>
                  </a:lnTo>
                  <a:close/>
                </a:path>
                <a:path w="2954020" h="892175">
                  <a:moveTo>
                    <a:pt x="232156" y="870940"/>
                  </a:moveTo>
                  <a:lnTo>
                    <a:pt x="198856" y="870940"/>
                  </a:lnTo>
                  <a:lnTo>
                    <a:pt x="198856" y="892060"/>
                  </a:lnTo>
                  <a:lnTo>
                    <a:pt x="232156" y="892060"/>
                  </a:lnTo>
                  <a:lnTo>
                    <a:pt x="232156" y="870940"/>
                  </a:lnTo>
                  <a:close/>
                </a:path>
                <a:path w="2954020" h="892175">
                  <a:moveTo>
                    <a:pt x="291846" y="870940"/>
                  </a:moveTo>
                  <a:lnTo>
                    <a:pt x="258546" y="870940"/>
                  </a:lnTo>
                  <a:lnTo>
                    <a:pt x="258546" y="892060"/>
                  </a:lnTo>
                  <a:lnTo>
                    <a:pt x="291846" y="892060"/>
                  </a:lnTo>
                  <a:lnTo>
                    <a:pt x="291846" y="870940"/>
                  </a:lnTo>
                  <a:close/>
                </a:path>
                <a:path w="2954020" h="892175">
                  <a:moveTo>
                    <a:pt x="351497" y="870940"/>
                  </a:moveTo>
                  <a:lnTo>
                    <a:pt x="318198" y="870940"/>
                  </a:lnTo>
                  <a:lnTo>
                    <a:pt x="318198" y="892060"/>
                  </a:lnTo>
                  <a:lnTo>
                    <a:pt x="351497" y="892060"/>
                  </a:lnTo>
                  <a:lnTo>
                    <a:pt x="351497" y="870940"/>
                  </a:lnTo>
                  <a:close/>
                </a:path>
                <a:path w="2954020" h="892175">
                  <a:moveTo>
                    <a:pt x="411721" y="870940"/>
                  </a:moveTo>
                  <a:lnTo>
                    <a:pt x="378421" y="870940"/>
                  </a:lnTo>
                  <a:lnTo>
                    <a:pt x="378421" y="892060"/>
                  </a:lnTo>
                  <a:lnTo>
                    <a:pt x="411721" y="892060"/>
                  </a:lnTo>
                  <a:lnTo>
                    <a:pt x="411721" y="870940"/>
                  </a:lnTo>
                  <a:close/>
                </a:path>
                <a:path w="2954020" h="892175">
                  <a:moveTo>
                    <a:pt x="471373" y="870940"/>
                  </a:moveTo>
                  <a:lnTo>
                    <a:pt x="438073" y="870940"/>
                  </a:lnTo>
                  <a:lnTo>
                    <a:pt x="438073" y="892060"/>
                  </a:lnTo>
                  <a:lnTo>
                    <a:pt x="471373" y="892060"/>
                  </a:lnTo>
                  <a:lnTo>
                    <a:pt x="471373" y="870940"/>
                  </a:lnTo>
                  <a:close/>
                </a:path>
                <a:path w="2954020" h="892175">
                  <a:moveTo>
                    <a:pt x="531063" y="870940"/>
                  </a:moveTo>
                  <a:lnTo>
                    <a:pt x="497763" y="870940"/>
                  </a:lnTo>
                  <a:lnTo>
                    <a:pt x="497763" y="892060"/>
                  </a:lnTo>
                  <a:lnTo>
                    <a:pt x="531063" y="892060"/>
                  </a:lnTo>
                  <a:lnTo>
                    <a:pt x="531063" y="870940"/>
                  </a:lnTo>
                  <a:close/>
                </a:path>
                <a:path w="2954020" h="892175">
                  <a:moveTo>
                    <a:pt x="591248" y="870940"/>
                  </a:moveTo>
                  <a:lnTo>
                    <a:pt x="557949" y="870940"/>
                  </a:lnTo>
                  <a:lnTo>
                    <a:pt x="557949" y="892060"/>
                  </a:lnTo>
                  <a:lnTo>
                    <a:pt x="591248" y="892060"/>
                  </a:lnTo>
                  <a:lnTo>
                    <a:pt x="591248" y="870940"/>
                  </a:lnTo>
                  <a:close/>
                </a:path>
                <a:path w="2954020" h="892175">
                  <a:moveTo>
                    <a:pt x="650900" y="870940"/>
                  </a:moveTo>
                  <a:lnTo>
                    <a:pt x="617639" y="870940"/>
                  </a:lnTo>
                  <a:lnTo>
                    <a:pt x="617639" y="892060"/>
                  </a:lnTo>
                  <a:lnTo>
                    <a:pt x="650900" y="892060"/>
                  </a:lnTo>
                  <a:lnTo>
                    <a:pt x="650900" y="870940"/>
                  </a:lnTo>
                  <a:close/>
                </a:path>
                <a:path w="2954020" h="892175">
                  <a:moveTo>
                    <a:pt x="710590" y="870940"/>
                  </a:moveTo>
                  <a:lnTo>
                    <a:pt x="677303" y="870940"/>
                  </a:lnTo>
                  <a:lnTo>
                    <a:pt x="677303" y="892060"/>
                  </a:lnTo>
                  <a:lnTo>
                    <a:pt x="710590" y="892060"/>
                  </a:lnTo>
                  <a:lnTo>
                    <a:pt x="710590" y="870940"/>
                  </a:lnTo>
                  <a:close/>
                </a:path>
                <a:path w="2954020" h="892175">
                  <a:moveTo>
                    <a:pt x="770775" y="870940"/>
                  </a:moveTo>
                  <a:lnTo>
                    <a:pt x="737514" y="870940"/>
                  </a:lnTo>
                  <a:lnTo>
                    <a:pt x="737514" y="892060"/>
                  </a:lnTo>
                  <a:lnTo>
                    <a:pt x="770775" y="892060"/>
                  </a:lnTo>
                  <a:lnTo>
                    <a:pt x="770775" y="870940"/>
                  </a:lnTo>
                  <a:close/>
                </a:path>
                <a:path w="2954020" h="892175">
                  <a:moveTo>
                    <a:pt x="830465" y="870940"/>
                  </a:moveTo>
                  <a:lnTo>
                    <a:pt x="797179" y="870940"/>
                  </a:lnTo>
                  <a:lnTo>
                    <a:pt x="797179" y="892060"/>
                  </a:lnTo>
                  <a:lnTo>
                    <a:pt x="830465" y="892060"/>
                  </a:lnTo>
                  <a:lnTo>
                    <a:pt x="830465" y="870940"/>
                  </a:lnTo>
                  <a:close/>
                </a:path>
                <a:path w="2954020" h="892175">
                  <a:moveTo>
                    <a:pt x="890130" y="870940"/>
                  </a:moveTo>
                  <a:lnTo>
                    <a:pt x="856869" y="870940"/>
                  </a:lnTo>
                  <a:lnTo>
                    <a:pt x="856869" y="892060"/>
                  </a:lnTo>
                  <a:lnTo>
                    <a:pt x="890130" y="892060"/>
                  </a:lnTo>
                  <a:lnTo>
                    <a:pt x="890130" y="870940"/>
                  </a:lnTo>
                  <a:close/>
                </a:path>
                <a:path w="2954020" h="892175">
                  <a:moveTo>
                    <a:pt x="950595" y="870940"/>
                  </a:moveTo>
                  <a:lnTo>
                    <a:pt x="917155" y="870940"/>
                  </a:lnTo>
                  <a:lnTo>
                    <a:pt x="917155" y="892060"/>
                  </a:lnTo>
                  <a:lnTo>
                    <a:pt x="950595" y="892060"/>
                  </a:lnTo>
                  <a:lnTo>
                    <a:pt x="950595" y="870940"/>
                  </a:lnTo>
                  <a:close/>
                </a:path>
                <a:path w="2954020" h="892175">
                  <a:moveTo>
                    <a:pt x="1010005" y="870940"/>
                  </a:moveTo>
                  <a:lnTo>
                    <a:pt x="976807" y="870940"/>
                  </a:lnTo>
                  <a:lnTo>
                    <a:pt x="976807" y="892060"/>
                  </a:lnTo>
                  <a:lnTo>
                    <a:pt x="1010005" y="892060"/>
                  </a:lnTo>
                  <a:lnTo>
                    <a:pt x="1010005" y="870940"/>
                  </a:lnTo>
                  <a:close/>
                </a:path>
                <a:path w="2954020" h="892175">
                  <a:moveTo>
                    <a:pt x="1069936" y="870940"/>
                  </a:moveTo>
                  <a:lnTo>
                    <a:pt x="1036497" y="870940"/>
                  </a:lnTo>
                  <a:lnTo>
                    <a:pt x="1036497" y="892060"/>
                  </a:lnTo>
                  <a:lnTo>
                    <a:pt x="1069936" y="892060"/>
                  </a:lnTo>
                  <a:lnTo>
                    <a:pt x="1069936" y="870940"/>
                  </a:lnTo>
                  <a:close/>
                </a:path>
                <a:path w="2954020" h="892175">
                  <a:moveTo>
                    <a:pt x="1130160" y="870940"/>
                  </a:moveTo>
                  <a:lnTo>
                    <a:pt x="1096683" y="870940"/>
                  </a:lnTo>
                  <a:lnTo>
                    <a:pt x="1096683" y="892060"/>
                  </a:lnTo>
                  <a:lnTo>
                    <a:pt x="1130160" y="892060"/>
                  </a:lnTo>
                  <a:lnTo>
                    <a:pt x="1130160" y="870940"/>
                  </a:lnTo>
                  <a:close/>
                </a:path>
                <a:path w="2954020" h="892175">
                  <a:moveTo>
                    <a:pt x="1189570" y="870940"/>
                  </a:moveTo>
                  <a:lnTo>
                    <a:pt x="1156347" y="870940"/>
                  </a:lnTo>
                  <a:lnTo>
                    <a:pt x="1156347" y="892060"/>
                  </a:lnTo>
                  <a:lnTo>
                    <a:pt x="1189570" y="892060"/>
                  </a:lnTo>
                  <a:lnTo>
                    <a:pt x="1189570" y="870940"/>
                  </a:lnTo>
                  <a:close/>
                </a:path>
                <a:path w="2954020" h="892175">
                  <a:moveTo>
                    <a:pt x="1249502" y="870940"/>
                  </a:moveTo>
                  <a:lnTo>
                    <a:pt x="1216037" y="870940"/>
                  </a:lnTo>
                  <a:lnTo>
                    <a:pt x="1216037" y="892060"/>
                  </a:lnTo>
                  <a:lnTo>
                    <a:pt x="1249502" y="892060"/>
                  </a:lnTo>
                  <a:lnTo>
                    <a:pt x="1249502" y="870940"/>
                  </a:lnTo>
                  <a:close/>
                </a:path>
                <a:path w="2954020" h="892175">
                  <a:moveTo>
                    <a:pt x="1309789" y="870940"/>
                  </a:moveTo>
                  <a:lnTo>
                    <a:pt x="1276223" y="870940"/>
                  </a:lnTo>
                  <a:lnTo>
                    <a:pt x="1276223" y="892060"/>
                  </a:lnTo>
                  <a:lnTo>
                    <a:pt x="1309789" y="892060"/>
                  </a:lnTo>
                  <a:lnTo>
                    <a:pt x="1309789" y="870940"/>
                  </a:lnTo>
                  <a:close/>
                </a:path>
                <a:path w="2954020" h="892175">
                  <a:moveTo>
                    <a:pt x="1369199" y="870940"/>
                  </a:moveTo>
                  <a:lnTo>
                    <a:pt x="1335913" y="870940"/>
                  </a:lnTo>
                  <a:lnTo>
                    <a:pt x="1335913" y="892060"/>
                  </a:lnTo>
                  <a:lnTo>
                    <a:pt x="1369199" y="892060"/>
                  </a:lnTo>
                  <a:lnTo>
                    <a:pt x="1369199" y="870940"/>
                  </a:lnTo>
                  <a:close/>
                </a:path>
                <a:path w="2954020" h="892175">
                  <a:moveTo>
                    <a:pt x="1429143" y="870940"/>
                  </a:moveTo>
                  <a:lnTo>
                    <a:pt x="1395844" y="870940"/>
                  </a:lnTo>
                  <a:lnTo>
                    <a:pt x="1395844" y="892060"/>
                  </a:lnTo>
                  <a:lnTo>
                    <a:pt x="1429143" y="892060"/>
                  </a:lnTo>
                  <a:lnTo>
                    <a:pt x="1429143" y="870940"/>
                  </a:lnTo>
                  <a:close/>
                </a:path>
                <a:path w="2954020" h="892175">
                  <a:moveTo>
                    <a:pt x="1489329" y="870940"/>
                  </a:moveTo>
                  <a:lnTo>
                    <a:pt x="1456029" y="870940"/>
                  </a:lnTo>
                  <a:lnTo>
                    <a:pt x="1456029" y="892060"/>
                  </a:lnTo>
                  <a:lnTo>
                    <a:pt x="1489329" y="892060"/>
                  </a:lnTo>
                  <a:lnTo>
                    <a:pt x="1489329" y="870940"/>
                  </a:lnTo>
                  <a:close/>
                </a:path>
                <a:path w="2954020" h="892175">
                  <a:moveTo>
                    <a:pt x="1548739" y="870940"/>
                  </a:moveTo>
                  <a:lnTo>
                    <a:pt x="1515440" y="870940"/>
                  </a:lnTo>
                  <a:lnTo>
                    <a:pt x="1515440" y="892060"/>
                  </a:lnTo>
                  <a:lnTo>
                    <a:pt x="1548739" y="892060"/>
                  </a:lnTo>
                  <a:lnTo>
                    <a:pt x="1548739" y="870940"/>
                  </a:lnTo>
                  <a:close/>
                </a:path>
                <a:path w="2954020" h="892175">
                  <a:moveTo>
                    <a:pt x="1608670" y="870940"/>
                  </a:moveTo>
                  <a:lnTo>
                    <a:pt x="1575384" y="870940"/>
                  </a:lnTo>
                  <a:lnTo>
                    <a:pt x="1575384" y="892060"/>
                  </a:lnTo>
                  <a:lnTo>
                    <a:pt x="1608670" y="892060"/>
                  </a:lnTo>
                  <a:lnTo>
                    <a:pt x="1608670" y="870940"/>
                  </a:lnTo>
                  <a:close/>
                </a:path>
                <a:path w="2954020" h="892175">
                  <a:moveTo>
                    <a:pt x="1671497" y="866216"/>
                  </a:moveTo>
                  <a:lnTo>
                    <a:pt x="1636369" y="866216"/>
                  </a:lnTo>
                  <a:lnTo>
                    <a:pt x="1636369" y="887615"/>
                  </a:lnTo>
                  <a:lnTo>
                    <a:pt x="1671497" y="887615"/>
                  </a:lnTo>
                  <a:lnTo>
                    <a:pt x="1671497" y="866216"/>
                  </a:lnTo>
                  <a:close/>
                </a:path>
                <a:path w="2954020" h="892175">
                  <a:moveTo>
                    <a:pt x="1734845" y="852144"/>
                  </a:moveTo>
                  <a:lnTo>
                    <a:pt x="1713699" y="852144"/>
                  </a:lnTo>
                  <a:lnTo>
                    <a:pt x="1713699" y="866216"/>
                  </a:lnTo>
                  <a:lnTo>
                    <a:pt x="1699717" y="866216"/>
                  </a:lnTo>
                  <a:lnTo>
                    <a:pt x="1699717" y="887615"/>
                  </a:lnTo>
                  <a:lnTo>
                    <a:pt x="1734845" y="887615"/>
                  </a:lnTo>
                  <a:lnTo>
                    <a:pt x="1734845" y="852144"/>
                  </a:lnTo>
                  <a:close/>
                </a:path>
                <a:path w="2954020" h="892175">
                  <a:moveTo>
                    <a:pt x="1734845" y="788784"/>
                  </a:moveTo>
                  <a:lnTo>
                    <a:pt x="1713699" y="788784"/>
                  </a:lnTo>
                  <a:lnTo>
                    <a:pt x="1713699" y="824191"/>
                  </a:lnTo>
                  <a:lnTo>
                    <a:pt x="1734845" y="824191"/>
                  </a:lnTo>
                  <a:lnTo>
                    <a:pt x="1734845" y="788784"/>
                  </a:lnTo>
                  <a:close/>
                </a:path>
                <a:path w="2954020" h="892175">
                  <a:moveTo>
                    <a:pt x="1741220" y="727443"/>
                  </a:moveTo>
                  <a:lnTo>
                    <a:pt x="1720062" y="727443"/>
                  </a:lnTo>
                  <a:lnTo>
                    <a:pt x="1720062" y="759714"/>
                  </a:lnTo>
                  <a:lnTo>
                    <a:pt x="1741220" y="759714"/>
                  </a:lnTo>
                  <a:lnTo>
                    <a:pt x="1741220" y="727443"/>
                  </a:lnTo>
                  <a:close/>
                </a:path>
                <a:path w="2954020" h="892175">
                  <a:moveTo>
                    <a:pt x="1741220" y="669607"/>
                  </a:moveTo>
                  <a:lnTo>
                    <a:pt x="1720062" y="669607"/>
                  </a:lnTo>
                  <a:lnTo>
                    <a:pt x="1720062" y="701852"/>
                  </a:lnTo>
                  <a:lnTo>
                    <a:pt x="1741220" y="701852"/>
                  </a:lnTo>
                  <a:lnTo>
                    <a:pt x="1741220" y="669607"/>
                  </a:lnTo>
                  <a:close/>
                </a:path>
                <a:path w="2954020" h="892175">
                  <a:moveTo>
                    <a:pt x="1741220" y="611784"/>
                  </a:moveTo>
                  <a:lnTo>
                    <a:pt x="1720062" y="611784"/>
                  </a:lnTo>
                  <a:lnTo>
                    <a:pt x="1720062" y="644029"/>
                  </a:lnTo>
                  <a:lnTo>
                    <a:pt x="1741220" y="644029"/>
                  </a:lnTo>
                  <a:lnTo>
                    <a:pt x="1741220" y="611784"/>
                  </a:lnTo>
                  <a:close/>
                </a:path>
                <a:path w="2954020" h="892175">
                  <a:moveTo>
                    <a:pt x="1741220" y="553389"/>
                  </a:moveTo>
                  <a:lnTo>
                    <a:pt x="1720062" y="553389"/>
                  </a:lnTo>
                  <a:lnTo>
                    <a:pt x="1720062" y="585635"/>
                  </a:lnTo>
                  <a:lnTo>
                    <a:pt x="1741220" y="585635"/>
                  </a:lnTo>
                  <a:lnTo>
                    <a:pt x="1741220" y="553389"/>
                  </a:lnTo>
                  <a:close/>
                </a:path>
                <a:path w="2954020" h="892175">
                  <a:moveTo>
                    <a:pt x="1741220" y="495846"/>
                  </a:moveTo>
                  <a:lnTo>
                    <a:pt x="1720062" y="495846"/>
                  </a:lnTo>
                  <a:lnTo>
                    <a:pt x="1720062" y="528091"/>
                  </a:lnTo>
                  <a:lnTo>
                    <a:pt x="1741220" y="528091"/>
                  </a:lnTo>
                  <a:lnTo>
                    <a:pt x="1741220" y="495846"/>
                  </a:lnTo>
                  <a:close/>
                </a:path>
                <a:path w="2954020" h="892175">
                  <a:moveTo>
                    <a:pt x="1741220" y="437984"/>
                  </a:moveTo>
                  <a:lnTo>
                    <a:pt x="1720062" y="437984"/>
                  </a:lnTo>
                  <a:lnTo>
                    <a:pt x="1720062" y="470217"/>
                  </a:lnTo>
                  <a:lnTo>
                    <a:pt x="1741220" y="470217"/>
                  </a:lnTo>
                  <a:lnTo>
                    <a:pt x="1741220" y="437984"/>
                  </a:lnTo>
                  <a:close/>
                </a:path>
                <a:path w="2954020" h="892175">
                  <a:moveTo>
                    <a:pt x="1741220" y="379628"/>
                  </a:moveTo>
                  <a:lnTo>
                    <a:pt x="1720062" y="379628"/>
                  </a:lnTo>
                  <a:lnTo>
                    <a:pt x="1720062" y="411861"/>
                  </a:lnTo>
                  <a:lnTo>
                    <a:pt x="1741220" y="411861"/>
                  </a:lnTo>
                  <a:lnTo>
                    <a:pt x="1741220" y="379628"/>
                  </a:lnTo>
                  <a:close/>
                </a:path>
                <a:path w="2954020" h="892175">
                  <a:moveTo>
                    <a:pt x="1741220" y="321767"/>
                  </a:moveTo>
                  <a:lnTo>
                    <a:pt x="1720062" y="321767"/>
                  </a:lnTo>
                  <a:lnTo>
                    <a:pt x="1720062" y="354279"/>
                  </a:lnTo>
                  <a:lnTo>
                    <a:pt x="1741220" y="354279"/>
                  </a:lnTo>
                  <a:lnTo>
                    <a:pt x="1741220" y="321767"/>
                  </a:lnTo>
                  <a:close/>
                </a:path>
                <a:path w="2954020" h="892175">
                  <a:moveTo>
                    <a:pt x="1741220" y="263931"/>
                  </a:moveTo>
                  <a:lnTo>
                    <a:pt x="1720062" y="263931"/>
                  </a:lnTo>
                  <a:lnTo>
                    <a:pt x="1720062" y="296100"/>
                  </a:lnTo>
                  <a:lnTo>
                    <a:pt x="1741220" y="296100"/>
                  </a:lnTo>
                  <a:lnTo>
                    <a:pt x="1741220" y="263931"/>
                  </a:lnTo>
                  <a:close/>
                </a:path>
                <a:path w="2954020" h="892175">
                  <a:moveTo>
                    <a:pt x="1741220" y="205473"/>
                  </a:moveTo>
                  <a:lnTo>
                    <a:pt x="1720062" y="205473"/>
                  </a:lnTo>
                  <a:lnTo>
                    <a:pt x="1720062" y="237998"/>
                  </a:lnTo>
                  <a:lnTo>
                    <a:pt x="1741220" y="237998"/>
                  </a:lnTo>
                  <a:lnTo>
                    <a:pt x="1741220" y="205473"/>
                  </a:lnTo>
                  <a:close/>
                </a:path>
                <a:path w="2954020" h="892175">
                  <a:moveTo>
                    <a:pt x="1741220" y="147891"/>
                  </a:moveTo>
                  <a:lnTo>
                    <a:pt x="1720062" y="147891"/>
                  </a:lnTo>
                  <a:lnTo>
                    <a:pt x="1720062" y="180136"/>
                  </a:lnTo>
                  <a:lnTo>
                    <a:pt x="1741220" y="180136"/>
                  </a:lnTo>
                  <a:lnTo>
                    <a:pt x="1741220" y="147891"/>
                  </a:lnTo>
                  <a:close/>
                </a:path>
                <a:path w="2954020" h="892175">
                  <a:moveTo>
                    <a:pt x="1741220" y="90068"/>
                  </a:moveTo>
                  <a:lnTo>
                    <a:pt x="1720062" y="90068"/>
                  </a:lnTo>
                  <a:lnTo>
                    <a:pt x="1720062" y="122301"/>
                  </a:lnTo>
                  <a:lnTo>
                    <a:pt x="1741220" y="122301"/>
                  </a:lnTo>
                  <a:lnTo>
                    <a:pt x="1741220" y="90068"/>
                  </a:lnTo>
                  <a:close/>
                </a:path>
                <a:path w="2954020" h="892175">
                  <a:moveTo>
                    <a:pt x="1810689" y="93827"/>
                  </a:moveTo>
                  <a:lnTo>
                    <a:pt x="1730908" y="14033"/>
                  </a:lnTo>
                  <a:lnTo>
                    <a:pt x="1651393" y="93827"/>
                  </a:lnTo>
                  <a:lnTo>
                    <a:pt x="1675155" y="117589"/>
                  </a:lnTo>
                  <a:lnTo>
                    <a:pt x="1730908" y="61595"/>
                  </a:lnTo>
                  <a:lnTo>
                    <a:pt x="1786902" y="117589"/>
                  </a:lnTo>
                  <a:lnTo>
                    <a:pt x="1810689" y="93827"/>
                  </a:lnTo>
                  <a:close/>
                </a:path>
                <a:path w="2954020" h="892175">
                  <a:moveTo>
                    <a:pt x="2683611" y="727722"/>
                  </a:moveTo>
                  <a:lnTo>
                    <a:pt x="2662453" y="727722"/>
                  </a:lnTo>
                  <a:lnTo>
                    <a:pt x="2662453" y="759968"/>
                  </a:lnTo>
                  <a:lnTo>
                    <a:pt x="2683611" y="759968"/>
                  </a:lnTo>
                  <a:lnTo>
                    <a:pt x="2683611" y="727722"/>
                  </a:lnTo>
                  <a:close/>
                </a:path>
                <a:path w="2954020" h="892175">
                  <a:moveTo>
                    <a:pt x="2683611" y="669899"/>
                  </a:moveTo>
                  <a:lnTo>
                    <a:pt x="2662453" y="669899"/>
                  </a:lnTo>
                  <a:lnTo>
                    <a:pt x="2662453" y="702132"/>
                  </a:lnTo>
                  <a:lnTo>
                    <a:pt x="2683611" y="702132"/>
                  </a:lnTo>
                  <a:lnTo>
                    <a:pt x="2683611" y="669899"/>
                  </a:lnTo>
                  <a:close/>
                </a:path>
                <a:path w="2954020" h="892175">
                  <a:moveTo>
                    <a:pt x="2683611" y="612025"/>
                  </a:moveTo>
                  <a:lnTo>
                    <a:pt x="2662453" y="612025"/>
                  </a:lnTo>
                  <a:lnTo>
                    <a:pt x="2662453" y="644271"/>
                  </a:lnTo>
                  <a:lnTo>
                    <a:pt x="2683611" y="644271"/>
                  </a:lnTo>
                  <a:lnTo>
                    <a:pt x="2683611" y="612025"/>
                  </a:lnTo>
                  <a:close/>
                </a:path>
                <a:path w="2954020" h="892175">
                  <a:moveTo>
                    <a:pt x="2683611" y="553669"/>
                  </a:moveTo>
                  <a:lnTo>
                    <a:pt x="2662453" y="553669"/>
                  </a:lnTo>
                  <a:lnTo>
                    <a:pt x="2662453" y="586155"/>
                  </a:lnTo>
                  <a:lnTo>
                    <a:pt x="2683611" y="586155"/>
                  </a:lnTo>
                  <a:lnTo>
                    <a:pt x="2683611" y="553669"/>
                  </a:lnTo>
                  <a:close/>
                </a:path>
                <a:path w="2954020" h="892175">
                  <a:moveTo>
                    <a:pt x="2683611" y="495846"/>
                  </a:moveTo>
                  <a:lnTo>
                    <a:pt x="2662453" y="495846"/>
                  </a:lnTo>
                  <a:lnTo>
                    <a:pt x="2662453" y="528091"/>
                  </a:lnTo>
                  <a:lnTo>
                    <a:pt x="2683611" y="528091"/>
                  </a:lnTo>
                  <a:lnTo>
                    <a:pt x="2683611" y="495846"/>
                  </a:lnTo>
                  <a:close/>
                </a:path>
                <a:path w="2954020" h="892175">
                  <a:moveTo>
                    <a:pt x="2683611" y="438264"/>
                  </a:moveTo>
                  <a:lnTo>
                    <a:pt x="2662453" y="438264"/>
                  </a:lnTo>
                  <a:lnTo>
                    <a:pt x="2662453" y="470509"/>
                  </a:lnTo>
                  <a:lnTo>
                    <a:pt x="2683611" y="470509"/>
                  </a:lnTo>
                  <a:lnTo>
                    <a:pt x="2683611" y="438264"/>
                  </a:lnTo>
                  <a:close/>
                </a:path>
                <a:path w="2954020" h="892175">
                  <a:moveTo>
                    <a:pt x="2683611" y="379869"/>
                  </a:moveTo>
                  <a:lnTo>
                    <a:pt x="2662453" y="379869"/>
                  </a:lnTo>
                  <a:lnTo>
                    <a:pt x="2662453" y="412115"/>
                  </a:lnTo>
                  <a:lnTo>
                    <a:pt x="2683611" y="412115"/>
                  </a:lnTo>
                  <a:lnTo>
                    <a:pt x="2683611" y="379869"/>
                  </a:lnTo>
                  <a:close/>
                </a:path>
                <a:path w="2954020" h="892175">
                  <a:moveTo>
                    <a:pt x="2683611" y="322046"/>
                  </a:moveTo>
                  <a:lnTo>
                    <a:pt x="2662453" y="322046"/>
                  </a:lnTo>
                  <a:lnTo>
                    <a:pt x="2662453" y="354279"/>
                  </a:lnTo>
                  <a:lnTo>
                    <a:pt x="2683611" y="354279"/>
                  </a:lnTo>
                  <a:lnTo>
                    <a:pt x="2683611" y="322046"/>
                  </a:lnTo>
                  <a:close/>
                </a:path>
                <a:path w="2954020" h="892175">
                  <a:moveTo>
                    <a:pt x="2683611" y="264210"/>
                  </a:moveTo>
                  <a:lnTo>
                    <a:pt x="2662453" y="264210"/>
                  </a:lnTo>
                  <a:lnTo>
                    <a:pt x="2662453" y="296633"/>
                  </a:lnTo>
                  <a:lnTo>
                    <a:pt x="2683611" y="296633"/>
                  </a:lnTo>
                  <a:lnTo>
                    <a:pt x="2683611" y="264210"/>
                  </a:lnTo>
                  <a:close/>
                </a:path>
                <a:path w="2954020" h="892175">
                  <a:moveTo>
                    <a:pt x="2683611" y="206006"/>
                  </a:moveTo>
                  <a:lnTo>
                    <a:pt x="2662453" y="206006"/>
                  </a:lnTo>
                  <a:lnTo>
                    <a:pt x="2662453" y="238239"/>
                  </a:lnTo>
                  <a:lnTo>
                    <a:pt x="2683611" y="238239"/>
                  </a:lnTo>
                  <a:lnTo>
                    <a:pt x="2683611" y="206006"/>
                  </a:lnTo>
                  <a:close/>
                </a:path>
                <a:path w="2954020" h="892175">
                  <a:moveTo>
                    <a:pt x="2683611" y="148170"/>
                  </a:moveTo>
                  <a:lnTo>
                    <a:pt x="2662453" y="148170"/>
                  </a:lnTo>
                  <a:lnTo>
                    <a:pt x="2662453" y="180416"/>
                  </a:lnTo>
                  <a:lnTo>
                    <a:pt x="2683611" y="180416"/>
                  </a:lnTo>
                  <a:lnTo>
                    <a:pt x="2683611" y="148170"/>
                  </a:lnTo>
                  <a:close/>
                </a:path>
                <a:path w="2954020" h="892175">
                  <a:moveTo>
                    <a:pt x="2683611" y="90309"/>
                  </a:moveTo>
                  <a:lnTo>
                    <a:pt x="2662453" y="90309"/>
                  </a:lnTo>
                  <a:lnTo>
                    <a:pt x="2662453" y="122555"/>
                  </a:lnTo>
                  <a:lnTo>
                    <a:pt x="2683611" y="122555"/>
                  </a:lnTo>
                  <a:lnTo>
                    <a:pt x="2683611" y="90309"/>
                  </a:lnTo>
                  <a:close/>
                </a:path>
                <a:path w="2954020" h="892175">
                  <a:moveTo>
                    <a:pt x="2830118" y="870940"/>
                  </a:moveTo>
                  <a:lnTo>
                    <a:pt x="2795778" y="870940"/>
                  </a:lnTo>
                  <a:lnTo>
                    <a:pt x="2795778" y="892060"/>
                  </a:lnTo>
                  <a:lnTo>
                    <a:pt x="2830118" y="892060"/>
                  </a:lnTo>
                  <a:lnTo>
                    <a:pt x="2830118" y="870940"/>
                  </a:lnTo>
                  <a:close/>
                </a:path>
                <a:path w="2954020" h="892175">
                  <a:moveTo>
                    <a:pt x="2891891" y="870940"/>
                  </a:moveTo>
                  <a:lnTo>
                    <a:pt x="2857360" y="870940"/>
                  </a:lnTo>
                  <a:lnTo>
                    <a:pt x="2857360" y="892060"/>
                  </a:lnTo>
                  <a:lnTo>
                    <a:pt x="2891891" y="892060"/>
                  </a:lnTo>
                  <a:lnTo>
                    <a:pt x="2891891" y="870940"/>
                  </a:lnTo>
                  <a:close/>
                </a:path>
                <a:path w="2954020" h="892175">
                  <a:moveTo>
                    <a:pt x="2953728" y="870940"/>
                  </a:moveTo>
                  <a:lnTo>
                    <a:pt x="2919133" y="870940"/>
                  </a:lnTo>
                  <a:lnTo>
                    <a:pt x="2919133" y="892060"/>
                  </a:lnTo>
                  <a:lnTo>
                    <a:pt x="2953728" y="892060"/>
                  </a:lnTo>
                  <a:lnTo>
                    <a:pt x="2953728" y="870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1261" y="2822778"/>
              <a:ext cx="1672589" cy="892175"/>
            </a:xfrm>
            <a:custGeom>
              <a:avLst/>
              <a:gdLst/>
              <a:ahLst/>
              <a:cxnLst/>
              <a:rect l="l" t="t" r="r" b="b"/>
              <a:pathLst>
                <a:path w="1672589" h="892175">
                  <a:moveTo>
                    <a:pt x="91821" y="787488"/>
                  </a:moveTo>
                  <a:lnTo>
                    <a:pt x="70739" y="787488"/>
                  </a:lnTo>
                  <a:lnTo>
                    <a:pt x="70739" y="822617"/>
                  </a:lnTo>
                  <a:lnTo>
                    <a:pt x="91821" y="822617"/>
                  </a:lnTo>
                  <a:lnTo>
                    <a:pt x="91821" y="787488"/>
                  </a:lnTo>
                  <a:close/>
                </a:path>
                <a:path w="1672589" h="892175">
                  <a:moveTo>
                    <a:pt x="105867" y="864882"/>
                  </a:moveTo>
                  <a:lnTo>
                    <a:pt x="91821" y="864882"/>
                  </a:lnTo>
                  <a:lnTo>
                    <a:pt x="91821" y="850836"/>
                  </a:lnTo>
                  <a:lnTo>
                    <a:pt x="70739" y="850836"/>
                  </a:lnTo>
                  <a:lnTo>
                    <a:pt x="70739" y="885964"/>
                  </a:lnTo>
                  <a:lnTo>
                    <a:pt x="105867" y="885964"/>
                  </a:lnTo>
                  <a:lnTo>
                    <a:pt x="105867" y="864882"/>
                  </a:lnTo>
                  <a:close/>
                </a:path>
                <a:path w="1672589" h="892175">
                  <a:moveTo>
                    <a:pt x="159181" y="79502"/>
                  </a:moveTo>
                  <a:lnTo>
                    <a:pt x="79679" y="0"/>
                  </a:lnTo>
                  <a:lnTo>
                    <a:pt x="0" y="79502"/>
                  </a:lnTo>
                  <a:lnTo>
                    <a:pt x="23749" y="103263"/>
                  </a:lnTo>
                  <a:lnTo>
                    <a:pt x="79679" y="47510"/>
                  </a:lnTo>
                  <a:lnTo>
                    <a:pt x="135394" y="103263"/>
                  </a:lnTo>
                  <a:lnTo>
                    <a:pt x="159181" y="79502"/>
                  </a:lnTo>
                  <a:close/>
                </a:path>
                <a:path w="1672589" h="892175">
                  <a:moveTo>
                    <a:pt x="169214" y="864882"/>
                  </a:moveTo>
                  <a:lnTo>
                    <a:pt x="134086" y="864882"/>
                  </a:lnTo>
                  <a:lnTo>
                    <a:pt x="134086" y="885964"/>
                  </a:lnTo>
                  <a:lnTo>
                    <a:pt x="169214" y="885964"/>
                  </a:lnTo>
                  <a:lnTo>
                    <a:pt x="169214" y="864882"/>
                  </a:lnTo>
                  <a:close/>
                </a:path>
                <a:path w="1672589" h="892175">
                  <a:moveTo>
                    <a:pt x="233616" y="870940"/>
                  </a:moveTo>
                  <a:lnTo>
                    <a:pt x="199275" y="870940"/>
                  </a:lnTo>
                  <a:lnTo>
                    <a:pt x="199275" y="892060"/>
                  </a:lnTo>
                  <a:lnTo>
                    <a:pt x="233616" y="892060"/>
                  </a:lnTo>
                  <a:lnTo>
                    <a:pt x="233616" y="870940"/>
                  </a:lnTo>
                  <a:close/>
                </a:path>
                <a:path w="1672589" h="892175">
                  <a:moveTo>
                    <a:pt x="419277" y="870940"/>
                  </a:moveTo>
                  <a:lnTo>
                    <a:pt x="384924" y="870940"/>
                  </a:lnTo>
                  <a:lnTo>
                    <a:pt x="384924" y="892060"/>
                  </a:lnTo>
                  <a:lnTo>
                    <a:pt x="419277" y="892060"/>
                  </a:lnTo>
                  <a:lnTo>
                    <a:pt x="419277" y="870940"/>
                  </a:lnTo>
                  <a:close/>
                </a:path>
                <a:path w="1672589" h="892175">
                  <a:moveTo>
                    <a:pt x="480796" y="870940"/>
                  </a:moveTo>
                  <a:lnTo>
                    <a:pt x="446443" y="870940"/>
                  </a:lnTo>
                  <a:lnTo>
                    <a:pt x="446443" y="892060"/>
                  </a:lnTo>
                  <a:lnTo>
                    <a:pt x="480796" y="892060"/>
                  </a:lnTo>
                  <a:lnTo>
                    <a:pt x="480796" y="870940"/>
                  </a:lnTo>
                  <a:close/>
                </a:path>
                <a:path w="1672589" h="892175">
                  <a:moveTo>
                    <a:pt x="542569" y="870940"/>
                  </a:moveTo>
                  <a:lnTo>
                    <a:pt x="508215" y="870940"/>
                  </a:lnTo>
                  <a:lnTo>
                    <a:pt x="508215" y="892060"/>
                  </a:lnTo>
                  <a:lnTo>
                    <a:pt x="542569" y="892060"/>
                  </a:lnTo>
                  <a:lnTo>
                    <a:pt x="542569" y="870940"/>
                  </a:lnTo>
                  <a:close/>
                </a:path>
                <a:path w="1672589" h="892175">
                  <a:moveTo>
                    <a:pt x="604862" y="870940"/>
                  </a:moveTo>
                  <a:lnTo>
                    <a:pt x="570331" y="870940"/>
                  </a:lnTo>
                  <a:lnTo>
                    <a:pt x="570331" y="892060"/>
                  </a:lnTo>
                  <a:lnTo>
                    <a:pt x="604862" y="892060"/>
                  </a:lnTo>
                  <a:lnTo>
                    <a:pt x="604862" y="870940"/>
                  </a:lnTo>
                  <a:close/>
                </a:path>
                <a:path w="1672589" h="892175">
                  <a:moveTo>
                    <a:pt x="666457" y="870940"/>
                  </a:moveTo>
                  <a:lnTo>
                    <a:pt x="632104" y="870940"/>
                  </a:lnTo>
                  <a:lnTo>
                    <a:pt x="632104" y="892060"/>
                  </a:lnTo>
                  <a:lnTo>
                    <a:pt x="666457" y="892060"/>
                  </a:lnTo>
                  <a:lnTo>
                    <a:pt x="666457" y="870940"/>
                  </a:lnTo>
                  <a:close/>
                </a:path>
                <a:path w="1672589" h="892175">
                  <a:moveTo>
                    <a:pt x="728218" y="870940"/>
                  </a:moveTo>
                  <a:lnTo>
                    <a:pt x="693623" y="870940"/>
                  </a:lnTo>
                  <a:lnTo>
                    <a:pt x="693623" y="892060"/>
                  </a:lnTo>
                  <a:lnTo>
                    <a:pt x="728218" y="892060"/>
                  </a:lnTo>
                  <a:lnTo>
                    <a:pt x="728218" y="870940"/>
                  </a:lnTo>
                  <a:close/>
                </a:path>
                <a:path w="1672589" h="892175">
                  <a:moveTo>
                    <a:pt x="790232" y="870940"/>
                  </a:moveTo>
                  <a:lnTo>
                    <a:pt x="755916" y="870940"/>
                  </a:lnTo>
                  <a:lnTo>
                    <a:pt x="755916" y="892060"/>
                  </a:lnTo>
                  <a:lnTo>
                    <a:pt x="790232" y="892060"/>
                  </a:lnTo>
                  <a:lnTo>
                    <a:pt x="790232" y="870940"/>
                  </a:lnTo>
                  <a:close/>
                </a:path>
                <a:path w="1672589" h="892175">
                  <a:moveTo>
                    <a:pt x="852004" y="870940"/>
                  </a:moveTo>
                  <a:lnTo>
                    <a:pt x="817410" y="870940"/>
                  </a:lnTo>
                  <a:lnTo>
                    <a:pt x="817410" y="892060"/>
                  </a:lnTo>
                  <a:lnTo>
                    <a:pt x="852004" y="892060"/>
                  </a:lnTo>
                  <a:lnTo>
                    <a:pt x="852004" y="870940"/>
                  </a:lnTo>
                  <a:close/>
                </a:path>
                <a:path w="1672589" h="892175">
                  <a:moveTo>
                    <a:pt x="913803" y="870940"/>
                  </a:moveTo>
                  <a:lnTo>
                    <a:pt x="879284" y="870940"/>
                  </a:lnTo>
                  <a:lnTo>
                    <a:pt x="879284" y="892060"/>
                  </a:lnTo>
                  <a:lnTo>
                    <a:pt x="913803" y="892060"/>
                  </a:lnTo>
                  <a:lnTo>
                    <a:pt x="913803" y="870940"/>
                  </a:lnTo>
                  <a:close/>
                </a:path>
                <a:path w="1672589" h="892175">
                  <a:moveTo>
                    <a:pt x="975918" y="870940"/>
                  </a:moveTo>
                  <a:lnTo>
                    <a:pt x="941578" y="870940"/>
                  </a:lnTo>
                  <a:lnTo>
                    <a:pt x="941578" y="892060"/>
                  </a:lnTo>
                  <a:lnTo>
                    <a:pt x="975918" y="892060"/>
                  </a:lnTo>
                  <a:lnTo>
                    <a:pt x="975918" y="870940"/>
                  </a:lnTo>
                  <a:close/>
                </a:path>
                <a:path w="1672589" h="892175">
                  <a:moveTo>
                    <a:pt x="1037412" y="870940"/>
                  </a:moveTo>
                  <a:lnTo>
                    <a:pt x="1003096" y="870940"/>
                  </a:lnTo>
                  <a:lnTo>
                    <a:pt x="1003096" y="892060"/>
                  </a:lnTo>
                  <a:lnTo>
                    <a:pt x="1037412" y="892060"/>
                  </a:lnTo>
                  <a:lnTo>
                    <a:pt x="1037412" y="870940"/>
                  </a:lnTo>
                  <a:close/>
                </a:path>
                <a:path w="1672589" h="892175">
                  <a:moveTo>
                    <a:pt x="1099172" y="870940"/>
                  </a:moveTo>
                  <a:lnTo>
                    <a:pt x="1064869" y="870940"/>
                  </a:lnTo>
                  <a:lnTo>
                    <a:pt x="1064869" y="892060"/>
                  </a:lnTo>
                  <a:lnTo>
                    <a:pt x="1099172" y="892060"/>
                  </a:lnTo>
                  <a:lnTo>
                    <a:pt x="1099172" y="870940"/>
                  </a:lnTo>
                  <a:close/>
                </a:path>
                <a:path w="1672589" h="892175">
                  <a:moveTo>
                    <a:pt x="1161478" y="870940"/>
                  </a:moveTo>
                  <a:lnTo>
                    <a:pt x="1126871" y="870940"/>
                  </a:lnTo>
                  <a:lnTo>
                    <a:pt x="1126871" y="892060"/>
                  </a:lnTo>
                  <a:lnTo>
                    <a:pt x="1161478" y="892060"/>
                  </a:lnTo>
                  <a:lnTo>
                    <a:pt x="1161478" y="870940"/>
                  </a:lnTo>
                  <a:close/>
                </a:path>
                <a:path w="1672589" h="892175">
                  <a:moveTo>
                    <a:pt x="1222997" y="870940"/>
                  </a:moveTo>
                  <a:lnTo>
                    <a:pt x="1188745" y="870940"/>
                  </a:lnTo>
                  <a:lnTo>
                    <a:pt x="1188745" y="892060"/>
                  </a:lnTo>
                  <a:lnTo>
                    <a:pt x="1222997" y="892060"/>
                  </a:lnTo>
                  <a:lnTo>
                    <a:pt x="1222997" y="870940"/>
                  </a:lnTo>
                  <a:close/>
                </a:path>
                <a:path w="1672589" h="892175">
                  <a:moveTo>
                    <a:pt x="1284871" y="870940"/>
                  </a:moveTo>
                  <a:lnTo>
                    <a:pt x="1250518" y="870940"/>
                  </a:lnTo>
                  <a:lnTo>
                    <a:pt x="1250518" y="892060"/>
                  </a:lnTo>
                  <a:lnTo>
                    <a:pt x="1284871" y="892060"/>
                  </a:lnTo>
                  <a:lnTo>
                    <a:pt x="1284871" y="870940"/>
                  </a:lnTo>
                  <a:close/>
                </a:path>
                <a:path w="1672589" h="892175">
                  <a:moveTo>
                    <a:pt x="1347165" y="870940"/>
                  </a:moveTo>
                  <a:lnTo>
                    <a:pt x="1312532" y="870940"/>
                  </a:lnTo>
                  <a:lnTo>
                    <a:pt x="1312532" y="892060"/>
                  </a:lnTo>
                  <a:lnTo>
                    <a:pt x="1347165" y="892060"/>
                  </a:lnTo>
                  <a:lnTo>
                    <a:pt x="1347165" y="870940"/>
                  </a:lnTo>
                  <a:close/>
                </a:path>
                <a:path w="1672589" h="892175">
                  <a:moveTo>
                    <a:pt x="1408645" y="870940"/>
                  </a:moveTo>
                  <a:lnTo>
                    <a:pt x="1374051" y="870940"/>
                  </a:lnTo>
                  <a:lnTo>
                    <a:pt x="1374051" y="892060"/>
                  </a:lnTo>
                  <a:lnTo>
                    <a:pt x="1408645" y="892060"/>
                  </a:lnTo>
                  <a:lnTo>
                    <a:pt x="1408645" y="870940"/>
                  </a:lnTo>
                  <a:close/>
                </a:path>
                <a:path w="1672589" h="892175">
                  <a:moveTo>
                    <a:pt x="1470418" y="870940"/>
                  </a:moveTo>
                  <a:lnTo>
                    <a:pt x="1435823" y="870940"/>
                  </a:lnTo>
                  <a:lnTo>
                    <a:pt x="1435823" y="892060"/>
                  </a:lnTo>
                  <a:lnTo>
                    <a:pt x="1470418" y="892060"/>
                  </a:lnTo>
                  <a:lnTo>
                    <a:pt x="1470418" y="870940"/>
                  </a:lnTo>
                  <a:close/>
                </a:path>
                <a:path w="1672589" h="892175">
                  <a:moveTo>
                    <a:pt x="1533880" y="866216"/>
                  </a:moveTo>
                  <a:lnTo>
                    <a:pt x="1498752" y="866216"/>
                  </a:lnTo>
                  <a:lnTo>
                    <a:pt x="1498752" y="887615"/>
                  </a:lnTo>
                  <a:lnTo>
                    <a:pt x="1533880" y="887615"/>
                  </a:lnTo>
                  <a:lnTo>
                    <a:pt x="1533880" y="866216"/>
                  </a:lnTo>
                  <a:close/>
                </a:path>
                <a:path w="1672589" h="892175">
                  <a:moveTo>
                    <a:pt x="1597190" y="852144"/>
                  </a:moveTo>
                  <a:lnTo>
                    <a:pt x="1576070" y="852144"/>
                  </a:lnTo>
                  <a:lnTo>
                    <a:pt x="1576070" y="866216"/>
                  </a:lnTo>
                  <a:lnTo>
                    <a:pt x="1562061" y="866216"/>
                  </a:lnTo>
                  <a:lnTo>
                    <a:pt x="1562061" y="887615"/>
                  </a:lnTo>
                  <a:lnTo>
                    <a:pt x="1597190" y="887615"/>
                  </a:lnTo>
                  <a:lnTo>
                    <a:pt x="1597190" y="852144"/>
                  </a:lnTo>
                  <a:close/>
                </a:path>
                <a:path w="1672589" h="892175">
                  <a:moveTo>
                    <a:pt x="1597190" y="788784"/>
                  </a:moveTo>
                  <a:lnTo>
                    <a:pt x="1576070" y="788784"/>
                  </a:lnTo>
                  <a:lnTo>
                    <a:pt x="1576070" y="824191"/>
                  </a:lnTo>
                  <a:lnTo>
                    <a:pt x="1597190" y="824191"/>
                  </a:lnTo>
                  <a:lnTo>
                    <a:pt x="1597190" y="788784"/>
                  </a:lnTo>
                  <a:close/>
                </a:path>
                <a:path w="1672589" h="892175">
                  <a:moveTo>
                    <a:pt x="1603248" y="727443"/>
                  </a:moveTo>
                  <a:lnTo>
                    <a:pt x="1582166" y="727443"/>
                  </a:lnTo>
                  <a:lnTo>
                    <a:pt x="1582166" y="759714"/>
                  </a:lnTo>
                  <a:lnTo>
                    <a:pt x="1603248" y="759714"/>
                  </a:lnTo>
                  <a:lnTo>
                    <a:pt x="1603248" y="727443"/>
                  </a:lnTo>
                  <a:close/>
                </a:path>
                <a:path w="1672589" h="892175">
                  <a:moveTo>
                    <a:pt x="1603248" y="669607"/>
                  </a:moveTo>
                  <a:lnTo>
                    <a:pt x="1582166" y="669607"/>
                  </a:lnTo>
                  <a:lnTo>
                    <a:pt x="1582166" y="701852"/>
                  </a:lnTo>
                  <a:lnTo>
                    <a:pt x="1603248" y="701852"/>
                  </a:lnTo>
                  <a:lnTo>
                    <a:pt x="1603248" y="669607"/>
                  </a:lnTo>
                  <a:close/>
                </a:path>
                <a:path w="1672589" h="892175">
                  <a:moveTo>
                    <a:pt x="1603248" y="611784"/>
                  </a:moveTo>
                  <a:lnTo>
                    <a:pt x="1582166" y="611784"/>
                  </a:lnTo>
                  <a:lnTo>
                    <a:pt x="1582166" y="644029"/>
                  </a:lnTo>
                  <a:lnTo>
                    <a:pt x="1603248" y="644029"/>
                  </a:lnTo>
                  <a:lnTo>
                    <a:pt x="1603248" y="611784"/>
                  </a:lnTo>
                  <a:close/>
                </a:path>
                <a:path w="1672589" h="892175">
                  <a:moveTo>
                    <a:pt x="1603248" y="553389"/>
                  </a:moveTo>
                  <a:lnTo>
                    <a:pt x="1582166" y="553389"/>
                  </a:lnTo>
                  <a:lnTo>
                    <a:pt x="1582166" y="585635"/>
                  </a:lnTo>
                  <a:lnTo>
                    <a:pt x="1603248" y="585635"/>
                  </a:lnTo>
                  <a:lnTo>
                    <a:pt x="1603248" y="553389"/>
                  </a:lnTo>
                  <a:close/>
                </a:path>
                <a:path w="1672589" h="892175">
                  <a:moveTo>
                    <a:pt x="1603248" y="495846"/>
                  </a:moveTo>
                  <a:lnTo>
                    <a:pt x="1582166" y="495846"/>
                  </a:lnTo>
                  <a:lnTo>
                    <a:pt x="1582166" y="528091"/>
                  </a:lnTo>
                  <a:lnTo>
                    <a:pt x="1603248" y="528091"/>
                  </a:lnTo>
                  <a:lnTo>
                    <a:pt x="1603248" y="495846"/>
                  </a:lnTo>
                  <a:close/>
                </a:path>
                <a:path w="1672589" h="892175">
                  <a:moveTo>
                    <a:pt x="1603248" y="437984"/>
                  </a:moveTo>
                  <a:lnTo>
                    <a:pt x="1582166" y="437984"/>
                  </a:lnTo>
                  <a:lnTo>
                    <a:pt x="1582166" y="470217"/>
                  </a:lnTo>
                  <a:lnTo>
                    <a:pt x="1603248" y="470217"/>
                  </a:lnTo>
                  <a:lnTo>
                    <a:pt x="1603248" y="437984"/>
                  </a:lnTo>
                  <a:close/>
                </a:path>
                <a:path w="1672589" h="892175">
                  <a:moveTo>
                    <a:pt x="1603248" y="379628"/>
                  </a:moveTo>
                  <a:lnTo>
                    <a:pt x="1582166" y="379628"/>
                  </a:lnTo>
                  <a:lnTo>
                    <a:pt x="1582166" y="411861"/>
                  </a:lnTo>
                  <a:lnTo>
                    <a:pt x="1603248" y="411861"/>
                  </a:lnTo>
                  <a:lnTo>
                    <a:pt x="1603248" y="379628"/>
                  </a:lnTo>
                  <a:close/>
                </a:path>
                <a:path w="1672589" h="892175">
                  <a:moveTo>
                    <a:pt x="1603248" y="321767"/>
                  </a:moveTo>
                  <a:lnTo>
                    <a:pt x="1582166" y="321767"/>
                  </a:lnTo>
                  <a:lnTo>
                    <a:pt x="1582166" y="354279"/>
                  </a:lnTo>
                  <a:lnTo>
                    <a:pt x="1603248" y="354279"/>
                  </a:lnTo>
                  <a:lnTo>
                    <a:pt x="1603248" y="321767"/>
                  </a:lnTo>
                  <a:close/>
                </a:path>
                <a:path w="1672589" h="892175">
                  <a:moveTo>
                    <a:pt x="1603248" y="263931"/>
                  </a:moveTo>
                  <a:lnTo>
                    <a:pt x="1582166" y="263931"/>
                  </a:lnTo>
                  <a:lnTo>
                    <a:pt x="1582166" y="296100"/>
                  </a:lnTo>
                  <a:lnTo>
                    <a:pt x="1603248" y="296100"/>
                  </a:lnTo>
                  <a:lnTo>
                    <a:pt x="1603248" y="263931"/>
                  </a:lnTo>
                  <a:close/>
                </a:path>
                <a:path w="1672589" h="892175">
                  <a:moveTo>
                    <a:pt x="1603248" y="205473"/>
                  </a:moveTo>
                  <a:lnTo>
                    <a:pt x="1582166" y="205473"/>
                  </a:lnTo>
                  <a:lnTo>
                    <a:pt x="1582166" y="237998"/>
                  </a:lnTo>
                  <a:lnTo>
                    <a:pt x="1603248" y="237998"/>
                  </a:lnTo>
                  <a:lnTo>
                    <a:pt x="1603248" y="205473"/>
                  </a:lnTo>
                  <a:close/>
                </a:path>
                <a:path w="1672589" h="892175">
                  <a:moveTo>
                    <a:pt x="1603248" y="147891"/>
                  </a:moveTo>
                  <a:lnTo>
                    <a:pt x="1582166" y="147891"/>
                  </a:lnTo>
                  <a:lnTo>
                    <a:pt x="1582166" y="180136"/>
                  </a:lnTo>
                  <a:lnTo>
                    <a:pt x="1603248" y="180136"/>
                  </a:lnTo>
                  <a:lnTo>
                    <a:pt x="1603248" y="147891"/>
                  </a:lnTo>
                  <a:close/>
                </a:path>
                <a:path w="1672589" h="892175">
                  <a:moveTo>
                    <a:pt x="1603248" y="90068"/>
                  </a:moveTo>
                  <a:lnTo>
                    <a:pt x="1582166" y="90068"/>
                  </a:lnTo>
                  <a:lnTo>
                    <a:pt x="1582166" y="122301"/>
                  </a:lnTo>
                  <a:lnTo>
                    <a:pt x="1603248" y="122301"/>
                  </a:lnTo>
                  <a:lnTo>
                    <a:pt x="1603248" y="90068"/>
                  </a:lnTo>
                  <a:close/>
                </a:path>
                <a:path w="1672589" h="892175">
                  <a:moveTo>
                    <a:pt x="1672437" y="93827"/>
                  </a:moveTo>
                  <a:lnTo>
                    <a:pt x="1592999" y="14033"/>
                  </a:lnTo>
                  <a:lnTo>
                    <a:pt x="1513255" y="93827"/>
                  </a:lnTo>
                  <a:lnTo>
                    <a:pt x="1537004" y="117589"/>
                  </a:lnTo>
                  <a:lnTo>
                    <a:pt x="1592999" y="61582"/>
                  </a:lnTo>
                  <a:lnTo>
                    <a:pt x="1648650" y="117589"/>
                  </a:lnTo>
                  <a:lnTo>
                    <a:pt x="1672437" y="9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42619" y="3496641"/>
            <a:ext cx="597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5" dirty="0">
                <a:latin typeface="Arial"/>
                <a:cs typeface="Arial"/>
              </a:rPr>
              <a:t>mes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ag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2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3778" y="3496641"/>
            <a:ext cx="597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5" dirty="0">
                <a:latin typeface="Arial"/>
                <a:cs typeface="Arial"/>
              </a:rPr>
              <a:t>mes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ag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2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7751" y="4899271"/>
            <a:ext cx="93599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Arial"/>
                <a:cs typeface="Arial"/>
              </a:rPr>
              <a:t>mi</a:t>
            </a:r>
            <a:r>
              <a:rPr sz="1350" spc="10" dirty="0">
                <a:latin typeface="Arial"/>
                <a:cs typeface="Arial"/>
              </a:rPr>
              <a:t>c</a:t>
            </a:r>
            <a:r>
              <a:rPr sz="1350" spc="15" dirty="0">
                <a:latin typeface="Arial"/>
                <a:cs typeface="Arial"/>
              </a:rPr>
              <a:t>rokernel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</a:pPr>
            <a:r>
              <a:rPr sz="1350" spc="15" dirty="0">
                <a:latin typeface="Arial"/>
                <a:cs typeface="Arial"/>
              </a:rPr>
              <a:t>hardware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6541" y="4949253"/>
            <a:ext cx="3990340" cy="763905"/>
          </a:xfrm>
          <a:custGeom>
            <a:avLst/>
            <a:gdLst/>
            <a:ahLst/>
            <a:cxnLst/>
            <a:rect l="l" t="t" r="r" b="b"/>
            <a:pathLst>
              <a:path w="3990340" h="763904">
                <a:moveTo>
                  <a:pt x="92633" y="124955"/>
                </a:moveTo>
                <a:lnTo>
                  <a:pt x="46139" y="44907"/>
                </a:lnTo>
                <a:lnTo>
                  <a:pt x="0" y="124955"/>
                </a:lnTo>
                <a:lnTo>
                  <a:pt x="40652" y="124955"/>
                </a:lnTo>
                <a:lnTo>
                  <a:pt x="40652" y="389877"/>
                </a:lnTo>
                <a:lnTo>
                  <a:pt x="40652" y="683094"/>
                </a:lnTo>
                <a:lnTo>
                  <a:pt x="0" y="683094"/>
                </a:lnTo>
                <a:lnTo>
                  <a:pt x="46393" y="763409"/>
                </a:lnTo>
                <a:lnTo>
                  <a:pt x="92633" y="683094"/>
                </a:lnTo>
                <a:lnTo>
                  <a:pt x="51981" y="683094"/>
                </a:lnTo>
                <a:lnTo>
                  <a:pt x="51981" y="389877"/>
                </a:lnTo>
                <a:lnTo>
                  <a:pt x="51981" y="124955"/>
                </a:lnTo>
                <a:lnTo>
                  <a:pt x="92633" y="124955"/>
                </a:lnTo>
                <a:close/>
              </a:path>
              <a:path w="3990340" h="763904">
                <a:moveTo>
                  <a:pt x="3990302" y="80314"/>
                </a:moveTo>
                <a:lnTo>
                  <a:pt x="3944086" y="0"/>
                </a:lnTo>
                <a:lnTo>
                  <a:pt x="3897871" y="80314"/>
                </a:lnTo>
                <a:lnTo>
                  <a:pt x="3938600" y="80314"/>
                </a:lnTo>
                <a:lnTo>
                  <a:pt x="3938600" y="345249"/>
                </a:lnTo>
                <a:lnTo>
                  <a:pt x="3938600" y="638187"/>
                </a:lnTo>
                <a:lnTo>
                  <a:pt x="3897871" y="638187"/>
                </a:lnTo>
                <a:lnTo>
                  <a:pt x="3944086" y="718502"/>
                </a:lnTo>
                <a:lnTo>
                  <a:pt x="3990302" y="638187"/>
                </a:lnTo>
                <a:lnTo>
                  <a:pt x="3949573" y="638187"/>
                </a:lnTo>
                <a:lnTo>
                  <a:pt x="3949573" y="345249"/>
                </a:lnTo>
                <a:lnTo>
                  <a:pt x="3949573" y="80314"/>
                </a:lnTo>
                <a:lnTo>
                  <a:pt x="3990302" y="80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73428" y="2054631"/>
            <a:ext cx="147955" cy="898525"/>
          </a:xfrm>
          <a:custGeom>
            <a:avLst/>
            <a:gdLst/>
            <a:ahLst/>
            <a:cxnLst/>
            <a:rect l="l" t="t" r="r" b="b"/>
            <a:pathLst>
              <a:path w="147954" h="898525">
                <a:moveTo>
                  <a:pt x="0" y="0"/>
                </a:moveTo>
                <a:lnTo>
                  <a:pt x="147820" y="0"/>
                </a:lnTo>
                <a:lnTo>
                  <a:pt x="147820" y="898115"/>
                </a:lnTo>
                <a:lnTo>
                  <a:pt x="0" y="898115"/>
                </a:lnTo>
              </a:path>
            </a:pathLst>
          </a:custGeom>
          <a:ln w="13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62834" y="3516423"/>
            <a:ext cx="147955" cy="1622425"/>
          </a:xfrm>
          <a:custGeom>
            <a:avLst/>
            <a:gdLst/>
            <a:ahLst/>
            <a:cxnLst/>
            <a:rect l="l" t="t" r="r" b="b"/>
            <a:pathLst>
              <a:path w="147954" h="1622425">
                <a:moveTo>
                  <a:pt x="0" y="0"/>
                </a:moveTo>
                <a:lnTo>
                  <a:pt x="147855" y="0"/>
                </a:lnTo>
                <a:lnTo>
                  <a:pt x="147855" y="1621901"/>
                </a:lnTo>
                <a:lnTo>
                  <a:pt x="0" y="1621901"/>
                </a:lnTo>
              </a:path>
            </a:pathLst>
          </a:custGeom>
          <a:ln w="13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72146" y="2253214"/>
            <a:ext cx="466725" cy="44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sz="1350" spc="15" dirty="0">
                <a:latin typeface="Arial"/>
                <a:cs typeface="Arial"/>
              </a:rPr>
              <a:t>user  </a:t>
            </a:r>
            <a:r>
              <a:rPr sz="1350" spc="20" dirty="0">
                <a:latin typeface="Arial"/>
                <a:cs typeface="Arial"/>
              </a:rPr>
              <a:t>mode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96712" y="4051029"/>
            <a:ext cx="505459" cy="44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sz="1350" spc="15" dirty="0">
                <a:latin typeface="Arial"/>
                <a:cs typeface="Arial"/>
              </a:rPr>
              <a:t>kernel  </a:t>
            </a:r>
            <a:r>
              <a:rPr sz="1350" spc="20" dirty="0">
                <a:latin typeface="Arial"/>
                <a:cs typeface="Arial"/>
              </a:rPr>
              <a:t>mode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Office PowerPoint</Application>
  <PresentationFormat>On-screen Show (4:3)</PresentationFormat>
  <Paragraphs>228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AGENDA OF LECTURE 5,6,7</vt:lpstr>
      <vt:lpstr>Operating System Design and Implementation</vt:lpstr>
      <vt:lpstr>Operating System Structure</vt:lpstr>
      <vt:lpstr>Simple Structure -- MS-DOS</vt:lpstr>
      <vt:lpstr>Non Simple Structure -- UNIX</vt:lpstr>
      <vt:lpstr>Traditional UNIX System Structure</vt:lpstr>
      <vt:lpstr>Layered Approach</vt:lpstr>
      <vt:lpstr>Microkernel System Structure</vt:lpstr>
      <vt:lpstr>Microkernel System Structure</vt:lpstr>
      <vt:lpstr>Modules</vt:lpstr>
      <vt:lpstr>Solaris Modular Approach</vt:lpstr>
      <vt:lpstr>Hybrid Systems</vt:lpstr>
      <vt:lpstr>Mac OS X Structure</vt:lpstr>
      <vt:lpstr>iOS</vt:lpstr>
      <vt:lpstr>Android</vt:lpstr>
      <vt:lpstr>Operating-System Debugging</vt:lpstr>
      <vt:lpstr>System Boot</vt:lpstr>
      <vt:lpstr>System Calls</vt:lpstr>
      <vt:lpstr>Example of System Calls</vt:lpstr>
      <vt:lpstr>System Call Implementation</vt:lpstr>
      <vt:lpstr>API – System Call – OS Relationship</vt:lpstr>
      <vt:lpstr>System Call Parameter Passing</vt:lpstr>
      <vt:lpstr>PowerPoint Presentation</vt:lpstr>
      <vt:lpstr>Types of System Calls</vt:lpstr>
      <vt:lpstr>Types of System Calls</vt:lpstr>
      <vt:lpstr>Types of System Calls (Cont.)</vt:lpstr>
      <vt:lpstr>Types of System Calls (Cont.)</vt:lpstr>
      <vt:lpstr>Examples of Windows and Unix System Cal 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OF LECTURE 5,6,7</dc:title>
  <cp:lastModifiedBy>Neelam Mrs. Bohra</cp:lastModifiedBy>
  <cp:revision>1</cp:revision>
  <dcterms:created xsi:type="dcterms:W3CDTF">2020-07-29T07:24:14Z</dcterms:created>
  <dcterms:modified xsi:type="dcterms:W3CDTF">2020-07-29T07:23:39Z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2020-07-29T00:00:00Z</vt:filetime>
  </property>
</Properties>
</file>