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5" r:id="rId3"/>
    <p:sldId id="257" r:id="rId4"/>
    <p:sldId id="258" r:id="rId5"/>
    <p:sldId id="259" r:id="rId6"/>
    <p:sldId id="260" r:id="rId7"/>
    <p:sldId id="261" r:id="rId8"/>
    <p:sldId id="262"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p:cViewPr>
        <p:scale>
          <a:sx n="100" d="100"/>
          <a:sy n="100" d="100"/>
        </p:scale>
        <p:origin x="402"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47925D-0F96-4D81-9D9F-2E703EA5873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364184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7925D-0F96-4D81-9D9F-2E703EA5873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3446301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7925D-0F96-4D81-9D9F-2E703EA5873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3602222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7925D-0F96-4D81-9D9F-2E703EA5873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2062659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47925D-0F96-4D81-9D9F-2E703EA5873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3959487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7925D-0F96-4D81-9D9F-2E703EA5873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18817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47925D-0F96-4D81-9D9F-2E703EA58734}"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2793241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47925D-0F96-4D81-9D9F-2E703EA58734}"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267809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7925D-0F96-4D81-9D9F-2E703EA58734}" type="datetimeFigureOut">
              <a:rPr lang="en-US" smtClean="0"/>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2048740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7925D-0F96-4D81-9D9F-2E703EA5873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148740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7925D-0F96-4D81-9D9F-2E703EA5873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7F5BE5-749E-4B82-B737-F0F250FA62DE}" type="slidenum">
              <a:rPr lang="en-US" smtClean="0"/>
              <a:t>‹#›</a:t>
            </a:fld>
            <a:endParaRPr lang="en-US"/>
          </a:p>
        </p:txBody>
      </p:sp>
    </p:spTree>
    <p:extLst>
      <p:ext uri="{BB962C8B-B14F-4D97-AF65-F5344CB8AC3E}">
        <p14:creationId xmlns:p14="http://schemas.microsoft.com/office/powerpoint/2010/main" val="4194820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7925D-0F96-4D81-9D9F-2E703EA58734}" type="datetimeFigureOut">
              <a:rPr lang="en-US" smtClean="0"/>
              <a:t>11/28/2024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7F5BE5-749E-4B82-B737-F0F250FA62DE}" type="slidenum">
              <a:rPr lang="en-US" smtClean="0"/>
              <a:t>‹#›</a:t>
            </a:fld>
            <a:endParaRPr lang="en-US"/>
          </a:p>
        </p:txBody>
      </p:sp>
    </p:spTree>
    <p:extLst>
      <p:ext uri="{BB962C8B-B14F-4D97-AF65-F5344CB8AC3E}">
        <p14:creationId xmlns:p14="http://schemas.microsoft.com/office/powerpoint/2010/main" val="31452336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google.com/search?sca_esv=2519e3bcac7d97bc&amp;rlz=1C1RXQR_enIN1098IN1098&amp;q=Bachelor+of+Technology&amp;stick=H4sIAAAAAAAAAONgFuLUz9U3MEqKz0pTQjAfMZpwC7z8cU9YSnvSmpPXGFW5uIIz8std80oySyqFxLnYoCxeKW4uhC6eRaxiTonJGak5-UUK-WkKIanJGXn5OfnplQAibeSuaAAAAA&amp;sa=X&amp;ved=2ahUKEwjm2PGynP-JAxUapVYBHe9FNKkQ_coHKAB6BAg0EA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086499A-FEFE-E849-1161-06C1F8C7BC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242" y="848041"/>
            <a:ext cx="1428115" cy="1828165"/>
          </a:xfrm>
          <a:prstGeom prst="rect">
            <a:avLst/>
          </a:prstGeom>
        </p:spPr>
      </p:pic>
      <p:pic>
        <p:nvPicPr>
          <p:cNvPr id="24" name="Picture 23">
            <a:extLst>
              <a:ext uri="{FF2B5EF4-FFF2-40B4-BE49-F238E27FC236}">
                <a16:creationId xmlns:a16="http://schemas.microsoft.com/office/drawing/2014/main" id="{BD5207E9-ECBE-C663-872A-0A186C253B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4290" y="895667"/>
            <a:ext cx="1518285" cy="1732915"/>
          </a:xfrm>
          <a:prstGeom prst="rect">
            <a:avLst/>
          </a:prstGeom>
        </p:spPr>
      </p:pic>
      <p:sp>
        <p:nvSpPr>
          <p:cNvPr id="25" name="TextBox 24">
            <a:extLst>
              <a:ext uri="{FF2B5EF4-FFF2-40B4-BE49-F238E27FC236}">
                <a16:creationId xmlns:a16="http://schemas.microsoft.com/office/drawing/2014/main" id="{3986BC35-F243-139B-D2FC-6086FEAE4359}"/>
              </a:ext>
            </a:extLst>
          </p:cNvPr>
          <p:cNvSpPr txBox="1"/>
          <p:nvPr/>
        </p:nvSpPr>
        <p:spPr>
          <a:xfrm>
            <a:off x="2838450" y="733425"/>
            <a:ext cx="6515100" cy="584775"/>
          </a:xfrm>
          <a:prstGeom prst="rect">
            <a:avLst/>
          </a:prstGeom>
          <a:noFill/>
        </p:spPr>
        <p:txBody>
          <a:bodyPr wrap="square" rtlCol="0">
            <a:spAutoFit/>
          </a:bodyPr>
          <a:lstStyle/>
          <a:p>
            <a:pPr algn="ctr"/>
            <a:r>
              <a:rPr lang="en-US" sz="3200" b="1" dirty="0">
                <a:solidFill>
                  <a:srgbClr val="000000"/>
                </a:solidFill>
                <a:effectLst/>
                <a:latin typeface="Cambria Math" panose="02040503050406030204" pitchFamily="18" charset="0"/>
                <a:ea typeface="Times New Roman" panose="02020603050405020304" pitchFamily="18" charset="0"/>
              </a:rPr>
              <a:t>BHAGWAN MAHAVIR UNIVERSITY</a:t>
            </a:r>
            <a:endParaRPr lang="en-US" sz="3200" dirty="0">
              <a:solidFill>
                <a:srgbClr val="000000"/>
              </a:solidFill>
              <a:effectLst/>
              <a:latin typeface="Times New Roman" panose="02020603050405020304" pitchFamily="18" charset="0"/>
              <a:ea typeface="Times New Roman" panose="02020603050405020304" pitchFamily="18" charset="0"/>
            </a:endParaRPr>
          </a:p>
        </p:txBody>
      </p:sp>
      <p:sp>
        <p:nvSpPr>
          <p:cNvPr id="26" name="TextBox 25">
            <a:extLst>
              <a:ext uri="{FF2B5EF4-FFF2-40B4-BE49-F238E27FC236}">
                <a16:creationId xmlns:a16="http://schemas.microsoft.com/office/drawing/2014/main" id="{61BBAB6A-0056-4EF6-08F5-D9D67D5BFC38}"/>
              </a:ext>
            </a:extLst>
          </p:cNvPr>
          <p:cNvSpPr txBox="1"/>
          <p:nvPr/>
        </p:nvSpPr>
        <p:spPr>
          <a:xfrm>
            <a:off x="3209925" y="1530420"/>
            <a:ext cx="5772150" cy="663002"/>
          </a:xfrm>
          <a:prstGeom prst="rect">
            <a:avLst/>
          </a:prstGeom>
          <a:noFill/>
        </p:spPr>
        <p:txBody>
          <a:bodyPr wrap="square" rtlCol="0">
            <a:spAutoFit/>
          </a:bodyPr>
          <a:lstStyle/>
          <a:p>
            <a:pPr marL="6350" indent="-6350" algn="ctr">
              <a:lnSpc>
                <a:spcPct val="103000"/>
              </a:lnSpc>
              <a:spcAft>
                <a:spcPts val="650"/>
              </a:spcAft>
            </a:pPr>
            <a:r>
              <a:rPr lang="en-US" sz="1800" b="1" dirty="0">
                <a:solidFill>
                  <a:srgbClr val="000000"/>
                </a:solidFill>
                <a:effectLst/>
                <a:latin typeface="Lucida Sans Unicode" panose="020B0602030504020204" pitchFamily="34" charset="0"/>
                <a:ea typeface="Times New Roman" panose="02020603050405020304" pitchFamily="18" charset="0"/>
                <a:cs typeface="Lucida Sans Unicode" panose="020B0602030504020204" pitchFamily="34" charset="0"/>
              </a:rPr>
              <a:t>Bhagwan Mahavir College of Engineering &amp; Technology</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28" name="TextBox 27">
            <a:extLst>
              <a:ext uri="{FF2B5EF4-FFF2-40B4-BE49-F238E27FC236}">
                <a16:creationId xmlns:a16="http://schemas.microsoft.com/office/drawing/2014/main" id="{81C3DDB0-12AF-8F83-9128-8643F20D1783}"/>
              </a:ext>
            </a:extLst>
          </p:cNvPr>
          <p:cNvSpPr txBox="1"/>
          <p:nvPr/>
        </p:nvSpPr>
        <p:spPr>
          <a:xfrm>
            <a:off x="342900" y="5976994"/>
            <a:ext cx="5772150" cy="357727"/>
          </a:xfrm>
          <a:prstGeom prst="rect">
            <a:avLst/>
          </a:prstGeom>
          <a:noFill/>
        </p:spPr>
        <p:txBody>
          <a:bodyPr wrap="square" rtlCol="0">
            <a:spAutoFit/>
          </a:bodyPr>
          <a:lstStyle/>
          <a:p>
            <a:pPr marL="6350" indent="-6350">
              <a:lnSpc>
                <a:spcPct val="103000"/>
              </a:lnSpc>
              <a:spcAft>
                <a:spcPts val="650"/>
              </a:spcAft>
            </a:pPr>
            <a:r>
              <a:rPr lang="en-US" sz="1800" dirty="0">
                <a:solidFill>
                  <a:srgbClr val="000000"/>
                </a:solidFill>
                <a:effectLst/>
                <a:latin typeface="Khmer UI" panose="020B0502040204020203" pitchFamily="34" charset="0"/>
                <a:ea typeface="Times New Roman" panose="02020603050405020304" pitchFamily="18" charset="0"/>
                <a:cs typeface="Khmer UI" panose="020B0502040204020203" pitchFamily="34" charset="0"/>
              </a:rPr>
              <a:t>Vaibhav Senta: 2128020601101</a:t>
            </a:r>
          </a:p>
        </p:txBody>
      </p:sp>
      <p:sp>
        <p:nvSpPr>
          <p:cNvPr id="30" name="TextBox 29">
            <a:extLst>
              <a:ext uri="{FF2B5EF4-FFF2-40B4-BE49-F238E27FC236}">
                <a16:creationId xmlns:a16="http://schemas.microsoft.com/office/drawing/2014/main" id="{FEF760FD-4F42-F76E-BA7B-1B5F62F762F9}"/>
              </a:ext>
            </a:extLst>
          </p:cNvPr>
          <p:cNvSpPr txBox="1"/>
          <p:nvPr/>
        </p:nvSpPr>
        <p:spPr>
          <a:xfrm>
            <a:off x="342900" y="4740364"/>
            <a:ext cx="5772150" cy="357727"/>
          </a:xfrm>
          <a:prstGeom prst="rect">
            <a:avLst/>
          </a:prstGeom>
          <a:noFill/>
        </p:spPr>
        <p:txBody>
          <a:bodyPr wrap="square" rtlCol="0">
            <a:spAutoFit/>
          </a:bodyPr>
          <a:lstStyle/>
          <a:p>
            <a:pPr marL="6350" indent="-6350">
              <a:lnSpc>
                <a:spcPct val="103000"/>
              </a:lnSpc>
              <a:spcAft>
                <a:spcPts val="650"/>
              </a:spcAft>
            </a:pPr>
            <a:r>
              <a:rPr lang="en-US" sz="1800" b="1" dirty="0">
                <a:solidFill>
                  <a:srgbClr val="000000"/>
                </a:solidFill>
                <a:effectLst/>
                <a:latin typeface="Khmer UI" panose="020B0502040204020203" pitchFamily="34" charset="0"/>
                <a:ea typeface="Times New Roman" panose="02020603050405020304" pitchFamily="18" charset="0"/>
                <a:cs typeface="Khmer UI" panose="020B0502040204020203" pitchFamily="34" charset="0"/>
              </a:rPr>
              <a:t>Submitted by:</a:t>
            </a:r>
          </a:p>
        </p:txBody>
      </p:sp>
      <p:sp>
        <p:nvSpPr>
          <p:cNvPr id="2" name="TextBox 1">
            <a:extLst>
              <a:ext uri="{FF2B5EF4-FFF2-40B4-BE49-F238E27FC236}">
                <a16:creationId xmlns:a16="http://schemas.microsoft.com/office/drawing/2014/main" id="{2FD2FD00-D430-BA19-9FBF-955D2A2AB866}"/>
              </a:ext>
            </a:extLst>
          </p:cNvPr>
          <p:cNvSpPr txBox="1"/>
          <p:nvPr/>
        </p:nvSpPr>
        <p:spPr>
          <a:xfrm>
            <a:off x="342900" y="5122074"/>
            <a:ext cx="5772150" cy="357727"/>
          </a:xfrm>
          <a:prstGeom prst="rect">
            <a:avLst/>
          </a:prstGeom>
          <a:noFill/>
        </p:spPr>
        <p:txBody>
          <a:bodyPr wrap="square" rtlCol="0">
            <a:spAutoFit/>
          </a:bodyPr>
          <a:lstStyle/>
          <a:p>
            <a:pPr marL="6350" indent="-6350">
              <a:lnSpc>
                <a:spcPct val="103000"/>
              </a:lnSpc>
              <a:spcAft>
                <a:spcPts val="650"/>
              </a:spcAft>
            </a:pPr>
            <a:r>
              <a:rPr lang="en-US" dirty="0">
                <a:solidFill>
                  <a:srgbClr val="000000"/>
                </a:solidFill>
                <a:latin typeface="Khmer UI" panose="020B0502040204020203" pitchFamily="34" charset="0"/>
                <a:ea typeface="Times New Roman" panose="02020603050405020304" pitchFamily="18" charset="0"/>
                <a:cs typeface="Khmer UI" panose="020B0502040204020203" pitchFamily="34" charset="0"/>
              </a:rPr>
              <a:t>Jeel Chavda</a:t>
            </a:r>
            <a:r>
              <a:rPr lang="en-US" sz="1800" dirty="0">
                <a:solidFill>
                  <a:srgbClr val="000000"/>
                </a:solidFill>
                <a:effectLst/>
                <a:latin typeface="Khmer UI" panose="020B0502040204020203" pitchFamily="34" charset="0"/>
                <a:ea typeface="Times New Roman" panose="02020603050405020304" pitchFamily="18" charset="0"/>
                <a:cs typeface="Khmer UI" panose="020B0502040204020203" pitchFamily="34" charset="0"/>
              </a:rPr>
              <a:t>: 2128020601016</a:t>
            </a:r>
          </a:p>
        </p:txBody>
      </p:sp>
      <p:sp>
        <p:nvSpPr>
          <p:cNvPr id="3" name="TextBox 2">
            <a:extLst>
              <a:ext uri="{FF2B5EF4-FFF2-40B4-BE49-F238E27FC236}">
                <a16:creationId xmlns:a16="http://schemas.microsoft.com/office/drawing/2014/main" id="{4C011F51-D18B-4B59-FA1B-1CBE6E647139}"/>
              </a:ext>
            </a:extLst>
          </p:cNvPr>
          <p:cNvSpPr txBox="1"/>
          <p:nvPr/>
        </p:nvSpPr>
        <p:spPr>
          <a:xfrm>
            <a:off x="342900" y="5407047"/>
            <a:ext cx="5772150" cy="357727"/>
          </a:xfrm>
          <a:prstGeom prst="rect">
            <a:avLst/>
          </a:prstGeom>
          <a:noFill/>
        </p:spPr>
        <p:txBody>
          <a:bodyPr wrap="square" rtlCol="0">
            <a:spAutoFit/>
          </a:bodyPr>
          <a:lstStyle/>
          <a:p>
            <a:pPr marL="6350" indent="-6350">
              <a:lnSpc>
                <a:spcPct val="103000"/>
              </a:lnSpc>
              <a:spcAft>
                <a:spcPts val="650"/>
              </a:spcAft>
            </a:pPr>
            <a:r>
              <a:rPr lang="en-US" sz="1800" dirty="0">
                <a:solidFill>
                  <a:srgbClr val="000000"/>
                </a:solidFill>
                <a:effectLst/>
                <a:latin typeface="Khmer UI" panose="020B0502040204020203" pitchFamily="34" charset="0"/>
                <a:ea typeface="Times New Roman" panose="02020603050405020304" pitchFamily="18" charset="0"/>
                <a:cs typeface="Khmer UI" panose="020B0502040204020203" pitchFamily="34" charset="0"/>
              </a:rPr>
              <a:t>Sejal Gulhane: 2128020601031</a:t>
            </a:r>
          </a:p>
        </p:txBody>
      </p:sp>
      <p:sp>
        <p:nvSpPr>
          <p:cNvPr id="4" name="TextBox 3">
            <a:extLst>
              <a:ext uri="{FF2B5EF4-FFF2-40B4-BE49-F238E27FC236}">
                <a16:creationId xmlns:a16="http://schemas.microsoft.com/office/drawing/2014/main" id="{D070699D-267C-D838-D365-660155BCE3F5}"/>
              </a:ext>
            </a:extLst>
          </p:cNvPr>
          <p:cNvSpPr txBox="1"/>
          <p:nvPr/>
        </p:nvSpPr>
        <p:spPr>
          <a:xfrm>
            <a:off x="342900" y="5692021"/>
            <a:ext cx="5772150" cy="357727"/>
          </a:xfrm>
          <a:prstGeom prst="rect">
            <a:avLst/>
          </a:prstGeom>
          <a:noFill/>
        </p:spPr>
        <p:txBody>
          <a:bodyPr wrap="square" rtlCol="0">
            <a:spAutoFit/>
          </a:bodyPr>
          <a:lstStyle/>
          <a:p>
            <a:pPr marL="6350" indent="-6350">
              <a:lnSpc>
                <a:spcPct val="103000"/>
              </a:lnSpc>
              <a:spcAft>
                <a:spcPts val="650"/>
              </a:spcAft>
            </a:pPr>
            <a:r>
              <a:rPr lang="en-US" dirty="0">
                <a:solidFill>
                  <a:srgbClr val="000000"/>
                </a:solidFill>
                <a:latin typeface="Khmer UI" panose="020B0502040204020203" pitchFamily="34" charset="0"/>
                <a:ea typeface="Times New Roman" panose="02020603050405020304" pitchFamily="18" charset="0"/>
                <a:cs typeface="Khmer UI" panose="020B0502040204020203" pitchFamily="34" charset="0"/>
              </a:rPr>
              <a:t>Smruti Gaurr</a:t>
            </a:r>
            <a:r>
              <a:rPr lang="en-US" sz="1800" dirty="0">
                <a:solidFill>
                  <a:srgbClr val="000000"/>
                </a:solidFill>
                <a:effectLst/>
                <a:latin typeface="Khmer UI" panose="020B0502040204020203" pitchFamily="34" charset="0"/>
                <a:ea typeface="Times New Roman" panose="02020603050405020304" pitchFamily="18" charset="0"/>
                <a:cs typeface="Khmer UI" panose="020B0502040204020203" pitchFamily="34" charset="0"/>
              </a:rPr>
              <a:t>: 2128020601028</a:t>
            </a:r>
          </a:p>
        </p:txBody>
      </p:sp>
      <p:sp>
        <p:nvSpPr>
          <p:cNvPr id="5" name="TextBox 26">
            <a:extLst>
              <a:ext uri="{FF2B5EF4-FFF2-40B4-BE49-F238E27FC236}">
                <a16:creationId xmlns:a16="http://schemas.microsoft.com/office/drawing/2014/main" id="{76A47372-50DF-837C-27C4-F8FB9C8692CA}"/>
              </a:ext>
            </a:extLst>
          </p:cNvPr>
          <p:cNvSpPr txBox="1"/>
          <p:nvPr/>
        </p:nvSpPr>
        <p:spPr>
          <a:xfrm>
            <a:off x="7448550" y="4525420"/>
            <a:ext cx="2476500" cy="450150"/>
          </a:xfrm>
          <a:prstGeom prst="rect">
            <a:avLst/>
          </a:prstGeom>
          <a:noFill/>
          <a:effectLst/>
        </p:spPr>
        <p:txBody>
          <a:bodyPr wrap="square" rtlCol="0" anchor="b">
            <a:noAutofit/>
          </a:bodyPr>
          <a:lstStyle/>
          <a:p>
            <a:pPr>
              <a:lnSpc>
                <a:spcPct val="102000"/>
              </a:lnSpc>
              <a:spcAft>
                <a:spcPts val="650"/>
              </a:spcAft>
            </a:pPr>
            <a:r>
              <a:rPr lang="en-US" sz="1600" b="1" kern="1200" dirty="0">
                <a:solidFill>
                  <a:srgbClr val="404040"/>
                </a:solidFill>
                <a:effectLst>
                  <a:outerShdw blurRad="88900" dist="50800" dir="2700000" algn="tl">
                    <a:srgbClr val="000000">
                      <a:alpha val="20000"/>
                    </a:srgbClr>
                  </a:outerShdw>
                </a:effectLst>
                <a:latin typeface="Aptos" panose="020B0004020202020204" pitchFamily="34" charset="0"/>
                <a:ea typeface="Calibri" panose="020F0502020204030204" pitchFamily="34" charset="0"/>
                <a:cs typeface="Shruti" panose="020B0502040204020203" pitchFamily="34" charset="0"/>
              </a:rPr>
              <a:t>Guided by</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p:txBody>
      </p:sp>
      <p:sp>
        <p:nvSpPr>
          <p:cNvPr id="6" name="TextBox 26">
            <a:extLst>
              <a:ext uri="{FF2B5EF4-FFF2-40B4-BE49-F238E27FC236}">
                <a16:creationId xmlns:a16="http://schemas.microsoft.com/office/drawing/2014/main" id="{3D8F18B4-6BD4-FBB1-399E-ECAC2D6E2C86}"/>
              </a:ext>
            </a:extLst>
          </p:cNvPr>
          <p:cNvSpPr txBox="1"/>
          <p:nvPr/>
        </p:nvSpPr>
        <p:spPr>
          <a:xfrm>
            <a:off x="7448550" y="4919227"/>
            <a:ext cx="4476750" cy="1192530"/>
          </a:xfrm>
          <a:prstGeom prst="rect">
            <a:avLst/>
          </a:prstGeom>
          <a:noFill/>
          <a:effectLst/>
        </p:spPr>
        <p:txBody>
          <a:bodyPr wrap="square" rtlCol="0" anchor="ctr">
            <a:noAutofit/>
          </a:bodyPr>
          <a:lstStyle/>
          <a:p>
            <a:pPr>
              <a:lnSpc>
                <a:spcPct val="102000"/>
              </a:lnSpc>
              <a:spcAft>
                <a:spcPts val="650"/>
              </a:spcAft>
            </a:pPr>
            <a:r>
              <a:rPr lang="en-US" sz="1600" kern="1200" dirty="0">
                <a:solidFill>
                  <a:srgbClr val="404040"/>
                </a:solidFill>
                <a:effectLst>
                  <a:outerShdw blurRad="88900" dist="50800" dir="2700000" algn="tl">
                    <a:srgbClr val="000000">
                      <a:alpha val="20000"/>
                    </a:srgbClr>
                  </a:outerShdw>
                </a:effectLst>
                <a:latin typeface="Aptos" panose="020B0004020202020204" pitchFamily="34" charset="0"/>
                <a:ea typeface="Calibri" panose="020F0502020204030204" pitchFamily="34" charset="0"/>
                <a:cs typeface="Shruti" panose="020B0502040204020203" pitchFamily="34" charset="0"/>
              </a:rPr>
              <a:t>Prof. Kajal Singh</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2000"/>
              </a:lnSpc>
              <a:spcAft>
                <a:spcPts val="650"/>
              </a:spcAft>
            </a:pPr>
            <a:r>
              <a:rPr lang="en-US" sz="1600" kern="1200" dirty="0">
                <a:solidFill>
                  <a:srgbClr val="404040"/>
                </a:solidFill>
                <a:effectLst>
                  <a:outerShdw blurRad="88900" dist="50800" dir="2700000" algn="tl">
                    <a:srgbClr val="000000">
                      <a:alpha val="20000"/>
                    </a:srgbClr>
                  </a:outerShdw>
                </a:effectLst>
                <a:latin typeface="Aptos" panose="020B0004020202020204" pitchFamily="34" charset="0"/>
                <a:ea typeface="Calibri" panose="020F0502020204030204" pitchFamily="34" charset="0"/>
                <a:cs typeface="Shruti" panose="020B0502040204020203" pitchFamily="34" charset="0"/>
              </a:rPr>
              <a:t>In fulfillment for the award of the degree of </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p>
            <a:pPr marL="8890" indent="-8890">
              <a:lnSpc>
                <a:spcPct val="102000"/>
              </a:lnSpc>
              <a:spcAft>
                <a:spcPts val="650"/>
              </a:spcAft>
            </a:pPr>
            <a:r>
              <a:rPr lang="en-US" sz="1800" b="1" u="sng" kern="1200" dirty="0">
                <a:solidFill>
                  <a:schemeClr val="tx1">
                    <a:lumMod val="75000"/>
                    <a:lumOff val="25000"/>
                  </a:schemeClr>
                </a:solidFill>
                <a:effectLst/>
                <a:latin typeface="Calibri" panose="020F0502020204030204" pitchFamily="34"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Bachelor of Technology</a:t>
            </a:r>
            <a:endParaRPr lang="en-US" sz="1100" kern="100" dirty="0">
              <a:solidFill>
                <a:schemeClr val="tx1">
                  <a:lumMod val="75000"/>
                  <a:lumOff val="25000"/>
                </a:schemeClr>
              </a:solidFill>
              <a:effectLst/>
              <a:latin typeface="Calibri" panose="020F0502020204030204" pitchFamily="34" charset="0"/>
              <a:ea typeface="Calibri" panose="020F0502020204030204" pitchFamily="34" charset="0"/>
              <a:cs typeface="Shruti" panose="020B0502040204020203" pitchFamily="34" charset="0"/>
            </a:endParaRPr>
          </a:p>
        </p:txBody>
      </p:sp>
      <p:sp>
        <p:nvSpPr>
          <p:cNvPr id="7" name="TextBox 26">
            <a:extLst>
              <a:ext uri="{FF2B5EF4-FFF2-40B4-BE49-F238E27FC236}">
                <a16:creationId xmlns:a16="http://schemas.microsoft.com/office/drawing/2014/main" id="{38F65816-EB49-F28D-D1E1-C51F9A1B91FB}"/>
              </a:ext>
            </a:extLst>
          </p:cNvPr>
          <p:cNvSpPr txBox="1"/>
          <p:nvPr/>
        </p:nvSpPr>
        <p:spPr>
          <a:xfrm>
            <a:off x="2947352" y="2883852"/>
            <a:ext cx="6297295" cy="1090295"/>
          </a:xfrm>
          <a:prstGeom prst="rect">
            <a:avLst/>
          </a:prstGeom>
          <a:noFill/>
          <a:effectLst/>
        </p:spPr>
        <p:txBody>
          <a:bodyPr wrap="square" rtlCol="0" anchor="ctr">
            <a:noAutofit/>
          </a:bodyPr>
          <a:lstStyle/>
          <a:p>
            <a:pPr marL="8890" indent="-8890" algn="ctr">
              <a:lnSpc>
                <a:spcPct val="102000"/>
              </a:lnSpc>
              <a:spcAft>
                <a:spcPts val="650"/>
              </a:spcAft>
            </a:pPr>
            <a:r>
              <a:rPr lang="en-US" sz="2400" b="1" kern="1200" dirty="0">
                <a:solidFill>
                  <a:srgbClr val="000000"/>
                </a:solidFill>
                <a:effectLst>
                  <a:outerShdw blurRad="88900" dist="50800" dir="2700000" algn="tl">
                    <a:srgbClr val="000000">
                      <a:alpha val="20000"/>
                    </a:srgbClr>
                  </a:outerShdw>
                </a:effectLst>
                <a:latin typeface="Calibri" panose="020F0502020204030204" pitchFamily="34" charset="0"/>
                <a:ea typeface="Times New Roman" panose="02020603050405020304" pitchFamily="18" charset="0"/>
                <a:cs typeface="Shruti" panose="020B0502040204020203" pitchFamily="34" charset="0"/>
              </a:rPr>
              <a:t>Cloud Base</a:t>
            </a:r>
            <a:endParaRPr lang="en-US" sz="1100" kern="100" dirty="0">
              <a:effectLst/>
              <a:latin typeface="Calibri" panose="020F0502020204030204" pitchFamily="34" charset="0"/>
              <a:ea typeface="Calibri" panose="020F0502020204030204" pitchFamily="34" charset="0"/>
              <a:cs typeface="Shruti" panose="020B0502040204020203" pitchFamily="34" charset="0"/>
            </a:endParaRPr>
          </a:p>
          <a:p>
            <a:pPr marL="8890" indent="-8890" algn="ctr">
              <a:lnSpc>
                <a:spcPct val="102000"/>
              </a:lnSpc>
              <a:spcAft>
                <a:spcPts val="650"/>
              </a:spcAft>
            </a:pPr>
            <a:r>
              <a:rPr lang="en-US" sz="1600" b="1" kern="1200" dirty="0">
                <a:solidFill>
                  <a:srgbClr val="404040"/>
                </a:solidFill>
                <a:effectLst>
                  <a:outerShdw blurRad="88900" dist="50800" dir="2700000" algn="tl">
                    <a:srgbClr val="000000">
                      <a:alpha val="20000"/>
                    </a:srgbClr>
                  </a:outerShdw>
                </a:effectLst>
                <a:latin typeface="Calibri" panose="020F0502020204030204" pitchFamily="34" charset="0"/>
                <a:ea typeface="Calibri" panose="020F0502020204030204" pitchFamily="34" charset="0"/>
                <a:cs typeface="Shruti" panose="020B0502040204020203" pitchFamily="34" charset="0"/>
              </a:rPr>
              <a:t>A Node.js-based Web Application for Movie Management</a:t>
            </a:r>
            <a:endParaRPr lang="en-US" sz="105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810360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7F497169-B0FA-ABC2-9838-877F3D3E19E2}"/>
            </a:ext>
          </a:extLst>
        </p:cNvPr>
        <p:cNvGrpSpPr/>
        <p:nvPr/>
      </p:nvGrpSpPr>
      <p:grpSpPr>
        <a:xfrm>
          <a:off x="0" y="0"/>
          <a:ext cx="0" cy="0"/>
          <a:chOff x="0" y="0"/>
          <a:chExt cx="0" cy="0"/>
        </a:xfrm>
      </p:grpSpPr>
      <p:sp>
        <p:nvSpPr>
          <p:cNvPr id="2" name="Right Triangle 1">
            <a:extLst>
              <a:ext uri="{FF2B5EF4-FFF2-40B4-BE49-F238E27FC236}">
                <a16:creationId xmlns:a16="http://schemas.microsoft.com/office/drawing/2014/main" id="{4C67EF86-B18F-E817-FD44-AFBA0823FD9B}"/>
              </a:ext>
            </a:extLst>
          </p:cNvPr>
          <p:cNvSpPr/>
          <p:nvPr/>
        </p:nvSpPr>
        <p:spPr>
          <a:xfrm flipH="1">
            <a:off x="9991724" y="4657725"/>
            <a:ext cx="2325623" cy="2276475"/>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33BE603B-28BD-8C0D-81FB-F1B538C1B13A}"/>
              </a:ext>
            </a:extLst>
          </p:cNvPr>
          <p:cNvSpPr/>
          <p:nvPr/>
        </p:nvSpPr>
        <p:spPr>
          <a:xfrm flipH="1">
            <a:off x="10352789" y="4514851"/>
            <a:ext cx="1943985" cy="2419350"/>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4460EAC0-9EB9-1AD9-5F9F-663F0D9D7374}"/>
              </a:ext>
            </a:extLst>
          </p:cNvPr>
          <p:cNvSpPr/>
          <p:nvPr/>
        </p:nvSpPr>
        <p:spPr>
          <a:xfrm flipH="1">
            <a:off x="10352792" y="4962525"/>
            <a:ext cx="1943982" cy="19716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F2D753C0-E080-AC70-6CE7-5B995FDBE490}"/>
              </a:ext>
            </a:extLst>
          </p:cNvPr>
          <p:cNvSpPr/>
          <p:nvPr/>
        </p:nvSpPr>
        <p:spPr>
          <a:xfrm rot="5400000" flipH="1">
            <a:off x="-110933" y="5752227"/>
            <a:ext cx="1146749" cy="1123389"/>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D295EC11-40CA-8A11-9274-DA87ED966BAB}"/>
              </a:ext>
            </a:extLst>
          </p:cNvPr>
          <p:cNvSpPr/>
          <p:nvPr/>
        </p:nvSpPr>
        <p:spPr>
          <a:xfrm rot="5400000" flipH="1">
            <a:off x="135671" y="5851551"/>
            <a:ext cx="820031" cy="1289877"/>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5A8BE987-4071-BFE7-0EB8-72C2E9BD4767}"/>
              </a:ext>
            </a:extLst>
          </p:cNvPr>
          <p:cNvSpPr/>
          <p:nvPr/>
        </p:nvSpPr>
        <p:spPr>
          <a:xfrm rot="5400000" flipH="1">
            <a:off x="-92050" y="5940736"/>
            <a:ext cx="958565" cy="9729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B2B0A02-49CB-8E15-EFC3-3EC88616D252}"/>
              </a:ext>
            </a:extLst>
          </p:cNvPr>
          <p:cNvSpPr/>
          <p:nvPr/>
        </p:nvSpPr>
        <p:spPr>
          <a:xfrm>
            <a:off x="-99256" y="161926"/>
            <a:ext cx="3490155" cy="820032"/>
          </a:xfrm>
          <a:prstGeom prst="roundRect">
            <a:avLst/>
          </a:prstGeom>
          <a:solidFill>
            <a:schemeClr val="tx1">
              <a:lumMod val="85000"/>
              <a:lumOff val="15000"/>
            </a:schemeClr>
          </a:solidFill>
          <a:ln>
            <a:noFill/>
          </a:ln>
          <a:effectLst>
            <a:outerShdw blurRad="241300" dist="304800" dir="1800000" sx="98000" sy="98000" algn="tl" rotWithShape="0">
              <a:prstClr val="black">
                <a:alpha val="73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Future Enhancement</a:t>
            </a:r>
            <a:endParaRPr lang="en-US" sz="200" dirty="0">
              <a:latin typeface="Aptos" panose="020B0004020202020204" pitchFamily="34" charset="0"/>
            </a:endParaRPr>
          </a:p>
        </p:txBody>
      </p:sp>
      <p:sp>
        <p:nvSpPr>
          <p:cNvPr id="5" name="Content Placeholder 2">
            <a:extLst>
              <a:ext uri="{FF2B5EF4-FFF2-40B4-BE49-F238E27FC236}">
                <a16:creationId xmlns:a16="http://schemas.microsoft.com/office/drawing/2014/main" id="{6B5E8060-75D9-809C-D589-1DC68DC72AFD}"/>
              </a:ext>
            </a:extLst>
          </p:cNvPr>
          <p:cNvSpPr txBox="1">
            <a:spLocks/>
          </p:cNvSpPr>
          <p:nvPr/>
        </p:nvSpPr>
        <p:spPr>
          <a:xfrm>
            <a:off x="1581592" y="1421978"/>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1" name="Rectangle 2">
            <a:extLst>
              <a:ext uri="{FF2B5EF4-FFF2-40B4-BE49-F238E27FC236}">
                <a16:creationId xmlns:a16="http://schemas.microsoft.com/office/drawing/2014/main" id="{A9EA5FE1-8562-0D59-6C96-6073EB97A40C}"/>
              </a:ext>
            </a:extLst>
          </p:cNvPr>
          <p:cNvSpPr>
            <a:spLocks noChangeArrowheads="1"/>
          </p:cNvSpPr>
          <p:nvPr/>
        </p:nvSpPr>
        <p:spPr bwMode="auto">
          <a:xfrm>
            <a:off x="900061" y="1331956"/>
            <a:ext cx="872018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ptos" panose="020B0004020202020204" pitchFamily="34" charset="0"/>
              </a:rPr>
              <a:t>Social Features:     User Reviews and Ratings help others discover good movies. Movie Sharing lets users share lists with friends. Watch Parties allow users to watch movies together in real-time.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ptos" panose="020B0004020202020204" pitchFamily="34" charset="0"/>
              </a:rPr>
              <a:t>Enhanced Security and Privacy:     2FA adds an extra layer of security. End-to-End Encryption ensures the privacy of user data. Audit Logs help monitor user activity for security purposes.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ptos" panose="020B0004020202020204" pitchFamily="34" charset="0"/>
              </a:rPr>
              <a:t>Multi-File Type Support:     Supports game downloads, video uploads, music streaming, and ISO file management, making it a versatile platform for various media types.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ptos" panose="020B0004020202020204" pitchFamily="34" charset="0"/>
              </a:rPr>
              <a:t>Content Sharing and Collaboration:     Users can share files securely and collaborate in shared spaces for projects, documents, or gaming communities.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ptos" panose="020B0004020202020204" pitchFamily="34" charset="0"/>
              </a:rPr>
              <a:t>Content Streaming &amp; Playback:     Live Streaming for real-time video or music streaming is also supported.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4260845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108B8C62-A67F-9017-BD83-B3D520E12253}"/>
            </a:ext>
          </a:extLst>
        </p:cNvPr>
        <p:cNvGrpSpPr/>
        <p:nvPr/>
      </p:nvGrpSpPr>
      <p:grpSpPr>
        <a:xfrm>
          <a:off x="0" y="0"/>
          <a:ext cx="0" cy="0"/>
          <a:chOff x="0" y="0"/>
          <a:chExt cx="0" cy="0"/>
        </a:xfrm>
      </p:grpSpPr>
      <p:sp>
        <p:nvSpPr>
          <p:cNvPr id="2" name="Right Triangle 1">
            <a:extLst>
              <a:ext uri="{FF2B5EF4-FFF2-40B4-BE49-F238E27FC236}">
                <a16:creationId xmlns:a16="http://schemas.microsoft.com/office/drawing/2014/main" id="{5053D3E0-3460-B664-FE51-0AEE64692A06}"/>
              </a:ext>
            </a:extLst>
          </p:cNvPr>
          <p:cNvSpPr/>
          <p:nvPr/>
        </p:nvSpPr>
        <p:spPr>
          <a:xfrm flipH="1">
            <a:off x="9991724" y="4657725"/>
            <a:ext cx="2325623" cy="2276475"/>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2B8189F7-2594-CCAB-0A4B-685310B11D5C}"/>
              </a:ext>
            </a:extLst>
          </p:cNvPr>
          <p:cNvSpPr/>
          <p:nvPr/>
        </p:nvSpPr>
        <p:spPr>
          <a:xfrm flipH="1">
            <a:off x="10352789" y="4514851"/>
            <a:ext cx="1943985" cy="2419350"/>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911BF315-66B0-C298-768F-B52BBC70FD03}"/>
              </a:ext>
            </a:extLst>
          </p:cNvPr>
          <p:cNvSpPr/>
          <p:nvPr/>
        </p:nvSpPr>
        <p:spPr>
          <a:xfrm flipH="1">
            <a:off x="10352792" y="4962525"/>
            <a:ext cx="1943982" cy="19716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43419FF0-8D9B-0681-4726-A17CDCC7E5AD}"/>
              </a:ext>
            </a:extLst>
          </p:cNvPr>
          <p:cNvSpPr/>
          <p:nvPr/>
        </p:nvSpPr>
        <p:spPr>
          <a:xfrm rot="5400000" flipH="1">
            <a:off x="-110933" y="5752227"/>
            <a:ext cx="1146749" cy="1123389"/>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3AB2A1D5-18F5-E1AC-693E-ECF6AC596CE9}"/>
              </a:ext>
            </a:extLst>
          </p:cNvPr>
          <p:cNvSpPr/>
          <p:nvPr/>
        </p:nvSpPr>
        <p:spPr>
          <a:xfrm rot="5400000" flipH="1">
            <a:off x="135671" y="5851551"/>
            <a:ext cx="820031" cy="1289877"/>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118A534E-8B6D-5D37-BFEB-68894638D22E}"/>
              </a:ext>
            </a:extLst>
          </p:cNvPr>
          <p:cNvSpPr/>
          <p:nvPr/>
        </p:nvSpPr>
        <p:spPr>
          <a:xfrm rot="5400000" flipH="1">
            <a:off x="-92050" y="5940736"/>
            <a:ext cx="958565" cy="9729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2E5358E0-A097-3D62-6934-5323251E90C3}"/>
              </a:ext>
            </a:extLst>
          </p:cNvPr>
          <p:cNvSpPr/>
          <p:nvPr/>
        </p:nvSpPr>
        <p:spPr>
          <a:xfrm>
            <a:off x="-99256" y="161926"/>
            <a:ext cx="3490155" cy="820032"/>
          </a:xfrm>
          <a:prstGeom prst="roundRect">
            <a:avLst/>
          </a:prstGeom>
          <a:solidFill>
            <a:schemeClr val="tx1">
              <a:lumMod val="85000"/>
              <a:lumOff val="15000"/>
            </a:schemeClr>
          </a:solidFill>
          <a:ln>
            <a:noFill/>
          </a:ln>
          <a:effectLst>
            <a:outerShdw blurRad="241300" dist="304800" dir="1800000" sx="98000" sy="98000" algn="tl" rotWithShape="0">
              <a:prstClr val="black">
                <a:alpha val="73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Advantages</a:t>
            </a:r>
            <a:endParaRPr lang="en-US" sz="200" dirty="0">
              <a:latin typeface="Aptos" panose="020B0004020202020204" pitchFamily="34" charset="0"/>
            </a:endParaRPr>
          </a:p>
        </p:txBody>
      </p:sp>
      <p:sp>
        <p:nvSpPr>
          <p:cNvPr id="5" name="Content Placeholder 2">
            <a:extLst>
              <a:ext uri="{FF2B5EF4-FFF2-40B4-BE49-F238E27FC236}">
                <a16:creationId xmlns:a16="http://schemas.microsoft.com/office/drawing/2014/main" id="{E12D6188-7232-A4B4-AF89-F87DE6519EA7}"/>
              </a:ext>
            </a:extLst>
          </p:cNvPr>
          <p:cNvSpPr txBox="1">
            <a:spLocks/>
          </p:cNvSpPr>
          <p:nvPr/>
        </p:nvSpPr>
        <p:spPr>
          <a:xfrm>
            <a:off x="1581592" y="1421978"/>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1" name="Rectangle 2">
            <a:extLst>
              <a:ext uri="{FF2B5EF4-FFF2-40B4-BE49-F238E27FC236}">
                <a16:creationId xmlns:a16="http://schemas.microsoft.com/office/drawing/2014/main" id="{D92E9E4F-9AB8-0AF2-6A2E-B4DB974609CE}"/>
              </a:ext>
            </a:extLst>
          </p:cNvPr>
          <p:cNvSpPr>
            <a:spLocks noChangeArrowheads="1"/>
          </p:cNvSpPr>
          <p:nvPr/>
        </p:nvSpPr>
        <p:spPr bwMode="auto">
          <a:xfrm>
            <a:off x="900061" y="1116469"/>
            <a:ext cx="10120364" cy="574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lang="en-US" sz="1800" kern="100" dirty="0">
                <a:effectLst/>
                <a:latin typeface="Aptos" panose="020B0004020202020204" pitchFamily="34" charset="0"/>
                <a:ea typeface="Calibri" panose="020F0502020204030204" pitchFamily="34" charset="0"/>
                <a:cs typeface="Shruti" panose="020B0502040204020203" pitchFamily="34" charset="0"/>
              </a:rPr>
              <a:t>1. Scalability:</a:t>
            </a:r>
            <a:endParaRPr lang="en-US" sz="1800" kern="100" dirty="0">
              <a:effectLst/>
              <a:latin typeface="Calibri" panose="020F0502020204030204" pitchFamily="34" charset="0"/>
              <a:ea typeface="Calibri" panose="020F0502020204030204" pitchFamily="34" charset="0"/>
              <a:cs typeface="Shruti" panose="020B0502040204020203" pitchFamily="34" charset="0"/>
            </a:endParaRPr>
          </a:p>
          <a:p>
            <a:pPr indent="457200">
              <a:lnSpc>
                <a:spcPct val="107000"/>
              </a:lnSpc>
              <a:spcAft>
                <a:spcPts val="800"/>
              </a:spcAft>
            </a:pPr>
            <a:r>
              <a:rPr lang="en-US" sz="1800" kern="100" dirty="0">
                <a:effectLst/>
                <a:latin typeface="Aptos" panose="020B0004020202020204" pitchFamily="34" charset="0"/>
                <a:ea typeface="Calibri" panose="020F0502020204030204" pitchFamily="34" charset="0"/>
                <a:cs typeface="Shruti" panose="020B0502040204020203" pitchFamily="34" charset="0"/>
              </a:rPr>
              <a:t>The system is designed for future expansion, with the ability to add new file types (games, music, applications) and services (live streaming, cloud gaming).  Seamless addition of new features without disrupting the core functionality.</a:t>
            </a:r>
            <a:endParaRPr lang="en-US" sz="18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US" sz="1800" kern="100" dirty="0">
                <a:effectLst/>
                <a:latin typeface="Aptos" panose="020B0004020202020204" pitchFamily="34" charset="0"/>
                <a:ea typeface="Calibri" panose="020F0502020204030204" pitchFamily="34" charset="0"/>
                <a:cs typeface="Shruti" panose="020B0502040204020203" pitchFamily="34" charset="0"/>
              </a:rPr>
              <a:t> 2. User-Centric: </a:t>
            </a:r>
            <a:endParaRPr lang="en-US" sz="1800" kern="100" dirty="0">
              <a:effectLst/>
              <a:latin typeface="Calibri" panose="020F0502020204030204" pitchFamily="34" charset="0"/>
              <a:ea typeface="Calibri" panose="020F0502020204030204" pitchFamily="34" charset="0"/>
              <a:cs typeface="Shruti" panose="020B0502040204020203" pitchFamily="34" charset="0"/>
            </a:endParaRPr>
          </a:p>
          <a:p>
            <a:pPr indent="457200">
              <a:lnSpc>
                <a:spcPct val="107000"/>
              </a:lnSpc>
              <a:spcAft>
                <a:spcPts val="800"/>
              </a:spcAft>
            </a:pPr>
            <a:r>
              <a:rPr lang="en-US" sz="1800" kern="100" dirty="0">
                <a:effectLst/>
                <a:latin typeface="Aptos" panose="020B0004020202020204" pitchFamily="34" charset="0"/>
                <a:ea typeface="Calibri" panose="020F0502020204030204" pitchFamily="34" charset="0"/>
                <a:cs typeface="Shruti" panose="020B0502040204020203" pitchFamily="34" charset="0"/>
              </a:rPr>
              <a:t>Personalized experiences based on user behavior (file types, preferences, etc.), improving engagement. Easy-to-use interface that allows users to manage a variety of media (movies, music, games) in one platform.</a:t>
            </a:r>
            <a:endParaRPr lang="en-US" sz="18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US" sz="1800" kern="100" dirty="0">
                <a:effectLst/>
                <a:latin typeface="Aptos" panose="020B0004020202020204" pitchFamily="34" charset="0"/>
                <a:ea typeface="Calibri" panose="020F0502020204030204" pitchFamily="34" charset="0"/>
                <a:cs typeface="Shruti" panose="020B0502040204020203" pitchFamily="34" charset="0"/>
              </a:rPr>
              <a:t> 3. Multi-Platform Support:</a:t>
            </a:r>
            <a:endParaRPr lang="en-US" sz="1800" kern="100" dirty="0">
              <a:effectLst/>
              <a:latin typeface="Calibri" panose="020F0502020204030204" pitchFamily="34" charset="0"/>
              <a:ea typeface="Calibri" panose="020F0502020204030204" pitchFamily="34" charset="0"/>
              <a:cs typeface="Shruti" panose="020B0502040204020203" pitchFamily="34" charset="0"/>
            </a:endParaRPr>
          </a:p>
          <a:p>
            <a:pPr indent="457200">
              <a:lnSpc>
                <a:spcPct val="107000"/>
              </a:lnSpc>
              <a:spcAft>
                <a:spcPts val="800"/>
              </a:spcAft>
            </a:pPr>
            <a:r>
              <a:rPr lang="en-US" sz="1800" kern="100" dirty="0">
                <a:effectLst/>
                <a:latin typeface="Aptos" panose="020B0004020202020204" pitchFamily="34" charset="0"/>
                <a:ea typeface="Calibri" panose="020F0502020204030204" pitchFamily="34" charset="0"/>
                <a:cs typeface="Shruti" panose="020B0502040204020203" pitchFamily="34" charset="0"/>
              </a:rPr>
              <a:t>Accessible via desktop and mobile apps, making it flexible for users who want to access their content anywhere. Future compatibility with smart devices (IoT), enhancing usability</a:t>
            </a:r>
            <a:endParaRPr lang="en-US" sz="18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US" sz="1800" kern="100" dirty="0">
                <a:effectLst/>
                <a:latin typeface="Aptos" panose="020B0004020202020204" pitchFamily="34" charset="0"/>
                <a:ea typeface="Calibri" panose="020F0502020204030204" pitchFamily="34" charset="0"/>
                <a:cs typeface="Shruti" panose="020B0502040204020203" pitchFamily="34" charset="0"/>
              </a:rPr>
              <a:t>4. Convenience:</a:t>
            </a:r>
            <a:endParaRPr lang="en-US" sz="1800" kern="100" dirty="0">
              <a:effectLst/>
              <a:latin typeface="Calibri" panose="020F0502020204030204" pitchFamily="34" charset="0"/>
              <a:ea typeface="Calibri" panose="020F0502020204030204" pitchFamily="34" charset="0"/>
              <a:cs typeface="Shruti" panose="020B0502040204020203" pitchFamily="34" charset="0"/>
            </a:endParaRPr>
          </a:p>
          <a:p>
            <a:pPr indent="457200">
              <a:lnSpc>
                <a:spcPct val="107000"/>
              </a:lnSpc>
              <a:spcAft>
                <a:spcPts val="800"/>
              </a:spcAft>
            </a:pPr>
            <a:r>
              <a:rPr lang="en-US" sz="1800" kern="100" dirty="0">
                <a:effectLst/>
                <a:latin typeface="Aptos" panose="020B0004020202020204" pitchFamily="34" charset="0"/>
                <a:ea typeface="Calibri" panose="020F0502020204030204" pitchFamily="34" charset="0"/>
                <a:cs typeface="Shruti" panose="020B0502040204020203" pitchFamily="34" charset="0"/>
              </a:rPr>
              <a:t>Centralized platform to manage multiple types of media (movies, music, games, software, etc.), removing the need for different apps or services.</a:t>
            </a:r>
            <a:endParaRPr lang="en-US" sz="1800" kern="100" dirty="0">
              <a:effectLst/>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US" sz="1800" kern="100" dirty="0">
                <a:effectLst/>
                <a:latin typeface="Aptos" panose="020B0004020202020204" pitchFamily="34" charset="0"/>
                <a:ea typeface="Calibri" panose="020F0502020204030204" pitchFamily="34" charset="0"/>
                <a:cs typeface="Shruti" panose="020B0502040204020203" pitchFamily="34" charset="0"/>
              </a:rPr>
              <a:t>5. Streaming:</a:t>
            </a:r>
            <a:endParaRPr lang="en-US" sz="1800" kern="100" dirty="0">
              <a:effectLst/>
              <a:latin typeface="Calibri" panose="020F0502020204030204" pitchFamily="34" charset="0"/>
              <a:ea typeface="Calibri" panose="020F0502020204030204" pitchFamily="34" charset="0"/>
              <a:cs typeface="Shruti" panose="020B0502040204020203" pitchFamily="34" charset="0"/>
            </a:endParaRPr>
          </a:p>
          <a:p>
            <a:pPr indent="457200">
              <a:lnSpc>
                <a:spcPct val="107000"/>
              </a:lnSpc>
              <a:spcAft>
                <a:spcPts val="800"/>
              </a:spcAft>
            </a:pPr>
            <a:r>
              <a:rPr lang="en-US" sz="1800" kern="100" dirty="0">
                <a:effectLst/>
                <a:latin typeface="Aptos" panose="020B0004020202020204" pitchFamily="34" charset="0"/>
                <a:ea typeface="Calibri" panose="020F0502020204030204" pitchFamily="34" charset="0"/>
                <a:cs typeface="Shruti" panose="020B0502040204020203" pitchFamily="34" charset="0"/>
              </a:rPr>
              <a:t>User can stream movies and videos and image on website.</a:t>
            </a:r>
            <a:endParaRPr lang="en-US" sz="1800" kern="100" dirty="0">
              <a:effectLst/>
              <a:latin typeface="Calibri" panose="020F0502020204030204" pitchFamily="34" charset="0"/>
              <a:ea typeface="Calibri" panose="020F0502020204030204" pitchFamily="34" charset="0"/>
              <a:cs typeface="Shruti" panose="020B0502040204020203" pitchFamily="34" charset="0"/>
            </a:endParaRPr>
          </a:p>
        </p:txBody>
      </p:sp>
    </p:spTree>
    <p:extLst>
      <p:ext uri="{BB962C8B-B14F-4D97-AF65-F5344CB8AC3E}">
        <p14:creationId xmlns:p14="http://schemas.microsoft.com/office/powerpoint/2010/main" val="218247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AF2EE7BA-AEA8-B32A-79CF-EA68B73D375C}"/>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E89A120-06C3-B234-53D8-50F7F1DF424C}"/>
              </a:ext>
            </a:extLst>
          </p:cNvPr>
          <p:cNvGraphicFramePr>
            <a:graphicFrameLocks noGrp="1"/>
          </p:cNvGraphicFramePr>
          <p:nvPr>
            <p:extLst>
              <p:ext uri="{D42A27DB-BD31-4B8C-83A1-F6EECF244321}">
                <p14:modId xmlns:p14="http://schemas.microsoft.com/office/powerpoint/2010/main" val="3658143024"/>
              </p:ext>
            </p:extLst>
          </p:nvPr>
        </p:nvGraphicFramePr>
        <p:xfrm>
          <a:off x="3176587" y="2034116"/>
          <a:ext cx="5917489" cy="3505200"/>
        </p:xfrm>
        <a:graphic>
          <a:graphicData uri="http://schemas.openxmlformats.org/drawingml/2006/table">
            <a:tbl>
              <a:tblPr firstRow="1" bandRow="1">
                <a:tableStyleId>{5940675A-B579-460E-94D1-54222C63F5DA}</a:tableStyleId>
              </a:tblPr>
              <a:tblGrid>
                <a:gridCol w="740093">
                  <a:extLst>
                    <a:ext uri="{9D8B030D-6E8A-4147-A177-3AD203B41FA5}">
                      <a16:colId xmlns:a16="http://schemas.microsoft.com/office/drawing/2014/main" val="4248700489"/>
                    </a:ext>
                  </a:extLst>
                </a:gridCol>
                <a:gridCol w="4358592">
                  <a:extLst>
                    <a:ext uri="{9D8B030D-6E8A-4147-A177-3AD203B41FA5}">
                      <a16:colId xmlns:a16="http://schemas.microsoft.com/office/drawing/2014/main" val="610179620"/>
                    </a:ext>
                  </a:extLst>
                </a:gridCol>
                <a:gridCol w="818804">
                  <a:extLst>
                    <a:ext uri="{9D8B030D-6E8A-4147-A177-3AD203B41FA5}">
                      <a16:colId xmlns:a16="http://schemas.microsoft.com/office/drawing/2014/main" val="1817232655"/>
                    </a:ext>
                  </a:extLst>
                </a:gridCol>
              </a:tblGrid>
              <a:tr h="370840">
                <a:tc>
                  <a:txBody>
                    <a:bodyPr/>
                    <a:lstStyle/>
                    <a:p>
                      <a:r>
                        <a:rPr lang="en-US" sz="1800"/>
                        <a:t>Sr No</a:t>
                      </a:r>
                      <a:endParaRPr lang="en-US" sz="1800" dirty="0"/>
                    </a:p>
                  </a:txBody>
                  <a:tcPr/>
                </a:tc>
                <a:tc>
                  <a:txBody>
                    <a:bodyPr/>
                    <a:lstStyle/>
                    <a:p>
                      <a:r>
                        <a:rPr lang="en-US" sz="1800" dirty="0"/>
                        <a:t>Topic name</a:t>
                      </a:r>
                    </a:p>
                  </a:txBody>
                  <a:tcPr/>
                </a:tc>
                <a:tc>
                  <a:txBody>
                    <a:bodyPr/>
                    <a:lstStyle/>
                    <a:p>
                      <a:r>
                        <a:rPr lang="en-US" sz="1800"/>
                        <a:t>Page no</a:t>
                      </a:r>
                      <a:endParaRPr lang="en-US" sz="1800" dirty="0"/>
                    </a:p>
                  </a:txBody>
                  <a:tcPr/>
                </a:tc>
                <a:extLst>
                  <a:ext uri="{0D108BD9-81ED-4DB2-BD59-A6C34878D82A}">
                    <a16:rowId xmlns:a16="http://schemas.microsoft.com/office/drawing/2014/main" val="184724359"/>
                  </a:ext>
                </a:extLst>
              </a:tr>
              <a:tr h="370840">
                <a:tc>
                  <a:txBody>
                    <a:bodyPr/>
                    <a:lstStyle/>
                    <a:p>
                      <a:endParaRPr lang="en-US" sz="1800"/>
                    </a:p>
                  </a:txBody>
                  <a:tcPr/>
                </a:tc>
                <a:tc>
                  <a:txBody>
                    <a:bodyPr/>
                    <a:lstStyle/>
                    <a:p>
                      <a:pPr marL="48895" indent="-6350">
                        <a:lnSpc>
                          <a:spcPct val="103000"/>
                        </a:lnSpc>
                        <a:spcAft>
                          <a:spcPts val="650"/>
                        </a:spcAft>
                      </a:pPr>
                      <a:r>
                        <a:rPr lang="en-US" sz="180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rPr>
                        <a:t>Abstract </a:t>
                      </a:r>
                      <a:endParaRPr lang="en-US" sz="1800" dirty="0">
                        <a:solidFill>
                          <a:srgbClr val="000000"/>
                        </a:solidFill>
                        <a:effectLst/>
                        <a:latin typeface="Times New Roman" panose="02020603050405020304" pitchFamily="18" charset="0"/>
                        <a:ea typeface="Times New Roman" panose="02020603050405020304" pitchFamily="18" charset="0"/>
                        <a:cs typeface="Shruti" panose="020B0502040204020203" pitchFamily="34" charset="0"/>
                      </a:endParaRPr>
                    </a:p>
                  </a:txBody>
                  <a:tcPr marL="3175" marR="73025" marT="0" marB="0"/>
                </a:tc>
                <a:tc>
                  <a:txBody>
                    <a:bodyPr/>
                    <a:lstStyle/>
                    <a:p>
                      <a:endParaRPr lang="en-US" sz="1800"/>
                    </a:p>
                  </a:txBody>
                  <a:tcPr/>
                </a:tc>
                <a:extLst>
                  <a:ext uri="{0D108BD9-81ED-4DB2-BD59-A6C34878D82A}">
                    <a16:rowId xmlns:a16="http://schemas.microsoft.com/office/drawing/2014/main" val="3442437626"/>
                  </a:ext>
                </a:extLst>
              </a:tr>
              <a:tr h="370840">
                <a:tc>
                  <a:txBody>
                    <a:bodyPr/>
                    <a:lstStyle/>
                    <a:p>
                      <a:endParaRPr lang="en-US" sz="1800"/>
                    </a:p>
                  </a:txBody>
                  <a:tcPr/>
                </a:tc>
                <a:tc>
                  <a:txBody>
                    <a:bodyPr/>
                    <a:lstStyle/>
                    <a:p>
                      <a:r>
                        <a:rPr lang="en-US" sz="1800" kern="1200">
                          <a:solidFill>
                            <a:schemeClr val="tx1"/>
                          </a:solidFill>
                          <a:effectLst/>
                          <a:latin typeface="+mn-lt"/>
                          <a:ea typeface="+mn-ea"/>
                          <a:cs typeface="+mn-cs"/>
                        </a:rPr>
                        <a:t>Introduction </a:t>
                      </a:r>
                      <a:endParaRPr lang="en-US" sz="1800" dirty="0"/>
                    </a:p>
                  </a:txBody>
                  <a:tcPr/>
                </a:tc>
                <a:tc>
                  <a:txBody>
                    <a:bodyPr/>
                    <a:lstStyle/>
                    <a:p>
                      <a:endParaRPr lang="en-US" sz="1800" dirty="0"/>
                    </a:p>
                  </a:txBody>
                  <a:tcPr/>
                </a:tc>
                <a:extLst>
                  <a:ext uri="{0D108BD9-81ED-4DB2-BD59-A6C34878D82A}">
                    <a16:rowId xmlns:a16="http://schemas.microsoft.com/office/drawing/2014/main" val="2908867471"/>
                  </a:ext>
                </a:extLst>
              </a:tr>
              <a:tr h="370840">
                <a:tc>
                  <a:txBody>
                    <a:bodyPr/>
                    <a:lstStyle/>
                    <a:p>
                      <a:endParaRPr 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latin typeface="Aptos" panose="020B0004020202020204" pitchFamily="34" charset="0"/>
                        </a:rPr>
                        <a:t>System Design &amp; </a:t>
                      </a:r>
                      <a:r>
                        <a:rPr lang="en-US" sz="1800"/>
                        <a:t>Database Design</a:t>
                      </a:r>
                      <a:endParaRPr lang="en-US" sz="1800" dirty="0">
                        <a:latin typeface="Aptos" panose="020B0004020202020204" pitchFamily="34" charset="0"/>
                      </a:endParaRPr>
                    </a:p>
                  </a:txBody>
                  <a:tcPr/>
                </a:tc>
                <a:tc>
                  <a:txBody>
                    <a:bodyPr/>
                    <a:lstStyle/>
                    <a:p>
                      <a:endParaRPr lang="en-US" sz="1800"/>
                    </a:p>
                  </a:txBody>
                  <a:tcPr/>
                </a:tc>
                <a:extLst>
                  <a:ext uri="{0D108BD9-81ED-4DB2-BD59-A6C34878D82A}">
                    <a16:rowId xmlns:a16="http://schemas.microsoft.com/office/drawing/2014/main" val="3840370202"/>
                  </a:ext>
                </a:extLst>
              </a:tr>
              <a:tr h="370840">
                <a:tc>
                  <a:txBody>
                    <a:bodyPr/>
                    <a:lstStyle/>
                    <a:p>
                      <a:endParaRPr 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Implementation Workflow</a:t>
                      </a:r>
                      <a:endParaRPr lang="en-US" sz="1800" dirty="0">
                        <a:latin typeface="Aptos" panose="020B0004020202020204" pitchFamily="34" charset="0"/>
                      </a:endParaRPr>
                    </a:p>
                  </a:txBody>
                  <a:tcPr/>
                </a:tc>
                <a:tc>
                  <a:txBody>
                    <a:bodyPr/>
                    <a:lstStyle/>
                    <a:p>
                      <a:endParaRPr lang="en-US" sz="1800" dirty="0"/>
                    </a:p>
                  </a:txBody>
                  <a:tcPr/>
                </a:tc>
                <a:extLst>
                  <a:ext uri="{0D108BD9-81ED-4DB2-BD59-A6C34878D82A}">
                    <a16:rowId xmlns:a16="http://schemas.microsoft.com/office/drawing/2014/main" val="290511222"/>
                  </a:ext>
                </a:extLst>
              </a:tr>
              <a:tr h="370840">
                <a:tc>
                  <a:txBody>
                    <a:bodyPr/>
                    <a:lstStyle/>
                    <a:p>
                      <a:endParaRPr 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Challenges Faced</a:t>
                      </a:r>
                      <a:endParaRPr lang="en-US" sz="1800" dirty="0">
                        <a:latin typeface="Aptos" panose="020B0004020202020204" pitchFamily="34" charset="0"/>
                      </a:endParaRPr>
                    </a:p>
                  </a:txBody>
                  <a:tcPr/>
                </a:tc>
                <a:tc>
                  <a:txBody>
                    <a:bodyPr/>
                    <a:lstStyle/>
                    <a:p>
                      <a:endParaRPr lang="en-US" sz="1800" dirty="0"/>
                    </a:p>
                  </a:txBody>
                  <a:tcPr/>
                </a:tc>
                <a:extLst>
                  <a:ext uri="{0D108BD9-81ED-4DB2-BD59-A6C34878D82A}">
                    <a16:rowId xmlns:a16="http://schemas.microsoft.com/office/drawing/2014/main" val="3886603345"/>
                  </a:ext>
                </a:extLst>
              </a:tr>
              <a:tr h="370840">
                <a:tc>
                  <a:txBody>
                    <a:bodyPr/>
                    <a:lstStyle/>
                    <a:p>
                      <a:endParaRPr 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t>Tools and Libraries</a:t>
                      </a:r>
                      <a:endParaRPr lang="en-US" sz="1800" dirty="0">
                        <a:latin typeface="Aptos" panose="020B0004020202020204" pitchFamily="34" charset="0"/>
                      </a:endParaRPr>
                    </a:p>
                  </a:txBody>
                  <a:tcPr/>
                </a:tc>
                <a:tc>
                  <a:txBody>
                    <a:bodyPr/>
                    <a:lstStyle/>
                    <a:p>
                      <a:endParaRPr lang="en-US" sz="1800" dirty="0"/>
                    </a:p>
                  </a:txBody>
                  <a:tcPr/>
                </a:tc>
                <a:extLst>
                  <a:ext uri="{0D108BD9-81ED-4DB2-BD59-A6C34878D82A}">
                    <a16:rowId xmlns:a16="http://schemas.microsoft.com/office/drawing/2014/main" val="2802003121"/>
                  </a:ext>
                </a:extLst>
              </a:tr>
              <a:tr h="370840">
                <a:tc>
                  <a:txBody>
                    <a:bodyPr/>
                    <a:lstStyle/>
                    <a:p>
                      <a:endParaRPr 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Tools and Libraries</a:t>
                      </a:r>
                      <a:endParaRPr lang="en-US" sz="1800" dirty="0">
                        <a:latin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latin typeface="Aptos" panose="020B0004020202020204" pitchFamily="34" charset="0"/>
                      </a:endParaRPr>
                    </a:p>
                  </a:txBody>
                  <a:tcPr/>
                </a:tc>
                <a:tc>
                  <a:txBody>
                    <a:bodyPr/>
                    <a:lstStyle/>
                    <a:p>
                      <a:endParaRPr lang="en-US" sz="1800" dirty="0"/>
                    </a:p>
                  </a:txBody>
                  <a:tcPr/>
                </a:tc>
                <a:extLst>
                  <a:ext uri="{0D108BD9-81ED-4DB2-BD59-A6C34878D82A}">
                    <a16:rowId xmlns:a16="http://schemas.microsoft.com/office/drawing/2014/main" val="1154732079"/>
                  </a:ext>
                </a:extLst>
              </a:tr>
            </a:tbl>
          </a:graphicData>
        </a:graphic>
      </p:graphicFrame>
    </p:spTree>
    <p:extLst>
      <p:ext uri="{BB962C8B-B14F-4D97-AF65-F5344CB8AC3E}">
        <p14:creationId xmlns:p14="http://schemas.microsoft.com/office/powerpoint/2010/main" val="373964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B444DE86-F72F-3F68-6AE7-F7A6E26FE411}"/>
              </a:ext>
            </a:extLst>
          </p:cNvPr>
          <p:cNvSpPr/>
          <p:nvPr/>
        </p:nvSpPr>
        <p:spPr>
          <a:xfrm flipH="1">
            <a:off x="9991724" y="4657725"/>
            <a:ext cx="2325623" cy="2276475"/>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BDE01365-5241-1297-D373-96D519F503C4}"/>
              </a:ext>
            </a:extLst>
          </p:cNvPr>
          <p:cNvSpPr/>
          <p:nvPr/>
        </p:nvSpPr>
        <p:spPr>
          <a:xfrm flipH="1">
            <a:off x="10352789" y="4514851"/>
            <a:ext cx="1943985" cy="2419350"/>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9A3E656E-DF48-27E3-7C72-C21D100A13F9}"/>
              </a:ext>
            </a:extLst>
          </p:cNvPr>
          <p:cNvSpPr/>
          <p:nvPr/>
        </p:nvSpPr>
        <p:spPr>
          <a:xfrm flipH="1">
            <a:off x="10352792" y="4962525"/>
            <a:ext cx="1943982" cy="19716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E647E377-618D-65C2-DB2B-D35409821C51}"/>
              </a:ext>
            </a:extLst>
          </p:cNvPr>
          <p:cNvSpPr/>
          <p:nvPr/>
        </p:nvSpPr>
        <p:spPr>
          <a:xfrm rot="5400000" flipH="1">
            <a:off x="-110933" y="5752227"/>
            <a:ext cx="1146749" cy="1123389"/>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AEAB4C9-28B5-6ECF-1723-4EB2636C75F7}"/>
              </a:ext>
            </a:extLst>
          </p:cNvPr>
          <p:cNvSpPr/>
          <p:nvPr/>
        </p:nvSpPr>
        <p:spPr>
          <a:xfrm rot="5400000" flipH="1">
            <a:off x="135671" y="5851551"/>
            <a:ext cx="820031" cy="1289877"/>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75B5CAD3-1FC9-20CF-23DF-5110FF512AA3}"/>
              </a:ext>
            </a:extLst>
          </p:cNvPr>
          <p:cNvSpPr/>
          <p:nvPr/>
        </p:nvSpPr>
        <p:spPr>
          <a:xfrm rot="5400000" flipH="1">
            <a:off x="-92050" y="5940736"/>
            <a:ext cx="958565" cy="9729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F576793-0AB1-9563-0DB3-58D68AD236E0}"/>
              </a:ext>
            </a:extLst>
          </p:cNvPr>
          <p:cNvSpPr/>
          <p:nvPr/>
        </p:nvSpPr>
        <p:spPr>
          <a:xfrm>
            <a:off x="-99256" y="161926"/>
            <a:ext cx="2109031" cy="820032"/>
          </a:xfrm>
          <a:prstGeom prst="roundRect">
            <a:avLst/>
          </a:prstGeom>
          <a:solidFill>
            <a:schemeClr val="tx1">
              <a:lumMod val="85000"/>
              <a:lumOff val="15000"/>
            </a:schemeClr>
          </a:solidFill>
          <a:ln>
            <a:noFill/>
          </a:ln>
          <a:effectLst>
            <a:outerShdw blurRad="241300" dist="304800" dir="1800000" sx="98000" sy="98000" algn="tl" rotWithShape="0">
              <a:prstClr val="black">
                <a:alpha val="73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latin typeface="Aptos" panose="020B0004020202020204" pitchFamily="34" charset="0"/>
              </a:rPr>
              <a:t>Abstract</a:t>
            </a:r>
          </a:p>
        </p:txBody>
      </p:sp>
      <p:sp>
        <p:nvSpPr>
          <p:cNvPr id="10" name="TextBox 9">
            <a:extLst>
              <a:ext uri="{FF2B5EF4-FFF2-40B4-BE49-F238E27FC236}">
                <a16:creationId xmlns:a16="http://schemas.microsoft.com/office/drawing/2014/main" id="{EECEB11D-B2C1-6926-1124-98D7980B88C1}"/>
              </a:ext>
            </a:extLst>
          </p:cNvPr>
          <p:cNvSpPr txBox="1"/>
          <p:nvPr/>
        </p:nvSpPr>
        <p:spPr>
          <a:xfrm>
            <a:off x="2276475" y="1533525"/>
            <a:ext cx="8153400" cy="2862322"/>
          </a:xfrm>
          <a:prstGeom prst="rect">
            <a:avLst/>
          </a:prstGeom>
          <a:noFill/>
        </p:spPr>
        <p:txBody>
          <a:bodyPr wrap="square" rtlCol="0">
            <a:spAutoFit/>
          </a:bodyPr>
          <a:lstStyle/>
          <a:p>
            <a:pPr indent="457200"/>
            <a:r>
              <a:rPr lang="en-IN" sz="2000" b="0" i="0" dirty="0">
                <a:effectLst/>
                <a:latin typeface="Aptos" panose="020B0004020202020204" pitchFamily="34" charset="0"/>
                <a:ea typeface="Times New Roman" panose="02020603050405020304" pitchFamily="18" charset="0"/>
                <a:cs typeface="Times New Roman" panose="02020603050405020304" pitchFamily="18" charset="0"/>
              </a:rPr>
              <a:t>Cloud Base is a Node.js-based web application designed to provide a platform for users to upload, manage, and view movies. It includes functionalities like user authentication with JWT, movie management, and account management. The application uses MongoDB for storing user and movie data, Multer for handling file uploads, and JWT for managing user sessions securely. The website is user-friendly, enabling users to interact easily with the content, upload movies, and manage their profiles.</a:t>
            </a:r>
            <a:endParaRPr lang="en-US" sz="2000" dirty="0">
              <a:effectLst/>
              <a:latin typeface=".AppleSystemUIFont"/>
              <a:ea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3627306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5DA1C663-0F42-1DB0-ABA2-6CD5DB96669B}"/>
            </a:ext>
          </a:extLst>
        </p:cNvPr>
        <p:cNvGrpSpPr/>
        <p:nvPr/>
      </p:nvGrpSpPr>
      <p:grpSpPr>
        <a:xfrm>
          <a:off x="0" y="0"/>
          <a:ext cx="0" cy="0"/>
          <a:chOff x="0" y="0"/>
          <a:chExt cx="0" cy="0"/>
        </a:xfrm>
      </p:grpSpPr>
      <p:sp>
        <p:nvSpPr>
          <p:cNvPr id="2" name="Right Triangle 1">
            <a:extLst>
              <a:ext uri="{FF2B5EF4-FFF2-40B4-BE49-F238E27FC236}">
                <a16:creationId xmlns:a16="http://schemas.microsoft.com/office/drawing/2014/main" id="{8E1DD599-1AB2-C7CF-9274-256C0AA5E6FE}"/>
              </a:ext>
            </a:extLst>
          </p:cNvPr>
          <p:cNvSpPr/>
          <p:nvPr/>
        </p:nvSpPr>
        <p:spPr>
          <a:xfrm flipH="1">
            <a:off x="9991724" y="4657725"/>
            <a:ext cx="2325623" cy="2276475"/>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C2126C3D-F6EA-57F4-5F2B-10FF18A3D4D5}"/>
              </a:ext>
            </a:extLst>
          </p:cNvPr>
          <p:cNvSpPr/>
          <p:nvPr/>
        </p:nvSpPr>
        <p:spPr>
          <a:xfrm flipH="1">
            <a:off x="10352789" y="4514851"/>
            <a:ext cx="1943985" cy="2419350"/>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C1810FBC-5E0A-59CD-B01C-600EB7C3337D}"/>
              </a:ext>
            </a:extLst>
          </p:cNvPr>
          <p:cNvSpPr/>
          <p:nvPr/>
        </p:nvSpPr>
        <p:spPr>
          <a:xfrm flipH="1">
            <a:off x="10352792" y="4962525"/>
            <a:ext cx="1943982" cy="19716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18A13EC4-E706-02E7-E998-1A69256C4208}"/>
              </a:ext>
            </a:extLst>
          </p:cNvPr>
          <p:cNvSpPr/>
          <p:nvPr/>
        </p:nvSpPr>
        <p:spPr>
          <a:xfrm rot="5400000" flipH="1">
            <a:off x="-110933" y="5752227"/>
            <a:ext cx="1146749" cy="1123389"/>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86ED37FD-59A9-59D3-BA11-7F83F1734BA1}"/>
              </a:ext>
            </a:extLst>
          </p:cNvPr>
          <p:cNvSpPr/>
          <p:nvPr/>
        </p:nvSpPr>
        <p:spPr>
          <a:xfrm rot="5400000" flipH="1">
            <a:off x="135671" y="5851551"/>
            <a:ext cx="820031" cy="1289877"/>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94E75294-4BE4-ADC4-5F77-31494817F1D6}"/>
              </a:ext>
            </a:extLst>
          </p:cNvPr>
          <p:cNvSpPr/>
          <p:nvPr/>
        </p:nvSpPr>
        <p:spPr>
          <a:xfrm rot="5400000" flipH="1">
            <a:off x="-92050" y="5940736"/>
            <a:ext cx="958565" cy="9729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B28BE0E-AB9F-933E-2DA5-5418AD675601}"/>
              </a:ext>
            </a:extLst>
          </p:cNvPr>
          <p:cNvSpPr/>
          <p:nvPr/>
        </p:nvSpPr>
        <p:spPr>
          <a:xfrm>
            <a:off x="-99256" y="161926"/>
            <a:ext cx="2109031" cy="820032"/>
          </a:xfrm>
          <a:prstGeom prst="roundRect">
            <a:avLst/>
          </a:prstGeom>
          <a:solidFill>
            <a:schemeClr val="tx1">
              <a:lumMod val="85000"/>
              <a:lumOff val="15000"/>
            </a:schemeClr>
          </a:solidFill>
          <a:ln>
            <a:noFill/>
          </a:ln>
          <a:effectLst>
            <a:outerShdw blurRad="241300" dist="304800" dir="1800000" sx="98000" sy="98000" algn="tl" rotWithShape="0">
              <a:prstClr val="black">
                <a:alpha val="73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latin typeface="Aptos" panose="020B0004020202020204" pitchFamily="34" charset="0"/>
              </a:rPr>
              <a:t>Introduction</a:t>
            </a:r>
          </a:p>
        </p:txBody>
      </p:sp>
      <p:sp>
        <p:nvSpPr>
          <p:cNvPr id="10" name="TextBox 9">
            <a:extLst>
              <a:ext uri="{FF2B5EF4-FFF2-40B4-BE49-F238E27FC236}">
                <a16:creationId xmlns:a16="http://schemas.microsoft.com/office/drawing/2014/main" id="{64A627DC-9BAE-AE36-84EE-85DC24F18653}"/>
              </a:ext>
            </a:extLst>
          </p:cNvPr>
          <p:cNvSpPr txBox="1"/>
          <p:nvPr/>
        </p:nvSpPr>
        <p:spPr>
          <a:xfrm>
            <a:off x="2276475" y="1533525"/>
            <a:ext cx="8153400" cy="4093428"/>
          </a:xfrm>
          <a:prstGeom prst="rect">
            <a:avLst/>
          </a:prstGeom>
          <a:noFill/>
        </p:spPr>
        <p:txBody>
          <a:bodyPr wrap="square" rtlCol="0">
            <a:spAutoFit/>
          </a:bodyPr>
          <a:lstStyle/>
          <a:p>
            <a:r>
              <a:rPr lang="en-IN" sz="2000" b="0" i="0" dirty="0">
                <a:effectLst/>
                <a:latin typeface="Aptos" panose="020B0004020202020204" pitchFamily="34" charset="0"/>
                <a:ea typeface="Times New Roman" panose="02020603050405020304" pitchFamily="18" charset="0"/>
                <a:cs typeface="Times New Roman" panose="02020603050405020304" pitchFamily="18" charset="0"/>
              </a:rPr>
              <a:t>	Cloud Base is built to simplify movie management for users, allowing them to upload, view, and manage movies in a secure and organized way. The core functionalities of the website include:</a:t>
            </a:r>
            <a:endParaRPr lang="en-US" sz="2000" dirty="0">
              <a:effectLst/>
              <a:latin typeface=".AppleSystemUIFont"/>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IN" sz="2000" b="0" i="0" dirty="0">
                <a:effectLst/>
                <a:latin typeface="Aptos" panose="020B0004020202020204" pitchFamily="34" charset="0"/>
                <a:ea typeface="Times New Roman" panose="02020603050405020304" pitchFamily="18" charset="0"/>
                <a:cs typeface="Times New Roman" panose="02020603050405020304" pitchFamily="18" charset="0"/>
              </a:rPr>
              <a:t>User Signup &amp; Login: Allow users to create accounts, log in using JWT, and securely authenticate their sessions.</a:t>
            </a:r>
            <a:endParaRPr lang="en-US" sz="2000" dirty="0">
              <a:effectLst/>
              <a:latin typeface=".AppleSystemUIFont"/>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IN" sz="2000" b="0" i="0" dirty="0">
                <a:effectLst/>
                <a:latin typeface="Aptos" panose="020B0004020202020204" pitchFamily="34" charset="0"/>
                <a:ea typeface="Times New Roman" panose="02020603050405020304" pitchFamily="18" charset="0"/>
                <a:cs typeface="Times New Roman" panose="02020603050405020304" pitchFamily="18" charset="0"/>
              </a:rPr>
              <a:t>Account Management: Users can edit their profiles and delete their accounts when needed.</a:t>
            </a:r>
            <a:endParaRPr lang="en-US" sz="2000" dirty="0">
              <a:effectLst/>
              <a:latin typeface=".AppleSystemUIFont"/>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IN" sz="2000" b="0" i="0" dirty="0">
                <a:effectLst/>
                <a:latin typeface="Aptos" panose="020B0004020202020204" pitchFamily="34" charset="0"/>
                <a:ea typeface="Times New Roman" panose="02020603050405020304" pitchFamily="18" charset="0"/>
                <a:cs typeface="Times New Roman" panose="02020603050405020304" pitchFamily="18" charset="0"/>
              </a:rPr>
              <a:t>Movie Upload: Users can upload movies with metadata such as title, details, release date, etc., along with movie files and posters.</a:t>
            </a:r>
            <a:endParaRPr lang="en-US" sz="2000" dirty="0">
              <a:effectLst/>
              <a:latin typeface=".AppleSystemUIFont"/>
              <a:ea typeface="Times New Roman" panose="02020603050405020304" pitchFamily="18" charset="0"/>
              <a:cs typeface="Times New Roman" panose="02020603050405020304" pitchFamily="18" charset="0"/>
            </a:endParaRPr>
          </a:p>
          <a:p>
            <a:r>
              <a:rPr lang="en-IN" sz="2000" dirty="0">
                <a:effectLst/>
                <a:latin typeface="Aptos" panose="020B0004020202020204" pitchFamily="34" charset="0"/>
                <a:ea typeface="Times New Roman" panose="02020603050405020304" pitchFamily="18" charset="0"/>
                <a:cs typeface="Times New Roman" panose="02020603050405020304" pitchFamily="18" charset="0"/>
              </a:rPr>
              <a:t> </a:t>
            </a:r>
            <a:endParaRPr lang="en-US" sz="2000" dirty="0">
              <a:effectLst/>
              <a:latin typeface=".AppleSystemUIFont"/>
              <a:ea typeface="Times New Roman" panose="02020603050405020304" pitchFamily="18" charset="0"/>
              <a:cs typeface="Times New Roman" panose="02020603050405020304" pitchFamily="18" charset="0"/>
            </a:endParaRPr>
          </a:p>
          <a:p>
            <a:r>
              <a:rPr lang="en-IN" sz="2000" dirty="0">
                <a:effectLst/>
                <a:latin typeface="Aptos" panose="020B0004020202020204" pitchFamily="34" charset="0"/>
                <a:ea typeface="Times New Roman" panose="02020603050405020304" pitchFamily="18" charset="0"/>
                <a:cs typeface="Times New Roman" panose="02020603050405020304" pitchFamily="18" charset="0"/>
              </a:rPr>
              <a:t> </a:t>
            </a:r>
            <a:endParaRPr lang="en-US" sz="2000" dirty="0">
              <a:effectLst/>
              <a:latin typeface=".AppleSystemUIFont"/>
              <a:ea typeface="Times New Roman" panose="02020603050405020304" pitchFamily="18" charset="0"/>
              <a:cs typeface="Times New Roman" panose="02020603050405020304" pitchFamily="18" charset="0"/>
            </a:endParaRPr>
          </a:p>
          <a:p>
            <a:r>
              <a:rPr lang="en-IN" sz="2000" b="0" i="0" dirty="0">
                <a:effectLst/>
                <a:latin typeface="Aptos" panose="020B0004020202020204" pitchFamily="34" charset="0"/>
                <a:ea typeface="Times New Roman" panose="02020603050405020304" pitchFamily="18" charset="0"/>
                <a:cs typeface="Times New Roman" panose="02020603050405020304" pitchFamily="18" charset="0"/>
              </a:rPr>
              <a:t>This report explains the system design, implementation process, libraries used, challenges faced, and the future scope of the project.</a:t>
            </a:r>
            <a:endParaRPr lang="en-US" sz="2000" dirty="0">
              <a:effectLst/>
              <a:latin typeface=".AppleSystemUIFon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785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CF78D735-70B2-0CA7-205B-16F726734030}"/>
            </a:ext>
          </a:extLst>
        </p:cNvPr>
        <p:cNvGrpSpPr/>
        <p:nvPr/>
      </p:nvGrpSpPr>
      <p:grpSpPr>
        <a:xfrm>
          <a:off x="0" y="0"/>
          <a:ext cx="0" cy="0"/>
          <a:chOff x="0" y="0"/>
          <a:chExt cx="0" cy="0"/>
        </a:xfrm>
      </p:grpSpPr>
      <p:sp>
        <p:nvSpPr>
          <p:cNvPr id="2" name="Right Triangle 1">
            <a:extLst>
              <a:ext uri="{FF2B5EF4-FFF2-40B4-BE49-F238E27FC236}">
                <a16:creationId xmlns:a16="http://schemas.microsoft.com/office/drawing/2014/main" id="{79EEB993-2B5F-1DEB-3275-DFEBCD068908}"/>
              </a:ext>
            </a:extLst>
          </p:cNvPr>
          <p:cNvSpPr/>
          <p:nvPr/>
        </p:nvSpPr>
        <p:spPr>
          <a:xfrm flipH="1">
            <a:off x="9991724" y="4657725"/>
            <a:ext cx="2325623" cy="2276475"/>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38CE5D06-20B6-CF30-8CEB-A26D8647AC6C}"/>
              </a:ext>
            </a:extLst>
          </p:cNvPr>
          <p:cNvSpPr/>
          <p:nvPr/>
        </p:nvSpPr>
        <p:spPr>
          <a:xfrm flipH="1">
            <a:off x="10352789" y="4514851"/>
            <a:ext cx="1943985" cy="2419350"/>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8DCB3ED8-2A3E-7D0D-7126-A2A5EFF7DEE8}"/>
              </a:ext>
            </a:extLst>
          </p:cNvPr>
          <p:cNvSpPr/>
          <p:nvPr/>
        </p:nvSpPr>
        <p:spPr>
          <a:xfrm flipH="1">
            <a:off x="10352792" y="4962525"/>
            <a:ext cx="1943982" cy="19716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7B72C71D-8D2F-C5DE-ACE9-9B36C631D926}"/>
              </a:ext>
            </a:extLst>
          </p:cNvPr>
          <p:cNvSpPr/>
          <p:nvPr/>
        </p:nvSpPr>
        <p:spPr>
          <a:xfrm rot="5400000" flipH="1">
            <a:off x="-110933" y="5752227"/>
            <a:ext cx="1146749" cy="1123389"/>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A5CE802F-6161-C7A3-A2EC-6D9FDBAB0875}"/>
              </a:ext>
            </a:extLst>
          </p:cNvPr>
          <p:cNvSpPr/>
          <p:nvPr/>
        </p:nvSpPr>
        <p:spPr>
          <a:xfrm rot="5400000" flipH="1">
            <a:off x="135671" y="5851551"/>
            <a:ext cx="820031" cy="1289877"/>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17251500-4F37-AC8A-DCCA-6A0DFE68750D}"/>
              </a:ext>
            </a:extLst>
          </p:cNvPr>
          <p:cNvSpPr/>
          <p:nvPr/>
        </p:nvSpPr>
        <p:spPr>
          <a:xfrm rot="5400000" flipH="1">
            <a:off x="-92050" y="5940736"/>
            <a:ext cx="958565" cy="9729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DDC37E6D-11F2-E79B-B0C9-086429CF7017}"/>
              </a:ext>
            </a:extLst>
          </p:cNvPr>
          <p:cNvSpPr/>
          <p:nvPr/>
        </p:nvSpPr>
        <p:spPr>
          <a:xfrm>
            <a:off x="-99257" y="161926"/>
            <a:ext cx="5080831" cy="820031"/>
          </a:xfrm>
          <a:prstGeom prst="roundRect">
            <a:avLst/>
          </a:prstGeom>
          <a:solidFill>
            <a:schemeClr val="tx1">
              <a:lumMod val="85000"/>
              <a:lumOff val="15000"/>
            </a:schemeClr>
          </a:solidFill>
          <a:ln>
            <a:noFill/>
          </a:ln>
          <a:effectLst>
            <a:outerShdw blurRad="241300" dist="304800" dir="1800000" sx="98000" sy="98000" algn="tl" rotWithShape="0">
              <a:prstClr val="black">
                <a:alpha val="73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latin typeface="Aptos" panose="020B0004020202020204" pitchFamily="34" charset="0"/>
              </a:rPr>
              <a:t>System Design &amp; </a:t>
            </a:r>
            <a:r>
              <a:rPr lang="en-US" sz="2400" dirty="0"/>
              <a:t>Database Design</a:t>
            </a:r>
            <a:endParaRPr lang="en-US" sz="1050" dirty="0">
              <a:latin typeface="Aptos" panose="020B0004020202020204" pitchFamily="34" charset="0"/>
            </a:endParaRPr>
          </a:p>
        </p:txBody>
      </p:sp>
      <p:sp>
        <p:nvSpPr>
          <p:cNvPr id="10" name="TextBox 9">
            <a:extLst>
              <a:ext uri="{FF2B5EF4-FFF2-40B4-BE49-F238E27FC236}">
                <a16:creationId xmlns:a16="http://schemas.microsoft.com/office/drawing/2014/main" id="{A4B849CA-3B94-136A-DF14-17FA9D47F443}"/>
              </a:ext>
            </a:extLst>
          </p:cNvPr>
          <p:cNvSpPr txBox="1"/>
          <p:nvPr/>
        </p:nvSpPr>
        <p:spPr>
          <a:xfrm>
            <a:off x="1660821" y="1662925"/>
            <a:ext cx="8330903" cy="1323439"/>
          </a:xfrm>
          <a:prstGeom prst="rect">
            <a:avLst/>
          </a:prstGeom>
          <a:noFill/>
        </p:spPr>
        <p:txBody>
          <a:bodyPr wrap="square" rtlCol="0">
            <a:spAutoFit/>
          </a:bodyPr>
          <a:lstStyle/>
          <a:p>
            <a:pPr algn="just"/>
            <a:r>
              <a:rPr lang="en-US" sz="2000" dirty="0"/>
              <a:t>Architecture:   Client Side: Built with HTML, CSS, and EJS for dynamic pages.</a:t>
            </a:r>
          </a:p>
          <a:p>
            <a:pPr algn="just"/>
            <a:r>
              <a:rPr lang="en-US" sz="2000" dirty="0"/>
              <a:t>Server Side: Node.js with Express for routing and HTTP request handling.</a:t>
            </a:r>
          </a:p>
          <a:p>
            <a:pPr algn="just"/>
            <a:r>
              <a:rPr lang="en-US" sz="2000" dirty="0"/>
              <a:t>Database:   MongoDB for data storage with schemas for users and movies.</a:t>
            </a:r>
          </a:p>
          <a:p>
            <a:pPr algn="just"/>
            <a:r>
              <a:rPr lang="en-US" sz="2000" dirty="0"/>
              <a:t>Authentication:   JWT is used to secure user sessions with tokens.</a:t>
            </a:r>
          </a:p>
        </p:txBody>
      </p:sp>
      <p:sp>
        <p:nvSpPr>
          <p:cNvPr id="5" name="TextBox 4">
            <a:extLst>
              <a:ext uri="{FF2B5EF4-FFF2-40B4-BE49-F238E27FC236}">
                <a16:creationId xmlns:a16="http://schemas.microsoft.com/office/drawing/2014/main" id="{FFC421BB-87A9-EEBE-1D02-5438D52F131B}"/>
              </a:ext>
            </a:extLst>
          </p:cNvPr>
          <p:cNvSpPr txBox="1"/>
          <p:nvPr/>
        </p:nvSpPr>
        <p:spPr>
          <a:xfrm>
            <a:off x="1577578" y="3851008"/>
            <a:ext cx="8910590" cy="1815882"/>
          </a:xfrm>
          <a:prstGeom prst="rect">
            <a:avLst/>
          </a:prstGeom>
          <a:noFill/>
        </p:spPr>
        <p:txBody>
          <a:bodyPr wrap="square" rtlCol="0">
            <a:spAutoFit/>
          </a:bodyPr>
          <a:lstStyle/>
          <a:p>
            <a:pPr algn="just"/>
            <a:r>
              <a:rPr lang="en-US" sz="2000" dirty="0"/>
              <a:t>MongoDB Collections:</a:t>
            </a:r>
          </a:p>
          <a:p>
            <a:pPr marL="342900" indent="-342900" algn="just">
              <a:buFont typeface="Arial" panose="020B0604020202020204" pitchFamily="34" charset="0"/>
              <a:buChar char="•"/>
            </a:pPr>
            <a:r>
              <a:rPr lang="en-US" sz="2000" dirty="0"/>
              <a:t>User Collection: Stores user details (email, username, profile data, etc.).</a:t>
            </a:r>
          </a:p>
          <a:p>
            <a:pPr marL="342900" indent="-342900" algn="just">
              <a:buFont typeface="Arial" panose="020B0604020202020204" pitchFamily="34" charset="0"/>
              <a:buChar char="•"/>
            </a:pPr>
            <a:r>
              <a:rPr lang="en-US" sz="2000" dirty="0"/>
              <a:t>Movie Collection: Stores movie metadata and file paths.</a:t>
            </a:r>
          </a:p>
          <a:p>
            <a:pPr marL="342900" indent="-342900" algn="just">
              <a:buFont typeface="Arial" panose="020B0604020202020204" pitchFamily="34" charset="0"/>
              <a:buChar char="•"/>
            </a:pPr>
            <a:r>
              <a:rPr lang="en-US" sz="2000" dirty="0"/>
              <a:t>Login Device Details: Tracks login requests and device data.</a:t>
            </a:r>
          </a:p>
          <a:p>
            <a:pPr marL="342900" indent="-342900" algn="just">
              <a:buFont typeface="Arial" panose="020B0604020202020204" pitchFamily="34" charset="0"/>
              <a:buChar char="•"/>
            </a:pPr>
            <a:r>
              <a:rPr lang="en-US" sz="2000" dirty="0"/>
              <a:t>Deleted Device Details: Tracks deleted device data.</a:t>
            </a:r>
          </a:p>
          <a:p>
            <a:pPr algn="just"/>
            <a:endParaRPr lang="en-US" sz="1200" dirty="0"/>
          </a:p>
        </p:txBody>
      </p:sp>
    </p:spTree>
    <p:extLst>
      <p:ext uri="{BB962C8B-B14F-4D97-AF65-F5344CB8AC3E}">
        <p14:creationId xmlns:p14="http://schemas.microsoft.com/office/powerpoint/2010/main" val="2668259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0153D809-9826-1EA7-1FF9-72C228E52E30}"/>
            </a:ext>
          </a:extLst>
        </p:cNvPr>
        <p:cNvGrpSpPr/>
        <p:nvPr/>
      </p:nvGrpSpPr>
      <p:grpSpPr>
        <a:xfrm>
          <a:off x="0" y="0"/>
          <a:ext cx="0" cy="0"/>
          <a:chOff x="0" y="0"/>
          <a:chExt cx="0" cy="0"/>
        </a:xfrm>
      </p:grpSpPr>
      <p:sp>
        <p:nvSpPr>
          <p:cNvPr id="2" name="Right Triangle 1">
            <a:extLst>
              <a:ext uri="{FF2B5EF4-FFF2-40B4-BE49-F238E27FC236}">
                <a16:creationId xmlns:a16="http://schemas.microsoft.com/office/drawing/2014/main" id="{0758D263-5806-D8FD-B49F-1A26B705DBF6}"/>
              </a:ext>
            </a:extLst>
          </p:cNvPr>
          <p:cNvSpPr/>
          <p:nvPr/>
        </p:nvSpPr>
        <p:spPr>
          <a:xfrm flipH="1">
            <a:off x="9991724" y="4657725"/>
            <a:ext cx="2325623" cy="2276475"/>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0E293239-A190-5333-7309-F30BBB103C4E}"/>
              </a:ext>
            </a:extLst>
          </p:cNvPr>
          <p:cNvSpPr/>
          <p:nvPr/>
        </p:nvSpPr>
        <p:spPr>
          <a:xfrm flipH="1">
            <a:off x="10352789" y="4514851"/>
            <a:ext cx="1943985" cy="2419350"/>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89523ED3-8F1D-70CE-B627-744D861CBF71}"/>
              </a:ext>
            </a:extLst>
          </p:cNvPr>
          <p:cNvSpPr/>
          <p:nvPr/>
        </p:nvSpPr>
        <p:spPr>
          <a:xfrm flipH="1">
            <a:off x="10352792" y="4962525"/>
            <a:ext cx="1943982" cy="19716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E2E8CCF3-94CC-4588-7DBC-7D5960FE10FE}"/>
              </a:ext>
            </a:extLst>
          </p:cNvPr>
          <p:cNvSpPr/>
          <p:nvPr/>
        </p:nvSpPr>
        <p:spPr>
          <a:xfrm rot="5400000" flipH="1">
            <a:off x="-110933" y="5752227"/>
            <a:ext cx="1146749" cy="1123389"/>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BA2F8ADE-EA84-78AA-B200-FE276B2E2664}"/>
              </a:ext>
            </a:extLst>
          </p:cNvPr>
          <p:cNvSpPr/>
          <p:nvPr/>
        </p:nvSpPr>
        <p:spPr>
          <a:xfrm rot="5400000" flipH="1">
            <a:off x="135671" y="5851551"/>
            <a:ext cx="820031" cy="1289877"/>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9114F0F5-AB5A-4242-D10D-CE9BD4E60B7A}"/>
              </a:ext>
            </a:extLst>
          </p:cNvPr>
          <p:cNvSpPr/>
          <p:nvPr/>
        </p:nvSpPr>
        <p:spPr>
          <a:xfrm rot="5400000" flipH="1">
            <a:off x="-92050" y="5940736"/>
            <a:ext cx="958565" cy="9729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BAE43FF-B71A-6EA3-AB8D-46E5243E3573}"/>
              </a:ext>
            </a:extLst>
          </p:cNvPr>
          <p:cNvSpPr/>
          <p:nvPr/>
        </p:nvSpPr>
        <p:spPr>
          <a:xfrm>
            <a:off x="-99256" y="161926"/>
            <a:ext cx="4318831" cy="820032"/>
          </a:xfrm>
          <a:prstGeom prst="roundRect">
            <a:avLst/>
          </a:prstGeom>
          <a:solidFill>
            <a:schemeClr val="tx1">
              <a:lumMod val="85000"/>
              <a:lumOff val="15000"/>
            </a:schemeClr>
          </a:solidFill>
          <a:ln>
            <a:noFill/>
          </a:ln>
          <a:effectLst>
            <a:outerShdw blurRad="241300" dist="304800" dir="1800000" sx="98000" sy="98000" algn="tl" rotWithShape="0">
              <a:prstClr val="black">
                <a:alpha val="73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Implementation Workflow</a:t>
            </a:r>
            <a:endParaRPr lang="en-US" sz="500" dirty="0">
              <a:latin typeface="Aptos" panose="020B0004020202020204" pitchFamily="34" charset="0"/>
            </a:endParaRPr>
          </a:p>
        </p:txBody>
      </p:sp>
      <p:sp>
        <p:nvSpPr>
          <p:cNvPr id="5" name="Content Placeholder 2">
            <a:extLst>
              <a:ext uri="{FF2B5EF4-FFF2-40B4-BE49-F238E27FC236}">
                <a16:creationId xmlns:a16="http://schemas.microsoft.com/office/drawing/2014/main" id="{370BBF92-B703-5B73-93AF-12C233BF2B50}"/>
              </a:ext>
            </a:extLst>
          </p:cNvPr>
          <p:cNvSpPr txBox="1">
            <a:spLocks/>
          </p:cNvSpPr>
          <p:nvPr/>
        </p:nvSpPr>
        <p:spPr>
          <a:xfrm>
            <a:off x="1581592" y="1421978"/>
            <a:ext cx="10715182" cy="55122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0" name="Rectangle 10">
            <a:extLst>
              <a:ext uri="{FF2B5EF4-FFF2-40B4-BE49-F238E27FC236}">
                <a16:creationId xmlns:a16="http://schemas.microsoft.com/office/drawing/2014/main" id="{B6C9B445-790F-B7C6-A22B-99C08E54D87F}"/>
              </a:ext>
            </a:extLst>
          </p:cNvPr>
          <p:cNvSpPr>
            <a:spLocks noChangeArrowheads="1"/>
          </p:cNvSpPr>
          <p:nvPr/>
        </p:nvSpPr>
        <p:spPr bwMode="auto">
          <a:xfrm>
            <a:off x="876300" y="839142"/>
            <a:ext cx="9779766"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User Signup Process</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Users fill out a signup form with personal details. The server checks if the email, username, and phone number are unique before storing the data in MongoDB. Device details like OS and browser information are also captured. Once validated, the user's data is saved, and they are redirected to the login page.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User Login Process (JWT Authentication)</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Users log in with their email and password. The server validates credentials and generates a JWT token, which contains the user's email and username. The token expires after 1 hour, and it is stored as a cookie for session management. If the token is expired or not present, users will be logged out.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User Logout Process</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Users can log out by visiting their profile page and clicking the logout button. The server clears the login cookies, logging the user out.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User Delete Process</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Users can delete their account by filling out a form on their profile page. After verifying the account password, the server marks the account as "deleted" in the database.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Arial" panose="020B0604020202020204" pitchFamily="34" charset="0"/>
              </a:rPr>
              <a:t>User/Profile Update Process</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Users can update their profile details via the "manage account" page. The server updates the user’s details (like email, phone number, and profile picture) based on the submitted form data.</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latin typeface="Arial" panose="020B0604020202020204" pitchFamily="34" charset="0"/>
              </a:rPr>
              <a:t>Movie Upload Process</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Users upload movie details and files (movie and poster) via a form. The server stores movie data in MongoDB and uploads the files using Multer. The movie metadata and file paths are saved, and the user receives a success message upon completion.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162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9C716FAF-72CC-3944-4CB2-83E42D438476}"/>
            </a:ext>
          </a:extLst>
        </p:cNvPr>
        <p:cNvGrpSpPr/>
        <p:nvPr/>
      </p:nvGrpSpPr>
      <p:grpSpPr>
        <a:xfrm>
          <a:off x="0" y="0"/>
          <a:ext cx="0" cy="0"/>
          <a:chOff x="0" y="0"/>
          <a:chExt cx="0" cy="0"/>
        </a:xfrm>
      </p:grpSpPr>
      <p:sp>
        <p:nvSpPr>
          <p:cNvPr id="2" name="Right Triangle 1">
            <a:extLst>
              <a:ext uri="{FF2B5EF4-FFF2-40B4-BE49-F238E27FC236}">
                <a16:creationId xmlns:a16="http://schemas.microsoft.com/office/drawing/2014/main" id="{53E22B9D-468C-4A7C-69ED-2E0B3C9890CF}"/>
              </a:ext>
            </a:extLst>
          </p:cNvPr>
          <p:cNvSpPr/>
          <p:nvPr/>
        </p:nvSpPr>
        <p:spPr>
          <a:xfrm flipH="1">
            <a:off x="9991724" y="4657725"/>
            <a:ext cx="2325623" cy="2276475"/>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7E66C90D-D220-057D-03F6-D16B5121363F}"/>
              </a:ext>
            </a:extLst>
          </p:cNvPr>
          <p:cNvSpPr/>
          <p:nvPr/>
        </p:nvSpPr>
        <p:spPr>
          <a:xfrm flipH="1">
            <a:off x="10352789" y="4514851"/>
            <a:ext cx="1943985" cy="2419350"/>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011E01C9-66F8-FCD9-2D1C-127766B5F4AB}"/>
              </a:ext>
            </a:extLst>
          </p:cNvPr>
          <p:cNvSpPr/>
          <p:nvPr/>
        </p:nvSpPr>
        <p:spPr>
          <a:xfrm flipH="1">
            <a:off x="10352792" y="4962525"/>
            <a:ext cx="1943982" cy="19716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2BB5EB3C-6306-382D-7FA9-D95C95415EBE}"/>
              </a:ext>
            </a:extLst>
          </p:cNvPr>
          <p:cNvSpPr/>
          <p:nvPr/>
        </p:nvSpPr>
        <p:spPr>
          <a:xfrm rot="5400000" flipH="1">
            <a:off x="-110933" y="5752227"/>
            <a:ext cx="1146749" cy="1123389"/>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A861476A-8011-02A2-156F-A7ED3F9E3BDC}"/>
              </a:ext>
            </a:extLst>
          </p:cNvPr>
          <p:cNvSpPr/>
          <p:nvPr/>
        </p:nvSpPr>
        <p:spPr>
          <a:xfrm rot="5400000" flipH="1">
            <a:off x="135671" y="5851551"/>
            <a:ext cx="820031" cy="1289877"/>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1388539C-99A5-1D9F-5798-120905C50E14}"/>
              </a:ext>
            </a:extLst>
          </p:cNvPr>
          <p:cNvSpPr/>
          <p:nvPr/>
        </p:nvSpPr>
        <p:spPr>
          <a:xfrm rot="5400000" flipH="1">
            <a:off x="-92050" y="5940736"/>
            <a:ext cx="958565" cy="9729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91234C9-D82A-B6EF-97CA-5E7F607B87FF}"/>
              </a:ext>
            </a:extLst>
          </p:cNvPr>
          <p:cNvSpPr/>
          <p:nvPr/>
        </p:nvSpPr>
        <p:spPr>
          <a:xfrm>
            <a:off x="-99255" y="161926"/>
            <a:ext cx="3013906" cy="820032"/>
          </a:xfrm>
          <a:prstGeom prst="roundRect">
            <a:avLst/>
          </a:prstGeom>
          <a:solidFill>
            <a:schemeClr val="tx1">
              <a:lumMod val="85000"/>
              <a:lumOff val="15000"/>
            </a:schemeClr>
          </a:solidFill>
          <a:ln>
            <a:noFill/>
          </a:ln>
          <a:effectLst>
            <a:outerShdw blurRad="241300" dist="304800" dir="1800000" sx="98000" sy="98000" algn="tl" rotWithShape="0">
              <a:prstClr val="black">
                <a:alpha val="73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Challenges Faced</a:t>
            </a:r>
            <a:endParaRPr lang="en-US" sz="100" dirty="0">
              <a:latin typeface="Aptos" panose="020B0004020202020204" pitchFamily="34" charset="0"/>
            </a:endParaRPr>
          </a:p>
        </p:txBody>
      </p:sp>
      <p:sp>
        <p:nvSpPr>
          <p:cNvPr id="5" name="Content Placeholder 2">
            <a:extLst>
              <a:ext uri="{FF2B5EF4-FFF2-40B4-BE49-F238E27FC236}">
                <a16:creationId xmlns:a16="http://schemas.microsoft.com/office/drawing/2014/main" id="{2AB5EFE6-83D8-B420-2CA7-CBEBD4DE6DE9}"/>
              </a:ext>
            </a:extLst>
          </p:cNvPr>
          <p:cNvSpPr txBox="1">
            <a:spLocks/>
          </p:cNvSpPr>
          <p:nvPr/>
        </p:nvSpPr>
        <p:spPr>
          <a:xfrm>
            <a:off x="1581592" y="1421978"/>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	Uploading large movie files posed a challenge. Multer was used to handle multipart uploads, and file size limits were enforced to prevent excessive storage use. Managing JWT tokens securely is crucial for preventing unauthorized access. Tokens expire after a certain period, requiring users to log in again. We implemented a secure token storage mechanism via cookies and used HTTPS to protect sensitive data. Ensuring that user input (e.g., email, password) is valid required thorough input validation to prevent invalid data from being entered into the system.</a:t>
            </a:r>
          </a:p>
        </p:txBody>
      </p:sp>
    </p:spTree>
    <p:extLst>
      <p:ext uri="{BB962C8B-B14F-4D97-AF65-F5344CB8AC3E}">
        <p14:creationId xmlns:p14="http://schemas.microsoft.com/office/powerpoint/2010/main" val="310390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20CBBE9F-6D61-D651-E2F5-266CD50F8FD4}"/>
            </a:ext>
          </a:extLst>
        </p:cNvPr>
        <p:cNvGrpSpPr/>
        <p:nvPr/>
      </p:nvGrpSpPr>
      <p:grpSpPr>
        <a:xfrm>
          <a:off x="0" y="0"/>
          <a:ext cx="0" cy="0"/>
          <a:chOff x="0" y="0"/>
          <a:chExt cx="0" cy="0"/>
        </a:xfrm>
      </p:grpSpPr>
      <p:sp>
        <p:nvSpPr>
          <p:cNvPr id="2" name="Right Triangle 1">
            <a:extLst>
              <a:ext uri="{FF2B5EF4-FFF2-40B4-BE49-F238E27FC236}">
                <a16:creationId xmlns:a16="http://schemas.microsoft.com/office/drawing/2014/main" id="{88926C8B-B94D-5452-7FFB-589028B95FC7}"/>
              </a:ext>
            </a:extLst>
          </p:cNvPr>
          <p:cNvSpPr/>
          <p:nvPr/>
        </p:nvSpPr>
        <p:spPr>
          <a:xfrm flipH="1">
            <a:off x="9991724" y="4657725"/>
            <a:ext cx="2325623" cy="2276475"/>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207370F5-2747-1F2C-D9FA-B46998D0FAC9}"/>
              </a:ext>
            </a:extLst>
          </p:cNvPr>
          <p:cNvSpPr/>
          <p:nvPr/>
        </p:nvSpPr>
        <p:spPr>
          <a:xfrm flipH="1">
            <a:off x="10352789" y="4514851"/>
            <a:ext cx="1943985" cy="2419350"/>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D5458E8B-55F9-84C8-F0BD-D80E2228DC20}"/>
              </a:ext>
            </a:extLst>
          </p:cNvPr>
          <p:cNvSpPr/>
          <p:nvPr/>
        </p:nvSpPr>
        <p:spPr>
          <a:xfrm flipH="1">
            <a:off x="10352792" y="4962525"/>
            <a:ext cx="1943982" cy="19716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83F8DDE1-874B-EBFA-BC48-C923CE9E6E4D}"/>
              </a:ext>
            </a:extLst>
          </p:cNvPr>
          <p:cNvSpPr/>
          <p:nvPr/>
        </p:nvSpPr>
        <p:spPr>
          <a:xfrm rot="5400000" flipH="1">
            <a:off x="-110933" y="5752227"/>
            <a:ext cx="1146749" cy="1123389"/>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C6D4CD3A-11BF-763B-326B-069255E9A523}"/>
              </a:ext>
            </a:extLst>
          </p:cNvPr>
          <p:cNvSpPr/>
          <p:nvPr/>
        </p:nvSpPr>
        <p:spPr>
          <a:xfrm rot="5400000" flipH="1">
            <a:off x="135671" y="5851551"/>
            <a:ext cx="820031" cy="1289877"/>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434D92B3-9778-09A9-4511-4B2A14FEC652}"/>
              </a:ext>
            </a:extLst>
          </p:cNvPr>
          <p:cNvSpPr/>
          <p:nvPr/>
        </p:nvSpPr>
        <p:spPr>
          <a:xfrm rot="5400000" flipH="1">
            <a:off x="-92050" y="5940736"/>
            <a:ext cx="958565" cy="9729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BC5CD53-614B-66C3-CAEF-602E8F9FAAB2}"/>
              </a:ext>
            </a:extLst>
          </p:cNvPr>
          <p:cNvSpPr/>
          <p:nvPr/>
        </p:nvSpPr>
        <p:spPr>
          <a:xfrm>
            <a:off x="-99255" y="161926"/>
            <a:ext cx="3356806" cy="820032"/>
          </a:xfrm>
          <a:prstGeom prst="roundRect">
            <a:avLst/>
          </a:prstGeom>
          <a:solidFill>
            <a:schemeClr val="tx1">
              <a:lumMod val="85000"/>
              <a:lumOff val="15000"/>
            </a:schemeClr>
          </a:solidFill>
          <a:ln>
            <a:noFill/>
          </a:ln>
          <a:effectLst>
            <a:outerShdw blurRad="241300" dist="304800" dir="1800000" sx="98000" sy="98000" algn="tl" rotWithShape="0">
              <a:prstClr val="black">
                <a:alpha val="73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Tools and Libraries</a:t>
            </a:r>
            <a:endParaRPr lang="en-US" sz="200" dirty="0">
              <a:latin typeface="Aptos" panose="020B0004020202020204" pitchFamily="34" charset="0"/>
            </a:endParaRPr>
          </a:p>
        </p:txBody>
      </p:sp>
      <p:sp>
        <p:nvSpPr>
          <p:cNvPr id="5" name="Content Placeholder 2">
            <a:extLst>
              <a:ext uri="{FF2B5EF4-FFF2-40B4-BE49-F238E27FC236}">
                <a16:creationId xmlns:a16="http://schemas.microsoft.com/office/drawing/2014/main" id="{F7FFE7CB-AE6A-6631-AA72-CB58DFA87CE9}"/>
              </a:ext>
            </a:extLst>
          </p:cNvPr>
          <p:cNvSpPr txBox="1">
            <a:spLocks/>
          </p:cNvSpPr>
          <p:nvPr/>
        </p:nvSpPr>
        <p:spPr>
          <a:xfrm>
            <a:off x="1581592" y="1421978"/>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Node.js and Express: Backend development.</a:t>
            </a:r>
          </a:p>
          <a:p>
            <a:r>
              <a:rPr lang="en-US" sz="2400" dirty="0"/>
              <a:t>MongoDB: Database management.</a:t>
            </a:r>
          </a:p>
          <a:p>
            <a:r>
              <a:rPr lang="en-US" sz="2400" dirty="0"/>
              <a:t>JWT: User authentication.</a:t>
            </a:r>
          </a:p>
          <a:p>
            <a:r>
              <a:rPr lang="en-US" sz="2400" dirty="0"/>
              <a:t>Multer: File uploads.</a:t>
            </a:r>
          </a:p>
          <a:p>
            <a:r>
              <a:rPr lang="en-US" sz="2400" dirty="0"/>
              <a:t>EJS: Dynamic HTML rendering.</a:t>
            </a:r>
          </a:p>
          <a:p>
            <a:r>
              <a:rPr lang="en-US" sz="2400" dirty="0"/>
              <a:t>cookie-parser: Manage cookies securely.</a:t>
            </a:r>
          </a:p>
        </p:txBody>
      </p:sp>
    </p:spTree>
    <p:extLst>
      <p:ext uri="{BB962C8B-B14F-4D97-AF65-F5344CB8AC3E}">
        <p14:creationId xmlns:p14="http://schemas.microsoft.com/office/powerpoint/2010/main" val="3058962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a:extLst>
            <a:ext uri="{FF2B5EF4-FFF2-40B4-BE49-F238E27FC236}">
              <a16:creationId xmlns:a16="http://schemas.microsoft.com/office/drawing/2014/main" id="{F255D276-7003-14BE-1899-880F834385E7}"/>
            </a:ext>
          </a:extLst>
        </p:cNvPr>
        <p:cNvGrpSpPr/>
        <p:nvPr/>
      </p:nvGrpSpPr>
      <p:grpSpPr>
        <a:xfrm>
          <a:off x="0" y="0"/>
          <a:ext cx="0" cy="0"/>
          <a:chOff x="0" y="0"/>
          <a:chExt cx="0" cy="0"/>
        </a:xfrm>
      </p:grpSpPr>
      <p:sp>
        <p:nvSpPr>
          <p:cNvPr id="2" name="Right Triangle 1">
            <a:extLst>
              <a:ext uri="{FF2B5EF4-FFF2-40B4-BE49-F238E27FC236}">
                <a16:creationId xmlns:a16="http://schemas.microsoft.com/office/drawing/2014/main" id="{821C64BC-A859-FB31-23E2-90AA37F7B1AF}"/>
              </a:ext>
            </a:extLst>
          </p:cNvPr>
          <p:cNvSpPr/>
          <p:nvPr/>
        </p:nvSpPr>
        <p:spPr>
          <a:xfrm flipH="1">
            <a:off x="9991724" y="4657725"/>
            <a:ext cx="2325623" cy="2276475"/>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 name="Right Triangle 2">
            <a:extLst>
              <a:ext uri="{FF2B5EF4-FFF2-40B4-BE49-F238E27FC236}">
                <a16:creationId xmlns:a16="http://schemas.microsoft.com/office/drawing/2014/main" id="{CAD33629-8A67-51A2-C3CF-2D790957DB32}"/>
              </a:ext>
            </a:extLst>
          </p:cNvPr>
          <p:cNvSpPr/>
          <p:nvPr/>
        </p:nvSpPr>
        <p:spPr>
          <a:xfrm flipH="1">
            <a:off x="10352789" y="4514851"/>
            <a:ext cx="1943985" cy="2419350"/>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id="{2F979DBF-34C8-9C4D-7306-C4D74B867224}"/>
              </a:ext>
            </a:extLst>
          </p:cNvPr>
          <p:cNvSpPr/>
          <p:nvPr/>
        </p:nvSpPr>
        <p:spPr>
          <a:xfrm flipH="1">
            <a:off x="10352792" y="4962525"/>
            <a:ext cx="1943982" cy="19716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ight Triangle 5">
            <a:extLst>
              <a:ext uri="{FF2B5EF4-FFF2-40B4-BE49-F238E27FC236}">
                <a16:creationId xmlns:a16="http://schemas.microsoft.com/office/drawing/2014/main" id="{3466DEF7-92B4-BA4D-9C6A-DCA91E5110FB}"/>
              </a:ext>
            </a:extLst>
          </p:cNvPr>
          <p:cNvSpPr/>
          <p:nvPr/>
        </p:nvSpPr>
        <p:spPr>
          <a:xfrm rot="5400000" flipH="1">
            <a:off x="-110933" y="5752227"/>
            <a:ext cx="1146749" cy="1123389"/>
          </a:xfrm>
          <a:prstGeom prst="rtTriangle">
            <a:avLst/>
          </a:prstGeom>
          <a:solidFill>
            <a:schemeClr val="bg2">
              <a:lumMod val="75000"/>
            </a:schemeClr>
          </a:solidFill>
          <a:ln>
            <a:noFill/>
          </a:ln>
          <a:effectLst>
            <a:outerShdw blurRad="177800" dist="152400" dir="13500000" algn="br" rotWithShape="0">
              <a:prstClr val="black">
                <a:alpha val="68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E9531C62-F9F5-6126-77B5-67AE7D746C57}"/>
              </a:ext>
            </a:extLst>
          </p:cNvPr>
          <p:cNvSpPr/>
          <p:nvPr/>
        </p:nvSpPr>
        <p:spPr>
          <a:xfrm rot="5400000" flipH="1">
            <a:off x="135671" y="5851551"/>
            <a:ext cx="820031" cy="1289877"/>
          </a:xfrm>
          <a:prstGeom prst="rtTriangle">
            <a:avLst/>
          </a:prstGeom>
          <a:solidFill>
            <a:schemeClr val="tx1">
              <a:lumMod val="85000"/>
              <a:lumOff val="1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FEC58708-5F1D-71BB-76D5-4459DF94F95F}"/>
              </a:ext>
            </a:extLst>
          </p:cNvPr>
          <p:cNvSpPr/>
          <p:nvPr/>
        </p:nvSpPr>
        <p:spPr>
          <a:xfrm rot="5400000" flipH="1">
            <a:off x="-92050" y="5940736"/>
            <a:ext cx="958565" cy="972975"/>
          </a:xfrm>
          <a:prstGeom prst="rtTriangle">
            <a:avLst/>
          </a:prstGeom>
          <a:solidFill>
            <a:schemeClr val="bg2">
              <a:lumMod val="25000"/>
            </a:schemeClr>
          </a:solidFill>
          <a:ln>
            <a:noFill/>
          </a:ln>
          <a:effectLst>
            <a:outerShdw blurRad="50800" dist="50800" dir="13500000" algn="br" rotWithShape="0">
              <a:prstClr val="black">
                <a:alpha val="73000"/>
              </a:prstClr>
            </a:outerShdw>
          </a:effectLst>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3441887-F384-11DA-8E1B-D22FA50E0D68}"/>
              </a:ext>
            </a:extLst>
          </p:cNvPr>
          <p:cNvSpPr/>
          <p:nvPr/>
        </p:nvSpPr>
        <p:spPr>
          <a:xfrm>
            <a:off x="-99256" y="161926"/>
            <a:ext cx="3490155" cy="820032"/>
          </a:xfrm>
          <a:prstGeom prst="roundRect">
            <a:avLst/>
          </a:prstGeom>
          <a:solidFill>
            <a:schemeClr val="tx1">
              <a:lumMod val="85000"/>
              <a:lumOff val="15000"/>
            </a:schemeClr>
          </a:solidFill>
          <a:ln>
            <a:noFill/>
          </a:ln>
          <a:effectLst>
            <a:outerShdw blurRad="241300" dist="304800" dir="1800000" sx="98000" sy="98000" algn="tl" rotWithShape="0">
              <a:prstClr val="black">
                <a:alpha val="73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Future Enhancement</a:t>
            </a:r>
            <a:endParaRPr lang="en-US" sz="200" dirty="0">
              <a:latin typeface="Aptos" panose="020B0004020202020204" pitchFamily="34" charset="0"/>
            </a:endParaRPr>
          </a:p>
        </p:txBody>
      </p:sp>
      <p:sp>
        <p:nvSpPr>
          <p:cNvPr id="5" name="Content Placeholder 2">
            <a:extLst>
              <a:ext uri="{FF2B5EF4-FFF2-40B4-BE49-F238E27FC236}">
                <a16:creationId xmlns:a16="http://schemas.microsoft.com/office/drawing/2014/main" id="{83F34040-00A9-B142-DDC3-4F84931A8346}"/>
              </a:ext>
            </a:extLst>
          </p:cNvPr>
          <p:cNvSpPr txBox="1">
            <a:spLocks/>
          </p:cNvSpPr>
          <p:nvPr/>
        </p:nvSpPr>
        <p:spPr>
          <a:xfrm>
            <a:off x="1581592" y="1421978"/>
            <a:ext cx="8229600" cy="452596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11" name="Rectangle 2">
            <a:extLst>
              <a:ext uri="{FF2B5EF4-FFF2-40B4-BE49-F238E27FC236}">
                <a16:creationId xmlns:a16="http://schemas.microsoft.com/office/drawing/2014/main" id="{DB03EF40-B144-FD1E-F5C7-D925DFE9E535}"/>
              </a:ext>
            </a:extLst>
          </p:cNvPr>
          <p:cNvSpPr>
            <a:spLocks noChangeArrowheads="1"/>
          </p:cNvSpPr>
          <p:nvPr/>
        </p:nvSpPr>
        <p:spPr bwMode="auto">
          <a:xfrm>
            <a:off x="387232" y="1492113"/>
            <a:ext cx="984261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AI-Based Movie Recommendations:     Collaborative Filtering suggests movies based on the preferences of similar users. Content-Based Filtering recommends movies using metadata like genres and actors. Machine Learning Models improve suggestions by analyzing ratings, reviews, and user preferences.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Cloud Storage Integration:      AWS S3 offers scalable and secure storage for movie files. CDN (CloudFront) ensures faster access to media files for global users.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Advanced Search Filters:     Filters by genre, release date, rating, and popularity help users find movies based on their interests. Tagging System allows users to search by keywords or themes.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Enhanced User Experience (UX):     Personalized Dashboards display recently watched and recommended movies. Voice Control integration enables hands-free management of movies. A Mobile App allows users to manage movies on the go.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36712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109</TotalTime>
  <Words>1317</Words>
  <Application>Microsoft Office PowerPoint</Application>
  <PresentationFormat>Widescreen</PresentationFormat>
  <Paragraphs>89</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.AppleSystemUIFont</vt:lpstr>
      <vt:lpstr>Aptos</vt:lpstr>
      <vt:lpstr>Arial</vt:lpstr>
      <vt:lpstr>Calibri</vt:lpstr>
      <vt:lpstr>Calibri Light</vt:lpstr>
      <vt:lpstr>Cambria Math</vt:lpstr>
      <vt:lpstr>Khmer UI</vt:lpstr>
      <vt:lpstr>Lucida Sans Unicode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 Senta</dc:creator>
  <cp:lastModifiedBy>Vaibhav Senta</cp:lastModifiedBy>
  <cp:revision>3</cp:revision>
  <dcterms:created xsi:type="dcterms:W3CDTF">2024-11-18T16:08:18Z</dcterms:created>
  <dcterms:modified xsi:type="dcterms:W3CDTF">2024-11-29T07:40:06Z</dcterms:modified>
</cp:coreProperties>
</file>