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216"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FF7A-5512-5B92-8FA0-21D2458E75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B46495-C50D-9E20-3E55-D19ED1619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A3904E-0E6E-9039-E537-EE3C04F5029F}"/>
              </a:ext>
            </a:extLst>
          </p:cNvPr>
          <p:cNvSpPr>
            <a:spLocks noGrp="1"/>
          </p:cNvSpPr>
          <p:nvPr>
            <p:ph type="dt" sz="half" idx="10"/>
          </p:nvPr>
        </p:nvSpPr>
        <p:spPr/>
        <p:txBody>
          <a:bodyPr/>
          <a:lstStyle/>
          <a:p>
            <a:fld id="{FF47925D-0F96-4D81-9D9F-2E703EA58734}" type="datetimeFigureOut">
              <a:rPr lang="en-US" smtClean="0"/>
              <a:t>11/18/2024</a:t>
            </a:fld>
            <a:endParaRPr lang="en-US"/>
          </a:p>
        </p:txBody>
      </p:sp>
      <p:sp>
        <p:nvSpPr>
          <p:cNvPr id="5" name="Footer Placeholder 4">
            <a:extLst>
              <a:ext uri="{FF2B5EF4-FFF2-40B4-BE49-F238E27FC236}">
                <a16:creationId xmlns:a16="http://schemas.microsoft.com/office/drawing/2014/main" id="{3FBF5167-B868-6D15-62A8-2E4B455DA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CA879-F9DC-80F9-0731-EE4DEC25A117}"/>
              </a:ext>
            </a:extLst>
          </p:cNvPr>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1649424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4545-EE29-F37D-064C-D4B510089F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D94049-DA1B-C448-471A-EF79519809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55D3C2-3915-6086-14B1-57CEB301E5D5}"/>
              </a:ext>
            </a:extLst>
          </p:cNvPr>
          <p:cNvSpPr>
            <a:spLocks noGrp="1"/>
          </p:cNvSpPr>
          <p:nvPr>
            <p:ph type="dt" sz="half" idx="10"/>
          </p:nvPr>
        </p:nvSpPr>
        <p:spPr/>
        <p:txBody>
          <a:bodyPr/>
          <a:lstStyle/>
          <a:p>
            <a:fld id="{FF47925D-0F96-4D81-9D9F-2E703EA58734}" type="datetimeFigureOut">
              <a:rPr lang="en-US" smtClean="0"/>
              <a:t>11/18/2024</a:t>
            </a:fld>
            <a:endParaRPr lang="en-US"/>
          </a:p>
        </p:txBody>
      </p:sp>
      <p:sp>
        <p:nvSpPr>
          <p:cNvPr id="5" name="Footer Placeholder 4">
            <a:extLst>
              <a:ext uri="{FF2B5EF4-FFF2-40B4-BE49-F238E27FC236}">
                <a16:creationId xmlns:a16="http://schemas.microsoft.com/office/drawing/2014/main" id="{E6864E7C-4102-5C9E-A8CC-9197CC82A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D7D8C-F7AD-D035-DA62-4F46CBDDF32E}"/>
              </a:ext>
            </a:extLst>
          </p:cNvPr>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3570119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D9308E-3019-00BB-CF93-55BA29B3A1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4E59C9-4EC5-F2AF-FCE4-8AEC30C52C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0C196E-C446-E54B-6148-EA5FF64D78CE}"/>
              </a:ext>
            </a:extLst>
          </p:cNvPr>
          <p:cNvSpPr>
            <a:spLocks noGrp="1"/>
          </p:cNvSpPr>
          <p:nvPr>
            <p:ph type="dt" sz="half" idx="10"/>
          </p:nvPr>
        </p:nvSpPr>
        <p:spPr/>
        <p:txBody>
          <a:bodyPr/>
          <a:lstStyle/>
          <a:p>
            <a:fld id="{FF47925D-0F96-4D81-9D9F-2E703EA58734}" type="datetimeFigureOut">
              <a:rPr lang="en-US" smtClean="0"/>
              <a:t>11/18/2024</a:t>
            </a:fld>
            <a:endParaRPr lang="en-US"/>
          </a:p>
        </p:txBody>
      </p:sp>
      <p:sp>
        <p:nvSpPr>
          <p:cNvPr id="5" name="Footer Placeholder 4">
            <a:extLst>
              <a:ext uri="{FF2B5EF4-FFF2-40B4-BE49-F238E27FC236}">
                <a16:creationId xmlns:a16="http://schemas.microsoft.com/office/drawing/2014/main" id="{36E1DBF3-FE3B-8B52-7523-BD3EC5261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B7204-EB0F-77C9-5751-0A2275BC4661}"/>
              </a:ext>
            </a:extLst>
          </p:cNvPr>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62390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57F8-04EC-E0AD-1EFE-6FEB8AA94E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D837D4-51AF-EF6F-323A-21158CAF27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366C1-9B0F-0263-AAF4-803BBB0E96C5}"/>
              </a:ext>
            </a:extLst>
          </p:cNvPr>
          <p:cNvSpPr>
            <a:spLocks noGrp="1"/>
          </p:cNvSpPr>
          <p:nvPr>
            <p:ph type="dt" sz="half" idx="10"/>
          </p:nvPr>
        </p:nvSpPr>
        <p:spPr/>
        <p:txBody>
          <a:bodyPr/>
          <a:lstStyle/>
          <a:p>
            <a:fld id="{FF47925D-0F96-4D81-9D9F-2E703EA58734}" type="datetimeFigureOut">
              <a:rPr lang="en-US" smtClean="0"/>
              <a:t>11/18/2024</a:t>
            </a:fld>
            <a:endParaRPr lang="en-US"/>
          </a:p>
        </p:txBody>
      </p:sp>
      <p:sp>
        <p:nvSpPr>
          <p:cNvPr id="5" name="Footer Placeholder 4">
            <a:extLst>
              <a:ext uri="{FF2B5EF4-FFF2-40B4-BE49-F238E27FC236}">
                <a16:creationId xmlns:a16="http://schemas.microsoft.com/office/drawing/2014/main" id="{02238893-78A6-DBD3-FA76-3B1A07024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9805F-AF1F-E544-4D13-5DB3CD7B6F3C}"/>
              </a:ext>
            </a:extLst>
          </p:cNvPr>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221687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29F98-0DA3-16AF-1003-246C6DDEDA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356AEE-1A28-BACF-12A1-6771685D71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5778CB-2D6A-9864-A6F4-686E6D920492}"/>
              </a:ext>
            </a:extLst>
          </p:cNvPr>
          <p:cNvSpPr>
            <a:spLocks noGrp="1"/>
          </p:cNvSpPr>
          <p:nvPr>
            <p:ph type="dt" sz="half" idx="10"/>
          </p:nvPr>
        </p:nvSpPr>
        <p:spPr/>
        <p:txBody>
          <a:bodyPr/>
          <a:lstStyle/>
          <a:p>
            <a:fld id="{FF47925D-0F96-4D81-9D9F-2E703EA58734}" type="datetimeFigureOut">
              <a:rPr lang="en-US" smtClean="0"/>
              <a:t>11/18/2024</a:t>
            </a:fld>
            <a:endParaRPr lang="en-US"/>
          </a:p>
        </p:txBody>
      </p:sp>
      <p:sp>
        <p:nvSpPr>
          <p:cNvPr id="5" name="Footer Placeholder 4">
            <a:extLst>
              <a:ext uri="{FF2B5EF4-FFF2-40B4-BE49-F238E27FC236}">
                <a16:creationId xmlns:a16="http://schemas.microsoft.com/office/drawing/2014/main" id="{D98763D6-4C99-E725-D096-40A5AB41E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8A75D-1DA7-A8FF-B915-9B0109205329}"/>
              </a:ext>
            </a:extLst>
          </p:cNvPr>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306041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AC53-0D0A-5871-771C-00C11EF604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DF9A94-FC79-732C-327B-BDAF2B9A9C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48B31D-3CD7-620E-CA9F-81F6B14253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E0629A-FFF8-2FEC-91CE-A30605CACEB4}"/>
              </a:ext>
            </a:extLst>
          </p:cNvPr>
          <p:cNvSpPr>
            <a:spLocks noGrp="1"/>
          </p:cNvSpPr>
          <p:nvPr>
            <p:ph type="dt" sz="half" idx="10"/>
          </p:nvPr>
        </p:nvSpPr>
        <p:spPr/>
        <p:txBody>
          <a:bodyPr/>
          <a:lstStyle/>
          <a:p>
            <a:fld id="{FF47925D-0F96-4D81-9D9F-2E703EA58734}" type="datetimeFigureOut">
              <a:rPr lang="en-US" smtClean="0"/>
              <a:t>11/18/2024</a:t>
            </a:fld>
            <a:endParaRPr lang="en-US"/>
          </a:p>
        </p:txBody>
      </p:sp>
      <p:sp>
        <p:nvSpPr>
          <p:cNvPr id="6" name="Footer Placeholder 5">
            <a:extLst>
              <a:ext uri="{FF2B5EF4-FFF2-40B4-BE49-F238E27FC236}">
                <a16:creationId xmlns:a16="http://schemas.microsoft.com/office/drawing/2014/main" id="{B3B8F83C-64AE-F7FD-FDD1-3E4D21A700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0E5E58-9E05-A7DB-E47A-219C03DD41F4}"/>
              </a:ext>
            </a:extLst>
          </p:cNvPr>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42980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2561-B525-20E0-668E-2FAF0DC724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2D9C79-7469-5808-F292-9C9AE7BC0E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C2A17-C176-FA0C-88BC-00C93CE9B2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314728-2D84-3905-FBEC-D3AF6AD91C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78C711-E362-3A5B-6CA2-8C75C8BE1B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3303C4-662F-6617-297B-47ADCDDA40DB}"/>
              </a:ext>
            </a:extLst>
          </p:cNvPr>
          <p:cNvSpPr>
            <a:spLocks noGrp="1"/>
          </p:cNvSpPr>
          <p:nvPr>
            <p:ph type="dt" sz="half" idx="10"/>
          </p:nvPr>
        </p:nvSpPr>
        <p:spPr/>
        <p:txBody>
          <a:bodyPr/>
          <a:lstStyle/>
          <a:p>
            <a:fld id="{FF47925D-0F96-4D81-9D9F-2E703EA58734}" type="datetimeFigureOut">
              <a:rPr lang="en-US" smtClean="0"/>
              <a:t>11/18/2024</a:t>
            </a:fld>
            <a:endParaRPr lang="en-US"/>
          </a:p>
        </p:txBody>
      </p:sp>
      <p:sp>
        <p:nvSpPr>
          <p:cNvPr id="8" name="Footer Placeholder 7">
            <a:extLst>
              <a:ext uri="{FF2B5EF4-FFF2-40B4-BE49-F238E27FC236}">
                <a16:creationId xmlns:a16="http://schemas.microsoft.com/office/drawing/2014/main" id="{09EEAD0A-0B31-0909-5516-46C0052694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C68BF3-7E44-2940-3D74-598FEC507A7B}"/>
              </a:ext>
            </a:extLst>
          </p:cNvPr>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329219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5E56C-E715-A3CB-4D6A-48A8A60555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CB248A-A395-CC2D-3937-A630CCD84379}"/>
              </a:ext>
            </a:extLst>
          </p:cNvPr>
          <p:cNvSpPr>
            <a:spLocks noGrp="1"/>
          </p:cNvSpPr>
          <p:nvPr>
            <p:ph type="dt" sz="half" idx="10"/>
          </p:nvPr>
        </p:nvSpPr>
        <p:spPr/>
        <p:txBody>
          <a:bodyPr/>
          <a:lstStyle/>
          <a:p>
            <a:fld id="{FF47925D-0F96-4D81-9D9F-2E703EA58734}" type="datetimeFigureOut">
              <a:rPr lang="en-US" smtClean="0"/>
              <a:t>11/18/2024</a:t>
            </a:fld>
            <a:endParaRPr lang="en-US"/>
          </a:p>
        </p:txBody>
      </p:sp>
      <p:sp>
        <p:nvSpPr>
          <p:cNvPr id="4" name="Footer Placeholder 3">
            <a:extLst>
              <a:ext uri="{FF2B5EF4-FFF2-40B4-BE49-F238E27FC236}">
                <a16:creationId xmlns:a16="http://schemas.microsoft.com/office/drawing/2014/main" id="{911444DB-39E0-75FF-F980-4FDCC6CD7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7CB05C-5893-A29B-ED18-F47E37D97DD3}"/>
              </a:ext>
            </a:extLst>
          </p:cNvPr>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150044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B8A52-97B6-0C7D-9D60-379075359FD9}"/>
              </a:ext>
            </a:extLst>
          </p:cNvPr>
          <p:cNvSpPr>
            <a:spLocks noGrp="1"/>
          </p:cNvSpPr>
          <p:nvPr>
            <p:ph type="dt" sz="half" idx="10"/>
          </p:nvPr>
        </p:nvSpPr>
        <p:spPr/>
        <p:txBody>
          <a:bodyPr/>
          <a:lstStyle/>
          <a:p>
            <a:fld id="{FF47925D-0F96-4D81-9D9F-2E703EA58734}" type="datetimeFigureOut">
              <a:rPr lang="en-US" smtClean="0"/>
              <a:t>11/18/2024</a:t>
            </a:fld>
            <a:endParaRPr lang="en-US"/>
          </a:p>
        </p:txBody>
      </p:sp>
      <p:sp>
        <p:nvSpPr>
          <p:cNvPr id="3" name="Footer Placeholder 2">
            <a:extLst>
              <a:ext uri="{FF2B5EF4-FFF2-40B4-BE49-F238E27FC236}">
                <a16:creationId xmlns:a16="http://schemas.microsoft.com/office/drawing/2014/main" id="{9A163FE6-3CFC-D528-D980-C675C68F86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A94E26-AC7F-51B8-6013-39624E33FAD2}"/>
              </a:ext>
            </a:extLst>
          </p:cNvPr>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267839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9180-53FF-83CC-01EF-B2131B1890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9157EC-990A-5239-CB04-D0803490FA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3333F5-9CFA-1BE5-399E-E8E83001E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064DD-7ADD-4E59-5ED5-A6FA50BA7A45}"/>
              </a:ext>
            </a:extLst>
          </p:cNvPr>
          <p:cNvSpPr>
            <a:spLocks noGrp="1"/>
          </p:cNvSpPr>
          <p:nvPr>
            <p:ph type="dt" sz="half" idx="10"/>
          </p:nvPr>
        </p:nvSpPr>
        <p:spPr/>
        <p:txBody>
          <a:bodyPr/>
          <a:lstStyle/>
          <a:p>
            <a:fld id="{FF47925D-0F96-4D81-9D9F-2E703EA58734}" type="datetimeFigureOut">
              <a:rPr lang="en-US" smtClean="0"/>
              <a:t>11/18/2024</a:t>
            </a:fld>
            <a:endParaRPr lang="en-US"/>
          </a:p>
        </p:txBody>
      </p:sp>
      <p:sp>
        <p:nvSpPr>
          <p:cNvPr id="6" name="Footer Placeholder 5">
            <a:extLst>
              <a:ext uri="{FF2B5EF4-FFF2-40B4-BE49-F238E27FC236}">
                <a16:creationId xmlns:a16="http://schemas.microsoft.com/office/drawing/2014/main" id="{5FF4978D-C604-BC6F-AFDA-2DA2BE79E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05D3A-0214-2A16-5B48-D54591413E0F}"/>
              </a:ext>
            </a:extLst>
          </p:cNvPr>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397088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7976-340B-D8D5-0C05-28A740AFD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82D2F7-C8E0-A7EC-ED6D-D7DCBDE2C5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A6090B-110F-404F-5DC0-021257590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74074-524D-0845-45BC-510ADB01F636}"/>
              </a:ext>
            </a:extLst>
          </p:cNvPr>
          <p:cNvSpPr>
            <a:spLocks noGrp="1"/>
          </p:cNvSpPr>
          <p:nvPr>
            <p:ph type="dt" sz="half" idx="10"/>
          </p:nvPr>
        </p:nvSpPr>
        <p:spPr/>
        <p:txBody>
          <a:bodyPr/>
          <a:lstStyle/>
          <a:p>
            <a:fld id="{FF47925D-0F96-4D81-9D9F-2E703EA58734}" type="datetimeFigureOut">
              <a:rPr lang="en-US" smtClean="0"/>
              <a:t>11/18/2024</a:t>
            </a:fld>
            <a:endParaRPr lang="en-US"/>
          </a:p>
        </p:txBody>
      </p:sp>
      <p:sp>
        <p:nvSpPr>
          <p:cNvPr id="6" name="Footer Placeholder 5">
            <a:extLst>
              <a:ext uri="{FF2B5EF4-FFF2-40B4-BE49-F238E27FC236}">
                <a16:creationId xmlns:a16="http://schemas.microsoft.com/office/drawing/2014/main" id="{EF4C8B92-0490-178A-9CF1-F65A93866F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14A2CE-1082-83B1-E405-3B9F738F84A0}"/>
              </a:ext>
            </a:extLst>
          </p:cNvPr>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54247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234D56-325F-AA34-3F2F-8728FC8482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CE2D0F-C82C-39E7-C0B3-96F86B37BE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261B45-005F-5121-8E38-C1771F65A0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7925D-0F96-4D81-9D9F-2E703EA58734}" type="datetimeFigureOut">
              <a:rPr lang="en-US" smtClean="0"/>
              <a:t>11/18/2024</a:t>
            </a:fld>
            <a:endParaRPr lang="en-US"/>
          </a:p>
        </p:txBody>
      </p:sp>
      <p:sp>
        <p:nvSpPr>
          <p:cNvPr id="5" name="Footer Placeholder 4">
            <a:extLst>
              <a:ext uri="{FF2B5EF4-FFF2-40B4-BE49-F238E27FC236}">
                <a16:creationId xmlns:a16="http://schemas.microsoft.com/office/drawing/2014/main" id="{6671255D-A3C4-C393-1708-E41B7DEE4F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655019-0215-2375-1B71-E8DFAA3CCD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F5BE5-749E-4B82-B737-F0F250FA62DE}" type="slidenum">
              <a:rPr lang="en-US" smtClean="0"/>
              <a:t>‹#›</a:t>
            </a:fld>
            <a:endParaRPr lang="en-US"/>
          </a:p>
        </p:txBody>
      </p:sp>
    </p:spTree>
    <p:extLst>
      <p:ext uri="{BB962C8B-B14F-4D97-AF65-F5344CB8AC3E}">
        <p14:creationId xmlns:p14="http://schemas.microsoft.com/office/powerpoint/2010/main" val="2349408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086499A-FEFE-E849-1161-06C1F8C7B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242" y="848041"/>
            <a:ext cx="1428115" cy="1828165"/>
          </a:xfrm>
          <a:prstGeom prst="rect">
            <a:avLst/>
          </a:prstGeom>
        </p:spPr>
      </p:pic>
      <p:pic>
        <p:nvPicPr>
          <p:cNvPr id="24" name="Picture 23">
            <a:extLst>
              <a:ext uri="{FF2B5EF4-FFF2-40B4-BE49-F238E27FC236}">
                <a16:creationId xmlns:a16="http://schemas.microsoft.com/office/drawing/2014/main" id="{BD5207E9-ECBE-C663-872A-0A186C253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4290" y="895667"/>
            <a:ext cx="1518285" cy="1732915"/>
          </a:xfrm>
          <a:prstGeom prst="rect">
            <a:avLst/>
          </a:prstGeom>
        </p:spPr>
      </p:pic>
      <p:sp>
        <p:nvSpPr>
          <p:cNvPr id="25" name="TextBox 24">
            <a:extLst>
              <a:ext uri="{FF2B5EF4-FFF2-40B4-BE49-F238E27FC236}">
                <a16:creationId xmlns:a16="http://schemas.microsoft.com/office/drawing/2014/main" id="{3986BC35-F243-139B-D2FC-6086FEAE4359}"/>
              </a:ext>
            </a:extLst>
          </p:cNvPr>
          <p:cNvSpPr txBox="1"/>
          <p:nvPr/>
        </p:nvSpPr>
        <p:spPr>
          <a:xfrm>
            <a:off x="2838450" y="733425"/>
            <a:ext cx="6515100" cy="584775"/>
          </a:xfrm>
          <a:prstGeom prst="rect">
            <a:avLst/>
          </a:prstGeom>
          <a:noFill/>
        </p:spPr>
        <p:txBody>
          <a:bodyPr wrap="square" rtlCol="0">
            <a:spAutoFit/>
          </a:bodyPr>
          <a:lstStyle/>
          <a:p>
            <a:pPr algn="ctr"/>
            <a:r>
              <a:rPr lang="en-US" sz="3200" b="1" dirty="0">
                <a:solidFill>
                  <a:srgbClr val="000000"/>
                </a:solidFill>
                <a:effectLst/>
                <a:latin typeface="Cambria Math" panose="02040503050406030204" pitchFamily="18" charset="0"/>
                <a:ea typeface="Times New Roman" panose="02020603050405020304" pitchFamily="18" charset="0"/>
              </a:rPr>
              <a:t>BHAGWAN MAHAVIR UNIVERSITY</a:t>
            </a:r>
            <a:endParaRPr lang="en-US" sz="3200" dirty="0">
              <a:solidFill>
                <a:srgbClr val="000000"/>
              </a:solidFill>
              <a:effectLst/>
              <a:latin typeface="Times New Roman" panose="02020603050405020304" pitchFamily="18" charset="0"/>
              <a:ea typeface="Times New Roman" panose="02020603050405020304" pitchFamily="18" charset="0"/>
            </a:endParaRPr>
          </a:p>
        </p:txBody>
      </p:sp>
      <p:sp>
        <p:nvSpPr>
          <p:cNvPr id="26" name="TextBox 25">
            <a:extLst>
              <a:ext uri="{FF2B5EF4-FFF2-40B4-BE49-F238E27FC236}">
                <a16:creationId xmlns:a16="http://schemas.microsoft.com/office/drawing/2014/main" id="{61BBAB6A-0056-4EF6-08F5-D9D67D5BFC38}"/>
              </a:ext>
            </a:extLst>
          </p:cNvPr>
          <p:cNvSpPr txBox="1"/>
          <p:nvPr/>
        </p:nvSpPr>
        <p:spPr>
          <a:xfrm>
            <a:off x="3209925" y="2190750"/>
            <a:ext cx="5772150" cy="663002"/>
          </a:xfrm>
          <a:prstGeom prst="rect">
            <a:avLst/>
          </a:prstGeom>
          <a:noFill/>
        </p:spPr>
        <p:txBody>
          <a:bodyPr wrap="square" rtlCol="0">
            <a:spAutoFit/>
          </a:bodyPr>
          <a:lstStyle/>
          <a:p>
            <a:pPr marL="6350" indent="-6350" algn="ctr">
              <a:lnSpc>
                <a:spcPct val="103000"/>
              </a:lnSpc>
              <a:spcAft>
                <a:spcPts val="650"/>
              </a:spcAft>
            </a:pPr>
            <a:r>
              <a:rPr lang="en-US" sz="1800" b="1" dirty="0">
                <a:solidFill>
                  <a:srgbClr val="000000"/>
                </a:solidFill>
                <a:effectLst/>
                <a:latin typeface="Lucida Sans Unicode" panose="020B0602030504020204" pitchFamily="34" charset="0"/>
                <a:ea typeface="Times New Roman" panose="02020603050405020304" pitchFamily="18" charset="0"/>
                <a:cs typeface="Lucida Sans Unicode" panose="020B0602030504020204" pitchFamily="34" charset="0"/>
              </a:rPr>
              <a:t>Bhagwan Mahavir College of Engineering &amp; Technology</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27" name="TextBox 26">
            <a:extLst>
              <a:ext uri="{FF2B5EF4-FFF2-40B4-BE49-F238E27FC236}">
                <a16:creationId xmlns:a16="http://schemas.microsoft.com/office/drawing/2014/main" id="{78401CCC-3C65-1A56-77A5-2ADC5A23D39E}"/>
              </a:ext>
            </a:extLst>
          </p:cNvPr>
          <p:cNvSpPr txBox="1"/>
          <p:nvPr/>
        </p:nvSpPr>
        <p:spPr>
          <a:xfrm>
            <a:off x="3209925" y="3275198"/>
            <a:ext cx="5772150" cy="652615"/>
          </a:xfrm>
          <a:prstGeom prst="rect">
            <a:avLst/>
          </a:prstGeom>
          <a:noFill/>
          <a:effectLst>
            <a:outerShdw blurRad="50800" dist="38100" dir="2700000" algn="tl" rotWithShape="0">
              <a:prstClr val="black">
                <a:alpha val="13000"/>
              </a:prstClr>
            </a:outerShdw>
          </a:effectLst>
        </p:spPr>
        <p:txBody>
          <a:bodyPr wrap="square" rtlCol="0">
            <a:spAutoFit/>
          </a:bodyPr>
          <a:lstStyle/>
          <a:p>
            <a:pPr marL="6350" indent="-6350" algn="ctr">
              <a:lnSpc>
                <a:spcPct val="103000"/>
              </a:lnSpc>
              <a:spcAft>
                <a:spcPts val="650"/>
              </a:spcAft>
            </a:pPr>
            <a:r>
              <a:rPr lang="en-US" sz="1800" u="sng"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Cloud Base: </a:t>
            </a:r>
            <a:r>
              <a:rPr lang="en-US" u="sng" dirty="0">
                <a:effectLst>
                  <a:outerShdw blurRad="38100" dist="38100" dir="2700000" algn="tl">
                    <a:srgbClr val="000000">
                      <a:alpha val="43137"/>
                    </a:srgbClr>
                  </a:outerShdw>
                </a:effectLst>
              </a:rPr>
              <a:t>A Node.js-based Web Application for Movie Management</a:t>
            </a:r>
          </a:p>
        </p:txBody>
      </p:sp>
      <p:sp>
        <p:nvSpPr>
          <p:cNvPr id="28" name="TextBox 27">
            <a:extLst>
              <a:ext uri="{FF2B5EF4-FFF2-40B4-BE49-F238E27FC236}">
                <a16:creationId xmlns:a16="http://schemas.microsoft.com/office/drawing/2014/main" id="{81C3DDB0-12AF-8F83-9128-8643F20D1783}"/>
              </a:ext>
            </a:extLst>
          </p:cNvPr>
          <p:cNvSpPr txBox="1"/>
          <p:nvPr/>
        </p:nvSpPr>
        <p:spPr>
          <a:xfrm>
            <a:off x="3209925" y="5359422"/>
            <a:ext cx="5772150" cy="377667"/>
          </a:xfrm>
          <a:prstGeom prst="rect">
            <a:avLst/>
          </a:prstGeom>
          <a:noFill/>
        </p:spPr>
        <p:txBody>
          <a:bodyPr wrap="square" rtlCol="0">
            <a:spAutoFit/>
          </a:bodyPr>
          <a:lstStyle/>
          <a:p>
            <a:pPr marL="6350" indent="-6350" algn="ctr">
              <a:lnSpc>
                <a:spcPct val="103000"/>
              </a:lnSpc>
              <a:spcAft>
                <a:spcPts val="650"/>
              </a:spcAft>
            </a:pPr>
            <a:r>
              <a:rPr lang="en-US" sz="1800" dirty="0">
                <a:solidFill>
                  <a:srgbClr val="000000"/>
                </a:solidFill>
                <a:effectLst/>
                <a:latin typeface="Lucida Sans Unicode" panose="020B0602030504020204" pitchFamily="34" charset="0"/>
                <a:ea typeface="Times New Roman" panose="02020603050405020304" pitchFamily="18" charset="0"/>
                <a:cs typeface="Lucida Sans Unicode" panose="020B0602030504020204" pitchFamily="34" charset="0"/>
              </a:rPr>
              <a:t>Vaibhav Senta: 2128020601101</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30" name="TextBox 29">
            <a:extLst>
              <a:ext uri="{FF2B5EF4-FFF2-40B4-BE49-F238E27FC236}">
                <a16:creationId xmlns:a16="http://schemas.microsoft.com/office/drawing/2014/main" id="{FEF760FD-4F42-F76E-BA7B-1B5F62F762F9}"/>
              </a:ext>
            </a:extLst>
          </p:cNvPr>
          <p:cNvSpPr txBox="1"/>
          <p:nvPr/>
        </p:nvSpPr>
        <p:spPr>
          <a:xfrm>
            <a:off x="3209925" y="4981755"/>
            <a:ext cx="5772150" cy="377667"/>
          </a:xfrm>
          <a:prstGeom prst="rect">
            <a:avLst/>
          </a:prstGeom>
          <a:noFill/>
        </p:spPr>
        <p:txBody>
          <a:bodyPr wrap="square" rtlCol="0">
            <a:spAutoFit/>
          </a:bodyPr>
          <a:lstStyle/>
          <a:p>
            <a:pPr marL="6350" indent="-6350" algn="ctr">
              <a:lnSpc>
                <a:spcPct val="103000"/>
              </a:lnSpc>
              <a:spcAft>
                <a:spcPts val="650"/>
              </a:spcAft>
            </a:pPr>
            <a:r>
              <a:rPr lang="en-US" sz="1800" b="1" dirty="0">
                <a:solidFill>
                  <a:srgbClr val="000000"/>
                </a:solidFill>
                <a:effectLst/>
                <a:latin typeface="Lucida Sans Unicode" panose="020B0602030504020204" pitchFamily="34" charset="0"/>
                <a:ea typeface="Times New Roman" panose="02020603050405020304" pitchFamily="18" charset="0"/>
                <a:cs typeface="Lucida Sans Unicode" panose="020B0602030504020204" pitchFamily="34" charset="0"/>
              </a:rPr>
              <a:t>Submitted by</a:t>
            </a:r>
            <a:endParaRPr lang="en-US" sz="1800" b="1"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1036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AF2EE7BA-AEA8-B32A-79CF-EA68B73D375C}"/>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E89A120-06C3-B234-53D8-50F7F1DF424C}"/>
              </a:ext>
            </a:extLst>
          </p:cNvPr>
          <p:cNvGraphicFramePr>
            <a:graphicFrameLocks noGrp="1"/>
          </p:cNvGraphicFramePr>
          <p:nvPr>
            <p:extLst>
              <p:ext uri="{D42A27DB-BD31-4B8C-83A1-F6EECF244321}">
                <p14:modId xmlns:p14="http://schemas.microsoft.com/office/powerpoint/2010/main" val="3658143024"/>
              </p:ext>
            </p:extLst>
          </p:nvPr>
        </p:nvGraphicFramePr>
        <p:xfrm>
          <a:off x="3176587" y="2034116"/>
          <a:ext cx="5917489" cy="3505200"/>
        </p:xfrm>
        <a:graphic>
          <a:graphicData uri="http://schemas.openxmlformats.org/drawingml/2006/table">
            <a:tbl>
              <a:tblPr firstRow="1" bandRow="1">
                <a:tableStyleId>{5940675A-B579-460E-94D1-54222C63F5DA}</a:tableStyleId>
              </a:tblPr>
              <a:tblGrid>
                <a:gridCol w="740093">
                  <a:extLst>
                    <a:ext uri="{9D8B030D-6E8A-4147-A177-3AD203B41FA5}">
                      <a16:colId xmlns:a16="http://schemas.microsoft.com/office/drawing/2014/main" val="4248700489"/>
                    </a:ext>
                  </a:extLst>
                </a:gridCol>
                <a:gridCol w="4358592">
                  <a:extLst>
                    <a:ext uri="{9D8B030D-6E8A-4147-A177-3AD203B41FA5}">
                      <a16:colId xmlns:a16="http://schemas.microsoft.com/office/drawing/2014/main" val="610179620"/>
                    </a:ext>
                  </a:extLst>
                </a:gridCol>
                <a:gridCol w="818804">
                  <a:extLst>
                    <a:ext uri="{9D8B030D-6E8A-4147-A177-3AD203B41FA5}">
                      <a16:colId xmlns:a16="http://schemas.microsoft.com/office/drawing/2014/main" val="1817232655"/>
                    </a:ext>
                  </a:extLst>
                </a:gridCol>
              </a:tblGrid>
              <a:tr h="370840">
                <a:tc>
                  <a:txBody>
                    <a:bodyPr/>
                    <a:lstStyle/>
                    <a:p>
                      <a:r>
                        <a:rPr lang="en-US" sz="1800"/>
                        <a:t>Sr No</a:t>
                      </a:r>
                      <a:endParaRPr lang="en-US" sz="1800" dirty="0"/>
                    </a:p>
                  </a:txBody>
                  <a:tcPr/>
                </a:tc>
                <a:tc>
                  <a:txBody>
                    <a:bodyPr/>
                    <a:lstStyle/>
                    <a:p>
                      <a:r>
                        <a:rPr lang="en-US" sz="1800" dirty="0"/>
                        <a:t>Topic name</a:t>
                      </a:r>
                    </a:p>
                  </a:txBody>
                  <a:tcPr/>
                </a:tc>
                <a:tc>
                  <a:txBody>
                    <a:bodyPr/>
                    <a:lstStyle/>
                    <a:p>
                      <a:r>
                        <a:rPr lang="en-US" sz="1800"/>
                        <a:t>Page no</a:t>
                      </a:r>
                      <a:endParaRPr lang="en-US" sz="1800" dirty="0"/>
                    </a:p>
                  </a:txBody>
                  <a:tcPr/>
                </a:tc>
                <a:extLst>
                  <a:ext uri="{0D108BD9-81ED-4DB2-BD59-A6C34878D82A}">
                    <a16:rowId xmlns:a16="http://schemas.microsoft.com/office/drawing/2014/main" val="184724359"/>
                  </a:ext>
                </a:extLst>
              </a:tr>
              <a:tr h="370840">
                <a:tc>
                  <a:txBody>
                    <a:bodyPr/>
                    <a:lstStyle/>
                    <a:p>
                      <a:endParaRPr lang="en-US" sz="1800"/>
                    </a:p>
                  </a:txBody>
                  <a:tcPr/>
                </a:tc>
                <a:tc>
                  <a:txBody>
                    <a:bodyPr/>
                    <a:lstStyle/>
                    <a:p>
                      <a:pPr marL="48895" indent="-6350">
                        <a:lnSpc>
                          <a:spcPct val="103000"/>
                        </a:lnSpc>
                        <a:spcAft>
                          <a:spcPts val="650"/>
                        </a:spcAft>
                      </a:pPr>
                      <a:r>
                        <a:rPr lang="en-US" sz="180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Abstract </a:t>
                      </a:r>
                      <a:endParaRPr lang="en-US" sz="1800" dirty="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endParaRPr>
                    </a:p>
                  </a:txBody>
                  <a:tcPr marL="3175" marR="73025" marT="0" marB="0"/>
                </a:tc>
                <a:tc>
                  <a:txBody>
                    <a:bodyPr/>
                    <a:lstStyle/>
                    <a:p>
                      <a:endParaRPr lang="en-US" sz="1800"/>
                    </a:p>
                  </a:txBody>
                  <a:tcPr/>
                </a:tc>
                <a:extLst>
                  <a:ext uri="{0D108BD9-81ED-4DB2-BD59-A6C34878D82A}">
                    <a16:rowId xmlns:a16="http://schemas.microsoft.com/office/drawing/2014/main" val="3442437626"/>
                  </a:ext>
                </a:extLst>
              </a:tr>
              <a:tr h="370840">
                <a:tc>
                  <a:txBody>
                    <a:bodyPr/>
                    <a:lstStyle/>
                    <a:p>
                      <a:endParaRPr lang="en-US" sz="1800"/>
                    </a:p>
                  </a:txBody>
                  <a:tcPr/>
                </a:tc>
                <a:tc>
                  <a:txBody>
                    <a:bodyPr/>
                    <a:lstStyle/>
                    <a:p>
                      <a:r>
                        <a:rPr lang="en-US" sz="1800" kern="1200">
                          <a:solidFill>
                            <a:schemeClr val="tx1"/>
                          </a:solidFill>
                          <a:effectLst/>
                          <a:latin typeface="+mn-lt"/>
                          <a:ea typeface="+mn-ea"/>
                          <a:cs typeface="+mn-cs"/>
                        </a:rPr>
                        <a:t>Introduction </a:t>
                      </a:r>
                      <a:endParaRPr lang="en-US" sz="1800" dirty="0"/>
                    </a:p>
                  </a:txBody>
                  <a:tcPr/>
                </a:tc>
                <a:tc>
                  <a:txBody>
                    <a:bodyPr/>
                    <a:lstStyle/>
                    <a:p>
                      <a:endParaRPr lang="en-US" sz="1800" dirty="0"/>
                    </a:p>
                  </a:txBody>
                  <a:tcPr/>
                </a:tc>
                <a:extLst>
                  <a:ext uri="{0D108BD9-81ED-4DB2-BD59-A6C34878D82A}">
                    <a16:rowId xmlns:a16="http://schemas.microsoft.com/office/drawing/2014/main" val="2908867471"/>
                  </a:ext>
                </a:extLst>
              </a:tr>
              <a:tr h="370840">
                <a:tc>
                  <a:txBody>
                    <a:bodyPr/>
                    <a:lstStyle/>
                    <a:p>
                      <a:endParaRPr 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latin typeface="Aptos" panose="020B0004020202020204" pitchFamily="34" charset="0"/>
                        </a:rPr>
                        <a:t>System Design &amp; </a:t>
                      </a:r>
                      <a:r>
                        <a:rPr lang="en-US" sz="1800"/>
                        <a:t>Database Design</a:t>
                      </a:r>
                      <a:endParaRPr lang="en-US" sz="1800" dirty="0">
                        <a:latin typeface="Aptos" panose="020B0004020202020204" pitchFamily="34" charset="0"/>
                      </a:endParaRPr>
                    </a:p>
                  </a:txBody>
                  <a:tcPr/>
                </a:tc>
                <a:tc>
                  <a:txBody>
                    <a:bodyPr/>
                    <a:lstStyle/>
                    <a:p>
                      <a:endParaRPr lang="en-US" sz="1800"/>
                    </a:p>
                  </a:txBody>
                  <a:tcPr/>
                </a:tc>
                <a:extLst>
                  <a:ext uri="{0D108BD9-81ED-4DB2-BD59-A6C34878D82A}">
                    <a16:rowId xmlns:a16="http://schemas.microsoft.com/office/drawing/2014/main" val="3840370202"/>
                  </a:ext>
                </a:extLst>
              </a:tr>
              <a:tr h="370840">
                <a:tc>
                  <a:txBody>
                    <a:bodyPr/>
                    <a:lstStyle/>
                    <a:p>
                      <a:endParaRPr 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Implementation Workflow</a:t>
                      </a:r>
                      <a:endParaRPr lang="en-US" sz="1800" dirty="0">
                        <a:latin typeface="Aptos" panose="020B0004020202020204" pitchFamily="34" charset="0"/>
                      </a:endParaRPr>
                    </a:p>
                  </a:txBody>
                  <a:tcPr/>
                </a:tc>
                <a:tc>
                  <a:txBody>
                    <a:bodyPr/>
                    <a:lstStyle/>
                    <a:p>
                      <a:endParaRPr lang="en-US" sz="1800" dirty="0"/>
                    </a:p>
                  </a:txBody>
                  <a:tcPr/>
                </a:tc>
                <a:extLst>
                  <a:ext uri="{0D108BD9-81ED-4DB2-BD59-A6C34878D82A}">
                    <a16:rowId xmlns:a16="http://schemas.microsoft.com/office/drawing/2014/main" val="290511222"/>
                  </a:ext>
                </a:extLst>
              </a:tr>
              <a:tr h="370840">
                <a:tc>
                  <a:txBody>
                    <a:bodyPr/>
                    <a:lstStyle/>
                    <a:p>
                      <a:endParaRPr 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Challenges Faced</a:t>
                      </a:r>
                      <a:endParaRPr lang="en-US" sz="1800" dirty="0">
                        <a:latin typeface="Aptos" panose="020B0004020202020204" pitchFamily="34" charset="0"/>
                      </a:endParaRPr>
                    </a:p>
                  </a:txBody>
                  <a:tcPr/>
                </a:tc>
                <a:tc>
                  <a:txBody>
                    <a:bodyPr/>
                    <a:lstStyle/>
                    <a:p>
                      <a:endParaRPr lang="en-US" sz="1800" dirty="0"/>
                    </a:p>
                  </a:txBody>
                  <a:tcPr/>
                </a:tc>
                <a:extLst>
                  <a:ext uri="{0D108BD9-81ED-4DB2-BD59-A6C34878D82A}">
                    <a16:rowId xmlns:a16="http://schemas.microsoft.com/office/drawing/2014/main" val="3886603345"/>
                  </a:ext>
                </a:extLst>
              </a:tr>
              <a:tr h="370840">
                <a:tc>
                  <a:txBody>
                    <a:bodyPr/>
                    <a:lstStyle/>
                    <a:p>
                      <a:endParaRPr 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Tools and Libraries</a:t>
                      </a:r>
                      <a:endParaRPr lang="en-US" sz="1800" dirty="0">
                        <a:latin typeface="Aptos" panose="020B0004020202020204" pitchFamily="34" charset="0"/>
                      </a:endParaRPr>
                    </a:p>
                  </a:txBody>
                  <a:tcPr/>
                </a:tc>
                <a:tc>
                  <a:txBody>
                    <a:bodyPr/>
                    <a:lstStyle/>
                    <a:p>
                      <a:endParaRPr lang="en-US" sz="1800" dirty="0"/>
                    </a:p>
                  </a:txBody>
                  <a:tcPr/>
                </a:tc>
                <a:extLst>
                  <a:ext uri="{0D108BD9-81ED-4DB2-BD59-A6C34878D82A}">
                    <a16:rowId xmlns:a16="http://schemas.microsoft.com/office/drawing/2014/main" val="2802003121"/>
                  </a:ext>
                </a:extLst>
              </a:tr>
              <a:tr h="370840">
                <a:tc>
                  <a:txBody>
                    <a:bodyPr/>
                    <a:lstStyle/>
                    <a:p>
                      <a:endParaRPr 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Tools and Libraries</a:t>
                      </a:r>
                      <a:endParaRPr lang="en-US" sz="1800" dirty="0">
                        <a:latin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Aptos" panose="020B0004020202020204" pitchFamily="34" charset="0"/>
                      </a:endParaRPr>
                    </a:p>
                  </a:txBody>
                  <a:tcPr/>
                </a:tc>
                <a:tc>
                  <a:txBody>
                    <a:bodyPr/>
                    <a:lstStyle/>
                    <a:p>
                      <a:endParaRPr lang="en-US" sz="1800" dirty="0"/>
                    </a:p>
                  </a:txBody>
                  <a:tcPr/>
                </a:tc>
                <a:extLst>
                  <a:ext uri="{0D108BD9-81ED-4DB2-BD59-A6C34878D82A}">
                    <a16:rowId xmlns:a16="http://schemas.microsoft.com/office/drawing/2014/main" val="1154732079"/>
                  </a:ext>
                </a:extLst>
              </a:tr>
            </a:tbl>
          </a:graphicData>
        </a:graphic>
      </p:graphicFrame>
    </p:spTree>
    <p:extLst>
      <p:ext uri="{BB962C8B-B14F-4D97-AF65-F5344CB8AC3E}">
        <p14:creationId xmlns:p14="http://schemas.microsoft.com/office/powerpoint/2010/main" val="37396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B444DE86-F72F-3F68-6AE7-F7A6E26FE411}"/>
              </a:ext>
            </a:extLst>
          </p:cNvPr>
          <p:cNvSpPr/>
          <p:nvPr/>
        </p:nvSpPr>
        <p:spPr>
          <a:xfrm flipH="1">
            <a:off x="9991724" y="4657725"/>
            <a:ext cx="2325623" cy="2276475"/>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BDE01365-5241-1297-D373-96D519F503C4}"/>
              </a:ext>
            </a:extLst>
          </p:cNvPr>
          <p:cNvSpPr/>
          <p:nvPr/>
        </p:nvSpPr>
        <p:spPr>
          <a:xfrm flipH="1">
            <a:off x="10352789" y="4514851"/>
            <a:ext cx="1943985" cy="2419350"/>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9A3E656E-DF48-27E3-7C72-C21D100A13F9}"/>
              </a:ext>
            </a:extLst>
          </p:cNvPr>
          <p:cNvSpPr/>
          <p:nvPr/>
        </p:nvSpPr>
        <p:spPr>
          <a:xfrm flipH="1">
            <a:off x="10352792" y="4962525"/>
            <a:ext cx="1943982" cy="19716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E647E377-618D-65C2-DB2B-D35409821C51}"/>
              </a:ext>
            </a:extLst>
          </p:cNvPr>
          <p:cNvSpPr/>
          <p:nvPr/>
        </p:nvSpPr>
        <p:spPr>
          <a:xfrm rot="5400000" flipH="1">
            <a:off x="-110933" y="5752227"/>
            <a:ext cx="1146749" cy="1123389"/>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AEAB4C9-28B5-6ECF-1723-4EB2636C75F7}"/>
              </a:ext>
            </a:extLst>
          </p:cNvPr>
          <p:cNvSpPr/>
          <p:nvPr/>
        </p:nvSpPr>
        <p:spPr>
          <a:xfrm rot="5400000" flipH="1">
            <a:off x="135671" y="5851551"/>
            <a:ext cx="820031" cy="1289877"/>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75B5CAD3-1FC9-20CF-23DF-5110FF512AA3}"/>
              </a:ext>
            </a:extLst>
          </p:cNvPr>
          <p:cNvSpPr/>
          <p:nvPr/>
        </p:nvSpPr>
        <p:spPr>
          <a:xfrm rot="5400000" flipH="1">
            <a:off x="-92050" y="5940736"/>
            <a:ext cx="958565" cy="9729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F576793-0AB1-9563-0DB3-58D68AD236E0}"/>
              </a:ext>
            </a:extLst>
          </p:cNvPr>
          <p:cNvSpPr/>
          <p:nvPr/>
        </p:nvSpPr>
        <p:spPr>
          <a:xfrm>
            <a:off x="-99256" y="161926"/>
            <a:ext cx="2109031" cy="820032"/>
          </a:xfrm>
          <a:prstGeom prst="roundRect">
            <a:avLst/>
          </a:prstGeom>
          <a:solidFill>
            <a:schemeClr val="tx1">
              <a:lumMod val="85000"/>
              <a:lumOff val="15000"/>
            </a:schemeClr>
          </a:solidFill>
          <a:ln>
            <a:noFill/>
          </a:ln>
          <a:effectLst>
            <a:outerShdw blurRad="241300" dist="304800" dir="1800000" sx="98000" sy="98000" algn="tl" rotWithShape="0">
              <a:prstClr val="black">
                <a:alpha val="73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latin typeface="Aptos" panose="020B0004020202020204" pitchFamily="34" charset="0"/>
              </a:rPr>
              <a:t>Abstract</a:t>
            </a:r>
          </a:p>
        </p:txBody>
      </p:sp>
      <p:sp>
        <p:nvSpPr>
          <p:cNvPr id="10" name="TextBox 9">
            <a:extLst>
              <a:ext uri="{FF2B5EF4-FFF2-40B4-BE49-F238E27FC236}">
                <a16:creationId xmlns:a16="http://schemas.microsoft.com/office/drawing/2014/main" id="{EECEB11D-B2C1-6926-1124-98D7980B88C1}"/>
              </a:ext>
            </a:extLst>
          </p:cNvPr>
          <p:cNvSpPr txBox="1"/>
          <p:nvPr/>
        </p:nvSpPr>
        <p:spPr>
          <a:xfrm>
            <a:off x="2276475" y="1533525"/>
            <a:ext cx="8153400" cy="2862322"/>
          </a:xfrm>
          <a:prstGeom prst="rect">
            <a:avLst/>
          </a:prstGeom>
          <a:noFill/>
        </p:spPr>
        <p:txBody>
          <a:bodyPr wrap="square" rtlCol="0">
            <a:spAutoFit/>
          </a:bodyPr>
          <a:lstStyle/>
          <a:p>
            <a:pPr indent="457200"/>
            <a:r>
              <a:rPr lang="en-IN" sz="2000" b="0" i="0" dirty="0">
                <a:effectLst/>
                <a:latin typeface="Aptos" panose="020B0004020202020204" pitchFamily="34" charset="0"/>
                <a:ea typeface="Times New Roman" panose="02020603050405020304" pitchFamily="18" charset="0"/>
                <a:cs typeface="Times New Roman" panose="02020603050405020304" pitchFamily="18" charset="0"/>
              </a:rPr>
              <a:t>Cloud Base is a Node.js-based web application designed to provide a platform for users to upload, manage, and view movies. It includes functionalities like user authentication with JWT, movie management, and account management. The application uses MongoDB for storing user and movie data, Multer for handling file uploads, and JWT for managing user sessions securely. The website is user-friendly, enabling users to interact easily with the content, upload movies, and manage their profiles.</a:t>
            </a:r>
            <a:endParaRPr lang="en-US" sz="2000" dirty="0">
              <a:effectLst/>
              <a:latin typeface=".AppleSystemUIFont"/>
              <a:ea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62730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5DA1C663-0F42-1DB0-ABA2-6CD5DB96669B}"/>
            </a:ext>
          </a:extLst>
        </p:cNvPr>
        <p:cNvGrpSpPr/>
        <p:nvPr/>
      </p:nvGrpSpPr>
      <p:grpSpPr>
        <a:xfrm>
          <a:off x="0" y="0"/>
          <a:ext cx="0" cy="0"/>
          <a:chOff x="0" y="0"/>
          <a:chExt cx="0" cy="0"/>
        </a:xfrm>
      </p:grpSpPr>
      <p:sp>
        <p:nvSpPr>
          <p:cNvPr id="2" name="Right Triangle 1">
            <a:extLst>
              <a:ext uri="{FF2B5EF4-FFF2-40B4-BE49-F238E27FC236}">
                <a16:creationId xmlns:a16="http://schemas.microsoft.com/office/drawing/2014/main" id="{8E1DD599-1AB2-C7CF-9274-256C0AA5E6FE}"/>
              </a:ext>
            </a:extLst>
          </p:cNvPr>
          <p:cNvSpPr/>
          <p:nvPr/>
        </p:nvSpPr>
        <p:spPr>
          <a:xfrm flipH="1">
            <a:off x="9991724" y="4657725"/>
            <a:ext cx="2325623" cy="2276475"/>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C2126C3D-F6EA-57F4-5F2B-10FF18A3D4D5}"/>
              </a:ext>
            </a:extLst>
          </p:cNvPr>
          <p:cNvSpPr/>
          <p:nvPr/>
        </p:nvSpPr>
        <p:spPr>
          <a:xfrm flipH="1">
            <a:off x="10352789" y="4514851"/>
            <a:ext cx="1943985" cy="2419350"/>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C1810FBC-5E0A-59CD-B01C-600EB7C3337D}"/>
              </a:ext>
            </a:extLst>
          </p:cNvPr>
          <p:cNvSpPr/>
          <p:nvPr/>
        </p:nvSpPr>
        <p:spPr>
          <a:xfrm flipH="1">
            <a:off x="10352792" y="4962525"/>
            <a:ext cx="1943982" cy="19716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8A13EC4-E706-02E7-E998-1A69256C4208}"/>
              </a:ext>
            </a:extLst>
          </p:cNvPr>
          <p:cNvSpPr/>
          <p:nvPr/>
        </p:nvSpPr>
        <p:spPr>
          <a:xfrm rot="5400000" flipH="1">
            <a:off x="-110933" y="5752227"/>
            <a:ext cx="1146749" cy="1123389"/>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86ED37FD-59A9-59D3-BA11-7F83F1734BA1}"/>
              </a:ext>
            </a:extLst>
          </p:cNvPr>
          <p:cNvSpPr/>
          <p:nvPr/>
        </p:nvSpPr>
        <p:spPr>
          <a:xfrm rot="5400000" flipH="1">
            <a:off x="135671" y="5851551"/>
            <a:ext cx="820031" cy="1289877"/>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94E75294-4BE4-ADC4-5F77-31494817F1D6}"/>
              </a:ext>
            </a:extLst>
          </p:cNvPr>
          <p:cNvSpPr/>
          <p:nvPr/>
        </p:nvSpPr>
        <p:spPr>
          <a:xfrm rot="5400000" flipH="1">
            <a:off x="-92050" y="5940736"/>
            <a:ext cx="958565" cy="9729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B28BE0E-AB9F-933E-2DA5-5418AD675601}"/>
              </a:ext>
            </a:extLst>
          </p:cNvPr>
          <p:cNvSpPr/>
          <p:nvPr/>
        </p:nvSpPr>
        <p:spPr>
          <a:xfrm>
            <a:off x="-99256" y="161926"/>
            <a:ext cx="2109031" cy="820032"/>
          </a:xfrm>
          <a:prstGeom prst="roundRect">
            <a:avLst/>
          </a:prstGeom>
          <a:solidFill>
            <a:schemeClr val="tx1">
              <a:lumMod val="85000"/>
              <a:lumOff val="15000"/>
            </a:schemeClr>
          </a:solidFill>
          <a:ln>
            <a:noFill/>
          </a:ln>
          <a:effectLst>
            <a:outerShdw blurRad="241300" dist="304800" dir="1800000" sx="98000" sy="98000" algn="tl" rotWithShape="0">
              <a:prstClr val="black">
                <a:alpha val="73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latin typeface="Aptos" panose="020B0004020202020204" pitchFamily="34" charset="0"/>
              </a:rPr>
              <a:t>Introduction</a:t>
            </a:r>
          </a:p>
        </p:txBody>
      </p:sp>
      <p:sp>
        <p:nvSpPr>
          <p:cNvPr id="10" name="TextBox 9">
            <a:extLst>
              <a:ext uri="{FF2B5EF4-FFF2-40B4-BE49-F238E27FC236}">
                <a16:creationId xmlns:a16="http://schemas.microsoft.com/office/drawing/2014/main" id="{64A627DC-9BAE-AE36-84EE-85DC24F18653}"/>
              </a:ext>
            </a:extLst>
          </p:cNvPr>
          <p:cNvSpPr txBox="1"/>
          <p:nvPr/>
        </p:nvSpPr>
        <p:spPr>
          <a:xfrm>
            <a:off x="2276475" y="1533525"/>
            <a:ext cx="8153400" cy="4093428"/>
          </a:xfrm>
          <a:prstGeom prst="rect">
            <a:avLst/>
          </a:prstGeom>
          <a:noFill/>
        </p:spPr>
        <p:txBody>
          <a:bodyPr wrap="square" rtlCol="0">
            <a:spAutoFit/>
          </a:bodyPr>
          <a:lstStyle/>
          <a:p>
            <a:r>
              <a:rPr lang="en-IN" sz="2000" b="0" i="0" dirty="0">
                <a:effectLst/>
                <a:latin typeface="Aptos" panose="020B0004020202020204" pitchFamily="34" charset="0"/>
                <a:ea typeface="Times New Roman" panose="02020603050405020304" pitchFamily="18" charset="0"/>
                <a:cs typeface="Times New Roman" panose="02020603050405020304" pitchFamily="18" charset="0"/>
              </a:rPr>
              <a:t>	Cloud Base is built to simplify movie management for users, allowing them to upload, view, and manage movies in a secure and organized way. The core functionalities of the website include:</a:t>
            </a:r>
            <a:endParaRPr lang="en-US" sz="2000" dirty="0">
              <a:effectLst/>
              <a:latin typeface=".AppleSystemUIFont"/>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IN" sz="2000" b="0" i="0" dirty="0">
                <a:effectLst/>
                <a:latin typeface="Aptos" panose="020B0004020202020204" pitchFamily="34" charset="0"/>
                <a:ea typeface="Times New Roman" panose="02020603050405020304" pitchFamily="18" charset="0"/>
                <a:cs typeface="Times New Roman" panose="02020603050405020304" pitchFamily="18" charset="0"/>
              </a:rPr>
              <a:t>User Signup &amp; Login: Allow users to create accounts, log in using JWT, and securely authenticate their sessions.</a:t>
            </a:r>
            <a:endParaRPr lang="en-US" sz="2000" dirty="0">
              <a:effectLst/>
              <a:latin typeface=".AppleSystemUIFont"/>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IN" sz="2000" b="0" i="0" dirty="0">
                <a:effectLst/>
                <a:latin typeface="Aptos" panose="020B0004020202020204" pitchFamily="34" charset="0"/>
                <a:ea typeface="Times New Roman" panose="02020603050405020304" pitchFamily="18" charset="0"/>
                <a:cs typeface="Times New Roman" panose="02020603050405020304" pitchFamily="18" charset="0"/>
              </a:rPr>
              <a:t>Account Management: Users can edit their profiles and delete their accounts when needed.</a:t>
            </a:r>
            <a:endParaRPr lang="en-US" sz="2000" dirty="0">
              <a:effectLst/>
              <a:latin typeface=".AppleSystemUIFont"/>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IN" sz="2000" b="0" i="0" dirty="0">
                <a:effectLst/>
                <a:latin typeface="Aptos" panose="020B0004020202020204" pitchFamily="34" charset="0"/>
                <a:ea typeface="Times New Roman" panose="02020603050405020304" pitchFamily="18" charset="0"/>
                <a:cs typeface="Times New Roman" panose="02020603050405020304" pitchFamily="18" charset="0"/>
              </a:rPr>
              <a:t>Movie Upload: Users can upload movies with metadata such as title, details, release date, etc., along with movie files and posters.</a:t>
            </a:r>
            <a:endParaRPr lang="en-US" sz="2000" dirty="0">
              <a:effectLst/>
              <a:latin typeface=".AppleSystemUIFont"/>
              <a:ea typeface="Times New Roman" panose="02020603050405020304" pitchFamily="18" charset="0"/>
              <a:cs typeface="Times New Roman" panose="02020603050405020304" pitchFamily="18" charset="0"/>
            </a:endParaRPr>
          </a:p>
          <a:p>
            <a:r>
              <a:rPr lang="en-IN" sz="2000" dirty="0">
                <a:effectLst/>
                <a:latin typeface="Aptos" panose="020B0004020202020204" pitchFamily="34" charset="0"/>
                <a:ea typeface="Times New Roman" panose="02020603050405020304" pitchFamily="18" charset="0"/>
                <a:cs typeface="Times New Roman" panose="02020603050405020304" pitchFamily="18" charset="0"/>
              </a:rPr>
              <a:t> </a:t>
            </a:r>
            <a:endParaRPr lang="en-US" sz="2000" dirty="0">
              <a:effectLst/>
              <a:latin typeface=".AppleSystemUIFont"/>
              <a:ea typeface="Times New Roman" panose="02020603050405020304" pitchFamily="18" charset="0"/>
              <a:cs typeface="Times New Roman" panose="02020603050405020304" pitchFamily="18" charset="0"/>
            </a:endParaRPr>
          </a:p>
          <a:p>
            <a:r>
              <a:rPr lang="en-IN" sz="2000" dirty="0">
                <a:effectLst/>
                <a:latin typeface="Aptos" panose="020B0004020202020204" pitchFamily="34" charset="0"/>
                <a:ea typeface="Times New Roman" panose="02020603050405020304" pitchFamily="18" charset="0"/>
                <a:cs typeface="Times New Roman" panose="02020603050405020304" pitchFamily="18" charset="0"/>
              </a:rPr>
              <a:t> </a:t>
            </a:r>
            <a:endParaRPr lang="en-US" sz="2000" dirty="0">
              <a:effectLst/>
              <a:latin typeface=".AppleSystemUIFont"/>
              <a:ea typeface="Times New Roman" panose="02020603050405020304" pitchFamily="18" charset="0"/>
              <a:cs typeface="Times New Roman" panose="02020603050405020304" pitchFamily="18" charset="0"/>
            </a:endParaRPr>
          </a:p>
          <a:p>
            <a:r>
              <a:rPr lang="en-IN" sz="2000" b="0" i="0" dirty="0">
                <a:effectLst/>
                <a:latin typeface="Aptos" panose="020B0004020202020204" pitchFamily="34" charset="0"/>
                <a:ea typeface="Times New Roman" panose="02020603050405020304" pitchFamily="18" charset="0"/>
                <a:cs typeface="Times New Roman" panose="02020603050405020304" pitchFamily="18" charset="0"/>
              </a:rPr>
              <a:t>This report explains the system design, implementation process, libraries used, challenges faced, and the future scope of the project.</a:t>
            </a:r>
            <a:endParaRPr lang="en-US" sz="2000" dirty="0">
              <a:effectLst/>
              <a:latin typeface=".AppleSystemUIFon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78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CF78D735-70B2-0CA7-205B-16F726734030}"/>
            </a:ext>
          </a:extLst>
        </p:cNvPr>
        <p:cNvGrpSpPr/>
        <p:nvPr/>
      </p:nvGrpSpPr>
      <p:grpSpPr>
        <a:xfrm>
          <a:off x="0" y="0"/>
          <a:ext cx="0" cy="0"/>
          <a:chOff x="0" y="0"/>
          <a:chExt cx="0" cy="0"/>
        </a:xfrm>
      </p:grpSpPr>
      <p:sp>
        <p:nvSpPr>
          <p:cNvPr id="2" name="Right Triangle 1">
            <a:extLst>
              <a:ext uri="{FF2B5EF4-FFF2-40B4-BE49-F238E27FC236}">
                <a16:creationId xmlns:a16="http://schemas.microsoft.com/office/drawing/2014/main" id="{79EEB993-2B5F-1DEB-3275-DFEBCD068908}"/>
              </a:ext>
            </a:extLst>
          </p:cNvPr>
          <p:cNvSpPr/>
          <p:nvPr/>
        </p:nvSpPr>
        <p:spPr>
          <a:xfrm flipH="1">
            <a:off x="9991724" y="4657725"/>
            <a:ext cx="2325623" cy="2276475"/>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38CE5D06-20B6-CF30-8CEB-A26D8647AC6C}"/>
              </a:ext>
            </a:extLst>
          </p:cNvPr>
          <p:cNvSpPr/>
          <p:nvPr/>
        </p:nvSpPr>
        <p:spPr>
          <a:xfrm flipH="1">
            <a:off x="10352789" y="4514851"/>
            <a:ext cx="1943985" cy="2419350"/>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8DCB3ED8-2A3E-7D0D-7126-A2A5EFF7DEE8}"/>
              </a:ext>
            </a:extLst>
          </p:cNvPr>
          <p:cNvSpPr/>
          <p:nvPr/>
        </p:nvSpPr>
        <p:spPr>
          <a:xfrm flipH="1">
            <a:off x="10352792" y="4962525"/>
            <a:ext cx="1943982" cy="19716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7B72C71D-8D2F-C5DE-ACE9-9B36C631D926}"/>
              </a:ext>
            </a:extLst>
          </p:cNvPr>
          <p:cNvSpPr/>
          <p:nvPr/>
        </p:nvSpPr>
        <p:spPr>
          <a:xfrm rot="5400000" flipH="1">
            <a:off x="-110933" y="5752227"/>
            <a:ext cx="1146749" cy="1123389"/>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A5CE802F-6161-C7A3-A2EC-6D9FDBAB0875}"/>
              </a:ext>
            </a:extLst>
          </p:cNvPr>
          <p:cNvSpPr/>
          <p:nvPr/>
        </p:nvSpPr>
        <p:spPr>
          <a:xfrm rot="5400000" flipH="1">
            <a:off x="135671" y="5851551"/>
            <a:ext cx="820031" cy="1289877"/>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17251500-4F37-AC8A-DCCA-6A0DFE68750D}"/>
              </a:ext>
            </a:extLst>
          </p:cNvPr>
          <p:cNvSpPr/>
          <p:nvPr/>
        </p:nvSpPr>
        <p:spPr>
          <a:xfrm rot="5400000" flipH="1">
            <a:off x="-92050" y="5940736"/>
            <a:ext cx="958565" cy="9729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DDC37E6D-11F2-E79B-B0C9-086429CF7017}"/>
              </a:ext>
            </a:extLst>
          </p:cNvPr>
          <p:cNvSpPr/>
          <p:nvPr/>
        </p:nvSpPr>
        <p:spPr>
          <a:xfrm>
            <a:off x="-99257" y="161926"/>
            <a:ext cx="5080831" cy="820031"/>
          </a:xfrm>
          <a:prstGeom prst="roundRect">
            <a:avLst/>
          </a:prstGeom>
          <a:solidFill>
            <a:schemeClr val="tx1">
              <a:lumMod val="85000"/>
              <a:lumOff val="15000"/>
            </a:schemeClr>
          </a:solidFill>
          <a:ln>
            <a:noFill/>
          </a:ln>
          <a:effectLst>
            <a:outerShdw blurRad="241300" dist="304800" dir="1800000" sx="98000" sy="98000" algn="tl" rotWithShape="0">
              <a:prstClr val="black">
                <a:alpha val="73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latin typeface="Aptos" panose="020B0004020202020204" pitchFamily="34" charset="0"/>
              </a:rPr>
              <a:t>System Design &amp; </a:t>
            </a:r>
            <a:r>
              <a:rPr lang="en-US" sz="2400" dirty="0"/>
              <a:t>Database Design</a:t>
            </a:r>
            <a:endParaRPr lang="en-US" sz="1050" dirty="0">
              <a:latin typeface="Aptos" panose="020B0004020202020204" pitchFamily="34" charset="0"/>
            </a:endParaRPr>
          </a:p>
        </p:txBody>
      </p:sp>
      <p:sp>
        <p:nvSpPr>
          <p:cNvPr id="10" name="TextBox 9">
            <a:extLst>
              <a:ext uri="{FF2B5EF4-FFF2-40B4-BE49-F238E27FC236}">
                <a16:creationId xmlns:a16="http://schemas.microsoft.com/office/drawing/2014/main" id="{A4B849CA-3B94-136A-DF14-17FA9D47F443}"/>
              </a:ext>
            </a:extLst>
          </p:cNvPr>
          <p:cNvSpPr txBox="1"/>
          <p:nvPr/>
        </p:nvSpPr>
        <p:spPr>
          <a:xfrm>
            <a:off x="1660821" y="1041133"/>
            <a:ext cx="7860705" cy="2554545"/>
          </a:xfrm>
          <a:prstGeom prst="rect">
            <a:avLst/>
          </a:prstGeom>
          <a:noFill/>
        </p:spPr>
        <p:txBody>
          <a:bodyPr wrap="square" rtlCol="0">
            <a:spAutoFit/>
          </a:bodyPr>
          <a:lstStyle/>
          <a:p>
            <a:r>
              <a:rPr lang="en-US" sz="2000" dirty="0"/>
              <a:t>Architecture:</a:t>
            </a:r>
          </a:p>
          <a:p>
            <a:pPr marL="342900" indent="-342900">
              <a:buFont typeface="Arial" panose="020B0604020202020204" pitchFamily="34" charset="0"/>
              <a:buChar char="•"/>
            </a:pPr>
            <a:r>
              <a:rPr lang="en-US" sz="2000" dirty="0"/>
              <a:t>Client Side: Built with HTML, CSS, and EJS for dynamic pages.</a:t>
            </a:r>
          </a:p>
          <a:p>
            <a:pPr marL="342900" indent="-342900">
              <a:buFont typeface="Arial" panose="020B0604020202020204" pitchFamily="34" charset="0"/>
              <a:buChar char="•"/>
            </a:pPr>
            <a:r>
              <a:rPr lang="en-US" sz="2000" dirty="0"/>
              <a:t>Server Side: Node.js with Express for routing and HTTP request handling.</a:t>
            </a:r>
          </a:p>
          <a:p>
            <a:pPr marL="342900" indent="-342900">
              <a:buFont typeface="Arial" panose="020B0604020202020204" pitchFamily="34" charset="0"/>
              <a:buChar char="•"/>
            </a:pPr>
            <a:r>
              <a:rPr lang="en-US" sz="2000" dirty="0"/>
              <a:t>Database: MongoDB for data storage with schemas for users and movies.</a:t>
            </a:r>
          </a:p>
          <a:p>
            <a:r>
              <a:rPr lang="en-US" sz="2000" dirty="0"/>
              <a:t>Authentication:</a:t>
            </a:r>
          </a:p>
          <a:p>
            <a:pPr marL="342900" indent="-342900">
              <a:buFont typeface="Arial" panose="020B0604020202020204" pitchFamily="34" charset="0"/>
              <a:buChar char="•"/>
            </a:pPr>
            <a:r>
              <a:rPr lang="en-US" sz="2000" dirty="0"/>
              <a:t>JWT is used to secure user sessions with tokens.</a:t>
            </a:r>
          </a:p>
        </p:txBody>
      </p:sp>
      <p:sp>
        <p:nvSpPr>
          <p:cNvPr id="5" name="TextBox 4">
            <a:extLst>
              <a:ext uri="{FF2B5EF4-FFF2-40B4-BE49-F238E27FC236}">
                <a16:creationId xmlns:a16="http://schemas.microsoft.com/office/drawing/2014/main" id="{FFC421BB-87A9-EEBE-1D02-5438D52F131B}"/>
              </a:ext>
            </a:extLst>
          </p:cNvPr>
          <p:cNvSpPr txBox="1"/>
          <p:nvPr/>
        </p:nvSpPr>
        <p:spPr>
          <a:xfrm>
            <a:off x="1577578" y="3851008"/>
            <a:ext cx="8414146" cy="1815882"/>
          </a:xfrm>
          <a:prstGeom prst="rect">
            <a:avLst/>
          </a:prstGeom>
          <a:noFill/>
        </p:spPr>
        <p:txBody>
          <a:bodyPr wrap="square" rtlCol="0">
            <a:spAutoFit/>
          </a:bodyPr>
          <a:lstStyle/>
          <a:p>
            <a:r>
              <a:rPr lang="en-US" sz="2000" dirty="0"/>
              <a:t>MongoDB Collections:</a:t>
            </a:r>
          </a:p>
          <a:p>
            <a:pPr marL="342900" indent="-342900">
              <a:buFont typeface="Arial" panose="020B0604020202020204" pitchFamily="34" charset="0"/>
              <a:buChar char="•"/>
            </a:pPr>
            <a:r>
              <a:rPr lang="en-US" sz="2000" dirty="0"/>
              <a:t>User Collection: Stores user details (email, username, profile data, etc.).</a:t>
            </a:r>
          </a:p>
          <a:p>
            <a:pPr marL="342900" indent="-342900">
              <a:buFont typeface="Arial" panose="020B0604020202020204" pitchFamily="34" charset="0"/>
              <a:buChar char="•"/>
            </a:pPr>
            <a:r>
              <a:rPr lang="en-US" sz="2000" dirty="0"/>
              <a:t>Movie Collection: Stores movie metadata and file paths.</a:t>
            </a:r>
          </a:p>
          <a:p>
            <a:pPr marL="342900" indent="-342900">
              <a:buFont typeface="Arial" panose="020B0604020202020204" pitchFamily="34" charset="0"/>
              <a:buChar char="•"/>
            </a:pPr>
            <a:r>
              <a:rPr lang="en-US" sz="2000" dirty="0"/>
              <a:t>Login Device Details: Tracks login requests and device data.</a:t>
            </a:r>
          </a:p>
          <a:p>
            <a:pPr marL="342900" indent="-342900">
              <a:buFont typeface="Arial" panose="020B0604020202020204" pitchFamily="34" charset="0"/>
              <a:buChar char="•"/>
            </a:pPr>
            <a:r>
              <a:rPr lang="en-US" sz="2000" dirty="0"/>
              <a:t>Deleted Device Details: Tracks deleted device data.</a:t>
            </a:r>
          </a:p>
          <a:p>
            <a:endParaRPr lang="en-US" sz="1200" dirty="0"/>
          </a:p>
        </p:txBody>
      </p:sp>
    </p:spTree>
    <p:extLst>
      <p:ext uri="{BB962C8B-B14F-4D97-AF65-F5344CB8AC3E}">
        <p14:creationId xmlns:p14="http://schemas.microsoft.com/office/powerpoint/2010/main" val="266825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0153D809-9826-1EA7-1FF9-72C228E52E30}"/>
            </a:ext>
          </a:extLst>
        </p:cNvPr>
        <p:cNvGrpSpPr/>
        <p:nvPr/>
      </p:nvGrpSpPr>
      <p:grpSpPr>
        <a:xfrm>
          <a:off x="0" y="0"/>
          <a:ext cx="0" cy="0"/>
          <a:chOff x="0" y="0"/>
          <a:chExt cx="0" cy="0"/>
        </a:xfrm>
      </p:grpSpPr>
      <p:sp>
        <p:nvSpPr>
          <p:cNvPr id="2" name="Right Triangle 1">
            <a:extLst>
              <a:ext uri="{FF2B5EF4-FFF2-40B4-BE49-F238E27FC236}">
                <a16:creationId xmlns:a16="http://schemas.microsoft.com/office/drawing/2014/main" id="{0758D263-5806-D8FD-B49F-1A26B705DBF6}"/>
              </a:ext>
            </a:extLst>
          </p:cNvPr>
          <p:cNvSpPr/>
          <p:nvPr/>
        </p:nvSpPr>
        <p:spPr>
          <a:xfrm flipH="1">
            <a:off x="9991724" y="4657725"/>
            <a:ext cx="2325623" cy="2276475"/>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0E293239-A190-5333-7309-F30BBB103C4E}"/>
              </a:ext>
            </a:extLst>
          </p:cNvPr>
          <p:cNvSpPr/>
          <p:nvPr/>
        </p:nvSpPr>
        <p:spPr>
          <a:xfrm flipH="1">
            <a:off x="10352789" y="4514851"/>
            <a:ext cx="1943985" cy="2419350"/>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89523ED3-8F1D-70CE-B627-744D861CBF71}"/>
              </a:ext>
            </a:extLst>
          </p:cNvPr>
          <p:cNvSpPr/>
          <p:nvPr/>
        </p:nvSpPr>
        <p:spPr>
          <a:xfrm flipH="1">
            <a:off x="10352792" y="4962525"/>
            <a:ext cx="1943982" cy="19716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E2E8CCF3-94CC-4588-7DBC-7D5960FE10FE}"/>
              </a:ext>
            </a:extLst>
          </p:cNvPr>
          <p:cNvSpPr/>
          <p:nvPr/>
        </p:nvSpPr>
        <p:spPr>
          <a:xfrm rot="5400000" flipH="1">
            <a:off x="-110933" y="5752227"/>
            <a:ext cx="1146749" cy="1123389"/>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BA2F8ADE-EA84-78AA-B200-FE276B2E2664}"/>
              </a:ext>
            </a:extLst>
          </p:cNvPr>
          <p:cNvSpPr/>
          <p:nvPr/>
        </p:nvSpPr>
        <p:spPr>
          <a:xfrm rot="5400000" flipH="1">
            <a:off x="135671" y="5851551"/>
            <a:ext cx="820031" cy="1289877"/>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9114F0F5-AB5A-4242-D10D-CE9BD4E60B7A}"/>
              </a:ext>
            </a:extLst>
          </p:cNvPr>
          <p:cNvSpPr/>
          <p:nvPr/>
        </p:nvSpPr>
        <p:spPr>
          <a:xfrm rot="5400000" flipH="1">
            <a:off x="-92050" y="5940736"/>
            <a:ext cx="958565" cy="9729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BAE43FF-B71A-6EA3-AB8D-46E5243E3573}"/>
              </a:ext>
            </a:extLst>
          </p:cNvPr>
          <p:cNvSpPr/>
          <p:nvPr/>
        </p:nvSpPr>
        <p:spPr>
          <a:xfrm>
            <a:off x="-99256" y="161926"/>
            <a:ext cx="4318831" cy="820032"/>
          </a:xfrm>
          <a:prstGeom prst="roundRect">
            <a:avLst/>
          </a:prstGeom>
          <a:solidFill>
            <a:schemeClr val="tx1">
              <a:lumMod val="85000"/>
              <a:lumOff val="15000"/>
            </a:schemeClr>
          </a:solidFill>
          <a:ln>
            <a:noFill/>
          </a:ln>
          <a:effectLst>
            <a:outerShdw blurRad="241300" dist="304800" dir="1800000" sx="98000" sy="98000" algn="tl" rotWithShape="0">
              <a:prstClr val="black">
                <a:alpha val="73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Implementation Workflow</a:t>
            </a:r>
            <a:endParaRPr lang="en-US" sz="500" dirty="0">
              <a:latin typeface="Aptos" panose="020B0004020202020204" pitchFamily="34" charset="0"/>
            </a:endParaRPr>
          </a:p>
        </p:txBody>
      </p:sp>
      <p:sp>
        <p:nvSpPr>
          <p:cNvPr id="5" name="Content Placeholder 2">
            <a:extLst>
              <a:ext uri="{FF2B5EF4-FFF2-40B4-BE49-F238E27FC236}">
                <a16:creationId xmlns:a16="http://schemas.microsoft.com/office/drawing/2014/main" id="{370BBF92-B703-5B73-93AF-12C233BF2B50}"/>
              </a:ext>
            </a:extLst>
          </p:cNvPr>
          <p:cNvSpPr txBox="1">
            <a:spLocks/>
          </p:cNvSpPr>
          <p:nvPr/>
        </p:nvSpPr>
        <p:spPr>
          <a:xfrm>
            <a:off x="1581592" y="1421978"/>
            <a:ext cx="8229600" cy="452596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User Signup Process:</a:t>
            </a:r>
          </a:p>
          <a:p>
            <a:pPr lvl="1"/>
            <a:r>
              <a:rPr lang="en-US" dirty="0"/>
              <a:t>Validate input and create user documents in MongoDB.</a:t>
            </a:r>
          </a:p>
          <a:p>
            <a:pPr lvl="1"/>
            <a:r>
              <a:rPr lang="en-US" dirty="0"/>
              <a:t>Capture device details for added security.</a:t>
            </a:r>
          </a:p>
          <a:p>
            <a:pPr marL="0" indent="0">
              <a:buNone/>
            </a:pPr>
            <a:endParaRPr lang="en-US" dirty="0"/>
          </a:p>
          <a:p>
            <a:r>
              <a:rPr lang="en-US" dirty="0"/>
              <a:t>User Login Process:</a:t>
            </a:r>
          </a:p>
          <a:p>
            <a:pPr lvl="1"/>
            <a:r>
              <a:rPr lang="en-US" dirty="0"/>
              <a:t>Validate credentials and generate JWT tokens.</a:t>
            </a:r>
          </a:p>
          <a:p>
            <a:pPr lvl="1"/>
            <a:r>
              <a:rPr lang="en-US" dirty="0"/>
              <a:t>Use cookies for session management.</a:t>
            </a:r>
          </a:p>
          <a:p>
            <a:endParaRPr lang="en-US" dirty="0"/>
          </a:p>
          <a:p>
            <a:r>
              <a:rPr lang="en-US" dirty="0"/>
              <a:t>Movie Upload:</a:t>
            </a:r>
          </a:p>
          <a:p>
            <a:pPr lvl="1"/>
            <a:r>
              <a:rPr lang="en-US" dirty="0"/>
              <a:t>Use Multer for file uploads and MongoDB for storing metadata.</a:t>
            </a:r>
          </a:p>
        </p:txBody>
      </p:sp>
    </p:spTree>
    <p:extLst>
      <p:ext uri="{BB962C8B-B14F-4D97-AF65-F5344CB8AC3E}">
        <p14:creationId xmlns:p14="http://schemas.microsoft.com/office/powerpoint/2010/main" val="280162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9C716FAF-72CC-3944-4CB2-83E42D438476}"/>
            </a:ext>
          </a:extLst>
        </p:cNvPr>
        <p:cNvGrpSpPr/>
        <p:nvPr/>
      </p:nvGrpSpPr>
      <p:grpSpPr>
        <a:xfrm>
          <a:off x="0" y="0"/>
          <a:ext cx="0" cy="0"/>
          <a:chOff x="0" y="0"/>
          <a:chExt cx="0" cy="0"/>
        </a:xfrm>
      </p:grpSpPr>
      <p:sp>
        <p:nvSpPr>
          <p:cNvPr id="2" name="Right Triangle 1">
            <a:extLst>
              <a:ext uri="{FF2B5EF4-FFF2-40B4-BE49-F238E27FC236}">
                <a16:creationId xmlns:a16="http://schemas.microsoft.com/office/drawing/2014/main" id="{53E22B9D-468C-4A7C-69ED-2E0B3C9890CF}"/>
              </a:ext>
            </a:extLst>
          </p:cNvPr>
          <p:cNvSpPr/>
          <p:nvPr/>
        </p:nvSpPr>
        <p:spPr>
          <a:xfrm flipH="1">
            <a:off x="9991724" y="4657725"/>
            <a:ext cx="2325623" cy="2276475"/>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7E66C90D-D220-057D-03F6-D16B5121363F}"/>
              </a:ext>
            </a:extLst>
          </p:cNvPr>
          <p:cNvSpPr/>
          <p:nvPr/>
        </p:nvSpPr>
        <p:spPr>
          <a:xfrm flipH="1">
            <a:off x="10352789" y="4514851"/>
            <a:ext cx="1943985" cy="2419350"/>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011E01C9-66F8-FCD9-2D1C-127766B5F4AB}"/>
              </a:ext>
            </a:extLst>
          </p:cNvPr>
          <p:cNvSpPr/>
          <p:nvPr/>
        </p:nvSpPr>
        <p:spPr>
          <a:xfrm flipH="1">
            <a:off x="10352792" y="4962525"/>
            <a:ext cx="1943982" cy="19716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2BB5EB3C-6306-382D-7FA9-D95C95415EBE}"/>
              </a:ext>
            </a:extLst>
          </p:cNvPr>
          <p:cNvSpPr/>
          <p:nvPr/>
        </p:nvSpPr>
        <p:spPr>
          <a:xfrm rot="5400000" flipH="1">
            <a:off x="-110933" y="5752227"/>
            <a:ext cx="1146749" cy="1123389"/>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A861476A-8011-02A2-156F-A7ED3F9E3BDC}"/>
              </a:ext>
            </a:extLst>
          </p:cNvPr>
          <p:cNvSpPr/>
          <p:nvPr/>
        </p:nvSpPr>
        <p:spPr>
          <a:xfrm rot="5400000" flipH="1">
            <a:off x="135671" y="5851551"/>
            <a:ext cx="820031" cy="1289877"/>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1388539C-99A5-1D9F-5798-120905C50E14}"/>
              </a:ext>
            </a:extLst>
          </p:cNvPr>
          <p:cNvSpPr/>
          <p:nvPr/>
        </p:nvSpPr>
        <p:spPr>
          <a:xfrm rot="5400000" flipH="1">
            <a:off x="-92050" y="5940736"/>
            <a:ext cx="958565" cy="9729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91234C9-D82A-B6EF-97CA-5E7F607B87FF}"/>
              </a:ext>
            </a:extLst>
          </p:cNvPr>
          <p:cNvSpPr/>
          <p:nvPr/>
        </p:nvSpPr>
        <p:spPr>
          <a:xfrm>
            <a:off x="-99255" y="161926"/>
            <a:ext cx="3013906" cy="820032"/>
          </a:xfrm>
          <a:prstGeom prst="roundRect">
            <a:avLst/>
          </a:prstGeom>
          <a:solidFill>
            <a:schemeClr val="tx1">
              <a:lumMod val="85000"/>
              <a:lumOff val="15000"/>
            </a:schemeClr>
          </a:solidFill>
          <a:ln>
            <a:noFill/>
          </a:ln>
          <a:effectLst>
            <a:outerShdw blurRad="241300" dist="304800" dir="1800000" sx="98000" sy="98000" algn="tl" rotWithShape="0">
              <a:prstClr val="black">
                <a:alpha val="73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Challenges Faced</a:t>
            </a:r>
            <a:endParaRPr lang="en-US" sz="100" dirty="0">
              <a:latin typeface="Aptos" panose="020B0004020202020204" pitchFamily="34" charset="0"/>
            </a:endParaRPr>
          </a:p>
        </p:txBody>
      </p:sp>
      <p:sp>
        <p:nvSpPr>
          <p:cNvPr id="5" name="Content Placeholder 2">
            <a:extLst>
              <a:ext uri="{FF2B5EF4-FFF2-40B4-BE49-F238E27FC236}">
                <a16:creationId xmlns:a16="http://schemas.microsoft.com/office/drawing/2014/main" id="{2AB5EFE6-83D8-B420-2CA7-CBEBD4DE6DE9}"/>
              </a:ext>
            </a:extLst>
          </p:cNvPr>
          <p:cNvSpPr txBox="1">
            <a:spLocks/>
          </p:cNvSpPr>
          <p:nvPr/>
        </p:nvSpPr>
        <p:spPr>
          <a:xfrm>
            <a:off x="1581592" y="1421978"/>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Large File Handling</a:t>
            </a:r>
          </a:p>
          <a:p>
            <a:pPr lvl="1"/>
            <a:r>
              <a:rPr lang="en-US" dirty="0"/>
              <a:t>Multer was used to handle large uploads efficiently.</a:t>
            </a:r>
          </a:p>
          <a:p>
            <a:r>
              <a:rPr lang="en-US" dirty="0"/>
              <a:t>Secure JWT Management</a:t>
            </a:r>
          </a:p>
          <a:p>
            <a:pPr lvl="1"/>
            <a:r>
              <a:rPr lang="en-US" dirty="0"/>
              <a:t>Tokens expire after a set period; HTTPS ensures secure transmission.</a:t>
            </a:r>
          </a:p>
          <a:p>
            <a:r>
              <a:rPr lang="en-US" dirty="0"/>
              <a:t>User Data Validation</a:t>
            </a:r>
          </a:p>
          <a:p>
            <a:pPr lvl="1"/>
            <a:r>
              <a:rPr lang="en-US" dirty="0"/>
              <a:t>Ensuring all input data is valid and secure.</a:t>
            </a:r>
          </a:p>
        </p:txBody>
      </p:sp>
    </p:spTree>
    <p:extLst>
      <p:ext uri="{BB962C8B-B14F-4D97-AF65-F5344CB8AC3E}">
        <p14:creationId xmlns:p14="http://schemas.microsoft.com/office/powerpoint/2010/main" val="310390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20CBBE9F-6D61-D651-E2F5-266CD50F8FD4}"/>
            </a:ext>
          </a:extLst>
        </p:cNvPr>
        <p:cNvGrpSpPr/>
        <p:nvPr/>
      </p:nvGrpSpPr>
      <p:grpSpPr>
        <a:xfrm>
          <a:off x="0" y="0"/>
          <a:ext cx="0" cy="0"/>
          <a:chOff x="0" y="0"/>
          <a:chExt cx="0" cy="0"/>
        </a:xfrm>
      </p:grpSpPr>
      <p:sp>
        <p:nvSpPr>
          <p:cNvPr id="2" name="Right Triangle 1">
            <a:extLst>
              <a:ext uri="{FF2B5EF4-FFF2-40B4-BE49-F238E27FC236}">
                <a16:creationId xmlns:a16="http://schemas.microsoft.com/office/drawing/2014/main" id="{88926C8B-B94D-5452-7FFB-589028B95FC7}"/>
              </a:ext>
            </a:extLst>
          </p:cNvPr>
          <p:cNvSpPr/>
          <p:nvPr/>
        </p:nvSpPr>
        <p:spPr>
          <a:xfrm flipH="1">
            <a:off x="9991724" y="4657725"/>
            <a:ext cx="2325623" cy="2276475"/>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207370F5-2747-1F2C-D9FA-B46998D0FAC9}"/>
              </a:ext>
            </a:extLst>
          </p:cNvPr>
          <p:cNvSpPr/>
          <p:nvPr/>
        </p:nvSpPr>
        <p:spPr>
          <a:xfrm flipH="1">
            <a:off x="10352789" y="4514851"/>
            <a:ext cx="1943985" cy="2419350"/>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D5458E8B-55F9-84C8-F0BD-D80E2228DC20}"/>
              </a:ext>
            </a:extLst>
          </p:cNvPr>
          <p:cNvSpPr/>
          <p:nvPr/>
        </p:nvSpPr>
        <p:spPr>
          <a:xfrm flipH="1">
            <a:off x="10352792" y="4962525"/>
            <a:ext cx="1943982" cy="19716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83F8DDE1-874B-EBFA-BC48-C923CE9E6E4D}"/>
              </a:ext>
            </a:extLst>
          </p:cNvPr>
          <p:cNvSpPr/>
          <p:nvPr/>
        </p:nvSpPr>
        <p:spPr>
          <a:xfrm rot="5400000" flipH="1">
            <a:off x="-110933" y="5752227"/>
            <a:ext cx="1146749" cy="1123389"/>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C6D4CD3A-11BF-763B-326B-069255E9A523}"/>
              </a:ext>
            </a:extLst>
          </p:cNvPr>
          <p:cNvSpPr/>
          <p:nvPr/>
        </p:nvSpPr>
        <p:spPr>
          <a:xfrm rot="5400000" flipH="1">
            <a:off x="135671" y="5851551"/>
            <a:ext cx="820031" cy="1289877"/>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434D92B3-9778-09A9-4511-4B2A14FEC652}"/>
              </a:ext>
            </a:extLst>
          </p:cNvPr>
          <p:cNvSpPr/>
          <p:nvPr/>
        </p:nvSpPr>
        <p:spPr>
          <a:xfrm rot="5400000" flipH="1">
            <a:off x="-92050" y="5940736"/>
            <a:ext cx="958565" cy="9729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BC5CD53-614B-66C3-CAEF-602E8F9FAAB2}"/>
              </a:ext>
            </a:extLst>
          </p:cNvPr>
          <p:cNvSpPr/>
          <p:nvPr/>
        </p:nvSpPr>
        <p:spPr>
          <a:xfrm>
            <a:off x="-99255" y="161926"/>
            <a:ext cx="3356806" cy="820032"/>
          </a:xfrm>
          <a:prstGeom prst="roundRect">
            <a:avLst/>
          </a:prstGeom>
          <a:solidFill>
            <a:schemeClr val="tx1">
              <a:lumMod val="85000"/>
              <a:lumOff val="15000"/>
            </a:schemeClr>
          </a:solidFill>
          <a:ln>
            <a:noFill/>
          </a:ln>
          <a:effectLst>
            <a:outerShdw blurRad="241300" dist="304800" dir="1800000" sx="98000" sy="98000" algn="tl" rotWithShape="0">
              <a:prstClr val="black">
                <a:alpha val="73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Tools and Libraries</a:t>
            </a:r>
            <a:endParaRPr lang="en-US" sz="200" dirty="0">
              <a:latin typeface="Aptos" panose="020B0004020202020204" pitchFamily="34" charset="0"/>
            </a:endParaRPr>
          </a:p>
        </p:txBody>
      </p:sp>
      <p:sp>
        <p:nvSpPr>
          <p:cNvPr id="5" name="Content Placeholder 2">
            <a:extLst>
              <a:ext uri="{FF2B5EF4-FFF2-40B4-BE49-F238E27FC236}">
                <a16:creationId xmlns:a16="http://schemas.microsoft.com/office/drawing/2014/main" id="{F7FFE7CB-AE6A-6631-AA72-CB58DFA87CE9}"/>
              </a:ext>
            </a:extLst>
          </p:cNvPr>
          <p:cNvSpPr txBox="1">
            <a:spLocks/>
          </p:cNvSpPr>
          <p:nvPr/>
        </p:nvSpPr>
        <p:spPr>
          <a:xfrm>
            <a:off x="1581592" y="1421978"/>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Node.js and Express: Backend development.</a:t>
            </a:r>
          </a:p>
          <a:p>
            <a:r>
              <a:rPr lang="en-US" dirty="0"/>
              <a:t>MongoDB: Database management.</a:t>
            </a:r>
          </a:p>
          <a:p>
            <a:r>
              <a:rPr lang="en-US" dirty="0"/>
              <a:t>JWT: User authentication.</a:t>
            </a:r>
          </a:p>
          <a:p>
            <a:r>
              <a:rPr lang="en-US" dirty="0"/>
              <a:t>Multer: File uploads.</a:t>
            </a:r>
          </a:p>
          <a:p>
            <a:r>
              <a:rPr lang="en-US" dirty="0"/>
              <a:t>EJS: Dynamic HTML rendering.</a:t>
            </a:r>
          </a:p>
          <a:p>
            <a:r>
              <a:rPr lang="en-US" dirty="0"/>
              <a:t>cookie-parser: Manage cookies securely.</a:t>
            </a:r>
          </a:p>
        </p:txBody>
      </p:sp>
    </p:spTree>
    <p:extLst>
      <p:ext uri="{BB962C8B-B14F-4D97-AF65-F5344CB8AC3E}">
        <p14:creationId xmlns:p14="http://schemas.microsoft.com/office/powerpoint/2010/main" val="3058962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512</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.AppleSystemUIFont</vt:lpstr>
      <vt:lpstr>Aptos</vt:lpstr>
      <vt:lpstr>Arial</vt:lpstr>
      <vt:lpstr>Calibri</vt:lpstr>
      <vt:lpstr>Calibri Light</vt:lpstr>
      <vt:lpstr>Cambria Math</vt:lpstr>
      <vt:lpstr>Lucida Sans Unicode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 Senta</dc:creator>
  <cp:lastModifiedBy>Vaibhav Senta</cp:lastModifiedBy>
  <cp:revision>1</cp:revision>
  <dcterms:created xsi:type="dcterms:W3CDTF">2024-11-18T16:08:18Z</dcterms:created>
  <dcterms:modified xsi:type="dcterms:W3CDTF">2024-11-18T17:12:17Z</dcterms:modified>
</cp:coreProperties>
</file>