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2393-2164-431E-88EB-BB71CE37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A66A6-6FD6-4A8D-80E6-66F1E281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BF9A-CE65-44FB-B14D-6D140680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FC52-D020-4B27-A10F-4F0F353A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D07A-21EA-4062-A9BF-3A4801A8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2176-30F1-41A7-B970-C8E2A298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7FB2-2822-4C5C-9E80-41FFB502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4147-B21A-441E-8648-97111A30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C2B9-5E5A-42DE-9141-8323C86F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C4E1-B68E-4574-BC8A-077F106E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E8CF5-82A3-4323-9F89-E07B00368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39CA1-0EBF-419B-BA20-FF0B2DAC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402A-2320-4930-84DC-032F0658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1BFB-3240-46FB-B181-6A3DF4BB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4FC1-80B2-4EB2-A65D-643C1BF5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8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B170-1DDC-4BC2-8166-703F972A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0D06-256D-4ADC-9018-0C5FF878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4A9B-6299-459A-980A-22C8E8CE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64EB-178C-47C9-A215-B004C5FC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496F-BA97-44FE-BECC-C72094C5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9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9EAF-BB8B-4AB1-B820-10F551F2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273A-428A-43DC-BF30-125BA3C1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DEC5-D487-49BE-A47C-88650385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5BE8-D97E-4609-8524-DB4B465D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106B-C3C4-4308-BF71-2648231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916C-EE55-4D95-B17C-093949BE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052A-5C90-458E-963B-54A052617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46E01-B2D2-4D2B-90D2-1919DCB0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CA67-2ACA-4B6D-8E9A-9FE25966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40D1-9089-4EC9-8B95-F5E82A13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3910-D37C-438C-8550-DF541BB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A3F7-9B59-4F8C-A2D7-A7F909B2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EA37-D968-4B13-BA81-0D8CDBE6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F919F-538A-4F6A-BC04-37589B8C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E1B49-DAD9-427D-8281-A19B8BAA8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03F43-BB84-47EC-9B5A-9B21E405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434ED-C629-4A49-9A7D-16E6C03F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248C8-5BB3-4E39-9064-4B2D5BC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55365-E52A-4386-BC1C-85430BD0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2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A4F-B0FC-40F3-99F7-F406C50B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094D4-8C27-4E48-89D4-0B71EC7A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F718F-6607-4C94-9B10-BA5D089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22A1-EB12-4F5F-9A96-40E6DB2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0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1FE20-EFD3-4523-A350-83B7EA2F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D3205-8099-4DFF-889A-1EA68B97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63E64-81C3-432A-8A01-7217F427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B183-3D21-4479-917D-699D4930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7F6F-1D8C-4B8D-8562-BD26CA36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634E-6BEE-4B69-A39E-94C84644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0831-C232-4E94-AEA6-79C99A87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D00B-B977-4A7C-8533-D8BEFE89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9B88-CE75-44AD-843E-A8896406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2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859A-85EC-4BAD-A2EB-3F728961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A1A46-3E4E-467A-8803-645DEFFC1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F691-E586-4960-9C30-9A6BF803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B2BD6-5AAB-4103-A488-20E50FE4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C924-9B06-4844-8C29-182F7F44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0DEA-160F-498B-9C95-20EDD211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8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60E42-CF10-4582-9CC1-3C9EFDBB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C94A-CC33-4EC5-9659-6821A1F1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D239-F05C-4170-A455-C3FCDF314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36F2-E87E-477F-8B4B-36A720788F7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5FB6-27C8-4DF7-BE86-FF36C2BB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B8EA-6072-42FA-BA3E-39AA79EEC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487F-E872-44B3-9415-7CB6CB7C7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8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527" y="1007110"/>
            <a:ext cx="4207510" cy="749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spc="-10" dirty="0">
                <a:latin typeface="Calibri Light"/>
                <a:cs typeface="Calibri Light"/>
              </a:rPr>
              <a:t>Sales</a:t>
            </a:r>
            <a:r>
              <a:rPr sz="2500" spc="-114" dirty="0">
                <a:latin typeface="Calibri Light"/>
                <a:cs typeface="Calibri Light"/>
              </a:rPr>
              <a:t> </a:t>
            </a:r>
            <a:r>
              <a:rPr sz="2500" spc="-20" dirty="0">
                <a:latin typeface="Calibri Light"/>
                <a:cs typeface="Calibri Light"/>
              </a:rPr>
              <a:t>Data</a:t>
            </a:r>
            <a:r>
              <a:rPr sz="2500" spc="-114" dirty="0">
                <a:latin typeface="Calibri Light"/>
                <a:cs typeface="Calibri Light"/>
              </a:rPr>
              <a:t> </a:t>
            </a:r>
            <a:r>
              <a:rPr sz="2500" spc="-20" dirty="0">
                <a:latin typeface="Calibri Light"/>
                <a:cs typeface="Calibri Light"/>
              </a:rPr>
              <a:t>Analysis</a:t>
            </a:r>
            <a:r>
              <a:rPr sz="2500" spc="-110" dirty="0">
                <a:latin typeface="Calibri Light"/>
                <a:cs typeface="Calibri Light"/>
              </a:rPr>
              <a:t> </a:t>
            </a:r>
            <a:r>
              <a:rPr sz="2500" dirty="0">
                <a:latin typeface="Calibri Light"/>
                <a:cs typeface="Calibri Light"/>
              </a:rPr>
              <a:t>and</a:t>
            </a:r>
            <a:r>
              <a:rPr sz="2500" spc="-105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Reporting for</a:t>
            </a:r>
            <a:r>
              <a:rPr sz="2500" spc="-80" dirty="0">
                <a:latin typeface="Calibri Light"/>
                <a:cs typeface="Calibri Light"/>
              </a:rPr>
              <a:t> </a:t>
            </a:r>
            <a:r>
              <a:rPr sz="2500" dirty="0">
                <a:latin typeface="Calibri Light"/>
                <a:cs typeface="Calibri Light"/>
              </a:rPr>
              <a:t>a</a:t>
            </a:r>
            <a:r>
              <a:rPr sz="2500" spc="-70" dirty="0">
                <a:latin typeface="Calibri Light"/>
                <a:cs typeface="Calibri Light"/>
              </a:rPr>
              <a:t> </a:t>
            </a:r>
            <a:r>
              <a:rPr sz="2500" spc="-30" dirty="0">
                <a:latin typeface="Calibri Light"/>
                <a:cs typeface="Calibri Light"/>
              </a:rPr>
              <a:t>Retail</a:t>
            </a:r>
            <a:r>
              <a:rPr sz="2500" spc="-105" dirty="0">
                <a:latin typeface="Calibri Light"/>
                <a:cs typeface="Calibri Light"/>
              </a:rPr>
              <a:t> </a:t>
            </a:r>
            <a:r>
              <a:rPr sz="2500" spc="-20" dirty="0">
                <a:latin typeface="Calibri Light"/>
                <a:cs typeface="Calibri Light"/>
              </a:rPr>
              <a:t>Chain</a:t>
            </a:r>
            <a:endParaRPr sz="2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463" y="2090927"/>
            <a:ext cx="4297680" cy="27940"/>
          </a:xfrm>
          <a:custGeom>
            <a:avLst/>
            <a:gdLst/>
            <a:ahLst/>
            <a:cxnLst/>
            <a:rect l="l" t="t" r="r" b="b"/>
            <a:pathLst>
              <a:path w="4297680" h="27939">
                <a:moveTo>
                  <a:pt x="4297680" y="0"/>
                </a:moveTo>
                <a:lnTo>
                  <a:pt x="0" y="0"/>
                </a:lnTo>
                <a:lnTo>
                  <a:pt x="0" y="27432"/>
                </a:lnTo>
                <a:lnTo>
                  <a:pt x="4297680" y="27432"/>
                </a:lnTo>
                <a:lnTo>
                  <a:pt x="4297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8527" y="2225801"/>
            <a:ext cx="4166235" cy="39090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335" algn="just">
              <a:lnSpc>
                <a:spcPct val="100000"/>
              </a:lnSpc>
              <a:spcBef>
                <a:spcPts val="890"/>
              </a:spcBef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Plan:</a:t>
            </a:r>
            <a:endParaRPr sz="1800">
              <a:latin typeface="Calibri"/>
              <a:cs typeface="Calibri"/>
            </a:endParaRPr>
          </a:p>
          <a:p>
            <a:pPr marL="13335" marR="5080" algn="just">
              <a:lnSpc>
                <a:spcPts val="1939"/>
              </a:lnSpc>
              <a:spcBef>
                <a:spcPts val="104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SQL,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 </a:t>
            </a:r>
            <a:r>
              <a:rPr sz="1800" dirty="0">
                <a:latin typeface="Calibri"/>
                <a:cs typeface="Calibri"/>
              </a:rPr>
              <a:t>meaningful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reports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retail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chain.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800">
              <a:latin typeface="Calibri"/>
              <a:cs typeface="Calibri"/>
            </a:endParaRPr>
          </a:p>
          <a:p>
            <a:pPr marL="12700" marR="80645">
              <a:lnSpc>
                <a:spcPct val="100000"/>
              </a:lnSpc>
            </a:pP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Presenting</a:t>
            </a:r>
            <a:r>
              <a:rPr sz="1800" b="1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my</a:t>
            </a:r>
            <a:r>
              <a:rPr sz="1800" b="1" spc="-7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internship's</a:t>
            </a:r>
            <a:r>
              <a:rPr sz="1800" b="1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final</a:t>
            </a:r>
            <a:r>
              <a:rPr sz="1800" b="1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project</a:t>
            </a:r>
            <a:r>
              <a:rPr sz="1800" b="1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2228"/>
                </a:solidFill>
                <a:latin typeface="Segoe UI Emoji"/>
                <a:cs typeface="Segoe UI Emoji"/>
              </a:rPr>
              <a:t>🚀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Retail</a:t>
            </a:r>
            <a:r>
              <a:rPr sz="1800" b="1" spc="-5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Chain</a:t>
            </a:r>
            <a:r>
              <a:rPr sz="1800" b="1" spc="-4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Sales</a:t>
            </a:r>
            <a:r>
              <a:rPr sz="1800" b="1" spc="-5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Analysis</a:t>
            </a:r>
            <a:r>
              <a:rPr sz="1800" b="1" spc="-5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using</a:t>
            </a:r>
            <a:r>
              <a:rPr sz="1800" spc="-2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2228"/>
                </a:solidFill>
                <a:latin typeface="Calibri"/>
                <a:cs typeface="Calibri"/>
              </a:rPr>
              <a:t>Python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,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SQL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Excel</a:t>
            </a:r>
            <a:r>
              <a:rPr sz="1800" b="1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Power</a:t>
            </a:r>
            <a:r>
              <a:rPr sz="1800" b="1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bi</a:t>
            </a:r>
            <a:r>
              <a:rPr sz="1800" b="1" spc="-4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Dynamic</a:t>
            </a:r>
            <a:r>
              <a:rPr sz="1800" spc="-3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Excel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Power</a:t>
            </a:r>
            <a:r>
              <a:rPr sz="1800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bi</a:t>
            </a:r>
            <a:r>
              <a:rPr sz="1800" spc="-6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dashboard</a:t>
            </a:r>
            <a:r>
              <a:rPr sz="1800" spc="-7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offers</a:t>
            </a:r>
            <a:r>
              <a:rPr sz="1800" spc="-6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actionable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insights,</a:t>
            </a:r>
            <a:r>
              <a:rPr sz="1800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aiding</a:t>
            </a:r>
            <a:r>
              <a:rPr sz="1800" spc="-5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efficient</a:t>
            </a:r>
            <a:r>
              <a:rPr sz="1800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2228"/>
                </a:solidFill>
                <a:latin typeface="Calibri"/>
                <a:cs typeface="Calibri"/>
              </a:rPr>
              <a:t>data-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driven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decisions.</a:t>
            </a:r>
            <a:r>
              <a:rPr sz="1800" spc="-6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Python's</a:t>
            </a:r>
            <a:r>
              <a:rPr sz="1800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versatility</a:t>
            </a:r>
            <a:r>
              <a:rPr sz="1800" spc="-6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SQL's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access</a:t>
            </a:r>
            <a:r>
              <a:rPr sz="1800" spc="-5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enriched</a:t>
            </a:r>
            <a:r>
              <a:rPr sz="1800" spc="-3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analysis.</a:t>
            </a:r>
            <a:r>
              <a:rPr sz="1800" spc="-5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compelling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showcase</a:t>
            </a:r>
            <a:r>
              <a:rPr sz="1800" spc="-6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applied</a:t>
            </a:r>
            <a:r>
              <a:rPr sz="1800" spc="-4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technical</a:t>
            </a:r>
            <a:r>
              <a:rPr sz="1800" spc="-5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skills</a:t>
            </a:r>
            <a:r>
              <a:rPr sz="1800" spc="-10" dirty="0">
                <a:solidFill>
                  <a:srgbClr val="1F2228"/>
                </a:solidFill>
                <a:latin typeface="Segoe UI Emoji"/>
                <a:cs typeface="Segoe UI Emoji"/>
              </a:rPr>
              <a:t>⚡</a:t>
            </a:r>
            <a:endParaRPr sz="1800">
              <a:latin typeface="Segoe UI Emoji"/>
              <a:cs typeface="Segoe UI Emoj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57569" y="-6814"/>
            <a:ext cx="6648069" cy="6858000"/>
            <a:chOff x="5544311" y="0"/>
            <a:chExt cx="6648069" cy="6858000"/>
          </a:xfrm>
        </p:grpSpPr>
        <p:sp>
          <p:nvSpPr>
            <p:cNvPr id="8" name="object 8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498360"/>
              <a:ext cx="6283451" cy="61097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86043" y="513587"/>
              <a:ext cx="6009640" cy="5835650"/>
            </a:xfrm>
            <a:custGeom>
              <a:avLst/>
              <a:gdLst/>
              <a:ahLst/>
              <a:cxnLst/>
              <a:rect l="l" t="t" r="r" b="b"/>
              <a:pathLst>
                <a:path w="6009640" h="5835650">
                  <a:moveTo>
                    <a:pt x="6009132" y="0"/>
                  </a:moveTo>
                  <a:lnTo>
                    <a:pt x="0" y="0"/>
                  </a:lnTo>
                  <a:lnTo>
                    <a:pt x="0" y="5835396"/>
                  </a:lnTo>
                  <a:lnTo>
                    <a:pt x="6009132" y="5835396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2EA20A21-2FB3-466C-8285-0006A72F1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1491" y="1065584"/>
            <a:ext cx="1739971" cy="1739971"/>
          </a:xfrm>
          <a:prstGeom prst="rect">
            <a:avLst/>
          </a:prstGeom>
        </p:spPr>
      </p:pic>
      <p:pic>
        <p:nvPicPr>
          <p:cNvPr id="16" name="Graphic 15" descr="Bar chart RTL">
            <a:extLst>
              <a:ext uri="{FF2B5EF4-FFF2-40B4-BE49-F238E27FC236}">
                <a16:creationId xmlns:a16="http://schemas.microsoft.com/office/drawing/2014/main" id="{6EB2DC84-8D85-4E78-9638-0089703C1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5146" y="1065584"/>
            <a:ext cx="1820542" cy="1820542"/>
          </a:xfrm>
          <a:prstGeom prst="rect">
            <a:avLst/>
          </a:prstGeom>
        </p:spPr>
      </p:pic>
      <p:pic>
        <p:nvPicPr>
          <p:cNvPr id="18" name="Graphic 17" descr="Pie chart">
            <a:extLst>
              <a:ext uri="{FF2B5EF4-FFF2-40B4-BE49-F238E27FC236}">
                <a16:creationId xmlns:a16="http://schemas.microsoft.com/office/drawing/2014/main" id="{B594A025-6363-44A6-AC2D-AFA60080F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1491" y="3230365"/>
            <a:ext cx="1644161" cy="1644161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37C54766-49D8-4508-9E95-00220C221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6053" y="3246021"/>
            <a:ext cx="1644160" cy="164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2259203" y="0"/>
                </a:moveTo>
                <a:lnTo>
                  <a:pt x="0" y="0"/>
                </a:lnTo>
                <a:lnTo>
                  <a:pt x="0" y="6857999"/>
                </a:lnTo>
                <a:lnTo>
                  <a:pt x="2259203" y="6857999"/>
                </a:lnTo>
                <a:lnTo>
                  <a:pt x="2387473" y="6775778"/>
                </a:lnTo>
                <a:lnTo>
                  <a:pt x="2427059" y="6748686"/>
                </a:lnTo>
                <a:lnTo>
                  <a:pt x="2466306" y="6721137"/>
                </a:lnTo>
                <a:lnTo>
                  <a:pt x="2505209" y="6693136"/>
                </a:lnTo>
                <a:lnTo>
                  <a:pt x="2543765" y="6664686"/>
                </a:lnTo>
                <a:lnTo>
                  <a:pt x="2581969" y="6635792"/>
                </a:lnTo>
                <a:lnTo>
                  <a:pt x="2619817" y="6606457"/>
                </a:lnTo>
                <a:lnTo>
                  <a:pt x="2657307" y="6576685"/>
                </a:lnTo>
                <a:lnTo>
                  <a:pt x="2694433" y="6546479"/>
                </a:lnTo>
                <a:lnTo>
                  <a:pt x="2731193" y="6515844"/>
                </a:lnTo>
                <a:lnTo>
                  <a:pt x="2767582" y="6484784"/>
                </a:lnTo>
                <a:lnTo>
                  <a:pt x="2803597" y="6453301"/>
                </a:lnTo>
                <a:lnTo>
                  <a:pt x="2839233" y="6421401"/>
                </a:lnTo>
                <a:lnTo>
                  <a:pt x="2874488" y="6389086"/>
                </a:lnTo>
                <a:lnTo>
                  <a:pt x="2909356" y="6356362"/>
                </a:lnTo>
                <a:lnTo>
                  <a:pt x="2943835" y="6323230"/>
                </a:lnTo>
                <a:lnTo>
                  <a:pt x="2977921" y="6289696"/>
                </a:lnTo>
                <a:lnTo>
                  <a:pt x="3011609" y="6255763"/>
                </a:lnTo>
                <a:lnTo>
                  <a:pt x="3044896" y="6221435"/>
                </a:lnTo>
                <a:lnTo>
                  <a:pt x="3077778" y="6186716"/>
                </a:lnTo>
                <a:lnTo>
                  <a:pt x="3110252" y="6151609"/>
                </a:lnTo>
                <a:lnTo>
                  <a:pt x="3142313" y="6116118"/>
                </a:lnTo>
                <a:lnTo>
                  <a:pt x="3173957" y="6080248"/>
                </a:lnTo>
                <a:lnTo>
                  <a:pt x="3205181" y="6044002"/>
                </a:lnTo>
                <a:lnTo>
                  <a:pt x="3235982" y="6007384"/>
                </a:lnTo>
                <a:lnTo>
                  <a:pt x="3266354" y="5970397"/>
                </a:lnTo>
                <a:lnTo>
                  <a:pt x="3296295" y="5933046"/>
                </a:lnTo>
                <a:lnTo>
                  <a:pt x="3325800" y="5895333"/>
                </a:lnTo>
                <a:lnTo>
                  <a:pt x="3354866" y="5857265"/>
                </a:lnTo>
                <a:lnTo>
                  <a:pt x="3383489" y="5818842"/>
                </a:lnTo>
                <a:lnTo>
                  <a:pt x="3411665" y="5780071"/>
                </a:lnTo>
                <a:lnTo>
                  <a:pt x="3439390" y="5740954"/>
                </a:lnTo>
                <a:lnTo>
                  <a:pt x="3466661" y="5701496"/>
                </a:lnTo>
                <a:lnTo>
                  <a:pt x="3493474" y="5661700"/>
                </a:lnTo>
                <a:lnTo>
                  <a:pt x="3519824" y="5621569"/>
                </a:lnTo>
                <a:lnTo>
                  <a:pt x="3545708" y="5581109"/>
                </a:lnTo>
                <a:lnTo>
                  <a:pt x="3571122" y="5540322"/>
                </a:lnTo>
                <a:lnTo>
                  <a:pt x="3596063" y="5499213"/>
                </a:lnTo>
                <a:lnTo>
                  <a:pt x="3620526" y="5457784"/>
                </a:lnTo>
                <a:lnTo>
                  <a:pt x="3644508" y="5416041"/>
                </a:lnTo>
                <a:lnTo>
                  <a:pt x="3668005" y="5373987"/>
                </a:lnTo>
                <a:lnTo>
                  <a:pt x="3691013" y="5331626"/>
                </a:lnTo>
                <a:lnTo>
                  <a:pt x="3713528" y="5288961"/>
                </a:lnTo>
                <a:lnTo>
                  <a:pt x="3735547" y="5245996"/>
                </a:lnTo>
                <a:lnTo>
                  <a:pt x="3757066" y="5202736"/>
                </a:lnTo>
                <a:lnTo>
                  <a:pt x="3778080" y="5159183"/>
                </a:lnTo>
                <a:lnTo>
                  <a:pt x="3798586" y="5115342"/>
                </a:lnTo>
                <a:lnTo>
                  <a:pt x="3818580" y="5071217"/>
                </a:lnTo>
                <a:lnTo>
                  <a:pt x="3838059" y="5026811"/>
                </a:lnTo>
                <a:lnTo>
                  <a:pt x="3857019" y="4982129"/>
                </a:lnTo>
                <a:lnTo>
                  <a:pt x="3875455" y="4937174"/>
                </a:lnTo>
                <a:lnTo>
                  <a:pt x="3893364" y="4891949"/>
                </a:lnTo>
                <a:lnTo>
                  <a:pt x="3910742" y="4846459"/>
                </a:lnTo>
                <a:lnTo>
                  <a:pt x="3927585" y="4800708"/>
                </a:lnTo>
                <a:lnTo>
                  <a:pt x="3943890" y="4754699"/>
                </a:lnTo>
                <a:lnTo>
                  <a:pt x="3959653" y="4708436"/>
                </a:lnTo>
                <a:lnTo>
                  <a:pt x="3974869" y="4661923"/>
                </a:lnTo>
                <a:lnTo>
                  <a:pt x="3989536" y="4615164"/>
                </a:lnTo>
                <a:lnTo>
                  <a:pt x="4003649" y="4568162"/>
                </a:lnTo>
                <a:lnTo>
                  <a:pt x="4017204" y="4520922"/>
                </a:lnTo>
                <a:lnTo>
                  <a:pt x="4030197" y="4473447"/>
                </a:lnTo>
                <a:lnTo>
                  <a:pt x="4042626" y="4425741"/>
                </a:lnTo>
                <a:lnTo>
                  <a:pt x="4054485" y="4377808"/>
                </a:lnTo>
                <a:lnTo>
                  <a:pt x="4065772" y="4329652"/>
                </a:lnTo>
                <a:lnTo>
                  <a:pt x="4076481" y="4281276"/>
                </a:lnTo>
                <a:lnTo>
                  <a:pt x="4086611" y="4232684"/>
                </a:lnTo>
                <a:lnTo>
                  <a:pt x="4096156" y="4183881"/>
                </a:lnTo>
                <a:lnTo>
                  <a:pt x="4105112" y="4134870"/>
                </a:lnTo>
                <a:lnTo>
                  <a:pt x="4113477" y="4085654"/>
                </a:lnTo>
                <a:lnTo>
                  <a:pt x="4121246" y="4036238"/>
                </a:lnTo>
                <a:lnTo>
                  <a:pt x="4128416" y="3986625"/>
                </a:lnTo>
                <a:lnTo>
                  <a:pt x="4134982" y="3936819"/>
                </a:lnTo>
                <a:lnTo>
                  <a:pt x="4140941" y="3886825"/>
                </a:lnTo>
                <a:lnTo>
                  <a:pt x="4146289" y="3836645"/>
                </a:lnTo>
                <a:lnTo>
                  <a:pt x="4151022" y="3786284"/>
                </a:lnTo>
                <a:lnTo>
                  <a:pt x="4155136" y="3735745"/>
                </a:lnTo>
                <a:lnTo>
                  <a:pt x="4158628" y="3685033"/>
                </a:lnTo>
                <a:lnTo>
                  <a:pt x="4161493" y="3634151"/>
                </a:lnTo>
                <a:lnTo>
                  <a:pt x="4163728" y="3583103"/>
                </a:lnTo>
                <a:lnTo>
                  <a:pt x="4165330" y="3531892"/>
                </a:lnTo>
                <a:lnTo>
                  <a:pt x="4166293" y="3480523"/>
                </a:lnTo>
                <a:lnTo>
                  <a:pt x="4166616" y="3429000"/>
                </a:lnTo>
                <a:lnTo>
                  <a:pt x="4166293" y="3377476"/>
                </a:lnTo>
                <a:lnTo>
                  <a:pt x="4165330" y="3326107"/>
                </a:lnTo>
                <a:lnTo>
                  <a:pt x="4163728" y="3274897"/>
                </a:lnTo>
                <a:lnTo>
                  <a:pt x="4161493" y="3223849"/>
                </a:lnTo>
                <a:lnTo>
                  <a:pt x="4158628" y="3172967"/>
                </a:lnTo>
                <a:lnTo>
                  <a:pt x="4155136" y="3122255"/>
                </a:lnTo>
                <a:lnTo>
                  <a:pt x="4151022" y="3071716"/>
                </a:lnTo>
                <a:lnTo>
                  <a:pt x="4146289" y="3021356"/>
                </a:lnTo>
                <a:lnTo>
                  <a:pt x="4140941" y="2971176"/>
                </a:lnTo>
                <a:lnTo>
                  <a:pt x="4134982" y="2921182"/>
                </a:lnTo>
                <a:lnTo>
                  <a:pt x="4128416" y="2871377"/>
                </a:lnTo>
                <a:lnTo>
                  <a:pt x="4121246" y="2821765"/>
                </a:lnTo>
                <a:lnTo>
                  <a:pt x="4113477" y="2772349"/>
                </a:lnTo>
                <a:lnTo>
                  <a:pt x="4105112" y="2723134"/>
                </a:lnTo>
                <a:lnTo>
                  <a:pt x="4096156" y="2674123"/>
                </a:lnTo>
                <a:lnTo>
                  <a:pt x="4086611" y="2625320"/>
                </a:lnTo>
                <a:lnTo>
                  <a:pt x="4076481" y="2576729"/>
                </a:lnTo>
                <a:lnTo>
                  <a:pt x="4065772" y="2528354"/>
                </a:lnTo>
                <a:lnTo>
                  <a:pt x="4054485" y="2480198"/>
                </a:lnTo>
                <a:lnTo>
                  <a:pt x="4042626" y="2432266"/>
                </a:lnTo>
                <a:lnTo>
                  <a:pt x="4030197" y="2384560"/>
                </a:lnTo>
                <a:lnTo>
                  <a:pt x="4017204" y="2337086"/>
                </a:lnTo>
                <a:lnTo>
                  <a:pt x="4003649" y="2289846"/>
                </a:lnTo>
                <a:lnTo>
                  <a:pt x="3989536" y="2242846"/>
                </a:lnTo>
                <a:lnTo>
                  <a:pt x="3974869" y="2196087"/>
                </a:lnTo>
                <a:lnTo>
                  <a:pt x="3959653" y="2149575"/>
                </a:lnTo>
                <a:lnTo>
                  <a:pt x="3943890" y="2103312"/>
                </a:lnTo>
                <a:lnTo>
                  <a:pt x="3927585" y="2057304"/>
                </a:lnTo>
                <a:lnTo>
                  <a:pt x="3910742" y="2011553"/>
                </a:lnTo>
                <a:lnTo>
                  <a:pt x="3893364" y="1966064"/>
                </a:lnTo>
                <a:lnTo>
                  <a:pt x="3875455" y="1920840"/>
                </a:lnTo>
                <a:lnTo>
                  <a:pt x="3857019" y="1875885"/>
                </a:lnTo>
                <a:lnTo>
                  <a:pt x="3838059" y="1831203"/>
                </a:lnTo>
                <a:lnTo>
                  <a:pt x="3818580" y="1786797"/>
                </a:lnTo>
                <a:lnTo>
                  <a:pt x="3798586" y="1742673"/>
                </a:lnTo>
                <a:lnTo>
                  <a:pt x="3778080" y="1698832"/>
                </a:lnTo>
                <a:lnTo>
                  <a:pt x="3757066" y="1655280"/>
                </a:lnTo>
                <a:lnTo>
                  <a:pt x="3735547" y="1612020"/>
                </a:lnTo>
                <a:lnTo>
                  <a:pt x="3713528" y="1569055"/>
                </a:lnTo>
                <a:lnTo>
                  <a:pt x="3691013" y="1526391"/>
                </a:lnTo>
                <a:lnTo>
                  <a:pt x="3668005" y="1484029"/>
                </a:lnTo>
                <a:lnTo>
                  <a:pt x="3644508" y="1441975"/>
                </a:lnTo>
                <a:lnTo>
                  <a:pt x="3620526" y="1400232"/>
                </a:lnTo>
                <a:lnTo>
                  <a:pt x="3596063" y="1358804"/>
                </a:lnTo>
                <a:lnTo>
                  <a:pt x="3571122" y="1317694"/>
                </a:lnTo>
                <a:lnTo>
                  <a:pt x="3545708" y="1276907"/>
                </a:lnTo>
                <a:lnTo>
                  <a:pt x="3519824" y="1236446"/>
                </a:lnTo>
                <a:lnTo>
                  <a:pt x="3493474" y="1196316"/>
                </a:lnTo>
                <a:lnTo>
                  <a:pt x="3466661" y="1156519"/>
                </a:lnTo>
                <a:lnTo>
                  <a:pt x="3439390" y="1117060"/>
                </a:lnTo>
                <a:lnTo>
                  <a:pt x="3411665" y="1077943"/>
                </a:lnTo>
                <a:lnTo>
                  <a:pt x="3383489" y="1039171"/>
                </a:lnTo>
                <a:lnTo>
                  <a:pt x="3354866" y="1000748"/>
                </a:lnTo>
                <a:lnTo>
                  <a:pt x="3325800" y="962678"/>
                </a:lnTo>
                <a:lnTo>
                  <a:pt x="3296295" y="924965"/>
                </a:lnTo>
                <a:lnTo>
                  <a:pt x="3266354" y="887613"/>
                </a:lnTo>
                <a:lnTo>
                  <a:pt x="3235982" y="850625"/>
                </a:lnTo>
                <a:lnTo>
                  <a:pt x="3205181" y="814006"/>
                </a:lnTo>
                <a:lnTo>
                  <a:pt x="3173957" y="777758"/>
                </a:lnTo>
                <a:lnTo>
                  <a:pt x="3142313" y="741886"/>
                </a:lnTo>
                <a:lnTo>
                  <a:pt x="3110252" y="706395"/>
                </a:lnTo>
                <a:lnTo>
                  <a:pt x="3077778" y="671286"/>
                </a:lnTo>
                <a:lnTo>
                  <a:pt x="3044896" y="636565"/>
                </a:lnTo>
                <a:lnTo>
                  <a:pt x="3011609" y="602235"/>
                </a:lnTo>
                <a:lnTo>
                  <a:pt x="2977921" y="568300"/>
                </a:lnTo>
                <a:lnTo>
                  <a:pt x="2943835" y="534764"/>
                </a:lnTo>
                <a:lnTo>
                  <a:pt x="2909356" y="501631"/>
                </a:lnTo>
                <a:lnTo>
                  <a:pt x="2874488" y="468903"/>
                </a:lnTo>
                <a:lnTo>
                  <a:pt x="2839233" y="436586"/>
                </a:lnTo>
                <a:lnTo>
                  <a:pt x="2803597" y="404684"/>
                </a:lnTo>
                <a:lnTo>
                  <a:pt x="2767582" y="373198"/>
                </a:lnTo>
                <a:lnTo>
                  <a:pt x="2731193" y="342135"/>
                </a:lnTo>
                <a:lnTo>
                  <a:pt x="2694433" y="311497"/>
                </a:lnTo>
                <a:lnTo>
                  <a:pt x="2657307" y="281288"/>
                </a:lnTo>
                <a:lnTo>
                  <a:pt x="2619817" y="251513"/>
                </a:lnTo>
                <a:lnTo>
                  <a:pt x="2581969" y="222174"/>
                </a:lnTo>
                <a:lnTo>
                  <a:pt x="2543765" y="193276"/>
                </a:lnTo>
                <a:lnTo>
                  <a:pt x="2505209" y="164823"/>
                </a:lnTo>
                <a:lnTo>
                  <a:pt x="2466306" y="136818"/>
                </a:lnTo>
                <a:lnTo>
                  <a:pt x="2427059" y="109265"/>
                </a:lnTo>
                <a:lnTo>
                  <a:pt x="2387473" y="82169"/>
                </a:lnTo>
                <a:lnTo>
                  <a:pt x="225920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759" y="2966974"/>
            <a:ext cx="289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Key</a:t>
            </a:r>
            <a:r>
              <a:rPr sz="4400" spc="-2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Calibri Light"/>
                <a:cs typeface="Calibri Light"/>
              </a:rPr>
              <a:t>Findings: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2818" y="4498085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2159"/>
                </a:moveTo>
                <a:lnTo>
                  <a:pt x="48205" y="2041602"/>
                </a:lnTo>
                <a:lnTo>
                  <a:pt x="96136" y="2039937"/>
                </a:lnTo>
                <a:lnTo>
                  <a:pt x="143781" y="2037177"/>
                </a:lnTo>
                <a:lnTo>
                  <a:pt x="191128" y="2033334"/>
                </a:lnTo>
                <a:lnTo>
                  <a:pt x="238165" y="2028420"/>
                </a:lnTo>
                <a:lnTo>
                  <a:pt x="284878" y="2022449"/>
                </a:lnTo>
                <a:lnTo>
                  <a:pt x="331257" y="2015431"/>
                </a:lnTo>
                <a:lnTo>
                  <a:pt x="377288" y="2007379"/>
                </a:lnTo>
                <a:lnTo>
                  <a:pt x="422959" y="1998307"/>
                </a:lnTo>
                <a:lnTo>
                  <a:pt x="468258" y="1988224"/>
                </a:lnTo>
                <a:lnTo>
                  <a:pt x="513174" y="1977145"/>
                </a:lnTo>
                <a:lnTo>
                  <a:pt x="557693" y="1965081"/>
                </a:lnTo>
                <a:lnTo>
                  <a:pt x="601803" y="1952045"/>
                </a:lnTo>
                <a:lnTo>
                  <a:pt x="645493" y="1938048"/>
                </a:lnTo>
                <a:lnTo>
                  <a:pt x="688749" y="1923104"/>
                </a:lnTo>
                <a:lnTo>
                  <a:pt x="731560" y="1907224"/>
                </a:lnTo>
                <a:lnTo>
                  <a:pt x="773913" y="1890420"/>
                </a:lnTo>
                <a:lnTo>
                  <a:pt x="815796" y="1872705"/>
                </a:lnTo>
                <a:lnTo>
                  <a:pt x="857198" y="1854092"/>
                </a:lnTo>
                <a:lnTo>
                  <a:pt x="898104" y="1834591"/>
                </a:lnTo>
                <a:lnTo>
                  <a:pt x="938504" y="1814216"/>
                </a:lnTo>
                <a:lnTo>
                  <a:pt x="978385" y="1792979"/>
                </a:lnTo>
                <a:lnTo>
                  <a:pt x="1017735" y="1770893"/>
                </a:lnTo>
                <a:lnTo>
                  <a:pt x="1056541" y="1747968"/>
                </a:lnTo>
                <a:lnTo>
                  <a:pt x="1094792" y="1724219"/>
                </a:lnTo>
                <a:lnTo>
                  <a:pt x="1132475" y="1699656"/>
                </a:lnTo>
                <a:lnTo>
                  <a:pt x="1169577" y="1674292"/>
                </a:lnTo>
                <a:lnTo>
                  <a:pt x="1206087" y="1648140"/>
                </a:lnTo>
                <a:lnTo>
                  <a:pt x="1241992" y="1621211"/>
                </a:lnTo>
                <a:lnTo>
                  <a:pt x="1277280" y="1593518"/>
                </a:lnTo>
                <a:lnTo>
                  <a:pt x="1311939" y="1565074"/>
                </a:lnTo>
                <a:lnTo>
                  <a:pt x="1345957" y="1535890"/>
                </a:lnTo>
                <a:lnTo>
                  <a:pt x="1379320" y="1505978"/>
                </a:lnTo>
                <a:lnTo>
                  <a:pt x="1412018" y="1475352"/>
                </a:lnTo>
                <a:lnTo>
                  <a:pt x="1444037" y="1444023"/>
                </a:lnTo>
                <a:lnTo>
                  <a:pt x="1475366" y="1412003"/>
                </a:lnTo>
                <a:lnTo>
                  <a:pt x="1505992" y="1379305"/>
                </a:lnTo>
                <a:lnTo>
                  <a:pt x="1535903" y="1345941"/>
                </a:lnTo>
                <a:lnTo>
                  <a:pt x="1565086" y="1311924"/>
                </a:lnTo>
                <a:lnTo>
                  <a:pt x="1593530" y="1277264"/>
                </a:lnTo>
                <a:lnTo>
                  <a:pt x="1621223" y="1241976"/>
                </a:lnTo>
                <a:lnTo>
                  <a:pt x="1648151" y="1206071"/>
                </a:lnTo>
                <a:lnTo>
                  <a:pt x="1674302" y="1169560"/>
                </a:lnTo>
                <a:lnTo>
                  <a:pt x="1699666" y="1132458"/>
                </a:lnTo>
                <a:lnTo>
                  <a:pt x="1724228" y="1094775"/>
                </a:lnTo>
                <a:lnTo>
                  <a:pt x="1747977" y="1056524"/>
                </a:lnTo>
                <a:lnTo>
                  <a:pt x="1770901" y="1017718"/>
                </a:lnTo>
                <a:lnTo>
                  <a:pt x="1792987" y="978368"/>
                </a:lnTo>
                <a:lnTo>
                  <a:pt x="1814224" y="938487"/>
                </a:lnTo>
                <a:lnTo>
                  <a:pt x="1834598" y="898088"/>
                </a:lnTo>
                <a:lnTo>
                  <a:pt x="1854098" y="857181"/>
                </a:lnTo>
                <a:lnTo>
                  <a:pt x="1872711" y="815780"/>
                </a:lnTo>
                <a:lnTo>
                  <a:pt x="1890425" y="773897"/>
                </a:lnTo>
                <a:lnTo>
                  <a:pt x="1907228" y="731544"/>
                </a:lnTo>
                <a:lnTo>
                  <a:pt x="1923108" y="688734"/>
                </a:lnTo>
                <a:lnTo>
                  <a:pt x="1938052" y="645478"/>
                </a:lnTo>
                <a:lnTo>
                  <a:pt x="1952048" y="601789"/>
                </a:lnTo>
                <a:lnTo>
                  <a:pt x="1965084" y="557679"/>
                </a:lnTo>
                <a:lnTo>
                  <a:pt x="1977148" y="513161"/>
                </a:lnTo>
                <a:lnTo>
                  <a:pt x="1988226" y="468247"/>
                </a:lnTo>
                <a:lnTo>
                  <a:pt x="1998308" y="422948"/>
                </a:lnTo>
                <a:lnTo>
                  <a:pt x="2007381" y="377277"/>
                </a:lnTo>
                <a:lnTo>
                  <a:pt x="2015432" y="331247"/>
                </a:lnTo>
                <a:lnTo>
                  <a:pt x="2022449" y="284870"/>
                </a:lnTo>
                <a:lnTo>
                  <a:pt x="2028421" y="238158"/>
                </a:lnTo>
                <a:lnTo>
                  <a:pt x="2033334" y="191122"/>
                </a:lnTo>
                <a:lnTo>
                  <a:pt x="2037177" y="143777"/>
                </a:lnTo>
                <a:lnTo>
                  <a:pt x="2039937" y="96133"/>
                </a:lnTo>
                <a:lnTo>
                  <a:pt x="2041602" y="48203"/>
                </a:lnTo>
                <a:lnTo>
                  <a:pt x="2042159" y="0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6660" y="755395"/>
            <a:ext cx="6202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1.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Total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Sales: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total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revenue</a:t>
            </a:r>
            <a:r>
              <a:rPr sz="1400" dirty="0">
                <a:latin typeface="Calibri"/>
                <a:cs typeface="Calibri"/>
              </a:rPr>
              <a:t> 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period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amounted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$8,122,378.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424" y="460063"/>
            <a:ext cx="10699376" cy="1004454"/>
          </a:xfrm>
          <a:prstGeom prst="rect">
            <a:avLst/>
          </a:prstGeom>
        </p:spPr>
        <p:txBody>
          <a:bodyPr vert="horz" wrap="square" lIns="0" tIns="181940" rIns="0" bIns="0" rtlCol="0">
            <a:spAutoFit/>
          </a:bodyPr>
          <a:lstStyle/>
          <a:p>
            <a:pPr marL="3870325">
              <a:lnSpc>
                <a:spcPts val="1595"/>
              </a:lnSpc>
              <a:spcBef>
                <a:spcPts val="105"/>
              </a:spcBef>
            </a:pPr>
            <a:br>
              <a:rPr lang="en-US" sz="1400" dirty="0"/>
            </a:br>
            <a:br>
              <a:rPr lang="en-US" sz="1400" dirty="0"/>
            </a:br>
            <a:r>
              <a:rPr sz="1400" dirty="0"/>
              <a:t>2.</a:t>
            </a:r>
            <a:r>
              <a:rPr sz="1400" spc="-20" dirty="0"/>
              <a:t> </a:t>
            </a:r>
            <a:r>
              <a:rPr sz="1400" b="1" spc="-40" dirty="0">
                <a:latin typeface="Calibri"/>
                <a:cs typeface="Calibri"/>
              </a:rPr>
              <a:t>Top </a:t>
            </a:r>
            <a:r>
              <a:rPr sz="1400" b="1" spc="-10" dirty="0">
                <a:latin typeface="Calibri"/>
                <a:cs typeface="Calibri"/>
              </a:rPr>
              <a:t>Customers: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top</a:t>
            </a:r>
            <a:r>
              <a:rPr sz="1400" spc="-15" dirty="0"/>
              <a:t> </a:t>
            </a:r>
            <a:r>
              <a:rPr sz="1400" dirty="0"/>
              <a:t>5</a:t>
            </a:r>
            <a:r>
              <a:rPr sz="1400" spc="-25" dirty="0"/>
              <a:t> </a:t>
            </a:r>
            <a:r>
              <a:rPr sz="1400" spc="-10" dirty="0"/>
              <a:t>customers,</a:t>
            </a:r>
            <a:r>
              <a:rPr sz="1400" spc="-15" dirty="0"/>
              <a:t> </a:t>
            </a:r>
            <a:r>
              <a:rPr sz="1400" dirty="0"/>
              <a:t>based</a:t>
            </a:r>
            <a:r>
              <a:rPr sz="1400" spc="-25" dirty="0"/>
              <a:t> </a:t>
            </a:r>
            <a:r>
              <a:rPr sz="1400" dirty="0"/>
              <a:t>on</a:t>
            </a:r>
            <a:r>
              <a:rPr sz="1400" spc="-25" dirty="0"/>
              <a:t> </a:t>
            </a:r>
            <a:r>
              <a:rPr sz="1400" dirty="0"/>
              <a:t>sales</a:t>
            </a:r>
            <a:r>
              <a:rPr sz="1400" spc="-20" dirty="0"/>
              <a:t> </a:t>
            </a:r>
            <a:r>
              <a:rPr sz="1400" spc="-10" dirty="0"/>
              <a:t>performance,</a:t>
            </a:r>
            <a:r>
              <a:rPr sz="1400" spc="-25" dirty="0"/>
              <a:t> </a:t>
            </a:r>
            <a:r>
              <a:rPr sz="1400" dirty="0"/>
              <a:t>are</a:t>
            </a:r>
            <a:r>
              <a:rPr sz="1400" spc="-25" dirty="0"/>
              <a:t> </a:t>
            </a:r>
            <a:r>
              <a:rPr sz="1400" dirty="0"/>
              <a:t>CS4424,</a:t>
            </a:r>
            <a:r>
              <a:rPr sz="1400" spc="-5" dirty="0"/>
              <a:t> </a:t>
            </a:r>
            <a:r>
              <a:rPr sz="1400" spc="-10" dirty="0"/>
              <a:t>CS4320,</a:t>
            </a:r>
            <a:endParaRPr sz="1400" dirty="0">
              <a:latin typeface="Calibri"/>
              <a:cs typeface="Calibri"/>
            </a:endParaRPr>
          </a:p>
          <a:p>
            <a:pPr marL="3870325">
              <a:lnSpc>
                <a:spcPts val="1595"/>
              </a:lnSpc>
            </a:pPr>
            <a:r>
              <a:rPr sz="1400" dirty="0"/>
              <a:t>CS5752,</a:t>
            </a:r>
            <a:r>
              <a:rPr sz="1400" spc="-35" dirty="0"/>
              <a:t> </a:t>
            </a:r>
            <a:r>
              <a:rPr sz="1400" dirty="0"/>
              <a:t>CS4660,</a:t>
            </a:r>
            <a:r>
              <a:rPr sz="1400" spc="-20" dirty="0"/>
              <a:t> </a:t>
            </a:r>
            <a:r>
              <a:rPr sz="1400" dirty="0"/>
              <a:t>and</a:t>
            </a:r>
            <a:r>
              <a:rPr sz="1400" spc="-35" dirty="0"/>
              <a:t> </a:t>
            </a:r>
            <a:r>
              <a:rPr sz="1400" spc="-10" dirty="0"/>
              <a:t>CS3799.</a:t>
            </a:r>
            <a:endParaRPr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4526660" y="1788922"/>
            <a:ext cx="6586220" cy="1044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73355">
              <a:lnSpc>
                <a:spcPts val="1510"/>
              </a:lnSpc>
              <a:spcBef>
                <a:spcPts val="295"/>
              </a:spcBef>
              <a:buFont typeface="Calibri"/>
              <a:buAutoNum type="arabicPeriod" startAt="3"/>
              <a:tabLst>
                <a:tab pos="186055" algn="l"/>
              </a:tabLst>
            </a:pPr>
            <a:r>
              <a:rPr sz="1400" b="1" dirty="0">
                <a:latin typeface="Calibri"/>
                <a:cs typeface="Calibri"/>
              </a:rPr>
              <a:t>Highest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2013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highest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single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period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$2137140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2013.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ts val="1595"/>
              </a:lnSpc>
              <a:spcBef>
                <a:spcPts val="1610"/>
              </a:spcBef>
              <a:buFont typeface="Calibri"/>
              <a:buAutoNum type="arabicPeriod" startAt="3"/>
              <a:tabLst>
                <a:tab pos="186055" algn="l"/>
              </a:tabLst>
            </a:pPr>
            <a:r>
              <a:rPr sz="1400" b="1" spc="-10" dirty="0">
                <a:latin typeface="Calibri"/>
                <a:cs typeface="Calibri"/>
              </a:rPr>
              <a:t>Lowest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Sales: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figure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observed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occurred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2015,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25" dirty="0">
                <a:latin typeface="Calibri"/>
                <a:cs typeface="Calibri"/>
              </a:rPr>
              <a:t> of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Calibri"/>
                <a:cs typeface="Calibri"/>
              </a:rPr>
              <a:t>$435175.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6660" y="3014599"/>
            <a:ext cx="642937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5.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Customer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Recency: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2015,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highest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recency.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recency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2013.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6660" y="3627246"/>
            <a:ext cx="6669405" cy="18491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81965" indent="173355">
              <a:lnSpc>
                <a:spcPts val="1510"/>
              </a:lnSpc>
              <a:spcBef>
                <a:spcPts val="295"/>
              </a:spcBef>
              <a:buFont typeface="Calibri"/>
              <a:buAutoNum type="arabicPeriod" startAt="6"/>
              <a:tabLst>
                <a:tab pos="186055" algn="l"/>
              </a:tabLst>
            </a:pPr>
            <a:r>
              <a:rPr sz="1400" b="1" dirty="0">
                <a:latin typeface="Calibri"/>
                <a:cs typeface="Calibri"/>
              </a:rPr>
              <a:t>Segment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Analysis: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P0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exhibited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significantly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monetary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value, accounting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80%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total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P2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contributed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lower proportion</a:t>
            </a:r>
            <a:r>
              <a:rPr sz="1400" dirty="0">
                <a:latin typeface="Calibri"/>
                <a:cs typeface="Calibri"/>
              </a:rPr>
              <a:t> of </a:t>
            </a:r>
            <a:r>
              <a:rPr sz="1400" spc="-20" dirty="0">
                <a:latin typeface="Calibri"/>
                <a:cs typeface="Calibri"/>
              </a:rPr>
              <a:t>20%.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6"/>
            </a:pPr>
            <a:endParaRPr sz="1400">
              <a:latin typeface="Calibri"/>
              <a:cs typeface="Calibri"/>
            </a:endParaRPr>
          </a:p>
          <a:p>
            <a:pPr marL="12700" marR="5080" indent="173990">
              <a:lnSpc>
                <a:spcPts val="1510"/>
              </a:lnSpc>
              <a:buFont typeface="Calibri"/>
              <a:buAutoNum type="arabicPeriod" startAt="6"/>
              <a:tabLst>
                <a:tab pos="186690" algn="l"/>
              </a:tabLst>
            </a:pPr>
            <a:r>
              <a:rPr sz="1400" b="1" spc="-40" dirty="0">
                <a:latin typeface="Calibri"/>
                <a:cs typeface="Calibri"/>
              </a:rPr>
              <a:t>Top </a:t>
            </a:r>
            <a:r>
              <a:rPr sz="1400" b="1" spc="-10" dirty="0">
                <a:latin typeface="Calibri"/>
                <a:cs typeface="Calibri"/>
              </a:rPr>
              <a:t>Customer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Responses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CS1580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CS4320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most </a:t>
            </a:r>
            <a:r>
              <a:rPr sz="1400" spc="-10" dirty="0">
                <a:latin typeface="Calibri"/>
                <a:cs typeface="Calibri"/>
              </a:rPr>
              <a:t>substantial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response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efforts.</a:t>
            </a:r>
            <a:endParaRPr sz="1400">
              <a:latin typeface="Calibri"/>
              <a:cs typeface="Calibri"/>
            </a:endParaRPr>
          </a:p>
          <a:p>
            <a:pPr marL="186690" indent="-173990">
              <a:lnSpc>
                <a:spcPts val="1595"/>
              </a:lnSpc>
              <a:spcBef>
                <a:spcPts val="1610"/>
              </a:spcBef>
              <a:buFont typeface="Calibri"/>
              <a:buAutoNum type="arabicPeriod" startAt="6"/>
              <a:tabLst>
                <a:tab pos="186690" algn="l"/>
              </a:tabLst>
            </a:pPr>
            <a:r>
              <a:rPr sz="1400" b="1" spc="-10" dirty="0">
                <a:latin typeface="Calibri"/>
                <a:cs typeface="Calibri"/>
              </a:rPr>
              <a:t>Monetary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Distribution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monetary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distribution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frequency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observed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frequency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21,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corresponding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monetary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$682,911.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4166616" y="0"/>
                </a:moveTo>
                <a:lnTo>
                  <a:pt x="0" y="0"/>
                </a:lnTo>
                <a:lnTo>
                  <a:pt x="0" y="6858000"/>
                </a:lnTo>
                <a:lnTo>
                  <a:pt x="4166616" y="6858000"/>
                </a:lnTo>
                <a:lnTo>
                  <a:pt x="41666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759" y="2061463"/>
            <a:ext cx="2585720" cy="251838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0"/>
              </a:spcBef>
            </a:pPr>
            <a:r>
              <a:rPr lang="en-US" sz="4400" spc="-1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400" spc="-10" dirty="0">
                <a:solidFill>
                  <a:srgbClr val="FFFFFF"/>
                </a:solidFill>
                <a:latin typeface="Calibri Light"/>
                <a:cs typeface="Calibri Light"/>
              </a:rPr>
              <a:t>inal </a:t>
            </a:r>
            <a:r>
              <a:rPr lang="en-US" sz="4400" spc="-50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400" spc="-50" dirty="0">
                <a:solidFill>
                  <a:srgbClr val="FFFFFF"/>
                </a:solidFill>
                <a:latin typeface="Calibri Light"/>
                <a:cs typeface="Calibri Light"/>
              </a:rPr>
              <a:t>onclusions 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440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 Light"/>
                <a:cs typeface="Calibri Light"/>
              </a:rPr>
              <a:t>improve Sales:</a:t>
            </a:r>
            <a:r>
              <a:rPr sz="440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2818" y="4498085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2159"/>
                </a:moveTo>
                <a:lnTo>
                  <a:pt x="48205" y="2041602"/>
                </a:lnTo>
                <a:lnTo>
                  <a:pt x="96136" y="2039937"/>
                </a:lnTo>
                <a:lnTo>
                  <a:pt x="143781" y="2037177"/>
                </a:lnTo>
                <a:lnTo>
                  <a:pt x="191128" y="2033334"/>
                </a:lnTo>
                <a:lnTo>
                  <a:pt x="238165" y="2028420"/>
                </a:lnTo>
                <a:lnTo>
                  <a:pt x="284878" y="2022449"/>
                </a:lnTo>
                <a:lnTo>
                  <a:pt x="331257" y="2015431"/>
                </a:lnTo>
                <a:lnTo>
                  <a:pt x="377288" y="2007379"/>
                </a:lnTo>
                <a:lnTo>
                  <a:pt x="422959" y="1998307"/>
                </a:lnTo>
                <a:lnTo>
                  <a:pt x="468258" y="1988224"/>
                </a:lnTo>
                <a:lnTo>
                  <a:pt x="513174" y="1977145"/>
                </a:lnTo>
                <a:lnTo>
                  <a:pt x="557693" y="1965081"/>
                </a:lnTo>
                <a:lnTo>
                  <a:pt x="601803" y="1952045"/>
                </a:lnTo>
                <a:lnTo>
                  <a:pt x="645493" y="1938048"/>
                </a:lnTo>
                <a:lnTo>
                  <a:pt x="688749" y="1923104"/>
                </a:lnTo>
                <a:lnTo>
                  <a:pt x="731560" y="1907224"/>
                </a:lnTo>
                <a:lnTo>
                  <a:pt x="773913" y="1890420"/>
                </a:lnTo>
                <a:lnTo>
                  <a:pt x="815796" y="1872705"/>
                </a:lnTo>
                <a:lnTo>
                  <a:pt x="857198" y="1854092"/>
                </a:lnTo>
                <a:lnTo>
                  <a:pt x="898104" y="1834591"/>
                </a:lnTo>
                <a:lnTo>
                  <a:pt x="938504" y="1814216"/>
                </a:lnTo>
                <a:lnTo>
                  <a:pt x="978385" y="1792979"/>
                </a:lnTo>
                <a:lnTo>
                  <a:pt x="1017735" y="1770893"/>
                </a:lnTo>
                <a:lnTo>
                  <a:pt x="1056541" y="1747968"/>
                </a:lnTo>
                <a:lnTo>
                  <a:pt x="1094792" y="1724219"/>
                </a:lnTo>
                <a:lnTo>
                  <a:pt x="1132475" y="1699656"/>
                </a:lnTo>
                <a:lnTo>
                  <a:pt x="1169577" y="1674292"/>
                </a:lnTo>
                <a:lnTo>
                  <a:pt x="1206087" y="1648140"/>
                </a:lnTo>
                <a:lnTo>
                  <a:pt x="1241992" y="1621211"/>
                </a:lnTo>
                <a:lnTo>
                  <a:pt x="1277280" y="1593518"/>
                </a:lnTo>
                <a:lnTo>
                  <a:pt x="1311939" y="1565074"/>
                </a:lnTo>
                <a:lnTo>
                  <a:pt x="1345957" y="1535890"/>
                </a:lnTo>
                <a:lnTo>
                  <a:pt x="1379320" y="1505978"/>
                </a:lnTo>
                <a:lnTo>
                  <a:pt x="1412018" y="1475352"/>
                </a:lnTo>
                <a:lnTo>
                  <a:pt x="1444037" y="1444023"/>
                </a:lnTo>
                <a:lnTo>
                  <a:pt x="1475366" y="1412003"/>
                </a:lnTo>
                <a:lnTo>
                  <a:pt x="1505992" y="1379305"/>
                </a:lnTo>
                <a:lnTo>
                  <a:pt x="1535903" y="1345941"/>
                </a:lnTo>
                <a:lnTo>
                  <a:pt x="1565086" y="1311924"/>
                </a:lnTo>
                <a:lnTo>
                  <a:pt x="1593530" y="1277264"/>
                </a:lnTo>
                <a:lnTo>
                  <a:pt x="1621223" y="1241976"/>
                </a:lnTo>
                <a:lnTo>
                  <a:pt x="1648151" y="1206071"/>
                </a:lnTo>
                <a:lnTo>
                  <a:pt x="1674302" y="1169560"/>
                </a:lnTo>
                <a:lnTo>
                  <a:pt x="1699666" y="1132458"/>
                </a:lnTo>
                <a:lnTo>
                  <a:pt x="1724228" y="1094775"/>
                </a:lnTo>
                <a:lnTo>
                  <a:pt x="1747977" y="1056524"/>
                </a:lnTo>
                <a:lnTo>
                  <a:pt x="1770901" y="1017718"/>
                </a:lnTo>
                <a:lnTo>
                  <a:pt x="1792987" y="978368"/>
                </a:lnTo>
                <a:lnTo>
                  <a:pt x="1814224" y="938487"/>
                </a:lnTo>
                <a:lnTo>
                  <a:pt x="1834598" y="898088"/>
                </a:lnTo>
                <a:lnTo>
                  <a:pt x="1854098" y="857181"/>
                </a:lnTo>
                <a:lnTo>
                  <a:pt x="1872711" y="815780"/>
                </a:lnTo>
                <a:lnTo>
                  <a:pt x="1890425" y="773897"/>
                </a:lnTo>
                <a:lnTo>
                  <a:pt x="1907228" y="731544"/>
                </a:lnTo>
                <a:lnTo>
                  <a:pt x="1923108" y="688734"/>
                </a:lnTo>
                <a:lnTo>
                  <a:pt x="1938052" y="645478"/>
                </a:lnTo>
                <a:lnTo>
                  <a:pt x="1952048" y="601789"/>
                </a:lnTo>
                <a:lnTo>
                  <a:pt x="1965084" y="557679"/>
                </a:lnTo>
                <a:lnTo>
                  <a:pt x="1977148" y="513161"/>
                </a:lnTo>
                <a:lnTo>
                  <a:pt x="1988226" y="468247"/>
                </a:lnTo>
                <a:lnTo>
                  <a:pt x="1998308" y="422948"/>
                </a:lnTo>
                <a:lnTo>
                  <a:pt x="2007381" y="377277"/>
                </a:lnTo>
                <a:lnTo>
                  <a:pt x="2015432" y="331247"/>
                </a:lnTo>
                <a:lnTo>
                  <a:pt x="2022449" y="284870"/>
                </a:lnTo>
                <a:lnTo>
                  <a:pt x="2028421" y="238158"/>
                </a:lnTo>
                <a:lnTo>
                  <a:pt x="2033334" y="191122"/>
                </a:lnTo>
                <a:lnTo>
                  <a:pt x="2037177" y="143777"/>
                </a:lnTo>
                <a:lnTo>
                  <a:pt x="2039937" y="96133"/>
                </a:lnTo>
                <a:lnTo>
                  <a:pt x="2041602" y="48203"/>
                </a:lnTo>
                <a:lnTo>
                  <a:pt x="2042159" y="0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1083" y="498729"/>
            <a:ext cx="61474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0"/>
              </a:spcBef>
              <a:tabLst>
                <a:tab pos="354965" algn="l"/>
              </a:tabLst>
            </a:pPr>
            <a:r>
              <a:rPr sz="1600" b="1" spc="-25" dirty="0">
                <a:latin typeface="Calibri"/>
                <a:cs typeface="Calibri"/>
              </a:rPr>
              <a:t>1.</a:t>
            </a:r>
            <a:r>
              <a:rPr sz="1600" b="1" dirty="0">
                <a:latin typeface="Calibri"/>
                <a:cs typeface="Calibri"/>
              </a:rPr>
              <a:t>	Focus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40" dirty="0">
                <a:latin typeface="Calibri"/>
                <a:cs typeface="Calibri"/>
              </a:rPr>
              <a:t>Top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Customers: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Strengthen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relationships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key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customers </a:t>
            </a:r>
            <a:r>
              <a:rPr sz="1600" dirty="0">
                <a:latin typeface="Calibri"/>
                <a:cs typeface="Calibri"/>
              </a:rPr>
              <a:t>(CS4424,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CS4320,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CS5752,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CS4660,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CS3799)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6783" y="1834133"/>
            <a:ext cx="599376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38430">
              <a:lnSpc>
                <a:spcPts val="1730"/>
              </a:lnSpc>
              <a:spcBef>
                <a:spcPts val="310"/>
              </a:spcBef>
            </a:pPr>
            <a:r>
              <a:rPr sz="1600" b="1" dirty="0">
                <a:latin typeface="Calibri"/>
                <a:cs typeface="Calibri"/>
              </a:rPr>
              <a:t>3.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Address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Low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Periods: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Investigate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reasons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dips,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create </a:t>
            </a:r>
            <a:r>
              <a:rPr sz="1600" dirty="0">
                <a:latin typeface="Calibri"/>
                <a:cs typeface="Calibri"/>
              </a:rPr>
              <a:t>measures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mitigate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6783" y="2501341"/>
            <a:ext cx="626554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4.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Improve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Customer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Recency: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Encourage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repeat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purchases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retention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among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customers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low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recency.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6783" y="3169411"/>
            <a:ext cx="622935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3843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latin typeface="Calibri"/>
                <a:cs typeface="Calibri"/>
              </a:rPr>
              <a:t>5.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Optimize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Segments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Target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P0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segment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tailored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strategies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explore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growth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opportunities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P2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segment.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783" y="3836619"/>
            <a:ext cx="620966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>
              <a:lnSpc>
                <a:spcPts val="1825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6.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Optimize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Monetary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Distribution: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Analyze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monetary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distribution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frequency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point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21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guide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resource</a:t>
            </a:r>
            <a:r>
              <a:rPr sz="1600" spc="-10" dirty="0">
                <a:latin typeface="Calibri"/>
                <a:cs typeface="Calibri"/>
              </a:rPr>
              <a:t> allocation.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6783" y="4504690"/>
            <a:ext cx="618172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9144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latin typeface="Calibri"/>
                <a:cs typeface="Calibri"/>
              </a:rPr>
              <a:t>7.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Data-</a:t>
            </a:r>
            <a:r>
              <a:rPr sz="1600" b="1" dirty="0">
                <a:latin typeface="Calibri"/>
                <a:cs typeface="Calibri"/>
              </a:rPr>
              <a:t>Driven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Approach: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continuous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informed </a:t>
            </a:r>
            <a:r>
              <a:rPr sz="1600" dirty="0">
                <a:latin typeface="Calibri"/>
                <a:cs typeface="Calibri"/>
              </a:rPr>
              <a:t>decisions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growth.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071AA5D-02A7-45EF-80D7-2119945E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0960" y="1219961"/>
            <a:ext cx="6543040" cy="42722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386080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Prioritize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Top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Customers: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nurturing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strengthening relationships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055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Learn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High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Periods: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Replicate </a:t>
            </a:r>
            <a:r>
              <a:rPr sz="1800" dirty="0">
                <a:latin typeface="Calibri"/>
                <a:cs typeface="Calibri"/>
              </a:rPr>
              <a:t>successful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dirty="0">
                <a:latin typeface="Calibri"/>
                <a:cs typeface="Calibri"/>
              </a:rPr>
              <a:t>peak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periods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past.</a:t>
            </a:r>
            <a:endParaRPr sz="1800">
              <a:latin typeface="Calibri"/>
              <a:cs typeface="Calibri"/>
            </a:endParaRPr>
          </a:p>
          <a:p>
            <a:pPr marL="241300" marR="673100" indent="-228600">
              <a:lnSpc>
                <a:spcPts val="1939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Low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Periods: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declines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prepare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055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Enhance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Customer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Recency: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Encourage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repeat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purchases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targeted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loyalty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programs.</a:t>
            </a:r>
            <a:endParaRPr sz="1800">
              <a:latin typeface="Calibri"/>
              <a:cs typeface="Calibri"/>
            </a:endParaRPr>
          </a:p>
          <a:p>
            <a:pPr marL="241300" marR="154305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Optimize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Segment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Strategies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05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Learn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Top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Customer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Responses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Calibri"/>
                <a:cs typeface="Calibri"/>
              </a:rPr>
              <a:t>engage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similar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Utilize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Monetary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Distribution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Insights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high-value </a:t>
            </a:r>
            <a:r>
              <a:rPr sz="1800" dirty="0">
                <a:latin typeface="Calibri"/>
                <a:cs typeface="Calibri"/>
              </a:rPr>
              <a:t>monetary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refine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promotions.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96CDC-C8DD-4EE1-81B4-28F883AAED6F}"/>
              </a:ext>
            </a:extLst>
          </p:cNvPr>
          <p:cNvSpPr/>
          <p:nvPr/>
        </p:nvSpPr>
        <p:spPr>
          <a:xfrm>
            <a:off x="0" y="31376"/>
            <a:ext cx="4518212" cy="6795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6A29A-1154-4198-A914-D19E50A98089}"/>
              </a:ext>
            </a:extLst>
          </p:cNvPr>
          <p:cNvSpPr txBox="1"/>
          <p:nvPr/>
        </p:nvSpPr>
        <p:spPr>
          <a:xfrm>
            <a:off x="372104" y="439270"/>
            <a:ext cx="2900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Business Implications :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71" y="310380"/>
            <a:ext cx="6127115" cy="20415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434"/>
              </a:spcBef>
            </a:pPr>
            <a:r>
              <a:rPr sz="2800" b="1" i="1" spc="-10" dirty="0">
                <a:latin typeface="Calibri"/>
                <a:cs typeface="Calibri"/>
              </a:rPr>
              <a:t>Implementing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these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actions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can</a:t>
            </a:r>
            <a:r>
              <a:rPr sz="2800" b="1" i="1" spc="-8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lead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to </a:t>
            </a:r>
            <a:r>
              <a:rPr sz="2800" b="1" i="1" dirty="0">
                <a:latin typeface="Calibri"/>
                <a:cs typeface="Calibri"/>
              </a:rPr>
              <a:t>improved</a:t>
            </a:r>
            <a:r>
              <a:rPr sz="2800" b="1" i="1" spc="-9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customer</a:t>
            </a:r>
            <a:r>
              <a:rPr sz="2800" b="1" i="1" spc="-11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retention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and</a:t>
            </a:r>
            <a:r>
              <a:rPr sz="2800" b="1" i="1" spc="-11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overall </a:t>
            </a:r>
            <a:r>
              <a:rPr sz="2800" b="1" i="1" dirty="0">
                <a:latin typeface="Calibri"/>
                <a:cs typeface="Calibri"/>
              </a:rPr>
              <a:t>sales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performance.</a:t>
            </a:r>
            <a:r>
              <a:rPr sz="2800" b="1" i="1" spc="-6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Stay</a:t>
            </a:r>
            <a:r>
              <a:rPr sz="2800" b="1" i="1" spc="-8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adaptable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and </a:t>
            </a:r>
            <a:r>
              <a:rPr sz="2800" b="1" i="1" dirty="0">
                <a:latin typeface="Calibri"/>
                <a:cs typeface="Calibri"/>
              </a:rPr>
              <a:t>responsive</a:t>
            </a:r>
            <a:r>
              <a:rPr sz="2800" b="1" i="1" spc="-9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to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market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trends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for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sustained growth</a:t>
            </a:r>
            <a:r>
              <a:rPr sz="3200" b="1" i="1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835396"/>
            <a:ext cx="1548765" cy="1022985"/>
          </a:xfrm>
          <a:custGeom>
            <a:avLst/>
            <a:gdLst/>
            <a:ahLst/>
            <a:cxnLst/>
            <a:rect l="l" t="t" r="r" b="b"/>
            <a:pathLst>
              <a:path w="1548765" h="1022984">
                <a:moveTo>
                  <a:pt x="1486408" y="0"/>
                </a:moveTo>
                <a:lnTo>
                  <a:pt x="0" y="0"/>
                </a:lnTo>
                <a:lnTo>
                  <a:pt x="0" y="123850"/>
                </a:lnTo>
                <a:lnTo>
                  <a:pt x="1424559" y="123850"/>
                </a:lnTo>
                <a:lnTo>
                  <a:pt x="1424559" y="1022603"/>
                </a:lnTo>
                <a:lnTo>
                  <a:pt x="1548384" y="1022603"/>
                </a:lnTo>
                <a:lnTo>
                  <a:pt x="1548384" y="61925"/>
                </a:lnTo>
                <a:lnTo>
                  <a:pt x="1543522" y="37820"/>
                </a:lnTo>
                <a:lnTo>
                  <a:pt x="1530254" y="18137"/>
                </a:lnTo>
                <a:lnTo>
                  <a:pt x="1510557" y="4866"/>
                </a:lnTo>
                <a:lnTo>
                  <a:pt x="148640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18332" y="5718073"/>
            <a:ext cx="2280285" cy="1140460"/>
            <a:chOff x="3418332" y="5718073"/>
            <a:chExt cx="2280285" cy="1140460"/>
          </a:xfrm>
        </p:grpSpPr>
        <p:sp>
          <p:nvSpPr>
            <p:cNvPr id="5" name="object 5"/>
            <p:cNvSpPr/>
            <p:nvPr/>
          </p:nvSpPr>
          <p:spPr>
            <a:xfrm>
              <a:off x="3418332" y="5718073"/>
              <a:ext cx="1770380" cy="1140460"/>
            </a:xfrm>
            <a:custGeom>
              <a:avLst/>
              <a:gdLst/>
              <a:ahLst/>
              <a:cxnLst/>
              <a:rect l="l" t="t" r="r" b="b"/>
              <a:pathLst>
                <a:path w="1770379" h="1140459">
                  <a:moveTo>
                    <a:pt x="209803" y="762914"/>
                  </a:moveTo>
                  <a:lnTo>
                    <a:pt x="160333" y="778557"/>
                  </a:lnTo>
                  <a:lnTo>
                    <a:pt x="124253" y="835985"/>
                  </a:lnTo>
                  <a:lnTo>
                    <a:pt x="101377" y="879992"/>
                  </a:lnTo>
                  <a:lnTo>
                    <a:pt x="79882" y="924671"/>
                  </a:lnTo>
                  <a:lnTo>
                    <a:pt x="59816" y="969987"/>
                  </a:lnTo>
                  <a:lnTo>
                    <a:pt x="0" y="1139925"/>
                  </a:lnTo>
                  <a:lnTo>
                    <a:pt x="134365" y="1139925"/>
                  </a:lnTo>
                  <a:lnTo>
                    <a:pt x="176656" y="1019557"/>
                  </a:lnTo>
                  <a:lnTo>
                    <a:pt x="195131" y="977880"/>
                  </a:lnTo>
                  <a:lnTo>
                    <a:pt x="214915" y="936788"/>
                  </a:lnTo>
                  <a:lnTo>
                    <a:pt x="235985" y="896313"/>
                  </a:lnTo>
                  <a:lnTo>
                    <a:pt x="258317" y="856487"/>
                  </a:lnTo>
                  <a:lnTo>
                    <a:pt x="265763" y="832397"/>
                  </a:lnTo>
                  <a:lnTo>
                    <a:pt x="252317" y="786525"/>
                  </a:lnTo>
                  <a:lnTo>
                    <a:pt x="217677" y="763828"/>
                  </a:lnTo>
                  <a:lnTo>
                    <a:pt x="209803" y="762914"/>
                  </a:lnTo>
                  <a:close/>
                </a:path>
                <a:path w="1770379" h="1140459">
                  <a:moveTo>
                    <a:pt x="837818" y="161264"/>
                  </a:moveTo>
                  <a:lnTo>
                    <a:pt x="769458" y="190835"/>
                  </a:lnTo>
                  <a:lnTo>
                    <a:pt x="726229" y="215086"/>
                  </a:lnTo>
                  <a:lnTo>
                    <a:pt x="683780" y="240654"/>
                  </a:lnTo>
                  <a:lnTo>
                    <a:pt x="642143" y="267519"/>
                  </a:lnTo>
                  <a:lnTo>
                    <a:pt x="601352" y="295659"/>
                  </a:lnTo>
                  <a:lnTo>
                    <a:pt x="561439" y="325056"/>
                  </a:lnTo>
                  <a:lnTo>
                    <a:pt x="522436" y="355690"/>
                  </a:lnTo>
                  <a:lnTo>
                    <a:pt x="484377" y="387540"/>
                  </a:lnTo>
                  <a:lnTo>
                    <a:pt x="462533" y="430868"/>
                  </a:lnTo>
                  <a:lnTo>
                    <a:pt x="465375" y="455018"/>
                  </a:lnTo>
                  <a:lnTo>
                    <a:pt x="487670" y="486373"/>
                  </a:lnTo>
                  <a:lnTo>
                    <a:pt x="525906" y="499059"/>
                  </a:lnTo>
                  <a:lnTo>
                    <a:pt x="526288" y="499059"/>
                  </a:lnTo>
                  <a:lnTo>
                    <a:pt x="567689" y="484022"/>
                  </a:lnTo>
                  <a:lnTo>
                    <a:pt x="607781" y="450548"/>
                  </a:lnTo>
                  <a:lnTo>
                    <a:pt x="648999" y="418540"/>
                  </a:lnTo>
                  <a:lnTo>
                    <a:pt x="691303" y="388026"/>
                  </a:lnTo>
                  <a:lnTo>
                    <a:pt x="734654" y="359031"/>
                  </a:lnTo>
                  <a:lnTo>
                    <a:pt x="779011" y="331585"/>
                  </a:lnTo>
                  <a:lnTo>
                    <a:pt x="824335" y="305713"/>
                  </a:lnTo>
                  <a:lnTo>
                    <a:pt x="870584" y="281444"/>
                  </a:lnTo>
                  <a:lnTo>
                    <a:pt x="890438" y="265864"/>
                  </a:lnTo>
                  <a:lnTo>
                    <a:pt x="902350" y="244617"/>
                  </a:lnTo>
                  <a:lnTo>
                    <a:pt x="905428" y="220451"/>
                  </a:lnTo>
                  <a:lnTo>
                    <a:pt x="898778" y="196113"/>
                  </a:lnTo>
                  <a:lnTo>
                    <a:pt x="887735" y="180520"/>
                  </a:lnTo>
                  <a:lnTo>
                    <a:pt x="873109" y="169259"/>
                  </a:lnTo>
                  <a:lnTo>
                    <a:pt x="856077" y="162712"/>
                  </a:lnTo>
                  <a:lnTo>
                    <a:pt x="837818" y="161264"/>
                  </a:lnTo>
                  <a:close/>
                </a:path>
                <a:path w="1770379" h="1140459">
                  <a:moveTo>
                    <a:pt x="1514728" y="0"/>
                  </a:moveTo>
                  <a:lnTo>
                    <a:pt x="1465204" y="1067"/>
                  </a:lnTo>
                  <a:lnTo>
                    <a:pt x="1415716" y="3662"/>
                  </a:lnTo>
                  <a:lnTo>
                    <a:pt x="1366299" y="7788"/>
                  </a:lnTo>
                  <a:lnTo>
                    <a:pt x="1316989" y="13449"/>
                  </a:lnTo>
                  <a:lnTo>
                    <a:pt x="1274810" y="37364"/>
                  </a:lnTo>
                  <a:lnTo>
                    <a:pt x="1261871" y="84150"/>
                  </a:lnTo>
                  <a:lnTo>
                    <a:pt x="1268898" y="106367"/>
                  </a:lnTo>
                  <a:lnTo>
                    <a:pt x="1282938" y="124061"/>
                  </a:lnTo>
                  <a:lnTo>
                    <a:pt x="1302287" y="135719"/>
                  </a:lnTo>
                  <a:lnTo>
                    <a:pt x="1325386" y="139852"/>
                  </a:lnTo>
                  <a:lnTo>
                    <a:pt x="1329591" y="139852"/>
                  </a:lnTo>
                  <a:lnTo>
                    <a:pt x="1333627" y="139357"/>
                  </a:lnTo>
                  <a:lnTo>
                    <a:pt x="1385473" y="133513"/>
                  </a:lnTo>
                  <a:lnTo>
                    <a:pt x="1437458" y="129512"/>
                  </a:lnTo>
                  <a:lnTo>
                    <a:pt x="1489531" y="127354"/>
                  </a:lnTo>
                  <a:lnTo>
                    <a:pt x="1741902" y="127039"/>
                  </a:lnTo>
                  <a:lnTo>
                    <a:pt x="1744932" y="125610"/>
                  </a:lnTo>
                  <a:lnTo>
                    <a:pt x="1761440" y="107725"/>
                  </a:lnTo>
                  <a:lnTo>
                    <a:pt x="1770088" y="84150"/>
                  </a:lnTo>
                  <a:lnTo>
                    <a:pt x="1768966" y="59035"/>
                  </a:lnTo>
                  <a:lnTo>
                    <a:pt x="1740711" y="20288"/>
                  </a:lnTo>
                  <a:lnTo>
                    <a:pt x="1712594" y="11061"/>
                  </a:lnTo>
                  <a:lnTo>
                    <a:pt x="1663211" y="5998"/>
                  </a:lnTo>
                  <a:lnTo>
                    <a:pt x="1613757" y="2468"/>
                  </a:lnTo>
                  <a:lnTo>
                    <a:pt x="1564255" y="469"/>
                  </a:lnTo>
                  <a:lnTo>
                    <a:pt x="1514728" y="0"/>
                  </a:lnTo>
                  <a:close/>
                </a:path>
                <a:path w="1770379" h="1140459">
                  <a:moveTo>
                    <a:pt x="1741902" y="127039"/>
                  </a:moveTo>
                  <a:lnTo>
                    <a:pt x="1541644" y="127039"/>
                  </a:lnTo>
                  <a:lnTo>
                    <a:pt x="1593749" y="128569"/>
                  </a:lnTo>
                  <a:lnTo>
                    <a:pt x="1645795" y="131942"/>
                  </a:lnTo>
                  <a:lnTo>
                    <a:pt x="1697735" y="137159"/>
                  </a:lnTo>
                  <a:lnTo>
                    <a:pt x="1722923" y="135992"/>
                  </a:lnTo>
                  <a:lnTo>
                    <a:pt x="1741902" y="1270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088" y="6259068"/>
              <a:ext cx="1565275" cy="599440"/>
            </a:xfrm>
            <a:custGeom>
              <a:avLst/>
              <a:gdLst/>
              <a:ahLst/>
              <a:cxnLst/>
              <a:rect l="l" t="t" r="r" b="b"/>
              <a:pathLst>
                <a:path w="1565275" h="599440">
                  <a:moveTo>
                    <a:pt x="782574" y="0"/>
                  </a:moveTo>
                  <a:lnTo>
                    <a:pt x="732729" y="1470"/>
                  </a:lnTo>
                  <a:lnTo>
                    <a:pt x="683684" y="5826"/>
                  </a:lnTo>
                  <a:lnTo>
                    <a:pt x="635527" y="12982"/>
                  </a:lnTo>
                  <a:lnTo>
                    <a:pt x="588347" y="22851"/>
                  </a:lnTo>
                  <a:lnTo>
                    <a:pt x="542230" y="35349"/>
                  </a:lnTo>
                  <a:lnTo>
                    <a:pt x="497265" y="50391"/>
                  </a:lnTo>
                  <a:lnTo>
                    <a:pt x="453539" y="67890"/>
                  </a:lnTo>
                  <a:lnTo>
                    <a:pt x="411140" y="87763"/>
                  </a:lnTo>
                  <a:lnTo>
                    <a:pt x="370157" y="109922"/>
                  </a:lnTo>
                  <a:lnTo>
                    <a:pt x="330676" y="134284"/>
                  </a:lnTo>
                  <a:lnTo>
                    <a:pt x="292786" y="160761"/>
                  </a:lnTo>
                  <a:lnTo>
                    <a:pt x="256574" y="189270"/>
                  </a:lnTo>
                  <a:lnTo>
                    <a:pt x="222129" y="219725"/>
                  </a:lnTo>
                  <a:lnTo>
                    <a:pt x="189538" y="252040"/>
                  </a:lnTo>
                  <a:lnTo>
                    <a:pt x="158888" y="286130"/>
                  </a:lnTo>
                  <a:lnTo>
                    <a:pt x="130269" y="321910"/>
                  </a:lnTo>
                  <a:lnTo>
                    <a:pt x="103767" y="359294"/>
                  </a:lnTo>
                  <a:lnTo>
                    <a:pt x="79471" y="398197"/>
                  </a:lnTo>
                  <a:lnTo>
                    <a:pt x="57468" y="438533"/>
                  </a:lnTo>
                  <a:lnTo>
                    <a:pt x="37846" y="480217"/>
                  </a:lnTo>
                  <a:lnTo>
                    <a:pt x="0" y="598931"/>
                  </a:lnTo>
                  <a:lnTo>
                    <a:pt x="1565148" y="598931"/>
                  </a:lnTo>
                  <a:lnTo>
                    <a:pt x="1527302" y="480217"/>
                  </a:lnTo>
                  <a:lnTo>
                    <a:pt x="1507679" y="438533"/>
                  </a:lnTo>
                  <a:lnTo>
                    <a:pt x="1485676" y="398197"/>
                  </a:lnTo>
                  <a:lnTo>
                    <a:pt x="1461380" y="359294"/>
                  </a:lnTo>
                  <a:lnTo>
                    <a:pt x="1434878" y="321910"/>
                  </a:lnTo>
                  <a:lnTo>
                    <a:pt x="1406259" y="286130"/>
                  </a:lnTo>
                  <a:lnTo>
                    <a:pt x="1375609" y="252040"/>
                  </a:lnTo>
                  <a:lnTo>
                    <a:pt x="1343018" y="219725"/>
                  </a:lnTo>
                  <a:lnTo>
                    <a:pt x="1308573" y="189270"/>
                  </a:lnTo>
                  <a:lnTo>
                    <a:pt x="1272361" y="160761"/>
                  </a:lnTo>
                  <a:lnTo>
                    <a:pt x="1234471" y="134284"/>
                  </a:lnTo>
                  <a:lnTo>
                    <a:pt x="1194990" y="109922"/>
                  </a:lnTo>
                  <a:lnTo>
                    <a:pt x="1154007" y="87763"/>
                  </a:lnTo>
                  <a:lnTo>
                    <a:pt x="1111608" y="67890"/>
                  </a:lnTo>
                  <a:lnTo>
                    <a:pt x="1067882" y="50391"/>
                  </a:lnTo>
                  <a:lnTo>
                    <a:pt x="1022917" y="35349"/>
                  </a:lnTo>
                  <a:lnTo>
                    <a:pt x="976800" y="22851"/>
                  </a:lnTo>
                  <a:lnTo>
                    <a:pt x="929620" y="12982"/>
                  </a:lnTo>
                  <a:lnTo>
                    <a:pt x="881463" y="5826"/>
                  </a:lnTo>
                  <a:lnTo>
                    <a:pt x="832418" y="1470"/>
                  </a:lnTo>
                  <a:lnTo>
                    <a:pt x="78257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0096" y="4619998"/>
            <a:ext cx="3811904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803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/>
                <a:cs typeface="Calibri"/>
              </a:rPr>
              <a:t>Deeply</a:t>
            </a:r>
            <a:r>
              <a:rPr sz="2400" b="1" i="1" spc="-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grateful</a:t>
            </a:r>
            <a:r>
              <a:rPr sz="2400" b="1" i="1" spc="-6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for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this </a:t>
            </a:r>
            <a:r>
              <a:rPr sz="2400" b="1" i="1" dirty="0">
                <a:latin typeface="Calibri"/>
                <a:cs typeface="Calibri"/>
              </a:rPr>
              <a:t>amazing</a:t>
            </a:r>
            <a:r>
              <a:rPr sz="2400" b="1" i="1" spc="-6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internship opportunity.</a:t>
            </a:r>
            <a:r>
              <a:rPr sz="2400" b="1" i="1" spc="-5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Thank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you! </a:t>
            </a:r>
            <a:r>
              <a:rPr sz="2400" b="1" i="1" dirty="0">
                <a:latin typeface="Calibri"/>
                <a:cs typeface="Calibri"/>
              </a:rPr>
              <a:t>Internship</a:t>
            </a:r>
            <a:r>
              <a:rPr sz="2400" b="1" i="1" spc="-114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Studio</a:t>
            </a:r>
            <a:endParaRPr lang="en-US" sz="2400" b="1" i="1" spc="-10" dirty="0">
              <a:latin typeface="Calibri"/>
              <a:cs typeface="Calibri"/>
            </a:endParaRPr>
          </a:p>
          <a:p>
            <a:pPr marL="12700" marR="74803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-10" dirty="0">
                <a:latin typeface="Calibri"/>
                <a:cs typeface="Calibri"/>
              </a:rPr>
              <a:t>V</a:t>
            </a:r>
            <a:r>
              <a:rPr lang="en-IN" sz="2400" b="1" i="1" spc="-10" dirty="0" err="1">
                <a:latin typeface="Calibri"/>
                <a:cs typeface="Calibri"/>
              </a:rPr>
              <a:t>aibhav</a:t>
            </a:r>
            <a:r>
              <a:rPr lang="en-IN" sz="2400" b="1" i="1" spc="-10" dirty="0">
                <a:latin typeface="Calibri"/>
                <a:cs typeface="Calibri"/>
              </a:rPr>
              <a:t> Shukla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CBB7D252-DC70-460D-9148-423CACC6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22455">
            <a:off x="8568858" y="49230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Segoe UI Emoji</vt:lpstr>
      <vt:lpstr>Office Theme</vt:lpstr>
      <vt:lpstr>Sales Data Analysis and Reporting for a Retail Chain</vt:lpstr>
      <vt:lpstr>  2. Top Customers: The top 5 customers, based on sales performance, are CS4424, CS4320, CS5752, CS4660, and CS3799.</vt:lpstr>
      <vt:lpstr>PowerPoint Presentation</vt:lpstr>
      <vt:lpstr>PowerPoint Presentation</vt:lpstr>
      <vt:lpstr>Implementing these actions can lead to improved customer retention and overall sales performance. Stay adaptable and responsive to market trends for sustained growth.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and Reporting for a Retail Chain</dc:title>
  <dc:creator>Nitro</dc:creator>
  <cp:lastModifiedBy>Nitro</cp:lastModifiedBy>
  <cp:revision>2</cp:revision>
  <dcterms:created xsi:type="dcterms:W3CDTF">2025-01-10T06:23:39Z</dcterms:created>
  <dcterms:modified xsi:type="dcterms:W3CDTF">2025-01-10T06:27:25Z</dcterms:modified>
</cp:coreProperties>
</file>