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9" r:id="rId8"/>
    <p:sldId id="270" r:id="rId9"/>
    <p:sldId id="271" r:id="rId10"/>
    <p:sldId id="274" r:id="rId11"/>
    <p:sldId id="268"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6" d="100"/>
          <a:sy n="56" d="100"/>
        </p:scale>
        <p:origin x="97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5BFBA-81B0-4076-B3E0-3024F2273F30}" type="datetimeFigureOut">
              <a:rPr lang="en-IN" smtClean="0"/>
              <a:t>16-01-2024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C2E96-F895-43B8-8D9A-5616B8BB200E}" type="slidenum">
              <a:rPr lang="en-IN" smtClean="0"/>
              <a:t>‹#›</a:t>
            </a:fld>
            <a:endParaRPr lang="en-IN"/>
          </a:p>
        </p:txBody>
      </p:sp>
    </p:spTree>
    <p:extLst>
      <p:ext uri="{BB962C8B-B14F-4D97-AF65-F5344CB8AC3E}">
        <p14:creationId xmlns:p14="http://schemas.microsoft.com/office/powerpoint/2010/main" val="1150150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2A260E-37AA-4B4A-8322-D6597188F458}" type="slidenum">
              <a:rPr lang="en-IN" smtClean="0"/>
              <a:t>1</a:t>
            </a:fld>
            <a:endParaRPr lang="en-IN"/>
          </a:p>
        </p:txBody>
      </p:sp>
    </p:spTree>
    <p:extLst>
      <p:ext uri="{BB962C8B-B14F-4D97-AF65-F5344CB8AC3E}">
        <p14:creationId xmlns:p14="http://schemas.microsoft.com/office/powerpoint/2010/main" val="999150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74211-524A-1CF5-415E-85C3D1512E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8E7909-3DB8-B351-1438-38A04B608A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F4EB7E-EB6F-0913-E3A0-E5D0D5ED4D71}"/>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5" name="Footer Placeholder 4">
            <a:extLst>
              <a:ext uri="{FF2B5EF4-FFF2-40B4-BE49-F238E27FC236}">
                <a16:creationId xmlns:a16="http://schemas.microsoft.com/office/drawing/2014/main" id="{7F596463-831F-57E7-C14C-118670959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562C9D-85A4-C67E-9B84-AE9B803C583A}"/>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122034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6BB1-2C67-5190-342F-46360EC922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96326E-447D-CDFE-879C-6FEA325F71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56A60-1E79-890D-A073-7DA3E057B21D}"/>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5" name="Footer Placeholder 4">
            <a:extLst>
              <a:ext uri="{FF2B5EF4-FFF2-40B4-BE49-F238E27FC236}">
                <a16:creationId xmlns:a16="http://schemas.microsoft.com/office/drawing/2014/main" id="{3E7B1FD2-799F-B284-D83E-001A286EC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0706E-7DC8-A51F-0600-871DAF1133FD}"/>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2837574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72BE3-74B9-8B17-7375-CAAC0BA58A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A58B07-DCED-C3A5-5998-06DABF21EE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690A2-61E0-33DD-57AC-26E913928DFA}"/>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5" name="Footer Placeholder 4">
            <a:extLst>
              <a:ext uri="{FF2B5EF4-FFF2-40B4-BE49-F238E27FC236}">
                <a16:creationId xmlns:a16="http://schemas.microsoft.com/office/drawing/2014/main" id="{CDF286C7-EC9E-0634-04D0-727A49262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0F141-233A-C106-26A7-E3C251F3DC18}"/>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238914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F414-0C96-E705-624C-33BB28B8C7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E71D1-F3A1-B90C-AF56-5A9419BA3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FC31A3-20BD-0DD2-D982-9E3FE8612CC0}"/>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5" name="Footer Placeholder 4">
            <a:extLst>
              <a:ext uri="{FF2B5EF4-FFF2-40B4-BE49-F238E27FC236}">
                <a16:creationId xmlns:a16="http://schemas.microsoft.com/office/drawing/2014/main" id="{2E23C12C-0505-9533-A3F1-912206C68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BE71AD-82EB-A3F4-7635-C35F88A4C514}"/>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1289853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A6B3-FF30-0CC0-EE9C-0D60B7F82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32BDB1-C31F-0A82-09E6-C8DC5167D2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033DD-7006-2035-0D6D-74F562B930FB}"/>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5" name="Footer Placeholder 4">
            <a:extLst>
              <a:ext uri="{FF2B5EF4-FFF2-40B4-BE49-F238E27FC236}">
                <a16:creationId xmlns:a16="http://schemas.microsoft.com/office/drawing/2014/main" id="{87BCDF6F-531A-FCEC-BF06-6789E3CE9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35FDD-AF5F-3E04-8B8F-74A4520C4349}"/>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1070502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8A0E3-2AC2-5BB2-86C5-E7629185F3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D0F4F0-AAC3-5C75-544A-7B3FFD2146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93D313-9917-9E2E-9FA2-D860F50709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F2BD08-85C8-DB6F-143B-81E30C85FA2A}"/>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6" name="Footer Placeholder 5">
            <a:extLst>
              <a:ext uri="{FF2B5EF4-FFF2-40B4-BE49-F238E27FC236}">
                <a16:creationId xmlns:a16="http://schemas.microsoft.com/office/drawing/2014/main" id="{24473F15-8628-6998-8FA2-29FC992430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0818C9-45C9-DBDE-BBAB-4606511C927E}"/>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3505992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8E9D-1EB2-B6E5-4A30-166783AD18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3C454-6D78-8F00-9FC2-EC7A5B16DB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CDFBFC-55BB-F610-65C7-C702D2C025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D2F73D-02C5-4BF7-40DE-715346A149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D6912-F6F1-A71A-C0A9-B9A66A2FE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097CE2-25F9-FD69-B2AF-3142C36751C3}"/>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8" name="Footer Placeholder 7">
            <a:extLst>
              <a:ext uri="{FF2B5EF4-FFF2-40B4-BE49-F238E27FC236}">
                <a16:creationId xmlns:a16="http://schemas.microsoft.com/office/drawing/2014/main" id="{6A05F8F2-4ADF-16C1-E049-42A7B6992C8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6D0211-5BDC-302B-84E0-503D9663FF07}"/>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304133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2826-ECEA-E961-14F1-9291FCBA6B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15F36B-C77E-17E4-1A5D-132EFEA404BE}"/>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4" name="Footer Placeholder 3">
            <a:extLst>
              <a:ext uri="{FF2B5EF4-FFF2-40B4-BE49-F238E27FC236}">
                <a16:creationId xmlns:a16="http://schemas.microsoft.com/office/drawing/2014/main" id="{4E768969-8288-47A4-EEA5-D6D41C44A3B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CA4885-9E09-76D8-1524-7D021963DCB2}"/>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251250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B5D2F1-C804-4561-B038-37CDC4D68991}"/>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3" name="Footer Placeholder 2">
            <a:extLst>
              <a:ext uri="{FF2B5EF4-FFF2-40B4-BE49-F238E27FC236}">
                <a16:creationId xmlns:a16="http://schemas.microsoft.com/office/drawing/2014/main" id="{1540ECB8-E044-38AB-C543-283A8DFCA0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E184D2-D7FE-B294-F1AF-C32DE7837B2A}"/>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2960813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4FDF8-D9F1-12E5-5F70-B5DFDAE9E5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3DA0E8-7A3E-9117-2E85-3D225620FC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F3572F9-1FD6-E0BB-7EB3-0DDA822522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073FB-3F3E-658D-AF78-3B778DE04896}"/>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6" name="Footer Placeholder 5">
            <a:extLst>
              <a:ext uri="{FF2B5EF4-FFF2-40B4-BE49-F238E27FC236}">
                <a16:creationId xmlns:a16="http://schemas.microsoft.com/office/drawing/2014/main" id="{5F919EF6-7D27-DDB6-1511-B73D27C2FD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77644B-F06F-41C8-65AD-5A67D0E931C7}"/>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104674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9F09-3DDA-5A95-2F66-696588948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751501-40FB-B62C-E3DD-53A8396AC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DFDD43-B698-DA9E-A956-5558027E8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59AD4-224D-6588-1D8C-7B93476B2967}"/>
              </a:ext>
            </a:extLst>
          </p:cNvPr>
          <p:cNvSpPr>
            <a:spLocks noGrp="1"/>
          </p:cNvSpPr>
          <p:nvPr>
            <p:ph type="dt" sz="half" idx="10"/>
          </p:nvPr>
        </p:nvSpPr>
        <p:spPr/>
        <p:txBody>
          <a:bodyPr/>
          <a:lstStyle/>
          <a:p>
            <a:fld id="{AD346007-E9E0-4C64-B8C9-CFFB19DDFF5E}" type="datetimeFigureOut">
              <a:rPr lang="en-IN" smtClean="0"/>
              <a:t>16-01-2024</a:t>
            </a:fld>
            <a:endParaRPr lang="en-IN"/>
          </a:p>
        </p:txBody>
      </p:sp>
      <p:sp>
        <p:nvSpPr>
          <p:cNvPr id="6" name="Footer Placeholder 5">
            <a:extLst>
              <a:ext uri="{FF2B5EF4-FFF2-40B4-BE49-F238E27FC236}">
                <a16:creationId xmlns:a16="http://schemas.microsoft.com/office/drawing/2014/main" id="{09E0549C-0CC2-2D0C-8A5D-AAB8BADF38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652F8C-6B8D-01CC-0B65-5CF16C5C1142}"/>
              </a:ext>
            </a:extLst>
          </p:cNvPr>
          <p:cNvSpPr>
            <a:spLocks noGrp="1"/>
          </p:cNvSpPr>
          <p:nvPr>
            <p:ph type="sldNum" sz="quarter" idx="12"/>
          </p:nvPr>
        </p:nvSpPr>
        <p:spPr/>
        <p:txBody>
          <a:bodyPr/>
          <a:lstStyle/>
          <a:p>
            <a:fld id="{D0290AB8-FB1C-4E7F-8DDE-C6455753CBDF}" type="slidenum">
              <a:rPr lang="en-IN" smtClean="0"/>
              <a:t>‹#›</a:t>
            </a:fld>
            <a:endParaRPr lang="en-IN"/>
          </a:p>
        </p:txBody>
      </p:sp>
    </p:spTree>
    <p:extLst>
      <p:ext uri="{BB962C8B-B14F-4D97-AF65-F5344CB8AC3E}">
        <p14:creationId xmlns:p14="http://schemas.microsoft.com/office/powerpoint/2010/main" val="2760434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82703-ED60-6999-5FDD-514665CC1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922136-4CD4-D7A8-EE82-A7D234BD4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2DFA8A-DD88-30C7-E4A0-C436A75325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346007-E9E0-4C64-B8C9-CFFB19DDFF5E}" type="datetimeFigureOut">
              <a:rPr lang="en-IN" smtClean="0"/>
              <a:t>16-01-2024</a:t>
            </a:fld>
            <a:endParaRPr lang="en-IN"/>
          </a:p>
        </p:txBody>
      </p:sp>
      <p:sp>
        <p:nvSpPr>
          <p:cNvPr id="5" name="Footer Placeholder 4">
            <a:extLst>
              <a:ext uri="{FF2B5EF4-FFF2-40B4-BE49-F238E27FC236}">
                <a16:creationId xmlns:a16="http://schemas.microsoft.com/office/drawing/2014/main" id="{DB28CAA4-E203-AB19-FD74-DDDC9E107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B71984-E7F9-85C0-ABAB-A5A4C6128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90AB8-FB1C-4E7F-8DDE-C6455753CBDF}" type="slidenum">
              <a:rPr lang="en-IN" smtClean="0"/>
              <a:t>‹#›</a:t>
            </a:fld>
            <a:endParaRPr lang="en-IN"/>
          </a:p>
        </p:txBody>
      </p:sp>
    </p:spTree>
    <p:extLst>
      <p:ext uri="{BB962C8B-B14F-4D97-AF65-F5344CB8AC3E}">
        <p14:creationId xmlns:p14="http://schemas.microsoft.com/office/powerpoint/2010/main" val="1631550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F1A9CAB-2C52-446F-B77C-5AF205AC0CB6}"/>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EB48AB24-5EB0-6E4E-F04B-C6CB301B3747}"/>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5" name="object 5">
            <a:extLst>
              <a:ext uri="{FF2B5EF4-FFF2-40B4-BE49-F238E27FC236}">
                <a16:creationId xmlns:a16="http://schemas.microsoft.com/office/drawing/2014/main" id="{15F18627-A170-5735-0757-1B7B0E685C40}"/>
              </a:ext>
            </a:extLst>
          </p:cNvPr>
          <p:cNvSpPr txBox="1"/>
          <p:nvPr/>
        </p:nvSpPr>
        <p:spPr>
          <a:xfrm>
            <a:off x="434619" y="1247394"/>
            <a:ext cx="11256638" cy="4128438"/>
          </a:xfrm>
          <a:prstGeom prst="rect">
            <a:avLst/>
          </a:prstGeom>
        </p:spPr>
        <p:txBody>
          <a:bodyPr vert="horz" wrap="square" lIns="0" tIns="13335" rIns="0" bIns="0" rtlCol="0">
            <a:spAutoFit/>
          </a:bodyPr>
          <a:lstStyle/>
          <a:p>
            <a:pPr marL="2791460" marR="5080" indent="-2150745">
              <a:spcBef>
                <a:spcPts val="105"/>
              </a:spcBef>
            </a:pPr>
            <a:r>
              <a:rPr lang="en-US" sz="40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Forecasting of infant mortality rate using machine learning techniques</a:t>
            </a:r>
            <a:r>
              <a:rPr lang="en-US" sz="4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40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2791460" marR="5080" indent="-2150745">
              <a:spcBef>
                <a:spcPts val="105"/>
              </a:spcBef>
            </a:pPr>
            <a:endParaRPr lang="en-US" sz="4000" b="1" i="1" u="heavy" spc="-10" dirty="0">
              <a:solidFill>
                <a:srgbClr val="000000"/>
              </a:solidFill>
              <a:uFill>
                <a:solidFill>
                  <a:srgbClr val="000000"/>
                </a:solidFill>
              </a:uFill>
              <a:latin typeface="Calibri" panose="020F0502020204030204" pitchFamily="34" charset="0"/>
              <a:cs typeface="Times New Roman" panose="02020603050405020304" pitchFamily="18" charset="0"/>
            </a:endParaRPr>
          </a:p>
          <a:p>
            <a:pPr marL="2791460" marR="5080" indent="-2150745">
              <a:spcBef>
                <a:spcPts val="105"/>
              </a:spcBef>
            </a:pPr>
            <a:r>
              <a:rPr lang="en-US" i="1" spc="-10" dirty="0">
                <a:solidFill>
                  <a:srgbClr val="000000"/>
                </a:solidFill>
                <a:uFill>
                  <a:solidFill>
                    <a:srgbClr val="000000"/>
                  </a:solidFill>
                </a:uFill>
                <a:latin typeface="Calibri" panose="020F0502020204030204" pitchFamily="34" charset="0"/>
                <a:cs typeface="Times New Roman" panose="02020603050405020304" pitchFamily="18" charset="0"/>
              </a:rPr>
              <a:t>Presented by : </a:t>
            </a:r>
            <a:r>
              <a:rPr lang="en-US" i="1" kern="0" spc="-10" dirty="0">
                <a:solidFill>
                  <a:srgbClr val="000000"/>
                </a:solidFill>
                <a:uFill>
                  <a:solidFill>
                    <a:srgbClr val="000000"/>
                  </a:solidFill>
                </a:uFill>
                <a:latin typeface="Calibri" panose="020F0502020204030204" pitchFamily="34" charset="0"/>
                <a:ea typeface="Calibri" panose="020F0502020204030204" pitchFamily="34" charset="0"/>
                <a:cs typeface="Times New Roman" panose="02020603050405020304" pitchFamily="18" charset="0"/>
              </a:rPr>
              <a:t>Vaibhav</a:t>
            </a:r>
            <a:r>
              <a:rPr lang="en-US" sz="1800" kern="0" dirty="0">
                <a:effectLst/>
                <a:latin typeface="Calibri" panose="020F0502020204030204" pitchFamily="34" charset="0"/>
                <a:ea typeface="Calibri" panose="020F0502020204030204" pitchFamily="34" charset="0"/>
                <a:cs typeface="Times New Roman" panose="02020603050405020304" pitchFamily="18" charset="0"/>
              </a:rPr>
              <a:t> Singh – 22SCSE1010550</a:t>
            </a:r>
          </a:p>
          <a:p>
            <a:pPr marL="2791460" marR="5080" indent="-2150745">
              <a:spcBef>
                <a:spcPts val="105"/>
              </a:spcBef>
            </a:pPr>
            <a:r>
              <a:rPr lang="en-US" i="1" kern="0" spc="-10" dirty="0">
                <a:uFill>
                  <a:solidFill>
                    <a:srgbClr val="000000"/>
                  </a:solidFill>
                </a:uFill>
                <a:latin typeface="Calibri" panose="020F0502020204030204" pitchFamily="34" charset="0"/>
                <a:cs typeface="Times New Roman" panose="02020603050405020304" pitchFamily="18" charset="0"/>
              </a:rPr>
              <a:t>  </a:t>
            </a:r>
            <a:endParaRPr lang="en-US" i="1" spc="-10" dirty="0">
              <a:uFill>
                <a:solidFill>
                  <a:srgbClr val="000000"/>
                </a:solidFill>
              </a:uFill>
              <a:latin typeface="Calibri"/>
              <a:cs typeface="Calibri"/>
            </a:endParaRPr>
          </a:p>
          <a:p>
            <a:pPr marL="0" marR="0" algn="ctr">
              <a:lnSpc>
                <a:spcPct val="115000"/>
              </a:lnSpc>
              <a:spcBef>
                <a:spcPts val="0"/>
              </a:spcBef>
              <a:spcAft>
                <a:spcPts val="0"/>
              </a:spcAft>
            </a:pPr>
            <a:r>
              <a:rPr lang="en-IN" sz="2800" spc="-10" dirty="0">
                <a:uFill>
                  <a:solidFill>
                    <a:srgbClr val="000000"/>
                  </a:solidFill>
                </a:uFill>
                <a:latin typeface="The Serif Hand Light" panose="020F0502020204030204" pitchFamily="66" charset="0"/>
                <a:ea typeface="Tahoma" panose="020B0604030504040204" pitchFamily="34" charset="0"/>
                <a:cs typeface="Tahoma" panose="020B0604030504040204" pitchFamily="34" charset="0"/>
              </a:rPr>
              <a:t> </a:t>
            </a:r>
            <a:r>
              <a:rPr lang="en-IN" sz="2800" spc="-10" dirty="0">
                <a:uFill>
                  <a:solidFill>
                    <a:srgbClr val="000000"/>
                  </a:solidFill>
                </a:uFill>
                <a:latin typeface="Times New Roman" panose="02020603050405020304" pitchFamily="18" charset="0"/>
                <a:ea typeface="Tahoma" panose="020B0604030504040204" pitchFamily="34" charset="0"/>
                <a:cs typeface="Times New Roman" panose="02020603050405020304" pitchFamily="18" charset="0"/>
              </a:rPr>
              <a:t>                 </a:t>
            </a:r>
            <a:r>
              <a:rPr lang="en-IN" spc="-10" dirty="0">
                <a:uFill>
                  <a:solidFill>
                    <a:srgbClr val="000000"/>
                  </a:solidFill>
                </a:uFill>
                <a:latin typeface="Times New Roman" panose="02020603050405020304" pitchFamily="18" charset="0"/>
                <a:ea typeface="Tahoma" panose="020B060403050404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Under the guidance of</a:t>
            </a:r>
          </a:p>
          <a:p>
            <a:pPr marL="0" marR="0" algn="ctr">
              <a:lnSpc>
                <a:spcPct val="115000"/>
              </a:lnSpc>
              <a:spcBef>
                <a:spcPts val="0"/>
              </a:spcBef>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Ms. Shailja</a:t>
            </a:r>
            <a:r>
              <a:rPr lang="en-US" dirty="0">
                <a:latin typeface="Times New Roman" panose="02020603050405020304" pitchFamily="18" charset="0"/>
                <a:ea typeface="Calibri" panose="020F0502020204030204" pitchFamily="34" charset="0"/>
                <a:cs typeface="Times New Roman" panose="02020603050405020304" pitchFamily="18" charset="0"/>
              </a:rPr>
              <a:t> Thakur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791460" marR="5080" indent="-2150745">
              <a:spcBef>
                <a:spcPts val="105"/>
              </a:spcBef>
            </a:pPr>
            <a:r>
              <a:rPr lang="en-IN" spc="-10" dirty="0">
                <a:uFill>
                  <a:solidFill>
                    <a:srgbClr val="000000"/>
                  </a:solidFill>
                </a:uFill>
                <a:latin typeface="Times New Roman" panose="02020603050405020304" pitchFamily="18" charset="0"/>
                <a:ea typeface="Tahoma" panose="020B0604030504040204" pitchFamily="34" charset="0"/>
                <a:cs typeface="Times New Roman" panose="02020603050405020304" pitchFamily="18" charset="0"/>
              </a:rPr>
              <a:t>                         </a:t>
            </a:r>
          </a:p>
          <a:p>
            <a:pPr marL="2791460" marR="5080" indent="-2150745">
              <a:lnSpc>
                <a:spcPct val="100000"/>
              </a:lnSpc>
              <a:spcBef>
                <a:spcPts val="105"/>
              </a:spcBef>
            </a:pPr>
            <a:endParaRPr lang="en-IN" sz="2800" b="1" i="1" u="heavy" spc="-10" dirty="0">
              <a:uFill>
                <a:solidFill>
                  <a:srgbClr val="000000"/>
                </a:solidFill>
              </a:uFill>
              <a:latin typeface="Calibri"/>
              <a:cs typeface="Calibri"/>
            </a:endParaRPr>
          </a:p>
        </p:txBody>
      </p:sp>
      <p:sp>
        <p:nvSpPr>
          <p:cNvPr id="7" name="object 7">
            <a:extLst>
              <a:ext uri="{FF2B5EF4-FFF2-40B4-BE49-F238E27FC236}">
                <a16:creationId xmlns:a16="http://schemas.microsoft.com/office/drawing/2014/main" id="{5A7CA69F-7937-62D0-27D4-D714FA94D39D}"/>
              </a:ext>
            </a:extLst>
          </p:cNvPr>
          <p:cNvSpPr/>
          <p:nvPr/>
        </p:nvSpPr>
        <p:spPr>
          <a:xfrm>
            <a:off x="0" y="623011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8" name="object 8">
            <a:extLst>
              <a:ext uri="{FF2B5EF4-FFF2-40B4-BE49-F238E27FC236}">
                <a16:creationId xmlns:a16="http://schemas.microsoft.com/office/drawing/2014/main" id="{1CD973DB-F8A1-2EDA-91C6-9AE2E507C492}"/>
              </a:ext>
            </a:extLst>
          </p:cNvPr>
          <p:cNvPicPr/>
          <p:nvPr/>
        </p:nvPicPr>
        <p:blipFill>
          <a:blip r:embed="rId3" cstate="print"/>
          <a:stretch>
            <a:fillRect/>
          </a:stretch>
        </p:blipFill>
        <p:spPr>
          <a:xfrm>
            <a:off x="256944" y="814253"/>
            <a:ext cx="993198" cy="225692"/>
          </a:xfrm>
          <a:prstGeom prst="rect">
            <a:avLst/>
          </a:prstGeom>
        </p:spPr>
      </p:pic>
      <p:pic>
        <p:nvPicPr>
          <p:cNvPr id="9" name="object 9">
            <a:extLst>
              <a:ext uri="{FF2B5EF4-FFF2-40B4-BE49-F238E27FC236}">
                <a16:creationId xmlns:a16="http://schemas.microsoft.com/office/drawing/2014/main" id="{06BCE8B0-C312-3712-4C49-D30F00CF9E5F}"/>
              </a:ext>
            </a:extLst>
          </p:cNvPr>
          <p:cNvPicPr/>
          <p:nvPr/>
        </p:nvPicPr>
        <p:blipFill>
          <a:blip r:embed="rId4" cstate="print"/>
          <a:stretch>
            <a:fillRect/>
          </a:stretch>
        </p:blipFill>
        <p:spPr>
          <a:xfrm>
            <a:off x="434619" y="98946"/>
            <a:ext cx="644894" cy="649231"/>
          </a:xfrm>
          <a:prstGeom prst="rect">
            <a:avLst/>
          </a:prstGeom>
        </p:spPr>
      </p:pic>
      <p:sp>
        <p:nvSpPr>
          <p:cNvPr id="10" name="object 10">
            <a:extLst>
              <a:ext uri="{FF2B5EF4-FFF2-40B4-BE49-F238E27FC236}">
                <a16:creationId xmlns:a16="http://schemas.microsoft.com/office/drawing/2014/main" id="{0ED80B6B-B367-DEA4-8078-28B5A17897BE}"/>
              </a:ext>
            </a:extLst>
          </p:cNvPr>
          <p:cNvSpPr txBox="1">
            <a:spLocks/>
          </p:cNvSpPr>
          <p:nvPr/>
        </p:nvSpPr>
        <p:spPr>
          <a:xfrm>
            <a:off x="4033265" y="6343370"/>
            <a:ext cx="2421890" cy="330219"/>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1800" b="1" spc="-20" dirty="0">
                <a:solidFill>
                  <a:schemeClr val="bg1">
                    <a:lumMod val="95000"/>
                  </a:schemeClr>
                </a:solidFill>
              </a:rPr>
              <a:t>Program</a:t>
            </a:r>
            <a:r>
              <a:rPr lang="en-IN" sz="1800" b="1" spc="-15" dirty="0">
                <a:solidFill>
                  <a:schemeClr val="bg1">
                    <a:lumMod val="95000"/>
                  </a:schemeClr>
                </a:solidFill>
              </a:rPr>
              <a:t> </a:t>
            </a:r>
            <a:r>
              <a:rPr lang="en-IN" sz="1800" b="1" spc="-5" dirty="0">
                <a:solidFill>
                  <a:schemeClr val="bg1">
                    <a:lumMod val="95000"/>
                  </a:schemeClr>
                </a:solidFill>
              </a:rPr>
              <a:t>Name</a:t>
            </a:r>
            <a:r>
              <a:rPr lang="en-IN" sz="1800" b="1" dirty="0">
                <a:solidFill>
                  <a:schemeClr val="bg1">
                    <a:lumMod val="95000"/>
                  </a:schemeClr>
                </a:solidFill>
              </a:rPr>
              <a:t> </a:t>
            </a:r>
            <a:r>
              <a:rPr lang="en-IN" spc="-5" dirty="0">
                <a:solidFill>
                  <a:schemeClr val="bg1">
                    <a:lumMod val="95000"/>
                  </a:schemeClr>
                </a:solidFill>
              </a:rPr>
              <a:t>:</a:t>
            </a:r>
          </a:p>
        </p:txBody>
      </p:sp>
      <p:sp>
        <p:nvSpPr>
          <p:cNvPr id="11" name="object 11">
            <a:extLst>
              <a:ext uri="{FF2B5EF4-FFF2-40B4-BE49-F238E27FC236}">
                <a16:creationId xmlns:a16="http://schemas.microsoft.com/office/drawing/2014/main" id="{D7C6F9F5-1E18-A6F8-9C4B-D55F6529AB9C}"/>
              </a:ext>
            </a:extLst>
          </p:cNvPr>
          <p:cNvSpPr txBox="1">
            <a:spLocks/>
          </p:cNvSpPr>
          <p:nvPr/>
        </p:nvSpPr>
        <p:spPr>
          <a:xfrm>
            <a:off x="5627914" y="6343370"/>
            <a:ext cx="2531708" cy="330219"/>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1800" b="1" spc="-80" dirty="0">
                <a:solidFill>
                  <a:schemeClr val="bg1">
                    <a:lumMod val="95000"/>
                  </a:schemeClr>
                </a:solidFill>
              </a:rPr>
              <a:t>B.Tech</a:t>
            </a:r>
            <a:r>
              <a:rPr lang="en-IN" sz="1800" b="1" spc="-35" dirty="0">
                <a:solidFill>
                  <a:schemeClr val="bg1">
                    <a:lumMod val="95000"/>
                  </a:schemeClr>
                </a:solidFill>
              </a:rPr>
              <a:t> </a:t>
            </a:r>
            <a:r>
              <a:rPr lang="en-IN" sz="1800" b="1" spc="-10" dirty="0">
                <a:solidFill>
                  <a:schemeClr val="bg1">
                    <a:lumMod val="95000"/>
                  </a:schemeClr>
                </a:solidFill>
              </a:rPr>
              <a:t>CSE</a:t>
            </a:r>
          </a:p>
        </p:txBody>
      </p:sp>
    </p:spTree>
    <p:extLst>
      <p:ext uri="{BB962C8B-B14F-4D97-AF65-F5344CB8AC3E}">
        <p14:creationId xmlns:p14="http://schemas.microsoft.com/office/powerpoint/2010/main" val="1580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5F74D9-9123-128B-C62D-56E99A1ABDB5}"/>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27ED916E-E7A7-C463-3A2E-8C57807EA594}"/>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7113E468-CD41-9D61-79FC-93FB5582705C}"/>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26EC1FA3-868D-1063-C53D-D5C02836AA11}"/>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92FCE0A5-98E9-4410-E199-FEB2460417F8}"/>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219B844B-CED9-0810-2BFD-8483123280A1}"/>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034B70EE-5BB2-FA56-53D0-0F40637DF6E0}"/>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11" name="TextBox 10">
            <a:extLst>
              <a:ext uri="{FF2B5EF4-FFF2-40B4-BE49-F238E27FC236}">
                <a16:creationId xmlns:a16="http://schemas.microsoft.com/office/drawing/2014/main" id="{C92B3943-432D-6352-B15B-B469AFF2C041}"/>
              </a:ext>
            </a:extLst>
          </p:cNvPr>
          <p:cNvSpPr txBox="1"/>
          <p:nvPr/>
        </p:nvSpPr>
        <p:spPr>
          <a:xfrm>
            <a:off x="666750" y="1347788"/>
            <a:ext cx="8477250" cy="400110"/>
          </a:xfrm>
          <a:prstGeom prst="rect">
            <a:avLst/>
          </a:prstGeom>
          <a:noFill/>
        </p:spPr>
        <p:txBody>
          <a:bodyPr wrap="square">
            <a:spAutoFit/>
          </a:bodyPr>
          <a:lstStyle/>
          <a:p>
            <a:r>
              <a:rPr lang="en-US" sz="2000" b="1" dirty="0"/>
              <a:t>Model Evaluation</a:t>
            </a:r>
          </a:p>
        </p:txBody>
      </p:sp>
      <p:pic>
        <p:nvPicPr>
          <p:cNvPr id="10" name="Picture 9">
            <a:extLst>
              <a:ext uri="{FF2B5EF4-FFF2-40B4-BE49-F238E27FC236}">
                <a16:creationId xmlns:a16="http://schemas.microsoft.com/office/drawing/2014/main" id="{5AB35418-D4F4-2775-554D-69C37FCDC7ED}"/>
              </a:ext>
            </a:extLst>
          </p:cNvPr>
          <p:cNvPicPr>
            <a:picLocks noChangeAspect="1"/>
          </p:cNvPicPr>
          <p:nvPr/>
        </p:nvPicPr>
        <p:blipFill>
          <a:blip r:embed="rId4"/>
          <a:stretch>
            <a:fillRect/>
          </a:stretch>
        </p:blipFill>
        <p:spPr>
          <a:xfrm>
            <a:off x="0" y="2133611"/>
            <a:ext cx="12096520" cy="3632882"/>
          </a:xfrm>
          <a:prstGeom prst="rect">
            <a:avLst/>
          </a:prstGeom>
        </p:spPr>
      </p:pic>
    </p:spTree>
    <p:extLst>
      <p:ext uri="{BB962C8B-B14F-4D97-AF65-F5344CB8AC3E}">
        <p14:creationId xmlns:p14="http://schemas.microsoft.com/office/powerpoint/2010/main" val="118556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3074493-3F2B-991A-9479-5E81CBD3A88A}"/>
              </a:ext>
            </a:extLst>
          </p:cNvPr>
          <p:cNvSpPr/>
          <p:nvPr/>
        </p:nvSpPr>
        <p:spPr>
          <a:xfrm>
            <a:off x="1550795"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2747387F-1323-5565-5150-D8D0FB31D341}"/>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9A810166-A12F-8237-647E-2D959C4B9703}"/>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827E3168-1082-293C-47B0-60C0A0115A56}"/>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459B8E55-BF63-A1E2-A469-DC319C7DF0E2}"/>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20C059DB-A372-1985-8B7D-DAE32DFF6D6F}"/>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3AF809F1-0F3F-8674-BBD5-9A22B99AE9D3}"/>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11" name="TextBox 10">
            <a:extLst>
              <a:ext uri="{FF2B5EF4-FFF2-40B4-BE49-F238E27FC236}">
                <a16:creationId xmlns:a16="http://schemas.microsoft.com/office/drawing/2014/main" id="{92E88E1B-79F2-BD84-9B46-0AE5CB5E8100}"/>
              </a:ext>
            </a:extLst>
          </p:cNvPr>
          <p:cNvSpPr txBox="1"/>
          <p:nvPr/>
        </p:nvSpPr>
        <p:spPr>
          <a:xfrm>
            <a:off x="947738" y="1487190"/>
            <a:ext cx="8432107" cy="400110"/>
          </a:xfrm>
          <a:prstGeom prst="rect">
            <a:avLst/>
          </a:prstGeom>
          <a:noFill/>
        </p:spPr>
        <p:txBody>
          <a:bodyPr wrap="square">
            <a:spAutoFit/>
          </a:bodyPr>
          <a:lstStyle/>
          <a:p>
            <a:r>
              <a:rPr lang="en-US" sz="2000" b="1" dirty="0"/>
              <a:t>Conclusion</a:t>
            </a:r>
          </a:p>
        </p:txBody>
      </p:sp>
      <p:sp>
        <p:nvSpPr>
          <p:cNvPr id="15" name="TextBox 14">
            <a:extLst>
              <a:ext uri="{FF2B5EF4-FFF2-40B4-BE49-F238E27FC236}">
                <a16:creationId xmlns:a16="http://schemas.microsoft.com/office/drawing/2014/main" id="{EE496E6C-1518-725A-7746-53839A95952B}"/>
              </a:ext>
            </a:extLst>
          </p:cNvPr>
          <p:cNvSpPr txBox="1"/>
          <p:nvPr/>
        </p:nvSpPr>
        <p:spPr>
          <a:xfrm>
            <a:off x="947738" y="1924782"/>
            <a:ext cx="9410700" cy="3955298"/>
          </a:xfrm>
          <a:prstGeom prst="rect">
            <a:avLst/>
          </a:prstGeom>
          <a:noFill/>
        </p:spPr>
        <p:txBody>
          <a:bodyPr wrap="square">
            <a:spAutoFit/>
          </a:bodyPr>
          <a:lstStyle/>
          <a:p>
            <a:r>
              <a:rPr lang="en-US" dirty="0">
                <a:effectLst/>
              </a:rPr>
              <a:t>In conclusion, the IMR prediction project has successfully utilized the Decision Tree Regressor algorithm to predict the Infant Mortality Rate (IMR) based on various factors.</a:t>
            </a:r>
            <a:endParaRPr lang="en-US" dirty="0"/>
          </a:p>
          <a:p>
            <a:r>
              <a:rPr lang="en-US" dirty="0">
                <a:effectLst/>
              </a:rPr>
              <a:t>The Decision Tree Regressor algorithm has proven to be effective in capturing the complex relationships between the predictor variables and the target variable, allowing for accurate predictions of IMR.</a:t>
            </a:r>
            <a:endParaRPr lang="en-US" dirty="0"/>
          </a:p>
          <a:p>
            <a:r>
              <a:rPr lang="en-US" dirty="0">
                <a:effectLst/>
              </a:rPr>
              <a:t>By analyzing the importance of different features in the decision tree, we have gained valuable insights into the factors that contribute to IMR, such as maternal education, healthcare access, and economic conditions.</a:t>
            </a:r>
            <a:endParaRPr lang="en-US" dirty="0"/>
          </a:p>
          <a:p>
            <a:r>
              <a:rPr lang="en-US" dirty="0">
                <a:effectLst/>
              </a:rPr>
              <a:t>The Decision Tree Regressor algorithm has demonstrated its ability to handle both categorical and numerical features, making it a versatile tool for IMR prediction.</a:t>
            </a:r>
            <a:endParaRPr lang="en-US" dirty="0"/>
          </a:p>
          <a:p>
            <a:r>
              <a:rPr lang="en-US" dirty="0">
                <a:effectLst/>
              </a:rPr>
              <a:t>Overall, the project has shown that the Decision Tree Regressor algorithm is a valuable tool for predicting IMR and gaining insights into the factors affecting infant mortality. Further improvements can be made by incorporating additional data and exploring other regression algorithms.</a:t>
            </a:r>
            <a:endParaRPr lang="en-US" dirty="0"/>
          </a:p>
        </p:txBody>
      </p:sp>
    </p:spTree>
    <p:extLst>
      <p:ext uri="{BB962C8B-B14F-4D97-AF65-F5344CB8AC3E}">
        <p14:creationId xmlns:p14="http://schemas.microsoft.com/office/powerpoint/2010/main" val="336657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3074493-3F2B-991A-9479-5E81CBD3A88A}"/>
              </a:ext>
            </a:extLst>
          </p:cNvPr>
          <p:cNvSpPr/>
          <p:nvPr/>
        </p:nvSpPr>
        <p:spPr>
          <a:xfrm>
            <a:off x="1550795"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2747387F-1323-5565-5150-D8D0FB31D341}"/>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9A810166-A12F-8237-647E-2D959C4B9703}"/>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827E3168-1082-293C-47B0-60C0A0115A56}"/>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459B8E55-BF63-A1E2-A469-DC319C7DF0E2}"/>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20C059DB-A372-1985-8B7D-DAE32DFF6D6F}"/>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3AF809F1-0F3F-8674-BBD5-9A22B99AE9D3}"/>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9" name="TextBox 8">
            <a:extLst>
              <a:ext uri="{FF2B5EF4-FFF2-40B4-BE49-F238E27FC236}">
                <a16:creationId xmlns:a16="http://schemas.microsoft.com/office/drawing/2014/main" id="{6EA1EB8A-E5DE-DC10-E069-56B6836D8FE4}"/>
              </a:ext>
            </a:extLst>
          </p:cNvPr>
          <p:cNvSpPr txBox="1"/>
          <p:nvPr/>
        </p:nvSpPr>
        <p:spPr>
          <a:xfrm>
            <a:off x="3918917" y="2688497"/>
            <a:ext cx="7221032" cy="584775"/>
          </a:xfrm>
          <a:prstGeom prst="rect">
            <a:avLst/>
          </a:prstGeom>
          <a:noFill/>
        </p:spPr>
        <p:txBody>
          <a:bodyPr wrap="square">
            <a:spAutoFit/>
          </a:bodyPr>
          <a:lstStyle/>
          <a:p>
            <a:r>
              <a:rPr lang="en-IN" sz="3200" b="1" spc="875" dirty="0">
                <a:solidFill>
                  <a:srgbClr val="000000"/>
                </a:solidFill>
                <a:latin typeface="Arial"/>
                <a:cs typeface="Arial"/>
              </a:rPr>
              <a:t>THANK  </a:t>
            </a:r>
            <a:r>
              <a:rPr lang="en-IN" sz="3200" b="1" spc="600" dirty="0">
                <a:solidFill>
                  <a:srgbClr val="000000"/>
                </a:solidFill>
                <a:latin typeface="Arial"/>
                <a:cs typeface="Arial"/>
              </a:rPr>
              <a:t>YOU</a:t>
            </a:r>
            <a:endParaRPr lang="en-IN" sz="3200" b="1" dirty="0"/>
          </a:p>
        </p:txBody>
      </p:sp>
    </p:spTree>
    <p:extLst>
      <p:ext uri="{BB962C8B-B14F-4D97-AF65-F5344CB8AC3E}">
        <p14:creationId xmlns:p14="http://schemas.microsoft.com/office/powerpoint/2010/main" val="944881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57DDAF4-02A1-4EE4-FBFC-60C445E3349A}"/>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DCC43981-CA6A-8162-8235-9136DE0B589C}"/>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7" name="object 7">
            <a:extLst>
              <a:ext uri="{FF2B5EF4-FFF2-40B4-BE49-F238E27FC236}">
                <a16:creationId xmlns:a16="http://schemas.microsoft.com/office/drawing/2014/main" id="{B0614F77-E008-BEB5-C2E4-7D64E52C0CB4}"/>
              </a:ext>
            </a:extLst>
          </p:cNvPr>
          <p:cNvSpPr/>
          <p:nvPr/>
        </p:nvSpPr>
        <p:spPr>
          <a:xfrm>
            <a:off x="-1"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8" name="object 8">
            <a:extLst>
              <a:ext uri="{FF2B5EF4-FFF2-40B4-BE49-F238E27FC236}">
                <a16:creationId xmlns:a16="http://schemas.microsoft.com/office/drawing/2014/main" id="{37925BE7-AF34-C94E-EE20-9058AAA8F6DD}"/>
              </a:ext>
            </a:extLst>
          </p:cNvPr>
          <p:cNvPicPr/>
          <p:nvPr/>
        </p:nvPicPr>
        <p:blipFill>
          <a:blip r:embed="rId2" cstate="print"/>
          <a:stretch>
            <a:fillRect/>
          </a:stretch>
        </p:blipFill>
        <p:spPr>
          <a:xfrm>
            <a:off x="256944" y="814253"/>
            <a:ext cx="993198" cy="225692"/>
          </a:xfrm>
          <a:prstGeom prst="rect">
            <a:avLst/>
          </a:prstGeom>
        </p:spPr>
      </p:pic>
      <p:pic>
        <p:nvPicPr>
          <p:cNvPr id="9" name="object 9">
            <a:extLst>
              <a:ext uri="{FF2B5EF4-FFF2-40B4-BE49-F238E27FC236}">
                <a16:creationId xmlns:a16="http://schemas.microsoft.com/office/drawing/2014/main" id="{DEBB858E-8496-FF57-6DE6-89A187779F1E}"/>
              </a:ext>
            </a:extLst>
          </p:cNvPr>
          <p:cNvPicPr/>
          <p:nvPr/>
        </p:nvPicPr>
        <p:blipFill>
          <a:blip r:embed="rId3" cstate="print"/>
          <a:stretch>
            <a:fillRect/>
          </a:stretch>
        </p:blipFill>
        <p:spPr>
          <a:xfrm>
            <a:off x="434619" y="98946"/>
            <a:ext cx="644894" cy="649231"/>
          </a:xfrm>
          <a:prstGeom prst="rect">
            <a:avLst/>
          </a:prstGeom>
        </p:spPr>
      </p:pic>
      <p:sp>
        <p:nvSpPr>
          <p:cNvPr id="10" name="object 10">
            <a:extLst>
              <a:ext uri="{FF2B5EF4-FFF2-40B4-BE49-F238E27FC236}">
                <a16:creationId xmlns:a16="http://schemas.microsoft.com/office/drawing/2014/main" id="{95C9E854-DB9A-BD46-6F35-850BF655227B}"/>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11" name="object 11">
            <a:extLst>
              <a:ext uri="{FF2B5EF4-FFF2-40B4-BE49-F238E27FC236}">
                <a16:creationId xmlns:a16="http://schemas.microsoft.com/office/drawing/2014/main" id="{843A49C2-F589-8955-0680-2BAFEBC3B4DA}"/>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6" name="TextBox 5">
            <a:extLst>
              <a:ext uri="{FF2B5EF4-FFF2-40B4-BE49-F238E27FC236}">
                <a16:creationId xmlns:a16="http://schemas.microsoft.com/office/drawing/2014/main" id="{783A2207-8C99-5C5A-4005-40E68D06006A}"/>
              </a:ext>
            </a:extLst>
          </p:cNvPr>
          <p:cNvSpPr txBox="1"/>
          <p:nvPr/>
        </p:nvSpPr>
        <p:spPr>
          <a:xfrm>
            <a:off x="967394" y="1494502"/>
            <a:ext cx="2248515"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Introduction:</a:t>
            </a:r>
          </a:p>
        </p:txBody>
      </p:sp>
      <p:sp>
        <p:nvSpPr>
          <p:cNvPr id="13" name="TextBox 12">
            <a:extLst>
              <a:ext uri="{FF2B5EF4-FFF2-40B4-BE49-F238E27FC236}">
                <a16:creationId xmlns:a16="http://schemas.microsoft.com/office/drawing/2014/main" id="{89B5F324-7568-56DE-995F-DDCDF9E26CB2}"/>
              </a:ext>
            </a:extLst>
          </p:cNvPr>
          <p:cNvSpPr txBox="1"/>
          <p:nvPr/>
        </p:nvSpPr>
        <p:spPr>
          <a:xfrm>
            <a:off x="761998" y="1912374"/>
            <a:ext cx="10815485" cy="923330"/>
          </a:xfrm>
          <a:prstGeom prst="rect">
            <a:avLst/>
          </a:prstGeom>
          <a:noFill/>
        </p:spPr>
        <p:txBody>
          <a:bodyPr wrap="square">
            <a:spAutoFit/>
          </a:bodyPr>
          <a:lstStyle/>
          <a:p>
            <a:r>
              <a:rPr lang="en-US" dirty="0"/>
              <a:t>The project aims to develop a robust predictive model for forecasting infant mortality rates based on comprehensive analysis of previous data sets. It leverages machine learning algorithms and statistical techniques to extract meaningful patterns, identify key indicators, and establish predictive relationships.</a:t>
            </a:r>
          </a:p>
        </p:txBody>
      </p:sp>
      <p:pic>
        <p:nvPicPr>
          <p:cNvPr id="19" name="Picture 18">
            <a:extLst>
              <a:ext uri="{FF2B5EF4-FFF2-40B4-BE49-F238E27FC236}">
                <a16:creationId xmlns:a16="http://schemas.microsoft.com/office/drawing/2014/main" id="{007CCD4D-E5A0-FA6B-06EC-D84E08551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302" y="2907814"/>
            <a:ext cx="5749577" cy="3109480"/>
          </a:xfrm>
          <a:prstGeom prst="rect">
            <a:avLst/>
          </a:prstGeom>
        </p:spPr>
      </p:pic>
    </p:spTree>
    <p:extLst>
      <p:ext uri="{BB962C8B-B14F-4D97-AF65-F5344CB8AC3E}">
        <p14:creationId xmlns:p14="http://schemas.microsoft.com/office/powerpoint/2010/main" val="426094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9D4134B-F6FF-09A9-6AE9-A1D5F48F9C8D}"/>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6FA571B1-C40D-C6C6-4420-886CC52E4EDD}"/>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B374C52B-C708-4F74-C3E0-564BB5500403}"/>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454F60E9-A08B-3C3D-2720-922F079D083E}"/>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8A1A414C-5F30-3B1D-D6D9-186FB3D79BE0}"/>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F92E13C0-4FD1-8FA3-913B-3160A94D1985}"/>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17C5B3E3-0515-CD3F-6E73-F9F2D9D0EDA7}"/>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11" name="TextBox 10">
            <a:extLst>
              <a:ext uri="{FF2B5EF4-FFF2-40B4-BE49-F238E27FC236}">
                <a16:creationId xmlns:a16="http://schemas.microsoft.com/office/drawing/2014/main" id="{F7331671-373F-A38B-7D9A-E2399DBFA665}"/>
              </a:ext>
            </a:extLst>
          </p:cNvPr>
          <p:cNvSpPr txBox="1"/>
          <p:nvPr/>
        </p:nvSpPr>
        <p:spPr>
          <a:xfrm>
            <a:off x="624348" y="1283109"/>
            <a:ext cx="7733071"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Proposed System:</a:t>
            </a:r>
          </a:p>
        </p:txBody>
      </p:sp>
      <p:sp>
        <p:nvSpPr>
          <p:cNvPr id="13" name="TextBox 12">
            <a:extLst>
              <a:ext uri="{FF2B5EF4-FFF2-40B4-BE49-F238E27FC236}">
                <a16:creationId xmlns:a16="http://schemas.microsoft.com/office/drawing/2014/main" id="{E6241BFB-1B9C-0DFC-2812-305AC87DBEF0}"/>
              </a:ext>
            </a:extLst>
          </p:cNvPr>
          <p:cNvSpPr txBox="1"/>
          <p:nvPr/>
        </p:nvSpPr>
        <p:spPr>
          <a:xfrm>
            <a:off x="570271" y="1683219"/>
            <a:ext cx="11356258" cy="1200329"/>
          </a:xfrm>
          <a:prstGeom prst="rect">
            <a:avLst/>
          </a:prstGeom>
          <a:noFill/>
        </p:spPr>
        <p:txBody>
          <a:bodyPr wrap="square">
            <a:spAutoFit/>
          </a:bodyPr>
          <a:lstStyle/>
          <a:p>
            <a:r>
              <a:rPr lang="en-US" dirty="0"/>
              <a:t>The proposed system aims to build a predictive model for forecasting infant mortality rates based on a comprehensive analysis of previous data sets. To improve the efficiency of the algorithm, the data will undergo preprocessing, including the removal of outliers and performing necessary data conversions. The collected dataset will be divided into a training set and a test set for prediction.</a:t>
            </a:r>
          </a:p>
        </p:txBody>
      </p:sp>
      <p:sp>
        <p:nvSpPr>
          <p:cNvPr id="17" name="TextBox 16">
            <a:extLst>
              <a:ext uri="{FF2B5EF4-FFF2-40B4-BE49-F238E27FC236}">
                <a16:creationId xmlns:a16="http://schemas.microsoft.com/office/drawing/2014/main" id="{7755E91E-3FC9-F5F0-FB6B-7587B5E52A0E}"/>
              </a:ext>
            </a:extLst>
          </p:cNvPr>
          <p:cNvSpPr txBox="1"/>
          <p:nvPr/>
        </p:nvSpPr>
        <p:spPr>
          <a:xfrm>
            <a:off x="624348" y="2905475"/>
            <a:ext cx="11095704" cy="2585323"/>
          </a:xfrm>
          <a:prstGeom prst="rect">
            <a:avLst/>
          </a:prstGeom>
          <a:noFill/>
        </p:spPr>
        <p:txBody>
          <a:bodyPr wrap="square">
            <a:spAutoFit/>
          </a:bodyPr>
          <a:lstStyle/>
          <a:p>
            <a:r>
              <a:rPr lang="en-US" b="1" dirty="0">
                <a:effectLst/>
              </a:rPr>
              <a:t>Project Overview</a:t>
            </a:r>
            <a:endParaRPr lang="en-US" b="1" dirty="0"/>
          </a:p>
          <a:p>
            <a:r>
              <a:rPr lang="en-US" dirty="0">
                <a:effectLst/>
              </a:rPr>
              <a:t>This project aims to predict the Infant Mortality Rate (IMR) using the Decision Tree Regressor algorithm. IMR is an important indicator of the overall health and well-being of a population, and accurate predictions can help identify areas that require targeted interventions and resources.</a:t>
            </a:r>
            <a:endParaRPr lang="en-US" dirty="0"/>
          </a:p>
          <a:p>
            <a:r>
              <a:rPr lang="en-US" b="1" dirty="0">
                <a:effectLst/>
              </a:rPr>
              <a:t>Goal</a:t>
            </a:r>
            <a:endParaRPr lang="en-US" b="1" dirty="0"/>
          </a:p>
          <a:p>
            <a:r>
              <a:rPr lang="en-US" dirty="0">
                <a:effectLst/>
              </a:rPr>
              <a:t>The goal of this project is to develop a predictive model that can accurately estimate the IMR based on various socio-economic, demographic, and healthcare factors. By understanding the key determinants of IMR, policymakers and healthcare professionals can implement effective strategies to reduce infant mortality rates and improve overall public health.</a:t>
            </a:r>
            <a:endParaRPr lang="en-US" dirty="0"/>
          </a:p>
        </p:txBody>
      </p:sp>
    </p:spTree>
    <p:extLst>
      <p:ext uri="{BB962C8B-B14F-4D97-AF65-F5344CB8AC3E}">
        <p14:creationId xmlns:p14="http://schemas.microsoft.com/office/powerpoint/2010/main" val="205884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FF5A054-AC53-F8B7-A9B0-71D72C43EE5A}"/>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A7811EDE-4758-71D8-65C7-E78E2D60947D}"/>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82E60075-69CD-E978-7FF6-128DC6FFE51F}"/>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4B81E9C8-CA38-218E-40E9-D3B91A9B38D0}"/>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FD99E72E-1DF4-DD6B-54FC-226B2E65A6C1}"/>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5BC9D03C-33F4-E8DF-779B-0F9CAAD3B19B}"/>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5F1DD733-DCC9-6415-BC4A-3C9655A371D9}"/>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11" name="TextBox 10">
            <a:extLst>
              <a:ext uri="{FF2B5EF4-FFF2-40B4-BE49-F238E27FC236}">
                <a16:creationId xmlns:a16="http://schemas.microsoft.com/office/drawing/2014/main" id="{B58957C6-9736-8DB6-D9E9-F3ED2BEC6B7B}"/>
              </a:ext>
            </a:extLst>
          </p:cNvPr>
          <p:cNvSpPr txBox="1"/>
          <p:nvPr/>
        </p:nvSpPr>
        <p:spPr>
          <a:xfrm>
            <a:off x="762000" y="1417542"/>
            <a:ext cx="8568813"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Technical Implementation:</a:t>
            </a:r>
          </a:p>
        </p:txBody>
      </p:sp>
      <p:pic>
        <p:nvPicPr>
          <p:cNvPr id="10" name="Picture 9">
            <a:extLst>
              <a:ext uri="{FF2B5EF4-FFF2-40B4-BE49-F238E27FC236}">
                <a16:creationId xmlns:a16="http://schemas.microsoft.com/office/drawing/2014/main" id="{D2FC8184-B1BF-A063-37CA-A8C98ACBCB49}"/>
              </a:ext>
            </a:extLst>
          </p:cNvPr>
          <p:cNvPicPr>
            <a:picLocks noChangeAspect="1"/>
          </p:cNvPicPr>
          <p:nvPr/>
        </p:nvPicPr>
        <p:blipFill>
          <a:blip r:embed="rId4"/>
          <a:stretch>
            <a:fillRect/>
          </a:stretch>
        </p:blipFill>
        <p:spPr>
          <a:xfrm>
            <a:off x="154236" y="1786874"/>
            <a:ext cx="11716201" cy="4074099"/>
          </a:xfrm>
          <a:prstGeom prst="rect">
            <a:avLst/>
          </a:prstGeom>
        </p:spPr>
      </p:pic>
    </p:spTree>
    <p:extLst>
      <p:ext uri="{BB962C8B-B14F-4D97-AF65-F5344CB8AC3E}">
        <p14:creationId xmlns:p14="http://schemas.microsoft.com/office/powerpoint/2010/main" val="3202400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4B7D813-2EEA-F7BF-9D51-BF78DC22652A}"/>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1B967617-E50E-780D-EB70-E1E8E5C92BE5}"/>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ED30AC1B-AEFE-7E06-0996-168AC0CE5E0B}"/>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32BF59C0-B8ED-D30D-FC2F-02E1961B5A0C}"/>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FAF46810-7511-F3E4-B48B-1B7A3EE4CA1B}"/>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95DC6395-FEA7-16E1-83F2-A2D010F1000F}"/>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97D953D9-1809-1F05-E908-AFEF049714D5}"/>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11" name="TextBox 10">
            <a:extLst>
              <a:ext uri="{FF2B5EF4-FFF2-40B4-BE49-F238E27FC236}">
                <a16:creationId xmlns:a16="http://schemas.microsoft.com/office/drawing/2014/main" id="{3E1E39BC-B45F-8EAD-1EFE-18B3B9457BDB}"/>
              </a:ext>
            </a:extLst>
          </p:cNvPr>
          <p:cNvSpPr txBox="1"/>
          <p:nvPr/>
        </p:nvSpPr>
        <p:spPr>
          <a:xfrm>
            <a:off x="535859" y="1165261"/>
            <a:ext cx="838691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 Collection</a:t>
            </a:r>
          </a:p>
        </p:txBody>
      </p:sp>
      <p:pic>
        <p:nvPicPr>
          <p:cNvPr id="10" name="Picture 9">
            <a:extLst>
              <a:ext uri="{FF2B5EF4-FFF2-40B4-BE49-F238E27FC236}">
                <a16:creationId xmlns:a16="http://schemas.microsoft.com/office/drawing/2014/main" id="{7BB97A2C-6B4B-1E74-10AE-3628ADE3BDDF}"/>
              </a:ext>
            </a:extLst>
          </p:cNvPr>
          <p:cNvPicPr>
            <a:picLocks noChangeAspect="1"/>
          </p:cNvPicPr>
          <p:nvPr/>
        </p:nvPicPr>
        <p:blipFill>
          <a:blip r:embed="rId4"/>
          <a:stretch>
            <a:fillRect/>
          </a:stretch>
        </p:blipFill>
        <p:spPr>
          <a:xfrm>
            <a:off x="256944" y="1841966"/>
            <a:ext cx="11671718" cy="4367774"/>
          </a:xfrm>
          <a:prstGeom prst="rect">
            <a:avLst/>
          </a:prstGeom>
        </p:spPr>
      </p:pic>
    </p:spTree>
    <p:extLst>
      <p:ext uri="{BB962C8B-B14F-4D97-AF65-F5344CB8AC3E}">
        <p14:creationId xmlns:p14="http://schemas.microsoft.com/office/powerpoint/2010/main" val="1711776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5F74D9-9123-128B-C62D-56E99A1ABDB5}"/>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27ED916E-E7A7-C463-3A2E-8C57807EA594}"/>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7113E468-CD41-9D61-79FC-93FB5582705C}"/>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26EC1FA3-868D-1063-C53D-D5C02836AA11}"/>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92FCE0A5-98E9-4410-E199-FEB2460417F8}"/>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219B844B-CED9-0810-2BFD-8483123280A1}"/>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034B70EE-5BB2-FA56-53D0-0F40637DF6E0}"/>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10" name="TextBox 9">
            <a:extLst>
              <a:ext uri="{FF2B5EF4-FFF2-40B4-BE49-F238E27FC236}">
                <a16:creationId xmlns:a16="http://schemas.microsoft.com/office/drawing/2014/main" id="{5FB51276-DEFA-99E5-C644-F7B74E36D5F6}"/>
              </a:ext>
            </a:extLst>
          </p:cNvPr>
          <p:cNvSpPr txBox="1"/>
          <p:nvPr/>
        </p:nvSpPr>
        <p:spPr>
          <a:xfrm>
            <a:off x="714375" y="1395413"/>
            <a:ext cx="8429625"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Data Preprocessing:</a:t>
            </a:r>
          </a:p>
        </p:txBody>
      </p:sp>
      <p:pic>
        <p:nvPicPr>
          <p:cNvPr id="11" name="Picture 10">
            <a:extLst>
              <a:ext uri="{FF2B5EF4-FFF2-40B4-BE49-F238E27FC236}">
                <a16:creationId xmlns:a16="http://schemas.microsoft.com/office/drawing/2014/main" id="{BBE51570-CDDF-D1A0-FB5D-61D1478E6166}"/>
              </a:ext>
            </a:extLst>
          </p:cNvPr>
          <p:cNvPicPr>
            <a:picLocks noChangeAspect="1"/>
          </p:cNvPicPr>
          <p:nvPr/>
        </p:nvPicPr>
        <p:blipFill>
          <a:blip r:embed="rId4"/>
          <a:stretch>
            <a:fillRect/>
          </a:stretch>
        </p:blipFill>
        <p:spPr>
          <a:xfrm>
            <a:off x="434620" y="1889559"/>
            <a:ext cx="10519380" cy="3993447"/>
          </a:xfrm>
          <a:prstGeom prst="rect">
            <a:avLst/>
          </a:prstGeom>
        </p:spPr>
      </p:pic>
    </p:spTree>
    <p:extLst>
      <p:ext uri="{BB962C8B-B14F-4D97-AF65-F5344CB8AC3E}">
        <p14:creationId xmlns:p14="http://schemas.microsoft.com/office/powerpoint/2010/main" val="342020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5F74D9-9123-128B-C62D-56E99A1ABDB5}"/>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27ED916E-E7A7-C463-3A2E-8C57807EA594}"/>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7113E468-CD41-9D61-79FC-93FB5582705C}"/>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26EC1FA3-868D-1063-C53D-D5C02836AA11}"/>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92FCE0A5-98E9-4410-E199-FEB2460417F8}"/>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219B844B-CED9-0810-2BFD-8483123280A1}"/>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034B70EE-5BB2-FA56-53D0-0F40637DF6E0}"/>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11" name="TextBox 10">
            <a:extLst>
              <a:ext uri="{FF2B5EF4-FFF2-40B4-BE49-F238E27FC236}">
                <a16:creationId xmlns:a16="http://schemas.microsoft.com/office/drawing/2014/main" id="{FC0C02E3-97D2-A2DA-5E95-4BDD3EDC8BB8}"/>
              </a:ext>
            </a:extLst>
          </p:cNvPr>
          <p:cNvSpPr txBox="1"/>
          <p:nvPr/>
        </p:nvSpPr>
        <p:spPr>
          <a:xfrm>
            <a:off x="919163" y="1290638"/>
            <a:ext cx="8224837" cy="461665"/>
          </a:xfrm>
          <a:prstGeom prst="rect">
            <a:avLst/>
          </a:prstGeom>
          <a:noFill/>
        </p:spPr>
        <p:txBody>
          <a:bodyPr wrap="square">
            <a:spAutoFit/>
          </a:bodyPr>
          <a:lstStyle/>
          <a:p>
            <a:r>
              <a:rPr lang="en-US" sz="2400" b="1" dirty="0"/>
              <a:t>Feature Selection:</a:t>
            </a:r>
          </a:p>
        </p:txBody>
      </p:sp>
      <p:pic>
        <p:nvPicPr>
          <p:cNvPr id="10" name="Picture 9">
            <a:extLst>
              <a:ext uri="{FF2B5EF4-FFF2-40B4-BE49-F238E27FC236}">
                <a16:creationId xmlns:a16="http://schemas.microsoft.com/office/drawing/2014/main" id="{8A6E4CFF-22B6-4A27-3A3A-D021AF9D0BB4}"/>
              </a:ext>
            </a:extLst>
          </p:cNvPr>
          <p:cNvPicPr>
            <a:picLocks noChangeAspect="1"/>
          </p:cNvPicPr>
          <p:nvPr/>
        </p:nvPicPr>
        <p:blipFill>
          <a:blip r:embed="rId4"/>
          <a:stretch>
            <a:fillRect/>
          </a:stretch>
        </p:blipFill>
        <p:spPr>
          <a:xfrm>
            <a:off x="256944" y="2100333"/>
            <a:ext cx="11828559" cy="3822896"/>
          </a:xfrm>
          <a:prstGeom prst="rect">
            <a:avLst/>
          </a:prstGeom>
        </p:spPr>
      </p:pic>
    </p:spTree>
    <p:extLst>
      <p:ext uri="{BB962C8B-B14F-4D97-AF65-F5344CB8AC3E}">
        <p14:creationId xmlns:p14="http://schemas.microsoft.com/office/powerpoint/2010/main" val="2541780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5F74D9-9123-128B-C62D-56E99A1ABDB5}"/>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27ED916E-E7A7-C463-3A2E-8C57807EA594}"/>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7113E468-CD41-9D61-79FC-93FB5582705C}"/>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26EC1FA3-868D-1063-C53D-D5C02836AA11}"/>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92FCE0A5-98E9-4410-E199-FEB2460417F8}"/>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219B844B-CED9-0810-2BFD-8483123280A1}"/>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034B70EE-5BB2-FA56-53D0-0F40637DF6E0}"/>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11" name="TextBox 10">
            <a:extLst>
              <a:ext uri="{FF2B5EF4-FFF2-40B4-BE49-F238E27FC236}">
                <a16:creationId xmlns:a16="http://schemas.microsoft.com/office/drawing/2014/main" id="{85EE45D9-42D7-F838-16E5-57F89788AD77}"/>
              </a:ext>
            </a:extLst>
          </p:cNvPr>
          <p:cNvSpPr txBox="1"/>
          <p:nvPr/>
        </p:nvSpPr>
        <p:spPr>
          <a:xfrm>
            <a:off x="742950" y="1509713"/>
            <a:ext cx="8401050"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Model Training:</a:t>
            </a:r>
          </a:p>
        </p:txBody>
      </p:sp>
      <p:sp>
        <p:nvSpPr>
          <p:cNvPr id="14" name="TextBox 13">
            <a:extLst>
              <a:ext uri="{FF2B5EF4-FFF2-40B4-BE49-F238E27FC236}">
                <a16:creationId xmlns:a16="http://schemas.microsoft.com/office/drawing/2014/main" id="{1CFD8DE7-E08A-7F4B-1158-471516F54C46}"/>
              </a:ext>
            </a:extLst>
          </p:cNvPr>
          <p:cNvSpPr txBox="1"/>
          <p:nvPr/>
        </p:nvSpPr>
        <p:spPr>
          <a:xfrm>
            <a:off x="742950" y="2323525"/>
            <a:ext cx="9772650" cy="1754326"/>
          </a:xfrm>
          <a:prstGeom prst="rect">
            <a:avLst/>
          </a:prstGeom>
          <a:noFill/>
        </p:spPr>
        <p:txBody>
          <a:bodyPr wrap="square">
            <a:spAutoFit/>
          </a:bodyPr>
          <a:lstStyle/>
          <a:p>
            <a:r>
              <a:rPr lang="en-US" b="1" dirty="0">
                <a:effectLst/>
              </a:rPr>
              <a:t>Decision Tree Regressor Algorithm</a:t>
            </a:r>
            <a:endParaRPr lang="en-US" b="1" dirty="0"/>
          </a:p>
          <a:p>
            <a:r>
              <a:rPr lang="en-US" dirty="0">
                <a:effectLst/>
              </a:rPr>
              <a:t>The Decision Tree Regressor algorithm is a supervised learning algorithm that is commonly used for regression tasks. It is a non-parametric algorithm that creates a model by recursively partitioning the training data into subsets based on the values of the input features. Each partition is represented by a node in the decision tree, and the output value is determined by the average value of the target variable in that partition.</a:t>
            </a:r>
            <a:endParaRPr lang="en-US" dirty="0"/>
          </a:p>
        </p:txBody>
      </p:sp>
    </p:spTree>
    <p:extLst>
      <p:ext uri="{BB962C8B-B14F-4D97-AF65-F5344CB8AC3E}">
        <p14:creationId xmlns:p14="http://schemas.microsoft.com/office/powerpoint/2010/main" val="121230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5F74D9-9123-128B-C62D-56E99A1ABDB5}"/>
              </a:ext>
            </a:extLst>
          </p:cNvPr>
          <p:cNvSpPr/>
          <p:nvPr/>
        </p:nvSpPr>
        <p:spPr>
          <a:xfrm>
            <a:off x="1505711" y="0"/>
            <a:ext cx="10686415" cy="1096010"/>
          </a:xfrm>
          <a:custGeom>
            <a:avLst/>
            <a:gdLst/>
            <a:ahLst/>
            <a:cxnLst/>
            <a:rect l="l" t="t" r="r" b="b"/>
            <a:pathLst>
              <a:path w="10686415" h="1096010">
                <a:moveTo>
                  <a:pt x="10686288" y="0"/>
                </a:moveTo>
                <a:lnTo>
                  <a:pt x="0" y="0"/>
                </a:lnTo>
                <a:lnTo>
                  <a:pt x="0" y="1095755"/>
                </a:lnTo>
                <a:lnTo>
                  <a:pt x="10686288" y="1095755"/>
                </a:lnTo>
                <a:lnTo>
                  <a:pt x="10686288" y="0"/>
                </a:lnTo>
                <a:close/>
              </a:path>
            </a:pathLst>
          </a:custGeom>
          <a:solidFill>
            <a:srgbClr val="C00000"/>
          </a:solidFill>
        </p:spPr>
        <p:txBody>
          <a:bodyPr wrap="square" lIns="0" tIns="0" rIns="0" bIns="0" rtlCol="0"/>
          <a:lstStyle/>
          <a:p>
            <a:endParaRPr dirty="0"/>
          </a:p>
        </p:txBody>
      </p:sp>
      <p:sp>
        <p:nvSpPr>
          <p:cNvPr id="3" name="object 3">
            <a:extLst>
              <a:ext uri="{FF2B5EF4-FFF2-40B4-BE49-F238E27FC236}">
                <a16:creationId xmlns:a16="http://schemas.microsoft.com/office/drawing/2014/main" id="{27ED916E-E7A7-C463-3A2E-8C57807EA594}"/>
              </a:ext>
            </a:extLst>
          </p:cNvPr>
          <p:cNvSpPr txBox="1"/>
          <p:nvPr/>
        </p:nvSpPr>
        <p:spPr>
          <a:xfrm>
            <a:off x="3048761" y="21463"/>
            <a:ext cx="769048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FFFFFF"/>
                </a:solidFill>
                <a:latin typeface="Calibri"/>
                <a:cs typeface="Calibri"/>
              </a:rPr>
              <a:t>School of </a:t>
            </a:r>
            <a:r>
              <a:rPr sz="3200" b="1" spc="-5" dirty="0">
                <a:solidFill>
                  <a:srgbClr val="FFFFFF"/>
                </a:solidFill>
                <a:latin typeface="Calibri"/>
                <a:cs typeface="Calibri"/>
              </a:rPr>
              <a:t>Computing</a:t>
            </a:r>
            <a:r>
              <a:rPr sz="3200" b="1" spc="-35" dirty="0">
                <a:solidFill>
                  <a:srgbClr val="FFFFFF"/>
                </a:solidFill>
                <a:latin typeface="Calibri"/>
                <a:cs typeface="Calibri"/>
              </a:rPr>
              <a:t> </a:t>
            </a:r>
            <a:r>
              <a:rPr sz="3200" b="1" dirty="0">
                <a:solidFill>
                  <a:srgbClr val="FFFFFF"/>
                </a:solidFill>
                <a:latin typeface="Calibri"/>
                <a:cs typeface="Calibri"/>
              </a:rPr>
              <a:t>Science</a:t>
            </a:r>
            <a:r>
              <a:rPr sz="3200" b="1" spc="-20" dirty="0">
                <a:solidFill>
                  <a:srgbClr val="FFFFFF"/>
                </a:solidFill>
                <a:latin typeface="Calibri"/>
                <a:cs typeface="Calibri"/>
              </a:rPr>
              <a:t> </a:t>
            </a:r>
            <a:r>
              <a:rPr sz="3200" b="1" dirty="0">
                <a:solidFill>
                  <a:srgbClr val="FFFFFF"/>
                </a:solidFill>
                <a:latin typeface="Calibri"/>
                <a:cs typeface="Calibri"/>
              </a:rPr>
              <a:t>and</a:t>
            </a:r>
            <a:r>
              <a:rPr sz="3200" b="1" spc="-20" dirty="0">
                <a:solidFill>
                  <a:srgbClr val="FFFFFF"/>
                </a:solidFill>
                <a:latin typeface="Calibri"/>
                <a:cs typeface="Calibri"/>
              </a:rPr>
              <a:t> </a:t>
            </a:r>
            <a:r>
              <a:rPr sz="3200" b="1" spc="-5" dirty="0">
                <a:solidFill>
                  <a:srgbClr val="FFFFFF"/>
                </a:solidFill>
                <a:latin typeface="Calibri"/>
                <a:cs typeface="Calibri"/>
              </a:rPr>
              <a:t>Engineering</a:t>
            </a:r>
            <a:endParaRPr sz="3200" dirty="0">
              <a:latin typeface="Calibri"/>
              <a:cs typeface="Calibri"/>
            </a:endParaRPr>
          </a:p>
        </p:txBody>
      </p:sp>
      <p:sp>
        <p:nvSpPr>
          <p:cNvPr id="4" name="object 7">
            <a:extLst>
              <a:ext uri="{FF2B5EF4-FFF2-40B4-BE49-F238E27FC236}">
                <a16:creationId xmlns:a16="http://schemas.microsoft.com/office/drawing/2014/main" id="{7113E468-CD41-9D61-79FC-93FB5582705C}"/>
              </a:ext>
            </a:extLst>
          </p:cNvPr>
          <p:cNvSpPr/>
          <p:nvPr/>
        </p:nvSpPr>
        <p:spPr>
          <a:xfrm>
            <a:off x="0" y="6271260"/>
            <a:ext cx="12192000" cy="586740"/>
          </a:xfrm>
          <a:custGeom>
            <a:avLst/>
            <a:gdLst/>
            <a:ahLst/>
            <a:cxnLst/>
            <a:rect l="l" t="t" r="r" b="b"/>
            <a:pathLst>
              <a:path w="12192000" h="586740">
                <a:moveTo>
                  <a:pt x="12192000" y="0"/>
                </a:moveTo>
                <a:lnTo>
                  <a:pt x="0" y="0"/>
                </a:lnTo>
                <a:lnTo>
                  <a:pt x="0" y="586740"/>
                </a:lnTo>
                <a:lnTo>
                  <a:pt x="12192000" y="586740"/>
                </a:lnTo>
                <a:lnTo>
                  <a:pt x="12192000" y="0"/>
                </a:lnTo>
                <a:close/>
              </a:path>
            </a:pathLst>
          </a:custGeom>
          <a:solidFill>
            <a:srgbClr val="C00000"/>
          </a:solidFill>
        </p:spPr>
        <p:txBody>
          <a:bodyPr wrap="square" lIns="0" tIns="0" rIns="0" bIns="0" rtlCol="0"/>
          <a:lstStyle/>
          <a:p>
            <a:endParaRPr dirty="0"/>
          </a:p>
        </p:txBody>
      </p:sp>
      <p:pic>
        <p:nvPicPr>
          <p:cNvPr id="5" name="object 8">
            <a:extLst>
              <a:ext uri="{FF2B5EF4-FFF2-40B4-BE49-F238E27FC236}">
                <a16:creationId xmlns:a16="http://schemas.microsoft.com/office/drawing/2014/main" id="{26EC1FA3-868D-1063-C53D-D5C02836AA11}"/>
              </a:ext>
            </a:extLst>
          </p:cNvPr>
          <p:cNvPicPr/>
          <p:nvPr/>
        </p:nvPicPr>
        <p:blipFill>
          <a:blip r:embed="rId2" cstate="print"/>
          <a:stretch>
            <a:fillRect/>
          </a:stretch>
        </p:blipFill>
        <p:spPr>
          <a:xfrm>
            <a:off x="256944" y="814253"/>
            <a:ext cx="993198" cy="225692"/>
          </a:xfrm>
          <a:prstGeom prst="rect">
            <a:avLst/>
          </a:prstGeom>
        </p:spPr>
      </p:pic>
      <p:pic>
        <p:nvPicPr>
          <p:cNvPr id="6" name="object 9">
            <a:extLst>
              <a:ext uri="{FF2B5EF4-FFF2-40B4-BE49-F238E27FC236}">
                <a16:creationId xmlns:a16="http://schemas.microsoft.com/office/drawing/2014/main" id="{92FCE0A5-98E9-4410-E199-FEB2460417F8}"/>
              </a:ext>
            </a:extLst>
          </p:cNvPr>
          <p:cNvPicPr/>
          <p:nvPr/>
        </p:nvPicPr>
        <p:blipFill>
          <a:blip r:embed="rId3" cstate="print"/>
          <a:stretch>
            <a:fillRect/>
          </a:stretch>
        </p:blipFill>
        <p:spPr>
          <a:xfrm>
            <a:off x="434619" y="98946"/>
            <a:ext cx="644894" cy="649231"/>
          </a:xfrm>
          <a:prstGeom prst="rect">
            <a:avLst/>
          </a:prstGeom>
        </p:spPr>
      </p:pic>
      <p:sp>
        <p:nvSpPr>
          <p:cNvPr id="7" name="object 10">
            <a:extLst>
              <a:ext uri="{FF2B5EF4-FFF2-40B4-BE49-F238E27FC236}">
                <a16:creationId xmlns:a16="http://schemas.microsoft.com/office/drawing/2014/main" id="{219B844B-CED9-0810-2BFD-8483123280A1}"/>
              </a:ext>
            </a:extLst>
          </p:cNvPr>
          <p:cNvSpPr txBox="1">
            <a:spLocks/>
          </p:cNvSpPr>
          <p:nvPr/>
        </p:nvSpPr>
        <p:spPr>
          <a:xfrm>
            <a:off x="4033265" y="6343370"/>
            <a:ext cx="2421890"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20" dirty="0">
                <a:solidFill>
                  <a:schemeClr val="bg1">
                    <a:lumMod val="95000"/>
                  </a:schemeClr>
                </a:solidFill>
              </a:rPr>
              <a:t>Program</a:t>
            </a:r>
            <a:r>
              <a:rPr lang="en-IN" sz="2400" b="1" spc="-15" dirty="0">
                <a:solidFill>
                  <a:schemeClr val="bg1">
                    <a:lumMod val="95000"/>
                  </a:schemeClr>
                </a:solidFill>
              </a:rPr>
              <a:t> </a:t>
            </a:r>
            <a:r>
              <a:rPr lang="en-IN" sz="2400" b="1" spc="-5" dirty="0">
                <a:solidFill>
                  <a:schemeClr val="bg1">
                    <a:lumMod val="95000"/>
                  </a:schemeClr>
                </a:solidFill>
              </a:rPr>
              <a:t>Name</a:t>
            </a:r>
            <a:r>
              <a:rPr lang="en-IN" sz="2400" b="1" dirty="0">
                <a:solidFill>
                  <a:schemeClr val="bg1">
                    <a:lumMod val="95000"/>
                  </a:schemeClr>
                </a:solidFill>
              </a:rPr>
              <a:t> </a:t>
            </a:r>
            <a:r>
              <a:rPr lang="en-IN" spc="-5" dirty="0">
                <a:solidFill>
                  <a:schemeClr val="bg1">
                    <a:lumMod val="95000"/>
                  </a:schemeClr>
                </a:solidFill>
              </a:rPr>
              <a:t>:</a:t>
            </a:r>
          </a:p>
        </p:txBody>
      </p:sp>
      <p:sp>
        <p:nvSpPr>
          <p:cNvPr id="8" name="object 11">
            <a:extLst>
              <a:ext uri="{FF2B5EF4-FFF2-40B4-BE49-F238E27FC236}">
                <a16:creationId xmlns:a16="http://schemas.microsoft.com/office/drawing/2014/main" id="{034B70EE-5BB2-FA56-53D0-0F40637DF6E0}"/>
              </a:ext>
            </a:extLst>
          </p:cNvPr>
          <p:cNvSpPr txBox="1">
            <a:spLocks/>
          </p:cNvSpPr>
          <p:nvPr/>
        </p:nvSpPr>
        <p:spPr>
          <a:xfrm>
            <a:off x="6108826" y="6365297"/>
            <a:ext cx="1570354" cy="359073"/>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2755"/>
              </a:lnSpc>
            </a:pPr>
            <a:r>
              <a:rPr lang="en-IN" sz="2400" b="1" spc="-80" dirty="0">
                <a:solidFill>
                  <a:schemeClr val="bg1">
                    <a:lumMod val="95000"/>
                  </a:schemeClr>
                </a:solidFill>
              </a:rPr>
              <a:t>B.Tech</a:t>
            </a:r>
            <a:r>
              <a:rPr lang="en-IN" sz="2400" b="1" spc="-35" dirty="0">
                <a:solidFill>
                  <a:schemeClr val="bg1">
                    <a:lumMod val="95000"/>
                  </a:schemeClr>
                </a:solidFill>
              </a:rPr>
              <a:t> </a:t>
            </a:r>
            <a:r>
              <a:rPr lang="en-IN" sz="2400" b="1" spc="-10" dirty="0">
                <a:solidFill>
                  <a:schemeClr val="bg1">
                    <a:lumMod val="95000"/>
                  </a:schemeClr>
                </a:solidFill>
              </a:rPr>
              <a:t>CSE</a:t>
            </a:r>
          </a:p>
        </p:txBody>
      </p:sp>
      <p:sp>
        <p:nvSpPr>
          <p:cNvPr id="11" name="TextBox 10">
            <a:extLst>
              <a:ext uri="{FF2B5EF4-FFF2-40B4-BE49-F238E27FC236}">
                <a16:creationId xmlns:a16="http://schemas.microsoft.com/office/drawing/2014/main" id="{C92B3943-432D-6352-B15B-B469AFF2C041}"/>
              </a:ext>
            </a:extLst>
          </p:cNvPr>
          <p:cNvSpPr txBox="1"/>
          <p:nvPr/>
        </p:nvSpPr>
        <p:spPr>
          <a:xfrm>
            <a:off x="666750" y="1347788"/>
            <a:ext cx="8477250" cy="400110"/>
          </a:xfrm>
          <a:prstGeom prst="rect">
            <a:avLst/>
          </a:prstGeom>
          <a:noFill/>
        </p:spPr>
        <p:txBody>
          <a:bodyPr wrap="square">
            <a:spAutoFit/>
          </a:bodyPr>
          <a:lstStyle/>
          <a:p>
            <a:r>
              <a:rPr lang="en-US" sz="2000" b="1" dirty="0"/>
              <a:t>Model Evaluation</a:t>
            </a:r>
          </a:p>
        </p:txBody>
      </p:sp>
      <p:pic>
        <p:nvPicPr>
          <p:cNvPr id="16" name="Picture 15">
            <a:extLst>
              <a:ext uri="{FF2B5EF4-FFF2-40B4-BE49-F238E27FC236}">
                <a16:creationId xmlns:a16="http://schemas.microsoft.com/office/drawing/2014/main" id="{6404A75B-DB57-2E22-C78A-2C01712C9874}"/>
              </a:ext>
            </a:extLst>
          </p:cNvPr>
          <p:cNvPicPr>
            <a:picLocks noChangeAspect="1"/>
          </p:cNvPicPr>
          <p:nvPr/>
        </p:nvPicPr>
        <p:blipFill>
          <a:blip r:embed="rId4"/>
          <a:stretch>
            <a:fillRect/>
          </a:stretch>
        </p:blipFill>
        <p:spPr>
          <a:xfrm>
            <a:off x="256945" y="1877933"/>
            <a:ext cx="11670646" cy="4165814"/>
          </a:xfrm>
          <a:prstGeom prst="rect">
            <a:avLst/>
          </a:prstGeom>
        </p:spPr>
      </p:pic>
    </p:spTree>
    <p:extLst>
      <p:ext uri="{BB962C8B-B14F-4D97-AF65-F5344CB8AC3E}">
        <p14:creationId xmlns:p14="http://schemas.microsoft.com/office/powerpoint/2010/main" val="978607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674</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The Serif Hand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kumar singh</dc:creator>
  <cp:lastModifiedBy>Shivam kumar singh</cp:lastModifiedBy>
  <cp:revision>3</cp:revision>
  <dcterms:created xsi:type="dcterms:W3CDTF">2024-01-16T07:42:42Z</dcterms:created>
  <dcterms:modified xsi:type="dcterms:W3CDTF">2024-01-16T07:51:14Z</dcterms:modified>
</cp:coreProperties>
</file>