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8" r:id="rId3"/>
    <p:sldId id="269" r:id="rId4"/>
    <p:sldId id="270" r:id="rId5"/>
    <p:sldId id="271" r:id="rId6"/>
    <p:sldId id="272" r:id="rId7"/>
    <p:sldId id="273" r:id="rId8"/>
    <p:sldId id="274" r:id="rId9"/>
    <p:sldId id="275" r:id="rId10"/>
    <p:sldId id="276" r:id="rId11"/>
    <p:sldId id="266" r:id="rId12"/>
  </p:sldIdLst>
  <p:sldSz cx="12192000" cy="6858000"/>
  <p:notesSz cx="7010400" cy="9296400"/>
  <p:embeddedFontLst>
    <p:embeddedFont>
      <p:font typeface="Tinos"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6">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o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0-12T11:28:45.778" idx="1">
    <p:pos x="7430" y="1047"/>
    <p:tex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0CA70-94AF-4A66-83F6-D81FCB7F835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9FCB445-36EF-4B8B-921B-B9644205F326}">
      <dgm:prSet/>
      <dgm:spPr/>
      <dgm:t>
        <a:bodyPr/>
        <a:lstStyle/>
        <a:p>
          <a:r>
            <a:rPr lang="en-US" b="1" dirty="0"/>
            <a:t>Demographics- </a:t>
          </a:r>
          <a:r>
            <a:rPr lang="en-US" dirty="0"/>
            <a:t>Age, gender, and location play a significant role in determining insurance premiums.</a:t>
          </a:r>
        </a:p>
      </dgm:t>
    </dgm:pt>
    <dgm:pt modelId="{1257037C-36FE-4FAD-9B50-1EB277E1CBC8}" type="parTrans" cxnId="{BCEFC9CC-AB81-4A7B-B7F0-58058985FDE7}">
      <dgm:prSet/>
      <dgm:spPr/>
      <dgm:t>
        <a:bodyPr/>
        <a:lstStyle/>
        <a:p>
          <a:endParaRPr lang="en-US"/>
        </a:p>
      </dgm:t>
    </dgm:pt>
    <dgm:pt modelId="{6FEC51DB-C24B-4C56-A4B8-0A4DC5BA9993}" type="sibTrans" cxnId="{BCEFC9CC-AB81-4A7B-B7F0-58058985FDE7}">
      <dgm:prSet/>
      <dgm:spPr/>
      <dgm:t>
        <a:bodyPr/>
        <a:lstStyle/>
        <a:p>
          <a:endParaRPr lang="en-US"/>
        </a:p>
      </dgm:t>
    </dgm:pt>
    <dgm:pt modelId="{5B4B8DA1-390D-4919-B9CC-1CEF6DB5B6DF}">
      <dgm:prSet/>
      <dgm:spPr/>
      <dgm:t>
        <a:bodyPr/>
        <a:lstStyle/>
        <a:p>
          <a:r>
            <a:rPr lang="en-US" b="1"/>
            <a:t>Health History- </a:t>
          </a:r>
          <a:r>
            <a:rPr lang="en-US"/>
            <a:t>Preexisting conditions, medical treatments, and claims history affect risk assessment.</a:t>
          </a:r>
        </a:p>
      </dgm:t>
    </dgm:pt>
    <dgm:pt modelId="{1C4941BD-CF75-4E53-A51B-8A7C00DAB8E8}" type="parTrans" cxnId="{75F31F9C-9A89-4CAF-BC73-493DDA3F2134}">
      <dgm:prSet/>
      <dgm:spPr/>
      <dgm:t>
        <a:bodyPr/>
        <a:lstStyle/>
        <a:p>
          <a:endParaRPr lang="en-US"/>
        </a:p>
      </dgm:t>
    </dgm:pt>
    <dgm:pt modelId="{784E671C-FD56-4FFC-963B-5C81F78017E0}" type="sibTrans" cxnId="{75F31F9C-9A89-4CAF-BC73-493DDA3F2134}">
      <dgm:prSet/>
      <dgm:spPr/>
      <dgm:t>
        <a:bodyPr/>
        <a:lstStyle/>
        <a:p>
          <a:endParaRPr lang="en-US"/>
        </a:p>
      </dgm:t>
    </dgm:pt>
    <dgm:pt modelId="{46DA7D55-62CA-41BA-B785-EE43AAB099AB}">
      <dgm:prSet/>
      <dgm:spPr/>
      <dgm:t>
        <a:bodyPr/>
        <a:lstStyle/>
        <a:p>
          <a:r>
            <a:rPr lang="en-US" b="1" dirty="0"/>
            <a:t>Lifestyle Factors- </a:t>
          </a:r>
          <a:r>
            <a:rPr lang="en-US" dirty="0"/>
            <a:t>Smoking habits, exercise levels, and dietary choices impact health outcomes and costs.</a:t>
          </a:r>
        </a:p>
      </dgm:t>
    </dgm:pt>
    <dgm:pt modelId="{19ED691B-86ED-4BBB-AE45-DEF5EA1CC3CF}" type="parTrans" cxnId="{C27EA968-25E5-48F4-961D-880F2562C712}">
      <dgm:prSet/>
      <dgm:spPr/>
      <dgm:t>
        <a:bodyPr/>
        <a:lstStyle/>
        <a:p>
          <a:endParaRPr lang="en-US"/>
        </a:p>
      </dgm:t>
    </dgm:pt>
    <dgm:pt modelId="{559B3AB5-5535-4671-BFDE-B188BE4CA4DC}" type="sibTrans" cxnId="{C27EA968-25E5-48F4-961D-880F2562C712}">
      <dgm:prSet/>
      <dgm:spPr/>
      <dgm:t>
        <a:bodyPr/>
        <a:lstStyle/>
        <a:p>
          <a:endParaRPr lang="en-US"/>
        </a:p>
      </dgm:t>
    </dgm:pt>
    <dgm:pt modelId="{BAB4BC34-0096-4C19-8876-012B41160A89}">
      <dgm:prSet/>
      <dgm:spPr/>
      <dgm:t>
        <a:bodyPr/>
        <a:lstStyle/>
        <a:p>
          <a:r>
            <a:rPr lang="en-US" b="1" dirty="0"/>
            <a:t>Rising Healthcare Costs- </a:t>
          </a:r>
          <a:r>
            <a:rPr lang="en-US" dirty="0"/>
            <a:t>Predicting insurance costs helps insurance providers and policyholders.</a:t>
          </a:r>
        </a:p>
      </dgm:t>
    </dgm:pt>
    <dgm:pt modelId="{3B6FCA9D-12C4-4E17-B8AF-C5DABBA1B9D2}" type="parTrans" cxnId="{8E77F58E-EF54-4970-BF5C-F4E0C31F4FC9}">
      <dgm:prSet/>
      <dgm:spPr/>
      <dgm:t>
        <a:bodyPr/>
        <a:lstStyle/>
        <a:p>
          <a:endParaRPr lang="en-US"/>
        </a:p>
      </dgm:t>
    </dgm:pt>
    <dgm:pt modelId="{590A52A8-C9DE-4BFA-B568-F7EB6CC5EF48}" type="sibTrans" cxnId="{8E77F58E-EF54-4970-BF5C-F4E0C31F4FC9}">
      <dgm:prSet/>
      <dgm:spPr/>
      <dgm:t>
        <a:bodyPr/>
        <a:lstStyle/>
        <a:p>
          <a:endParaRPr lang="en-US"/>
        </a:p>
      </dgm:t>
    </dgm:pt>
    <dgm:pt modelId="{557C0541-118D-4FD4-855E-F733190729DB}">
      <dgm:prSet/>
      <dgm:spPr/>
      <dgm:t>
        <a:bodyPr/>
        <a:lstStyle/>
        <a:p>
          <a:r>
            <a:rPr lang="en-US" b="1" dirty="0"/>
            <a:t>Benefits for Insurers- </a:t>
          </a:r>
          <a:r>
            <a:rPr lang="en-US" dirty="0"/>
            <a:t>Optimize pricing, manage risk, and offer tailored plans.</a:t>
          </a:r>
        </a:p>
      </dgm:t>
    </dgm:pt>
    <dgm:pt modelId="{10F084F8-465C-41A8-8444-325A841D9E3A}" type="parTrans" cxnId="{91146475-EAC7-4819-8451-E0F380667BBE}">
      <dgm:prSet/>
      <dgm:spPr/>
      <dgm:t>
        <a:bodyPr/>
        <a:lstStyle/>
        <a:p>
          <a:endParaRPr lang="en-US"/>
        </a:p>
      </dgm:t>
    </dgm:pt>
    <dgm:pt modelId="{D08DD452-E370-4DC2-8CE8-32C07A6CB7CA}" type="sibTrans" cxnId="{91146475-EAC7-4819-8451-E0F380667BBE}">
      <dgm:prSet/>
      <dgm:spPr/>
      <dgm:t>
        <a:bodyPr/>
        <a:lstStyle/>
        <a:p>
          <a:endParaRPr lang="en-US"/>
        </a:p>
      </dgm:t>
    </dgm:pt>
    <dgm:pt modelId="{47D879BE-09CD-4CD0-9EF3-CF4BA9892F51}">
      <dgm:prSet/>
      <dgm:spPr>
        <a:ln>
          <a:solidFill>
            <a:schemeClr val="accent2">
              <a:lumMod val="75000"/>
            </a:schemeClr>
          </a:solidFill>
        </a:ln>
      </dgm:spPr>
      <dgm:t>
        <a:bodyPr/>
        <a:lstStyle/>
        <a:p>
          <a:r>
            <a:rPr lang="en-US" b="1" dirty="0"/>
            <a:t>Benefits for Individuals- </a:t>
          </a:r>
          <a:r>
            <a:rPr lang="en-US" dirty="0"/>
            <a:t>Better financial planning and decision-making.</a:t>
          </a:r>
        </a:p>
      </dgm:t>
    </dgm:pt>
    <dgm:pt modelId="{96D185D2-EDC6-4F7B-9B22-335582485D03}" type="parTrans" cxnId="{D6673ECD-D03B-4307-B023-0F3FAAA15B0B}">
      <dgm:prSet/>
      <dgm:spPr/>
      <dgm:t>
        <a:bodyPr/>
        <a:lstStyle/>
        <a:p>
          <a:endParaRPr lang="en-US"/>
        </a:p>
      </dgm:t>
    </dgm:pt>
    <dgm:pt modelId="{452EE8C9-05D2-4402-9331-D7EFBE0A7BA1}" type="sibTrans" cxnId="{D6673ECD-D03B-4307-B023-0F3FAAA15B0B}">
      <dgm:prSet/>
      <dgm:spPr/>
      <dgm:t>
        <a:bodyPr/>
        <a:lstStyle/>
        <a:p>
          <a:endParaRPr lang="en-US"/>
        </a:p>
      </dgm:t>
    </dgm:pt>
    <dgm:pt modelId="{4D0BE904-5AAF-4E9C-8958-837A7C883669}" type="pres">
      <dgm:prSet presAssocID="{4660CA70-94AF-4A66-83F6-D81FCB7F8359}" presName="vert0" presStyleCnt="0">
        <dgm:presLayoutVars>
          <dgm:dir/>
          <dgm:animOne val="branch"/>
          <dgm:animLvl val="lvl"/>
        </dgm:presLayoutVars>
      </dgm:prSet>
      <dgm:spPr/>
    </dgm:pt>
    <dgm:pt modelId="{A0ADB4BA-8EC3-4286-BE81-AE66EF62636A}" type="pres">
      <dgm:prSet presAssocID="{19FCB445-36EF-4B8B-921B-B9644205F326}" presName="thickLine" presStyleLbl="alignNode1" presStyleIdx="0" presStyleCnt="6"/>
      <dgm:spPr/>
    </dgm:pt>
    <dgm:pt modelId="{7D5BA5DE-DADC-485E-B14F-060226CB7D77}" type="pres">
      <dgm:prSet presAssocID="{19FCB445-36EF-4B8B-921B-B9644205F326}" presName="horz1" presStyleCnt="0"/>
      <dgm:spPr/>
    </dgm:pt>
    <dgm:pt modelId="{C80406EF-80E0-426B-B95D-14A9CF9BBEF5}" type="pres">
      <dgm:prSet presAssocID="{19FCB445-36EF-4B8B-921B-B9644205F326}" presName="tx1" presStyleLbl="revTx" presStyleIdx="0" presStyleCnt="6"/>
      <dgm:spPr/>
    </dgm:pt>
    <dgm:pt modelId="{167D85B8-934E-455D-AE19-CA2EC88B248F}" type="pres">
      <dgm:prSet presAssocID="{19FCB445-36EF-4B8B-921B-B9644205F326}" presName="vert1" presStyleCnt="0"/>
      <dgm:spPr/>
    </dgm:pt>
    <dgm:pt modelId="{3AF380D1-591A-4313-9A99-04B0C3B6D1E4}" type="pres">
      <dgm:prSet presAssocID="{5B4B8DA1-390D-4919-B9CC-1CEF6DB5B6DF}" presName="thickLine" presStyleLbl="alignNode1" presStyleIdx="1" presStyleCnt="6"/>
      <dgm:spPr/>
    </dgm:pt>
    <dgm:pt modelId="{78CD2A91-DC4D-4D7A-BF9A-44A4952778B9}" type="pres">
      <dgm:prSet presAssocID="{5B4B8DA1-390D-4919-B9CC-1CEF6DB5B6DF}" presName="horz1" presStyleCnt="0"/>
      <dgm:spPr/>
    </dgm:pt>
    <dgm:pt modelId="{F1611523-39A8-4E8B-92E7-19776C52E3F5}" type="pres">
      <dgm:prSet presAssocID="{5B4B8DA1-390D-4919-B9CC-1CEF6DB5B6DF}" presName="tx1" presStyleLbl="revTx" presStyleIdx="1" presStyleCnt="6"/>
      <dgm:spPr/>
    </dgm:pt>
    <dgm:pt modelId="{F371D5E4-9F92-4E7D-B820-16255CB5B462}" type="pres">
      <dgm:prSet presAssocID="{5B4B8DA1-390D-4919-B9CC-1CEF6DB5B6DF}" presName="vert1" presStyleCnt="0"/>
      <dgm:spPr/>
    </dgm:pt>
    <dgm:pt modelId="{8146A373-A382-49A4-AD1E-4C6E9B2BEAF7}" type="pres">
      <dgm:prSet presAssocID="{46DA7D55-62CA-41BA-B785-EE43AAB099AB}" presName="thickLine" presStyleLbl="alignNode1" presStyleIdx="2" presStyleCnt="6"/>
      <dgm:spPr/>
    </dgm:pt>
    <dgm:pt modelId="{AC24FD3C-049E-4434-AAB6-8205830C41E1}" type="pres">
      <dgm:prSet presAssocID="{46DA7D55-62CA-41BA-B785-EE43AAB099AB}" presName="horz1" presStyleCnt="0"/>
      <dgm:spPr/>
    </dgm:pt>
    <dgm:pt modelId="{C50DB35F-8761-4987-A19F-A0F37835B9F0}" type="pres">
      <dgm:prSet presAssocID="{46DA7D55-62CA-41BA-B785-EE43AAB099AB}" presName="tx1" presStyleLbl="revTx" presStyleIdx="2" presStyleCnt="6"/>
      <dgm:spPr/>
    </dgm:pt>
    <dgm:pt modelId="{C8CAC32B-69A0-4E93-A4B1-2F51598FC60E}" type="pres">
      <dgm:prSet presAssocID="{46DA7D55-62CA-41BA-B785-EE43AAB099AB}" presName="vert1" presStyleCnt="0"/>
      <dgm:spPr/>
    </dgm:pt>
    <dgm:pt modelId="{4D2FC8AB-34B9-4B8D-9043-6646C54605E3}" type="pres">
      <dgm:prSet presAssocID="{BAB4BC34-0096-4C19-8876-012B41160A89}" presName="thickLine" presStyleLbl="alignNode1" presStyleIdx="3" presStyleCnt="6"/>
      <dgm:spPr/>
    </dgm:pt>
    <dgm:pt modelId="{18AAB816-35C2-439D-830B-EB4D135C4942}" type="pres">
      <dgm:prSet presAssocID="{BAB4BC34-0096-4C19-8876-012B41160A89}" presName="horz1" presStyleCnt="0"/>
      <dgm:spPr/>
    </dgm:pt>
    <dgm:pt modelId="{E7D6E614-A352-4D8E-AACC-FEEC990053EA}" type="pres">
      <dgm:prSet presAssocID="{BAB4BC34-0096-4C19-8876-012B41160A89}" presName="tx1" presStyleLbl="revTx" presStyleIdx="3" presStyleCnt="6"/>
      <dgm:spPr/>
    </dgm:pt>
    <dgm:pt modelId="{9B095F92-3476-44C0-8271-B26C49823FD9}" type="pres">
      <dgm:prSet presAssocID="{BAB4BC34-0096-4C19-8876-012B41160A89}" presName="vert1" presStyleCnt="0"/>
      <dgm:spPr/>
    </dgm:pt>
    <dgm:pt modelId="{FBC798B5-7945-4D42-B214-EA57A732BDEC}" type="pres">
      <dgm:prSet presAssocID="{557C0541-118D-4FD4-855E-F733190729DB}" presName="thickLine" presStyleLbl="alignNode1" presStyleIdx="4" presStyleCnt="6"/>
      <dgm:spPr/>
    </dgm:pt>
    <dgm:pt modelId="{0046F1A3-4DA1-4985-B84D-9779BEC662CE}" type="pres">
      <dgm:prSet presAssocID="{557C0541-118D-4FD4-855E-F733190729DB}" presName="horz1" presStyleCnt="0"/>
      <dgm:spPr/>
    </dgm:pt>
    <dgm:pt modelId="{3FD6AE88-6DF7-458B-AF67-FC99863B5E3E}" type="pres">
      <dgm:prSet presAssocID="{557C0541-118D-4FD4-855E-F733190729DB}" presName="tx1" presStyleLbl="revTx" presStyleIdx="4" presStyleCnt="6"/>
      <dgm:spPr/>
    </dgm:pt>
    <dgm:pt modelId="{1229E33E-137A-43C8-92A6-43A70907265A}" type="pres">
      <dgm:prSet presAssocID="{557C0541-118D-4FD4-855E-F733190729DB}" presName="vert1" presStyleCnt="0"/>
      <dgm:spPr/>
    </dgm:pt>
    <dgm:pt modelId="{CDAA0568-3A9D-4B4A-98D2-B9261294271C}" type="pres">
      <dgm:prSet presAssocID="{47D879BE-09CD-4CD0-9EF3-CF4BA9892F51}" presName="thickLine" presStyleLbl="alignNode1" presStyleIdx="5" presStyleCnt="6"/>
      <dgm:spPr/>
    </dgm:pt>
    <dgm:pt modelId="{D32283B6-8836-4768-BA6D-759EBE28CCFF}" type="pres">
      <dgm:prSet presAssocID="{47D879BE-09CD-4CD0-9EF3-CF4BA9892F51}" presName="horz1" presStyleCnt="0"/>
      <dgm:spPr/>
    </dgm:pt>
    <dgm:pt modelId="{EC079D48-0867-4F00-B88A-F6C9290BB654}" type="pres">
      <dgm:prSet presAssocID="{47D879BE-09CD-4CD0-9EF3-CF4BA9892F51}" presName="tx1" presStyleLbl="revTx" presStyleIdx="5" presStyleCnt="6"/>
      <dgm:spPr/>
    </dgm:pt>
    <dgm:pt modelId="{55E87853-B87F-43FD-9625-63780E937EB3}" type="pres">
      <dgm:prSet presAssocID="{47D879BE-09CD-4CD0-9EF3-CF4BA9892F51}" presName="vert1" presStyleCnt="0"/>
      <dgm:spPr/>
    </dgm:pt>
  </dgm:ptLst>
  <dgm:cxnLst>
    <dgm:cxn modelId="{B9EEC703-C150-4AF1-BDC0-5D6CB2E0FBF2}" type="presOf" srcId="{19FCB445-36EF-4B8B-921B-B9644205F326}" destId="{C80406EF-80E0-426B-B95D-14A9CF9BBEF5}" srcOrd="0" destOrd="0" presId="urn:microsoft.com/office/officeart/2008/layout/LinedList"/>
    <dgm:cxn modelId="{710B5C14-EB89-44D8-9ED4-1B4DBEF3BED0}" type="presOf" srcId="{BAB4BC34-0096-4C19-8876-012B41160A89}" destId="{E7D6E614-A352-4D8E-AACC-FEEC990053EA}" srcOrd="0" destOrd="0" presId="urn:microsoft.com/office/officeart/2008/layout/LinedList"/>
    <dgm:cxn modelId="{C27EA968-25E5-48F4-961D-880F2562C712}" srcId="{4660CA70-94AF-4A66-83F6-D81FCB7F8359}" destId="{46DA7D55-62CA-41BA-B785-EE43AAB099AB}" srcOrd="2" destOrd="0" parTransId="{19ED691B-86ED-4BBB-AE45-DEF5EA1CC3CF}" sibTransId="{559B3AB5-5535-4671-BFDE-B188BE4CA4DC}"/>
    <dgm:cxn modelId="{9F695C72-D2B8-4E3A-A2BD-8909F800DCDD}" type="presOf" srcId="{46DA7D55-62CA-41BA-B785-EE43AAB099AB}" destId="{C50DB35F-8761-4987-A19F-A0F37835B9F0}" srcOrd="0" destOrd="0" presId="urn:microsoft.com/office/officeart/2008/layout/LinedList"/>
    <dgm:cxn modelId="{91146475-EAC7-4819-8451-E0F380667BBE}" srcId="{4660CA70-94AF-4A66-83F6-D81FCB7F8359}" destId="{557C0541-118D-4FD4-855E-F733190729DB}" srcOrd="4" destOrd="0" parTransId="{10F084F8-465C-41A8-8444-325A841D9E3A}" sibTransId="{D08DD452-E370-4DC2-8CE8-32C07A6CB7CA}"/>
    <dgm:cxn modelId="{90110B81-5008-4CC9-BC4F-1341272398AA}" type="presOf" srcId="{47D879BE-09CD-4CD0-9EF3-CF4BA9892F51}" destId="{EC079D48-0867-4F00-B88A-F6C9290BB654}" srcOrd="0" destOrd="0" presId="urn:microsoft.com/office/officeart/2008/layout/LinedList"/>
    <dgm:cxn modelId="{8E77F58E-EF54-4970-BF5C-F4E0C31F4FC9}" srcId="{4660CA70-94AF-4A66-83F6-D81FCB7F8359}" destId="{BAB4BC34-0096-4C19-8876-012B41160A89}" srcOrd="3" destOrd="0" parTransId="{3B6FCA9D-12C4-4E17-B8AF-C5DABBA1B9D2}" sibTransId="{590A52A8-C9DE-4BFA-B568-F7EB6CC5EF48}"/>
    <dgm:cxn modelId="{7F44C490-E32C-424D-B739-B0A05C494C1B}" type="presOf" srcId="{5B4B8DA1-390D-4919-B9CC-1CEF6DB5B6DF}" destId="{F1611523-39A8-4E8B-92E7-19776C52E3F5}" srcOrd="0" destOrd="0" presId="urn:microsoft.com/office/officeart/2008/layout/LinedList"/>
    <dgm:cxn modelId="{75F31F9C-9A89-4CAF-BC73-493DDA3F2134}" srcId="{4660CA70-94AF-4A66-83F6-D81FCB7F8359}" destId="{5B4B8DA1-390D-4919-B9CC-1CEF6DB5B6DF}" srcOrd="1" destOrd="0" parTransId="{1C4941BD-CF75-4E53-A51B-8A7C00DAB8E8}" sibTransId="{784E671C-FD56-4FFC-963B-5C81F78017E0}"/>
    <dgm:cxn modelId="{CDBB3CB2-E082-4FBD-9842-EE6E0CD19ECC}" type="presOf" srcId="{557C0541-118D-4FD4-855E-F733190729DB}" destId="{3FD6AE88-6DF7-458B-AF67-FC99863B5E3E}" srcOrd="0" destOrd="0" presId="urn:microsoft.com/office/officeart/2008/layout/LinedList"/>
    <dgm:cxn modelId="{BCEFC9CC-AB81-4A7B-B7F0-58058985FDE7}" srcId="{4660CA70-94AF-4A66-83F6-D81FCB7F8359}" destId="{19FCB445-36EF-4B8B-921B-B9644205F326}" srcOrd="0" destOrd="0" parTransId="{1257037C-36FE-4FAD-9B50-1EB277E1CBC8}" sibTransId="{6FEC51DB-C24B-4C56-A4B8-0A4DC5BA9993}"/>
    <dgm:cxn modelId="{D6673ECD-D03B-4307-B023-0F3FAAA15B0B}" srcId="{4660CA70-94AF-4A66-83F6-D81FCB7F8359}" destId="{47D879BE-09CD-4CD0-9EF3-CF4BA9892F51}" srcOrd="5" destOrd="0" parTransId="{96D185D2-EDC6-4F7B-9B22-335582485D03}" sibTransId="{452EE8C9-05D2-4402-9331-D7EFBE0A7BA1}"/>
    <dgm:cxn modelId="{DD5DAEF1-FC68-4FDE-BB80-CB0584E5CF98}" type="presOf" srcId="{4660CA70-94AF-4A66-83F6-D81FCB7F8359}" destId="{4D0BE904-5AAF-4E9C-8958-837A7C883669}" srcOrd="0" destOrd="0" presId="urn:microsoft.com/office/officeart/2008/layout/LinedList"/>
    <dgm:cxn modelId="{2EC2B84D-5FD3-4D99-9FA7-575415172A27}" type="presParOf" srcId="{4D0BE904-5AAF-4E9C-8958-837A7C883669}" destId="{A0ADB4BA-8EC3-4286-BE81-AE66EF62636A}" srcOrd="0" destOrd="0" presId="urn:microsoft.com/office/officeart/2008/layout/LinedList"/>
    <dgm:cxn modelId="{CBDD648A-C199-45DD-8B0F-97967CE3E5F5}" type="presParOf" srcId="{4D0BE904-5AAF-4E9C-8958-837A7C883669}" destId="{7D5BA5DE-DADC-485E-B14F-060226CB7D77}" srcOrd="1" destOrd="0" presId="urn:microsoft.com/office/officeart/2008/layout/LinedList"/>
    <dgm:cxn modelId="{DC6BE684-D271-4FDF-BF75-31100AA2576F}" type="presParOf" srcId="{7D5BA5DE-DADC-485E-B14F-060226CB7D77}" destId="{C80406EF-80E0-426B-B95D-14A9CF9BBEF5}" srcOrd="0" destOrd="0" presId="urn:microsoft.com/office/officeart/2008/layout/LinedList"/>
    <dgm:cxn modelId="{EDDDF834-C447-4A82-9494-35BD057A866C}" type="presParOf" srcId="{7D5BA5DE-DADC-485E-B14F-060226CB7D77}" destId="{167D85B8-934E-455D-AE19-CA2EC88B248F}" srcOrd="1" destOrd="0" presId="urn:microsoft.com/office/officeart/2008/layout/LinedList"/>
    <dgm:cxn modelId="{E82B6126-80E4-4B4C-8128-909B57E96742}" type="presParOf" srcId="{4D0BE904-5AAF-4E9C-8958-837A7C883669}" destId="{3AF380D1-591A-4313-9A99-04B0C3B6D1E4}" srcOrd="2" destOrd="0" presId="urn:microsoft.com/office/officeart/2008/layout/LinedList"/>
    <dgm:cxn modelId="{CC5D19E1-2A15-43D3-A211-FA31A38E337A}" type="presParOf" srcId="{4D0BE904-5AAF-4E9C-8958-837A7C883669}" destId="{78CD2A91-DC4D-4D7A-BF9A-44A4952778B9}" srcOrd="3" destOrd="0" presId="urn:microsoft.com/office/officeart/2008/layout/LinedList"/>
    <dgm:cxn modelId="{923C83A7-7DA0-4BDA-920D-68213C792D38}" type="presParOf" srcId="{78CD2A91-DC4D-4D7A-BF9A-44A4952778B9}" destId="{F1611523-39A8-4E8B-92E7-19776C52E3F5}" srcOrd="0" destOrd="0" presId="urn:microsoft.com/office/officeart/2008/layout/LinedList"/>
    <dgm:cxn modelId="{CD153C15-FD2F-468D-A410-6D6646C9DA04}" type="presParOf" srcId="{78CD2A91-DC4D-4D7A-BF9A-44A4952778B9}" destId="{F371D5E4-9F92-4E7D-B820-16255CB5B462}" srcOrd="1" destOrd="0" presId="urn:microsoft.com/office/officeart/2008/layout/LinedList"/>
    <dgm:cxn modelId="{E8737819-3155-46D7-9A8A-6F171B276A05}" type="presParOf" srcId="{4D0BE904-5AAF-4E9C-8958-837A7C883669}" destId="{8146A373-A382-49A4-AD1E-4C6E9B2BEAF7}" srcOrd="4" destOrd="0" presId="urn:microsoft.com/office/officeart/2008/layout/LinedList"/>
    <dgm:cxn modelId="{1EE67143-94A5-4C47-9B98-09F0D06691E1}" type="presParOf" srcId="{4D0BE904-5AAF-4E9C-8958-837A7C883669}" destId="{AC24FD3C-049E-4434-AAB6-8205830C41E1}" srcOrd="5" destOrd="0" presId="urn:microsoft.com/office/officeart/2008/layout/LinedList"/>
    <dgm:cxn modelId="{24CC1905-CFA4-44DA-8E55-F138935FB6E5}" type="presParOf" srcId="{AC24FD3C-049E-4434-AAB6-8205830C41E1}" destId="{C50DB35F-8761-4987-A19F-A0F37835B9F0}" srcOrd="0" destOrd="0" presId="urn:microsoft.com/office/officeart/2008/layout/LinedList"/>
    <dgm:cxn modelId="{7FD26313-EAB3-49B5-8A93-ABE88DFDE00D}" type="presParOf" srcId="{AC24FD3C-049E-4434-AAB6-8205830C41E1}" destId="{C8CAC32B-69A0-4E93-A4B1-2F51598FC60E}" srcOrd="1" destOrd="0" presId="urn:microsoft.com/office/officeart/2008/layout/LinedList"/>
    <dgm:cxn modelId="{874446BD-E041-40A4-8FAF-FC37CB54EFE7}" type="presParOf" srcId="{4D0BE904-5AAF-4E9C-8958-837A7C883669}" destId="{4D2FC8AB-34B9-4B8D-9043-6646C54605E3}" srcOrd="6" destOrd="0" presId="urn:microsoft.com/office/officeart/2008/layout/LinedList"/>
    <dgm:cxn modelId="{57362ADC-448D-4A51-AA4D-37CB29553C2A}" type="presParOf" srcId="{4D0BE904-5AAF-4E9C-8958-837A7C883669}" destId="{18AAB816-35C2-439D-830B-EB4D135C4942}" srcOrd="7" destOrd="0" presId="urn:microsoft.com/office/officeart/2008/layout/LinedList"/>
    <dgm:cxn modelId="{4207AC90-33F6-49F6-817E-E6EBB07941D5}" type="presParOf" srcId="{18AAB816-35C2-439D-830B-EB4D135C4942}" destId="{E7D6E614-A352-4D8E-AACC-FEEC990053EA}" srcOrd="0" destOrd="0" presId="urn:microsoft.com/office/officeart/2008/layout/LinedList"/>
    <dgm:cxn modelId="{8BB3DECD-CE25-4F32-BDEF-5F409EDC4334}" type="presParOf" srcId="{18AAB816-35C2-439D-830B-EB4D135C4942}" destId="{9B095F92-3476-44C0-8271-B26C49823FD9}" srcOrd="1" destOrd="0" presId="urn:microsoft.com/office/officeart/2008/layout/LinedList"/>
    <dgm:cxn modelId="{EF2BD7E1-E72D-4402-AE4E-95F9A8533E6D}" type="presParOf" srcId="{4D0BE904-5AAF-4E9C-8958-837A7C883669}" destId="{FBC798B5-7945-4D42-B214-EA57A732BDEC}" srcOrd="8" destOrd="0" presId="urn:microsoft.com/office/officeart/2008/layout/LinedList"/>
    <dgm:cxn modelId="{2E9759A8-25E1-46A2-8CEB-A7FE6C6B405C}" type="presParOf" srcId="{4D0BE904-5AAF-4E9C-8958-837A7C883669}" destId="{0046F1A3-4DA1-4985-B84D-9779BEC662CE}" srcOrd="9" destOrd="0" presId="urn:microsoft.com/office/officeart/2008/layout/LinedList"/>
    <dgm:cxn modelId="{D955DB7D-76D8-439B-8D60-D2089889EF80}" type="presParOf" srcId="{0046F1A3-4DA1-4985-B84D-9779BEC662CE}" destId="{3FD6AE88-6DF7-458B-AF67-FC99863B5E3E}" srcOrd="0" destOrd="0" presId="urn:microsoft.com/office/officeart/2008/layout/LinedList"/>
    <dgm:cxn modelId="{EE2C8013-5CC2-4679-8EB9-280A705602CF}" type="presParOf" srcId="{0046F1A3-4DA1-4985-B84D-9779BEC662CE}" destId="{1229E33E-137A-43C8-92A6-43A70907265A}" srcOrd="1" destOrd="0" presId="urn:microsoft.com/office/officeart/2008/layout/LinedList"/>
    <dgm:cxn modelId="{4BDBD760-E7FE-40DF-B0CA-A59EFF60F619}" type="presParOf" srcId="{4D0BE904-5AAF-4E9C-8958-837A7C883669}" destId="{CDAA0568-3A9D-4B4A-98D2-B9261294271C}" srcOrd="10" destOrd="0" presId="urn:microsoft.com/office/officeart/2008/layout/LinedList"/>
    <dgm:cxn modelId="{4BCA6B4D-87AE-46D8-B1F5-3FA61F79CB31}" type="presParOf" srcId="{4D0BE904-5AAF-4E9C-8958-837A7C883669}" destId="{D32283B6-8836-4768-BA6D-759EBE28CCFF}" srcOrd="11" destOrd="0" presId="urn:microsoft.com/office/officeart/2008/layout/LinedList"/>
    <dgm:cxn modelId="{C6EE6B3F-32CE-452B-A5D3-317B2FEA5C48}" type="presParOf" srcId="{D32283B6-8836-4768-BA6D-759EBE28CCFF}" destId="{EC079D48-0867-4F00-B88A-F6C9290BB654}" srcOrd="0" destOrd="0" presId="urn:microsoft.com/office/officeart/2008/layout/LinedList"/>
    <dgm:cxn modelId="{8F0F9646-7112-4A4C-9960-F0855B369690}" type="presParOf" srcId="{D32283B6-8836-4768-BA6D-759EBE28CCFF}" destId="{55E87853-B87F-43FD-9625-63780E937E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DB4BA-8EC3-4286-BE81-AE66EF62636A}">
      <dsp:nvSpPr>
        <dsp:cNvPr id="0" name=""/>
        <dsp:cNvSpPr/>
      </dsp:nvSpPr>
      <dsp:spPr>
        <a:xfrm>
          <a:off x="0" y="2053"/>
          <a:ext cx="107873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0406EF-80E0-426B-B95D-14A9CF9BBEF5}">
      <dsp:nvSpPr>
        <dsp:cNvPr id="0" name=""/>
        <dsp:cNvSpPr/>
      </dsp:nvSpPr>
      <dsp:spPr>
        <a:xfrm>
          <a:off x="0" y="2053"/>
          <a:ext cx="10787320" cy="700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Demographics- </a:t>
          </a:r>
          <a:r>
            <a:rPr lang="en-US" sz="2000" kern="1200" dirty="0"/>
            <a:t>Age, gender, and location play a significant role in determining insurance premiums.</a:t>
          </a:r>
        </a:p>
      </dsp:txBody>
      <dsp:txXfrm>
        <a:off x="0" y="2053"/>
        <a:ext cx="10787320" cy="700136"/>
      </dsp:txXfrm>
    </dsp:sp>
    <dsp:sp modelId="{3AF380D1-591A-4313-9A99-04B0C3B6D1E4}">
      <dsp:nvSpPr>
        <dsp:cNvPr id="0" name=""/>
        <dsp:cNvSpPr/>
      </dsp:nvSpPr>
      <dsp:spPr>
        <a:xfrm>
          <a:off x="0" y="702189"/>
          <a:ext cx="107873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611523-39A8-4E8B-92E7-19776C52E3F5}">
      <dsp:nvSpPr>
        <dsp:cNvPr id="0" name=""/>
        <dsp:cNvSpPr/>
      </dsp:nvSpPr>
      <dsp:spPr>
        <a:xfrm>
          <a:off x="0" y="702189"/>
          <a:ext cx="10787320" cy="700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Health History- </a:t>
          </a:r>
          <a:r>
            <a:rPr lang="en-US" sz="2000" kern="1200"/>
            <a:t>Preexisting conditions, medical treatments, and claims history affect risk assessment.</a:t>
          </a:r>
        </a:p>
      </dsp:txBody>
      <dsp:txXfrm>
        <a:off x="0" y="702189"/>
        <a:ext cx="10787320" cy="700136"/>
      </dsp:txXfrm>
    </dsp:sp>
    <dsp:sp modelId="{8146A373-A382-49A4-AD1E-4C6E9B2BEAF7}">
      <dsp:nvSpPr>
        <dsp:cNvPr id="0" name=""/>
        <dsp:cNvSpPr/>
      </dsp:nvSpPr>
      <dsp:spPr>
        <a:xfrm>
          <a:off x="0" y="1402325"/>
          <a:ext cx="107873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0DB35F-8761-4987-A19F-A0F37835B9F0}">
      <dsp:nvSpPr>
        <dsp:cNvPr id="0" name=""/>
        <dsp:cNvSpPr/>
      </dsp:nvSpPr>
      <dsp:spPr>
        <a:xfrm>
          <a:off x="0" y="1402325"/>
          <a:ext cx="10787320" cy="700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Lifestyle Factors- </a:t>
          </a:r>
          <a:r>
            <a:rPr lang="en-US" sz="2000" kern="1200" dirty="0"/>
            <a:t>Smoking habits, exercise levels, and dietary choices impact health outcomes and costs.</a:t>
          </a:r>
        </a:p>
      </dsp:txBody>
      <dsp:txXfrm>
        <a:off x="0" y="1402325"/>
        <a:ext cx="10787320" cy="700136"/>
      </dsp:txXfrm>
    </dsp:sp>
    <dsp:sp modelId="{4D2FC8AB-34B9-4B8D-9043-6646C54605E3}">
      <dsp:nvSpPr>
        <dsp:cNvPr id="0" name=""/>
        <dsp:cNvSpPr/>
      </dsp:nvSpPr>
      <dsp:spPr>
        <a:xfrm>
          <a:off x="0" y="2102461"/>
          <a:ext cx="107873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6E614-A352-4D8E-AACC-FEEC990053EA}">
      <dsp:nvSpPr>
        <dsp:cNvPr id="0" name=""/>
        <dsp:cNvSpPr/>
      </dsp:nvSpPr>
      <dsp:spPr>
        <a:xfrm>
          <a:off x="0" y="2102461"/>
          <a:ext cx="10787320" cy="700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Rising Healthcare Costs- </a:t>
          </a:r>
          <a:r>
            <a:rPr lang="en-US" sz="2000" kern="1200" dirty="0"/>
            <a:t>Predicting insurance costs helps insurance providers and policyholders.</a:t>
          </a:r>
        </a:p>
      </dsp:txBody>
      <dsp:txXfrm>
        <a:off x="0" y="2102461"/>
        <a:ext cx="10787320" cy="700136"/>
      </dsp:txXfrm>
    </dsp:sp>
    <dsp:sp modelId="{FBC798B5-7945-4D42-B214-EA57A732BDEC}">
      <dsp:nvSpPr>
        <dsp:cNvPr id="0" name=""/>
        <dsp:cNvSpPr/>
      </dsp:nvSpPr>
      <dsp:spPr>
        <a:xfrm>
          <a:off x="0" y="2802597"/>
          <a:ext cx="107873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6AE88-6DF7-458B-AF67-FC99863B5E3E}">
      <dsp:nvSpPr>
        <dsp:cNvPr id="0" name=""/>
        <dsp:cNvSpPr/>
      </dsp:nvSpPr>
      <dsp:spPr>
        <a:xfrm>
          <a:off x="0" y="2802597"/>
          <a:ext cx="10787320" cy="700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Benefits for Insurers- </a:t>
          </a:r>
          <a:r>
            <a:rPr lang="en-US" sz="2000" kern="1200" dirty="0"/>
            <a:t>Optimize pricing, manage risk, and offer tailored plans.</a:t>
          </a:r>
        </a:p>
      </dsp:txBody>
      <dsp:txXfrm>
        <a:off x="0" y="2802597"/>
        <a:ext cx="10787320" cy="700136"/>
      </dsp:txXfrm>
    </dsp:sp>
    <dsp:sp modelId="{CDAA0568-3A9D-4B4A-98D2-B9261294271C}">
      <dsp:nvSpPr>
        <dsp:cNvPr id="0" name=""/>
        <dsp:cNvSpPr/>
      </dsp:nvSpPr>
      <dsp:spPr>
        <a:xfrm>
          <a:off x="0" y="3502733"/>
          <a:ext cx="1078732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079D48-0867-4F00-B88A-F6C9290BB654}">
      <dsp:nvSpPr>
        <dsp:cNvPr id="0" name=""/>
        <dsp:cNvSpPr/>
      </dsp:nvSpPr>
      <dsp:spPr>
        <a:xfrm>
          <a:off x="0" y="3502733"/>
          <a:ext cx="10787320" cy="700136"/>
        </a:xfrm>
        <a:prstGeom prst="rect">
          <a:avLst/>
        </a:prstGeom>
        <a:noFill/>
        <a:ln>
          <a:solidFill>
            <a:schemeClr val="accent2">
              <a:lumMod val="75000"/>
            </a:schemeClr>
          </a:solid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Benefits for Individuals- </a:t>
          </a:r>
          <a:r>
            <a:rPr lang="en-US" sz="2000" kern="1200" dirty="0"/>
            <a:t>Better financial planning and decision-making.</a:t>
          </a:r>
        </a:p>
      </dsp:txBody>
      <dsp:txXfrm>
        <a:off x="0" y="3502733"/>
        <a:ext cx="10787320" cy="7001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None/>
            </a:pPr>
            <a:r>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08-01-2021</a:t>
            </a:r>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1</a:t>
            </a:fld>
            <a:endParaRPr sz="1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701040" y="4473892"/>
            <a:ext cx="5608320" cy="3660458"/>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8" name="Google Shape;68;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1952625" y="1017588"/>
            <a:ext cx="8072438" cy="5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7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
          <p:cNvSpPr txBox="1"/>
          <p:nvPr/>
        </p:nvSpPr>
        <p:spPr>
          <a:xfrm>
            <a:off x="402120" y="254000"/>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100" b="0" i="0" u="none" strike="noStrike" cap="none" dirty="0">
                <a:solidFill>
                  <a:schemeClr val="lt1"/>
                </a:solidFill>
                <a:latin typeface="Times New Roman" panose="02020603050405020304" pitchFamily="18" charset="0"/>
                <a:ea typeface="Tinos" panose="02020603050405020304"/>
                <a:cs typeface="Times New Roman" panose="02020603050405020304" pitchFamily="18" charset="0"/>
                <a:sym typeface="Tinos" panose="02020603050405020304"/>
              </a:rPr>
              <a:t>School of Computing Science and Engineering</a:t>
            </a:r>
          </a:p>
          <a:p>
            <a:pPr marL="0" marR="0" lvl="0" indent="0" algn="ctr" rtl="0">
              <a:lnSpc>
                <a:spcPct val="90000"/>
              </a:lnSpc>
              <a:spcBef>
                <a:spcPts val="0"/>
              </a:spcBef>
              <a:spcAft>
                <a:spcPts val="0"/>
              </a:spcAft>
              <a:buNone/>
            </a:pPr>
            <a:br>
              <a:rPr lang="en-US" sz="1800" b="0" i="0" u="none" strike="noStrike" cap="none" dirty="0">
                <a:solidFill>
                  <a:schemeClr val="lt1"/>
                </a:solidFill>
                <a:latin typeface="Tinos" panose="02020603050405020304"/>
                <a:ea typeface="Tinos" panose="02020603050405020304"/>
                <a:cs typeface="Tinos" panose="02020603050405020304"/>
                <a:sym typeface="Tinos" panose="02020603050405020304"/>
              </a:rPr>
            </a:br>
            <a:r>
              <a:rPr lang="en-US" sz="1800" b="0" i="0" u="none" strike="noStrike" cap="none" dirty="0">
                <a:solidFill>
                  <a:schemeClr val="lt1"/>
                </a:solidFill>
                <a:latin typeface="Tinos" panose="02020603050405020304"/>
                <a:ea typeface="Tinos" panose="02020603050405020304"/>
                <a:cs typeface="Tinos" panose="02020603050405020304"/>
                <a:sym typeface="Tinos" panose="02020603050405020304"/>
              </a:rPr>
              <a:t>           </a:t>
            </a:r>
          </a:p>
          <a:p>
            <a:pPr marL="0" marR="0" lvl="0" indent="0" algn="ctr" rtl="0">
              <a:lnSpc>
                <a:spcPct val="90000"/>
              </a:lnSpc>
              <a:spcBef>
                <a:spcPts val="0"/>
              </a:spcBef>
              <a:spcAft>
                <a:spcPts val="0"/>
              </a:spcAft>
              <a:buNone/>
            </a:pPr>
            <a:r>
              <a:rPr lang="en-US" sz="1800" dirty="0">
                <a:solidFill>
                  <a:schemeClr val="lt1"/>
                </a:solidFill>
                <a:latin typeface="Tinos" panose="02020603050405020304"/>
                <a:ea typeface="Tinos" panose="02020603050405020304"/>
                <a:cs typeface="Tinos" panose="02020603050405020304"/>
                <a:sym typeface="Tinos" panose="02020603050405020304"/>
              </a:rPr>
              <a:t>                                                   </a:t>
            </a:r>
            <a:endParaRPr sz="1800" b="0" i="0" u="none" strike="noStrike" cap="none" dirty="0">
              <a:solidFill>
                <a:schemeClr val="lt1"/>
              </a:solidFill>
              <a:latin typeface="Tinos" panose="02020603050405020304"/>
              <a:ea typeface="Tinos" panose="02020603050405020304"/>
              <a:cs typeface="Tinos" panose="02020603050405020304"/>
              <a:sym typeface="Tinos" panose="02020603050405020304"/>
            </a:endParaRPr>
          </a:p>
        </p:txBody>
      </p:sp>
      <p:sp>
        <p:nvSpPr>
          <p:cNvPr id="92" name="Google Shape;92;p1"/>
          <p:cNvSpPr txBox="1"/>
          <p:nvPr/>
        </p:nvSpPr>
        <p:spPr>
          <a:xfrm>
            <a:off x="0" y="6288882"/>
            <a:ext cx="12192000" cy="528636"/>
          </a:xfrm>
          <a:prstGeom prst="rect">
            <a:avLst/>
          </a:prstGeom>
          <a:solidFill>
            <a:srgbClr val="C00000"/>
          </a:solid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None/>
            </a:pPr>
            <a:r>
              <a:rPr lang="en-US" sz="1800" b="0" i="0" u="none" strike="noStrike" cap="none" dirty="0">
                <a:solidFill>
                  <a:schemeClr val="lt1"/>
                </a:solidFill>
                <a:latin typeface="Tinos" panose="02020603050405020304"/>
                <a:ea typeface="Tinos" panose="02020603050405020304"/>
                <a:cs typeface="Tinos" panose="02020603050405020304"/>
                <a:sym typeface="Tinos" panose="02020603050405020304"/>
              </a:rPr>
              <a:t>			</a:t>
            </a:r>
            <a:endParaRPr sz="1800" b="0" i="0" u="none" strike="noStrike" cap="none" dirty="0">
              <a:solidFill>
                <a:schemeClr val="lt1"/>
              </a:solidFill>
              <a:latin typeface="Tinos" panose="02020603050405020304"/>
              <a:ea typeface="Tinos" panose="02020603050405020304"/>
              <a:cs typeface="Tinos" panose="02020603050405020304"/>
              <a:sym typeface="Tinos" panose="02020603050405020304"/>
            </a:endParaRPr>
          </a:p>
        </p:txBody>
      </p:sp>
      <p:sp>
        <p:nvSpPr>
          <p:cNvPr id="93" name="Google Shape;93;p1"/>
          <p:cNvSpPr txBox="1"/>
          <p:nvPr/>
        </p:nvSpPr>
        <p:spPr>
          <a:xfrm>
            <a:off x="1649897" y="1928189"/>
            <a:ext cx="9009820" cy="1785064"/>
          </a:xfrm>
          <a:prstGeom prst="rect">
            <a:avLst/>
          </a:prstGeom>
          <a:noFill/>
          <a:ln>
            <a:noFill/>
          </a:ln>
        </p:spPr>
        <p:txBody>
          <a:bodyPr spcFirstLastPara="1" wrap="square" lIns="91425" tIns="45700" rIns="91425" bIns="45700" anchor="t" anchorCtr="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Medical Insurance Cost Prediction Using Machine Learning</a:t>
            </a:r>
          </a:p>
          <a:p>
            <a:pPr marL="0" marR="0" lvl="0" indent="0" algn="ctr" rtl="0">
              <a:spcBef>
                <a:spcPts val="0"/>
              </a:spcBef>
              <a:spcAft>
                <a:spcPts val="0"/>
              </a:spcAft>
              <a:buNone/>
            </a:pPr>
            <a:endParaRPr sz="3000" b="1" i="0" u="none" strike="noStrike" cap="none" dirty="0">
              <a:solidFill>
                <a:srgbClr val="FF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94" name="Google Shape;94;p1"/>
          <p:cNvPicPr preferRelativeResize="0"/>
          <p:nvPr/>
        </p:nvPicPr>
        <p:blipFill rotWithShape="1">
          <a:blip r:embed="rId3"/>
          <a:srcRect/>
          <a:stretch>
            <a:fillRect/>
          </a:stretch>
        </p:blipFill>
        <p:spPr>
          <a:xfrm>
            <a:off x="0" y="215899"/>
            <a:ext cx="1504949" cy="1271589"/>
          </a:xfrm>
          <a:prstGeom prst="rect">
            <a:avLst/>
          </a:prstGeom>
          <a:noFill/>
          <a:ln>
            <a:noFill/>
          </a:ln>
        </p:spPr>
      </p:pic>
      <p:sp>
        <p:nvSpPr>
          <p:cNvPr id="2" name="TextBox 1"/>
          <p:cNvSpPr txBox="1"/>
          <p:nvPr/>
        </p:nvSpPr>
        <p:spPr>
          <a:xfrm flipH="1">
            <a:off x="7802217" y="5267739"/>
            <a:ext cx="4234070" cy="73354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 BT40113</a:t>
            </a:r>
          </a:p>
          <a:p>
            <a:r>
              <a:rPr lang="en-IN" b="1" dirty="0">
                <a:latin typeface="Times New Roman" panose="02020603050405020304" pitchFamily="18" charset="0"/>
                <a:cs typeface="Times New Roman" panose="02020603050405020304" pitchFamily="18" charset="0"/>
              </a:rPr>
              <a:t>                        Piyush Tripathi  -    21SCSE1180046</a:t>
            </a:r>
          </a:p>
          <a:p>
            <a:r>
              <a:rPr lang="en-IN" b="1" dirty="0">
                <a:latin typeface="Times New Roman" panose="02020603050405020304" pitchFamily="18" charset="0"/>
                <a:cs typeface="Times New Roman" panose="02020603050405020304" pitchFamily="18" charset="0"/>
              </a:rPr>
              <a:t>                        Vaibhav Singh    -    22SCSE1010550</a:t>
            </a:r>
          </a:p>
        </p:txBody>
      </p:sp>
      <p:sp>
        <p:nvSpPr>
          <p:cNvPr id="4" name="TextBox 3">
            <a:extLst>
              <a:ext uri="{FF2B5EF4-FFF2-40B4-BE49-F238E27FC236}">
                <a16:creationId xmlns:a16="http://schemas.microsoft.com/office/drawing/2014/main" id="{351A126B-E186-6E70-F3C0-F2E6AADDB6D4}"/>
              </a:ext>
            </a:extLst>
          </p:cNvPr>
          <p:cNvSpPr txBox="1"/>
          <p:nvPr/>
        </p:nvSpPr>
        <p:spPr>
          <a:xfrm>
            <a:off x="810039" y="3662570"/>
            <a:ext cx="5377070" cy="104644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This project uses machine learning to predict medical insurance costs. It aims to help insurance companies and individuals make informed decisions.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BBEA95-DCA2-10EA-5DA8-354B0C29D861}"/>
              </a:ext>
            </a:extLst>
          </p:cNvPr>
          <p:cNvSpPr>
            <a:spLocks noGrp="1"/>
          </p:cNvSpPr>
          <p:nvPr>
            <p:ph type="body" idx="1"/>
          </p:nvPr>
        </p:nvSpPr>
        <p:spPr>
          <a:xfrm>
            <a:off x="838200" y="1825625"/>
            <a:ext cx="10515600" cy="3613641"/>
          </a:xfrm>
        </p:spPr>
        <p:txBody>
          <a:bodyPr>
            <a:normAutofit fontScale="85000" lnSpcReduction="10000"/>
          </a:bodyPr>
          <a:lstStyle/>
          <a:p>
            <a:pPr marL="0" marR="0">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project was to develop a predictive model for estimating medical insurance costs based on various demographic and health-related factors such as age, gender, BMI, number of children, smoking status, and geographical region. Using a Linear Regression approach, the model demonstrated a satisfactory performance with R-squared values of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0.7515</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the training set and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0.7447</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the test set, indicating that the model captures a substantial portion of the variance in the dataset.</a:t>
            </a:r>
          </a:p>
          <a:p>
            <a:pPr marL="0" marR="0">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Decision Tree Regressor offered a perfect fit to the training data with an R-squared value of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However, its R-squared value on the test set was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0.6856</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suggesting a tendency to overfit the training data. Despite this, the Decision Tree model proved its ability to capture non-linear relationships in the data, which Linear Regression could not fully address</a:t>
            </a:r>
          </a:p>
          <a:p>
            <a:pPr marL="0" marR="0">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results validated that factors like BMI, smoking status, and age significantly impact insurance costs, aligning with medical and economic expectations. The model was able to generalize reasonably well, providing accurate predictions even on unseen data points. By integrating the model into a predictive system, users can input their data to obtain cost estimates, offering a practical application for insurers and individuals alike.</a:t>
            </a:r>
          </a:p>
          <a:p>
            <a:endParaRPr lang="en-US" dirty="0"/>
          </a:p>
        </p:txBody>
      </p:sp>
      <p:sp>
        <p:nvSpPr>
          <p:cNvPr id="4" name="Google Shape;99;p2">
            <a:extLst>
              <a:ext uri="{FF2B5EF4-FFF2-40B4-BE49-F238E27FC236}">
                <a16:creationId xmlns:a16="http://schemas.microsoft.com/office/drawing/2014/main" id="{CF6B155B-9D36-99A9-0A0E-BD82CD8AA198}"/>
              </a:ext>
            </a:extLst>
          </p:cNvPr>
          <p:cNvSpPr txBox="1"/>
          <p:nvPr/>
        </p:nvSpPr>
        <p:spPr>
          <a:xfrm>
            <a:off x="69850" y="0"/>
            <a:ext cx="12192000" cy="1233488"/>
          </a:xfrm>
          <a:prstGeom prst="rect">
            <a:avLst/>
          </a:prstGeom>
          <a:solidFill>
            <a:srgbClr val="C00000"/>
          </a:solidFill>
          <a:ln>
            <a:noFill/>
          </a:ln>
        </p:spPr>
        <p:txBody>
          <a:bodyPr spcFirstLastPara="1" wrap="square" lIns="91425" tIns="45700" rIns="91425" bIns="45700" anchor="t" anchorCtr="0">
            <a:noAutofit/>
          </a:bodyPr>
          <a:lstStyle/>
          <a:p>
            <a:pPr algn="ctr"/>
            <a:r>
              <a:rPr lang="en-US" sz="5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Conclusion</a:t>
            </a:r>
          </a:p>
          <a:p>
            <a:pPr marL="0" marR="0" lvl="0" indent="0" algn="ctr" rtl="0">
              <a:spcBef>
                <a:spcPts val="0"/>
              </a:spcBef>
              <a:spcAft>
                <a:spcPts val="0"/>
              </a:spcAft>
              <a:buNone/>
            </a:pPr>
            <a:endParaRPr lang="en-US" sz="4400" b="0"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Google Shape;101;p2">
            <a:extLst>
              <a:ext uri="{FF2B5EF4-FFF2-40B4-BE49-F238E27FC236}">
                <a16:creationId xmlns:a16="http://schemas.microsoft.com/office/drawing/2014/main" id="{44732049-4E65-62FA-5B76-13FA8D37CF75}"/>
              </a:ext>
            </a:extLst>
          </p:cNvPr>
          <p:cNvSpPr txBox="1"/>
          <p:nvPr/>
        </p:nvSpPr>
        <p:spPr>
          <a:xfrm>
            <a:off x="0" y="6111857"/>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panose="02020603050405020304"/>
                <a:ea typeface="Tinos" panose="02020603050405020304"/>
                <a:cs typeface="Tinos" panose="02020603050405020304"/>
                <a:sym typeface="Tinos" panose="02020603050405020304"/>
              </a:rPr>
              <a:t> 	Program Name: B.Tech (CSE)</a:t>
            </a:r>
          </a:p>
        </p:txBody>
      </p:sp>
      <p:pic>
        <p:nvPicPr>
          <p:cNvPr id="2" name="Google Shape;102;p2">
            <a:extLst>
              <a:ext uri="{FF2B5EF4-FFF2-40B4-BE49-F238E27FC236}">
                <a16:creationId xmlns:a16="http://schemas.microsoft.com/office/drawing/2014/main" id="{634920FB-37EF-61E8-03A3-7A798AB56B88}"/>
              </a:ext>
            </a:extLst>
          </p:cNvPr>
          <p:cNvPicPr preferRelativeResize="0"/>
          <p:nvPr/>
        </p:nvPicPr>
        <p:blipFill rotWithShape="1">
          <a:blip r:embed="rId2"/>
          <a:srcRect/>
          <a:stretch>
            <a:fillRect/>
          </a:stretch>
        </p:blipFill>
        <p:spPr>
          <a:xfrm>
            <a:off x="34925" y="45242"/>
            <a:ext cx="1504949" cy="1271589"/>
          </a:xfrm>
          <a:prstGeom prst="rect">
            <a:avLst/>
          </a:prstGeom>
          <a:noFill/>
          <a:ln>
            <a:noFill/>
          </a:ln>
        </p:spPr>
      </p:pic>
    </p:spTree>
    <p:extLst>
      <p:ext uri="{BB962C8B-B14F-4D97-AF65-F5344CB8AC3E}">
        <p14:creationId xmlns:p14="http://schemas.microsoft.com/office/powerpoint/2010/main" val="357080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1" descr="Screenshot (785).png"/>
          <p:cNvPicPr preferRelativeResize="0">
            <a:picLocks noGrp="1"/>
          </p:cNvPicPr>
          <p:nvPr>
            <p:ph type="body" idx="1"/>
          </p:nvPr>
        </p:nvPicPr>
        <p:blipFill rotWithShape="1">
          <a:blip r:embed="rId3"/>
          <a:srcRect/>
          <a:stretch>
            <a:fillRect/>
          </a:stretch>
        </p:blipFill>
        <p:spPr>
          <a:xfrm>
            <a:off x="1524000" y="0"/>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18221" y="133542"/>
            <a:ext cx="12192000" cy="1233488"/>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0"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rPr>
              <a:t>Abstract</a:t>
            </a:r>
          </a:p>
        </p:txBody>
      </p:sp>
      <p:sp>
        <p:nvSpPr>
          <p:cNvPr id="101" name="Google Shape;101;p2"/>
          <p:cNvSpPr txBox="1"/>
          <p:nvPr/>
        </p:nvSpPr>
        <p:spPr>
          <a:xfrm>
            <a:off x="0" y="5923722"/>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panose="02020603050405020304"/>
                <a:ea typeface="Tinos" panose="02020603050405020304"/>
                <a:cs typeface="Tinos" panose="02020603050405020304"/>
                <a:sym typeface="Tinos" panose="02020603050405020304"/>
              </a:rPr>
              <a:t> 	Program Name: B.Tech (CSE)</a:t>
            </a:r>
            <a:endParaRPr sz="1800" b="0" i="0" u="none" strike="noStrike" cap="none">
              <a:solidFill>
                <a:schemeClr val="lt1"/>
              </a:solidFill>
              <a:latin typeface="Tinos" panose="02020603050405020304"/>
              <a:ea typeface="Tinos" panose="02020603050405020304"/>
              <a:cs typeface="Tinos" panose="02020603050405020304"/>
              <a:sym typeface="Tinos" panose="02020603050405020304"/>
            </a:endParaRPr>
          </a:p>
        </p:txBody>
      </p:sp>
      <p:pic>
        <p:nvPicPr>
          <p:cNvPr id="102" name="Google Shape;102;p2"/>
          <p:cNvPicPr preferRelativeResize="0"/>
          <p:nvPr/>
        </p:nvPicPr>
        <p:blipFill rotWithShape="1">
          <a:blip r:embed="rId3"/>
          <a:srcRect/>
          <a:stretch>
            <a:fillRect/>
          </a:stretch>
        </p:blipFill>
        <p:spPr>
          <a:xfrm>
            <a:off x="85725" y="141699"/>
            <a:ext cx="1504949" cy="1271589"/>
          </a:xfrm>
          <a:prstGeom prst="rect">
            <a:avLst/>
          </a:prstGeom>
          <a:noFill/>
          <a:ln>
            <a:noFill/>
          </a:ln>
        </p:spPr>
      </p:pic>
      <p:sp>
        <p:nvSpPr>
          <p:cNvPr id="3" name="Text Placeholder 2"/>
          <p:cNvSpPr>
            <a:spLocks noGrp="1"/>
          </p:cNvSpPr>
          <p:nvPr>
            <p:ph type="body" idx="1"/>
          </p:nvPr>
        </p:nvSpPr>
        <p:spPr>
          <a:xfrm>
            <a:off x="838200" y="1832653"/>
            <a:ext cx="10552043" cy="3998552"/>
          </a:xfrm>
        </p:spPr>
        <p:txBody>
          <a:bodyPr>
            <a:normAutofit fontScale="85000" lnSpcReduction="20000"/>
          </a:bodyPr>
          <a:lstStyle/>
          <a:p>
            <a:pPr marL="114300" indent="0" algn="just">
              <a:lnSpc>
                <a:spcPct val="150000"/>
              </a:lnSpc>
              <a:buNone/>
            </a:pPr>
            <a:r>
              <a:rPr lang="en-US" sz="1800" b="0" spc="-5"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focuses on developing a predictive model for estimating medical insurance costs using Machine Learning (ML). The primary objective is to leverage ML techniques to create an accurate and reliable tool for forecasting insurance expenses based on key variables such as age, gender, BMI, smoking status, and geographical region. The project begins with the collection and preprocessing of a comprehensive dataset to ensure its quality and relevance. After cleaning and preparing the data, it is divided into training and testing subsets. This division is crucial for building a robust model and subsequently evaluating its performance. We employ a linear regression algorithm for this task, chosen for its simplicity and effectiveness in handling continuous output variables. During the training phase, the model is fitted to the training data, allowing it to learn the relationships between the independent variables and the dependent variable—medical insurance costs. Once the model is trained, its predictive accuracy is assessed using the testing subset. This evaluation helps ensure that the model generalizes well to new, unseen data. The resulting model is expected to provide precise insurance cost predictions, which can be invaluable for insurance companies in policy pricing and for individuals in financial planning. Ultimately, this project demonstrates the practical application of ML in the financial domain, highlighting its potential to improve decision-making processes and enhance economic efficiency through accurate predictions and data-driven insights.</a:t>
            </a:r>
            <a:endPar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60680" y="87284"/>
            <a:ext cx="12192000" cy="1233488"/>
          </a:xfrm>
          <a:prstGeom prst="rect">
            <a:avLst/>
          </a:prstGeom>
          <a:solidFill>
            <a:srgbClr val="C00000"/>
          </a:solidFill>
          <a:ln>
            <a:noFill/>
          </a:ln>
        </p:spPr>
        <p:txBody>
          <a:bodyPr spcFirstLastPara="1" wrap="square" lIns="91425" tIns="45700" rIns="91425" bIns="45700" anchor="t" anchorCtr="0">
            <a:noAutofit/>
          </a:bodyPr>
          <a:lstStyle/>
          <a:p>
            <a:pPr algn="ctr"/>
            <a:r>
              <a:rPr lang="en-US" sz="4400" b="0"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n-US" sz="2400" b="1" dirty="0">
                <a:solidFill>
                  <a:schemeClr val="bg1"/>
                </a:solidFill>
                <a:latin typeface="Times New Roman" panose="02020603050405020304" pitchFamily="18" charset="0"/>
                <a:cs typeface="Times New Roman" panose="02020603050405020304" pitchFamily="18" charset="0"/>
              </a:rPr>
              <a:t>Understanding the Problem: Factors Influencing Medical Insurance Costs</a:t>
            </a:r>
          </a:p>
          <a:p>
            <a:pPr marL="0" marR="0" lvl="0" indent="0" algn="ctr" rtl="0">
              <a:spcBef>
                <a:spcPts val="0"/>
              </a:spcBef>
              <a:spcAft>
                <a:spcPts val="0"/>
              </a:spcAft>
              <a:buNone/>
            </a:pPr>
            <a:endParaRPr lang="en-US" sz="4400" b="0"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1" name="Google Shape;101;p2"/>
          <p:cNvSpPr txBox="1"/>
          <p:nvPr/>
        </p:nvSpPr>
        <p:spPr>
          <a:xfrm>
            <a:off x="0" y="5923722"/>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panose="02020603050405020304"/>
                <a:ea typeface="Tinos" panose="02020603050405020304"/>
                <a:cs typeface="Tinos" panose="02020603050405020304"/>
                <a:sym typeface="Tinos" panose="02020603050405020304"/>
              </a:rPr>
              <a:t> 	Program Name: B.Tech (CSE)</a:t>
            </a:r>
            <a:endParaRPr sz="1800" b="0" i="0" u="none" strike="noStrike" cap="none">
              <a:solidFill>
                <a:schemeClr val="lt1"/>
              </a:solidFill>
              <a:latin typeface="Tinos" panose="02020603050405020304"/>
              <a:ea typeface="Tinos" panose="02020603050405020304"/>
              <a:cs typeface="Tinos" panose="02020603050405020304"/>
              <a:sym typeface="Tinos" panose="02020603050405020304"/>
            </a:endParaRPr>
          </a:p>
        </p:txBody>
      </p:sp>
      <p:graphicFrame>
        <p:nvGraphicFramePr>
          <p:cNvPr id="103" name="Text Placeholder 2">
            <a:extLst>
              <a:ext uri="{FF2B5EF4-FFF2-40B4-BE49-F238E27FC236}">
                <a16:creationId xmlns:a16="http://schemas.microsoft.com/office/drawing/2014/main" id="{7642E6E2-E279-D1AD-90B0-AB5D041E0EC1}"/>
              </a:ext>
            </a:extLst>
          </p:cNvPr>
          <p:cNvGraphicFramePr/>
          <p:nvPr>
            <p:extLst>
              <p:ext uri="{D42A27DB-BD31-4B8C-83A1-F6EECF244321}">
                <p14:modId xmlns:p14="http://schemas.microsoft.com/office/powerpoint/2010/main" val="2418476682"/>
              </p:ext>
            </p:extLst>
          </p:nvPr>
        </p:nvGraphicFramePr>
        <p:xfrm>
          <a:off x="443230" y="1626282"/>
          <a:ext cx="10787320" cy="4204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Google Shape;102;p2">
            <a:extLst>
              <a:ext uri="{FF2B5EF4-FFF2-40B4-BE49-F238E27FC236}">
                <a16:creationId xmlns:a16="http://schemas.microsoft.com/office/drawing/2014/main" id="{479942F5-A8F3-4664-4619-E0855DD277B1}"/>
              </a:ext>
            </a:extLst>
          </p:cNvPr>
          <p:cNvPicPr preferRelativeResize="0"/>
          <p:nvPr/>
        </p:nvPicPr>
        <p:blipFill rotWithShape="1">
          <a:blip r:embed="rId8"/>
          <a:srcRect/>
          <a:stretch>
            <a:fillRect/>
          </a:stretch>
        </p:blipFill>
        <p:spPr>
          <a:xfrm>
            <a:off x="0" y="87284"/>
            <a:ext cx="1504949" cy="12715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59635" y="89244"/>
            <a:ext cx="12192000" cy="1233488"/>
          </a:xfrm>
          <a:prstGeom prst="rect">
            <a:avLst/>
          </a:prstGeom>
          <a:solidFill>
            <a:srgbClr val="C00000"/>
          </a:solidFill>
          <a:ln>
            <a:noFill/>
          </a:ln>
        </p:spPr>
        <p:txBody>
          <a:bodyPr spcFirstLastPara="1" wrap="square" lIns="91425" tIns="45700" rIns="91425" bIns="45700" anchor="t" anchorCtr="0">
            <a:no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Data Collection and Preprocessing</a:t>
            </a:r>
          </a:p>
          <a:p>
            <a:pPr marL="0" marR="0" lvl="0" indent="0" algn="ctr" rtl="0">
              <a:spcBef>
                <a:spcPts val="0"/>
              </a:spcBef>
              <a:spcAft>
                <a:spcPts val="0"/>
              </a:spcAft>
              <a:buNone/>
            </a:pPr>
            <a:endParaRPr sz="4400" b="0"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1" name="Google Shape;101;p2"/>
          <p:cNvSpPr txBox="1"/>
          <p:nvPr/>
        </p:nvSpPr>
        <p:spPr>
          <a:xfrm>
            <a:off x="0" y="5923722"/>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panose="02020603050405020304"/>
                <a:ea typeface="Tinos" panose="02020603050405020304"/>
                <a:cs typeface="Tinos" panose="02020603050405020304"/>
                <a:sym typeface="Tinos" panose="02020603050405020304"/>
              </a:rPr>
              <a:t> 	Program Name: B.Tech (CSE)</a:t>
            </a:r>
            <a:endParaRPr sz="1800" b="0" i="0" u="none" strike="noStrike" cap="none">
              <a:solidFill>
                <a:schemeClr val="lt1"/>
              </a:solidFill>
              <a:latin typeface="Tinos" panose="02020603050405020304"/>
              <a:ea typeface="Tinos" panose="02020603050405020304"/>
              <a:cs typeface="Tinos" panose="02020603050405020304"/>
              <a:sym typeface="Tinos" panose="02020603050405020304"/>
            </a:endParaRPr>
          </a:p>
        </p:txBody>
      </p:sp>
      <p:sp>
        <p:nvSpPr>
          <p:cNvPr id="3" name="Text Placeholder 2"/>
          <p:cNvSpPr>
            <a:spLocks noGrp="1"/>
          </p:cNvSpPr>
          <p:nvPr>
            <p:ph type="body" idx="1"/>
          </p:nvPr>
        </p:nvSpPr>
        <p:spPr>
          <a:xfrm>
            <a:off x="177248" y="1878496"/>
            <a:ext cx="9647582" cy="3915036"/>
          </a:xfrm>
        </p:spPr>
        <p:txBody>
          <a:bodyPr>
            <a:normAutofit/>
          </a:bodyPr>
          <a:lstStyle/>
          <a:p>
            <a:r>
              <a:rPr lang="en-US" b="1" dirty="0"/>
              <a:t>Data Sources- </a:t>
            </a:r>
            <a:r>
              <a:rPr lang="en-US" dirty="0"/>
              <a:t>Insurance claims records, medical records, demographic data, and lifestyle surveys.</a:t>
            </a:r>
          </a:p>
          <a:p>
            <a:r>
              <a:rPr lang="en-US" b="1" dirty="0"/>
              <a:t>Data Cleaning- </a:t>
            </a:r>
            <a:r>
              <a:rPr lang="en-US" dirty="0"/>
              <a:t>Handling missing values, removing duplicates, and addressing inconsistencies.</a:t>
            </a:r>
          </a:p>
          <a:p>
            <a:r>
              <a:rPr lang="en-US" b="1" dirty="0"/>
              <a:t>Data Transformation- </a:t>
            </a:r>
            <a:r>
              <a:rPr lang="en-US" dirty="0"/>
              <a:t>Converting categorical variables into numerical ones and scaling features for model training.</a:t>
            </a:r>
          </a:p>
          <a:p>
            <a:pPr algn="just">
              <a:lnSpc>
                <a:spcPct val="150000"/>
              </a:lnSpc>
            </a:pPr>
            <a:endParaRPr 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0"/>
            <a:ext cx="12192000" cy="1233488"/>
          </a:xfrm>
          <a:prstGeom prst="rect">
            <a:avLst/>
          </a:prstGeom>
          <a:solidFill>
            <a:srgbClr val="C00000"/>
          </a:solidFill>
          <a:ln>
            <a:noFill/>
          </a:ln>
        </p:spPr>
        <p:txBody>
          <a:bodyPr spcFirstLastPara="1" wrap="square" lIns="91425" tIns="45700" rIns="91425" bIns="45700" anchor="t" anchorCtr="0">
            <a:no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Literature Review</a:t>
            </a:r>
          </a:p>
        </p:txBody>
      </p:sp>
      <p:sp>
        <p:nvSpPr>
          <p:cNvPr id="101" name="Google Shape;101;p2"/>
          <p:cNvSpPr txBox="1"/>
          <p:nvPr/>
        </p:nvSpPr>
        <p:spPr>
          <a:xfrm>
            <a:off x="0" y="5923722"/>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panose="02020603050405020304"/>
                <a:ea typeface="Tinos" panose="02020603050405020304"/>
                <a:cs typeface="Tinos" panose="02020603050405020304"/>
                <a:sym typeface="Tinos" panose="02020603050405020304"/>
              </a:rPr>
              <a:t> 	Program Name: B.Tech (CSE)</a:t>
            </a:r>
            <a:endParaRPr sz="1800" b="0" i="0" u="none" strike="noStrike" cap="none">
              <a:solidFill>
                <a:schemeClr val="lt1"/>
              </a:solidFill>
              <a:latin typeface="Tinos" panose="02020603050405020304"/>
              <a:ea typeface="Tinos" panose="02020603050405020304"/>
              <a:cs typeface="Tinos" panose="02020603050405020304"/>
              <a:sym typeface="Tinos" panose="02020603050405020304"/>
            </a:endParaRPr>
          </a:p>
        </p:txBody>
      </p:sp>
      <p:sp>
        <p:nvSpPr>
          <p:cNvPr id="17" name="Text Box 16"/>
          <p:cNvSpPr txBox="1"/>
          <p:nvPr/>
        </p:nvSpPr>
        <p:spPr>
          <a:xfrm>
            <a:off x="253448" y="1898374"/>
            <a:ext cx="11894102" cy="2954655"/>
          </a:xfrm>
          <a:prstGeom prst="rect">
            <a:avLst/>
          </a:prstGeom>
          <a:noFill/>
        </p:spPr>
        <p:txBody>
          <a:bodyPr wrap="square" rtlCol="0">
            <a:spAutoFit/>
          </a:bodyPr>
          <a:lstStyle/>
          <a:p>
            <a:r>
              <a:rPr lang="en-US" sz="2800" b="1" dirty="0"/>
              <a:t>Early Efforts- </a:t>
            </a:r>
            <a:r>
              <a:rPr lang="en-US" sz="2800" dirty="0"/>
              <a:t>Big data analytics for health insurance (Gupta &amp; Tripathi, 2016).</a:t>
            </a:r>
          </a:p>
          <a:p>
            <a:r>
              <a:rPr lang="en-US" sz="2800" b="1" dirty="0"/>
              <a:t>Mobile Systems- </a:t>
            </a:r>
            <a:r>
              <a:rPr lang="en-US" sz="2800" dirty="0"/>
              <a:t>Personalized recommendations (</a:t>
            </a:r>
            <a:r>
              <a:rPr lang="en-US" sz="2800" dirty="0" err="1"/>
              <a:t>Shakhovska</a:t>
            </a:r>
            <a:r>
              <a:rPr lang="en-US" sz="2800" dirty="0"/>
              <a:t> et al., 2019).</a:t>
            </a:r>
          </a:p>
          <a:p>
            <a:r>
              <a:rPr lang="en-US" sz="2800" b="1" dirty="0"/>
              <a:t>Advanced ML- </a:t>
            </a:r>
            <a:r>
              <a:rPr lang="en-US" sz="2800" dirty="0"/>
              <a:t>Deep neural networks for cost prediction (Hanafy &amp; Mahmoud</a:t>
            </a:r>
            <a:r>
              <a:rPr lang="en-US" sz="2400" dirty="0"/>
              <a:t>, 2021).</a:t>
            </a:r>
          </a:p>
          <a:p>
            <a:endParaRPr lang="en-IN" altLang="en-US" sz="1800" dirty="0">
              <a:latin typeface="Times New Roman" panose="02020603050405020304" pitchFamily="18" charset="0"/>
              <a:cs typeface="Times New Roman" panose="02020603050405020304" pitchFamily="18" charset="0"/>
            </a:endParaRPr>
          </a:p>
        </p:txBody>
      </p:sp>
      <p:pic>
        <p:nvPicPr>
          <p:cNvPr id="2" name="Google Shape;102;p2">
            <a:extLst>
              <a:ext uri="{FF2B5EF4-FFF2-40B4-BE49-F238E27FC236}">
                <a16:creationId xmlns:a16="http://schemas.microsoft.com/office/drawing/2014/main" id="{495D2D87-86E8-81D8-EF78-DE8F037144B5}"/>
              </a:ext>
            </a:extLst>
          </p:cNvPr>
          <p:cNvPicPr preferRelativeResize="0"/>
          <p:nvPr/>
        </p:nvPicPr>
        <p:blipFill rotWithShape="1">
          <a:blip r:embed="rId3"/>
          <a:srcRect/>
          <a:stretch>
            <a:fillRect/>
          </a:stretch>
        </p:blipFill>
        <p:spPr>
          <a:xfrm>
            <a:off x="0" y="0"/>
            <a:ext cx="1504949" cy="12715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44789"/>
            <a:ext cx="12192000" cy="1233488"/>
          </a:xfrm>
          <a:prstGeom prst="rect">
            <a:avLst/>
          </a:prstGeom>
          <a:solidFill>
            <a:srgbClr val="C00000"/>
          </a:solidFill>
          <a:ln>
            <a:noFill/>
          </a:ln>
        </p:spPr>
        <p:txBody>
          <a:bodyPr spcFirstLastPara="1" wrap="square" lIns="91425" tIns="45700" rIns="91425" bIns="45700" anchor="t" anchorCtr="0">
            <a:no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Design Flow and Process</a:t>
            </a:r>
          </a:p>
        </p:txBody>
      </p:sp>
      <p:sp>
        <p:nvSpPr>
          <p:cNvPr id="101" name="Google Shape;101;p2"/>
          <p:cNvSpPr txBox="1"/>
          <p:nvPr/>
        </p:nvSpPr>
        <p:spPr>
          <a:xfrm>
            <a:off x="0" y="5923722"/>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panose="02020603050405020304"/>
                <a:ea typeface="Tinos" panose="02020603050405020304"/>
                <a:cs typeface="Tinos" panose="02020603050405020304"/>
                <a:sym typeface="Tinos" panose="02020603050405020304"/>
              </a:rPr>
              <a:t> 	Program Name: B.Tech (CSE)</a:t>
            </a:r>
            <a:endParaRPr sz="1800" b="0" i="0" u="none" strike="noStrike" cap="none">
              <a:solidFill>
                <a:schemeClr val="lt1"/>
              </a:solidFill>
              <a:latin typeface="Tinos" panose="02020603050405020304"/>
              <a:ea typeface="Tinos" panose="02020603050405020304"/>
              <a:cs typeface="Tinos" panose="02020603050405020304"/>
              <a:sym typeface="Tinos" panose="02020603050405020304"/>
            </a:endParaRPr>
          </a:p>
        </p:txBody>
      </p:sp>
      <p:sp>
        <p:nvSpPr>
          <p:cNvPr id="5" name="TextBox 4">
            <a:extLst>
              <a:ext uri="{FF2B5EF4-FFF2-40B4-BE49-F238E27FC236}">
                <a16:creationId xmlns:a16="http://schemas.microsoft.com/office/drawing/2014/main" id="{AD25BE96-CBEF-9AD5-D71F-9C122E0032BB}"/>
              </a:ext>
            </a:extLst>
          </p:cNvPr>
          <p:cNvSpPr txBox="1"/>
          <p:nvPr/>
        </p:nvSpPr>
        <p:spPr>
          <a:xfrm>
            <a:off x="398807" y="1704561"/>
            <a:ext cx="6657976" cy="3262432"/>
          </a:xfrm>
          <a:prstGeom prst="rect">
            <a:avLst/>
          </a:prstGeom>
          <a:noFill/>
        </p:spPr>
        <p:txBody>
          <a:bodyPr wrap="square">
            <a:spAutoFit/>
          </a:bodyPr>
          <a:lstStyle/>
          <a:p>
            <a:r>
              <a:rPr lang="en-US" sz="2400" b="1" dirty="0"/>
              <a:t>Feature Selection</a:t>
            </a:r>
          </a:p>
          <a:p>
            <a:r>
              <a:rPr lang="en-US" sz="2400" dirty="0"/>
              <a:t>Demographic, health-related, and socioeconomic factors.</a:t>
            </a:r>
          </a:p>
          <a:p>
            <a:r>
              <a:rPr lang="en-US" sz="2400" b="1" dirty="0"/>
              <a:t>Design Constraints</a:t>
            </a:r>
          </a:p>
          <a:p>
            <a:r>
              <a:rPr lang="en-US" sz="2400" dirty="0"/>
              <a:t>Privacy standards, cost, ethical considerations.</a:t>
            </a:r>
          </a:p>
          <a:p>
            <a:r>
              <a:rPr lang="en-US" sz="2400" b="1" dirty="0"/>
              <a:t>Design Selection</a:t>
            </a:r>
          </a:p>
          <a:p>
            <a:r>
              <a:rPr lang="en-US" sz="2400" dirty="0"/>
              <a:t>Advanced Machine Learning Flow for accuracy and scalability.</a:t>
            </a:r>
          </a:p>
          <a:p>
            <a:endParaRPr lang="en-US" dirty="0"/>
          </a:p>
        </p:txBody>
      </p:sp>
      <p:pic>
        <p:nvPicPr>
          <p:cNvPr id="2" name="Google Shape;102;p2">
            <a:extLst>
              <a:ext uri="{FF2B5EF4-FFF2-40B4-BE49-F238E27FC236}">
                <a16:creationId xmlns:a16="http://schemas.microsoft.com/office/drawing/2014/main" id="{6ECAB338-9316-101B-1DB2-CD198E78BED0}"/>
              </a:ext>
            </a:extLst>
          </p:cNvPr>
          <p:cNvPicPr preferRelativeResize="0"/>
          <p:nvPr/>
        </p:nvPicPr>
        <p:blipFill rotWithShape="1">
          <a:blip r:embed="rId3"/>
          <a:srcRect/>
          <a:stretch>
            <a:fillRect/>
          </a:stretch>
        </p:blipFill>
        <p:spPr>
          <a:xfrm>
            <a:off x="0" y="44789"/>
            <a:ext cx="1504949" cy="1271589"/>
          </a:xfrm>
          <a:prstGeom prst="rect">
            <a:avLst/>
          </a:prstGeom>
          <a:noFill/>
          <a:ln>
            <a:noFill/>
          </a:ln>
        </p:spPr>
      </p:pic>
      <p:pic>
        <p:nvPicPr>
          <p:cNvPr id="7" name="Picture 6">
            <a:extLst>
              <a:ext uri="{FF2B5EF4-FFF2-40B4-BE49-F238E27FC236}">
                <a16:creationId xmlns:a16="http://schemas.microsoft.com/office/drawing/2014/main" id="{0419B1D5-1605-89BD-9FEA-8229B8FC5E4E}"/>
              </a:ext>
            </a:extLst>
          </p:cNvPr>
          <p:cNvPicPr>
            <a:picLocks noChangeAspect="1"/>
          </p:cNvPicPr>
          <p:nvPr/>
        </p:nvPicPr>
        <p:blipFill>
          <a:blip r:embed="rId4"/>
          <a:stretch>
            <a:fillRect/>
          </a:stretch>
        </p:blipFill>
        <p:spPr>
          <a:xfrm>
            <a:off x="7513162" y="1278277"/>
            <a:ext cx="4678838" cy="4645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69850" y="0"/>
            <a:ext cx="12192000" cy="1233488"/>
          </a:xfrm>
          <a:prstGeom prst="rect">
            <a:avLst/>
          </a:prstGeom>
          <a:solidFill>
            <a:srgbClr val="C00000"/>
          </a:solidFill>
          <a:ln>
            <a:noFill/>
          </a:ln>
        </p:spPr>
        <p:txBody>
          <a:bodyPr spcFirstLastPara="1" wrap="square" lIns="91425" tIns="45700" rIns="91425" bIns="45700" anchor="t" anchorCtr="0">
            <a:noAutofit/>
          </a:bodyPr>
          <a:lstStyle/>
          <a:p>
            <a:pPr algn="ctr"/>
            <a:r>
              <a:rPr lang="en-US" sz="5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Data Analysis and Feature Distribution</a:t>
            </a:r>
          </a:p>
          <a:p>
            <a:pPr marL="0" marR="0" lvl="0" indent="0" algn="ctr" rtl="0">
              <a:spcBef>
                <a:spcPts val="0"/>
              </a:spcBef>
              <a:spcAft>
                <a:spcPts val="0"/>
              </a:spcAft>
              <a:buNone/>
            </a:pPr>
            <a:endParaRPr lang="en-US" sz="4400" b="0"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1" name="Google Shape;101;p2"/>
          <p:cNvSpPr txBox="1"/>
          <p:nvPr/>
        </p:nvSpPr>
        <p:spPr>
          <a:xfrm>
            <a:off x="224873" y="6073757"/>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panose="02020603050405020304"/>
                <a:ea typeface="Tinos" panose="02020603050405020304"/>
                <a:cs typeface="Tinos" panose="02020603050405020304"/>
                <a:sym typeface="Tinos" panose="02020603050405020304"/>
              </a:rPr>
              <a:t> 	Program Name: B.Tech (CSE)</a:t>
            </a:r>
          </a:p>
        </p:txBody>
      </p:sp>
      <p:pic>
        <p:nvPicPr>
          <p:cNvPr id="5" name="Picture 4" descr="A graph of distribution of bmi with Ryugyong Hotel in the background&#10;&#10;Description automatically generated">
            <a:extLst>
              <a:ext uri="{FF2B5EF4-FFF2-40B4-BE49-F238E27FC236}">
                <a16:creationId xmlns:a16="http://schemas.microsoft.com/office/drawing/2014/main" id="{0978369B-4532-0096-39EC-172FBE327373}"/>
              </a:ext>
            </a:extLst>
          </p:cNvPr>
          <p:cNvPicPr>
            <a:picLocks noChangeAspect="1"/>
          </p:cNvPicPr>
          <p:nvPr/>
        </p:nvPicPr>
        <p:blipFill>
          <a:blip r:embed="rId3"/>
          <a:stretch>
            <a:fillRect/>
          </a:stretch>
        </p:blipFill>
        <p:spPr>
          <a:xfrm>
            <a:off x="590831" y="1308100"/>
            <a:ext cx="3002620" cy="1774465"/>
          </a:xfrm>
          <a:prstGeom prst="rect">
            <a:avLst/>
          </a:prstGeom>
        </p:spPr>
      </p:pic>
      <p:pic>
        <p:nvPicPr>
          <p:cNvPr id="7" name="Picture 6" descr="A graph of a number of age distribution&#10;&#10;Description automatically generated with medium confidence">
            <a:extLst>
              <a:ext uri="{FF2B5EF4-FFF2-40B4-BE49-F238E27FC236}">
                <a16:creationId xmlns:a16="http://schemas.microsoft.com/office/drawing/2014/main" id="{E4B67933-A76F-7AE8-B4AA-B1585F0958D5}"/>
              </a:ext>
            </a:extLst>
          </p:cNvPr>
          <p:cNvPicPr>
            <a:picLocks noChangeAspect="1"/>
          </p:cNvPicPr>
          <p:nvPr/>
        </p:nvPicPr>
        <p:blipFill>
          <a:blip r:embed="rId4"/>
          <a:stretch>
            <a:fillRect/>
          </a:stretch>
        </p:blipFill>
        <p:spPr>
          <a:xfrm>
            <a:off x="4042146" y="1411471"/>
            <a:ext cx="3091523" cy="1520265"/>
          </a:xfrm>
          <a:prstGeom prst="rect">
            <a:avLst/>
          </a:prstGeom>
        </p:spPr>
      </p:pic>
      <p:pic>
        <p:nvPicPr>
          <p:cNvPr id="9" name="Picture 8" descr="A graph of smoker and smoker&#10;&#10;Description automatically generated">
            <a:extLst>
              <a:ext uri="{FF2B5EF4-FFF2-40B4-BE49-F238E27FC236}">
                <a16:creationId xmlns:a16="http://schemas.microsoft.com/office/drawing/2014/main" id="{FFAE0735-3210-C0A3-0C7D-CA04DB4EF080}"/>
              </a:ext>
            </a:extLst>
          </p:cNvPr>
          <p:cNvPicPr>
            <a:picLocks noChangeAspect="1"/>
          </p:cNvPicPr>
          <p:nvPr/>
        </p:nvPicPr>
        <p:blipFill>
          <a:blip r:embed="rId5"/>
          <a:stretch>
            <a:fillRect/>
          </a:stretch>
        </p:blipFill>
        <p:spPr>
          <a:xfrm>
            <a:off x="7980506" y="1345223"/>
            <a:ext cx="2883368" cy="1586514"/>
          </a:xfrm>
          <a:prstGeom prst="rect">
            <a:avLst/>
          </a:prstGeom>
        </p:spPr>
      </p:pic>
      <p:pic>
        <p:nvPicPr>
          <p:cNvPr id="2" name="Picture 1" descr="A graph of a number of different regions&#10;&#10;Description automatically generated with medium confidence">
            <a:extLst>
              <a:ext uri="{FF2B5EF4-FFF2-40B4-BE49-F238E27FC236}">
                <a16:creationId xmlns:a16="http://schemas.microsoft.com/office/drawing/2014/main" id="{0DBCA348-AE59-62CF-F9E8-C66B88C6FB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831" y="3619893"/>
            <a:ext cx="3002620" cy="1904216"/>
          </a:xfrm>
          <a:prstGeom prst="rect">
            <a:avLst/>
          </a:prstGeom>
        </p:spPr>
      </p:pic>
      <p:pic>
        <p:nvPicPr>
          <p:cNvPr id="3" name="Picture 2" descr="A graph of a number of children&#10;&#10;Description automatically generated">
            <a:extLst>
              <a:ext uri="{FF2B5EF4-FFF2-40B4-BE49-F238E27FC236}">
                <a16:creationId xmlns:a16="http://schemas.microsoft.com/office/drawing/2014/main" id="{284F8C63-5AED-E54D-D216-3D9C2FFC36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39522" y="3755222"/>
            <a:ext cx="2794148" cy="1768886"/>
          </a:xfrm>
          <a:prstGeom prst="rect">
            <a:avLst/>
          </a:prstGeom>
        </p:spPr>
      </p:pic>
      <p:pic>
        <p:nvPicPr>
          <p:cNvPr id="4" name="Picture 3" descr="A graph of a number of people&#10;&#10;Description automatically generated with medium confidence">
            <a:extLst>
              <a:ext uri="{FF2B5EF4-FFF2-40B4-BE49-F238E27FC236}">
                <a16:creationId xmlns:a16="http://schemas.microsoft.com/office/drawing/2014/main" id="{AC7E0971-FAEB-398F-6497-7A35CE2A509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80506" y="3755222"/>
            <a:ext cx="2883368" cy="16975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p:nvPr/>
        </p:nvSpPr>
        <p:spPr>
          <a:xfrm>
            <a:off x="0" y="0"/>
            <a:ext cx="12192000" cy="1372870"/>
          </a:xfrm>
          <a:prstGeom prst="rect">
            <a:avLst/>
          </a:prstGeom>
          <a:solidFill>
            <a:srgbClr val="C00000"/>
          </a:solidFill>
          <a:ln>
            <a:noFill/>
          </a:ln>
        </p:spPr>
        <p:txBody>
          <a:bodyPr spcFirstLastPara="1" wrap="square" lIns="91425" tIns="45700" rIns="91425" bIns="45700" anchor="t" anchorCtr="0">
            <a:no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Model Training and Evaluation</a:t>
            </a:r>
          </a:p>
          <a:p>
            <a:pPr marL="0" marR="0" lvl="0" indent="0" algn="ctr" rtl="0">
              <a:spcBef>
                <a:spcPts val="0"/>
              </a:spcBef>
              <a:spcAft>
                <a:spcPts val="0"/>
              </a:spcAft>
              <a:buNone/>
            </a:pPr>
            <a:endParaRPr lang="en-US" sz="4400" b="0"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01" name="Google Shape;101;p2"/>
          <p:cNvSpPr txBox="1"/>
          <p:nvPr/>
        </p:nvSpPr>
        <p:spPr>
          <a:xfrm>
            <a:off x="0" y="5923722"/>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a:solidFill>
                  <a:schemeClr val="lt1"/>
                </a:solidFill>
                <a:latin typeface="Tinos" panose="02020603050405020304"/>
                <a:ea typeface="Tinos" panose="02020603050405020304"/>
                <a:cs typeface="Tinos" panose="02020603050405020304"/>
                <a:sym typeface="Tinos" panose="02020603050405020304"/>
              </a:rPr>
              <a:t> 	Program Name: B.Tech (CSE)</a:t>
            </a:r>
            <a:endParaRPr sz="1800" b="0" i="0" u="none" strike="noStrike" cap="none">
              <a:solidFill>
                <a:schemeClr val="lt1"/>
              </a:solidFill>
              <a:latin typeface="Tinos" panose="02020603050405020304"/>
              <a:ea typeface="Tinos" panose="02020603050405020304"/>
              <a:cs typeface="Tinos" panose="02020603050405020304"/>
              <a:sym typeface="Tinos" panose="02020603050405020304"/>
            </a:endParaRPr>
          </a:p>
        </p:txBody>
      </p:sp>
      <p:sp>
        <p:nvSpPr>
          <p:cNvPr id="3" name="Text Placeholder 2"/>
          <p:cNvSpPr>
            <a:spLocks noGrp="1"/>
          </p:cNvSpPr>
          <p:nvPr>
            <p:ph type="body" idx="1"/>
          </p:nvPr>
        </p:nvSpPr>
        <p:spPr>
          <a:xfrm>
            <a:off x="838199" y="2072309"/>
            <a:ext cx="10169387" cy="3759324"/>
          </a:xfrm>
        </p:spPr>
        <p:txBody>
          <a:bodyPr>
            <a:normAutofit/>
          </a:bodyPr>
          <a:lstStyle/>
          <a:p>
            <a:r>
              <a:rPr lang="en-US" b="1" dirty="0"/>
              <a:t>Data Splitting- </a:t>
            </a:r>
            <a:r>
              <a:rPr lang="en-US" dirty="0"/>
              <a:t>80-20 split for training and testing.</a:t>
            </a:r>
          </a:p>
          <a:p>
            <a:r>
              <a:rPr lang="en-US" b="1" dirty="0"/>
              <a:t>Model Training- </a:t>
            </a:r>
            <a:r>
              <a:rPr lang="en-US" dirty="0"/>
              <a:t>Linear Regression model applied, R-squared = 0.7515. Decision Tree = 1</a:t>
            </a:r>
          </a:p>
          <a:p>
            <a:r>
              <a:rPr lang="en-US" b="1" dirty="0"/>
              <a:t>Model Testing- </a:t>
            </a:r>
            <a:r>
              <a:rPr lang="en-US" dirty="0"/>
              <a:t>Test set R-squared = 0.7447, good generalization. Decision Tree = 0.6856</a:t>
            </a:r>
            <a:endParaRPr lang="en-IN" sz="2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E82A6-B558-776E-BE76-AAD0A4E015B0}"/>
              </a:ext>
            </a:extLst>
          </p:cNvPr>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Data Quality- </a:t>
            </a:r>
            <a:r>
              <a:rPr lang="en-US" dirty="0">
                <a:latin typeface="Times New Roman" panose="02020603050405020304" pitchFamily="18" charset="0"/>
                <a:cs typeface="Times New Roman" panose="02020603050405020304" pitchFamily="18" charset="0"/>
              </a:rPr>
              <a:t>Incomplete, inaccurate, or biased data can affect model accuracy.</a:t>
            </a:r>
          </a:p>
          <a:p>
            <a:r>
              <a:rPr lang="en-US" b="1" dirty="0">
                <a:latin typeface="Times New Roman" panose="02020603050405020304" pitchFamily="18" charset="0"/>
                <a:cs typeface="Times New Roman" panose="02020603050405020304" pitchFamily="18" charset="0"/>
              </a:rPr>
              <a:t>Model Complexity- </a:t>
            </a:r>
            <a:r>
              <a:rPr lang="en-US" dirty="0">
                <a:latin typeface="Times New Roman" panose="02020603050405020304" pitchFamily="18" charset="0"/>
                <a:cs typeface="Times New Roman" panose="02020603050405020304" pitchFamily="18" charset="0"/>
              </a:rPr>
              <a:t>Overly complex models may overfit the training data and perform poorly on new data.</a:t>
            </a:r>
          </a:p>
          <a:p>
            <a:r>
              <a:rPr lang="en-US" b="1" dirty="0">
                <a:latin typeface="Times New Roman" panose="02020603050405020304" pitchFamily="18" charset="0"/>
                <a:cs typeface="Times New Roman" panose="02020603050405020304" pitchFamily="18" charset="0"/>
              </a:rPr>
              <a:t>Ethical Considerations- </a:t>
            </a:r>
            <a:r>
              <a:rPr lang="en-US" dirty="0">
                <a:latin typeface="Times New Roman" panose="02020603050405020304" pitchFamily="18" charset="0"/>
                <a:cs typeface="Times New Roman" panose="02020603050405020304" pitchFamily="18" charset="0"/>
              </a:rPr>
              <a:t>Ensuring fairness and transparency in the use of predictive models.</a:t>
            </a:r>
          </a:p>
          <a:p>
            <a:endParaRPr lang="en-US" dirty="0"/>
          </a:p>
        </p:txBody>
      </p:sp>
      <p:sp>
        <p:nvSpPr>
          <p:cNvPr id="4" name="Google Shape;99;p2">
            <a:extLst>
              <a:ext uri="{FF2B5EF4-FFF2-40B4-BE49-F238E27FC236}">
                <a16:creationId xmlns:a16="http://schemas.microsoft.com/office/drawing/2014/main" id="{0A2EF723-CA13-2C88-3DDF-2FA059B5CC11}"/>
              </a:ext>
            </a:extLst>
          </p:cNvPr>
          <p:cNvSpPr txBox="1"/>
          <p:nvPr/>
        </p:nvSpPr>
        <p:spPr>
          <a:xfrm>
            <a:off x="69850" y="0"/>
            <a:ext cx="12192000" cy="1233488"/>
          </a:xfrm>
          <a:prstGeom prst="rect">
            <a:avLst/>
          </a:prstGeom>
          <a:solidFill>
            <a:srgbClr val="C00000"/>
          </a:solidFill>
          <a:ln>
            <a:noFill/>
          </a:ln>
        </p:spPr>
        <p:txBody>
          <a:bodyPr spcFirstLastPara="1" wrap="square" lIns="91425" tIns="45700" rIns="91425" bIns="45700" anchor="t" anchorCtr="0">
            <a:noAutofit/>
          </a:bodyPr>
          <a:lstStyle/>
          <a:p>
            <a:pPr algn="ctr"/>
            <a:r>
              <a:rPr lang="en-US" sz="54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Addressing challenges and limitations</a:t>
            </a:r>
          </a:p>
          <a:p>
            <a:pPr marL="0" marR="0" lvl="0" indent="0" algn="ctr" rtl="0">
              <a:spcBef>
                <a:spcPts val="0"/>
              </a:spcBef>
              <a:spcAft>
                <a:spcPts val="0"/>
              </a:spcAft>
              <a:buNone/>
            </a:pPr>
            <a:endParaRPr lang="en-US" sz="4400" b="0" i="0" u="none" strike="noStrike" cap="none" dirty="0">
              <a:solidFill>
                <a:schemeClr val="bg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5" name="Google Shape;101;p2">
            <a:extLst>
              <a:ext uri="{FF2B5EF4-FFF2-40B4-BE49-F238E27FC236}">
                <a16:creationId xmlns:a16="http://schemas.microsoft.com/office/drawing/2014/main" id="{BCCB937F-87AE-3D14-5B90-7816D6E956A4}"/>
              </a:ext>
            </a:extLst>
          </p:cNvPr>
          <p:cNvSpPr txBox="1"/>
          <p:nvPr/>
        </p:nvSpPr>
        <p:spPr>
          <a:xfrm>
            <a:off x="0" y="6111857"/>
            <a:ext cx="12192000" cy="550241"/>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0" i="0" u="none" strike="noStrike" cap="none" dirty="0">
                <a:solidFill>
                  <a:schemeClr val="lt1"/>
                </a:solidFill>
                <a:latin typeface="Tinos" panose="02020603050405020304"/>
                <a:ea typeface="Tinos" panose="02020603050405020304"/>
                <a:cs typeface="Tinos" panose="02020603050405020304"/>
                <a:sym typeface="Tinos" panose="02020603050405020304"/>
              </a:rPr>
              <a:t> 	Program Name: B.Tech (CSE)</a:t>
            </a:r>
          </a:p>
        </p:txBody>
      </p:sp>
    </p:spTree>
    <p:extLst>
      <p:ext uri="{BB962C8B-B14F-4D97-AF65-F5344CB8AC3E}">
        <p14:creationId xmlns:p14="http://schemas.microsoft.com/office/powerpoint/2010/main" val="28798210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951</Words>
  <Application>Microsoft Office PowerPoint</Application>
  <PresentationFormat>Widescreen</PresentationFormat>
  <Paragraphs>57</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Tinos</vt:lpstr>
      <vt:lpstr>Times New Roman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vaibhav singh</cp:lastModifiedBy>
  <cp:revision>14</cp:revision>
  <dcterms:created xsi:type="dcterms:W3CDTF">2020-05-05T09:43:00Z</dcterms:created>
  <dcterms:modified xsi:type="dcterms:W3CDTF">2025-01-02T16:14:04Z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348540D8674C44CDA3520E68904F5D74</vt:lpwstr>
  </property>
  <property fmtid="{D5CDD505-2E9C-101B-9397-08002B2CF9AE}" pid="3" name="KSOProductBuildVer">
    <vt:lpwstr>1033-11.2.0.11341</vt:lpwstr>
  </property>
</Properties>
</file>