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Canva Sans" panose="020B0604020202020204" charset="0"/>
      <p:regular r:id="rId15"/>
    </p:embeddedFont>
    <p:embeddedFont>
      <p:font typeface="Poppins Medium" panose="000006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27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726683" y="1363862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886154" y="828675"/>
            <a:ext cx="10028609" cy="363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9"/>
              </a:lnSpc>
              <a:spcBef>
                <a:spcPct val="0"/>
              </a:spcBef>
            </a:pPr>
            <a:r>
              <a:rPr lang="en-US" sz="1044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DEMYSTIFYING BLOCKCHAIN: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8103" y="5495680"/>
            <a:ext cx="17012948" cy="218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  <a:spcBef>
                <a:spcPct val="0"/>
              </a:spcBef>
            </a:pPr>
            <a:r>
              <a:rPr lang="en-US" sz="6114" b="1" spc="302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FUTURE OF SECURE DIGITAL TRANSACTIONS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914763" y="-1963942"/>
            <a:ext cx="7107442" cy="710744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3311937" y="8934778"/>
            <a:ext cx="3947363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Vaibhav Srivastava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46888" y="-7692432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9640" y="566464"/>
            <a:ext cx="13647207" cy="80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8"/>
              </a:lnSpc>
              <a:spcBef>
                <a:spcPct val="0"/>
              </a:spcBef>
            </a:pPr>
            <a:r>
              <a:rPr lang="en-US" sz="4477" b="1" spc="124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ADVANTAGES OF 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9640" y="2278587"/>
            <a:ext cx="17303794" cy="7342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Open: One of the major advantages of blockchain technology is that it is accessible to all means anyone can become a participant in the contribution to blockchain technology.</a:t>
            </a:r>
          </a:p>
          <a:p>
            <a:pPr algn="l">
              <a:lnSpc>
                <a:spcPts val="241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Verifiable: Blockchain technology is used to store information in a decentralized manner so everyone can verify the correctness of the information by using zero-knowledge.</a:t>
            </a:r>
          </a:p>
          <a:p>
            <a:pPr algn="l">
              <a:lnSpc>
                <a:spcPts val="269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Permanent: Records or information which is stored using blockchain technology is permanent means one needs not worry about losing the data.</a:t>
            </a:r>
          </a:p>
          <a:p>
            <a:pPr algn="l">
              <a:lnSpc>
                <a:spcPts val="255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Tighter Security: Blockchain uses hashing techniques to store each transaction on a block that is connected to each other so it has tighter security.</a:t>
            </a:r>
          </a:p>
          <a:p>
            <a:pPr algn="l">
              <a:lnSpc>
                <a:spcPts val="269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Reduction: As blockchain needs no third man it reduces the cost for the businesses and gives trust to the other partner.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21249" y="-7950325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9640" y="566464"/>
            <a:ext cx="14260760" cy="766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68"/>
              </a:lnSpc>
              <a:spcBef>
                <a:spcPct val="0"/>
              </a:spcBef>
            </a:pPr>
            <a:r>
              <a:rPr lang="en-US" sz="4477" b="1" spc="1240" dirty="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DISADVANTAGES OF 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4606" y="2507825"/>
            <a:ext cx="17303794" cy="631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 It is one of the biggest drawbacks of blockchain technology as it cannot be scaled due to the fixed size of the block for storing information.</a:t>
            </a:r>
          </a:p>
          <a:p>
            <a:pPr algn="l">
              <a:lnSpc>
                <a:spcPts val="241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Time-Consuming: To add the next block in the chain miners need to compute nonce values many times so this is a time-consuming process and needs to be speed up to be used for industrial purposes.</a:t>
            </a:r>
          </a:p>
          <a:p>
            <a:pPr algn="l">
              <a:lnSpc>
                <a:spcPts val="269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 Formalities: In some countries, the use of blockchain technology applications is banned like cryptocurrency due to some environmental issues.</a:t>
            </a:r>
          </a:p>
          <a:p>
            <a:pPr algn="l">
              <a:lnSpc>
                <a:spcPts val="381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0038" lvl="1" indent="-370019" algn="l">
              <a:lnSpc>
                <a:spcPts val="4798"/>
              </a:lnSpc>
              <a:buFont typeface="Arial"/>
              <a:buChar char="•"/>
            </a:pPr>
            <a:r>
              <a:rPr lang="en-US" sz="342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Prone to Rare Vulnerabilities: 51% Attack and Peripheral System Vulnerabilities</a:t>
            </a:r>
          </a:p>
          <a:p>
            <a:pPr algn="l">
              <a:lnSpc>
                <a:spcPts val="2698"/>
              </a:lnSpc>
            </a:pPr>
            <a:endParaRPr lang="en-US" sz="342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70064" y="3332342"/>
            <a:ext cx="10874915" cy="265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2"/>
              </a:lnSpc>
              <a:spcBef>
                <a:spcPct val="0"/>
              </a:spcBef>
            </a:pPr>
            <a:r>
              <a:rPr lang="en-US" sz="1546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13889816" y="-446069"/>
            <a:ext cx="7315200" cy="4083212"/>
          </a:xfrm>
          <a:custGeom>
            <a:avLst/>
            <a:gdLst/>
            <a:ahLst/>
            <a:cxnLst/>
            <a:rect l="l" t="t" r="r" b="b"/>
            <a:pathLst>
              <a:path w="7315200" h="4083212">
                <a:moveTo>
                  <a:pt x="0" y="0"/>
                </a:moveTo>
                <a:lnTo>
                  <a:pt x="7315200" y="0"/>
                </a:lnTo>
                <a:lnTo>
                  <a:pt x="7315200" y="4083211"/>
                </a:lnTo>
                <a:lnTo>
                  <a:pt x="0" y="4083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163320" y="3101894"/>
            <a:ext cx="7315200" cy="4083212"/>
          </a:xfrm>
          <a:custGeom>
            <a:avLst/>
            <a:gdLst/>
            <a:ahLst/>
            <a:cxnLst/>
            <a:rect l="l" t="t" r="r" b="b"/>
            <a:pathLst>
              <a:path w="7315200" h="4083212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86400" y="-2238783"/>
            <a:ext cx="7315200" cy="4083212"/>
          </a:xfrm>
          <a:custGeom>
            <a:avLst/>
            <a:gdLst/>
            <a:ahLst/>
            <a:cxnLst/>
            <a:rect l="l" t="t" r="r" b="b"/>
            <a:pathLst>
              <a:path w="7315200" h="4083212">
                <a:moveTo>
                  <a:pt x="0" y="0"/>
                </a:moveTo>
                <a:lnTo>
                  <a:pt x="7315200" y="0"/>
                </a:lnTo>
                <a:lnTo>
                  <a:pt x="7315200" y="4083212"/>
                </a:lnTo>
                <a:lnTo>
                  <a:pt x="0" y="4083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81451" y="3151547"/>
            <a:ext cx="1035088" cy="1035088"/>
          </a:xfrm>
          <a:custGeom>
            <a:avLst/>
            <a:gdLst/>
            <a:ahLst/>
            <a:cxnLst/>
            <a:rect l="l" t="t" r="r" b="b"/>
            <a:pathLst>
              <a:path w="1035088" h="1035088">
                <a:moveTo>
                  <a:pt x="0" y="0"/>
                </a:moveTo>
                <a:lnTo>
                  <a:pt x="1035088" y="0"/>
                </a:lnTo>
                <a:lnTo>
                  <a:pt x="1035088" y="1035088"/>
                </a:lnTo>
                <a:lnTo>
                  <a:pt x="0" y="1035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71509" y="-7482625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7566021" y="690287"/>
            <a:ext cx="10104369" cy="101043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566464"/>
            <a:ext cx="10609798" cy="80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8"/>
              </a:lnSpc>
              <a:spcBef>
                <a:spcPct val="0"/>
              </a:spcBef>
            </a:pPr>
            <a:r>
              <a:rPr lang="en-US" sz="4477" b="1" spc="124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BLOCKCHAIN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35174" y="2469344"/>
            <a:ext cx="14196134" cy="639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blockchain is a distributed database or ledger that is shared among the nodes of a computer network. As a database, a blockchain stores information electronically in digital format. Blockchains are best known for their crucial role in cryptocurrency systems, such as Bitcoin, for maintaining a secure and decentralized record of transactions. The innovation with a blockchain is that it guarantees the fidelity and security of a record of data and generates trust without the need for a trusted third party.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5816" y="-5734682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9640" y="566464"/>
            <a:ext cx="13647207" cy="80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8"/>
              </a:lnSpc>
              <a:spcBef>
                <a:spcPct val="0"/>
              </a:spcBef>
            </a:pPr>
            <a:r>
              <a:rPr lang="en-US" sz="4477" b="1" spc="124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FUNDAMENTALS OF 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1417" y="2068177"/>
            <a:ext cx="16845165" cy="7969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0330" lvl="1" indent="-415165" algn="l">
              <a:lnSpc>
                <a:spcPts val="5384"/>
              </a:lnSpc>
              <a:buAutoNum type="arabicPeriod"/>
            </a:pPr>
            <a:r>
              <a:rPr lang="en-US" sz="384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Distributed Ledgers</a:t>
            </a:r>
          </a:p>
          <a:p>
            <a:pPr algn="l">
              <a:lnSpc>
                <a:spcPts val="1401"/>
              </a:lnSpc>
            </a:pPr>
            <a:endParaRPr lang="en-US" sz="384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06500" lvl="2" indent="-468833" algn="l">
              <a:lnSpc>
                <a:spcPts val="4560"/>
              </a:lnSpc>
              <a:buFont typeface="Arial"/>
              <a:buChar char="⚬"/>
            </a:pPr>
            <a:r>
              <a:rPr lang="en-US" sz="32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blockchain is a decentralized public distributed ledger that is used to record transactions across man computers.</a:t>
            </a:r>
          </a:p>
          <a:p>
            <a:pPr marL="1406500" lvl="2" indent="-468833" algn="l">
              <a:lnSpc>
                <a:spcPts val="4560"/>
              </a:lnSpc>
              <a:buFont typeface="Arial"/>
              <a:buChar char="⚬"/>
            </a:pPr>
            <a:r>
              <a:rPr lang="en-US" sz="32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distributed ledger is a database that is shared among the users of the blockchain network.</a:t>
            </a:r>
          </a:p>
          <a:p>
            <a:pPr marL="1406500" lvl="2" indent="-468833" algn="l">
              <a:lnSpc>
                <a:spcPts val="4560"/>
              </a:lnSpc>
              <a:buFont typeface="Arial"/>
              <a:buChar char="⚬"/>
            </a:pPr>
            <a:r>
              <a:rPr lang="en-US" sz="32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transactions are accessed and verified by users associated with the bitcoin network, thereby making it less prone to cyberattack.</a:t>
            </a:r>
          </a:p>
          <a:p>
            <a:pPr algn="l">
              <a:lnSpc>
                <a:spcPts val="4560"/>
              </a:lnSpc>
            </a:pPr>
            <a:endParaRPr lang="en-US" sz="325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389"/>
              </a:lnSpc>
            </a:pPr>
            <a:r>
              <a:rPr lang="en-US" sz="38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 Encryption</a:t>
            </a:r>
          </a:p>
          <a:p>
            <a:pPr marL="1403349" lvl="2" indent="-467783" algn="l">
              <a:lnSpc>
                <a:spcPts val="4549"/>
              </a:lnSpc>
              <a:buFont typeface="Arial"/>
              <a:buChar char="⚬"/>
            </a:pPr>
            <a:r>
              <a:rPr lang="en-US" sz="32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eliminates unauthorized access by using the cryptographic algorithm (SHA256) to ensure the blocks are kept secure.</a:t>
            </a:r>
          </a:p>
          <a:p>
            <a:pPr marL="1403349" lvl="2" indent="-467783" algn="l">
              <a:lnSpc>
                <a:spcPts val="4549"/>
              </a:lnSpc>
              <a:buFont typeface="Arial"/>
              <a:buChar char="⚬"/>
            </a:pPr>
            <a:r>
              <a:rPr lang="en-US" sz="32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user in the blockchain has their key.</a:t>
            </a:r>
          </a:p>
          <a:p>
            <a:pPr algn="l">
              <a:lnSpc>
                <a:spcPts val="5384"/>
              </a:lnSpc>
            </a:pPr>
            <a:endParaRPr lang="en-US" sz="324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35816" y="-5734682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9640" y="566464"/>
            <a:ext cx="13647207" cy="80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8"/>
              </a:lnSpc>
              <a:spcBef>
                <a:spcPct val="0"/>
              </a:spcBef>
            </a:pPr>
            <a:r>
              <a:rPr lang="en-US" sz="4477" b="1" spc="1240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FUNDAMENTALS OF BLOCKCHAIN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1417" y="2211451"/>
            <a:ext cx="16845165" cy="682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0330" lvl="1" indent="-415165" algn="l">
              <a:lnSpc>
                <a:spcPts val="5384"/>
              </a:lnSpc>
              <a:buAutoNum type="arabicPeriod"/>
            </a:pPr>
            <a:r>
              <a:rPr lang="en-US" sz="384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Proof of Work</a:t>
            </a:r>
          </a:p>
          <a:p>
            <a:pPr algn="l">
              <a:lnSpc>
                <a:spcPts val="1401"/>
              </a:lnSpc>
            </a:pPr>
            <a:endParaRPr lang="en-US" sz="384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06500" lvl="2" indent="-468833" algn="l">
              <a:lnSpc>
                <a:spcPts val="4560"/>
              </a:lnSpc>
              <a:buFont typeface="Arial"/>
              <a:buChar char="⚬"/>
            </a:pPr>
            <a:r>
              <a:rPr lang="en-US" sz="32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of work (PoW) is a method to validate transactions in a blockchain network by solving a complex mathematical puzzle called mining.</a:t>
            </a:r>
          </a:p>
          <a:p>
            <a:pPr marL="1406500" lvl="2" indent="-468833" algn="l">
              <a:lnSpc>
                <a:spcPts val="4560"/>
              </a:lnSpc>
              <a:buFont typeface="Arial"/>
              <a:buChar char="⚬"/>
            </a:pPr>
            <a:r>
              <a:rPr lang="en-US" sz="325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Users trying to solve the puzzle are called miners.</a:t>
            </a:r>
          </a:p>
          <a:p>
            <a:pPr algn="l">
              <a:lnSpc>
                <a:spcPts val="4560"/>
              </a:lnSpc>
            </a:pPr>
            <a:endParaRPr lang="en-US" sz="3257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5389"/>
              </a:lnSpc>
            </a:pPr>
            <a:r>
              <a:rPr lang="en-US" sz="38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 Mining</a:t>
            </a:r>
          </a:p>
          <a:p>
            <a:pPr marL="1403349" lvl="2" indent="-467783" algn="l">
              <a:lnSpc>
                <a:spcPts val="4549"/>
              </a:lnSpc>
              <a:buFont typeface="Arial"/>
              <a:buChar char="⚬"/>
            </a:pPr>
            <a:r>
              <a:rPr lang="en-US" sz="32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Blockchain, when miners use their resources (time, money, electricity, etc.) to validate a new transaction and record them on the public ledger, they are given a reward.</a:t>
            </a:r>
          </a:p>
          <a:p>
            <a:pPr marL="1403349" lvl="2" indent="-467783" algn="l">
              <a:lnSpc>
                <a:spcPts val="4549"/>
              </a:lnSpc>
              <a:buFont typeface="Arial"/>
              <a:buChar char="⚬"/>
            </a:pPr>
            <a:r>
              <a:rPr lang="en-US" sz="324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As a reward, the miner gets 12.5 BTC (bitcoins)</a:t>
            </a:r>
          </a:p>
          <a:p>
            <a:pPr algn="l">
              <a:lnSpc>
                <a:spcPts val="5384"/>
              </a:lnSpc>
            </a:pPr>
            <a:endParaRPr lang="en-US" sz="324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72093" y="-6078540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4356683" y="461048"/>
            <a:ext cx="10104369" cy="101043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4191406" y="4575448"/>
            <a:ext cx="11632871" cy="174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3"/>
              </a:lnSpc>
              <a:spcBef>
                <a:spcPct val="0"/>
              </a:spcBef>
            </a:pPr>
            <a:r>
              <a:rPr lang="en-US" sz="4909" b="1" spc="1359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STRUCTURE OF BLOCKCHAIN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46676" cy="3790201"/>
          </a:xfrm>
          <a:custGeom>
            <a:avLst/>
            <a:gdLst/>
            <a:ahLst/>
            <a:cxnLst/>
            <a:rect l="l" t="t" r="r" b="b"/>
            <a:pathLst>
              <a:path w="6746676" h="3790201">
                <a:moveTo>
                  <a:pt x="0" y="0"/>
                </a:moveTo>
                <a:lnTo>
                  <a:pt x="6746676" y="0"/>
                </a:lnTo>
                <a:lnTo>
                  <a:pt x="6746676" y="3790201"/>
                </a:lnTo>
                <a:lnTo>
                  <a:pt x="0" y="3790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00798" y="1028700"/>
            <a:ext cx="6758502" cy="3790201"/>
          </a:xfrm>
          <a:custGeom>
            <a:avLst/>
            <a:gdLst/>
            <a:ahLst/>
            <a:cxnLst/>
            <a:rect l="l" t="t" r="r" b="b"/>
            <a:pathLst>
              <a:path w="6758502" h="3790201">
                <a:moveTo>
                  <a:pt x="0" y="0"/>
                </a:moveTo>
                <a:lnTo>
                  <a:pt x="6758502" y="0"/>
                </a:lnTo>
                <a:lnTo>
                  <a:pt x="6758502" y="3790201"/>
                </a:lnTo>
                <a:lnTo>
                  <a:pt x="0" y="3790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6141" y="5946291"/>
            <a:ext cx="5746167" cy="3222103"/>
          </a:xfrm>
          <a:custGeom>
            <a:avLst/>
            <a:gdLst/>
            <a:ahLst/>
            <a:cxnLst/>
            <a:rect l="l" t="t" r="r" b="b"/>
            <a:pathLst>
              <a:path w="5746167" h="3222103">
                <a:moveTo>
                  <a:pt x="0" y="0"/>
                </a:moveTo>
                <a:lnTo>
                  <a:pt x="5746168" y="0"/>
                </a:lnTo>
                <a:lnTo>
                  <a:pt x="5746168" y="3222103"/>
                </a:lnTo>
                <a:lnTo>
                  <a:pt x="0" y="3222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66994" y="5946291"/>
            <a:ext cx="5746585" cy="3222103"/>
          </a:xfrm>
          <a:custGeom>
            <a:avLst/>
            <a:gdLst/>
            <a:ahLst/>
            <a:cxnLst/>
            <a:rect l="l" t="t" r="r" b="b"/>
            <a:pathLst>
              <a:path w="5746585" h="3222103">
                <a:moveTo>
                  <a:pt x="0" y="0"/>
                </a:moveTo>
                <a:lnTo>
                  <a:pt x="5746585" y="0"/>
                </a:lnTo>
                <a:lnTo>
                  <a:pt x="5746585" y="3222103"/>
                </a:lnTo>
                <a:lnTo>
                  <a:pt x="0" y="3222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8265" y="5946291"/>
            <a:ext cx="5720363" cy="3222103"/>
          </a:xfrm>
          <a:custGeom>
            <a:avLst/>
            <a:gdLst/>
            <a:ahLst/>
            <a:cxnLst/>
            <a:rect l="l" t="t" r="r" b="b"/>
            <a:pathLst>
              <a:path w="5720363" h="3222103">
                <a:moveTo>
                  <a:pt x="0" y="0"/>
                </a:moveTo>
                <a:lnTo>
                  <a:pt x="5720363" y="0"/>
                </a:lnTo>
                <a:lnTo>
                  <a:pt x="5720363" y="3222103"/>
                </a:lnTo>
                <a:lnTo>
                  <a:pt x="0" y="3222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39352" y="4818901"/>
            <a:ext cx="31685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BlockChain</a:t>
            </a: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07061" y="4819978"/>
            <a:ext cx="143194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39352" y="9191625"/>
            <a:ext cx="985793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19408" y="9191625"/>
            <a:ext cx="1049183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Hash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01600" y="9191625"/>
            <a:ext cx="4223081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Previous Block Hash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72093" y="-6078540"/>
            <a:ext cx="10104369" cy="101043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4356683" y="461048"/>
            <a:ext cx="10104369" cy="1010436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17000"/>
              </a:blip>
              <a:stretch>
                <a:fillRect l="-58878" t="-18048" r="-58439" b="-17774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4191406" y="4575448"/>
            <a:ext cx="11632871" cy="1742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3"/>
              </a:lnSpc>
              <a:spcBef>
                <a:spcPct val="0"/>
              </a:spcBef>
            </a:pPr>
            <a:r>
              <a:rPr lang="en-US" sz="4909" b="1" spc="1359">
                <a:solidFill>
                  <a:srgbClr val="FEBD0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FUNCTIONING OF BLOCKCHAIN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6188" y="604439"/>
            <a:ext cx="7577661" cy="4253311"/>
          </a:xfrm>
          <a:custGeom>
            <a:avLst/>
            <a:gdLst/>
            <a:ahLst/>
            <a:cxnLst/>
            <a:rect l="l" t="t" r="r" b="b"/>
            <a:pathLst>
              <a:path w="7577661" h="4253311">
                <a:moveTo>
                  <a:pt x="0" y="0"/>
                </a:moveTo>
                <a:lnTo>
                  <a:pt x="7577661" y="0"/>
                </a:lnTo>
                <a:lnTo>
                  <a:pt x="7577661" y="4253311"/>
                </a:lnTo>
                <a:lnTo>
                  <a:pt x="0" y="4253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11209" y="604439"/>
            <a:ext cx="7576210" cy="4253311"/>
          </a:xfrm>
          <a:custGeom>
            <a:avLst/>
            <a:gdLst/>
            <a:ahLst/>
            <a:cxnLst/>
            <a:rect l="l" t="t" r="r" b="b"/>
            <a:pathLst>
              <a:path w="7576210" h="4253311">
                <a:moveTo>
                  <a:pt x="0" y="0"/>
                </a:moveTo>
                <a:lnTo>
                  <a:pt x="7576210" y="0"/>
                </a:lnTo>
                <a:lnTo>
                  <a:pt x="7576210" y="4253311"/>
                </a:lnTo>
                <a:lnTo>
                  <a:pt x="0" y="4253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99913" y="5800110"/>
            <a:ext cx="6802918" cy="3853988"/>
          </a:xfrm>
          <a:custGeom>
            <a:avLst/>
            <a:gdLst/>
            <a:ahLst/>
            <a:cxnLst/>
            <a:rect l="l" t="t" r="r" b="b"/>
            <a:pathLst>
              <a:path w="6802918" h="3853988">
                <a:moveTo>
                  <a:pt x="0" y="0"/>
                </a:moveTo>
                <a:lnTo>
                  <a:pt x="6802918" y="0"/>
                </a:lnTo>
                <a:lnTo>
                  <a:pt x="6802918" y="3853988"/>
                </a:lnTo>
                <a:lnTo>
                  <a:pt x="0" y="3853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12649" y="4819978"/>
            <a:ext cx="4864141" cy="580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Blockchain Structure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11210" y="4819978"/>
            <a:ext cx="4376208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Encryption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9913" y="9587423"/>
            <a:ext cx="6802918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Proof of 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D0B0B">
                <a:alpha val="100000"/>
              </a:srgbClr>
            </a:gs>
            <a:gs pos="100000">
              <a:srgbClr val="200412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67732"/>
            <a:ext cx="7412729" cy="4134771"/>
          </a:xfrm>
          <a:custGeom>
            <a:avLst/>
            <a:gdLst/>
            <a:ahLst/>
            <a:cxnLst/>
            <a:rect l="l" t="t" r="r" b="b"/>
            <a:pathLst>
              <a:path w="7412729" h="4134771">
                <a:moveTo>
                  <a:pt x="0" y="0"/>
                </a:moveTo>
                <a:lnTo>
                  <a:pt x="7412729" y="0"/>
                </a:lnTo>
                <a:lnTo>
                  <a:pt x="7412729" y="4134771"/>
                </a:lnTo>
                <a:lnTo>
                  <a:pt x="0" y="4134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36334" y="467732"/>
            <a:ext cx="7422966" cy="4159981"/>
          </a:xfrm>
          <a:custGeom>
            <a:avLst/>
            <a:gdLst/>
            <a:ahLst/>
            <a:cxnLst/>
            <a:rect l="l" t="t" r="r" b="b"/>
            <a:pathLst>
              <a:path w="7422966" h="4159981">
                <a:moveTo>
                  <a:pt x="0" y="0"/>
                </a:moveTo>
                <a:lnTo>
                  <a:pt x="7422966" y="0"/>
                </a:lnTo>
                <a:lnTo>
                  <a:pt x="7422966" y="4159982"/>
                </a:lnTo>
                <a:lnTo>
                  <a:pt x="0" y="4159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90846" y="5637258"/>
            <a:ext cx="7295284" cy="4059318"/>
          </a:xfrm>
          <a:custGeom>
            <a:avLst/>
            <a:gdLst/>
            <a:ahLst/>
            <a:cxnLst/>
            <a:rect l="l" t="t" r="r" b="b"/>
            <a:pathLst>
              <a:path w="7295284" h="4059318">
                <a:moveTo>
                  <a:pt x="0" y="0"/>
                </a:moveTo>
                <a:lnTo>
                  <a:pt x="7295284" y="0"/>
                </a:lnTo>
                <a:lnTo>
                  <a:pt x="7295284" y="4059318"/>
                </a:lnTo>
                <a:lnTo>
                  <a:pt x="0" y="4059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535828"/>
            <a:ext cx="7412729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New Transaction/Block Created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36334" y="4563132"/>
            <a:ext cx="7101857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 being verified by each node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25872" y="9706632"/>
            <a:ext cx="10225231" cy="58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Added to Blockchain if Consensus is reached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574</Words>
  <Application>Microsoft Office PowerPoint</Application>
  <PresentationFormat>Custom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Poppins Medium</vt:lpstr>
      <vt:lpstr>Canva Sans</vt:lpstr>
      <vt:lpstr>Anton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Blockchain:</dc:title>
  <cp:lastModifiedBy>Vaibhav Srivastava</cp:lastModifiedBy>
  <cp:revision>2</cp:revision>
  <dcterms:created xsi:type="dcterms:W3CDTF">2006-08-16T00:00:00Z</dcterms:created>
  <dcterms:modified xsi:type="dcterms:W3CDTF">2024-11-27T19:43:46Z</dcterms:modified>
  <dc:identifier>DAGXolA0i-g</dc:identifier>
</cp:coreProperties>
</file>