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13.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14.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tags/tag15.xml" ContentType="application/vnd.openxmlformats-officedocument.presentationml.tags+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tags/tag16.xml" ContentType="application/vnd.openxmlformats-officedocument.presentationml.tags+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tags/tag17.xml" ContentType="application/vnd.openxmlformats-officedocument.presentationml.tags+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tags/tag18.xml" ContentType="application/vnd.openxmlformats-officedocument.presentationml.tags+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tags/tag1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97"/>
  </p:notesMasterIdLst>
  <p:sldIdLst>
    <p:sldId id="1197" r:id="rId2"/>
    <p:sldId id="1198" r:id="rId3"/>
    <p:sldId id="1199" r:id="rId4"/>
    <p:sldId id="1200" r:id="rId5"/>
    <p:sldId id="1201" r:id="rId6"/>
    <p:sldId id="1202" r:id="rId7"/>
    <p:sldId id="1203" r:id="rId8"/>
    <p:sldId id="1204" r:id="rId9"/>
    <p:sldId id="1322" r:id="rId10"/>
    <p:sldId id="1207" r:id="rId11"/>
    <p:sldId id="1208" r:id="rId12"/>
    <p:sldId id="1209" r:id="rId13"/>
    <p:sldId id="1210" r:id="rId14"/>
    <p:sldId id="1211" r:id="rId15"/>
    <p:sldId id="1212" r:id="rId16"/>
    <p:sldId id="1213" r:id="rId17"/>
    <p:sldId id="1215" r:id="rId18"/>
    <p:sldId id="1216" r:id="rId19"/>
    <p:sldId id="1217" r:id="rId20"/>
    <p:sldId id="1219" r:id="rId21"/>
    <p:sldId id="1220" r:id="rId22"/>
    <p:sldId id="1222" r:id="rId23"/>
    <p:sldId id="1223" r:id="rId24"/>
    <p:sldId id="1224" r:id="rId25"/>
    <p:sldId id="1226" r:id="rId26"/>
    <p:sldId id="1227" r:id="rId27"/>
    <p:sldId id="1229" r:id="rId28"/>
    <p:sldId id="1230" r:id="rId29"/>
    <p:sldId id="1231" r:id="rId30"/>
    <p:sldId id="1232" r:id="rId31"/>
    <p:sldId id="1233" r:id="rId32"/>
    <p:sldId id="1235" r:id="rId33"/>
    <p:sldId id="1236" r:id="rId34"/>
    <p:sldId id="1237" r:id="rId35"/>
    <p:sldId id="1238" r:id="rId36"/>
    <p:sldId id="1239" r:id="rId37"/>
    <p:sldId id="1110" r:id="rId38"/>
    <p:sldId id="1111" r:id="rId39"/>
    <p:sldId id="1241" r:id="rId40"/>
    <p:sldId id="1242" r:id="rId41"/>
    <p:sldId id="1243" r:id="rId42"/>
    <p:sldId id="1245" r:id="rId43"/>
    <p:sldId id="1247" r:id="rId44"/>
    <p:sldId id="1249" r:id="rId45"/>
    <p:sldId id="1252" r:id="rId46"/>
    <p:sldId id="1255" r:id="rId47"/>
    <p:sldId id="1256" r:id="rId48"/>
    <p:sldId id="1257" r:id="rId49"/>
    <p:sldId id="1258" r:id="rId50"/>
    <p:sldId id="1259" r:id="rId51"/>
    <p:sldId id="1260" r:id="rId52"/>
    <p:sldId id="1261" r:id="rId53"/>
    <p:sldId id="1262" r:id="rId54"/>
    <p:sldId id="1265" r:id="rId55"/>
    <p:sldId id="1266" r:id="rId56"/>
    <p:sldId id="1267" r:id="rId57"/>
    <p:sldId id="1268" r:id="rId58"/>
    <p:sldId id="1270" r:id="rId59"/>
    <p:sldId id="1271" r:id="rId60"/>
    <p:sldId id="1272" r:id="rId61"/>
    <p:sldId id="1273" r:id="rId62"/>
    <p:sldId id="1275" r:id="rId63"/>
    <p:sldId id="1276" r:id="rId64"/>
    <p:sldId id="1277" r:id="rId65"/>
    <p:sldId id="1280" r:id="rId66"/>
    <p:sldId id="1282" r:id="rId67"/>
    <p:sldId id="1284" r:id="rId68"/>
    <p:sldId id="1285" r:id="rId69"/>
    <p:sldId id="1286" r:id="rId70"/>
    <p:sldId id="1287" r:id="rId71"/>
    <p:sldId id="1289" r:id="rId72"/>
    <p:sldId id="1290" r:id="rId73"/>
    <p:sldId id="1291" r:id="rId74"/>
    <p:sldId id="1297" r:id="rId75"/>
    <p:sldId id="1299" r:id="rId76"/>
    <p:sldId id="1300" r:id="rId77"/>
    <p:sldId id="1301" r:id="rId78"/>
    <p:sldId id="1302" r:id="rId79"/>
    <p:sldId id="1303" r:id="rId80"/>
    <p:sldId id="1304" r:id="rId81"/>
    <p:sldId id="1305" r:id="rId82"/>
    <p:sldId id="1306" r:id="rId83"/>
    <p:sldId id="1307" r:id="rId84"/>
    <p:sldId id="1308" r:id="rId85"/>
    <p:sldId id="1309" r:id="rId86"/>
    <p:sldId id="1310" r:id="rId87"/>
    <p:sldId id="1311" r:id="rId88"/>
    <p:sldId id="1312" r:id="rId89"/>
    <p:sldId id="1313" r:id="rId90"/>
    <p:sldId id="1314" r:id="rId91"/>
    <p:sldId id="1315" r:id="rId92"/>
    <p:sldId id="1316" r:id="rId93"/>
    <p:sldId id="1317" r:id="rId94"/>
    <p:sldId id="1319" r:id="rId95"/>
    <p:sldId id="1321" r:id="rId96"/>
  </p:sldIdLst>
  <p:sldSz cx="9144000" cy="5143500" type="screen16x9"/>
  <p:notesSz cx="6858000" cy="9144000"/>
  <p:custDataLst>
    <p:tags r:id="rId98"/>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cmAuthor id="2" name="Bob Vachon" initials="BV" lastIdx="24" clrIdx="2"/>
  <p:cmAuthor id="3" name="Sue Livingston -X (suliving - UNICON INC at Cisco)" initials="SL-(-UIaC" lastIdx="4" clrIdx="3"/>
  <p:cmAuthor id="4" name="jagibbon" initials="jmg" lastIdx="3" clrIdx="4"/>
  <p:cmAuthor id="5" name="admin" initials="a" lastIdx="6" clrIdx="5"/>
  <p:cmAuthor id="6" name="Telethia Willis (twillis)" initials="TW(" lastIdx="2" clrIdx="6">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C69"/>
    <a:srgbClr val="000000"/>
    <a:srgbClr val="58585B"/>
    <a:srgbClr val="AFE8FB"/>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05" autoAdjust="0"/>
    <p:restoredTop sz="93690" autoAdjust="0"/>
  </p:normalViewPr>
  <p:slideViewPr>
    <p:cSldViewPr snapToGrid="0" showGuides="1">
      <p:cViewPr>
        <p:scale>
          <a:sx n="60" d="100"/>
          <a:sy n="60" d="100"/>
        </p:scale>
        <p:origin x="-504" y="-123"/>
      </p:cViewPr>
      <p:guideLst>
        <p:guide orient="horz" pos="1620"/>
        <p:guide pos="336"/>
      </p:guideLst>
    </p:cSldViewPr>
  </p:slid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commentAuthors" Target="commentAuthors.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pPr/>
              <a:t>8/13/2020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pPr/>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5900" indent="-213995">
              <a:spcBef>
                <a:spcPct val="0"/>
              </a:spcBef>
              <a:tabLst>
                <a:tab pos="723900" algn="l"/>
                <a:tab pos="1447800" algn="l"/>
                <a:tab pos="2171700" algn="l"/>
                <a:tab pos="2895600" algn="l"/>
                <a:tab pos="3619500" algn="l"/>
                <a:tab pos="4343400" algn="l"/>
                <a:tab pos="5067300" algn="l"/>
              </a:tabLst>
            </a:pPr>
            <a:r>
              <a:rPr lang="en-IN" altLang="en-US" sz="1800" dirty="0">
                <a:latin typeface="Arial"/>
                <a:ea typeface="Microsoft YaHei"/>
                <a:cs typeface="Arial"/>
              </a:rPr>
              <a:t>Cisco Networking Academy Program</a:t>
            </a:r>
          </a:p>
          <a:p>
            <a:pPr marL="215900" indent="-213995">
              <a:spcBef>
                <a:spcPct val="0"/>
              </a:spcBef>
              <a:tabLst>
                <a:tab pos="723900" algn="l"/>
                <a:tab pos="1447800" algn="l"/>
                <a:tab pos="2171700" algn="l"/>
                <a:tab pos="2895600" algn="l"/>
                <a:tab pos="3619500" algn="l"/>
                <a:tab pos="4343400" algn="l"/>
                <a:tab pos="5067300" algn="l"/>
              </a:tabLst>
            </a:pPr>
            <a:r>
              <a:rPr lang="en-US" dirty="0">
                <a:latin typeface="Times New Roman"/>
                <a:cs typeface="Times New Roman"/>
              </a:rPr>
              <a:t>DevNet Associate v1.0</a:t>
            </a:r>
            <a:endParaRPr lang="en-IN" dirty="0">
              <a:cs typeface="Times New Roman"/>
            </a:endParaRPr>
          </a:p>
          <a:p>
            <a:pPr marL="215900" indent="-213995">
              <a:spcBef>
                <a:spcPct val="0"/>
              </a:spcBef>
              <a:tabLst>
                <a:tab pos="723900" algn="l"/>
                <a:tab pos="1447800" algn="l"/>
                <a:tab pos="2171700" algn="l"/>
                <a:tab pos="2895600" algn="l"/>
                <a:tab pos="3619500" algn="l"/>
                <a:tab pos="4343400" algn="l"/>
                <a:tab pos="5067300" algn="l"/>
              </a:tabLst>
            </a:pPr>
            <a:r>
              <a:rPr lang="en-IN" altLang="en-US" dirty="0">
                <a:latin typeface="Arial"/>
                <a:ea typeface="Microsoft YaHei"/>
                <a:cs typeface="Arial"/>
              </a:rPr>
              <a:t>Module 3: </a:t>
            </a:r>
            <a:r>
              <a:rPr lang="en-IN" dirty="0">
                <a:latin typeface="Times New Roman"/>
                <a:cs typeface="Times New Roman"/>
              </a:rPr>
              <a:t>Software Development and Design </a:t>
            </a:r>
            <a:endParaRPr lang="en-IN" dirty="0">
              <a:cs typeface="Times New Roman"/>
            </a:endParaRP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pPr/>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10</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tabLst>
                <a:tab pos="723900" algn="l"/>
                <a:tab pos="1447800" algn="l"/>
                <a:tab pos="2171700" algn="l"/>
                <a:tab pos="2895600" algn="l"/>
                <a:tab pos="3619500" algn="l"/>
                <a:tab pos="4343400" algn="l"/>
                <a:tab pos="5067300" algn="l"/>
              </a:tabLst>
            </a:pPr>
            <a:r>
              <a:rPr lang="en-IN" dirty="0">
                <a:latin typeface="+mn-lt"/>
                <a:cs typeface="Shonar Bangla" pitchFamily="34" charset="0"/>
              </a:rPr>
              <a:t>DevNet Associate</a:t>
            </a:r>
            <a:r>
              <a:rPr lang="en-IN" baseline="0" dirty="0">
                <a:latin typeface="+mn-lt"/>
                <a:cs typeface="Shonar Bangla" pitchFamily="34" charset="0"/>
              </a:rPr>
              <a:t> </a:t>
            </a:r>
            <a:r>
              <a:rPr lang="en-IN" dirty="0">
                <a:latin typeface="+mn-lt"/>
                <a:cs typeface="Shonar Bangla" pitchFamily="34" charset="0"/>
              </a:rPr>
              <a:t>v1.0</a:t>
            </a:r>
          </a:p>
          <a:p>
            <a:pPr>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Shonar Bangla" pitchFamily="34" charset="0"/>
              </a:rPr>
              <a:t>3 – Software Development and Design</a:t>
            </a:r>
            <a:endParaRPr lang="en-US" dirty="0">
              <a:latin typeface="+mn-lt"/>
              <a:cs typeface="Shonar Bangla" pitchFamily="34" charset="0"/>
            </a:endParaRPr>
          </a:p>
          <a:p>
            <a:pPr>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Shonar Bangla" pitchFamily="34" charset="0"/>
              </a:rPr>
              <a:t>3.0 – Introduction </a:t>
            </a:r>
            <a:endParaRPr lang="en-US" dirty="0">
              <a:latin typeface="+mn-lt"/>
              <a:cs typeface="Shonar Bangla" pitchFamily="34" charset="0"/>
            </a:endParaRPr>
          </a:p>
          <a:p>
            <a:pPr>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Shonar Bangla" pitchFamily="34" charset="0"/>
              </a:rPr>
              <a:t>3.0.2 – </a:t>
            </a:r>
            <a:r>
              <a:rPr lang="en-US" dirty="0">
                <a:latin typeface="+mn-lt"/>
                <a:cs typeface="Shonar Bangla" pitchFamily="34" charset="0"/>
              </a:rPr>
              <a:t>What Will I Learn to Do in This Module</a:t>
            </a:r>
            <a:r>
              <a:rPr lang="en-IN" dirty="0">
                <a:latin typeface="+mn-lt"/>
                <a:cs typeface="Shonar Bangla" pitchFamily="34" charset="0"/>
              </a:rPr>
              <a:t>?</a:t>
            </a:r>
          </a:p>
          <a:p>
            <a:pPr>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endParaRPr lang="en-IN" dirty="0">
              <a:latin typeface="+mn-lt"/>
              <a:cs typeface="Shonar Bangla" pitchFamily="34" charset="0"/>
            </a:endParaRPr>
          </a:p>
        </p:txBody>
      </p:sp>
    </p:spTree>
    <p:extLst>
      <p:ext uri="{BB962C8B-B14F-4D97-AF65-F5344CB8AC3E}">
        <p14:creationId xmlns:p14="http://schemas.microsoft.com/office/powerpoint/2010/main" val="15879240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latin typeface="+mn-lt"/>
              </a:rPr>
              <a:t>Source:</a:t>
            </a:r>
          </a:p>
          <a:p>
            <a:pPr>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 Software Development and Design</a:t>
            </a:r>
            <a:endParaRPr lang="en-US" dirty="0">
              <a:latin typeface="+mn-lt"/>
              <a:cs typeface="Times New Roman"/>
            </a:endParaRPr>
          </a:p>
          <a:p>
            <a:pPr>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3.1 – Software Development and Design</a:t>
            </a:r>
            <a:endParaRPr lang="en-US" dirty="0">
              <a:latin typeface="+mn-lt"/>
              <a:cs typeface="Times New Roman"/>
            </a:endParaRPr>
          </a:p>
          <a:p>
            <a:pPr>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endParaRPr lang="en-IN" dirty="0">
              <a:latin typeface="+mn-lt"/>
              <a:cs typeface="Times New Roman"/>
            </a:endParaRPr>
          </a:p>
          <a:p>
            <a:r>
              <a:rPr lang="en-US" sz="1050" b="1" u="sng" dirty="0">
                <a:latin typeface="+mn-lt"/>
              </a:rPr>
              <a:t>In-Session Activities / Explanations:</a:t>
            </a:r>
            <a:endParaRPr lang="en-US" sz="1050" dirty="0">
              <a:latin typeface="+mn-lt"/>
            </a:endParaRPr>
          </a:p>
          <a:p>
            <a:pPr marL="171450" lvl="0" indent="-171450">
              <a:buFont typeface="Arial" panose="020B0604020202020204" pitchFamily="34" charset="0"/>
              <a:buChar char="•"/>
            </a:pPr>
            <a:r>
              <a:rPr lang="en-US" sz="1050" b="1" dirty="0">
                <a:latin typeface="+mn-lt"/>
              </a:rPr>
              <a:t>Time</a:t>
            </a:r>
            <a:r>
              <a:rPr lang="en-US" b="1" dirty="0">
                <a:latin typeface="+mn-lt"/>
              </a:rPr>
              <a:t>: </a:t>
            </a:r>
            <a:r>
              <a:rPr lang="en-US" sz="1000" b="0" dirty="0">
                <a:latin typeface="+mn-lt"/>
              </a:rPr>
              <a:t>40</a:t>
            </a:r>
            <a:r>
              <a:rPr lang="en-US" sz="1000" b="0" baseline="0" dirty="0">
                <a:latin typeface="+mn-lt"/>
              </a:rPr>
              <a:t> mins</a:t>
            </a:r>
            <a:endParaRPr lang="en-US" sz="1000" b="0" dirty="0">
              <a:latin typeface="+mn-lt"/>
            </a:endParaRPr>
          </a:p>
          <a:p>
            <a:pPr marL="171450" lvl="0" indent="-171450">
              <a:buFont typeface="Arial" panose="020B0604020202020204" pitchFamily="34" charset="0"/>
              <a:buChar char="•"/>
            </a:pPr>
            <a:r>
              <a:rPr lang="en-US" sz="1050" b="1" dirty="0">
                <a:latin typeface="+mn-lt"/>
              </a:rPr>
              <a:t>Instructor Notes: </a:t>
            </a:r>
            <a:endParaRPr lang="en-US" sz="1050" dirty="0">
              <a:latin typeface="+mn-lt"/>
            </a:endParaRPr>
          </a:p>
          <a:p>
            <a:pPr marL="341313" lvl="1" indent="-171450">
              <a:buFont typeface="Arial" panose="020B0604020202020204" pitchFamily="34" charset="0"/>
              <a:buChar char="•"/>
            </a:pPr>
            <a:r>
              <a:rPr lang="en-US" sz="1000" dirty="0">
                <a:solidFill>
                  <a:srgbClr val="FF0000"/>
                </a:solidFill>
                <a:effectLst>
                  <a:outerShdw blurRad="38100" dist="38100" dir="2700000" algn="tl">
                    <a:srgbClr val="000000">
                      <a:alpha val="43137"/>
                    </a:srgbClr>
                  </a:outerShdw>
                </a:effectLst>
                <a:latin typeface="+mn-lt"/>
              </a:rPr>
              <a:t>Explain the Software Development Life cycle</a:t>
            </a:r>
            <a:r>
              <a:rPr lang="en-US" sz="1000" baseline="0" dirty="0">
                <a:solidFill>
                  <a:srgbClr val="FF0000"/>
                </a:solidFill>
                <a:effectLst>
                  <a:outerShdw blurRad="38100" dist="38100" dir="2700000" algn="tl">
                    <a:srgbClr val="000000">
                      <a:alpha val="43137"/>
                    </a:srgbClr>
                  </a:outerShdw>
                </a:effectLst>
                <a:latin typeface="+mn-lt"/>
              </a:rPr>
              <a:t> and its phases.</a:t>
            </a:r>
          </a:p>
          <a:p>
            <a:pPr marL="341313" lvl="1" indent="-171450">
              <a:buFont typeface="Arial" panose="020B0604020202020204" pitchFamily="34" charset="0"/>
              <a:buChar char="•"/>
            </a:pPr>
            <a:r>
              <a:rPr lang="en-US" sz="1000" baseline="0" dirty="0">
                <a:solidFill>
                  <a:srgbClr val="FF0000"/>
                </a:solidFill>
                <a:effectLst>
                  <a:outerShdw blurRad="38100" dist="38100" dir="2700000" algn="tl">
                    <a:srgbClr val="000000">
                      <a:alpha val="43137"/>
                    </a:srgbClr>
                  </a:outerShdw>
                </a:effectLst>
                <a:latin typeface="+mn-lt"/>
              </a:rPr>
              <a:t>Discuss the methodologies of Software Development.</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baseline="0" dirty="0">
                <a:solidFill>
                  <a:srgbClr val="FF0000"/>
                </a:solidFill>
                <a:effectLst>
                  <a:outerShdw blurRad="38100" dist="38100" dir="2700000" algn="tl">
                    <a:srgbClr val="000000">
                      <a:alpha val="43137"/>
                    </a:srgbClr>
                  </a:outerShdw>
                </a:effectLst>
                <a:latin typeface="+mn-lt"/>
                <a:ea typeface="+mn-ea"/>
                <a:cs typeface="+mn-cs"/>
              </a:rPr>
              <a:t>At the end of the topic, encourage the learners to perform Hands-on Lab</a:t>
            </a:r>
            <a:r>
              <a:rPr lang="en-US" sz="1200" b="0" i="0" kern="1200" baseline="0" dirty="0">
                <a:solidFill>
                  <a:schemeClr val="tx1"/>
                </a:solidFill>
                <a:latin typeface="+mn-lt"/>
                <a:ea typeface="+mn-ea"/>
                <a:cs typeface="+mn-cs"/>
              </a:rPr>
              <a:t>.</a:t>
            </a:r>
            <a:endParaRPr lang="en-US" sz="1000" dirty="0">
              <a:solidFill>
                <a:srgbClr val="FF0000"/>
              </a:solidFill>
              <a:effectLst>
                <a:outerShdw blurRad="38100" dist="38100" dir="2700000" algn="tl">
                  <a:srgbClr val="000000">
                    <a:alpha val="43137"/>
                  </a:srgbClr>
                </a:outerShdw>
              </a:effectLst>
              <a:latin typeface="+mn-lt"/>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1" dirty="0">
                <a:latin typeface="+mn-lt"/>
              </a:rPr>
              <a:t>Key Points:</a:t>
            </a:r>
            <a:r>
              <a:rPr lang="en-US" sz="1100" b="1" dirty="0">
                <a:latin typeface="+mn-lt"/>
              </a:rPr>
              <a:t>  </a:t>
            </a:r>
            <a:r>
              <a:rPr lang="en-IN" sz="1100" dirty="0">
                <a:latin typeface="+mn-lt"/>
                <a:cs typeface="Times New Roman"/>
              </a:rPr>
              <a:t>Software Development Life Cycle (SDLC), Python Development Tools</a:t>
            </a:r>
            <a:endParaRPr lang="en-US" sz="1100" dirty="0">
              <a:latin typeface="+mn-lt"/>
              <a:cs typeface="Times New Roman"/>
            </a:endParaRPr>
          </a:p>
          <a:p>
            <a:pPr marL="0" lvl="0" indent="-287337">
              <a:buFont typeface="Arial" panose="020B0604020202020204" pitchFamily="34" charset="0"/>
              <a:buNone/>
            </a:pPr>
            <a:endParaRPr lang="en-US" dirty="0">
              <a:latin typeface="+mn-lt"/>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pPr/>
              <a:t>11</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sz="1200" dirty="0">
                <a:latin typeface="+mn-lt"/>
                <a:cs typeface="Times New Roman"/>
              </a:rPr>
              <a:t>3 – Software Development and Design</a:t>
            </a:r>
            <a:endParaRPr lang="en-US" sz="1200" dirty="0">
              <a:latin typeface="+mn-lt"/>
              <a:cs typeface="Times New Roman"/>
            </a:endParaRPr>
          </a:p>
          <a:p>
            <a:pPr>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sz="1200" dirty="0">
                <a:latin typeface="+mn-lt"/>
                <a:cs typeface="Times New Roman"/>
              </a:rPr>
              <a:t>3.1 – Software Development</a:t>
            </a:r>
            <a:endParaRPr lang="en-US" sz="1200"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altLang="en-US" sz="1200" dirty="0">
                <a:latin typeface="+mn-lt"/>
                <a:ea typeface="ＭＳ Ｐゴシック"/>
                <a:cs typeface="Arial"/>
              </a:rPr>
              <a:t>3.1.1 – </a:t>
            </a:r>
            <a:r>
              <a:rPr lang="en-IN" sz="1200" dirty="0">
                <a:latin typeface="+mn-lt"/>
                <a:cs typeface="Times New Roman"/>
              </a:rPr>
              <a:t>Introduction</a:t>
            </a:r>
            <a:endParaRPr lang="en-IN" altLang="en-US" sz="1200" dirty="0">
              <a:latin typeface="+mn-lt"/>
              <a:ea typeface="ＭＳ Ｐゴシック" panose="020B0600070205080204" pitchFamily="34" charset="-128"/>
              <a:cs typeface="Times New Roman"/>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 Software Development and Design</a:t>
            </a:r>
            <a:endParaRPr lang="en-US" dirty="0">
              <a:latin typeface="+mn-lt"/>
              <a:cs typeface="Times New Roman"/>
            </a:endParaRPr>
          </a:p>
          <a:p>
            <a:pPr>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3.1 – Software Development</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3.1.2 – Software Development Life Cycle (SDLC)</a:t>
            </a: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 Software Development and Design</a:t>
            </a:r>
            <a:endParaRPr lang="en-US" dirty="0">
              <a:latin typeface="+mn-lt"/>
              <a:cs typeface="Times New Roman"/>
            </a:endParaRPr>
          </a:p>
          <a:p>
            <a:pPr>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3.1 – Software Development</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3.1.3 – Requirements and Analysis Phase</a:t>
            </a:r>
            <a:endParaRPr lang="en-US" dirty="0">
              <a:latin typeface="+mn-lt"/>
              <a:cs typeface="Times New Roman"/>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 Software Development and Design</a:t>
            </a:r>
            <a:endParaRPr lang="en-US" dirty="0">
              <a:latin typeface="+mn-lt"/>
              <a:cs typeface="Times New Roman"/>
            </a:endParaRPr>
          </a:p>
          <a:p>
            <a:pPr>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3.1 – Software Development</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3.1.4 – Design and Implementation Phases</a:t>
            </a:r>
            <a:endParaRPr lang="en-US" dirty="0">
              <a:latin typeface="+mn-lt"/>
              <a:cs typeface="Times New Roman"/>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 Software Development and Design</a:t>
            </a:r>
            <a:endParaRPr lang="en-US" dirty="0">
              <a:latin typeface="+mn-lt"/>
              <a:cs typeface="Times New Roman"/>
            </a:endParaRPr>
          </a:p>
          <a:p>
            <a:pPr>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3.1 – Software Development</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3.1.5 – Testing, Deployment, and Maintenance Phases</a:t>
            </a:r>
            <a:endParaRPr lang="en-US" dirty="0">
              <a:latin typeface="+mn-lt"/>
              <a:cs typeface="Times New Roman"/>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 Software Development and Design</a:t>
            </a:r>
            <a:endParaRPr lang="en-US" dirty="0">
              <a:latin typeface="+mn-lt"/>
              <a:cs typeface="Times New Roman"/>
            </a:endParaRPr>
          </a:p>
          <a:p>
            <a:pPr>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3.1 – Software Development</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3.1.6 – Software Development Methodologies</a:t>
            </a:r>
            <a:endParaRPr lang="en-US" dirty="0">
              <a:latin typeface="+mn-lt"/>
              <a:cs typeface="Times New Roman"/>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 Software Development and Design</a:t>
            </a:r>
            <a:endParaRPr lang="en-US" dirty="0">
              <a:latin typeface="+mn-lt"/>
              <a:cs typeface="Times New Roman"/>
            </a:endParaRPr>
          </a:p>
          <a:p>
            <a:pPr>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3.1 – Software Development</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3.1.7 – Waterfall Software Development</a:t>
            </a:r>
            <a:endParaRPr lang="en-US" dirty="0">
              <a:latin typeface="+mn-lt"/>
              <a:cs typeface="Times New Roman"/>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 Software Development and Design</a:t>
            </a:r>
            <a:endParaRPr lang="en-US" dirty="0">
              <a:latin typeface="+mn-lt"/>
              <a:cs typeface="Times New Roman"/>
            </a:endParaRPr>
          </a:p>
          <a:p>
            <a:pPr>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3.1 – Software Development</a:t>
            </a:r>
          </a:p>
          <a:p>
            <a:pPr>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3.1.8 – Agile Software Development</a:t>
            </a:r>
            <a:endParaRPr lang="en-US" dirty="0">
              <a:latin typeface="+mn-lt"/>
              <a:cs typeface="Times New Roman"/>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 Software Development and Design</a:t>
            </a:r>
            <a:endParaRPr lang="en-US" dirty="0">
              <a:latin typeface="+mn-lt"/>
              <a:cs typeface="Times New Roman"/>
            </a:endParaRPr>
          </a:p>
          <a:p>
            <a:pPr>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3.1 – Software Development</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3.1.9 – Agile Methods</a:t>
            </a:r>
            <a:endParaRPr lang="en-US" dirty="0">
              <a:latin typeface="+mn-lt"/>
              <a:cs typeface="Times New Roman"/>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Times New Roman"/>
                <a:cs typeface="Times New Roman"/>
              </a:rPr>
              <a:t>3– Software Development and Design</a:t>
            </a:r>
            <a:endParaRPr lang="en-US" dirty="0">
              <a:latin typeface="Times New Roman"/>
              <a:cs typeface="Times New Roman"/>
            </a:endParaRPr>
          </a:p>
          <a:p>
            <a:pPr>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Times New Roman"/>
                <a:cs typeface="Times New Roman"/>
              </a:rPr>
              <a:t>3.1 – Software Development</a:t>
            </a:r>
            <a:endParaRPr lang="en-US" dirty="0">
              <a:latin typeface="Times New Roman"/>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Times New Roman"/>
                <a:cs typeface="Times New Roman"/>
              </a:rPr>
              <a:t>3.1.9 – Agile Methods</a:t>
            </a:r>
            <a:endParaRPr lang="en-US" dirty="0">
              <a:latin typeface="Times New Roman"/>
              <a:cs typeface="Times New Roman"/>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Times New Roman"/>
                <a:cs typeface="Times New Roman"/>
              </a:rPr>
              <a:t>3– Software Development and Design</a:t>
            </a:r>
            <a:endParaRPr lang="en-US" dirty="0">
              <a:latin typeface="Times New Roman"/>
              <a:cs typeface="Times New Roman"/>
            </a:endParaRPr>
          </a:p>
          <a:p>
            <a:pPr>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Times New Roman"/>
                <a:cs typeface="Times New Roman"/>
              </a:rPr>
              <a:t>3.1 – Software Development</a:t>
            </a:r>
            <a:endParaRPr lang="en-US" dirty="0">
              <a:latin typeface="Times New Roman"/>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Times New Roman"/>
                <a:cs typeface="Times New Roman"/>
              </a:rPr>
              <a:t>3.1.9 – Agile Methods</a:t>
            </a:r>
            <a:endParaRPr lang="en-US" dirty="0">
              <a:latin typeface="Times New Roman"/>
              <a:cs typeface="Times New Roman"/>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Times New Roman"/>
                <a:cs typeface="Times New Roman"/>
              </a:rPr>
              <a:t>3– Software Development and Design</a:t>
            </a:r>
            <a:endParaRPr lang="en-US" dirty="0">
              <a:latin typeface="Times New Roman"/>
              <a:cs typeface="Times New Roman"/>
            </a:endParaRPr>
          </a:p>
          <a:p>
            <a:pPr>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Times New Roman"/>
                <a:cs typeface="Times New Roman"/>
              </a:rPr>
              <a:t>3.1 – Software Development</a:t>
            </a:r>
            <a:endParaRPr lang="en-US" dirty="0">
              <a:latin typeface="Times New Roman"/>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Times New Roman"/>
                <a:cs typeface="Times New Roman"/>
              </a:rPr>
              <a:t>3.1.10 – Lean Software Development</a:t>
            </a:r>
            <a:endParaRPr lang="en-US" dirty="0">
              <a:latin typeface="Times New Roman"/>
              <a:cs typeface="Times New Roman"/>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Times New Roman"/>
                <a:cs typeface="Times New Roman"/>
              </a:rPr>
              <a:t>3– Software Development and Design</a:t>
            </a:r>
            <a:endParaRPr lang="en-US" dirty="0">
              <a:latin typeface="Times New Roman"/>
              <a:cs typeface="Times New Roman"/>
            </a:endParaRPr>
          </a:p>
          <a:p>
            <a:pPr>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Times New Roman"/>
                <a:cs typeface="Times New Roman"/>
              </a:rPr>
              <a:t>3.1 – Software Development</a:t>
            </a:r>
            <a:endParaRPr lang="en-US" dirty="0">
              <a:latin typeface="Times New Roman"/>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Times New Roman"/>
                <a:cs typeface="Times New Roman"/>
              </a:rPr>
              <a:t>3.1.10 – Lean Software Development</a:t>
            </a:r>
            <a:endParaRPr lang="en-US" dirty="0">
              <a:latin typeface="Times New Roman"/>
              <a:cs typeface="Times New Roman"/>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Times New Roman"/>
                <a:cs typeface="Times New Roman"/>
              </a:rPr>
              <a:t>3– Software Development and Design</a:t>
            </a:r>
            <a:endParaRPr lang="en-US" dirty="0">
              <a:latin typeface="Times New Roman"/>
              <a:cs typeface="Times New Roman"/>
            </a:endParaRPr>
          </a:p>
          <a:p>
            <a:pPr>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Times New Roman"/>
                <a:cs typeface="Times New Roman"/>
              </a:rPr>
              <a:t>3.1 – Software Development</a:t>
            </a:r>
            <a:endParaRPr lang="en-US" dirty="0">
              <a:latin typeface="Times New Roman"/>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Times New Roman"/>
                <a:cs typeface="Times New Roman"/>
              </a:rPr>
              <a:t>3.1.11 – Lean Software Development (Cont.)</a:t>
            </a:r>
            <a:endParaRPr lang="en-US" dirty="0">
              <a:latin typeface="Times New Roman"/>
              <a:cs typeface="Times New Roman"/>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Times New Roman"/>
                <a:cs typeface="Times New Roman"/>
              </a:rPr>
              <a:t>3– Software Development and Design</a:t>
            </a:r>
            <a:endParaRPr lang="en-US" dirty="0">
              <a:latin typeface="Times New Roman"/>
              <a:cs typeface="Times New Roman"/>
            </a:endParaRPr>
          </a:p>
          <a:p>
            <a:pPr>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Times New Roman"/>
                <a:cs typeface="Times New Roman"/>
              </a:rPr>
              <a:t>3.1 – Software Development</a:t>
            </a:r>
            <a:endParaRPr lang="en-US" dirty="0">
              <a:latin typeface="Times New Roman"/>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Times New Roman"/>
                <a:cs typeface="Times New Roman"/>
              </a:rPr>
              <a:t>3.1.11 – Lean Software Development (Cont.)</a:t>
            </a:r>
            <a:endParaRPr lang="en-US" dirty="0">
              <a:latin typeface="Times New Roman"/>
              <a:cs typeface="Times New Roman"/>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 Software Development and Design</a:t>
            </a:r>
            <a:endParaRPr lang="en-US" dirty="0">
              <a:latin typeface="+mn-lt"/>
              <a:cs typeface="Times New Roman"/>
            </a:endParaRPr>
          </a:p>
          <a:p>
            <a:pPr>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3.1 – Software Development</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3.1.12 – Lab - Explore Python Development Tools</a:t>
            </a:r>
            <a:endParaRPr lang="en-US" dirty="0">
              <a:latin typeface="+mn-lt"/>
              <a:cs typeface="Times New Roman"/>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5900" marR="0" indent="-207645" algn="l" defTabSz="457200" rtl="0" eaLnBrk="1" fontAlgn="auto" latinLnBrk="0" hangingPunct="1">
              <a:lnSpc>
                <a:spcPct val="80000"/>
              </a:lnSpc>
              <a:spcBef>
                <a:spcPct val="0"/>
              </a:spcBef>
              <a:spcAft>
                <a:spcPts val="0"/>
              </a:spcAft>
              <a:buClrTx/>
              <a:buSzTx/>
              <a:buFontTx/>
              <a:buNone/>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defRPr/>
            </a:pPr>
            <a:r>
              <a:rPr lang="en-US" sz="2000" b="1" dirty="0"/>
              <a:t>Source:</a:t>
            </a:r>
          </a:p>
          <a:p>
            <a:pPr marL="215900" indent="-207645" eaLnBrk="1">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altLang="en-US" sz="2000" dirty="0">
                <a:latin typeface="Arial"/>
                <a:ea typeface="ＭＳ Ｐゴシック"/>
                <a:cs typeface="Arial"/>
              </a:rPr>
              <a:t>3 – </a:t>
            </a:r>
            <a:r>
              <a:rPr lang="en-IN" dirty="0">
                <a:latin typeface="Times New Roman"/>
                <a:cs typeface="Times New Roman"/>
              </a:rPr>
              <a:t>Software Development and Design </a:t>
            </a:r>
            <a:endParaRPr lang="en-US" dirty="0">
              <a:latin typeface="Arial"/>
              <a:ea typeface="ＭＳ Ｐゴシック"/>
              <a:cs typeface="Arial"/>
            </a:endParaRPr>
          </a:p>
          <a:p>
            <a:pPr marL="215900" indent="-207645" eaLnBrk="1">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altLang="en-US" sz="2000" dirty="0">
                <a:latin typeface="Arial"/>
                <a:ea typeface="ＭＳ Ｐゴシック"/>
                <a:cs typeface="Arial"/>
              </a:rPr>
              <a:t>3.2 –</a:t>
            </a:r>
            <a:r>
              <a:rPr lang="en-IN" dirty="0">
                <a:latin typeface="Times New Roman"/>
                <a:cs typeface="Times New Roman"/>
              </a:rPr>
              <a:t>Software Design Patterns</a:t>
            </a: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endParaRPr lang="en-IN" altLang="en-US" sz="2000" dirty="0">
              <a:latin typeface="Arial"/>
              <a:ea typeface="ＭＳ Ｐゴシック"/>
              <a:cs typeface="Arial"/>
            </a:endParaRPr>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t>Time</a:t>
            </a:r>
            <a:r>
              <a:rPr lang="en-US" b="1" dirty="0"/>
              <a:t>: </a:t>
            </a:r>
            <a:r>
              <a:rPr lang="en-US" sz="1000" b="0" dirty="0"/>
              <a:t>10 mins</a:t>
            </a:r>
          </a:p>
          <a:p>
            <a:pPr marL="171450" lvl="0" indent="-171450">
              <a:buFont typeface="Arial" panose="020B0604020202020204" pitchFamily="34" charset="0"/>
              <a:buChar char="•"/>
            </a:pPr>
            <a:r>
              <a:rPr lang="en-US" sz="1050" b="1" dirty="0"/>
              <a:t>Instructor Notes: </a:t>
            </a:r>
            <a:endParaRPr lang="en-US" sz="1050" dirty="0"/>
          </a:p>
          <a:p>
            <a:pPr marL="341313" lvl="1" indent="-171450">
              <a:buFont typeface="Arial" panose="020B0604020202020204" pitchFamily="34" charset="0"/>
              <a:buChar char="•"/>
            </a:pPr>
            <a:r>
              <a:rPr lang="en-US" sz="1000" dirty="0"/>
              <a:t>Discuss how Software Design Patterns speed</a:t>
            </a:r>
            <a:r>
              <a:rPr lang="en-US" sz="1000" baseline="0" dirty="0"/>
              <a:t> up development.</a:t>
            </a:r>
          </a:p>
          <a:p>
            <a:pPr marL="341313" lvl="1" indent="-171450">
              <a:buFont typeface="Arial" panose="020B0604020202020204" pitchFamily="34" charset="0"/>
              <a:buChar char="•"/>
            </a:pPr>
            <a:r>
              <a:rPr lang="en-US" sz="1000" baseline="0" dirty="0"/>
              <a:t>Discuss the book on “</a:t>
            </a:r>
            <a:r>
              <a:rPr lang="en-US" sz="1200" b="0" i="0" kern="1200" dirty="0">
                <a:solidFill>
                  <a:schemeClr val="tx1"/>
                </a:solidFill>
                <a:latin typeface="+mn-lt"/>
                <a:ea typeface="+mn-ea"/>
                <a:cs typeface="+mn-cs"/>
              </a:rPr>
              <a:t>Design Patterns”</a:t>
            </a:r>
          </a:p>
          <a:p>
            <a:pPr marL="341313" lvl="1" indent="-171450">
              <a:buFont typeface="Arial" panose="020B0604020202020204" pitchFamily="34" charset="0"/>
              <a:buChar char="•"/>
            </a:pPr>
            <a:r>
              <a:rPr lang="en-US" sz="1200" b="0" i="0" kern="1200" dirty="0">
                <a:solidFill>
                  <a:schemeClr val="tx1"/>
                </a:solidFill>
                <a:latin typeface="+mn-lt"/>
                <a:ea typeface="+mn-ea"/>
                <a:cs typeface="+mn-cs"/>
              </a:rPr>
              <a:t>Explain the execution pattern of the Observer Design Pattern</a:t>
            </a:r>
            <a:r>
              <a:rPr lang="en-US" sz="1200" b="0" i="0" kern="1200" baseline="0" dirty="0">
                <a:solidFill>
                  <a:schemeClr val="tx1"/>
                </a:solidFill>
                <a:latin typeface="+mn-lt"/>
                <a:ea typeface="+mn-ea"/>
                <a:cs typeface="+mn-cs"/>
              </a:rPr>
              <a:t> and the </a:t>
            </a:r>
            <a:r>
              <a:rPr lang="en-US" sz="1200" b="0" i="0" kern="1200" dirty="0">
                <a:solidFill>
                  <a:schemeClr val="tx1"/>
                </a:solidFill>
                <a:latin typeface="+mn-lt"/>
                <a:ea typeface="+mn-ea"/>
                <a:cs typeface="+mn-cs"/>
              </a:rPr>
              <a:t>Model-View-Controller.</a:t>
            </a:r>
            <a:endParaRPr lang="en-US" sz="1000" dirty="0"/>
          </a:p>
          <a:p>
            <a:pPr marL="0" lvl="0" indent="-287337">
              <a:buFont typeface="Arial" panose="020B0604020202020204" pitchFamily="34" charset="0"/>
              <a:buChar char="•"/>
            </a:pPr>
            <a:r>
              <a:rPr lang="en-US" sz="1050" b="1" dirty="0"/>
              <a:t>Key Points:</a:t>
            </a:r>
            <a:r>
              <a:rPr lang="en-US" sz="1100" b="1" dirty="0"/>
              <a:t>  </a:t>
            </a:r>
            <a:r>
              <a:rPr lang="en-US" sz="1100" b="0" dirty="0"/>
              <a:t>Software design patterns, Model-View-Controller (MVC)</a:t>
            </a:r>
          </a:p>
          <a:p>
            <a:pPr marL="0" lvl="0" indent="-287337">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pPr/>
              <a:t>28</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 – Software Development and Design </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3.2 –Software Design Patterns</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3.2.1 – Introduction</a:t>
            </a:r>
            <a:endParaRPr lang="en-US" dirty="0">
              <a:latin typeface="+mn-lt"/>
              <a:cs typeface="Times New Roman"/>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pPr/>
              <a:t>3</a:t>
            </a:fld>
            <a:endParaRPr lang="en-US" dirty="0"/>
          </a:p>
        </p:txBody>
      </p:sp>
    </p:spTree>
    <p:extLst>
      <p:ext uri="{BB962C8B-B14F-4D97-AF65-F5344CB8AC3E}">
        <p14:creationId xmlns:p14="http://schemas.microsoft.com/office/powerpoint/2010/main" val="3660052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 – Software Development and Design </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3.2 –Software Design Patterns</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3.2.2 – The Original Design Patterns</a:t>
            </a:r>
            <a:endParaRPr lang="en-US" dirty="0">
              <a:latin typeface="+mn-lt"/>
              <a:cs typeface="Times New Roman"/>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Times New Roman"/>
                <a:cs typeface="Times New Roman"/>
              </a:rPr>
              <a:t>3 – Software Development and Design </a:t>
            </a:r>
            <a:endParaRPr lang="en-US" dirty="0">
              <a:latin typeface="Times New Roman"/>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Times New Roman"/>
                <a:cs typeface="Times New Roman"/>
              </a:rPr>
              <a:t>3.2 –Software Design Patterns</a:t>
            </a:r>
            <a:endParaRPr lang="en-US" dirty="0">
              <a:latin typeface="Times New Roman"/>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Times New Roman"/>
                <a:cs typeface="Times New Roman"/>
              </a:rPr>
              <a:t>3.2.3 – Observer Design Pattern</a:t>
            </a:r>
            <a:endParaRPr lang="en-US" dirty="0">
              <a:latin typeface="Times New Roman"/>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endParaRPr lang="en-IN" dirty="0">
              <a:latin typeface="Times New Roman"/>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endParaRPr lang="en-IN" dirty="0"/>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endParaRPr lang="en-IN" dirty="0"/>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endParaRPr lang="en-IN" dirty="0"/>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endParaRPr lang="en-IN" dirty="0"/>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endParaRPr lang="en-IN" altLang="en-US" sz="2000" dirty="0">
              <a:latin typeface="Arial" panose="020B0604020202020204" pitchFamily="34" charset="0"/>
              <a:ea typeface="ＭＳ Ｐゴシック" panose="020B0600070205080204" pitchFamily="34" charset="-128"/>
              <a:cs typeface="Arial"/>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 – Software Development and Design </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3.2 –Software Design Patterns</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3.2.4 – Model-View-Controller (MVC)</a:t>
            </a:r>
            <a:endParaRPr lang="en-US" dirty="0">
              <a:latin typeface="+mn-lt"/>
              <a:cs typeface="Times New Roman"/>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sz="1200" dirty="0">
                <a:latin typeface="+mn-lt"/>
                <a:cs typeface="Times New Roman"/>
              </a:rPr>
              <a:t>Source:</a:t>
            </a: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sz="1200" dirty="0">
                <a:latin typeface="+mn-lt"/>
                <a:cs typeface="Times New Roman"/>
              </a:rPr>
              <a:t>3 – Software Development and Design </a:t>
            </a:r>
            <a:endParaRPr lang="en-US" sz="1200"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sz="1200" dirty="0">
                <a:latin typeface="+mn-lt"/>
                <a:cs typeface="Times New Roman"/>
              </a:rPr>
              <a:t>3.3 –Version Control Systems</a:t>
            </a:r>
            <a:endParaRPr lang="en-US" sz="1200"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endParaRPr lang="en-IN" sz="2000" dirty="0">
              <a:latin typeface="Times New Roman"/>
              <a:cs typeface="Times New Roman"/>
            </a:endParaRPr>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t>Time</a:t>
            </a:r>
            <a:r>
              <a:rPr lang="en-US" b="1" dirty="0"/>
              <a:t>: </a:t>
            </a:r>
            <a:r>
              <a:rPr lang="en-US" sz="1000" b="0" dirty="0"/>
              <a:t>20</a:t>
            </a:r>
            <a:r>
              <a:rPr lang="en-US" sz="1000" b="0" baseline="0" dirty="0"/>
              <a:t> mins</a:t>
            </a:r>
            <a:endParaRPr lang="en-US" sz="1000" b="0" dirty="0"/>
          </a:p>
          <a:p>
            <a:pPr marL="171450" lvl="0" indent="-171450">
              <a:buFont typeface="Arial" panose="020B0604020202020204" pitchFamily="34" charset="0"/>
              <a:buChar char="•"/>
            </a:pPr>
            <a:r>
              <a:rPr lang="en-US" sz="1050" b="1" dirty="0"/>
              <a:t>Instructor Notes: </a:t>
            </a:r>
            <a:endParaRPr lang="en-US" sz="1050" dirty="0"/>
          </a:p>
          <a:p>
            <a:pPr marL="341313" lvl="1" indent="-171450">
              <a:buFont typeface="Arial" panose="020B0604020202020204" pitchFamily="34" charset="0"/>
              <a:buChar char="•"/>
            </a:pPr>
            <a:r>
              <a:rPr lang="en-US" sz="1000" dirty="0"/>
              <a:t>Explain the benefits and types of </a:t>
            </a:r>
            <a:r>
              <a:rPr lang="en-US" sz="1000" baseline="0" dirty="0"/>
              <a:t>Version Control Systems.</a:t>
            </a:r>
          </a:p>
          <a:p>
            <a:pPr marL="341313" lvl="1" indent="-171450">
              <a:buFont typeface="Arial" panose="020B0604020202020204" pitchFamily="34" charset="0"/>
              <a:buChar char="•"/>
            </a:pPr>
            <a:r>
              <a:rPr lang="en-US" sz="1000" baseline="0" dirty="0"/>
              <a:t>Discuss branching.</a:t>
            </a:r>
          </a:p>
          <a:p>
            <a:pPr marL="341313" lvl="1" indent="-171450">
              <a:buFont typeface="Arial" panose="020B0604020202020204" pitchFamily="34" charset="0"/>
              <a:buChar char="•"/>
            </a:pPr>
            <a:r>
              <a:rPr lang="en-US" sz="1000" baseline="0" dirty="0"/>
              <a:t>Discuss what is GitHub and how it is different from Git.</a:t>
            </a:r>
          </a:p>
          <a:p>
            <a:pPr marL="341313" lvl="1" indent="-171450">
              <a:buFont typeface="Arial" panose="020B0604020202020204" pitchFamily="34" charset="0"/>
              <a:buChar char="•"/>
            </a:pPr>
            <a:r>
              <a:rPr lang="en-US" sz="1000" dirty="0"/>
              <a:t>Explain the various Git commands</a:t>
            </a:r>
            <a:r>
              <a:rPr lang="en-US" sz="1000" baseline="0" dirty="0"/>
              <a:t> with examples.</a:t>
            </a:r>
          </a:p>
          <a:p>
            <a:pPr marL="341313" lvl="1" indent="-171450">
              <a:buFont typeface="Arial" panose="020B0604020202020204" pitchFamily="34" charset="0"/>
              <a:buChar char="•"/>
            </a:pPr>
            <a:r>
              <a:rPr lang="en-US" sz="1200" b="0" i="0" kern="1200" dirty="0">
                <a:solidFill>
                  <a:schemeClr val="tx1"/>
                </a:solidFill>
                <a:latin typeface="+mn-lt"/>
                <a:ea typeface="+mn-ea"/>
                <a:cs typeface="+mn-cs"/>
              </a:rPr>
              <a:t>At the end of the topic, encourage the learners to perform the Hands-on Lab.</a:t>
            </a:r>
            <a:endParaRPr lang="en-US" sz="1000" dirty="0"/>
          </a:p>
          <a:p>
            <a:pPr marL="0" lvl="0" indent="-287337">
              <a:buFont typeface="Arial" panose="020B0604020202020204" pitchFamily="34" charset="0"/>
              <a:buChar char="•"/>
            </a:pPr>
            <a:r>
              <a:rPr lang="en-US" sz="1050" b="1" dirty="0"/>
              <a:t>Key Points: </a:t>
            </a:r>
            <a:r>
              <a:rPr lang="en-US" sz="1050" b="0" dirty="0"/>
              <a:t>Version Control Systems, Git, .diff files</a:t>
            </a:r>
          </a:p>
          <a:p>
            <a:pPr marL="0" lvl="0" indent="-287337">
              <a:buFont typeface="Arial" panose="020B0604020202020204" pitchFamily="34" charset="0"/>
              <a:buNone/>
            </a:pPr>
            <a:endParaRPr lang="en-US" dirty="0"/>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endParaRPr lang="en-IN" sz="2000" dirty="0">
              <a:latin typeface="Times New Roman"/>
              <a:cs typeface="Times New Roman"/>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pPr/>
              <a:t>33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sz="1200" dirty="0">
                <a:latin typeface="+mn-lt"/>
                <a:cs typeface="Times New Roman"/>
              </a:rPr>
              <a:t>3 – Software Development and Design </a:t>
            </a:r>
            <a:endParaRPr lang="en-US" sz="1200"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sz="1200" dirty="0">
                <a:latin typeface="+mn-lt"/>
                <a:cs typeface="Times New Roman"/>
              </a:rPr>
              <a:t>3.3 –Version Control Systems</a:t>
            </a:r>
            <a:endParaRPr lang="en-US" sz="1200" dirty="0">
              <a:latin typeface="+mn-lt"/>
              <a:cs typeface="Times New Roman"/>
            </a:endParaRPr>
          </a:p>
          <a:p>
            <a:pPr marL="215900" indent="-207645" eaLnBrk="1">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altLang="en-US" sz="1200" dirty="0">
                <a:latin typeface="+mn-lt"/>
                <a:ea typeface="ＭＳ Ｐゴシック"/>
                <a:cs typeface="Arial"/>
              </a:rPr>
              <a:t>3.3.1 – </a:t>
            </a:r>
            <a:r>
              <a:rPr lang="en-IN" sz="1200" dirty="0">
                <a:latin typeface="+mn-lt"/>
                <a:cs typeface="Times New Roman"/>
              </a:rPr>
              <a:t>Types of Version Control Systems</a:t>
            </a: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sz="1200" dirty="0">
                <a:latin typeface="+mn-lt"/>
                <a:cs typeface="Times New Roman"/>
              </a:rPr>
              <a:t>3 – Software Development and Design </a:t>
            </a:r>
            <a:endParaRPr lang="en-US" sz="1200"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sz="1200" dirty="0">
                <a:latin typeface="+mn-lt"/>
                <a:cs typeface="Times New Roman"/>
              </a:rPr>
              <a:t>3.3 –Version Control Systems</a:t>
            </a:r>
            <a:endParaRPr lang="en-US" sz="1200" dirty="0">
              <a:latin typeface="+mn-lt"/>
              <a:cs typeface="Times New Roman"/>
            </a:endParaRPr>
          </a:p>
          <a:p>
            <a:pPr marL="215900" indent="-207645" eaLnBrk="1">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altLang="en-US" sz="1200" dirty="0">
                <a:latin typeface="+mn-lt"/>
                <a:ea typeface="ＭＳ Ｐゴシック"/>
                <a:cs typeface="Arial"/>
              </a:rPr>
              <a:t>3.3.1 – </a:t>
            </a:r>
            <a:r>
              <a:rPr lang="en-IN" sz="1200" dirty="0">
                <a:latin typeface="+mn-lt"/>
                <a:cs typeface="Times New Roman"/>
              </a:rPr>
              <a:t>Types of Version Control Systems</a:t>
            </a: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Times New Roman"/>
                <a:cs typeface="Times New Roman"/>
              </a:rPr>
              <a:t>3 – Software Development and Design </a:t>
            </a:r>
            <a:endParaRPr lang="en-US" dirty="0">
              <a:latin typeface="Times New Roman"/>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Times New Roman"/>
                <a:cs typeface="Times New Roman"/>
              </a:rPr>
              <a:t>3.3 –Version Control Systems</a:t>
            </a:r>
            <a:endParaRPr lang="en-US" dirty="0">
              <a:latin typeface="Times New Roman"/>
              <a:cs typeface="Times New Roman"/>
            </a:endParaRPr>
          </a:p>
          <a:p>
            <a:pPr marL="215900" indent="-207645" eaLnBrk="1">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altLang="en-US" sz="2000" dirty="0">
                <a:latin typeface="Arial"/>
                <a:ea typeface="ＭＳ Ｐゴシック"/>
                <a:cs typeface="Arial"/>
              </a:rPr>
              <a:t>3.3.1 – </a:t>
            </a:r>
            <a:r>
              <a:rPr lang="en-IN" dirty="0">
                <a:latin typeface="Times New Roman"/>
                <a:cs typeface="Times New Roman"/>
              </a:rPr>
              <a:t>Types of Version Control Systems</a:t>
            </a: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sz="1200" dirty="0">
                <a:latin typeface="+mn-lt"/>
                <a:cs typeface="Times New Roman"/>
              </a:rPr>
              <a:t>3 – Software Development and Design </a:t>
            </a:r>
            <a:endParaRPr lang="en-US" sz="1200"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sz="1200" dirty="0">
                <a:latin typeface="+mn-lt"/>
                <a:cs typeface="Times New Roman"/>
              </a:rPr>
              <a:t>3.3 –Version Control Systems</a:t>
            </a:r>
            <a:endParaRPr lang="en-US" sz="1200" dirty="0">
              <a:latin typeface="+mn-lt"/>
              <a:cs typeface="Times New Roman"/>
            </a:endParaRPr>
          </a:p>
          <a:p>
            <a:pPr marL="215900" indent="-207645" eaLnBrk="1">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altLang="en-US" sz="1200" dirty="0">
                <a:latin typeface="+mn-lt"/>
                <a:ea typeface="ＭＳ Ｐゴシック"/>
                <a:cs typeface="Arial"/>
              </a:rPr>
              <a:t>3.3.1 – </a:t>
            </a:r>
            <a:r>
              <a:rPr lang="en-IN" sz="1200" dirty="0">
                <a:latin typeface="+mn-lt"/>
                <a:cs typeface="Times New Roman"/>
              </a:rPr>
              <a:t>Types of Version Control Systems</a:t>
            </a: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Times New Roman"/>
                <a:cs typeface="Times New Roman"/>
              </a:rPr>
              <a:t>3 – Software Development and Design </a:t>
            </a:r>
            <a:endParaRPr lang="en-US" dirty="0">
              <a:latin typeface="Times New Roman"/>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Times New Roman"/>
                <a:cs typeface="Times New Roman"/>
              </a:rPr>
              <a:t>3.3 –Version Control Systems</a:t>
            </a:r>
            <a:endParaRPr lang="en-US" dirty="0">
              <a:latin typeface="Times New Roman"/>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Times New Roman"/>
                <a:cs typeface="Times New Roman"/>
              </a:rPr>
              <a:t>3.3.2 – Git</a:t>
            </a:r>
            <a:endParaRPr lang="en-US" dirty="0">
              <a:latin typeface="Times New Roman"/>
              <a:cs typeface="Times New Roman"/>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 – Software Development and Design </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3.3 –Version Control Systems</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3.3.2 – Git</a:t>
            </a:r>
            <a:endParaRPr lang="en-US" dirty="0">
              <a:latin typeface="+mn-lt"/>
              <a:cs typeface="Times New Roman"/>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4</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 – Software Development and Design </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3.3 –Version Control Systems</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3.3.3 – Local vs. Remote Repositories</a:t>
            </a:r>
            <a:endParaRPr lang="en-US" dirty="0">
              <a:latin typeface="+mn-lt"/>
              <a:cs typeface="Times New Roman"/>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 – Software Development and Design </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3.3 –Version Control Systems</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3.3.4 – What is Branching?</a:t>
            </a:r>
            <a:endParaRPr lang="en-US" dirty="0">
              <a:latin typeface="+mn-lt"/>
              <a:cs typeface="Times New Roman"/>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41</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 – Software Development and Design </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3.3 –Version Control Systems</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3.3.5 – GitHub and Other Providers</a:t>
            </a:r>
            <a:endParaRPr lang="en-US" dirty="0">
              <a:latin typeface="+mn-lt"/>
              <a:cs typeface="Times New Roman"/>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42</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 – Software Development and Design </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3.3 –Version Control Systems</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3.3.6 – Git Commands</a:t>
            </a:r>
            <a:endParaRPr lang="en-US" dirty="0">
              <a:latin typeface="+mn-lt"/>
              <a:cs typeface="Times New Roman"/>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43</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 – Software Development and Design </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3.3 –Version Control Systems</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3.3.6 – Git Commands</a:t>
            </a:r>
            <a:endParaRPr lang="en-US" dirty="0">
              <a:latin typeface="+mn-lt"/>
              <a:cs typeface="Times New Roman"/>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44</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Times New Roman"/>
                <a:cs typeface="Times New Roman"/>
              </a:rPr>
              <a:t>3 – Software Development and Design </a:t>
            </a:r>
            <a:endParaRPr lang="en-US" dirty="0">
              <a:latin typeface="Times New Roman"/>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Times New Roman"/>
                <a:cs typeface="Times New Roman"/>
              </a:rPr>
              <a:t>3.3 –Version Control Systems</a:t>
            </a:r>
            <a:endParaRPr lang="en-US" dirty="0">
              <a:latin typeface="Times New Roman"/>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Times New Roman"/>
                <a:cs typeface="Times New Roman"/>
              </a:rPr>
              <a:t>3.3.6 – Git Commands</a:t>
            </a:r>
            <a:endParaRPr lang="en-US" dirty="0">
              <a:latin typeface="Times New Roman"/>
              <a:cs typeface="Times New Roman"/>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45</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 – Software Development and Design </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3.3 – Version Control Systems</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3.3.7 – Adding and Removing Files</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endParaRPr lang="en-US" dirty="0">
              <a:latin typeface="+mn-lt"/>
              <a:cs typeface="Times New Roman"/>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46</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 – Software Development and Design </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3.3 – Version Control Systems</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3.3.7 – Adding and Removing Files</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endParaRPr lang="en-US" dirty="0">
              <a:latin typeface="+mn-lt"/>
              <a:cs typeface="Times New Roman"/>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47</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 – Software Development and Design </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3.3 – Version Control Systems</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3.3.7 – Adding and Removing Files</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endParaRPr lang="en-US" dirty="0">
              <a:latin typeface="+mn-lt"/>
              <a:cs typeface="Times New Roman"/>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48</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 – Software Development and Design </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3.3 – Version Control Systems</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3.3.8 – Updating Repositories</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endParaRPr lang="en-US" dirty="0">
              <a:latin typeface="+mn-lt"/>
              <a:cs typeface="Times New Roman"/>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49</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5</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i="1" dirty="0"/>
          </a:p>
        </p:txBody>
      </p:sp>
    </p:spTree>
    <p:extLst>
      <p:ext uri="{BB962C8B-B14F-4D97-AF65-F5344CB8AC3E}">
        <p14:creationId xmlns:p14="http://schemas.microsoft.com/office/powerpoint/2010/main" val="168745380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 – Software Development and Design </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3.3 – Version Control Systems</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3.3.8 – Updating Repositories</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endParaRPr lang="en-US" dirty="0">
              <a:latin typeface="+mn-lt"/>
              <a:cs typeface="Times New Roman"/>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50</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 – Software Development and Design </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3.3 – Version Control Systems</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3.3.8 – Updating Repositories</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endParaRPr lang="en-US" dirty="0">
              <a:latin typeface="+mn-lt"/>
              <a:cs typeface="Times New Roman"/>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51</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 – Software Development and Design </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3.3 – Version Control Systems</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3.3.8 – Updating Repositories</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endParaRPr lang="en-US" dirty="0">
              <a:latin typeface="+mn-lt"/>
              <a:cs typeface="Times New Roman"/>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52</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 – Software Development and Design </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3.3 – Version Control Systems</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3.3.9 – Branching Features</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endParaRPr lang="en-US" dirty="0">
              <a:latin typeface="+mn-lt"/>
              <a:cs typeface="Times New Roman"/>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53</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 – Software Development and Design </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3.3 – Version Control Systems</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3.3.9 – Branching Features</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endParaRPr lang="en-US" dirty="0">
              <a:latin typeface="+mn-lt"/>
              <a:cs typeface="Times New Roman"/>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54</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 – Software Development and Design </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3.3 – Version Control Systems</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3.3.9 – Branching Features</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endParaRPr lang="en-US" dirty="0">
              <a:latin typeface="+mn-lt"/>
              <a:cs typeface="Times New Roman"/>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55</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 – Software Development and Design </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3.3 – Version Control Systems</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3.3.9 – Branching Features</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endParaRPr lang="en-US" dirty="0">
              <a:latin typeface="+mn-lt"/>
              <a:cs typeface="Times New Roman"/>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56</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 – Software Development and Design </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3.3 – Version Control Systems</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3.3.10 – .diff Files</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endParaRPr lang="en-US" dirty="0">
              <a:latin typeface="+mn-lt"/>
              <a:cs typeface="Times New Roman"/>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57</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5900" indent="-207645">
              <a:lnSpc>
                <a:spcPct val="80000"/>
              </a:lnSpc>
              <a:spcBef>
                <a:spcPct val="0"/>
              </a:spcBef>
              <a:tabLst>
                <a:tab pos="723900" algn="l"/>
                <a:tab pos="1447800" algn="l"/>
                <a:tab pos="2171700" algn="l"/>
                <a:tab pos="2895600" algn="l"/>
                <a:tab pos="3619500" algn="l"/>
                <a:tab pos="4343400" algn="l"/>
                <a:tab pos="5067300" algn="l"/>
              </a:tabLst>
            </a:pPr>
            <a:r>
              <a:rPr lang="en-IN" dirty="0">
                <a:latin typeface="+mn-lt"/>
                <a:cs typeface="Times New Roman"/>
              </a:rPr>
              <a:t>3 – Software Development and Design </a:t>
            </a:r>
            <a:endParaRPr lang="en-US" dirty="0">
              <a:latin typeface="+mn-lt"/>
              <a:cs typeface="Times New Roman"/>
            </a:endParaRPr>
          </a:p>
          <a:p>
            <a:pPr marL="215900" indent="-207645">
              <a:lnSpc>
                <a:spcPct val="80000"/>
              </a:lnSpc>
              <a:spcBef>
                <a:spcPct val="0"/>
              </a:spcBef>
              <a:tabLst>
                <a:tab pos="723900" algn="l"/>
                <a:tab pos="1447800" algn="l"/>
                <a:tab pos="2171700" algn="l"/>
                <a:tab pos="2895600" algn="l"/>
                <a:tab pos="3619500" algn="l"/>
                <a:tab pos="4343400" algn="l"/>
                <a:tab pos="5067300" algn="l"/>
              </a:tabLst>
            </a:pPr>
            <a:r>
              <a:rPr lang="en-IN" dirty="0">
                <a:latin typeface="+mn-lt"/>
                <a:cs typeface="Times New Roman"/>
              </a:rPr>
              <a:t>3.3 – Version Control Systems</a:t>
            </a:r>
            <a:endParaRPr lang="en-US" dirty="0">
              <a:latin typeface="+mn-lt"/>
              <a:cs typeface="Times New Roman"/>
            </a:endParaRPr>
          </a:p>
          <a:p>
            <a:pPr marL="215900" indent="-207645">
              <a:lnSpc>
                <a:spcPct val="80000"/>
              </a:lnSpc>
              <a:spcBef>
                <a:spcPct val="0"/>
              </a:spcBef>
              <a:tabLst>
                <a:tab pos="723900" algn="l"/>
                <a:tab pos="1447800" algn="l"/>
                <a:tab pos="2171700" algn="l"/>
                <a:tab pos="2895600" algn="l"/>
                <a:tab pos="3619500" algn="l"/>
                <a:tab pos="4343400" algn="l"/>
                <a:tab pos="5067300" algn="l"/>
              </a:tabLst>
            </a:pPr>
            <a:r>
              <a:rPr lang="en-IN" dirty="0">
                <a:latin typeface="+mn-lt"/>
                <a:cs typeface="Times New Roman"/>
              </a:rPr>
              <a:t>3.3.11 – Lab - Software Version Control with Git</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endParaRPr lang="en-US" dirty="0">
              <a:latin typeface="+mn-lt"/>
              <a:cs typeface="Times New Roman"/>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58</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sz="1200" dirty="0">
                <a:latin typeface="+mn-lt"/>
                <a:cs typeface="Times New Roman"/>
              </a:rPr>
              <a:t>Source:</a:t>
            </a: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sz="1200" dirty="0">
                <a:latin typeface="+mn-lt"/>
                <a:cs typeface="Times New Roman"/>
              </a:rPr>
              <a:t>3 – Software Development and Design </a:t>
            </a:r>
            <a:endParaRPr lang="en-US" sz="1200"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sz="1200" dirty="0">
                <a:latin typeface="+mn-lt"/>
                <a:cs typeface="Times New Roman"/>
              </a:rPr>
              <a:t>3.4 – Coding Basics</a:t>
            </a:r>
            <a:endParaRPr lang="en-US" sz="1200"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endParaRPr lang="en-IN" sz="2000" dirty="0">
              <a:cs typeface="Times New Roman" panose="02020603050405020304" pitchFamily="18" charset="0"/>
            </a:endParaRPr>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solidFill>
                  <a:srgbClr val="FF0000"/>
                </a:solidFill>
              </a:rPr>
              <a:t>Time</a:t>
            </a:r>
            <a:r>
              <a:rPr lang="en-US" b="1" dirty="0">
                <a:solidFill>
                  <a:srgbClr val="FF0000"/>
                </a:solidFill>
              </a:rPr>
              <a:t>: </a:t>
            </a:r>
            <a:r>
              <a:rPr lang="en-US" sz="1000" b="0" dirty="0"/>
              <a:t>15 mins</a:t>
            </a:r>
            <a:endParaRPr lang="en-US" sz="1000" dirty="0"/>
          </a:p>
          <a:p>
            <a:pPr marL="171450" lvl="0" indent="-171450">
              <a:buFont typeface="Arial" panose="020B0604020202020204" pitchFamily="34" charset="0"/>
              <a:buChar char="•"/>
            </a:pPr>
            <a:r>
              <a:rPr lang="en-US" sz="1050" b="1" dirty="0"/>
              <a:t>Instructor Notes: </a:t>
            </a:r>
            <a:endParaRPr lang="en-US" sz="1050" dirty="0"/>
          </a:p>
          <a:p>
            <a:pPr marL="341313" lvl="1" indent="-171450">
              <a:buFont typeface="Arial" panose="020B0604020202020204" pitchFamily="34" charset="0"/>
              <a:buChar char="•"/>
            </a:pPr>
            <a:r>
              <a:rPr lang="en-US" sz="1000" dirty="0">
                <a:solidFill>
                  <a:schemeClr val="tx1"/>
                </a:solidFill>
              </a:rPr>
              <a:t>Discuss</a:t>
            </a:r>
            <a:r>
              <a:rPr lang="en-US" sz="1000" baseline="0" dirty="0">
                <a:solidFill>
                  <a:schemeClr val="tx1"/>
                </a:solidFill>
              </a:rPr>
              <a:t> the basics of coding.</a:t>
            </a:r>
          </a:p>
          <a:p>
            <a:pPr marL="341313" lvl="1" indent="-171450">
              <a:buFont typeface="Arial" panose="020B0604020202020204" pitchFamily="34" charset="0"/>
              <a:buChar char="•"/>
            </a:pPr>
            <a:r>
              <a:rPr lang="en-US" sz="1000" dirty="0">
                <a:solidFill>
                  <a:prstClr val="black"/>
                </a:solidFill>
              </a:rPr>
              <a:t>Describe how</a:t>
            </a:r>
            <a:r>
              <a:rPr lang="en-US" sz="1000" baseline="0" dirty="0">
                <a:solidFill>
                  <a:prstClr val="black"/>
                </a:solidFill>
              </a:rPr>
              <a:t> methods and functions can be used to modify a code.</a:t>
            </a:r>
          </a:p>
          <a:p>
            <a:pPr marL="341313" lvl="1" indent="-171450">
              <a:buFont typeface="Arial" panose="020B0604020202020204" pitchFamily="34" charset="0"/>
              <a:buChar char="•"/>
            </a:pPr>
            <a:r>
              <a:rPr lang="en-US" sz="1000" baseline="0" dirty="0">
                <a:solidFill>
                  <a:prstClr val="black"/>
                </a:solidFill>
              </a:rPr>
              <a:t>At the end of the topic, encourage the learners to perform Hands-on Lab.</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dirty="0"/>
              <a:t>Key Points: </a:t>
            </a:r>
            <a:r>
              <a:rPr lang="en-US" sz="1200" b="0" i="0" dirty="0"/>
              <a:t>Python, coding, clean code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i="1" dirty="0"/>
          </a:p>
        </p:txBody>
      </p:sp>
      <p:sp>
        <p:nvSpPr>
          <p:cNvPr id="4" name="Slide Number Placeholder 3"/>
          <p:cNvSpPr>
            <a:spLocks noGrp="1"/>
          </p:cNvSpPr>
          <p:nvPr>
            <p:ph type="sldNum" sz="quarter" idx="10"/>
          </p:nvPr>
        </p:nvSpPr>
        <p:spPr/>
        <p:txBody>
          <a:bodyPr/>
          <a:lstStyle/>
          <a:p>
            <a:fld id="{5641018C-6CAF-B84E-B92C-ECB119457FBA}" type="slidenum">
              <a:rPr lang="en-US" smtClean="0"/>
              <a:pPr/>
              <a:t>59</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6</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10796909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sz="1200" dirty="0">
                <a:latin typeface="+mn-lt"/>
                <a:cs typeface="Times New Roman"/>
              </a:rPr>
              <a:t>3 – Software Development and Design </a:t>
            </a:r>
            <a:endParaRPr lang="en-US" sz="1200"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sz="1200" dirty="0">
                <a:latin typeface="+mn-lt"/>
                <a:cs typeface="Times New Roman"/>
              </a:rPr>
              <a:t>3.4 – Coding Basics</a:t>
            </a:r>
            <a:endParaRPr lang="en-US" sz="1200"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altLang="en-US" sz="1200" dirty="0">
                <a:latin typeface="+mn-lt"/>
                <a:ea typeface="ＭＳ Ｐゴシック"/>
                <a:cs typeface="Arial"/>
              </a:rPr>
              <a:t>3.4.1 – </a:t>
            </a:r>
            <a:r>
              <a:rPr lang="en-IN" sz="1200" dirty="0">
                <a:latin typeface="+mn-lt"/>
                <a:cs typeface="Times New Roman"/>
              </a:rPr>
              <a:t>Methods, Functions, Modules, and Classes</a:t>
            </a:r>
            <a:endParaRPr lang="en-IN" altLang="en-US" sz="1200" dirty="0">
              <a:latin typeface="+mn-lt"/>
              <a:ea typeface="ＭＳ Ｐゴシック"/>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endParaRPr lang="en-US" sz="1200"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endParaRPr lang="en-US" sz="1200" dirty="0">
              <a:latin typeface="+mn-lt"/>
              <a:cs typeface="Times New Roman"/>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60</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 – Software Development and Design </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3.4 – Coding Basics</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3.4.2 – Clean Code</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endParaRPr lang="en-US" dirty="0">
              <a:latin typeface="+mn-lt"/>
              <a:cs typeface="Times New Roman"/>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61</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 – Software Development and Design </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3.4 – Coding Basics</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3.4.3 – Methods and Functions</a:t>
            </a: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endParaRPr lang="en-US" dirty="0">
              <a:latin typeface="+mn-lt"/>
              <a:cs typeface="Times New Roman"/>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62</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 – Software Development and Design </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3.4 – Coding Basics</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3.4.3 – Methods and Functions</a:t>
            </a: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endParaRPr lang="en-US" dirty="0">
              <a:latin typeface="+mn-lt"/>
              <a:cs typeface="Times New Roman"/>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63</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 – Software Development and Design </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3.4 – Coding Basics</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3.4.3 – Methods and Functions</a:t>
            </a: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endParaRPr lang="en-US" dirty="0">
              <a:latin typeface="+mn-lt"/>
              <a:cs typeface="Times New Roman"/>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64</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Times New Roman"/>
                <a:cs typeface="Times New Roman"/>
              </a:rPr>
              <a:t>3 – Software Development and Design </a:t>
            </a:r>
            <a:endParaRPr lang="en-US" dirty="0">
              <a:latin typeface="Times New Roman"/>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Times New Roman"/>
                <a:cs typeface="Times New Roman"/>
              </a:rPr>
              <a:t>3.4 – Coding Basics</a:t>
            </a:r>
            <a:endParaRPr lang="en-US" dirty="0">
              <a:latin typeface="Times New Roman"/>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Times New Roman"/>
                <a:cs typeface="Times New Roman"/>
              </a:rPr>
              <a:t>3.4.3 – Methods and Functions</a:t>
            </a: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endParaRPr lang="en-US" dirty="0">
              <a:latin typeface="Times New Roman"/>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endParaRPr lang="en-US" dirty="0">
              <a:latin typeface="Times New Roman"/>
              <a:cs typeface="Times New Roman"/>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65</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 – Software Development and Design </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3.4 – Coding Basics</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3.4.4 – Modules</a:t>
            </a: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endParaRPr lang="en-IN"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endParaRPr lang="en-US" dirty="0">
              <a:latin typeface="+mn-lt"/>
              <a:cs typeface="Times New Roman"/>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66</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 – Software Development and Design </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3.4 –Coding Basics</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3.4.5 – Classes</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endParaRPr lang="en-IN"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endParaRPr lang="en-US" dirty="0">
              <a:latin typeface="+mn-lt"/>
              <a:cs typeface="Times New Roman"/>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67</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5900" indent="-207645">
              <a:lnSpc>
                <a:spcPct val="80000"/>
              </a:lnSpc>
              <a:spcBef>
                <a:spcPct val="0"/>
              </a:spcBef>
              <a:tabLst>
                <a:tab pos="723900" algn="l"/>
                <a:tab pos="1447800" algn="l"/>
                <a:tab pos="2171700" algn="l"/>
                <a:tab pos="2895600" algn="l"/>
                <a:tab pos="3619500" algn="l"/>
                <a:tab pos="4343400" algn="l"/>
                <a:tab pos="5067300" algn="l"/>
              </a:tabLst>
            </a:pPr>
            <a:r>
              <a:rPr lang="en-IN" dirty="0">
                <a:latin typeface="+mn-lt"/>
                <a:cs typeface="Times New Roman"/>
              </a:rPr>
              <a:t>3 – Software Development and Design </a:t>
            </a:r>
            <a:endParaRPr lang="en-US" dirty="0">
              <a:latin typeface="+mn-lt"/>
              <a:cs typeface="Times New Roman"/>
            </a:endParaRPr>
          </a:p>
          <a:p>
            <a:pPr marL="215900" indent="-207645">
              <a:lnSpc>
                <a:spcPct val="80000"/>
              </a:lnSpc>
              <a:spcBef>
                <a:spcPct val="0"/>
              </a:spcBef>
              <a:tabLst>
                <a:tab pos="723900" algn="l"/>
                <a:tab pos="1447800" algn="l"/>
                <a:tab pos="2171700" algn="l"/>
                <a:tab pos="2895600" algn="l"/>
                <a:tab pos="3619500" algn="l"/>
                <a:tab pos="4343400" algn="l"/>
                <a:tab pos="5067300" algn="l"/>
              </a:tabLst>
            </a:pPr>
            <a:r>
              <a:rPr lang="en-IN" dirty="0">
                <a:latin typeface="+mn-lt"/>
                <a:cs typeface="Times New Roman"/>
              </a:rPr>
              <a:t>3.4 – Coding Basics</a:t>
            </a:r>
            <a:endParaRPr lang="en-US" dirty="0">
              <a:latin typeface="+mn-lt"/>
              <a:cs typeface="Times New Roman"/>
            </a:endParaRPr>
          </a:p>
          <a:p>
            <a:pPr marL="215900" indent="-207645">
              <a:lnSpc>
                <a:spcPct val="80000"/>
              </a:lnSpc>
              <a:spcBef>
                <a:spcPct val="0"/>
              </a:spcBef>
              <a:tabLst>
                <a:tab pos="723900" algn="l"/>
                <a:tab pos="1447800" algn="l"/>
                <a:tab pos="2171700" algn="l"/>
                <a:tab pos="2895600" algn="l"/>
                <a:tab pos="3619500" algn="l"/>
                <a:tab pos="4343400" algn="l"/>
                <a:tab pos="5067300" algn="l"/>
              </a:tabLst>
            </a:pPr>
            <a:r>
              <a:rPr lang="en-IN" dirty="0">
                <a:latin typeface="+mn-lt"/>
                <a:cs typeface="Times New Roman"/>
              </a:rPr>
              <a:t>3.4.6 – Lab - Python Classes Review</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endParaRPr lang="en-US" dirty="0">
              <a:latin typeface="+mn-lt"/>
              <a:cs typeface="Times New Roman"/>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68</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sz="2000" dirty="0">
                <a:latin typeface="Times New Roman"/>
                <a:cs typeface="Times New Roman"/>
              </a:rPr>
              <a:t>Source:</a:t>
            </a: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sz="2000" dirty="0">
                <a:latin typeface="Times New Roman"/>
                <a:cs typeface="Times New Roman"/>
              </a:rPr>
              <a:t>3 – Software Development and Design </a:t>
            </a:r>
            <a:endParaRPr lang="en-US" sz="2000" dirty="0">
              <a:latin typeface="Times New Roman"/>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sz="2000" dirty="0">
                <a:latin typeface="Times New Roman"/>
                <a:cs typeface="Times New Roman"/>
              </a:rPr>
              <a:t>3.5 –Code Review and Testing</a:t>
            </a:r>
            <a:endParaRPr lang="en-US" sz="2000" dirty="0">
              <a:latin typeface="Times New Roman"/>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endParaRPr lang="en-IN" sz="2000" dirty="0">
              <a:cs typeface="Times New Roman" panose="02020603050405020304" pitchFamily="18" charset="0"/>
            </a:endParaRPr>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t>Time</a:t>
            </a:r>
            <a:r>
              <a:rPr lang="en-US" b="1" dirty="0"/>
              <a:t>: </a:t>
            </a:r>
            <a:r>
              <a:rPr lang="en-US" sz="1000" b="0" dirty="0"/>
              <a:t>20 mins</a:t>
            </a:r>
          </a:p>
          <a:p>
            <a:pPr marL="171450" lvl="0" indent="-171450">
              <a:buFont typeface="Arial" panose="020B0604020202020204" pitchFamily="34" charset="0"/>
              <a:buChar char="•"/>
            </a:pPr>
            <a:r>
              <a:rPr lang="en-US" sz="1050" b="1" dirty="0"/>
              <a:t>Instructor Notes: </a:t>
            </a:r>
            <a:endParaRPr lang="en-US" sz="1050" dirty="0"/>
          </a:p>
          <a:p>
            <a:pPr marL="341313" lvl="1" indent="-171450">
              <a:buFont typeface="Arial" panose="020B0604020202020204" pitchFamily="34" charset="0"/>
              <a:buChar char="•"/>
            </a:pPr>
            <a:r>
              <a:rPr lang="en-US" sz="1000" dirty="0"/>
              <a:t>Explain the importance of Code Review and Testing and discuss the ways</a:t>
            </a:r>
            <a:r>
              <a:rPr lang="en-US" sz="1000" baseline="0" dirty="0"/>
              <a:t> of performing them</a:t>
            </a:r>
            <a:r>
              <a:rPr lang="en-US" sz="1000" dirty="0"/>
              <a:t>.</a:t>
            </a:r>
          </a:p>
          <a:p>
            <a:pPr marL="341313" lvl="1" indent="-171450">
              <a:buFont typeface="Arial" panose="020B0604020202020204" pitchFamily="34" charset="0"/>
              <a:buChar char="•"/>
            </a:pPr>
            <a:r>
              <a:rPr lang="en-US" sz="1200" b="0" i="0" kern="1200" dirty="0">
                <a:solidFill>
                  <a:schemeClr val="tx1"/>
                </a:solidFill>
                <a:latin typeface="+mn-lt"/>
                <a:ea typeface="+mn-ea"/>
                <a:cs typeface="+mn-cs"/>
              </a:rPr>
              <a:t>Discuss the methods and tools for testing the lines of code, blocks, functions, and classes.</a:t>
            </a:r>
          </a:p>
          <a:p>
            <a:pPr marL="341313" lvl="1" indent="-171450">
              <a:buFont typeface="Arial" panose="020B0604020202020204" pitchFamily="34" charset="0"/>
              <a:buChar char="•"/>
            </a:pPr>
            <a:r>
              <a:rPr lang="en-US" sz="1200" b="0" i="0" kern="1200" dirty="0">
                <a:solidFill>
                  <a:schemeClr val="tx1"/>
                </a:solidFill>
                <a:latin typeface="+mn-lt"/>
                <a:ea typeface="+mn-ea"/>
                <a:cs typeface="+mn-cs"/>
              </a:rPr>
              <a:t>Explain Unit testing and Integration with the examples given in the course. </a:t>
            </a:r>
          </a:p>
          <a:p>
            <a:pPr marL="341313" lvl="1" indent="-171450">
              <a:buFont typeface="Arial" panose="020B0604020202020204" pitchFamily="34" charset="0"/>
              <a:buChar char="•"/>
            </a:pPr>
            <a:r>
              <a:rPr lang="en-US" sz="1200" b="0" i="0" kern="1200" dirty="0">
                <a:solidFill>
                  <a:schemeClr val="tx1"/>
                </a:solidFill>
                <a:latin typeface="+mn-lt"/>
                <a:ea typeface="+mn-ea"/>
                <a:cs typeface="+mn-cs"/>
              </a:rPr>
              <a:t>By the</a:t>
            </a:r>
            <a:r>
              <a:rPr lang="en-US" sz="1200" b="0" i="0" kern="1200" baseline="0" dirty="0">
                <a:solidFill>
                  <a:schemeClr val="tx1"/>
                </a:solidFill>
                <a:latin typeface="+mn-lt"/>
                <a:ea typeface="+mn-ea"/>
                <a:cs typeface="+mn-cs"/>
              </a:rPr>
              <a:t> end of the topic, encourage the learners to perform the Hands-on Lab.</a:t>
            </a:r>
            <a:endParaRPr lang="en-US" sz="1000" dirty="0"/>
          </a:p>
          <a:p>
            <a:pPr marL="171450" lvl="0" indent="-171450">
              <a:buFont typeface="Arial" panose="020B0604020202020204" pitchFamily="34" charset="0"/>
              <a:buChar char="•"/>
            </a:pPr>
            <a:r>
              <a:rPr lang="en-US" sz="1050" b="1" dirty="0"/>
              <a:t>Key Points:</a:t>
            </a:r>
            <a:r>
              <a:rPr lang="en-US" sz="1100" b="1" dirty="0"/>
              <a:t>  </a:t>
            </a:r>
            <a:r>
              <a:rPr lang="en-US" sz="1100" b="0" dirty="0"/>
              <a:t>Python, coding, unittest, Test-Driven Development</a:t>
            </a:r>
          </a:p>
          <a:p>
            <a:pPr marL="0" lvl="0" indent="-287337">
              <a:buFont typeface="Arial" panose="020B0604020202020204" pitchFamily="34" charset="0"/>
              <a:buNone/>
            </a:pPr>
            <a:endParaRPr lang="en-US" dirty="0"/>
          </a:p>
          <a:p>
            <a:pPr>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endParaRPr lang="en-IN" sz="2000" dirty="0">
              <a:latin typeface="Times New Roman"/>
              <a:cs typeface="Times New Roman"/>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pPr/>
              <a:t>69</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solidFill>
                  <a:prstClr val="black"/>
                </a:solidFill>
              </a:rPr>
              <a:pPr algn="r"/>
              <a:t>7</a:t>
            </a:fld>
            <a:endParaRPr lang="en-US" sz="800" b="0" dirty="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83819615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 – Software Development and Design </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3.5 –Code Review and Testing</a:t>
            </a:r>
            <a:endParaRPr lang="en-US" dirty="0">
              <a:latin typeface="+mn-lt"/>
              <a:cs typeface="Times New Roman"/>
            </a:endParaRPr>
          </a:p>
          <a:p>
            <a:pPr marL="215900" marR="0" indent="-207645" algn="l" defTabSz="457200" rtl="0" eaLnBrk="1" fontAlgn="auto" latinLnBrk="0" hangingPunct="1">
              <a:lnSpc>
                <a:spcPct val="80000"/>
              </a:lnSpc>
              <a:spcBef>
                <a:spcPct val="0"/>
              </a:spcBef>
              <a:spcAft>
                <a:spcPts val="0"/>
              </a:spcAft>
              <a:buClrTx/>
              <a:buSzTx/>
              <a:buFontTx/>
              <a:buNone/>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defRPr/>
            </a:pPr>
            <a:r>
              <a:rPr lang="en-IN" dirty="0">
                <a:latin typeface="+mn-lt"/>
                <a:cs typeface="Times New Roman"/>
              </a:rPr>
              <a:t>3.5.1 – </a:t>
            </a:r>
            <a:r>
              <a:rPr lang="en-US" sz="1200" b="0" i="0" kern="1200" dirty="0">
                <a:solidFill>
                  <a:schemeClr val="tx1"/>
                </a:solidFill>
                <a:latin typeface="+mn-lt"/>
                <a:ea typeface="+mn-ea"/>
                <a:cs typeface="+mn-cs"/>
              </a:rPr>
              <a:t>What is a Code Review and Why Should You Do This?</a:t>
            </a: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endParaRPr lang="en-IN" dirty="0">
              <a:latin typeface="+mn-lt"/>
              <a:cs typeface="Times New Roman"/>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70</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 – Software Development and Design </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3.5 –Code Review and Testing</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3.5.2 – Types of Code Reviews</a:t>
            </a: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71</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 – Software Development and Design </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3.5 – Code Review and Testing</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3.5.3 – Testing</a:t>
            </a: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72</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 – Software Development and Design </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3.5 – Code Review and Testing</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3.5.4 – Unit Testing</a:t>
            </a: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73</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 – Software Development and Design </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3.5 – Code Review and Testing</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3.5.5 – Integration Testing</a:t>
            </a: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74</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 – Software Development and Design </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3.5 – Code Review and Testing</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3.5.6 – Test-Driven Development (TDD)</a:t>
            </a: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75</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5900" indent="-207645">
              <a:lnSpc>
                <a:spcPct val="80000"/>
              </a:lnSpc>
              <a:spcBef>
                <a:spcPct val="0"/>
              </a:spcBef>
              <a:tabLst>
                <a:tab pos="723900" algn="l"/>
                <a:tab pos="1447800" algn="l"/>
                <a:tab pos="2171700" algn="l"/>
                <a:tab pos="2895600" algn="l"/>
                <a:tab pos="3619500" algn="l"/>
                <a:tab pos="4343400" algn="l"/>
                <a:tab pos="5067300" algn="l"/>
              </a:tabLst>
            </a:pPr>
            <a:r>
              <a:rPr lang="en-IN" dirty="0">
                <a:latin typeface="+mn-lt"/>
                <a:cs typeface="Times New Roman"/>
              </a:rPr>
              <a:t>3 – Software Development and Design </a:t>
            </a:r>
            <a:endParaRPr lang="en-US" dirty="0">
              <a:latin typeface="+mn-lt"/>
              <a:cs typeface="Times New Roman"/>
            </a:endParaRPr>
          </a:p>
          <a:p>
            <a:pPr marL="215900" indent="-207645">
              <a:lnSpc>
                <a:spcPct val="80000"/>
              </a:lnSpc>
              <a:spcBef>
                <a:spcPct val="0"/>
              </a:spcBef>
              <a:tabLst>
                <a:tab pos="723900" algn="l"/>
                <a:tab pos="1447800" algn="l"/>
                <a:tab pos="2171700" algn="l"/>
                <a:tab pos="2895600" algn="l"/>
                <a:tab pos="3619500" algn="l"/>
                <a:tab pos="4343400" algn="l"/>
                <a:tab pos="5067300" algn="l"/>
              </a:tabLst>
            </a:pPr>
            <a:r>
              <a:rPr lang="en-IN" dirty="0">
                <a:latin typeface="+mn-lt"/>
                <a:cs typeface="Times New Roman"/>
              </a:rPr>
              <a:t>3.5 – Code Review and Testing</a:t>
            </a:r>
            <a:endParaRPr lang="en-US" dirty="0">
              <a:latin typeface="+mn-lt"/>
              <a:cs typeface="Times New Roman"/>
            </a:endParaRPr>
          </a:p>
          <a:p>
            <a:pPr marL="215900" indent="-207645">
              <a:lnSpc>
                <a:spcPct val="80000"/>
              </a:lnSpc>
              <a:spcBef>
                <a:spcPct val="0"/>
              </a:spcBef>
              <a:tabLst>
                <a:tab pos="723900" algn="l"/>
                <a:tab pos="1447800" algn="l"/>
                <a:tab pos="2171700" algn="l"/>
                <a:tab pos="2895600" algn="l"/>
                <a:tab pos="3619500" algn="l"/>
                <a:tab pos="4343400" algn="l"/>
                <a:tab pos="5067300" algn="l"/>
              </a:tabLst>
            </a:pPr>
            <a:r>
              <a:rPr lang="en-IN" dirty="0">
                <a:latin typeface="+mn-lt"/>
                <a:cs typeface="Times New Roman"/>
              </a:rPr>
              <a:t>3.5.7 – Lab - Create a Python Unit Test</a:t>
            </a:r>
            <a:endParaRPr lang="en-US" dirty="0">
              <a:latin typeface="+mn-lt"/>
              <a:cs typeface="Times New Roman"/>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76</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sz="2000" dirty="0">
                <a:latin typeface="Times New Roman"/>
                <a:cs typeface="Times New Roman"/>
              </a:rPr>
              <a:t>Source:</a:t>
            </a: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sz="2000" dirty="0">
                <a:latin typeface="Times New Roman"/>
                <a:cs typeface="Times New Roman"/>
              </a:rPr>
              <a:t>3 – Software Development and Design </a:t>
            </a:r>
            <a:endParaRPr lang="en-US" sz="2000" dirty="0">
              <a:latin typeface="Times New Roman"/>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sz="2000" dirty="0">
                <a:latin typeface="Times New Roman"/>
                <a:cs typeface="Times New Roman"/>
              </a:rPr>
              <a:t>3.6 – Understanding Data Formats</a:t>
            </a:r>
            <a:endParaRPr lang="en-US" sz="2000" dirty="0">
              <a:latin typeface="Times New Roman"/>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endParaRPr lang="en-IN" sz="2000" dirty="0">
              <a:cs typeface="Times New Roman" panose="02020603050405020304" pitchFamily="18" charset="0"/>
            </a:endParaRPr>
          </a:p>
          <a:p>
            <a:r>
              <a:rPr lang="en-US" sz="1000" b="1" u="sng" dirty="0"/>
              <a:t>In-Session Activities / Explanations:</a:t>
            </a:r>
            <a:endParaRPr lang="en-US" sz="1000" dirty="0"/>
          </a:p>
          <a:p>
            <a:pPr marL="171450" lvl="0" indent="-171450">
              <a:buFont typeface="Arial" panose="020B0604020202020204" pitchFamily="34" charset="0"/>
              <a:buChar char="•"/>
            </a:pPr>
            <a:r>
              <a:rPr lang="en-US" sz="1000" b="1" dirty="0"/>
              <a:t>Time: </a:t>
            </a:r>
            <a:r>
              <a:rPr lang="en-US" sz="1000" b="0" dirty="0"/>
              <a:t>20 mins</a:t>
            </a:r>
          </a:p>
          <a:p>
            <a:pPr marL="171450" lvl="0" indent="-171450">
              <a:buFont typeface="Arial" panose="020B0604020202020204" pitchFamily="34" charset="0"/>
              <a:buChar char="•"/>
            </a:pPr>
            <a:r>
              <a:rPr lang="en-US" sz="1000" b="1" dirty="0"/>
              <a:t>Instructor Notes: </a:t>
            </a:r>
            <a:endParaRPr lang="en-US" sz="1000" dirty="0"/>
          </a:p>
          <a:p>
            <a:pPr marL="341313" lvl="1" indent="-171450">
              <a:buFont typeface="Arial" panose="020B0604020202020204" pitchFamily="34" charset="0"/>
              <a:buChar char="•"/>
            </a:pPr>
            <a:r>
              <a:rPr lang="en-US" sz="1000" dirty="0"/>
              <a:t>Introduce</a:t>
            </a:r>
            <a:r>
              <a:rPr lang="en-US" sz="1000" baseline="0" dirty="0"/>
              <a:t> Data Formats to the learners</a:t>
            </a:r>
            <a:r>
              <a:rPr lang="en-US" sz="1000" dirty="0"/>
              <a:t>.</a:t>
            </a:r>
          </a:p>
          <a:p>
            <a:pPr marL="341313" lvl="1" indent="-171450">
              <a:buFont typeface="Arial" panose="020B0604020202020204" pitchFamily="34" charset="0"/>
              <a:buChar char="•"/>
            </a:pPr>
            <a:r>
              <a:rPr lang="en-US" sz="1000" dirty="0"/>
              <a:t>Explain remote APIs such as XML, JSON, and YAML with examples given</a:t>
            </a:r>
            <a:r>
              <a:rPr lang="en-US" sz="1000" baseline="0" dirty="0"/>
              <a:t> in the module</a:t>
            </a:r>
            <a:r>
              <a:rPr lang="en-US" sz="1000" dirty="0"/>
              <a:t>.</a:t>
            </a:r>
          </a:p>
          <a:p>
            <a:pPr marL="341313" lvl="1" indent="-171450">
              <a:buFont typeface="Arial" panose="020B0604020202020204" pitchFamily="34" charset="0"/>
              <a:buChar char="•"/>
            </a:pPr>
            <a:r>
              <a:rPr lang="en-US" sz="1000" dirty="0"/>
              <a:t>By</a:t>
            </a:r>
            <a:r>
              <a:rPr lang="en-US" sz="1000" baseline="0" dirty="0"/>
              <a:t> the end of the topic, encourage the learners to perform Hands-on Lab</a:t>
            </a:r>
            <a:r>
              <a:rPr lang="en-US" sz="1000" dirty="0"/>
              <a:t>. </a:t>
            </a:r>
          </a:p>
          <a:p>
            <a:pPr marL="0" lvl="0" indent="-287337">
              <a:buFont typeface="Arial" panose="020B0604020202020204" pitchFamily="34" charset="0"/>
              <a:buChar char="•"/>
            </a:pPr>
            <a:r>
              <a:rPr lang="en-US" sz="1000" b="1" dirty="0"/>
              <a:t>Key Points:  </a:t>
            </a:r>
            <a:r>
              <a:rPr lang="en-US" sz="1000" b="0" dirty="0"/>
              <a:t>XML, JSON, YAML, Parsing</a:t>
            </a:r>
            <a:endParaRPr lang="en-US" sz="1000" dirty="0"/>
          </a:p>
        </p:txBody>
      </p:sp>
      <p:sp>
        <p:nvSpPr>
          <p:cNvPr id="4" name="Slide Number Placeholder 3"/>
          <p:cNvSpPr>
            <a:spLocks noGrp="1"/>
          </p:cNvSpPr>
          <p:nvPr>
            <p:ph type="sldNum" sz="quarter" idx="10"/>
          </p:nvPr>
        </p:nvSpPr>
        <p:spPr/>
        <p:txBody>
          <a:bodyPr/>
          <a:lstStyle/>
          <a:p>
            <a:fld id="{5641018C-6CAF-B84E-B92C-ECB119457FBA}" type="slidenum">
              <a:rPr lang="en-US" smtClean="0"/>
              <a:pPr/>
              <a:t>77</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Times New Roman"/>
                <a:cs typeface="Times New Roman"/>
              </a:rPr>
              <a:t>3 – Software Development and Design </a:t>
            </a:r>
            <a:endParaRPr lang="en-US" dirty="0">
              <a:latin typeface="Times New Roman"/>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Times New Roman"/>
                <a:cs typeface="Times New Roman"/>
              </a:rPr>
              <a:t>3.6 – Understanding Data Formats</a:t>
            </a:r>
            <a:endParaRPr lang="en-US" dirty="0">
              <a:latin typeface="Times New Roman"/>
              <a:cs typeface="Times New Roman"/>
            </a:endParaRPr>
          </a:p>
          <a:p>
            <a:pPr marL="215900" indent="-207645" eaLnBrk="1">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altLang="en-US" sz="2000" dirty="0">
                <a:latin typeface="Arial"/>
                <a:ea typeface="ＭＳ Ｐゴシック"/>
                <a:cs typeface="Arial"/>
              </a:rPr>
              <a:t>3.6.1 – </a:t>
            </a:r>
            <a:r>
              <a:rPr lang="en-IN" dirty="0">
                <a:latin typeface="Times New Roman"/>
                <a:cs typeface="Times New Roman"/>
              </a:rPr>
              <a:t>Data Formats</a:t>
            </a: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78</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 – Software Development and Design </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3.6 – Understanding Data Formats</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3.6.2 – XML</a:t>
            </a:r>
            <a:endParaRPr lang="en-US" dirty="0">
              <a:latin typeface="+mn-lt"/>
              <a:cs typeface="Times New Roman"/>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79</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solidFill>
                  <a:prstClr val="black"/>
                </a:solidFill>
              </a:rPr>
              <a:pPr algn="r"/>
              <a:t>8</a:t>
            </a:fld>
            <a:endParaRPr lang="en-US" sz="800" b="0" dirty="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83819615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 – Software Development and Design </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3.6 – Understanding Data Formats</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3.6.2 – XML</a:t>
            </a:r>
            <a:endParaRPr lang="en-US" dirty="0">
              <a:latin typeface="+mn-lt"/>
              <a:cs typeface="Times New Roman"/>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80</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 – Software Development and Design </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3.6 – Understanding Data Formats</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3.6.2 – XML</a:t>
            </a:r>
            <a:endParaRPr lang="en-US" dirty="0">
              <a:latin typeface="+mn-lt"/>
              <a:cs typeface="Times New Roman"/>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81</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 – Software Development and Design </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3.6 – Understanding Data Formats</a:t>
            </a:r>
            <a:endParaRPr lang="en-US" dirty="0">
              <a:latin typeface="+mn-lt"/>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mn-lt"/>
                <a:cs typeface="Times New Roman"/>
              </a:rPr>
              <a:t>3.6.2 – XML</a:t>
            </a:r>
            <a:endParaRPr lang="en-US" dirty="0">
              <a:latin typeface="+mn-lt"/>
              <a:cs typeface="Times New Roman"/>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82</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t>3 – Software Development and Design </a:t>
            </a:r>
            <a:endParaRPr lang="en-US" dirty="0"/>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t>3.6 – Understanding Data Formats</a:t>
            </a:r>
            <a:endParaRPr lang="en-US" dirty="0"/>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t>3.6.3 – JSON</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83</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t>3 – Software Development and Design </a:t>
            </a:r>
            <a:endParaRPr lang="en-US" dirty="0"/>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t>3.6 – Understanding Data Formats</a:t>
            </a:r>
            <a:endParaRPr lang="en-US" dirty="0"/>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t>3.6.3 – JSON</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84</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t>3 – Software Development and Design </a:t>
            </a:r>
            <a:endParaRPr lang="en-US" dirty="0"/>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t>3.6 –Understanding Data Formats</a:t>
            </a:r>
            <a:endParaRPr lang="en-US" dirty="0"/>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t>3.6.4 – YAML</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85</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t>3 – Software Development and Design </a:t>
            </a:r>
            <a:endParaRPr lang="en-US" dirty="0"/>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t>3.6 – Understanding Data Formats</a:t>
            </a:r>
            <a:endParaRPr lang="en-US" dirty="0"/>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t>3.6.4 – YAML</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86</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t>3 – Software Development and Design </a:t>
            </a:r>
            <a:endParaRPr lang="en-US" dirty="0"/>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t>3.6 – Understanding Data Formats</a:t>
            </a:r>
            <a:endParaRPr lang="en-US" dirty="0"/>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t>3.6.4 – YAML</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87</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t>3 – Software Development and Design </a:t>
            </a:r>
            <a:endParaRPr lang="en-US" dirty="0"/>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t>3.6 – Understanding Data Formats</a:t>
            </a:r>
            <a:endParaRPr lang="en-US" dirty="0"/>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t>3.6.4 – YAML</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88</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t>3 – Software Development and Design </a:t>
            </a:r>
            <a:endParaRPr lang="en-US" dirty="0"/>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t>3.6 – Understanding Data Formats</a:t>
            </a:r>
            <a:endParaRPr lang="en-US" dirty="0"/>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t>3.6.4 – YAML</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89</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tabLst>
                <a:tab pos="723900" algn="l"/>
                <a:tab pos="1447800" algn="l"/>
                <a:tab pos="2171700" algn="l"/>
                <a:tab pos="2895600" algn="l"/>
                <a:tab pos="3619500" algn="l"/>
                <a:tab pos="4343400" algn="l"/>
                <a:tab pos="5067300" algn="l"/>
              </a:tabLst>
            </a:pPr>
            <a:r>
              <a:rPr lang="en-IN" sz="1200" dirty="0">
                <a:latin typeface="+mn-lt"/>
                <a:cs typeface="Times New Roman"/>
              </a:rPr>
              <a:t>Cisco Networking Academy Program</a:t>
            </a:r>
            <a:endParaRPr lang="en-US" sz="1200" dirty="0">
              <a:latin typeface="+mn-lt"/>
              <a:cs typeface="Times New Roman"/>
            </a:endParaRPr>
          </a:p>
          <a:p>
            <a:pPr>
              <a:tabLst>
                <a:tab pos="723900" algn="l"/>
                <a:tab pos="1447800" algn="l"/>
                <a:tab pos="2171700" algn="l"/>
                <a:tab pos="2895600" algn="l"/>
                <a:tab pos="3619500" algn="l"/>
                <a:tab pos="4343400" algn="l"/>
                <a:tab pos="5067300" algn="l"/>
              </a:tabLst>
            </a:pPr>
            <a:r>
              <a:rPr lang="en-IN" sz="1200" dirty="0">
                <a:latin typeface="+mn-lt"/>
                <a:cs typeface="Times New Roman"/>
              </a:rPr>
              <a:t>DevNet Associates v1.0</a:t>
            </a:r>
          </a:p>
          <a:p>
            <a:pPr>
              <a:tabLst>
                <a:tab pos="723900" algn="l"/>
                <a:tab pos="1447800" algn="l"/>
                <a:tab pos="2171700" algn="l"/>
                <a:tab pos="2895600" algn="l"/>
                <a:tab pos="3619500" algn="l"/>
                <a:tab pos="4343400" algn="l"/>
                <a:tab pos="5067300" algn="l"/>
              </a:tabLst>
            </a:pPr>
            <a:r>
              <a:rPr lang="en-IN" sz="1200" dirty="0">
                <a:latin typeface="+mn-lt"/>
                <a:cs typeface="Times New Roman"/>
              </a:rPr>
              <a:t>Module 3: Software Development and Design</a:t>
            </a:r>
          </a:p>
          <a:p>
            <a:pPr>
              <a:tabLst>
                <a:tab pos="723900" algn="l"/>
                <a:tab pos="1447800" algn="l"/>
                <a:tab pos="2171700" algn="l"/>
                <a:tab pos="2895600" algn="l"/>
                <a:tab pos="3619500" algn="l"/>
                <a:tab pos="4343400" algn="l"/>
                <a:tab pos="5067300" algn="l"/>
              </a:tabLst>
            </a:pPr>
            <a:r>
              <a:rPr lang="en-IN" sz="1050" dirty="0">
                <a:latin typeface="+mn-lt"/>
                <a:cs typeface="Times New Roman"/>
              </a:rPr>
              <a:t> </a:t>
            </a:r>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solidFill>
                  <a:srgbClr val="FF0000"/>
                </a:solidFill>
              </a:rPr>
              <a:t>Time</a:t>
            </a:r>
            <a:r>
              <a:rPr lang="en-US" b="1" dirty="0">
                <a:solidFill>
                  <a:srgbClr val="FF0000"/>
                </a:solidFill>
              </a:rPr>
              <a:t>: </a:t>
            </a:r>
            <a:r>
              <a:rPr lang="en-US" sz="1000" b="0" dirty="0"/>
              <a:t>5 mins.</a:t>
            </a:r>
            <a:endParaRPr lang="en-US" sz="1000" dirty="0"/>
          </a:p>
          <a:p>
            <a:pPr marL="171450" lvl="0" indent="-171450">
              <a:buFont typeface="Arial" panose="020B0604020202020204" pitchFamily="34" charset="0"/>
              <a:buChar char="•"/>
            </a:pPr>
            <a:r>
              <a:rPr lang="en-US" sz="1050" b="1" dirty="0"/>
              <a:t>Instructor Notes: </a:t>
            </a:r>
            <a:endParaRPr lang="en-US" sz="1050" dirty="0"/>
          </a:p>
          <a:p>
            <a:pPr marL="341313" lvl="1" indent="-171450">
              <a:buFont typeface="Arial" panose="020B0604020202020204" pitchFamily="34" charset="0"/>
              <a:buChar char="•"/>
            </a:pPr>
            <a:r>
              <a:rPr lang="en-US" sz="1200" b="0" i="0" dirty="0">
                <a:solidFill>
                  <a:srgbClr val="58585B"/>
                </a:solidFill>
                <a:effectLst/>
                <a:latin typeface="CiscoSans"/>
              </a:rPr>
              <a:t>Start the session by mentioning that the module provides context for where software development is today, and talks about modern software development methods.</a:t>
            </a:r>
          </a:p>
          <a:p>
            <a:pPr marL="341313" lvl="1" indent="-171450">
              <a:buFont typeface="Arial" panose="020B0604020202020204" pitchFamily="34" charset="0"/>
              <a:buChar char="•"/>
            </a:pPr>
            <a:r>
              <a:rPr lang="en-US" sz="1000" dirty="0"/>
              <a:t>Read out the Objectives and briefly describe each.</a:t>
            </a:r>
            <a:r>
              <a:rPr lang="en-US" sz="1000" dirty="0">
                <a:solidFill>
                  <a:prstClr val="black"/>
                </a:solidFill>
              </a:rPr>
              <a:t>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dirty="0"/>
              <a:t>Key Points: </a:t>
            </a:r>
            <a:r>
              <a:rPr lang="en-US" sz="1200" b="0" i="1" dirty="0"/>
              <a:t>NA</a:t>
            </a:r>
            <a:endParaRPr lang="en-US" sz="1200" i="1" dirty="0"/>
          </a:p>
        </p:txBody>
      </p:sp>
      <p:sp>
        <p:nvSpPr>
          <p:cNvPr id="4" name="Slide Number Placeholder 3"/>
          <p:cNvSpPr>
            <a:spLocks noGrp="1"/>
          </p:cNvSpPr>
          <p:nvPr>
            <p:ph type="sldNum" sz="quarter" idx="10"/>
          </p:nvPr>
        </p:nvSpPr>
        <p:spPr/>
        <p:txBody>
          <a:bodyPr/>
          <a:lstStyle/>
          <a:p>
            <a:fld id="{5641018C-6CAF-B84E-B92C-ECB119457FBA}" type="slidenum">
              <a:rPr lang="en-US" smtClean="0"/>
              <a:pPr/>
              <a:t>9</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t>3 – Software Development and Design </a:t>
            </a:r>
            <a:endParaRPr lang="en-US" dirty="0"/>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t>3.6 – Understanding Data Formats</a:t>
            </a:r>
            <a:endParaRPr lang="en-US" dirty="0"/>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t>3.6.5 – </a:t>
            </a:r>
            <a:r>
              <a:rPr lang="en-US" dirty="0"/>
              <a:t>Parsing and Serializing</a:t>
            </a: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90</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5900" indent="-207645">
              <a:lnSpc>
                <a:spcPct val="80000"/>
              </a:lnSpc>
              <a:spcBef>
                <a:spcPct val="0"/>
              </a:spcBef>
              <a:tabLst>
                <a:tab pos="723900" algn="l"/>
                <a:tab pos="1447800" algn="l"/>
                <a:tab pos="2171700" algn="l"/>
                <a:tab pos="2895600" algn="l"/>
                <a:tab pos="3619500" algn="l"/>
                <a:tab pos="4343400" algn="l"/>
                <a:tab pos="5067300" algn="l"/>
              </a:tabLst>
            </a:pPr>
            <a:r>
              <a:rPr lang="en-IN" dirty="0">
                <a:latin typeface="Times New Roman"/>
                <a:cs typeface="Times New Roman"/>
              </a:rPr>
              <a:t>3 – Software Development and Design </a:t>
            </a:r>
            <a:endParaRPr lang="en-US" dirty="0">
              <a:latin typeface="Times New Roman"/>
              <a:cs typeface="Times New Roman"/>
            </a:endParaRPr>
          </a:p>
          <a:p>
            <a:pPr marL="215900" indent="-207645">
              <a:lnSpc>
                <a:spcPct val="80000"/>
              </a:lnSpc>
              <a:spcBef>
                <a:spcPct val="0"/>
              </a:spcBef>
              <a:tabLst>
                <a:tab pos="723900" algn="l"/>
                <a:tab pos="1447800" algn="l"/>
                <a:tab pos="2171700" algn="l"/>
                <a:tab pos="2895600" algn="l"/>
                <a:tab pos="3619500" algn="l"/>
                <a:tab pos="4343400" algn="l"/>
                <a:tab pos="5067300" algn="l"/>
              </a:tabLst>
            </a:pPr>
            <a:r>
              <a:rPr lang="en-IN" dirty="0">
                <a:latin typeface="Times New Roman"/>
                <a:cs typeface="Times New Roman"/>
              </a:rPr>
              <a:t>3.6 – Understanding Data Formats</a:t>
            </a:r>
            <a:endParaRPr lang="en-US" dirty="0">
              <a:latin typeface="Times New Roman"/>
              <a:cs typeface="Times New Roman"/>
            </a:endParaRPr>
          </a:p>
          <a:p>
            <a:pPr marL="215900" indent="-207645">
              <a:lnSpc>
                <a:spcPct val="80000"/>
              </a:lnSpc>
              <a:spcBef>
                <a:spcPct val="0"/>
              </a:spcBef>
              <a:tabLst>
                <a:tab pos="723900" algn="l"/>
                <a:tab pos="1447800" algn="l"/>
                <a:tab pos="2171700" algn="l"/>
                <a:tab pos="2895600" algn="l"/>
                <a:tab pos="3619500" algn="l"/>
                <a:tab pos="4343400" algn="l"/>
                <a:tab pos="5067300" algn="l"/>
              </a:tabLst>
            </a:pPr>
            <a:r>
              <a:rPr lang="en-IN" dirty="0">
                <a:latin typeface="Times New Roman"/>
                <a:cs typeface="Times New Roman"/>
              </a:rPr>
              <a:t>3.6.6 – </a:t>
            </a:r>
            <a:r>
              <a:rPr lang="en-US" dirty="0">
                <a:latin typeface="Times New Roman"/>
                <a:cs typeface="Times New Roman"/>
              </a:rPr>
              <a:t>Lab - Parse Different Data Types with Python</a:t>
            </a:r>
          </a:p>
          <a:p>
            <a:pPr marL="215900" indent="-207645">
              <a:lnSpc>
                <a:spcPct val="80000"/>
              </a:lnSpc>
              <a:spcBef>
                <a:spcPct val="0"/>
              </a:spcBef>
              <a:tabLst>
                <a:tab pos="723900" algn="l"/>
                <a:tab pos="1447800" algn="l"/>
                <a:tab pos="2171700" algn="l"/>
                <a:tab pos="2895600" algn="l"/>
                <a:tab pos="3619500" algn="l"/>
                <a:tab pos="4343400" algn="l"/>
                <a:tab pos="5067300" algn="l"/>
              </a:tabLst>
            </a:pPr>
            <a:endParaRPr lang="en-IN" dirty="0">
              <a:cs typeface="Times New Roman"/>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91</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sz="2000" dirty="0">
                <a:latin typeface="Times New Roman"/>
                <a:cs typeface="Times New Roman"/>
              </a:rPr>
              <a:t>Source:</a:t>
            </a: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sz="2000" dirty="0">
                <a:latin typeface="Times New Roman"/>
                <a:cs typeface="Times New Roman"/>
              </a:rPr>
              <a:t>3 – Software Development and Design </a:t>
            </a:r>
            <a:endParaRPr lang="en-US" sz="2000" dirty="0">
              <a:latin typeface="Times New Roman"/>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sz="2000" dirty="0">
                <a:latin typeface="Times New Roman"/>
                <a:cs typeface="Times New Roman"/>
              </a:rPr>
              <a:t>3.7 – Software Development and Design Summary</a:t>
            </a:r>
            <a:endParaRPr lang="en-US" sz="2000" dirty="0">
              <a:latin typeface="Times New Roman"/>
              <a:cs typeface="Times New Roman"/>
            </a:endParaRPr>
          </a:p>
          <a:p>
            <a:pPr marL="215900" indent="-207645">
              <a:lnSpc>
                <a:spcPct val="80000"/>
              </a:lnSpc>
              <a:spcBef>
                <a:spcPct val="0"/>
              </a:spcBef>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endParaRPr lang="en-IN" sz="2000" dirty="0">
              <a:cs typeface="Times New Roman"/>
            </a:endParaRPr>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t>Time</a:t>
            </a:r>
            <a:r>
              <a:rPr lang="en-US" b="1" dirty="0"/>
              <a:t>: </a:t>
            </a:r>
            <a:r>
              <a:rPr lang="en-US" b="0" dirty="0"/>
              <a:t>5 min</a:t>
            </a:r>
          </a:p>
          <a:p>
            <a:pPr marL="171450" lvl="0" indent="-171450">
              <a:buFont typeface="Arial" panose="020B0604020202020204" pitchFamily="34" charset="0"/>
              <a:buChar char="•"/>
            </a:pPr>
            <a:r>
              <a:rPr lang="en-US" sz="1050" b="1" dirty="0"/>
              <a:t>Instructor Notes: </a:t>
            </a:r>
            <a:endParaRPr lang="en-US" sz="1050" dirty="0"/>
          </a:p>
          <a:p>
            <a:pPr marL="636905" lvl="1" indent="-171450">
              <a:lnSpc>
                <a:spcPct val="80000"/>
              </a:lnSpc>
              <a:spcBef>
                <a:spcPct val="0"/>
              </a:spcBef>
              <a:buFont typeface="Arial" panose="020B0604020202020204" pitchFamily="34" charset="0"/>
              <a:buChar char="•"/>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altLang="en-US" sz="1000" dirty="0">
                <a:latin typeface="Arial"/>
                <a:ea typeface="ＭＳ Ｐゴシック"/>
                <a:cs typeface="Arial"/>
              </a:rPr>
              <a:t>Summarise the main points of the module and take the learners through the new terms that they have learned in this module.</a:t>
            </a:r>
          </a:p>
          <a:p>
            <a:pPr marL="636905" lvl="1" indent="-171450">
              <a:lnSpc>
                <a:spcPct val="80000"/>
              </a:lnSpc>
              <a:spcBef>
                <a:spcPct val="0"/>
              </a:spcBef>
              <a:buFont typeface="Arial" panose="020B0604020202020204" pitchFamily="34" charset="0"/>
              <a:buChar char="•"/>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altLang="en-US" sz="1000" dirty="0">
                <a:latin typeface="Arial"/>
                <a:ea typeface="ＭＳ Ｐゴシック"/>
                <a:cs typeface="Arial"/>
              </a:rPr>
              <a:t>Ask them to complete the module quiz</a:t>
            </a:r>
            <a:r>
              <a:rPr lang="en-IN" altLang="en-US" sz="1000" baseline="0" dirty="0">
                <a:latin typeface="Arial"/>
                <a:ea typeface="ＭＳ Ｐゴシック"/>
                <a:cs typeface="Arial"/>
              </a:rPr>
              <a:t> present in section 3.7.2.</a:t>
            </a:r>
            <a:endParaRPr lang="en-IN" altLang="en-US" sz="1000" dirty="0">
              <a:latin typeface="Arial" panose="020B0604020202020204" pitchFamily="34" charset="0"/>
              <a:ea typeface="ＭＳ Ｐゴシック" panose="020B0600070205080204" pitchFamily="34" charset="-128"/>
              <a:cs typeface="Arial"/>
            </a:endParaRPr>
          </a:p>
          <a:p>
            <a:pPr marL="171450" lvl="0" indent="-171450">
              <a:buFont typeface="Arial" panose="020B0604020202020204" pitchFamily="34" charset="0"/>
              <a:buChar char="•"/>
            </a:pPr>
            <a:r>
              <a:rPr lang="en-US" sz="1050" b="1" dirty="0"/>
              <a:t>Key Points: </a:t>
            </a:r>
            <a:r>
              <a:rPr lang="en-US" sz="1050" b="0" dirty="0"/>
              <a:t>NA</a:t>
            </a:r>
            <a:endParaRPr lang="en-US" b="0" dirty="0"/>
          </a:p>
          <a:p>
            <a:pPr>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endParaRPr lang="en-IN" altLang="en-US" sz="3600" b="1" dirty="0">
              <a:latin typeface="Arial" panose="020B0604020202020204" pitchFamily="34" charset="0"/>
              <a:ea typeface="ＭＳ Ｐゴシック" panose="020B0600070205080204" pitchFamily="34" charset="-128"/>
              <a:cs typeface="Arial"/>
            </a:endParaRPr>
          </a:p>
          <a:p>
            <a:pPr>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endParaRPr lang="en-IN" sz="2000" dirty="0"/>
          </a:p>
        </p:txBody>
      </p:sp>
      <p:sp>
        <p:nvSpPr>
          <p:cNvPr id="4" name="Slide Number Placeholder 3"/>
          <p:cNvSpPr>
            <a:spLocks noGrp="1"/>
          </p:cNvSpPr>
          <p:nvPr>
            <p:ph type="sldNum" sz="quarter" idx="10"/>
          </p:nvPr>
        </p:nvSpPr>
        <p:spPr/>
        <p:txBody>
          <a:bodyPr/>
          <a:lstStyle/>
          <a:p>
            <a:fld id="{5641018C-6CAF-B84E-B92C-ECB119457FBA}" type="slidenum">
              <a:rPr lang="en-US" smtClean="0"/>
              <a:pPr/>
              <a:t>92</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5900" indent="-207645">
              <a:lnSpc>
                <a:spcPct val="80000"/>
              </a:lnSpc>
              <a:spcBef>
                <a:spcPct val="0"/>
              </a:spcBef>
              <a:tabLst>
                <a:tab pos="723900" algn="l"/>
                <a:tab pos="1447800" algn="l"/>
                <a:tab pos="2171700" algn="l"/>
                <a:tab pos="2895600" algn="l"/>
                <a:tab pos="3619500" algn="l"/>
                <a:tab pos="4343400" algn="l"/>
                <a:tab pos="5067300" algn="l"/>
              </a:tabLst>
            </a:pPr>
            <a:r>
              <a:rPr lang="en-IN" dirty="0">
                <a:latin typeface="+mn-lt"/>
                <a:cs typeface="Times New Roman"/>
              </a:rPr>
              <a:t>3 – Software Development and Design </a:t>
            </a:r>
            <a:endParaRPr lang="en-US" dirty="0">
              <a:latin typeface="+mn-lt"/>
              <a:cs typeface="Times New Roman"/>
            </a:endParaRPr>
          </a:p>
          <a:p>
            <a:pPr marL="215900" indent="-207645">
              <a:lnSpc>
                <a:spcPct val="80000"/>
              </a:lnSpc>
              <a:spcBef>
                <a:spcPct val="0"/>
              </a:spcBef>
              <a:tabLst>
                <a:tab pos="723900" algn="l"/>
                <a:tab pos="1447800" algn="l"/>
                <a:tab pos="2171700" algn="l"/>
                <a:tab pos="2895600" algn="l"/>
                <a:tab pos="3619500" algn="l"/>
                <a:tab pos="4343400" algn="l"/>
                <a:tab pos="5067300" algn="l"/>
              </a:tabLst>
            </a:pPr>
            <a:r>
              <a:rPr lang="en-IN" dirty="0">
                <a:latin typeface="+mn-lt"/>
                <a:cs typeface="Times New Roman"/>
              </a:rPr>
              <a:t>3.7 – Software Development and Design Summary</a:t>
            </a:r>
            <a:endParaRPr lang="en-US" dirty="0">
              <a:latin typeface="+mn-lt"/>
              <a:cs typeface="Times New Roman"/>
            </a:endParaRPr>
          </a:p>
          <a:p>
            <a:pPr marL="215900" indent="-207645">
              <a:lnSpc>
                <a:spcPct val="80000"/>
              </a:lnSpc>
              <a:spcBef>
                <a:spcPct val="0"/>
              </a:spcBef>
              <a:tabLst>
                <a:tab pos="723900" algn="l"/>
                <a:tab pos="1447800" algn="l"/>
                <a:tab pos="2171700" algn="l"/>
                <a:tab pos="2895600" algn="l"/>
                <a:tab pos="3619500" algn="l"/>
                <a:tab pos="4343400" algn="l"/>
                <a:tab pos="5067300" algn="l"/>
              </a:tabLst>
            </a:pPr>
            <a:r>
              <a:rPr lang="en-IN" dirty="0">
                <a:latin typeface="+mn-lt"/>
                <a:cs typeface="Times New Roman"/>
              </a:rPr>
              <a:t>3.7.1 – What Did I Learn in this Module?</a:t>
            </a:r>
          </a:p>
          <a:p>
            <a:pPr marL="215900" indent="-207645">
              <a:lnSpc>
                <a:spcPct val="80000"/>
              </a:lnSpc>
              <a:spcBef>
                <a:spcPct val="0"/>
              </a:spcBef>
              <a:tabLst>
                <a:tab pos="723900" algn="l"/>
                <a:tab pos="1447800" algn="l"/>
                <a:tab pos="2171700" algn="l"/>
                <a:tab pos="2895600" algn="l"/>
                <a:tab pos="3619500" algn="l"/>
                <a:tab pos="4343400" algn="l"/>
                <a:tab pos="5067300" algn="l"/>
              </a:tabLst>
            </a:pPr>
            <a:r>
              <a:rPr lang="en-IN" dirty="0">
                <a:latin typeface="+mn-lt"/>
                <a:cs typeface="Times New Roman"/>
              </a:rPr>
              <a:t>3.7.2 - Module 3: Software Development and Design Quiz</a:t>
            </a: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93</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3 – </a:t>
            </a:r>
            <a:r>
              <a:rPr lang="en-US" dirty="0">
                <a:solidFill>
                  <a:schemeClr val="accent5">
                    <a:lumMod val="40000"/>
                    <a:lumOff val="60000"/>
                  </a:schemeClr>
                </a:solidFill>
              </a:rPr>
              <a:t>Software Development and Design</a:t>
            </a:r>
          </a:p>
          <a:p>
            <a:pPr>
              <a:lnSpc>
                <a:spcPct val="80000"/>
              </a:lnSpc>
              <a:buFontTx/>
              <a:buNone/>
            </a:pPr>
            <a:r>
              <a:rPr lang="en-US" dirty="0">
                <a:latin typeface="Arial" charset="0"/>
              </a:rPr>
              <a:t>New Terms and Commands</a:t>
            </a:r>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pPr/>
              <a:t>94</a:t>
            </a:fld>
            <a:endParaRPr lang="en-US" dirty="0"/>
          </a:p>
        </p:txBody>
      </p:sp>
    </p:spTree>
    <p:extLst>
      <p:ext uri="{BB962C8B-B14F-4D97-AF65-F5344CB8AC3E}">
        <p14:creationId xmlns:p14="http://schemas.microsoft.com/office/powerpoint/2010/main" val="11552803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2020  Cisco and/or its affiliates. All rights reserved.   Cisco Confidential</a:t>
            </a:r>
          </a:p>
        </p:txBody>
      </p:sp>
      <p:grpSp>
        <p:nvGrpSpPr>
          <p:cNvPr id="6" name="Group 4"/>
          <p:cNvGrpSpPr>
            <a:grpSpLocks noChangeAspect="1"/>
          </p:cNvGrpSpPr>
          <p:nvPr/>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1.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4.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9.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1.xml"/><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2.xml"/><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3.xml"/><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5.xml"/><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6.xml"/><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7.xml"/><Relationship Id="rId1" Type="http://schemas.openxmlformats.org/officeDocument/2006/relationships/slideLayout" Target="../slideLayouts/slideLayout13.xml"/><Relationship Id="rId4" Type="http://schemas.openxmlformats.org/officeDocument/2006/relationships/image" Target="../media/image36.png"/></Relationships>
</file>

<file path=ppt/slides/_rels/slide8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8.xml"/><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9.xml"/><Relationship Id="rId1" Type="http://schemas.openxmlformats.org/officeDocument/2006/relationships/slideLayout" Target="../slideLayouts/slideLayout13.xml"/><Relationship Id="rId4" Type="http://schemas.openxmlformats.org/officeDocument/2006/relationships/image" Target="../media/image3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469497" y="1219200"/>
            <a:ext cx="7117166" cy="1666626"/>
          </a:xfrm>
        </p:spPr>
        <p:txBody>
          <a:bodyPr/>
          <a:lstStyle/>
          <a:p>
            <a:r>
              <a:rPr sz="4600" dirty="0">
                <a:solidFill>
                  <a:schemeClr val="accent5">
                    <a:lumMod val="40000"/>
                    <a:lumOff val="60000"/>
                  </a:schemeClr>
                </a:solidFill>
              </a:rPr>
              <a:t>Module 3: Software Development and Design</a:t>
            </a:r>
            <a:endParaRPr lang="en-US" sz="4600" dirty="0">
              <a:solidFill>
                <a:srgbClr val="FF0000"/>
              </a:solidFill>
            </a:endParaRPr>
          </a:p>
        </p:txBody>
      </p:sp>
      <p:sp>
        <p:nvSpPr>
          <p:cNvPr id="5" name="Text Placeholder 1"/>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1"/>
          <p:cNvSpPr>
            <a:spLocks noGrp="1"/>
          </p:cNvSpPr>
          <p:nvPr>
            <p:ph type="subTitle" idx="1"/>
          </p:nvPr>
        </p:nvSpPr>
        <p:spPr>
          <a:xfrm>
            <a:off x="469497" y="3809526"/>
            <a:ext cx="2368954" cy="902174"/>
          </a:xfrm>
        </p:spPr>
        <p:txBody>
          <a:bodyPr/>
          <a:lstStyle/>
          <a:p>
            <a:r>
              <a:rPr dirty="0">
                <a:solidFill>
                  <a:srgbClr val="AFE8FB"/>
                </a:solidFill>
              </a:rPr>
              <a:t>DevNet Associate v1.0</a:t>
            </a:r>
            <a:endParaRPr lang="en-US" dirty="0">
              <a:solidFill>
                <a:srgbClr val="AFE8FB"/>
              </a:solidFill>
            </a:endParaRPr>
          </a:p>
        </p:txBody>
      </p:sp>
    </p:spTree>
    <p:custDataLst>
      <p:tags r:id="rId1"/>
    </p:custDataLst>
    <p:extLst>
      <p:ext uri="{BB962C8B-B14F-4D97-AF65-F5344CB8AC3E}">
        <p14:creationId xmlns:p14="http://schemas.microsoft.com/office/powerpoint/2010/main" val="3194106501"/>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noChangeArrowheads="1"/>
          </p:cNvSpPr>
          <p:nvPr>
            <p:ph type="title"/>
          </p:nvPr>
        </p:nvSpPr>
        <p:spPr>
          <a:xfrm>
            <a:off x="1" y="41394"/>
            <a:ext cx="9144000" cy="612812"/>
          </a:xfrm>
        </p:spPr>
        <p:txBody>
          <a:bodyPr/>
          <a:lstStyle/>
          <a:p>
            <a:pPr eaLnBrk="1" hangingPunct="1"/>
            <a:r>
              <a:rPr lang="en-US" dirty="0"/>
              <a:t>Module Objectives</a:t>
            </a:r>
          </a:p>
        </p:txBody>
      </p:sp>
      <p:sp>
        <p:nvSpPr>
          <p:cNvPr id="6147" name="Content Placeholder 1"/>
          <p:cNvSpPr>
            <a:spLocks noGrp="1" noChangeArrowheads="1"/>
          </p:cNvSpPr>
          <p:nvPr>
            <p:ph idx="1"/>
          </p:nvPr>
        </p:nvSpPr>
        <p:spPr>
          <a:xfrm>
            <a:off x="99461" y="654206"/>
            <a:ext cx="8731272" cy="827461"/>
          </a:xfrm>
        </p:spPr>
        <p:txBody>
          <a:bodyPr/>
          <a:lstStyle/>
          <a:p>
            <a:pPr marL="0" lvl="0" indent="0" defTabSz="914400" eaLnBrk="0" hangingPunct="0">
              <a:spcBef>
                <a:spcPct val="0"/>
              </a:spcBef>
              <a:spcAft>
                <a:spcPct val="0"/>
              </a:spcAft>
              <a:buClrTx/>
              <a:buSzTx/>
              <a:buNone/>
            </a:pPr>
            <a:r>
              <a:rPr lang="en-US" altLang="en-US" sz="1600" b="1" dirty="0">
                <a:ea typeface="Calibri" panose="020F0502020204030204" pitchFamily="34" charset="0"/>
                <a:cs typeface="Calibri" panose="020F0502020204030204" pitchFamily="34" charset="0"/>
              </a:rPr>
              <a:t>Module Title: </a:t>
            </a:r>
            <a:r>
              <a:rPr lang="en-IN" altLang="en-US" sz="1600" dirty="0">
                <a:ea typeface="Microsoft YaHei"/>
                <a:cs typeface="Arial"/>
              </a:rPr>
              <a:t>Software Development and Design</a:t>
            </a:r>
            <a:endParaRPr lang="en-US" altLang="en-US" sz="1600" dirty="0">
              <a:ea typeface="Calibri" panose="020F0502020204030204" pitchFamily="34" charset="0"/>
              <a:cs typeface="Calibri" panose="020F0502020204030204" pitchFamily="34" charset="0"/>
            </a:endParaRPr>
          </a:p>
          <a:p>
            <a:pPr marL="0" lvl="0" indent="0" defTabSz="914400" eaLnBrk="0" hangingPunct="0">
              <a:spcBef>
                <a:spcPct val="0"/>
              </a:spcBef>
              <a:spcAft>
                <a:spcPct val="0"/>
              </a:spcAft>
              <a:buClrTx/>
              <a:buSzTx/>
              <a:buNone/>
            </a:pPr>
            <a:endParaRPr lang="en-US" altLang="en-US" sz="1600" dirty="0"/>
          </a:p>
          <a:p>
            <a:pPr marL="0" lvl="0" indent="0" defTabSz="914400" eaLnBrk="0" hangingPunct="0">
              <a:spcBef>
                <a:spcPct val="0"/>
              </a:spcBef>
              <a:spcAft>
                <a:spcPct val="0"/>
              </a:spcAft>
              <a:buClrTx/>
              <a:buSzTx/>
              <a:buNone/>
            </a:pPr>
            <a:r>
              <a:rPr lang="en-US" altLang="en-US" sz="1600" b="1" dirty="0">
                <a:ea typeface="Calibri" panose="020F0502020204030204" pitchFamily="34" charset="0"/>
                <a:cs typeface="Calibri" panose="020F0502020204030204" pitchFamily="34" charset="0"/>
              </a:rPr>
              <a:t>Module Objective</a:t>
            </a:r>
            <a:r>
              <a:rPr lang="en-US" altLang="en-US" sz="1600" dirty="0">
                <a:ea typeface="Calibri" panose="020F0502020204030204" pitchFamily="34" charset="0"/>
                <a:cs typeface="Calibri" panose="020F0502020204030204" pitchFamily="34" charset="0"/>
              </a:rPr>
              <a:t>: </a:t>
            </a:r>
            <a:r>
              <a:rPr lang="en-IN" altLang="en-US" sz="1600" dirty="0">
                <a:ea typeface="Microsoft YaHei"/>
                <a:cs typeface="Arial"/>
              </a:rPr>
              <a:t>Use software development and design best practices.</a:t>
            </a:r>
            <a:endParaRPr lang="en-US" altLang="en-US" sz="1600" dirty="0"/>
          </a:p>
          <a:p>
            <a:pPr marL="0" indent="0">
              <a:spcBef>
                <a:spcPct val="30000"/>
              </a:spcBef>
              <a:buNone/>
            </a:pPr>
            <a:endParaRPr lang="en-US" sz="1600" dirty="0"/>
          </a:p>
          <a:p>
            <a:pPr marL="89297" indent="0">
              <a:spcBef>
                <a:spcPct val="30000"/>
              </a:spcBef>
              <a:buNone/>
            </a:pPr>
            <a:endParaRPr lang="en-US" sz="1600" dirty="0"/>
          </a:p>
          <a:p>
            <a:pPr marL="89297" indent="0">
              <a:spcBef>
                <a:spcPct val="30000"/>
              </a:spcBef>
              <a:buNone/>
            </a:pPr>
            <a:endParaRPr lang="en-US" sz="1600" dirty="0"/>
          </a:p>
        </p:txBody>
      </p:sp>
      <p:graphicFrame>
        <p:nvGraphicFramePr>
          <p:cNvPr id="6" name="Table 1"/>
          <p:cNvGraphicFramePr>
            <a:graphicFrameLocks noGrp="1"/>
          </p:cNvGraphicFramePr>
          <p:nvPr>
            <p:extLst>
              <p:ext uri="{D42A27DB-BD31-4B8C-83A1-F6EECF244321}">
                <p14:modId xmlns:p14="http://schemas.microsoft.com/office/powerpoint/2010/main" val="1183713069"/>
              </p:ext>
            </p:extLst>
          </p:nvPr>
        </p:nvGraphicFramePr>
        <p:xfrm>
          <a:off x="228598" y="1813379"/>
          <a:ext cx="8686800" cy="2595880"/>
        </p:xfrm>
        <a:graphic>
          <a:graphicData uri="http://schemas.openxmlformats.org/drawingml/2006/table">
            <a:tbl>
              <a:tblPr firstRow="1" bandRow="1">
                <a:tableStyleId>{5C22544A-7EE6-4342-B048-85BDC9FD1C3A}</a:tableStyleId>
              </a:tblPr>
              <a:tblGrid>
                <a:gridCol w="3069773">
                  <a:extLst>
                    <a:ext uri="{9D8B030D-6E8A-4147-A177-3AD203B41FA5}">
                      <a16:colId xmlns="" xmlns:a16="http://schemas.microsoft.com/office/drawing/2014/main" val="20000"/>
                    </a:ext>
                  </a:extLst>
                </a:gridCol>
                <a:gridCol w="5617027">
                  <a:extLst>
                    <a:ext uri="{9D8B030D-6E8A-4147-A177-3AD203B41FA5}">
                      <a16:colId xmlns="" xmlns:a16="http://schemas.microsoft.com/office/drawing/2014/main" val="20001"/>
                    </a:ext>
                  </a:extLst>
                </a:gridCol>
              </a:tblGrid>
              <a:tr h="370840">
                <a:tc>
                  <a:txBody>
                    <a:bodyPr/>
                    <a:lstStyle/>
                    <a:p>
                      <a:pPr algn="ctr" fontAlgn="ctr"/>
                      <a:r>
                        <a:rPr lang="en-US" b="1" dirty="0"/>
                        <a:t>Topic Title</a:t>
                      </a:r>
                      <a:endParaRPr lang="en-US" dirty="0"/>
                    </a:p>
                  </a:txBody>
                  <a:tcPr marL="47625" marR="47625" marT="47625" marB="47625" anchor="ctr"/>
                </a:tc>
                <a:tc>
                  <a:txBody>
                    <a:bodyPr/>
                    <a:lstStyle/>
                    <a:p>
                      <a:pPr algn="ctr" fontAlgn="ctr"/>
                      <a:r>
                        <a:rPr lang="en-US" b="1" dirty="0"/>
                        <a:t>Topic Objective</a:t>
                      </a:r>
                      <a:endParaRPr lang="en-US" dirty="0"/>
                    </a:p>
                  </a:txBody>
                  <a:tcPr marL="47625" marR="47625" marT="47625" marB="47625" anchor="ctr"/>
                </a:tc>
                <a:extLst>
                  <a:ext uri="{0D108BD9-81ED-4DB2-BD59-A6C34878D82A}">
                    <a16:rowId xmlns="" xmlns:a16="http://schemas.microsoft.com/office/drawing/2014/main" val="10000"/>
                  </a:ext>
                </a:extLst>
              </a:tr>
              <a:tr h="370840">
                <a:tc>
                  <a:txBody>
                    <a:bodyPr/>
                    <a:lstStyle/>
                    <a:p>
                      <a:pPr marL="0" algn="l" defTabSz="685777" rtl="0" eaLnBrk="1" fontAlgn="ctr" latinLnBrk="0" hangingPunct="1"/>
                      <a:r>
                        <a:rPr lang="en-US" sz="1400" b="1" kern="1200" dirty="0">
                          <a:solidFill>
                            <a:schemeClr val="lt1"/>
                          </a:solidFill>
                          <a:latin typeface="+mn-lt"/>
                          <a:ea typeface="+mn-ea"/>
                          <a:cs typeface="+mn-cs"/>
                        </a:rPr>
                        <a:t>Software Development</a:t>
                      </a:r>
                    </a:p>
                  </a:txBody>
                  <a:tcPr marL="47625" marR="47625" marT="47625" marB="47625" anchor="ctr">
                    <a:solidFill>
                      <a:srgbClr val="004C69"/>
                    </a:solidFill>
                  </a:tcPr>
                </a:tc>
                <a:tc>
                  <a:txBody>
                    <a:bodyPr/>
                    <a:lstStyle/>
                    <a:p>
                      <a:pPr fontAlgn="ctr"/>
                      <a:r>
                        <a:rPr lang="en-US" b="0" dirty="0"/>
                        <a:t>Compare software development methodologies.</a:t>
                      </a:r>
                    </a:p>
                  </a:txBody>
                  <a:tcPr marL="47625" marR="47625" marT="47625" marB="47625" anchor="ctr"/>
                </a:tc>
                <a:extLst>
                  <a:ext uri="{0D108BD9-81ED-4DB2-BD59-A6C34878D82A}">
                    <a16:rowId xmlns="" xmlns:a16="http://schemas.microsoft.com/office/drawing/2014/main" val="10001"/>
                  </a:ext>
                </a:extLst>
              </a:tr>
              <a:tr h="370840">
                <a:tc>
                  <a:txBody>
                    <a:bodyPr/>
                    <a:lstStyle/>
                    <a:p>
                      <a:pPr marL="0" algn="l" defTabSz="685777" rtl="0" eaLnBrk="1" fontAlgn="ctr" latinLnBrk="0" hangingPunct="1"/>
                      <a:r>
                        <a:rPr lang="en-US" sz="1400" b="1" kern="1200" dirty="0">
                          <a:solidFill>
                            <a:schemeClr val="lt1"/>
                          </a:solidFill>
                          <a:latin typeface="+mn-lt"/>
                          <a:ea typeface="+mn-ea"/>
                          <a:cs typeface="+mn-cs"/>
                        </a:rPr>
                        <a:t>Software Design Patterns</a:t>
                      </a:r>
                    </a:p>
                  </a:txBody>
                  <a:tcPr marL="47625" marR="47625" marT="47625" marB="47625" anchor="ctr">
                    <a:solidFill>
                      <a:srgbClr val="004C69"/>
                    </a:solidFill>
                  </a:tcPr>
                </a:tc>
                <a:tc>
                  <a:txBody>
                    <a:bodyPr/>
                    <a:lstStyle/>
                    <a:p>
                      <a:pPr fontAlgn="ctr"/>
                      <a:r>
                        <a:rPr lang="en-US" b="0" dirty="0"/>
                        <a:t>Describe the benefits of various software design patterns.</a:t>
                      </a:r>
                    </a:p>
                  </a:txBody>
                  <a:tcPr marL="47625" marR="47625" marT="47625" marB="47625" anchor="ctr"/>
                </a:tc>
                <a:extLst>
                  <a:ext uri="{0D108BD9-81ED-4DB2-BD59-A6C34878D82A}">
                    <a16:rowId xmlns="" xmlns:a16="http://schemas.microsoft.com/office/drawing/2014/main" val="10002"/>
                  </a:ext>
                </a:extLst>
              </a:tr>
              <a:tr h="370840">
                <a:tc>
                  <a:txBody>
                    <a:bodyPr/>
                    <a:lstStyle/>
                    <a:p>
                      <a:pPr marL="0" algn="l" defTabSz="685777" rtl="0" eaLnBrk="1" fontAlgn="ctr" latinLnBrk="0" hangingPunct="1"/>
                      <a:r>
                        <a:rPr lang="en-US" sz="1400" b="1" kern="1200" dirty="0">
                          <a:solidFill>
                            <a:schemeClr val="lt1"/>
                          </a:solidFill>
                          <a:latin typeface="+mn-lt"/>
                          <a:ea typeface="+mn-ea"/>
                          <a:cs typeface="+mn-cs"/>
                        </a:rPr>
                        <a:t>Version Control Systems</a:t>
                      </a:r>
                    </a:p>
                  </a:txBody>
                  <a:tcPr marL="47625" marR="47625" marT="47625" marB="47625" anchor="ctr">
                    <a:solidFill>
                      <a:srgbClr val="004C69"/>
                    </a:solidFill>
                  </a:tcPr>
                </a:tc>
                <a:tc>
                  <a:txBody>
                    <a:bodyPr/>
                    <a:lstStyle/>
                    <a:p>
                      <a:pPr fontAlgn="ctr"/>
                      <a:r>
                        <a:rPr lang="en-US" b="0" dirty="0"/>
                        <a:t>Implement software version control using GIT.</a:t>
                      </a:r>
                    </a:p>
                  </a:txBody>
                  <a:tcPr marL="47625" marR="47625" marT="47625" marB="47625" anchor="ctr"/>
                </a:tc>
                <a:extLst>
                  <a:ext uri="{0D108BD9-81ED-4DB2-BD59-A6C34878D82A}">
                    <a16:rowId xmlns="" xmlns:a16="http://schemas.microsoft.com/office/drawing/2014/main" val="10003"/>
                  </a:ext>
                </a:extLst>
              </a:tr>
              <a:tr h="370840">
                <a:tc>
                  <a:txBody>
                    <a:bodyPr/>
                    <a:lstStyle/>
                    <a:p>
                      <a:pPr marL="0" algn="l" defTabSz="685777" rtl="0" eaLnBrk="1" fontAlgn="ctr" latinLnBrk="0" hangingPunct="1"/>
                      <a:r>
                        <a:rPr lang="en-US" sz="1400" b="1" kern="1200" dirty="0">
                          <a:solidFill>
                            <a:schemeClr val="lt1"/>
                          </a:solidFill>
                          <a:latin typeface="+mn-lt"/>
                          <a:ea typeface="+mn-ea"/>
                          <a:cs typeface="+mn-cs"/>
                        </a:rPr>
                        <a:t>Coding Basics</a:t>
                      </a:r>
                    </a:p>
                  </a:txBody>
                  <a:tcPr marL="47625" marR="47625" marT="47625" marB="47625" anchor="ctr">
                    <a:solidFill>
                      <a:srgbClr val="004C69"/>
                    </a:solidFill>
                  </a:tcPr>
                </a:tc>
                <a:tc>
                  <a:txBody>
                    <a:bodyPr/>
                    <a:lstStyle/>
                    <a:p>
                      <a:pPr fontAlgn="ctr"/>
                      <a:r>
                        <a:rPr lang="en-US" b="0" dirty="0"/>
                        <a:t>Explain coding best practices.</a:t>
                      </a:r>
                    </a:p>
                  </a:txBody>
                  <a:tcPr marL="47625" marR="47625" marT="47625" marB="47625" anchor="ctr"/>
                </a:tc>
                <a:extLst>
                  <a:ext uri="{0D108BD9-81ED-4DB2-BD59-A6C34878D82A}">
                    <a16:rowId xmlns="" xmlns:a16="http://schemas.microsoft.com/office/drawing/2014/main" val="10004"/>
                  </a:ext>
                </a:extLst>
              </a:tr>
              <a:tr h="370840">
                <a:tc>
                  <a:txBody>
                    <a:bodyPr/>
                    <a:lstStyle/>
                    <a:p>
                      <a:pPr marL="0" algn="l" defTabSz="685777" rtl="0" eaLnBrk="1" fontAlgn="ctr" latinLnBrk="0" hangingPunct="1"/>
                      <a:r>
                        <a:rPr lang="en-US" sz="1400" b="1" kern="1200" dirty="0">
                          <a:solidFill>
                            <a:schemeClr val="lt1"/>
                          </a:solidFill>
                          <a:latin typeface="+mn-lt"/>
                          <a:ea typeface="+mn-ea"/>
                          <a:cs typeface="+mn-cs"/>
                        </a:rPr>
                        <a:t>Code Review and Testing</a:t>
                      </a:r>
                    </a:p>
                  </a:txBody>
                  <a:tcPr marL="47625" marR="47625" marT="47625" marB="47625" anchor="ctr">
                    <a:solidFill>
                      <a:srgbClr val="004C69"/>
                    </a:solidFill>
                  </a:tcPr>
                </a:tc>
                <a:tc>
                  <a:txBody>
                    <a:bodyPr/>
                    <a:lstStyle/>
                    <a:p>
                      <a:pPr fontAlgn="ctr"/>
                      <a:r>
                        <a:rPr lang="en-US" b="0" dirty="0"/>
                        <a:t>Use Python Unit Test to evaluate code.</a:t>
                      </a:r>
                    </a:p>
                  </a:txBody>
                  <a:tcPr marL="47625" marR="47625" marT="47625" marB="47625" anchor="ctr"/>
                </a:tc>
                <a:extLst>
                  <a:ext uri="{0D108BD9-81ED-4DB2-BD59-A6C34878D82A}">
                    <a16:rowId xmlns="" xmlns:a16="http://schemas.microsoft.com/office/drawing/2014/main" val="10005"/>
                  </a:ext>
                </a:extLst>
              </a:tr>
              <a:tr h="370840">
                <a:tc>
                  <a:txBody>
                    <a:bodyPr/>
                    <a:lstStyle/>
                    <a:p>
                      <a:pPr marL="0" algn="l" defTabSz="685777" rtl="0" eaLnBrk="1" fontAlgn="ctr" latinLnBrk="0" hangingPunct="1"/>
                      <a:r>
                        <a:rPr lang="en-US" sz="1400" b="1" kern="1200" dirty="0">
                          <a:solidFill>
                            <a:schemeClr val="lt1"/>
                          </a:solidFill>
                          <a:latin typeface="+mn-lt"/>
                          <a:ea typeface="+mn-ea"/>
                          <a:cs typeface="+mn-cs"/>
                        </a:rPr>
                        <a:t>Understanding Data Formats</a:t>
                      </a:r>
                    </a:p>
                  </a:txBody>
                  <a:tcPr marL="47625" marR="47625" marT="47625" marB="47625" anchor="ctr">
                    <a:solidFill>
                      <a:srgbClr val="004C69"/>
                    </a:solidFill>
                  </a:tcPr>
                </a:tc>
                <a:tc>
                  <a:txBody>
                    <a:bodyPr/>
                    <a:lstStyle/>
                    <a:p>
                      <a:pPr fontAlgn="ctr"/>
                      <a:r>
                        <a:rPr lang="en-US" b="0" dirty="0"/>
                        <a:t>Use Python to parse different messaging and data formats.</a:t>
                      </a:r>
                    </a:p>
                  </a:txBody>
                  <a:tcPr marL="47625" marR="47625" marT="47625" marB="47625" anchor="ctr"/>
                </a:tc>
                <a:extLst>
                  <a:ext uri="{0D108BD9-81ED-4DB2-BD59-A6C34878D82A}">
                    <a16:rowId xmlns="" xmlns:a16="http://schemas.microsoft.com/office/drawing/2014/main" val="10006"/>
                  </a:ext>
                </a:extLst>
              </a:tr>
            </a:tbl>
          </a:graphicData>
        </a:graphic>
      </p:graphicFrame>
    </p:spTree>
    <p:custDataLst>
      <p:tags r:id="rId1"/>
    </p:custDataLst>
    <p:extLst>
      <p:ext uri="{BB962C8B-B14F-4D97-AF65-F5344CB8AC3E}">
        <p14:creationId xmlns:p14="http://schemas.microsoft.com/office/powerpoint/2010/main" val="3990913246"/>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pPr>
              <a:lnSpc>
                <a:spcPct val="80000"/>
              </a:lnSpc>
            </a:pPr>
            <a:r>
              <a:rPr lang="en-IN" altLang="en-US" dirty="0">
                <a:solidFill>
                  <a:srgbClr val="AFE8FB"/>
                </a:solidFill>
                <a:ea typeface="ＭＳ Ｐゴシック"/>
                <a:cs typeface="Arial"/>
              </a:rPr>
              <a:t>3.1 Software Development</a:t>
            </a:r>
          </a:p>
        </p:txBody>
      </p:sp>
    </p:spTree>
    <p:custDataLst>
      <p:tags r:id="rId1"/>
    </p:custDataLst>
    <p:extLst>
      <p:ext uri="{BB962C8B-B14F-4D97-AF65-F5344CB8AC3E}">
        <p14:creationId xmlns:p14="http://schemas.microsoft.com/office/powerpoint/2010/main" val="1594128589"/>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4556169" cy="757551"/>
          </a:xfrm>
        </p:spPr>
        <p:txBody>
          <a:bodyPr/>
          <a:lstStyle/>
          <a:p>
            <a:r>
              <a:rPr altLang="en-US" sz="1600" dirty="0"/>
              <a:t>Software Development and Design</a:t>
            </a:r>
            <a:r>
              <a:rPr altLang="en-US" dirty="0"/>
              <a:t/>
            </a:r>
            <a:br>
              <a:rPr altLang="en-US" dirty="0"/>
            </a:br>
            <a:r>
              <a:rPr altLang="en-US" dirty="0"/>
              <a:t>Introduction</a:t>
            </a:r>
            <a:endParaRPr lang="en-CA" altLang="en-US" dirty="0"/>
          </a:p>
        </p:txBody>
      </p:sp>
      <p:sp>
        <p:nvSpPr>
          <p:cNvPr id="13315" name="Content Placeholder 1"/>
          <p:cNvSpPr>
            <a:spLocks noGrp="1"/>
          </p:cNvSpPr>
          <p:nvPr>
            <p:ph idx="1"/>
          </p:nvPr>
        </p:nvSpPr>
        <p:spPr>
          <a:xfrm>
            <a:off x="0" y="801475"/>
            <a:ext cx="8840141" cy="3576411"/>
          </a:xfrm>
        </p:spPr>
        <p:txBody>
          <a:bodyPr/>
          <a:lstStyle/>
          <a:p>
            <a:pPr marL="287338" indent="-177800">
              <a:lnSpc>
                <a:spcPct val="95000"/>
              </a:lnSpc>
              <a:spcBef>
                <a:spcPts val="1075"/>
              </a:spcBef>
              <a:buClrTx/>
              <a:buSzPct val="100000"/>
              <a:buFont typeface="Arial" pitchFamily="34" charset="0"/>
              <a:buChar char="•"/>
            </a:pPr>
            <a:r>
              <a:rPr lang="en-US" sz="1600" dirty="0">
                <a:ea typeface="ＭＳ Ｐゴシック"/>
                <a:cs typeface="Arial"/>
              </a:rPr>
              <a:t>The software development process is also known as the software development life cycle (SDLC). </a:t>
            </a:r>
          </a:p>
          <a:p>
            <a:pPr marL="287338" indent="-177800">
              <a:lnSpc>
                <a:spcPct val="95000"/>
              </a:lnSpc>
              <a:spcBef>
                <a:spcPts val="1075"/>
              </a:spcBef>
              <a:buClrTx/>
              <a:buSzPct val="100000"/>
              <a:buFont typeface="Arial" pitchFamily="34" charset="0"/>
              <a:buChar char="•"/>
            </a:pPr>
            <a:r>
              <a:rPr lang="en-US" sz="1600" dirty="0">
                <a:ea typeface="ＭＳ Ｐゴシック"/>
                <a:cs typeface="Arial"/>
              </a:rPr>
              <a:t>SDLC is more than just coding and also includes gathering requirements, creating a proof of concept, testing, and fixing bugs.</a:t>
            </a:r>
          </a:p>
        </p:txBody>
      </p:sp>
    </p:spTree>
    <p:extLst>
      <p:ext uri="{BB962C8B-B14F-4D97-AF65-F5344CB8AC3E}">
        <p14:creationId xmlns:p14="http://schemas.microsoft.com/office/powerpoint/2010/main" val="670040500"/>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6027501" cy="757551"/>
          </a:xfrm>
        </p:spPr>
        <p:txBody>
          <a:bodyPr/>
          <a:lstStyle/>
          <a:p>
            <a:r>
              <a:rPr lang="en-US" altLang="en-US" sz="1600" dirty="0"/>
              <a:t>Software Development and Design</a:t>
            </a:r>
            <a:r>
              <a:rPr altLang="en-US" dirty="0"/>
              <a:t/>
            </a:r>
            <a:br>
              <a:rPr altLang="en-US" dirty="0"/>
            </a:br>
            <a:r>
              <a:rPr altLang="en-US" dirty="0"/>
              <a:t>Software Development Life Cycle (SDLC)</a:t>
            </a:r>
            <a:endParaRPr lang="en-CA" altLang="en-US" dirty="0"/>
          </a:p>
        </p:txBody>
      </p:sp>
      <p:sp>
        <p:nvSpPr>
          <p:cNvPr id="13315" name="Content Placeholder 1"/>
          <p:cNvSpPr>
            <a:spLocks noGrp="1"/>
          </p:cNvSpPr>
          <p:nvPr>
            <p:ph idx="1"/>
          </p:nvPr>
        </p:nvSpPr>
        <p:spPr>
          <a:xfrm>
            <a:off x="0" y="823188"/>
            <a:ext cx="8477331" cy="569404"/>
          </a:xfrm>
        </p:spPr>
        <p:txBody>
          <a:bodyPr/>
          <a:lstStyle/>
          <a:p>
            <a:pPr marL="287338" indent="-177800">
              <a:buClrTx/>
              <a:buFont typeface="Arial" pitchFamily="34" charset="0"/>
              <a:buChar char="•"/>
            </a:pPr>
            <a:r>
              <a:rPr lang="en-US" sz="1400" dirty="0">
                <a:ea typeface="ＭＳ Ｐゴシック"/>
                <a:cs typeface="Arial"/>
              </a:rPr>
              <a:t>SDLC is the process of developing software, starting from an idea and ending with delivery. This process consists of six phases. Each phase takes input from the results of the previous phase. </a:t>
            </a:r>
            <a:endParaRPr lang="en-IN" altLang="en-US" sz="1400" dirty="0">
              <a:ea typeface="ＭＳ Ｐゴシック"/>
              <a:cs typeface="Arial"/>
            </a:endParaRPr>
          </a:p>
        </p:txBody>
      </p:sp>
      <p:pic>
        <p:nvPicPr>
          <p:cNvPr id="2" name="Picture 1">
            <a:extLst>
              <a:ext uri="{FF2B5EF4-FFF2-40B4-BE49-F238E27FC236}">
                <a16:creationId xmlns="" xmlns:a16="http://schemas.microsoft.com/office/drawing/2014/main" id="{7513FD82-3DFC-4B66-AC70-263EFDFD9D12}"/>
              </a:ext>
            </a:extLst>
          </p:cNvPr>
          <p:cNvPicPr>
            <a:picLocks noChangeAspect="1"/>
          </p:cNvPicPr>
          <p:nvPr/>
        </p:nvPicPr>
        <p:blipFill>
          <a:blip r:embed="rId3"/>
          <a:stretch>
            <a:fillRect/>
          </a:stretch>
        </p:blipFill>
        <p:spPr>
          <a:xfrm>
            <a:off x="4770120" y="1370879"/>
            <a:ext cx="3369117" cy="3369117"/>
          </a:xfrm>
          <a:prstGeom prst="rect">
            <a:avLst/>
          </a:prstGeom>
          <a:ln w="3175">
            <a:solidFill>
              <a:schemeClr val="bg1">
                <a:lumMod val="85000"/>
              </a:schemeClr>
            </a:solidFill>
          </a:ln>
        </p:spPr>
      </p:pic>
      <p:sp>
        <p:nvSpPr>
          <p:cNvPr id="5" name="Content Placeholder 1">
            <a:extLst>
              <a:ext uri="{FF2B5EF4-FFF2-40B4-BE49-F238E27FC236}">
                <a16:creationId xmlns="" xmlns:a16="http://schemas.microsoft.com/office/drawing/2014/main" id="{749FCF1B-5C19-4E2C-8443-09EF7D425CC6}"/>
              </a:ext>
            </a:extLst>
          </p:cNvPr>
          <p:cNvSpPr txBox="1">
            <a:spLocks/>
          </p:cNvSpPr>
          <p:nvPr/>
        </p:nvSpPr>
        <p:spPr bwMode="auto">
          <a:xfrm>
            <a:off x="-1" y="1370879"/>
            <a:ext cx="3911546" cy="3576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287338" indent="-177800">
              <a:buClrTx/>
              <a:buFont typeface="Arial" pitchFamily="34" charset="0"/>
              <a:buChar char="•"/>
            </a:pPr>
            <a:r>
              <a:rPr lang="en-US" sz="1400" dirty="0">
                <a:ea typeface="ＭＳ Ｐゴシック"/>
                <a:cs typeface="Arial"/>
              </a:rPr>
              <a:t>SDLC is the process of developing software, starting from an idea and ending with delivery. This process consists of six phases. Each phase takes input from the results of the previous phase. </a:t>
            </a:r>
            <a:endParaRPr lang="en-US" altLang="en-US" sz="1400" dirty="0">
              <a:ea typeface="ＭＳ Ｐゴシック"/>
              <a:cs typeface="Arial"/>
            </a:endParaRPr>
          </a:p>
          <a:p>
            <a:pPr marL="287338" indent="-177800">
              <a:buClrTx/>
              <a:buFont typeface="Arial" pitchFamily="34" charset="0"/>
              <a:buChar char="•"/>
            </a:pPr>
            <a:r>
              <a:rPr lang="en-US" sz="1400" dirty="0">
                <a:ea typeface="ＭＳ Ｐゴシック"/>
                <a:cs typeface="Arial"/>
              </a:rPr>
              <a:t>Although the waterfall methods is still widely used today, it's gradually being superseded by more adaptive, flexible methods that produce better software, faster, with less pain. These methods are collectively known as “Agile development.”</a:t>
            </a:r>
            <a:endParaRPr lang="en-US" altLang="en-US" sz="1400" dirty="0">
              <a:ea typeface="ＭＳ Ｐゴシック"/>
              <a:cs typeface="Arial"/>
            </a:endParaRPr>
          </a:p>
        </p:txBody>
      </p:sp>
    </p:spTree>
    <p:extLst>
      <p:ext uri="{BB962C8B-B14F-4D97-AF65-F5344CB8AC3E}">
        <p14:creationId xmlns:p14="http://schemas.microsoft.com/office/powerpoint/2010/main" val="718963083"/>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6027501" cy="757551"/>
          </a:xfrm>
        </p:spPr>
        <p:txBody>
          <a:bodyPr/>
          <a:lstStyle/>
          <a:p>
            <a:r>
              <a:rPr lang="en-US" altLang="en-US" sz="1600" dirty="0"/>
              <a:t>Software Development and Design</a:t>
            </a:r>
            <a:r>
              <a:rPr altLang="en-US" dirty="0"/>
              <a:t/>
            </a:r>
            <a:br>
              <a:rPr altLang="en-US" dirty="0"/>
            </a:br>
            <a:r>
              <a:rPr altLang="en-US" dirty="0"/>
              <a:t>Requirements and Analysis Phase</a:t>
            </a:r>
            <a:endParaRPr lang="en-CA" altLang="en-US" dirty="0"/>
          </a:p>
        </p:txBody>
      </p:sp>
      <p:sp>
        <p:nvSpPr>
          <p:cNvPr id="13315" name="Content Placeholder 1"/>
          <p:cNvSpPr>
            <a:spLocks noGrp="1"/>
          </p:cNvSpPr>
          <p:nvPr>
            <p:ph idx="1"/>
          </p:nvPr>
        </p:nvSpPr>
        <p:spPr>
          <a:xfrm>
            <a:off x="201478" y="801475"/>
            <a:ext cx="8638663" cy="3693033"/>
          </a:xfrm>
        </p:spPr>
        <p:style>
          <a:lnRef idx="1">
            <a:schemeClr val="dk1"/>
          </a:lnRef>
          <a:fillRef idx="2">
            <a:schemeClr val="dk1"/>
          </a:fillRef>
          <a:effectRef idx="1">
            <a:schemeClr val="dk1"/>
          </a:effectRef>
          <a:fontRef idx="minor">
            <a:schemeClr val="dk1"/>
          </a:fontRef>
        </p:style>
        <p:txBody>
          <a:bodyPr/>
          <a:lstStyle/>
          <a:p>
            <a:pPr algn="l"/>
            <a:r>
              <a:rPr lang="en-IN" altLang="en-US" sz="1400" dirty="0">
                <a:ea typeface="ＭＳ Ｐゴシック"/>
                <a:cs typeface="Arial"/>
              </a:rPr>
              <a:t>The requirements and analysis phase involves exploring the stakeholders' current situation, needs and constraints, present infrastructure, and so on, and determining the problem to be solved by the software.</a:t>
            </a:r>
            <a:endParaRPr lang="en-US" sz="1400" dirty="0">
              <a:ea typeface="ＭＳ Ｐゴシック"/>
              <a:cs typeface="Arial"/>
            </a:endParaRPr>
          </a:p>
          <a:p>
            <a:pPr algn="l"/>
            <a:r>
              <a:rPr lang="en-US" sz="1400" dirty="0">
                <a:ea typeface="ＭＳ Ｐゴシック"/>
                <a:cs typeface="Arial"/>
              </a:rPr>
              <a:t>After gathering the requirements, the team analyzes the results to determine the following:</a:t>
            </a:r>
          </a:p>
          <a:p>
            <a:pPr lvl="2">
              <a:buFont typeface="Arial" panose="020B0604020202020204" pitchFamily="34" charset="0"/>
              <a:buChar char="•"/>
            </a:pPr>
            <a:r>
              <a:rPr lang="en-US" sz="1400" dirty="0">
                <a:ea typeface="ＭＳ Ｐゴシック"/>
                <a:cs typeface="Arial"/>
              </a:rPr>
              <a:t>Is it possible to develop the software according to these requirements, and can it be done on-budget?</a:t>
            </a:r>
          </a:p>
          <a:p>
            <a:pPr lvl="2">
              <a:buFont typeface="Arial" panose="020B0604020202020204" pitchFamily="34" charset="0"/>
              <a:buChar char="•"/>
            </a:pPr>
            <a:r>
              <a:rPr lang="en-US" sz="1400" dirty="0">
                <a:ea typeface="ＭＳ Ｐゴシック"/>
                <a:cs typeface="Arial"/>
              </a:rPr>
              <a:t>Are there any risks to the development schedule, and if so, what are they?</a:t>
            </a:r>
          </a:p>
          <a:p>
            <a:pPr lvl="2">
              <a:buFont typeface="Arial" panose="020B0604020202020204" pitchFamily="34" charset="0"/>
              <a:buChar char="•"/>
            </a:pPr>
            <a:r>
              <a:rPr lang="en-US" sz="1400" dirty="0">
                <a:ea typeface="ＭＳ Ｐゴシック"/>
                <a:cs typeface="Arial"/>
              </a:rPr>
              <a:t>How will the software be tested?</a:t>
            </a:r>
          </a:p>
          <a:p>
            <a:pPr lvl="2">
              <a:buFont typeface="Arial" panose="020B0604020202020204" pitchFamily="34" charset="0"/>
              <a:buChar char="•"/>
            </a:pPr>
            <a:r>
              <a:rPr lang="en-US" sz="1400" dirty="0">
                <a:ea typeface="ＭＳ Ｐゴシック"/>
                <a:cs typeface="Arial"/>
              </a:rPr>
              <a:t>When and how will the software be delivered?</a:t>
            </a:r>
          </a:p>
          <a:p>
            <a:pPr algn="l"/>
            <a:r>
              <a:rPr lang="en-US" sz="1400" dirty="0">
                <a:ea typeface="ＭＳ Ｐゴシック"/>
                <a:cs typeface="Arial"/>
              </a:rPr>
              <a:t>At the conclusion of this phase, the classic waterfall method suggests creating a Software Requirement Specification (SRS) document, which states the software requirements and scope, and confirms this meticulously with stakeholders.</a:t>
            </a:r>
          </a:p>
          <a:p>
            <a:pPr marL="287338" indent="-177800">
              <a:lnSpc>
                <a:spcPct val="95000"/>
              </a:lnSpc>
              <a:buClrTx/>
            </a:pPr>
            <a:endParaRPr lang="en-IN" altLang="en-US" sz="1400" dirty="0">
              <a:ea typeface="ＭＳ Ｐゴシック"/>
              <a:cs typeface="Arial"/>
            </a:endParaRPr>
          </a:p>
        </p:txBody>
      </p:sp>
    </p:spTree>
    <p:extLst>
      <p:ext uri="{BB962C8B-B14F-4D97-AF65-F5344CB8AC3E}">
        <p14:creationId xmlns:p14="http://schemas.microsoft.com/office/powerpoint/2010/main" val="3047249804"/>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4"/>
            <a:ext cx="6027501" cy="576123"/>
          </a:xfrm>
        </p:spPr>
        <p:txBody>
          <a:bodyPr/>
          <a:lstStyle/>
          <a:p>
            <a:r>
              <a:rPr lang="en-US" altLang="en-US" sz="1600" dirty="0"/>
              <a:t>Software Development and Design</a:t>
            </a:r>
            <a:r>
              <a:rPr altLang="en-US" dirty="0"/>
              <a:t/>
            </a:r>
            <a:br>
              <a:rPr altLang="en-US" dirty="0"/>
            </a:br>
            <a:r>
              <a:rPr altLang="en-US" dirty="0"/>
              <a:t>Design and Implementation Phases</a:t>
            </a:r>
            <a:endParaRPr lang="en-CA" altLang="en-US" dirty="0"/>
          </a:p>
        </p:txBody>
      </p:sp>
      <p:sp>
        <p:nvSpPr>
          <p:cNvPr id="13315" name="Content Placeholder 1"/>
          <p:cNvSpPr>
            <a:spLocks noGrp="1"/>
          </p:cNvSpPr>
          <p:nvPr>
            <p:ph idx="1"/>
          </p:nvPr>
        </p:nvSpPr>
        <p:spPr>
          <a:xfrm>
            <a:off x="446868" y="722206"/>
            <a:ext cx="4014061" cy="3699088"/>
          </a:xfrm>
        </p:spPr>
        <p:style>
          <a:lnRef idx="1">
            <a:schemeClr val="dk1"/>
          </a:lnRef>
          <a:fillRef idx="2">
            <a:schemeClr val="dk1"/>
          </a:fillRef>
          <a:effectRef idx="1">
            <a:schemeClr val="dk1"/>
          </a:effectRef>
          <a:fontRef idx="minor">
            <a:schemeClr val="dk1"/>
          </a:fontRef>
        </p:style>
        <p:txBody>
          <a:bodyPr/>
          <a:lstStyle/>
          <a:p>
            <a:pPr marL="90487" indent="0" algn="ctr">
              <a:spcBef>
                <a:spcPts val="300"/>
              </a:spcBef>
              <a:buClrTx/>
              <a:buSzPct val="100000"/>
              <a:buNone/>
            </a:pPr>
            <a:r>
              <a:rPr lang="en-IN" altLang="en-US" sz="1600" b="1" dirty="0">
                <a:ea typeface="Microsoft YaHei"/>
                <a:cs typeface="Arial"/>
              </a:rPr>
              <a:t>Design</a:t>
            </a:r>
          </a:p>
          <a:p>
            <a:pPr marL="341313" lvl="1" indent="-233363">
              <a:buClrTx/>
              <a:buSzPct val="100000"/>
              <a:buFont typeface="Arial" pitchFamily="34" charset="0"/>
              <a:buChar char="•"/>
            </a:pPr>
            <a:r>
              <a:rPr lang="en-IN" altLang="en-US" sz="1600" dirty="0">
                <a:ea typeface="Microsoft YaHei"/>
                <a:cs typeface="Arial"/>
              </a:rPr>
              <a:t>During the Design phase, the software architects and developers design the software based on the provided SRS.</a:t>
            </a:r>
          </a:p>
          <a:p>
            <a:pPr marL="341313" lvl="1" indent="-233363">
              <a:buClrTx/>
              <a:buSzPct val="100000"/>
              <a:buFont typeface="Arial" pitchFamily="34" charset="0"/>
              <a:buChar char="•"/>
            </a:pPr>
            <a:r>
              <a:rPr lang="en-IN" altLang="en-US" sz="1600" dirty="0">
                <a:ea typeface="Microsoft YaHei"/>
                <a:cs typeface="Arial"/>
              </a:rPr>
              <a:t>At the end of the phase, the team creates High-Level Design (HLD) and Low-Level Design (LLD) documents.</a:t>
            </a:r>
            <a:endParaRPr lang="en-IN" altLang="en-US" sz="1600" b="1" dirty="0">
              <a:cs typeface="Arial"/>
            </a:endParaRPr>
          </a:p>
        </p:txBody>
      </p:sp>
      <p:sp>
        <p:nvSpPr>
          <p:cNvPr id="4" name="Content Placeholder 1">
            <a:extLst>
              <a:ext uri="{FF2B5EF4-FFF2-40B4-BE49-F238E27FC236}">
                <a16:creationId xmlns="" xmlns:a16="http://schemas.microsoft.com/office/drawing/2014/main" id="{0C637907-62E7-46EA-A34A-32F103FE219A}"/>
              </a:ext>
            </a:extLst>
          </p:cNvPr>
          <p:cNvSpPr txBox="1">
            <a:spLocks/>
          </p:cNvSpPr>
          <p:nvPr/>
        </p:nvSpPr>
        <p:spPr bwMode="auto">
          <a:xfrm>
            <a:off x="4460929" y="722206"/>
            <a:ext cx="4014061" cy="3699088"/>
          </a:xfrm>
          <a:prstGeom prst="rect">
            <a:avLst/>
          </a:prstGeom>
          <a:ln/>
        </p:spPr>
        <p:style>
          <a:lnRef idx="1">
            <a:schemeClr val="dk1"/>
          </a:lnRef>
          <a:fillRef idx="2">
            <a:schemeClr val="dk1"/>
          </a:fillRef>
          <a:effectRef idx="1">
            <a:schemeClr val="dk1"/>
          </a:effectRef>
          <a:fontRef idx="minor">
            <a:schemeClr val="dk1"/>
          </a:fontRef>
        </p:style>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90487" indent="0" algn="ctr">
              <a:spcBef>
                <a:spcPts val="300"/>
              </a:spcBef>
              <a:buClrTx/>
              <a:buSzTx/>
              <a:buNone/>
            </a:pPr>
            <a:r>
              <a:rPr lang="en-IN" altLang="en-US" sz="1600" b="1" dirty="0">
                <a:ea typeface="Microsoft YaHei"/>
                <a:cs typeface="Arial"/>
              </a:rPr>
              <a:t>Implementation</a:t>
            </a:r>
          </a:p>
          <a:p>
            <a:pPr marL="341313" lvl="1" indent="-233363">
              <a:buClrTx/>
              <a:buSzPct val="100000"/>
              <a:buFont typeface="Arial" pitchFamily="34" charset="0"/>
              <a:buChar char="•"/>
            </a:pPr>
            <a:r>
              <a:rPr lang="en-IN" altLang="en-US" sz="1600" dirty="0">
                <a:ea typeface="Microsoft YaHei"/>
                <a:cs typeface="Arial"/>
              </a:rPr>
              <a:t>The implementation phase is also called the coding or development phase.</a:t>
            </a:r>
          </a:p>
          <a:p>
            <a:pPr marL="341313" lvl="1" indent="-233363">
              <a:buClrTx/>
              <a:buSzPct val="100000"/>
              <a:buFont typeface="Arial" pitchFamily="34" charset="0"/>
              <a:buChar char="•"/>
            </a:pPr>
            <a:r>
              <a:rPr lang="en-IN" altLang="en-US" sz="1600" dirty="0">
                <a:ea typeface="Microsoft YaHei"/>
                <a:cs typeface="Arial"/>
              </a:rPr>
              <a:t>As all the components and modules are built during this phase, it is the longest phase of the life cycle.</a:t>
            </a:r>
          </a:p>
          <a:p>
            <a:pPr marL="341313" lvl="1" indent="-233363">
              <a:buClrTx/>
              <a:buSzPct val="100000"/>
              <a:buFont typeface="Arial" pitchFamily="34" charset="0"/>
              <a:buChar char="•"/>
            </a:pPr>
            <a:r>
              <a:rPr lang="en-IN" altLang="en-US" sz="1600" dirty="0">
                <a:ea typeface="Microsoft YaHei"/>
                <a:cs typeface="Arial"/>
              </a:rPr>
              <a:t>At the end of the phase, the functional code that implements all customer's requirements is ready to be tested.</a:t>
            </a:r>
          </a:p>
          <a:p>
            <a:pPr marL="285750" indent="-166688">
              <a:spcBef>
                <a:spcPts val="300"/>
              </a:spcBef>
              <a:buClrTx/>
              <a:buSzTx/>
              <a:buFont typeface="Arial" pitchFamily="34" charset="0"/>
              <a:buChar char="•"/>
            </a:pPr>
            <a:endParaRPr lang="en-IN" altLang="en-US" sz="1600" b="1" dirty="0">
              <a:cs typeface="Arial"/>
            </a:endParaRPr>
          </a:p>
        </p:txBody>
      </p:sp>
    </p:spTree>
    <p:extLst>
      <p:ext uri="{BB962C8B-B14F-4D97-AF65-F5344CB8AC3E}">
        <p14:creationId xmlns:p14="http://schemas.microsoft.com/office/powerpoint/2010/main" val="3566187464"/>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6984764" cy="757551"/>
          </a:xfrm>
        </p:spPr>
        <p:txBody>
          <a:bodyPr/>
          <a:lstStyle/>
          <a:p>
            <a:r>
              <a:rPr lang="en-US" altLang="en-US" sz="1600" dirty="0"/>
              <a:t>Software Development and Design</a:t>
            </a:r>
            <a:r>
              <a:rPr altLang="en-US" dirty="0"/>
              <a:t/>
            </a:r>
            <a:br>
              <a:rPr altLang="en-US" dirty="0"/>
            </a:br>
            <a:r>
              <a:rPr altLang="en-US" dirty="0"/>
              <a:t>Testing, Deployment, and Maintenance Phases</a:t>
            </a:r>
            <a:endParaRPr lang="en-CA" altLang="en-US" dirty="0"/>
          </a:p>
        </p:txBody>
      </p:sp>
      <p:sp>
        <p:nvSpPr>
          <p:cNvPr id="13315" name="Content Placeholder 1"/>
          <p:cNvSpPr>
            <a:spLocks noGrp="1"/>
          </p:cNvSpPr>
          <p:nvPr>
            <p:ph idx="1"/>
          </p:nvPr>
        </p:nvSpPr>
        <p:spPr>
          <a:xfrm>
            <a:off x="87549" y="969115"/>
            <a:ext cx="2898895" cy="3699088"/>
          </a:xfrm>
        </p:spPr>
        <p:style>
          <a:lnRef idx="1">
            <a:schemeClr val="dk1"/>
          </a:lnRef>
          <a:fillRef idx="2">
            <a:schemeClr val="dk1"/>
          </a:fillRef>
          <a:effectRef idx="1">
            <a:schemeClr val="dk1"/>
          </a:effectRef>
          <a:fontRef idx="minor">
            <a:schemeClr val="dk1"/>
          </a:fontRef>
        </p:style>
        <p:txBody>
          <a:bodyPr/>
          <a:lstStyle/>
          <a:p>
            <a:pPr marL="90488" indent="0" algn="ctr">
              <a:lnSpc>
                <a:spcPct val="95000"/>
              </a:lnSpc>
              <a:spcBef>
                <a:spcPts val="300"/>
              </a:spcBef>
              <a:buClrTx/>
              <a:buSzPct val="100000"/>
              <a:buNone/>
            </a:pPr>
            <a:r>
              <a:rPr lang="en-IN" altLang="en-US" sz="1400" b="1" dirty="0">
                <a:ea typeface="Microsoft YaHei"/>
                <a:cs typeface="Arial"/>
              </a:rPr>
              <a:t>Testing</a:t>
            </a:r>
          </a:p>
          <a:p>
            <a:pPr marL="228600" lvl="1" indent="-168275">
              <a:lnSpc>
                <a:spcPct val="95000"/>
              </a:lnSpc>
              <a:buClrTx/>
              <a:buSzPct val="100000"/>
            </a:pPr>
            <a:r>
              <a:rPr lang="en-US" altLang="en-US" dirty="0">
                <a:ea typeface="Microsoft YaHei"/>
                <a:cs typeface="Arial"/>
              </a:rPr>
              <a:t>In this phase, code is installed in the test environment</a:t>
            </a:r>
          </a:p>
          <a:p>
            <a:pPr marL="228600" lvl="1" indent="-168275">
              <a:lnSpc>
                <a:spcPct val="95000"/>
              </a:lnSpc>
              <a:buClrTx/>
              <a:buSzPct val="100000"/>
            </a:pPr>
            <a:r>
              <a:rPr lang="en-IN" altLang="en-US" dirty="0">
                <a:ea typeface="Microsoft YaHei"/>
                <a:cs typeface="Arial"/>
              </a:rPr>
              <a:t>Functional testing, i</a:t>
            </a:r>
            <a:r>
              <a:rPr lang="en-IN" altLang="en-US" sz="1400" dirty="0">
                <a:solidFill>
                  <a:srgbClr val="000000"/>
                </a:solidFill>
                <a:ea typeface="Microsoft YaHei"/>
                <a:cs typeface="Arial"/>
              </a:rPr>
              <a:t>ntegration testing, performance testing and security testing is performed.</a:t>
            </a:r>
          </a:p>
          <a:p>
            <a:pPr marL="228600" lvl="1" indent="-168275">
              <a:lnSpc>
                <a:spcPct val="95000"/>
              </a:lnSpc>
              <a:buClrTx/>
              <a:buSzPct val="100000"/>
            </a:pPr>
            <a:r>
              <a:rPr lang="en-IN" altLang="en-US" dirty="0">
                <a:ea typeface="Microsoft YaHei"/>
                <a:cs typeface="Arial"/>
              </a:rPr>
              <a:t>Testing continues until all the codes are bug free and pass all the tests. At the end of this phase, a high quality, bug-free, working piece of software is ready for production.</a:t>
            </a:r>
            <a:endParaRPr lang="en-IN" altLang="en-US" sz="1400" b="1" dirty="0">
              <a:cs typeface="Arial"/>
            </a:endParaRPr>
          </a:p>
        </p:txBody>
      </p:sp>
      <p:sp>
        <p:nvSpPr>
          <p:cNvPr id="4" name="Content Placeholder 1">
            <a:extLst>
              <a:ext uri="{FF2B5EF4-FFF2-40B4-BE49-F238E27FC236}">
                <a16:creationId xmlns="" xmlns:a16="http://schemas.microsoft.com/office/drawing/2014/main" id="{4435F800-34BD-4D72-B1F0-B7FCBC87F4E5}"/>
              </a:ext>
            </a:extLst>
          </p:cNvPr>
          <p:cNvSpPr txBox="1">
            <a:spLocks/>
          </p:cNvSpPr>
          <p:nvPr/>
        </p:nvSpPr>
        <p:spPr bwMode="auto">
          <a:xfrm>
            <a:off x="3002636" y="969115"/>
            <a:ext cx="2898895" cy="3699088"/>
          </a:xfrm>
          <a:prstGeom prst="rect">
            <a:avLst/>
          </a:prstGeom>
          <a:ln/>
        </p:spPr>
        <p:style>
          <a:lnRef idx="1">
            <a:schemeClr val="dk1"/>
          </a:lnRef>
          <a:fillRef idx="2">
            <a:schemeClr val="dk1"/>
          </a:fillRef>
          <a:effectRef idx="1">
            <a:schemeClr val="dk1"/>
          </a:effectRef>
          <a:fontRef idx="minor">
            <a:schemeClr val="dk1"/>
          </a:fontRef>
        </p:style>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109537" indent="0" algn="ctr">
              <a:spcBef>
                <a:spcPts val="200"/>
              </a:spcBef>
              <a:buSzPct val="100000"/>
              <a:buNone/>
            </a:pPr>
            <a:r>
              <a:rPr lang="en-US" altLang="en-US" sz="1400" b="1" dirty="0">
                <a:ea typeface="Microsoft YaHei"/>
                <a:cs typeface="Arial"/>
              </a:rPr>
              <a:t>Deployment</a:t>
            </a:r>
          </a:p>
          <a:p>
            <a:pPr marL="350838" lvl="1" indent="-228600">
              <a:spcBef>
                <a:spcPts val="200"/>
              </a:spcBef>
              <a:buClrTx/>
              <a:buSzPct val="100000"/>
            </a:pPr>
            <a:r>
              <a:rPr lang="en-US" altLang="en-US" dirty="0">
                <a:ea typeface="Microsoft YaHei"/>
                <a:cs typeface="Arial"/>
              </a:rPr>
              <a:t>During this phase, the software is installed into the production environment.</a:t>
            </a:r>
          </a:p>
          <a:p>
            <a:pPr marL="350838" lvl="1" indent="-228600">
              <a:spcBef>
                <a:spcPts val="200"/>
              </a:spcBef>
              <a:buClrTx/>
              <a:buSzPct val="100000"/>
            </a:pPr>
            <a:r>
              <a:rPr lang="en-US" altLang="en-US" dirty="0">
                <a:ea typeface="Microsoft YaHei"/>
                <a:cs typeface="Arial"/>
              </a:rPr>
              <a:t>At the end of the phase, the product manager releases the final piece of software to end users.</a:t>
            </a:r>
            <a:endParaRPr lang="en-US" altLang="en-US" sz="1400" b="1" dirty="0">
              <a:cs typeface="Arial"/>
            </a:endParaRPr>
          </a:p>
        </p:txBody>
      </p:sp>
      <p:sp>
        <p:nvSpPr>
          <p:cNvPr id="5" name="Content Placeholder 1">
            <a:extLst>
              <a:ext uri="{FF2B5EF4-FFF2-40B4-BE49-F238E27FC236}">
                <a16:creationId xmlns="" xmlns:a16="http://schemas.microsoft.com/office/drawing/2014/main" id="{AE7BE97A-BBEC-4E57-8220-76EDCEF5F89B}"/>
              </a:ext>
            </a:extLst>
          </p:cNvPr>
          <p:cNvSpPr txBox="1">
            <a:spLocks/>
          </p:cNvSpPr>
          <p:nvPr/>
        </p:nvSpPr>
        <p:spPr bwMode="auto">
          <a:xfrm>
            <a:off x="5917723" y="969115"/>
            <a:ext cx="3046096" cy="3699088"/>
          </a:xfrm>
          <a:prstGeom prst="rect">
            <a:avLst/>
          </a:prstGeom>
          <a:ln/>
        </p:spPr>
        <p:style>
          <a:lnRef idx="1">
            <a:schemeClr val="dk1"/>
          </a:lnRef>
          <a:fillRef idx="2">
            <a:schemeClr val="dk1"/>
          </a:fillRef>
          <a:effectRef idx="1">
            <a:schemeClr val="dk1"/>
          </a:effectRef>
          <a:fontRef idx="minor">
            <a:schemeClr val="dk1"/>
          </a:fontRef>
        </p:style>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109537" indent="0" algn="ctr">
              <a:spcBef>
                <a:spcPts val="200"/>
              </a:spcBef>
              <a:buClrTx/>
              <a:buSzTx/>
              <a:buNone/>
            </a:pPr>
            <a:r>
              <a:rPr lang="en-US" altLang="en-US" sz="1400" b="1" dirty="0">
                <a:ea typeface="Microsoft YaHei"/>
                <a:cs typeface="Arial"/>
              </a:rPr>
              <a:t>Maintenance</a:t>
            </a:r>
          </a:p>
          <a:p>
            <a:pPr marL="350838" indent="-290513">
              <a:spcBef>
                <a:spcPts val="200"/>
              </a:spcBef>
              <a:buClrTx/>
              <a:buSzTx/>
              <a:buFont typeface="Arial" panose="020B0604020202020204" pitchFamily="34" charset="0"/>
              <a:buChar char="•"/>
            </a:pPr>
            <a:r>
              <a:rPr lang="en-US" altLang="en-US" sz="1400" dirty="0">
                <a:ea typeface="Microsoft YaHei"/>
                <a:cs typeface="Arial"/>
              </a:rPr>
              <a:t>During the maintenance phase, the team:</a:t>
            </a:r>
          </a:p>
          <a:p>
            <a:pPr marL="625475" lvl="4" indent="-228600">
              <a:spcBef>
                <a:spcPts val="200"/>
              </a:spcBef>
              <a:buSzPct val="100000"/>
              <a:buFont typeface="Arial" panose="020B0604020202020204" pitchFamily="34" charset="0"/>
              <a:buChar char="•"/>
            </a:pPr>
            <a:r>
              <a:rPr lang="en-US" altLang="en-US" sz="1400" dirty="0">
                <a:solidFill>
                  <a:srgbClr val="000000"/>
                </a:solidFill>
                <a:ea typeface="Microsoft YaHei"/>
                <a:cs typeface="Arial"/>
              </a:rPr>
              <a:t>Provides support to customers</a:t>
            </a:r>
          </a:p>
          <a:p>
            <a:pPr marL="625475" lvl="4" indent="-228600">
              <a:spcBef>
                <a:spcPts val="200"/>
              </a:spcBef>
              <a:buSzPct val="100000"/>
              <a:buFont typeface="Arial" panose="020B0604020202020204" pitchFamily="34" charset="0"/>
              <a:buChar char="•"/>
            </a:pPr>
            <a:r>
              <a:rPr lang="en-US" altLang="en-US" sz="1400" dirty="0">
                <a:solidFill>
                  <a:srgbClr val="000000"/>
                </a:solidFill>
                <a:ea typeface="Microsoft YaHei"/>
                <a:cs typeface="Arial"/>
              </a:rPr>
              <a:t>Fixes bugs found in production</a:t>
            </a:r>
          </a:p>
          <a:p>
            <a:pPr marL="625475" lvl="4" indent="-228600">
              <a:spcBef>
                <a:spcPts val="200"/>
              </a:spcBef>
              <a:buSzPct val="100000"/>
              <a:buFont typeface="Arial" panose="020B0604020202020204" pitchFamily="34" charset="0"/>
              <a:buChar char="•"/>
            </a:pPr>
            <a:r>
              <a:rPr lang="en-US" altLang="en-US" sz="1400" dirty="0">
                <a:solidFill>
                  <a:srgbClr val="000000"/>
                </a:solidFill>
                <a:ea typeface="Microsoft YaHei"/>
                <a:cs typeface="Arial"/>
              </a:rPr>
              <a:t>Works on software improvements</a:t>
            </a:r>
          </a:p>
          <a:p>
            <a:pPr marL="625475" lvl="4" indent="-228600">
              <a:spcBef>
                <a:spcPts val="200"/>
              </a:spcBef>
              <a:buSzPct val="100000"/>
              <a:buFont typeface="Arial" panose="020B0604020202020204" pitchFamily="34" charset="0"/>
              <a:buChar char="•"/>
            </a:pPr>
            <a:r>
              <a:rPr lang="en-US" altLang="en-US" sz="1400" dirty="0">
                <a:solidFill>
                  <a:srgbClr val="000000"/>
                </a:solidFill>
                <a:ea typeface="Microsoft YaHei"/>
                <a:cs typeface="Arial"/>
              </a:rPr>
              <a:t>Gathers new requests from the customer</a:t>
            </a:r>
          </a:p>
          <a:p>
            <a:pPr marL="350838" indent="-290513">
              <a:spcBef>
                <a:spcPts val="200"/>
              </a:spcBef>
              <a:buClrTx/>
              <a:buSzTx/>
              <a:buFont typeface="Arial" panose="020B0604020202020204" pitchFamily="34" charset="0"/>
              <a:buChar char="•"/>
            </a:pPr>
            <a:r>
              <a:rPr lang="en-US" altLang="en-US" sz="1400" dirty="0">
                <a:ea typeface="Microsoft YaHei"/>
                <a:cs typeface="Arial"/>
              </a:rPr>
              <a:t>At the end, the team works on the next iteration and version of the software.</a:t>
            </a:r>
          </a:p>
          <a:p>
            <a:pPr marL="109537" indent="0">
              <a:lnSpc>
                <a:spcPct val="95000"/>
              </a:lnSpc>
              <a:spcBef>
                <a:spcPts val="300"/>
              </a:spcBef>
              <a:buClrTx/>
              <a:buSzTx/>
              <a:buNone/>
            </a:pPr>
            <a:endParaRPr lang="en-US" altLang="en-US" sz="1400" b="1" dirty="0">
              <a:cs typeface="Arial"/>
            </a:endParaRPr>
          </a:p>
        </p:txBody>
      </p:sp>
    </p:spTree>
    <p:extLst>
      <p:ext uri="{BB962C8B-B14F-4D97-AF65-F5344CB8AC3E}">
        <p14:creationId xmlns:p14="http://schemas.microsoft.com/office/powerpoint/2010/main" val="1278285281"/>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7999176" cy="757551"/>
          </a:xfrm>
        </p:spPr>
        <p:txBody>
          <a:bodyPr/>
          <a:lstStyle/>
          <a:p>
            <a:r>
              <a:rPr altLang="en-US" sz="1600" dirty="0"/>
              <a:t>Software Development </a:t>
            </a:r>
            <a:r>
              <a:rPr lang="en-US" altLang="en-US" sz="1600" dirty="0"/>
              <a:t>and Design</a:t>
            </a:r>
            <a:r>
              <a:rPr altLang="en-US" dirty="0"/>
              <a:t/>
            </a:r>
            <a:br>
              <a:rPr altLang="en-US" dirty="0"/>
            </a:br>
            <a:r>
              <a:rPr altLang="en-US" dirty="0"/>
              <a:t>Software Development Methodologies</a:t>
            </a:r>
            <a:endParaRPr lang="en-CA" altLang="en-US" dirty="0"/>
          </a:p>
        </p:txBody>
      </p:sp>
      <p:sp>
        <p:nvSpPr>
          <p:cNvPr id="13315" name="Content Placeholder 1"/>
          <p:cNvSpPr>
            <a:spLocks noGrp="1"/>
          </p:cNvSpPr>
          <p:nvPr>
            <p:ph idx="1"/>
          </p:nvPr>
        </p:nvSpPr>
        <p:spPr>
          <a:xfrm>
            <a:off x="198120" y="801475"/>
            <a:ext cx="8642021" cy="3856250"/>
          </a:xfrm>
        </p:spPr>
        <p:txBody>
          <a:bodyPr/>
          <a:lstStyle/>
          <a:p>
            <a:pPr marL="177800" indent="-177800">
              <a:lnSpc>
                <a:spcPct val="95000"/>
              </a:lnSpc>
              <a:buSzPct val="100000"/>
              <a:buFont typeface="Arial" panose="020B0604020202020204" pitchFamily="34" charset="0"/>
              <a:buChar char="•"/>
            </a:pPr>
            <a:r>
              <a:rPr lang="en-IN" altLang="en-US" sz="1600" dirty="0">
                <a:ea typeface="Microsoft YaHei"/>
                <a:cs typeface="Arial"/>
              </a:rPr>
              <a:t>A software development methodology is also known as Software Development Life Cycle model.</a:t>
            </a:r>
          </a:p>
          <a:p>
            <a:pPr marL="177800" indent="-177800">
              <a:lnSpc>
                <a:spcPct val="95000"/>
              </a:lnSpc>
              <a:buSzPct val="100000"/>
              <a:buFont typeface="Arial" panose="020B0604020202020204" pitchFamily="34" charset="0"/>
              <a:buChar char="•"/>
            </a:pPr>
            <a:r>
              <a:rPr lang="en-IN" altLang="en-US" sz="1600" dirty="0">
                <a:ea typeface="Microsoft YaHei"/>
                <a:cs typeface="Arial"/>
              </a:rPr>
              <a:t>The three most popular methodologies are:</a:t>
            </a:r>
          </a:p>
          <a:p>
            <a:pPr marL="541338" lvl="7" indent="-179388">
              <a:spcBef>
                <a:spcPts val="600"/>
              </a:spcBef>
              <a:spcAft>
                <a:spcPts val="600"/>
              </a:spcAft>
              <a:buSzPct val="100000"/>
              <a:buFont typeface="Arial" pitchFamily="34" charset="0"/>
              <a:buChar char="•"/>
            </a:pPr>
            <a:r>
              <a:rPr lang="en-IN" altLang="en-US" sz="1600" dirty="0">
                <a:solidFill>
                  <a:srgbClr val="000000"/>
                </a:solidFill>
                <a:ea typeface="Microsoft YaHei"/>
                <a:cs typeface="Arial"/>
              </a:rPr>
              <a:t>Waterfall</a:t>
            </a:r>
          </a:p>
          <a:p>
            <a:pPr marL="541338" lvl="7" indent="-179388">
              <a:spcBef>
                <a:spcPts val="600"/>
              </a:spcBef>
              <a:spcAft>
                <a:spcPts val="600"/>
              </a:spcAft>
              <a:buSzPct val="100000"/>
              <a:buFont typeface="Arial" pitchFamily="34" charset="0"/>
              <a:buChar char="•"/>
            </a:pPr>
            <a:r>
              <a:rPr lang="en-IN" altLang="en-US" sz="1600" dirty="0">
                <a:solidFill>
                  <a:srgbClr val="000000"/>
                </a:solidFill>
                <a:ea typeface="Microsoft YaHei"/>
                <a:cs typeface="Arial"/>
              </a:rPr>
              <a:t>Agile</a:t>
            </a:r>
          </a:p>
          <a:p>
            <a:pPr marL="541338" lvl="7" indent="-179388">
              <a:spcBef>
                <a:spcPts val="600"/>
              </a:spcBef>
              <a:spcAft>
                <a:spcPts val="600"/>
              </a:spcAft>
              <a:buSzPct val="100000"/>
              <a:buFont typeface="Arial" pitchFamily="34" charset="0"/>
              <a:buChar char="•"/>
            </a:pPr>
            <a:r>
              <a:rPr lang="en-IN" altLang="en-US" sz="1600" dirty="0">
                <a:solidFill>
                  <a:srgbClr val="000000"/>
                </a:solidFill>
                <a:ea typeface="Microsoft YaHei"/>
                <a:cs typeface="Arial"/>
              </a:rPr>
              <a:t>Lean</a:t>
            </a:r>
          </a:p>
          <a:p>
            <a:pPr marL="180975" lvl="3" indent="-174625">
              <a:lnSpc>
                <a:spcPct val="95000"/>
              </a:lnSpc>
              <a:spcBef>
                <a:spcPts val="600"/>
              </a:spcBef>
              <a:spcAft>
                <a:spcPts val="600"/>
              </a:spcAft>
              <a:buSzPct val="100000"/>
              <a:buFont typeface="Arial" panose="020B0604020202020204" pitchFamily="34" charset="0"/>
              <a:buChar char="•"/>
            </a:pPr>
            <a:r>
              <a:rPr lang="en-IN" altLang="en-US" sz="1600" dirty="0">
                <a:ea typeface="Microsoft YaHei"/>
                <a:cs typeface="Arial"/>
              </a:rPr>
              <a:t>The type of methodology to be used depends on the:</a:t>
            </a:r>
          </a:p>
          <a:p>
            <a:pPr marL="541338" lvl="6" indent="-179388">
              <a:spcAft>
                <a:spcPts val="600"/>
              </a:spcAft>
              <a:buSzPct val="100000"/>
            </a:pPr>
            <a:r>
              <a:rPr lang="en-IN" altLang="en-US" sz="1600" dirty="0">
                <a:solidFill>
                  <a:srgbClr val="000000"/>
                </a:solidFill>
                <a:ea typeface="Microsoft YaHei"/>
                <a:cs typeface="Arial"/>
              </a:rPr>
              <a:t>Type of the project</a:t>
            </a:r>
          </a:p>
          <a:p>
            <a:pPr marL="541338" lvl="6" indent="-179388">
              <a:spcAft>
                <a:spcPts val="600"/>
              </a:spcAft>
              <a:buSzPct val="100000"/>
            </a:pPr>
            <a:r>
              <a:rPr lang="en-IN" altLang="en-US" sz="1600" dirty="0">
                <a:solidFill>
                  <a:srgbClr val="000000"/>
                </a:solidFill>
                <a:ea typeface="Microsoft YaHei"/>
                <a:cs typeface="Arial"/>
              </a:rPr>
              <a:t>Length of the project</a:t>
            </a:r>
          </a:p>
          <a:p>
            <a:pPr marL="541338" lvl="6" indent="-179388">
              <a:spcAft>
                <a:spcPts val="600"/>
              </a:spcAft>
              <a:buSzPct val="100000"/>
            </a:pPr>
            <a:r>
              <a:rPr lang="en-IN" altLang="en-US" sz="1600" dirty="0">
                <a:solidFill>
                  <a:srgbClr val="000000"/>
                </a:solidFill>
                <a:ea typeface="Microsoft YaHei"/>
                <a:cs typeface="Arial"/>
              </a:rPr>
              <a:t>Size of the team</a:t>
            </a:r>
            <a:r>
              <a:rPr lang="en-IN" altLang="en-US" dirty="0">
                <a:solidFill>
                  <a:srgbClr val="000000"/>
                </a:solidFill>
                <a:ea typeface="Microsoft YaHei"/>
                <a:cs typeface="Arial"/>
              </a:rPr>
              <a:t>.</a:t>
            </a:r>
          </a:p>
        </p:txBody>
      </p:sp>
    </p:spTree>
    <p:extLst>
      <p:ext uri="{BB962C8B-B14F-4D97-AF65-F5344CB8AC3E}">
        <p14:creationId xmlns:p14="http://schemas.microsoft.com/office/powerpoint/2010/main" val="3950745704"/>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7999176" cy="757551"/>
          </a:xfrm>
        </p:spPr>
        <p:txBody>
          <a:bodyPr/>
          <a:lstStyle/>
          <a:p>
            <a:r>
              <a:rPr altLang="en-US" sz="1600" dirty="0"/>
              <a:t>Software Development </a:t>
            </a:r>
            <a:r>
              <a:rPr lang="en-US" altLang="en-US" sz="1600" dirty="0"/>
              <a:t>and Design</a:t>
            </a:r>
            <a:r>
              <a:rPr altLang="en-US" dirty="0"/>
              <a:t/>
            </a:r>
            <a:br>
              <a:rPr altLang="en-US" dirty="0"/>
            </a:br>
            <a:r>
              <a:rPr altLang="en-US" dirty="0"/>
              <a:t>Waterfall Software Development</a:t>
            </a:r>
            <a:endParaRPr lang="en-CA" altLang="en-US" dirty="0"/>
          </a:p>
        </p:txBody>
      </p:sp>
      <p:sp>
        <p:nvSpPr>
          <p:cNvPr id="13315" name="Content Placeholder 1"/>
          <p:cNvSpPr>
            <a:spLocks noGrp="1"/>
          </p:cNvSpPr>
          <p:nvPr>
            <p:ph idx="1"/>
          </p:nvPr>
        </p:nvSpPr>
        <p:spPr>
          <a:xfrm>
            <a:off x="0" y="861615"/>
            <a:ext cx="8524068" cy="3856250"/>
          </a:xfrm>
        </p:spPr>
        <p:txBody>
          <a:bodyPr/>
          <a:lstStyle/>
          <a:p>
            <a:pPr marL="287338" indent="-177800">
              <a:spcBef>
                <a:spcPts val="300"/>
              </a:spcBef>
              <a:buClrTx/>
              <a:buSzPct val="100000"/>
              <a:buFont typeface="Arial" panose="020B0604020202020204" pitchFamily="34" charset="0"/>
              <a:buChar char="•"/>
            </a:pPr>
            <a:r>
              <a:rPr lang="en-IN" altLang="en-US" sz="1600" dirty="0">
                <a:ea typeface="Microsoft YaHei"/>
                <a:cs typeface="Arial"/>
              </a:rPr>
              <a:t>The original waterfall model was created by Winston W. Royce.</a:t>
            </a:r>
          </a:p>
          <a:p>
            <a:pPr marL="287338" indent="-177800">
              <a:spcBef>
                <a:spcPts val="300"/>
              </a:spcBef>
              <a:buClrTx/>
              <a:buSzPct val="100000"/>
              <a:buFont typeface="Arial" panose="020B0604020202020204" pitchFamily="34" charset="0"/>
              <a:buChar char="•"/>
            </a:pPr>
            <a:r>
              <a:rPr lang="en-IN" altLang="en-US" sz="1600" dirty="0">
                <a:ea typeface="Microsoft YaHei"/>
                <a:cs typeface="Arial"/>
              </a:rPr>
              <a:t>His original model consisted of seven phases:</a:t>
            </a:r>
          </a:p>
        </p:txBody>
      </p:sp>
      <p:pic>
        <p:nvPicPr>
          <p:cNvPr id="2" name="Picture 1">
            <a:extLst>
              <a:ext uri="{FF2B5EF4-FFF2-40B4-BE49-F238E27FC236}">
                <a16:creationId xmlns="" xmlns:a16="http://schemas.microsoft.com/office/drawing/2014/main" id="{D36ED0D3-9BE5-461F-8C5E-E1BBA07EF845}"/>
              </a:ext>
            </a:extLst>
          </p:cNvPr>
          <p:cNvPicPr>
            <a:picLocks noChangeAspect="1"/>
          </p:cNvPicPr>
          <p:nvPr/>
        </p:nvPicPr>
        <p:blipFill>
          <a:blip r:embed="rId3"/>
          <a:stretch>
            <a:fillRect/>
          </a:stretch>
        </p:blipFill>
        <p:spPr>
          <a:xfrm>
            <a:off x="1738697" y="1580162"/>
            <a:ext cx="5666606" cy="3125188"/>
          </a:xfrm>
          <a:prstGeom prst="rect">
            <a:avLst/>
          </a:prstGeom>
          <a:ln w="3175">
            <a:solidFill>
              <a:schemeClr val="bg1">
                <a:lumMod val="85000"/>
              </a:schemeClr>
            </a:solidFill>
          </a:ln>
        </p:spPr>
      </p:pic>
    </p:spTree>
    <p:extLst>
      <p:ext uri="{BB962C8B-B14F-4D97-AF65-F5344CB8AC3E}">
        <p14:creationId xmlns:p14="http://schemas.microsoft.com/office/powerpoint/2010/main" val="4004733681"/>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7999176" cy="757551"/>
          </a:xfrm>
        </p:spPr>
        <p:txBody>
          <a:bodyPr/>
          <a:lstStyle/>
          <a:p>
            <a:r>
              <a:rPr altLang="en-US" sz="1600" dirty="0"/>
              <a:t>Software Development </a:t>
            </a:r>
            <a:r>
              <a:rPr lang="en-US" altLang="en-US" sz="1600" dirty="0"/>
              <a:t>and Design</a:t>
            </a:r>
            <a:r>
              <a:rPr altLang="en-US" dirty="0"/>
              <a:t/>
            </a:r>
            <a:br>
              <a:rPr altLang="en-US" dirty="0"/>
            </a:br>
            <a:r>
              <a:rPr altLang="en-US" dirty="0"/>
              <a:t>Agile Software Development</a:t>
            </a:r>
            <a:endParaRPr lang="en-CA" altLang="en-US" dirty="0"/>
          </a:p>
        </p:txBody>
      </p:sp>
      <p:sp>
        <p:nvSpPr>
          <p:cNvPr id="13315" name="Content Placeholder 1"/>
          <p:cNvSpPr>
            <a:spLocks noGrp="1"/>
          </p:cNvSpPr>
          <p:nvPr>
            <p:ph idx="1"/>
          </p:nvPr>
        </p:nvSpPr>
        <p:spPr>
          <a:xfrm>
            <a:off x="72424" y="729051"/>
            <a:ext cx="9071576" cy="3856250"/>
          </a:xfrm>
        </p:spPr>
        <p:txBody>
          <a:bodyPr/>
          <a:lstStyle/>
          <a:p>
            <a:pPr marL="271463" indent="-180975">
              <a:lnSpc>
                <a:spcPct val="95000"/>
              </a:lnSpc>
              <a:spcBef>
                <a:spcPts val="300"/>
              </a:spcBef>
              <a:spcAft>
                <a:spcPts val="300"/>
              </a:spcAft>
              <a:buSzPct val="100000"/>
              <a:buFont typeface="Arial" panose="020B0604020202020204" pitchFamily="34" charset="0"/>
              <a:buChar char="•"/>
            </a:pPr>
            <a:r>
              <a:rPr lang="en-IN" altLang="en-US" sz="1400" dirty="0">
                <a:ea typeface="Microsoft YaHei"/>
                <a:cs typeface="Arial"/>
              </a:rPr>
              <a:t>Agile method is flexible and customer-focused.</a:t>
            </a:r>
          </a:p>
          <a:p>
            <a:pPr marL="271463" lvl="3" indent="-180975">
              <a:lnSpc>
                <a:spcPct val="95000"/>
              </a:lnSpc>
              <a:buSzPct val="100000"/>
              <a:buFont typeface="Arial" panose="020B0604020202020204" pitchFamily="34" charset="0"/>
              <a:buChar char="•"/>
            </a:pPr>
            <a:r>
              <a:rPr lang="en-IN" altLang="en-US" sz="1400" dirty="0">
                <a:ea typeface="Microsoft YaHei"/>
                <a:cs typeface="Arial"/>
              </a:rPr>
              <a:t>A group of 17 software developers came up with the Manifesto for Agile Software Development, also known as the Agile Manifesto, in 2001. According to the Agile Manifesto, the values of Agile are:</a:t>
            </a:r>
          </a:p>
          <a:p>
            <a:pPr marL="722313" lvl="1" indent="-180975">
              <a:buSzPct val="100000"/>
            </a:pPr>
            <a:r>
              <a:rPr lang="en-IN" altLang="en-US" dirty="0">
                <a:ea typeface="Microsoft YaHei"/>
                <a:cs typeface="Arial"/>
              </a:rPr>
              <a:t>Individuals and interactions over processes and tools</a:t>
            </a:r>
          </a:p>
          <a:p>
            <a:pPr marL="722313" lvl="1" indent="-180975">
              <a:buSzPct val="100000"/>
            </a:pPr>
            <a:r>
              <a:rPr lang="en-IN" altLang="en-US" dirty="0">
                <a:ea typeface="Microsoft YaHei"/>
                <a:cs typeface="Arial"/>
              </a:rPr>
              <a:t>Working software over comprehensive documentation</a:t>
            </a:r>
          </a:p>
          <a:p>
            <a:pPr marL="722313" lvl="1" indent="-180975">
              <a:buSzPct val="100000"/>
            </a:pPr>
            <a:r>
              <a:rPr lang="en-IN" altLang="en-US" dirty="0">
                <a:ea typeface="Microsoft YaHei"/>
                <a:cs typeface="Arial"/>
              </a:rPr>
              <a:t>Customer collaboration over contract negotiation</a:t>
            </a:r>
          </a:p>
          <a:p>
            <a:pPr marL="722313" lvl="1" indent="-180975">
              <a:buSzPct val="100000"/>
            </a:pPr>
            <a:r>
              <a:rPr lang="en-IN" altLang="en-US" dirty="0">
                <a:ea typeface="Microsoft YaHei"/>
                <a:cs typeface="Arial"/>
              </a:rPr>
              <a:t>Responding to change over following a plan</a:t>
            </a:r>
          </a:p>
          <a:p>
            <a:pPr marL="287338" indent="-177800">
              <a:spcBef>
                <a:spcPts val="300"/>
              </a:spcBef>
              <a:spcAft>
                <a:spcPts val="300"/>
              </a:spcAft>
              <a:buSzPct val="100000"/>
              <a:buFont typeface="Arial" pitchFamily="34" charset="0"/>
              <a:buChar char="•"/>
            </a:pPr>
            <a:r>
              <a:rPr lang="en-IN" altLang="en-US" sz="1400" dirty="0">
                <a:ea typeface="Microsoft YaHei"/>
                <a:cs typeface="Arial"/>
              </a:rPr>
              <a:t>The Agile manifesto lists 12 different principles:</a:t>
            </a:r>
          </a:p>
          <a:p>
            <a:pPr marL="282575" indent="-173038">
              <a:spcBef>
                <a:spcPts val="300"/>
              </a:spcBef>
              <a:spcAft>
                <a:spcPts val="300"/>
              </a:spcAft>
              <a:buSzPct val="45000"/>
              <a:buFont typeface="Arial" pitchFamily="34" charset="0"/>
              <a:buChar char="•"/>
            </a:pPr>
            <a:endParaRPr lang="en-IN" altLang="en-US" sz="1400" dirty="0">
              <a:ea typeface="Microsoft YaHei"/>
              <a:cs typeface="Arial"/>
            </a:endParaRPr>
          </a:p>
        </p:txBody>
      </p:sp>
      <p:graphicFrame>
        <p:nvGraphicFramePr>
          <p:cNvPr id="2" name="Table 2">
            <a:extLst>
              <a:ext uri="{FF2B5EF4-FFF2-40B4-BE49-F238E27FC236}">
                <a16:creationId xmlns="" xmlns:a16="http://schemas.microsoft.com/office/drawing/2014/main" id="{9A8B41B9-162D-4BDF-8026-F357DA1CC83B}"/>
              </a:ext>
            </a:extLst>
          </p:cNvPr>
          <p:cNvGraphicFramePr>
            <a:graphicFrameLocks noGrp="1"/>
          </p:cNvGraphicFramePr>
          <p:nvPr>
            <p:extLst>
              <p:ext uri="{D42A27DB-BD31-4B8C-83A1-F6EECF244321}">
                <p14:modId xmlns:p14="http://schemas.microsoft.com/office/powerpoint/2010/main" val="2014413715"/>
              </p:ext>
            </p:extLst>
          </p:nvPr>
        </p:nvGraphicFramePr>
        <p:xfrm>
          <a:off x="190124" y="2980847"/>
          <a:ext cx="8863343" cy="1645920"/>
        </p:xfrm>
        <a:graphic>
          <a:graphicData uri="http://schemas.openxmlformats.org/drawingml/2006/table">
            <a:tbl>
              <a:tblPr firstRow="1" bandRow="1">
                <a:tableStyleId>{00A15C55-8517-42AA-B614-E9B94910E393}</a:tableStyleId>
              </a:tblPr>
              <a:tblGrid>
                <a:gridCol w="3167407">
                  <a:extLst>
                    <a:ext uri="{9D8B030D-6E8A-4147-A177-3AD203B41FA5}">
                      <a16:colId xmlns="" xmlns:a16="http://schemas.microsoft.com/office/drawing/2014/main" val="3135653712"/>
                    </a:ext>
                  </a:extLst>
                </a:gridCol>
                <a:gridCol w="1592701">
                  <a:extLst>
                    <a:ext uri="{9D8B030D-6E8A-4147-A177-3AD203B41FA5}">
                      <a16:colId xmlns="" xmlns:a16="http://schemas.microsoft.com/office/drawing/2014/main" val="4204975235"/>
                    </a:ext>
                  </a:extLst>
                </a:gridCol>
                <a:gridCol w="2102129">
                  <a:extLst>
                    <a:ext uri="{9D8B030D-6E8A-4147-A177-3AD203B41FA5}">
                      <a16:colId xmlns="" xmlns:a16="http://schemas.microsoft.com/office/drawing/2014/main" val="3627927253"/>
                    </a:ext>
                  </a:extLst>
                </a:gridCol>
                <a:gridCol w="2001106">
                  <a:extLst>
                    <a:ext uri="{9D8B030D-6E8A-4147-A177-3AD203B41FA5}">
                      <a16:colId xmlns="" xmlns:a16="http://schemas.microsoft.com/office/drawing/2014/main" val="1583719877"/>
                    </a:ext>
                  </a:extLst>
                </a:gridCol>
              </a:tblGrid>
              <a:tr h="298013">
                <a:tc gridSpan="4">
                  <a:txBody>
                    <a:bodyPr/>
                    <a:lstStyle/>
                    <a:p>
                      <a:pPr marL="0" lvl="5" indent="0" algn="ctr">
                        <a:spcBef>
                          <a:spcPts val="200"/>
                        </a:spcBef>
                        <a:spcAft>
                          <a:spcPts val="200"/>
                        </a:spcAft>
                      </a:pPr>
                      <a:r>
                        <a:rPr lang="en-US" b="0" dirty="0" smtClean="0"/>
                        <a:t>Agile Manifesto Principles</a:t>
                      </a:r>
                      <a:endParaRPr lang="en-US" b="0" dirty="0"/>
                    </a:p>
                  </a:txBody>
                  <a:tcPr>
                    <a:solidFill>
                      <a:srgbClr val="004C69"/>
                    </a:solidFill>
                  </a:tcPr>
                </a:tc>
                <a:tc hMerge="1">
                  <a:txBody>
                    <a:bodyPr/>
                    <a:lstStyle/>
                    <a:p>
                      <a:pPr marL="0" lvl="5" indent="0" algn="l">
                        <a:spcBef>
                          <a:spcPts val="200"/>
                        </a:spcBef>
                        <a:spcAft>
                          <a:spcPts val="200"/>
                        </a:spcAft>
                        <a:buSzPct val="100000"/>
                      </a:pPr>
                      <a:endParaRPr lang="en-IN" altLang="en-US" sz="1400" b="0" dirty="0">
                        <a:solidFill>
                          <a:srgbClr val="000000"/>
                        </a:solidFill>
                        <a:ea typeface="Microsoft YaHei"/>
                        <a:cs typeface="Arial"/>
                      </a:endParaRPr>
                    </a:p>
                  </a:txBody>
                  <a:tcPr>
                    <a:solidFill>
                      <a:srgbClr val="004C69"/>
                    </a:solidFill>
                  </a:tcPr>
                </a:tc>
                <a:tc hMerge="1">
                  <a:txBody>
                    <a:bodyPr/>
                    <a:lstStyle/>
                    <a:p>
                      <a:pPr marL="0" marR="0" lvl="5" indent="0" algn="l" defTabSz="685777" rtl="0" eaLnBrk="1" fontAlgn="auto" latinLnBrk="0" hangingPunct="1">
                        <a:lnSpc>
                          <a:spcPct val="100000"/>
                        </a:lnSpc>
                        <a:spcBef>
                          <a:spcPts val="200"/>
                        </a:spcBef>
                        <a:spcAft>
                          <a:spcPts val="200"/>
                        </a:spcAft>
                        <a:buClrTx/>
                        <a:buSzPct val="100000"/>
                        <a:buFontTx/>
                        <a:buNone/>
                        <a:tabLst/>
                        <a:defRPr/>
                      </a:pPr>
                      <a:endParaRPr lang="en-IN" altLang="en-US" sz="1400" b="0" kern="1200" dirty="0">
                        <a:solidFill>
                          <a:srgbClr val="000000"/>
                        </a:solidFill>
                        <a:latin typeface="+mn-lt"/>
                        <a:ea typeface="Microsoft YaHei"/>
                        <a:cs typeface="Arial"/>
                      </a:endParaRPr>
                    </a:p>
                  </a:txBody>
                  <a:tcPr>
                    <a:solidFill>
                      <a:srgbClr val="004C69"/>
                    </a:solidFill>
                  </a:tcPr>
                </a:tc>
                <a:tc hMerge="1">
                  <a:txBody>
                    <a:bodyPr/>
                    <a:lstStyle/>
                    <a:p>
                      <a:pPr marL="0" marR="0" lvl="5" indent="0" algn="l" defTabSz="685777" rtl="0" eaLnBrk="1" fontAlgn="auto" latinLnBrk="0" hangingPunct="1">
                        <a:lnSpc>
                          <a:spcPct val="100000"/>
                        </a:lnSpc>
                        <a:spcBef>
                          <a:spcPts val="200"/>
                        </a:spcBef>
                        <a:spcAft>
                          <a:spcPts val="200"/>
                        </a:spcAft>
                        <a:buClrTx/>
                        <a:buSzPct val="100000"/>
                        <a:buFontTx/>
                        <a:buNone/>
                        <a:tabLst/>
                        <a:defRPr/>
                      </a:pPr>
                      <a:endParaRPr lang="en-IN" altLang="en-US" sz="1400" b="0" kern="1200" dirty="0">
                        <a:solidFill>
                          <a:srgbClr val="000000"/>
                        </a:solidFill>
                        <a:latin typeface="+mn-lt"/>
                        <a:ea typeface="Microsoft YaHei"/>
                        <a:cs typeface="Arial"/>
                      </a:endParaRPr>
                    </a:p>
                  </a:txBody>
                  <a:tcPr>
                    <a:solidFill>
                      <a:srgbClr val="004C69"/>
                    </a:solidFill>
                  </a:tcPr>
                </a:tc>
                <a:extLst>
                  <a:ext uri="{0D108BD9-81ED-4DB2-BD59-A6C34878D82A}">
                    <a16:rowId xmlns="" xmlns:a16="http://schemas.microsoft.com/office/drawing/2014/main" val="2198642634"/>
                  </a:ext>
                </a:extLst>
              </a:tr>
              <a:tr h="298013">
                <a:tc>
                  <a:txBody>
                    <a:bodyPr/>
                    <a:lstStyle/>
                    <a:p>
                      <a:pPr marL="0" lvl="5" indent="0" algn="l">
                        <a:spcBef>
                          <a:spcPts val="200"/>
                        </a:spcBef>
                        <a:spcAft>
                          <a:spcPts val="200"/>
                        </a:spcAft>
                      </a:pPr>
                      <a:r>
                        <a:rPr lang="en-IN" altLang="en-US" sz="1400" dirty="0"/>
                        <a:t>Customer focus</a:t>
                      </a:r>
                      <a:endParaRPr lang="en-US" b="0" dirty="0"/>
                    </a:p>
                  </a:txBody>
                  <a:tcPr/>
                </a:tc>
                <a:tc>
                  <a:txBody>
                    <a:bodyPr/>
                    <a:lstStyle/>
                    <a:p>
                      <a:pPr marL="0" lvl="5" indent="0" algn="l">
                        <a:spcBef>
                          <a:spcPts val="200"/>
                        </a:spcBef>
                        <a:spcAft>
                          <a:spcPts val="200"/>
                        </a:spcAft>
                        <a:buSzPct val="100000"/>
                      </a:pPr>
                      <a:r>
                        <a:rPr lang="en-IN" altLang="en-US" sz="1400" dirty="0"/>
                        <a:t>Collaboration</a:t>
                      </a:r>
                      <a:endParaRPr lang="en-IN" altLang="en-US" sz="1400" b="0" dirty="0">
                        <a:solidFill>
                          <a:srgbClr val="000000"/>
                        </a:solidFill>
                        <a:ea typeface="Microsoft YaHei"/>
                        <a:cs typeface="Arial"/>
                      </a:endParaRPr>
                    </a:p>
                  </a:txBody>
                  <a:tcPr/>
                </a:tc>
                <a:tc>
                  <a:txBody>
                    <a:bodyPr/>
                    <a:lstStyle/>
                    <a:p>
                      <a:pPr marL="0" marR="0" lvl="5" indent="0" algn="l" defTabSz="685777" rtl="0" eaLnBrk="1" fontAlgn="auto" latinLnBrk="0" hangingPunct="1">
                        <a:lnSpc>
                          <a:spcPct val="100000"/>
                        </a:lnSpc>
                        <a:spcBef>
                          <a:spcPts val="200"/>
                        </a:spcBef>
                        <a:spcAft>
                          <a:spcPts val="200"/>
                        </a:spcAft>
                        <a:buClrTx/>
                        <a:buSzPct val="100000"/>
                        <a:buFontTx/>
                        <a:buNone/>
                        <a:tabLst/>
                        <a:defRPr/>
                      </a:pPr>
                      <a:r>
                        <a:rPr lang="en-IN" altLang="en-US" sz="1400" kern="1200" dirty="0"/>
                        <a:t>Working software</a:t>
                      </a:r>
                      <a:endParaRPr lang="en-IN" altLang="en-US" sz="1400" b="0" kern="1200" dirty="0">
                        <a:solidFill>
                          <a:srgbClr val="000000"/>
                        </a:solidFill>
                        <a:latin typeface="+mn-lt"/>
                        <a:ea typeface="Microsoft YaHei"/>
                        <a:cs typeface="Arial"/>
                      </a:endParaRPr>
                    </a:p>
                  </a:txBody>
                  <a:tcPr/>
                </a:tc>
                <a:tc>
                  <a:txBody>
                    <a:bodyPr/>
                    <a:lstStyle/>
                    <a:p>
                      <a:pPr marL="0" marR="0" lvl="5" indent="0" algn="l" defTabSz="685777" rtl="0" eaLnBrk="1" fontAlgn="auto" latinLnBrk="0" hangingPunct="1">
                        <a:lnSpc>
                          <a:spcPct val="100000"/>
                        </a:lnSpc>
                        <a:spcBef>
                          <a:spcPts val="200"/>
                        </a:spcBef>
                        <a:spcAft>
                          <a:spcPts val="200"/>
                        </a:spcAft>
                        <a:buClrTx/>
                        <a:buSzPct val="100000"/>
                        <a:buFontTx/>
                        <a:buNone/>
                        <a:tabLst/>
                        <a:defRPr/>
                      </a:pPr>
                      <a:r>
                        <a:rPr lang="en-IN" altLang="en-US" sz="1400" kern="1200" dirty="0"/>
                        <a:t>Simplicity</a:t>
                      </a:r>
                      <a:endParaRPr lang="en-IN" altLang="en-US" sz="1400" b="0" kern="1200" dirty="0">
                        <a:solidFill>
                          <a:srgbClr val="000000"/>
                        </a:solidFill>
                        <a:latin typeface="+mn-lt"/>
                        <a:ea typeface="Microsoft YaHei"/>
                        <a:cs typeface="Arial"/>
                      </a:endParaRPr>
                    </a:p>
                  </a:txBody>
                  <a:tcPr/>
                </a:tc>
                <a:extLst>
                  <a:ext uri="{0D108BD9-81ED-4DB2-BD59-A6C34878D82A}">
                    <a16:rowId xmlns="" xmlns:a16="http://schemas.microsoft.com/office/drawing/2014/main" val="3417054799"/>
                  </a:ext>
                </a:extLst>
              </a:tr>
              <a:tr h="456460">
                <a:tc>
                  <a:txBody>
                    <a:bodyPr/>
                    <a:lstStyle/>
                    <a:p>
                      <a:pPr marL="1588" lvl="5" indent="-1588" algn="l">
                        <a:spcBef>
                          <a:spcPts val="200"/>
                        </a:spcBef>
                        <a:spcAft>
                          <a:spcPts val="200"/>
                        </a:spcAft>
                        <a:buSzPct val="100000"/>
                      </a:pPr>
                      <a:r>
                        <a:rPr lang="en-IN" altLang="en-US" sz="1400" dirty="0"/>
                        <a:t>Embrace change and adapt </a:t>
                      </a:r>
                      <a:endParaRPr lang="en-US" b="0" dirty="0"/>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IN" altLang="en-US" sz="1400" dirty="0"/>
                        <a:t>Motivated teams</a:t>
                      </a:r>
                      <a:endParaRPr lang="en-IN" altLang="en-US" sz="1400" b="0" dirty="0">
                        <a:solidFill>
                          <a:srgbClr val="000000"/>
                        </a:solidFill>
                        <a:ea typeface="Microsoft YaHei"/>
                        <a:cs typeface="Arial"/>
                      </a:endParaRPr>
                    </a:p>
                  </a:txBody>
                  <a:tcPr/>
                </a:tc>
                <a:tc>
                  <a:txBody>
                    <a:bodyPr/>
                    <a:lstStyle/>
                    <a:p>
                      <a:pPr marL="0" marR="0" lvl="5" indent="0" algn="l" defTabSz="685777" rtl="0" eaLnBrk="1" fontAlgn="auto" latinLnBrk="0" hangingPunct="1">
                        <a:lnSpc>
                          <a:spcPct val="100000"/>
                        </a:lnSpc>
                        <a:spcBef>
                          <a:spcPts val="200"/>
                        </a:spcBef>
                        <a:spcAft>
                          <a:spcPts val="200"/>
                        </a:spcAft>
                        <a:buClrTx/>
                        <a:buSzPct val="100000"/>
                        <a:buFontTx/>
                        <a:buNone/>
                        <a:tabLst/>
                        <a:defRPr/>
                      </a:pPr>
                      <a:r>
                        <a:rPr lang="en-IN" altLang="en-US" sz="1400" kern="1200" dirty="0"/>
                        <a:t>Work at a sustainable pace</a:t>
                      </a:r>
                      <a:endParaRPr lang="en-IN" altLang="en-US" sz="1400" b="0" kern="1200" dirty="0">
                        <a:solidFill>
                          <a:srgbClr val="000000"/>
                        </a:solidFill>
                        <a:latin typeface="+mn-lt"/>
                        <a:ea typeface="Microsoft YaHei"/>
                        <a:cs typeface="Arial"/>
                      </a:endParaRPr>
                    </a:p>
                  </a:txBody>
                  <a:tcPr/>
                </a:tc>
                <a:tc>
                  <a:txBody>
                    <a:bodyPr/>
                    <a:lstStyle/>
                    <a:p>
                      <a:pPr marL="0" marR="0" lvl="5" indent="0" algn="l" defTabSz="685777" rtl="0" eaLnBrk="1" fontAlgn="auto" latinLnBrk="0" hangingPunct="1">
                        <a:lnSpc>
                          <a:spcPct val="100000"/>
                        </a:lnSpc>
                        <a:spcBef>
                          <a:spcPts val="200"/>
                        </a:spcBef>
                        <a:spcAft>
                          <a:spcPts val="200"/>
                        </a:spcAft>
                        <a:buClrTx/>
                        <a:buSzPct val="100000"/>
                        <a:buFontTx/>
                        <a:buNone/>
                        <a:tabLst/>
                        <a:defRPr/>
                      </a:pPr>
                      <a:r>
                        <a:rPr lang="en-IN" altLang="en-US" sz="1400" kern="1200" dirty="0"/>
                        <a:t>Self-organizing teams</a:t>
                      </a:r>
                      <a:endParaRPr lang="en-IN" altLang="en-US" sz="1400" b="0" kern="1200" dirty="0">
                        <a:solidFill>
                          <a:srgbClr val="000000"/>
                        </a:solidFill>
                        <a:latin typeface="+mn-lt"/>
                        <a:ea typeface="Microsoft YaHei"/>
                        <a:cs typeface="Arial"/>
                      </a:endParaRPr>
                    </a:p>
                  </a:txBody>
                  <a:tcPr/>
                </a:tc>
                <a:extLst>
                  <a:ext uri="{0D108BD9-81ED-4DB2-BD59-A6C34878D82A}">
                    <a16:rowId xmlns="" xmlns:a16="http://schemas.microsoft.com/office/drawing/2014/main" val="1873068801"/>
                  </a:ext>
                </a:extLst>
              </a:tr>
              <a:tr h="506621">
                <a:tc>
                  <a:txBody>
                    <a:bodyPr/>
                    <a:lstStyle/>
                    <a:p>
                      <a:pPr marL="0" lvl="5" indent="0" algn="l">
                        <a:spcBef>
                          <a:spcPts val="200"/>
                        </a:spcBef>
                        <a:spcAft>
                          <a:spcPts val="200"/>
                        </a:spcAft>
                        <a:buSzPct val="100000"/>
                      </a:pPr>
                      <a:r>
                        <a:rPr lang="en-IN" altLang="en-US" sz="1400" dirty="0"/>
                        <a:t>Frequent delivery of working software</a:t>
                      </a:r>
                      <a:endParaRPr lang="en-US" b="0" dirty="0"/>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IN" altLang="en-US" sz="1400" dirty="0"/>
                        <a:t>Face-to-face conversations</a:t>
                      </a:r>
                      <a:endParaRPr lang="en-IN" altLang="en-US" sz="1400" b="0" dirty="0">
                        <a:solidFill>
                          <a:srgbClr val="000000"/>
                        </a:solidFill>
                        <a:ea typeface="Microsoft YaHei"/>
                        <a:cs typeface="Arial"/>
                      </a:endParaRPr>
                    </a:p>
                  </a:txBody>
                  <a:tcPr/>
                </a:tc>
                <a:tc>
                  <a:txBody>
                    <a:bodyPr/>
                    <a:lstStyle/>
                    <a:p>
                      <a:pPr marL="0" marR="0" lvl="5" indent="0" algn="l" defTabSz="685777" rtl="0" eaLnBrk="1" fontAlgn="auto" latinLnBrk="0" hangingPunct="1">
                        <a:lnSpc>
                          <a:spcPct val="100000"/>
                        </a:lnSpc>
                        <a:spcBef>
                          <a:spcPts val="200"/>
                        </a:spcBef>
                        <a:spcAft>
                          <a:spcPts val="200"/>
                        </a:spcAft>
                        <a:buClrTx/>
                        <a:buSzPct val="100000"/>
                        <a:buFontTx/>
                        <a:buNone/>
                        <a:tabLst/>
                        <a:defRPr/>
                      </a:pPr>
                      <a:r>
                        <a:rPr lang="en-IN" altLang="en-US" sz="1400" kern="1200" dirty="0"/>
                        <a:t>Agile environment</a:t>
                      </a:r>
                      <a:endParaRPr lang="en-IN" altLang="en-US" sz="1400" b="0" kern="1200" dirty="0">
                        <a:solidFill>
                          <a:srgbClr val="000000"/>
                        </a:solidFill>
                        <a:latin typeface="+mn-lt"/>
                        <a:ea typeface="Microsoft YaHei"/>
                        <a:cs typeface="Arial"/>
                      </a:endParaRPr>
                    </a:p>
                  </a:txBody>
                  <a:tcPr/>
                </a:tc>
                <a:tc>
                  <a:txBody>
                    <a:bodyPr/>
                    <a:lstStyle/>
                    <a:p>
                      <a:pPr marL="0" marR="0" lvl="5" indent="0" algn="l" defTabSz="685777" rtl="0" eaLnBrk="1" fontAlgn="auto" latinLnBrk="0" hangingPunct="1">
                        <a:lnSpc>
                          <a:spcPct val="100000"/>
                        </a:lnSpc>
                        <a:spcBef>
                          <a:spcPts val="200"/>
                        </a:spcBef>
                        <a:spcAft>
                          <a:spcPts val="200"/>
                        </a:spcAft>
                        <a:buClrTx/>
                        <a:buSzPct val="100000"/>
                        <a:buFontTx/>
                        <a:buNone/>
                        <a:tabLst/>
                        <a:defRPr/>
                      </a:pPr>
                      <a:r>
                        <a:rPr lang="en-IN" altLang="en-US" sz="1400" kern="1200" dirty="0"/>
                        <a:t>Continuous Improvement</a:t>
                      </a:r>
                      <a:endParaRPr lang="en-IN" altLang="en-US" sz="1400" b="0" kern="1200" dirty="0">
                        <a:solidFill>
                          <a:srgbClr val="000000"/>
                        </a:solidFill>
                        <a:latin typeface="+mn-lt"/>
                        <a:ea typeface="Microsoft YaHei"/>
                        <a:cs typeface="Arial"/>
                      </a:endParaRPr>
                    </a:p>
                  </a:txBody>
                  <a:tcPr/>
                </a:tc>
              </a:tr>
            </a:tbl>
          </a:graphicData>
        </a:graphic>
      </p:graphicFrame>
    </p:spTree>
    <p:extLst>
      <p:ext uri="{BB962C8B-B14F-4D97-AF65-F5344CB8AC3E}">
        <p14:creationId xmlns:p14="http://schemas.microsoft.com/office/powerpoint/2010/main" val="1077062616"/>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Title 1"/>
          <p:cNvSpPr>
            <a:spLocks noGrp="1" noChangeArrowheads="1"/>
          </p:cNvSpPr>
          <p:nvPr>
            <p:ph type="title"/>
          </p:nvPr>
        </p:nvSpPr>
        <p:spPr>
          <a:xfrm>
            <a:off x="1" y="50629"/>
            <a:ext cx="9144000" cy="757551"/>
          </a:xfrm>
        </p:spPr>
        <p:txBody>
          <a:bodyPr/>
          <a:lstStyle/>
          <a:p>
            <a:r>
              <a:rPr lang="en-US" dirty="0"/>
              <a:t>Instructor Materials – </a:t>
            </a:r>
            <a:r>
              <a:rPr dirty="0"/>
              <a:t>Module 3 Planning Guide</a:t>
            </a:r>
            <a:endParaRPr lang="en-US" dirty="0"/>
          </a:p>
        </p:txBody>
      </p:sp>
      <p:sp>
        <p:nvSpPr>
          <p:cNvPr id="4099" name="Content Placeholder 1"/>
          <p:cNvSpPr>
            <a:spLocks noGrp="1" noChangeArrowheads="1"/>
          </p:cNvSpPr>
          <p:nvPr>
            <p:ph idx="1"/>
          </p:nvPr>
        </p:nvSpPr>
        <p:spPr>
          <a:xfrm>
            <a:off x="144065" y="798944"/>
            <a:ext cx="8853286" cy="3747655"/>
          </a:xfrm>
        </p:spPr>
        <p:txBody>
          <a:bodyPr/>
          <a:lstStyle/>
          <a:p>
            <a:pPr marL="0" indent="0">
              <a:buNone/>
            </a:pPr>
            <a:r>
              <a:rPr lang="en-CA" sz="1600" dirty="0"/>
              <a:t>This PowerPoint deck is divided in two parts:</a:t>
            </a:r>
          </a:p>
          <a:p>
            <a:pPr>
              <a:buClrTx/>
              <a:buFont typeface="Arial" panose="020B0604020202020204" pitchFamily="34" charset="0"/>
              <a:buChar char="•"/>
            </a:pPr>
            <a:r>
              <a:rPr lang="en-US" sz="1600" dirty="0"/>
              <a:t>Instructor Planning Guide</a:t>
            </a:r>
            <a:endParaRPr lang="en-CA" sz="1600" dirty="0"/>
          </a:p>
          <a:p>
            <a:pPr lvl="1">
              <a:buClrTx/>
            </a:pPr>
            <a:r>
              <a:rPr lang="en-CA" sz="1600" dirty="0"/>
              <a:t>Information to help you become familiar with the module</a:t>
            </a:r>
          </a:p>
          <a:p>
            <a:pPr lvl="1">
              <a:buClrTx/>
            </a:pPr>
            <a:r>
              <a:rPr lang="en-CA" sz="1600" dirty="0"/>
              <a:t>Teaching aids</a:t>
            </a:r>
          </a:p>
          <a:p>
            <a:pPr>
              <a:buClrTx/>
              <a:buFont typeface="Arial" panose="020B0604020202020204" pitchFamily="34" charset="0"/>
              <a:buChar char="•"/>
            </a:pPr>
            <a:r>
              <a:rPr lang="en-CA" sz="1600" dirty="0"/>
              <a:t>Instructor Class Presentation</a:t>
            </a:r>
          </a:p>
          <a:p>
            <a:pPr lvl="1">
              <a:buClrTx/>
            </a:pPr>
            <a:r>
              <a:rPr lang="en-CA" sz="1600" dirty="0"/>
              <a:t>Optional slides that you can use in the classroom</a:t>
            </a:r>
          </a:p>
          <a:p>
            <a:pPr lvl="1">
              <a:buClrTx/>
            </a:pPr>
            <a:r>
              <a:rPr lang="en-CA" sz="1600" dirty="0"/>
              <a:t>Begins on slide # 9</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www.netacad.com,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1081326005"/>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7999176" cy="757551"/>
          </a:xfrm>
        </p:spPr>
        <p:txBody>
          <a:bodyPr/>
          <a:lstStyle/>
          <a:p>
            <a:r>
              <a:rPr altLang="en-US" sz="1600" dirty="0"/>
              <a:t>Software Development</a:t>
            </a:r>
            <a:r>
              <a:rPr lang="en-US" altLang="en-US" sz="1600" dirty="0"/>
              <a:t> and Design</a:t>
            </a:r>
            <a:r>
              <a:rPr altLang="en-US" sz="1600" dirty="0"/>
              <a:t> </a:t>
            </a:r>
            <a:r>
              <a:rPr altLang="en-US" dirty="0"/>
              <a:t/>
            </a:r>
            <a:br>
              <a:rPr altLang="en-US" dirty="0"/>
            </a:br>
            <a:r>
              <a:rPr altLang="en-US" dirty="0"/>
              <a:t>Agile Methods</a:t>
            </a:r>
            <a:endParaRPr lang="en-CA" altLang="en-US" dirty="0"/>
          </a:p>
        </p:txBody>
      </p:sp>
      <p:sp>
        <p:nvSpPr>
          <p:cNvPr id="13315" name="Content Placeholder 1"/>
          <p:cNvSpPr>
            <a:spLocks noGrp="1"/>
          </p:cNvSpPr>
          <p:nvPr>
            <p:ph idx="1"/>
          </p:nvPr>
        </p:nvSpPr>
        <p:spPr>
          <a:xfrm>
            <a:off x="0" y="801475"/>
            <a:ext cx="8840141" cy="3856250"/>
          </a:xfrm>
        </p:spPr>
        <p:txBody>
          <a:bodyPr/>
          <a:lstStyle/>
          <a:p>
            <a:pPr marL="285750" indent="-195263">
              <a:lnSpc>
                <a:spcPct val="95000"/>
              </a:lnSpc>
              <a:spcBef>
                <a:spcPts val="1075"/>
              </a:spcBef>
              <a:buSzPct val="100000"/>
              <a:buFont typeface="Arial" pitchFamily="34" charset="0"/>
              <a:buChar char="•"/>
            </a:pPr>
            <a:r>
              <a:rPr lang="en-IN" altLang="en-US" sz="1600" dirty="0">
                <a:ea typeface="Microsoft YaHei"/>
                <a:cs typeface="Arial"/>
              </a:rPr>
              <a:t>The popular Agile methods are:</a:t>
            </a:r>
          </a:p>
          <a:p>
            <a:pPr marL="541338" lvl="2" indent="-179388">
              <a:lnSpc>
                <a:spcPct val="95000"/>
              </a:lnSpc>
              <a:spcBef>
                <a:spcPts val="1075"/>
              </a:spcBef>
              <a:buSzPct val="100000"/>
              <a:buFont typeface="Arial" pitchFamily="34" charset="0"/>
              <a:buChar char="•"/>
            </a:pPr>
            <a:r>
              <a:rPr lang="en-IN" altLang="en-US" sz="1600" b="1" dirty="0">
                <a:ea typeface="Microsoft YaHei"/>
                <a:cs typeface="Arial"/>
              </a:rPr>
              <a:t>Agile Scrum:</a:t>
            </a:r>
            <a:r>
              <a:rPr lang="en-IN" altLang="en-US" sz="1600" dirty="0">
                <a:ea typeface="Microsoft YaHei"/>
                <a:cs typeface="Arial"/>
              </a:rPr>
              <a:t> </a:t>
            </a:r>
            <a:r>
              <a:rPr lang="en-US" altLang="en-US" sz="1600" dirty="0">
                <a:ea typeface="Microsoft YaHei"/>
                <a:cs typeface="Arial"/>
              </a:rPr>
              <a:t>The Scrum focuses on small, self-organizing teams that meet daily for short periods and work in iterative sprints.</a:t>
            </a:r>
            <a:endParaRPr lang="en-IN" altLang="en-US" sz="1600" dirty="0">
              <a:ea typeface="Microsoft YaHei"/>
              <a:cs typeface="Arial"/>
            </a:endParaRPr>
          </a:p>
          <a:p>
            <a:pPr marL="541338" lvl="2" indent="-179388">
              <a:lnSpc>
                <a:spcPct val="95000"/>
              </a:lnSpc>
              <a:spcBef>
                <a:spcPts val="1075"/>
              </a:spcBef>
              <a:buSzPct val="100000"/>
              <a:buFont typeface="Arial" pitchFamily="34" charset="0"/>
              <a:buChar char="•"/>
            </a:pPr>
            <a:r>
              <a:rPr lang="en-IN" altLang="en-US" sz="1600" b="1" dirty="0">
                <a:ea typeface="Microsoft YaHei"/>
                <a:cs typeface="Arial"/>
              </a:rPr>
              <a:t>Lean:</a:t>
            </a:r>
            <a:r>
              <a:rPr lang="en-IN" altLang="en-US" sz="1600" dirty="0">
                <a:ea typeface="Microsoft YaHei"/>
                <a:cs typeface="Arial"/>
              </a:rPr>
              <a:t> </a:t>
            </a:r>
            <a:r>
              <a:rPr lang="en-US" altLang="en-US" sz="1600" dirty="0">
                <a:ea typeface="Microsoft YaHei"/>
                <a:cs typeface="Arial"/>
              </a:rPr>
              <a:t>The Lean method emphasizes on elimination of wasted effort in planning and execution, and reduction of programmer cognitive load.</a:t>
            </a:r>
            <a:endParaRPr lang="en-IN" altLang="en-US" sz="1600" dirty="0">
              <a:ea typeface="Microsoft YaHei"/>
              <a:cs typeface="Arial"/>
            </a:endParaRPr>
          </a:p>
          <a:p>
            <a:pPr marL="541338" lvl="2" indent="-179388">
              <a:lnSpc>
                <a:spcPct val="95000"/>
              </a:lnSpc>
              <a:spcBef>
                <a:spcPts val="1075"/>
              </a:spcBef>
              <a:buSzPct val="100000"/>
              <a:buFont typeface="Arial" pitchFamily="34" charset="0"/>
              <a:buChar char="•"/>
            </a:pPr>
            <a:r>
              <a:rPr lang="en-IN" altLang="en-US" sz="1600" b="1" dirty="0">
                <a:ea typeface="Microsoft YaHei"/>
                <a:cs typeface="Arial"/>
              </a:rPr>
              <a:t>Extreme Programming (XP):</a:t>
            </a:r>
            <a:r>
              <a:rPr lang="en-IN" altLang="en-US" sz="1600" dirty="0">
                <a:ea typeface="Microsoft YaHei"/>
                <a:cs typeface="Arial"/>
              </a:rPr>
              <a:t> </a:t>
            </a:r>
            <a:r>
              <a:rPr lang="en-US" altLang="en-US" sz="1600" dirty="0">
                <a:ea typeface="Microsoft YaHei"/>
                <a:cs typeface="Arial"/>
              </a:rPr>
              <a:t>XP deliberately addresses the specific kinds of quality-of-life issues faced by the software development teams.</a:t>
            </a:r>
            <a:endParaRPr lang="en-IN" altLang="en-US" sz="1600" dirty="0">
              <a:ea typeface="Microsoft YaHei"/>
              <a:cs typeface="Arial"/>
            </a:endParaRPr>
          </a:p>
          <a:p>
            <a:pPr marL="541338" lvl="2" indent="-179388">
              <a:lnSpc>
                <a:spcPct val="95000"/>
              </a:lnSpc>
              <a:spcBef>
                <a:spcPts val="1075"/>
              </a:spcBef>
              <a:buSzPct val="100000"/>
              <a:buFont typeface="Arial" pitchFamily="34" charset="0"/>
              <a:buChar char="•"/>
            </a:pPr>
            <a:r>
              <a:rPr lang="en-IN" altLang="en-US" sz="1600" b="1" dirty="0">
                <a:ea typeface="Microsoft YaHei"/>
                <a:cs typeface="Arial"/>
              </a:rPr>
              <a:t>Feature-Driven Development (FDD):</a:t>
            </a:r>
            <a:r>
              <a:rPr lang="en-IN" altLang="en-US" sz="1600" dirty="0">
                <a:ea typeface="Microsoft YaHei"/>
                <a:cs typeface="Arial"/>
              </a:rPr>
              <a:t> </a:t>
            </a:r>
            <a:r>
              <a:rPr lang="en-US" altLang="en-US" sz="1600" dirty="0">
                <a:ea typeface="Microsoft YaHei"/>
                <a:cs typeface="Arial"/>
              </a:rPr>
              <a:t>FDD prescribes that software development should proceed in terms of an overall model, broken out, planned, designed, and built feature-by-feature.</a:t>
            </a:r>
            <a:endParaRPr lang="en-IN" altLang="en-US" sz="1600" dirty="0">
              <a:ea typeface="Microsoft YaHei"/>
              <a:cs typeface="Arial"/>
            </a:endParaRPr>
          </a:p>
          <a:p>
            <a:pPr marL="287338" indent="-177800">
              <a:lnSpc>
                <a:spcPct val="95000"/>
              </a:lnSpc>
              <a:spcBef>
                <a:spcPts val="1075"/>
              </a:spcBef>
              <a:buClrTx/>
              <a:buSzTx/>
              <a:buNone/>
            </a:pPr>
            <a:endParaRPr lang="en-IN" altLang="en-US" sz="1600" dirty="0">
              <a:cs typeface="Arial"/>
            </a:endParaRPr>
          </a:p>
        </p:txBody>
      </p:sp>
    </p:spTree>
    <p:extLst>
      <p:ext uri="{BB962C8B-B14F-4D97-AF65-F5344CB8AC3E}">
        <p14:creationId xmlns:p14="http://schemas.microsoft.com/office/powerpoint/2010/main" val="2302069944"/>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7999176" cy="757551"/>
          </a:xfrm>
        </p:spPr>
        <p:txBody>
          <a:bodyPr/>
          <a:lstStyle/>
          <a:p>
            <a:r>
              <a:rPr altLang="en-US" sz="1600" dirty="0"/>
              <a:t>Software Development </a:t>
            </a:r>
            <a:r>
              <a:rPr lang="en-US" altLang="en-US" sz="1600" dirty="0"/>
              <a:t>and Design</a:t>
            </a:r>
            <a:r>
              <a:rPr altLang="en-US" dirty="0"/>
              <a:t/>
            </a:r>
            <a:br>
              <a:rPr altLang="en-US" dirty="0"/>
            </a:br>
            <a:r>
              <a:rPr altLang="en-US" dirty="0"/>
              <a:t>Agile Methods (</a:t>
            </a:r>
            <a:r>
              <a:rPr lang="en-US" altLang="en-US" dirty="0"/>
              <a:t>Contd.</a:t>
            </a:r>
            <a:r>
              <a:rPr altLang="en-US" dirty="0"/>
              <a:t>)</a:t>
            </a:r>
            <a:endParaRPr lang="en-CA" altLang="en-US" dirty="0"/>
          </a:p>
        </p:txBody>
      </p:sp>
      <p:sp>
        <p:nvSpPr>
          <p:cNvPr id="13315" name="Content Placeholder 1"/>
          <p:cNvSpPr>
            <a:spLocks noGrp="1"/>
          </p:cNvSpPr>
          <p:nvPr>
            <p:ph idx="1"/>
          </p:nvPr>
        </p:nvSpPr>
        <p:spPr>
          <a:xfrm>
            <a:off x="0" y="801475"/>
            <a:ext cx="9035358" cy="3856250"/>
          </a:xfrm>
        </p:spPr>
        <p:txBody>
          <a:bodyPr/>
          <a:lstStyle/>
          <a:p>
            <a:pPr marL="271463" indent="-161925">
              <a:spcBef>
                <a:spcPts val="300"/>
              </a:spcBef>
              <a:buFont typeface="Arial" panose="020B0604020202020204" pitchFamily="34" charset="0"/>
              <a:buChar char="•"/>
            </a:pPr>
            <a:r>
              <a:rPr lang="en-IN" altLang="en-US" b="1" dirty="0">
                <a:ea typeface="Microsoft YaHei"/>
                <a:cs typeface="Arial"/>
              </a:rPr>
              <a:t>Sprints</a:t>
            </a:r>
          </a:p>
          <a:p>
            <a:pPr marL="541338" lvl="1" indent="-179388">
              <a:buSzPct val="100000"/>
              <a:buFont typeface="Arial" pitchFamily="34" charset="0"/>
              <a:buChar char="•"/>
            </a:pPr>
            <a:r>
              <a:rPr lang="en-IN" altLang="en-US" sz="1500" dirty="0">
                <a:ea typeface="Microsoft YaHei"/>
                <a:cs typeface="Arial"/>
              </a:rPr>
              <a:t>A sprint is a specific period of time, usually between 2-4 weeks, during which</a:t>
            </a:r>
            <a:r>
              <a:rPr lang="en-IN" sz="1500" dirty="0"/>
              <a:t>, each team takes on as many tasks (also known as user stories) as they feel they can accomplish. When the sprint is over, the software should be working and deliverable.</a:t>
            </a:r>
          </a:p>
          <a:p>
            <a:pPr marL="541338" lvl="1" indent="-179388">
              <a:buSzPct val="100000"/>
              <a:buFont typeface="Arial" pitchFamily="34" charset="0"/>
              <a:buChar char="•"/>
            </a:pPr>
            <a:r>
              <a:rPr lang="en-US" altLang="en-US" sz="1500" dirty="0">
                <a:ea typeface="Microsoft YaHei"/>
                <a:cs typeface="Arial"/>
              </a:rPr>
              <a:t>The duration of the sprint is determined before the process begins and should rarely change.</a:t>
            </a:r>
          </a:p>
          <a:p>
            <a:pPr marL="361950" lvl="1" indent="0">
              <a:lnSpc>
                <a:spcPct val="50000"/>
              </a:lnSpc>
              <a:buSzPct val="100000"/>
              <a:buNone/>
            </a:pPr>
            <a:endParaRPr lang="en-IN" altLang="en-US" sz="1500" dirty="0">
              <a:ea typeface="Microsoft YaHei"/>
              <a:cs typeface="Arial"/>
            </a:endParaRPr>
          </a:p>
          <a:p>
            <a:pPr marL="271463" indent="-161925">
              <a:spcBef>
                <a:spcPts val="300"/>
              </a:spcBef>
              <a:buClrTx/>
              <a:buSzTx/>
              <a:buFont typeface="Arial" panose="020B0604020202020204" pitchFamily="34" charset="0"/>
              <a:buChar char="•"/>
            </a:pPr>
            <a:r>
              <a:rPr lang="en-IN" altLang="en-US" b="1" dirty="0">
                <a:ea typeface="Microsoft YaHei"/>
                <a:cs typeface="Arial"/>
              </a:rPr>
              <a:t>Backlog</a:t>
            </a:r>
            <a:endParaRPr lang="en-IN" altLang="en-US" dirty="0">
              <a:ea typeface="Microsoft YaHei"/>
              <a:cs typeface="Arial"/>
            </a:endParaRPr>
          </a:p>
          <a:p>
            <a:pPr marL="541338" lvl="1" indent="-179388">
              <a:buSzPct val="100000"/>
              <a:buFont typeface="Arial" pitchFamily="34" charset="0"/>
              <a:buChar char="•"/>
            </a:pPr>
            <a:r>
              <a:rPr lang="en-US" altLang="en-US" sz="1500" dirty="0">
                <a:ea typeface="Microsoft YaHei"/>
                <a:cs typeface="Arial"/>
              </a:rPr>
              <a:t>The backlog consists of all the features of the software, in a prioritized list. </a:t>
            </a:r>
          </a:p>
          <a:p>
            <a:pPr marL="271463" indent="-161925">
              <a:spcBef>
                <a:spcPts val="300"/>
              </a:spcBef>
              <a:buClrTx/>
              <a:buSzTx/>
              <a:buFont typeface="Arial" panose="020B0604020202020204" pitchFamily="34" charset="0"/>
              <a:buChar char="•"/>
            </a:pPr>
            <a:r>
              <a:rPr lang="en-IN" altLang="en-US" b="1" dirty="0">
                <a:ea typeface="Microsoft YaHei"/>
                <a:cs typeface="Arial"/>
              </a:rPr>
              <a:t>User stories</a:t>
            </a:r>
          </a:p>
          <a:p>
            <a:pPr marL="573088" lvl="2" indent="-231775">
              <a:buSzPct val="100000"/>
              <a:buFont typeface="Arial" pitchFamily="34" charset="0"/>
              <a:buChar char="•"/>
            </a:pPr>
            <a:r>
              <a:rPr lang="en-IN" altLang="en-US" sz="1500" dirty="0">
                <a:ea typeface="Microsoft YaHei"/>
                <a:cs typeface="Arial"/>
              </a:rPr>
              <a:t>A user story is a simple statement of what a user (or a role) needs, and why. Each user story should be small enough that a single team can finish it within a single sprint.</a:t>
            </a:r>
          </a:p>
          <a:p>
            <a:pPr marL="573088" lvl="2" indent="-231775">
              <a:buSzPct val="100000"/>
              <a:buFont typeface="Arial" pitchFamily="34" charset="0"/>
              <a:buChar char="•"/>
            </a:pPr>
            <a:r>
              <a:rPr lang="en-IN" altLang="en-US" sz="1500" dirty="0">
                <a:ea typeface="Microsoft YaHei"/>
                <a:cs typeface="Arial"/>
              </a:rPr>
              <a:t>The suggested template for a user story is:</a:t>
            </a:r>
          </a:p>
          <a:p>
            <a:pPr marL="360363" lvl="2" indent="-177800">
              <a:buNone/>
            </a:pPr>
            <a:r>
              <a:rPr lang="en-IN" altLang="en-US" sz="1500" b="1" dirty="0">
                <a:ea typeface="Microsoft YaHei"/>
                <a:cs typeface="Arial"/>
              </a:rPr>
              <a:t>		</a:t>
            </a:r>
            <a:r>
              <a:rPr lang="en-IN" altLang="en-US" sz="1500" dirty="0">
                <a:ea typeface="Microsoft YaHei"/>
                <a:cs typeface="Arial"/>
              </a:rPr>
              <a:t>As a </a:t>
            </a:r>
            <a:r>
              <a:rPr lang="en-US" sz="1500" dirty="0">
                <a:solidFill>
                  <a:schemeClr val="bg1"/>
                </a:solidFill>
                <a:highlight>
                  <a:srgbClr val="000000"/>
                </a:highlight>
                <a:latin typeface="Times New Roman" panose="02020603050405020304" pitchFamily="18" charset="0"/>
                <a:cs typeface="Times New Roman" panose="02020603050405020304" pitchFamily="18" charset="0"/>
              </a:rPr>
              <a:t>&lt;user|role&gt;</a:t>
            </a:r>
            <a:r>
              <a:rPr lang="en-IN" altLang="en-US" sz="1500" dirty="0">
                <a:ea typeface="Microsoft YaHei"/>
                <a:cs typeface="Arial"/>
              </a:rPr>
              <a:t>, I would like to </a:t>
            </a:r>
            <a:r>
              <a:rPr lang="en-US" sz="1500" dirty="0">
                <a:solidFill>
                  <a:schemeClr val="bg1"/>
                </a:solidFill>
                <a:highlight>
                  <a:srgbClr val="000000"/>
                </a:highlight>
                <a:latin typeface="Times New Roman" panose="02020603050405020304" pitchFamily="18" charset="0"/>
                <a:cs typeface="Times New Roman" panose="02020603050405020304" pitchFamily="18" charset="0"/>
              </a:rPr>
              <a:t>&lt;action&gt;</a:t>
            </a:r>
            <a:r>
              <a:rPr lang="en-IN" altLang="en-US" sz="1500" dirty="0">
                <a:ea typeface="Microsoft YaHei"/>
                <a:cs typeface="Arial"/>
              </a:rPr>
              <a:t>, so that </a:t>
            </a:r>
            <a:r>
              <a:rPr lang="en-US" sz="1500" dirty="0">
                <a:solidFill>
                  <a:schemeClr val="bg1"/>
                </a:solidFill>
                <a:highlight>
                  <a:srgbClr val="000000"/>
                </a:highlight>
                <a:latin typeface="Times New Roman" panose="02020603050405020304" pitchFamily="18" charset="0"/>
                <a:cs typeface="Times New Roman" panose="02020603050405020304" pitchFamily="18" charset="0"/>
              </a:rPr>
              <a:t>&lt;value|benefit&gt;</a:t>
            </a:r>
            <a:endParaRPr lang="en-IN" altLang="en-US" sz="1500" dirty="0">
              <a:solidFill>
                <a:schemeClr val="bg1"/>
              </a:solidFill>
              <a:highlight>
                <a:srgbClr val="000000"/>
              </a:highlight>
              <a:latin typeface="Times New Roman" panose="02020603050405020304" pitchFamily="18" charset="0"/>
              <a:ea typeface="Microsoft YaHei"/>
              <a:cs typeface="Times New Roman" panose="02020603050405020304" pitchFamily="18" charset="0"/>
            </a:endParaRPr>
          </a:p>
          <a:p>
            <a:pPr marL="541338" lvl="1" indent="-179388">
              <a:buSzPct val="100000"/>
              <a:buFont typeface="Arial" pitchFamily="34" charset="0"/>
              <a:buChar char="•"/>
            </a:pPr>
            <a:endParaRPr lang="en-IN" altLang="en-US" sz="1500" dirty="0">
              <a:ea typeface="Microsoft YaHei"/>
              <a:cs typeface="Arial"/>
            </a:endParaRPr>
          </a:p>
        </p:txBody>
      </p:sp>
    </p:spTree>
    <p:extLst>
      <p:ext uri="{BB962C8B-B14F-4D97-AF65-F5344CB8AC3E}">
        <p14:creationId xmlns:p14="http://schemas.microsoft.com/office/powerpoint/2010/main" val="2011319411"/>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7999176" cy="757551"/>
          </a:xfrm>
        </p:spPr>
        <p:txBody>
          <a:bodyPr/>
          <a:lstStyle/>
          <a:p>
            <a:r>
              <a:rPr altLang="en-US" sz="1600" dirty="0"/>
              <a:t>Software Development </a:t>
            </a:r>
            <a:r>
              <a:rPr lang="en-US" altLang="en-US" sz="1600" dirty="0"/>
              <a:t>and Design</a:t>
            </a:r>
            <a:r>
              <a:rPr altLang="en-US" dirty="0"/>
              <a:t/>
            </a:r>
            <a:br>
              <a:rPr altLang="en-US" dirty="0"/>
            </a:br>
            <a:r>
              <a:rPr altLang="en-US" dirty="0"/>
              <a:t>Agile Methods (</a:t>
            </a:r>
            <a:r>
              <a:rPr lang="en-US" altLang="en-US" dirty="0"/>
              <a:t>Contd.</a:t>
            </a:r>
            <a:r>
              <a:rPr altLang="en-US" dirty="0"/>
              <a:t>)</a:t>
            </a:r>
            <a:endParaRPr lang="en-CA" altLang="en-US" dirty="0"/>
          </a:p>
        </p:txBody>
      </p:sp>
      <p:sp>
        <p:nvSpPr>
          <p:cNvPr id="13315" name="Content Placeholder 1"/>
          <p:cNvSpPr>
            <a:spLocks noGrp="1"/>
          </p:cNvSpPr>
          <p:nvPr>
            <p:ph idx="1"/>
          </p:nvPr>
        </p:nvSpPr>
        <p:spPr>
          <a:xfrm>
            <a:off x="0" y="801475"/>
            <a:ext cx="8840141" cy="3856250"/>
          </a:xfrm>
        </p:spPr>
        <p:txBody>
          <a:bodyPr/>
          <a:lstStyle/>
          <a:p>
            <a:pPr marL="287338" indent="-177800">
              <a:lnSpc>
                <a:spcPct val="95000"/>
              </a:lnSpc>
              <a:spcBef>
                <a:spcPts val="1075"/>
              </a:spcBef>
              <a:buNone/>
            </a:pPr>
            <a:r>
              <a:rPr lang="en-IN" altLang="en-US" sz="1600" b="1" dirty="0">
                <a:ea typeface="Microsoft YaHei"/>
                <a:cs typeface="Arial"/>
              </a:rPr>
              <a:t>Scrum Teams</a:t>
            </a:r>
          </a:p>
          <a:p>
            <a:pPr marL="271463" lvl="1" indent="-180975">
              <a:lnSpc>
                <a:spcPct val="95000"/>
              </a:lnSpc>
              <a:spcBef>
                <a:spcPts val="1075"/>
              </a:spcBef>
              <a:buSzPct val="100000"/>
              <a:buFont typeface="Arial" panose="020B0604020202020204" pitchFamily="34" charset="0"/>
              <a:buChar char="•"/>
            </a:pPr>
            <a:r>
              <a:rPr lang="en-IN" altLang="en-US" sz="1600" dirty="0">
                <a:ea typeface="Microsoft YaHei"/>
                <a:cs typeface="Arial"/>
              </a:rPr>
              <a:t>Scrum teams are cross-functional, collaborative, self-managed and self-empowered.</a:t>
            </a:r>
          </a:p>
          <a:p>
            <a:pPr marL="271463" lvl="1" indent="-180975">
              <a:lnSpc>
                <a:spcPct val="95000"/>
              </a:lnSpc>
              <a:spcBef>
                <a:spcPts val="1075"/>
              </a:spcBef>
              <a:buSzPct val="100000"/>
              <a:buFont typeface="Arial" panose="020B0604020202020204" pitchFamily="34" charset="0"/>
              <a:buChar char="•"/>
            </a:pPr>
            <a:r>
              <a:rPr lang="en-IN" altLang="en-US" sz="1600" dirty="0">
                <a:ea typeface="Microsoft YaHei"/>
                <a:cs typeface="Arial"/>
              </a:rPr>
              <a:t>The scrum teams should not be larger than 10 individuals.</a:t>
            </a:r>
          </a:p>
          <a:p>
            <a:pPr marL="271463" lvl="1" indent="-180975">
              <a:lnSpc>
                <a:spcPct val="95000"/>
              </a:lnSpc>
              <a:spcBef>
                <a:spcPts val="1075"/>
              </a:spcBef>
              <a:buSzPct val="100000"/>
              <a:buFont typeface="Arial" panose="020B0604020202020204" pitchFamily="34" charset="0"/>
              <a:buChar char="•"/>
            </a:pPr>
            <a:r>
              <a:rPr lang="en-IN" altLang="en-US" sz="1600" dirty="0">
                <a:ea typeface="Microsoft YaHei"/>
                <a:cs typeface="Arial"/>
              </a:rPr>
              <a:t>The scrum master should have a daily stand-up meeting with the team at a fixed time everyday for not more than 15 minutes.</a:t>
            </a:r>
          </a:p>
          <a:p>
            <a:pPr marL="271463" lvl="1" indent="-180975">
              <a:lnSpc>
                <a:spcPct val="95000"/>
              </a:lnSpc>
              <a:spcBef>
                <a:spcPts val="1075"/>
              </a:spcBef>
              <a:buSzPct val="100000"/>
              <a:buFont typeface="Arial" panose="020B0604020202020204" pitchFamily="34" charset="0"/>
              <a:buChar char="•"/>
            </a:pPr>
            <a:r>
              <a:rPr lang="en-IN" altLang="en-US" sz="1600" dirty="0">
                <a:ea typeface="Microsoft YaHei"/>
                <a:cs typeface="Arial"/>
              </a:rPr>
              <a:t>The goal is to go over important tasks that have been finished, are in progress, or are about to be started.</a:t>
            </a:r>
          </a:p>
        </p:txBody>
      </p:sp>
    </p:spTree>
    <p:extLst>
      <p:ext uri="{BB962C8B-B14F-4D97-AF65-F5344CB8AC3E}">
        <p14:creationId xmlns:p14="http://schemas.microsoft.com/office/powerpoint/2010/main" val="3767175943"/>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7999176" cy="757551"/>
          </a:xfrm>
        </p:spPr>
        <p:txBody>
          <a:bodyPr/>
          <a:lstStyle/>
          <a:p>
            <a:r>
              <a:rPr altLang="en-US" sz="1600" dirty="0"/>
              <a:t>Software Development </a:t>
            </a:r>
            <a:r>
              <a:rPr lang="en-US" altLang="en-US" sz="1600" dirty="0"/>
              <a:t>and Design</a:t>
            </a:r>
            <a:r>
              <a:rPr altLang="en-US" dirty="0"/>
              <a:t/>
            </a:r>
            <a:br>
              <a:rPr altLang="en-US" dirty="0"/>
            </a:br>
            <a:r>
              <a:rPr altLang="en-US" dirty="0"/>
              <a:t>Lean Software Development</a:t>
            </a:r>
            <a:endParaRPr lang="en-CA" altLang="en-US" dirty="0"/>
          </a:p>
        </p:txBody>
      </p:sp>
      <p:sp>
        <p:nvSpPr>
          <p:cNvPr id="13315" name="Content Placeholder 1"/>
          <p:cNvSpPr>
            <a:spLocks noGrp="1"/>
          </p:cNvSpPr>
          <p:nvPr>
            <p:ph idx="1"/>
          </p:nvPr>
        </p:nvSpPr>
        <p:spPr>
          <a:xfrm>
            <a:off x="0" y="801475"/>
            <a:ext cx="8840141" cy="3856250"/>
          </a:xfrm>
        </p:spPr>
        <p:txBody>
          <a:bodyPr/>
          <a:lstStyle/>
          <a:p>
            <a:pPr marL="287338" lvl="3" indent="-177800">
              <a:lnSpc>
                <a:spcPct val="95000"/>
              </a:lnSpc>
              <a:spcBef>
                <a:spcPts val="1075"/>
              </a:spcBef>
              <a:buSzPct val="100000"/>
            </a:pPr>
            <a:r>
              <a:rPr lang="en-IN" altLang="en-US" sz="1600" dirty="0">
                <a:ea typeface="Microsoft YaHei"/>
                <a:cs typeface="Arial"/>
              </a:rPr>
              <a:t>Lean software development is based on Lean Manufacturing principles, which are focused on minimizing waste and maximizing value to the customer.</a:t>
            </a:r>
          </a:p>
          <a:p>
            <a:pPr marL="287338" lvl="3" indent="-177800">
              <a:lnSpc>
                <a:spcPct val="95000"/>
              </a:lnSpc>
              <a:spcBef>
                <a:spcPts val="1075"/>
              </a:spcBef>
              <a:buSzPct val="100000"/>
            </a:pPr>
            <a:r>
              <a:rPr lang="en-IN" altLang="en-US" sz="1600" dirty="0">
                <a:ea typeface="Microsoft YaHei"/>
                <a:cs typeface="Arial"/>
              </a:rPr>
              <a:t>The seven principles of lean, given in the book “Lean Software Development: An Agile Toolkit,” are as follows:</a:t>
            </a:r>
          </a:p>
          <a:p>
            <a:pPr marL="627063" lvl="6" indent="-163513">
              <a:buSzPct val="100000"/>
            </a:pPr>
            <a:r>
              <a:rPr lang="en-IN" altLang="en-US" sz="1600" dirty="0">
                <a:solidFill>
                  <a:srgbClr val="000000"/>
                </a:solidFill>
                <a:ea typeface="Microsoft YaHei"/>
                <a:cs typeface="Arial"/>
              </a:rPr>
              <a:t>Eliminate waste</a:t>
            </a:r>
          </a:p>
          <a:p>
            <a:pPr marL="627063" lvl="6" indent="-163513">
              <a:buSzPct val="100000"/>
            </a:pPr>
            <a:r>
              <a:rPr lang="en-IN" altLang="en-US" sz="1600" dirty="0">
                <a:solidFill>
                  <a:srgbClr val="000000"/>
                </a:solidFill>
                <a:ea typeface="Microsoft YaHei"/>
                <a:cs typeface="Arial"/>
              </a:rPr>
              <a:t>Amplify learning</a:t>
            </a:r>
          </a:p>
          <a:p>
            <a:pPr marL="627063" lvl="6" indent="-163513">
              <a:buSzPct val="100000"/>
            </a:pPr>
            <a:r>
              <a:rPr lang="en-IN" altLang="en-US" sz="1600" dirty="0">
                <a:solidFill>
                  <a:srgbClr val="000000"/>
                </a:solidFill>
                <a:ea typeface="Microsoft YaHei"/>
                <a:cs typeface="Arial"/>
              </a:rPr>
              <a:t>Decide as late as possible</a:t>
            </a:r>
          </a:p>
          <a:p>
            <a:pPr marL="627063" lvl="6" indent="-163513">
              <a:buSzPct val="100000"/>
            </a:pPr>
            <a:r>
              <a:rPr lang="en-IN" altLang="en-US" sz="1600" dirty="0">
                <a:solidFill>
                  <a:srgbClr val="000000"/>
                </a:solidFill>
                <a:ea typeface="Microsoft YaHei"/>
                <a:cs typeface="Arial"/>
              </a:rPr>
              <a:t>Deliver as fast as possible</a:t>
            </a:r>
          </a:p>
          <a:p>
            <a:pPr marL="627063" lvl="6" indent="-163513">
              <a:buSzPct val="100000"/>
            </a:pPr>
            <a:r>
              <a:rPr lang="en-IN" altLang="en-US" sz="1600" dirty="0">
                <a:solidFill>
                  <a:srgbClr val="000000"/>
                </a:solidFill>
                <a:ea typeface="Microsoft YaHei"/>
                <a:cs typeface="Arial"/>
              </a:rPr>
              <a:t>Empower the team</a:t>
            </a:r>
          </a:p>
          <a:p>
            <a:pPr marL="627063" lvl="6" indent="-163513">
              <a:buSzPct val="100000"/>
            </a:pPr>
            <a:r>
              <a:rPr lang="en-IN" altLang="en-US" sz="1600" dirty="0">
                <a:solidFill>
                  <a:srgbClr val="000000"/>
                </a:solidFill>
                <a:ea typeface="Microsoft YaHei"/>
                <a:cs typeface="Arial"/>
              </a:rPr>
              <a:t>Build integrity in</a:t>
            </a:r>
          </a:p>
          <a:p>
            <a:pPr marL="627063" lvl="6" indent="-163513">
              <a:buSzPct val="100000"/>
            </a:pPr>
            <a:r>
              <a:rPr lang="en-IN" altLang="en-US" sz="1600" dirty="0">
                <a:solidFill>
                  <a:srgbClr val="000000"/>
                </a:solidFill>
                <a:ea typeface="Microsoft YaHei"/>
                <a:cs typeface="Arial"/>
              </a:rPr>
              <a:t>Optimize the whole</a:t>
            </a:r>
          </a:p>
        </p:txBody>
      </p:sp>
    </p:spTree>
    <p:extLst>
      <p:ext uri="{BB962C8B-B14F-4D97-AF65-F5344CB8AC3E}">
        <p14:creationId xmlns:p14="http://schemas.microsoft.com/office/powerpoint/2010/main" val="2284358168"/>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7999176" cy="757551"/>
          </a:xfrm>
        </p:spPr>
        <p:txBody>
          <a:bodyPr/>
          <a:lstStyle/>
          <a:p>
            <a:r>
              <a:rPr altLang="en-US" sz="1600" dirty="0"/>
              <a:t>Software Development </a:t>
            </a:r>
            <a:r>
              <a:rPr lang="en-US" altLang="en-US" sz="1600" dirty="0"/>
              <a:t>and Design</a:t>
            </a:r>
            <a:r>
              <a:rPr altLang="en-US" dirty="0"/>
              <a:t/>
            </a:r>
            <a:br>
              <a:rPr altLang="en-US" dirty="0"/>
            </a:br>
            <a:r>
              <a:rPr altLang="en-US" dirty="0"/>
              <a:t>Lean Software Development (</a:t>
            </a:r>
            <a:r>
              <a:rPr lang="en-US" altLang="en-US" dirty="0"/>
              <a:t>Contd.</a:t>
            </a:r>
            <a:r>
              <a:rPr altLang="en-US" dirty="0"/>
              <a:t>)</a:t>
            </a:r>
            <a:endParaRPr lang="en-CA" altLang="en-US" dirty="0"/>
          </a:p>
        </p:txBody>
      </p:sp>
      <p:sp>
        <p:nvSpPr>
          <p:cNvPr id="13315" name="Content Placeholder 1"/>
          <p:cNvSpPr>
            <a:spLocks noGrp="1"/>
          </p:cNvSpPr>
          <p:nvPr>
            <p:ph idx="1"/>
          </p:nvPr>
        </p:nvSpPr>
        <p:spPr>
          <a:xfrm>
            <a:off x="0" y="801475"/>
            <a:ext cx="8840141" cy="3856250"/>
          </a:xfrm>
        </p:spPr>
        <p:txBody>
          <a:bodyPr/>
          <a:lstStyle/>
          <a:p>
            <a:pPr marL="90488" indent="0">
              <a:buNone/>
            </a:pPr>
            <a:r>
              <a:rPr lang="en-IN" altLang="en-US" sz="1600" b="1" dirty="0">
                <a:ea typeface="Microsoft YaHei"/>
                <a:cs typeface="Arial"/>
              </a:rPr>
              <a:t>Eliminate waste </a:t>
            </a:r>
          </a:p>
          <a:p>
            <a:pPr marL="271463" indent="-180975">
              <a:buSzPct val="100000"/>
              <a:buFont typeface="Arial" pitchFamily="34" charset="0"/>
              <a:buChar char="•"/>
            </a:pPr>
            <a:r>
              <a:rPr lang="en-IN" altLang="en-US" sz="1600" dirty="0">
                <a:ea typeface="Microsoft YaHei"/>
                <a:cs typeface="Arial"/>
              </a:rPr>
              <a:t>It is the most fundamental lean principle.</a:t>
            </a:r>
          </a:p>
          <a:p>
            <a:pPr marL="271463" indent="-180975">
              <a:buSzPct val="100000"/>
              <a:buFont typeface="Arial" pitchFamily="34" charset="0"/>
              <a:buChar char="•"/>
            </a:pPr>
            <a:r>
              <a:rPr lang="en-IN" altLang="en-US" sz="1600" dirty="0">
                <a:ea typeface="Microsoft YaHei"/>
                <a:cs typeface="Arial"/>
              </a:rPr>
              <a:t>There are seven wastes of software development:</a:t>
            </a:r>
          </a:p>
          <a:p>
            <a:pPr marL="541338" lvl="3" indent="-179388">
              <a:lnSpc>
                <a:spcPct val="110000"/>
              </a:lnSpc>
              <a:spcBef>
                <a:spcPts val="0"/>
              </a:spcBef>
              <a:spcAft>
                <a:spcPts val="0"/>
              </a:spcAft>
              <a:buClr>
                <a:schemeClr val="tx2"/>
              </a:buClr>
              <a:buSzPct val="100000"/>
              <a:buFont typeface="Arial" panose="020B0604020202020204" pitchFamily="34" charset="0"/>
              <a:buChar char="•"/>
            </a:pPr>
            <a:r>
              <a:rPr lang="en-IN" altLang="en-US" sz="1600" dirty="0">
                <a:ea typeface="Microsoft YaHei"/>
                <a:cs typeface="Arial"/>
              </a:rPr>
              <a:t>Partially done work</a:t>
            </a:r>
          </a:p>
          <a:p>
            <a:pPr marL="541338" lvl="3" indent="-179388">
              <a:lnSpc>
                <a:spcPct val="110000"/>
              </a:lnSpc>
              <a:spcBef>
                <a:spcPts val="0"/>
              </a:spcBef>
              <a:spcAft>
                <a:spcPts val="0"/>
              </a:spcAft>
              <a:buClr>
                <a:schemeClr val="tx2"/>
              </a:buClr>
              <a:buSzPct val="100000"/>
              <a:buFont typeface="Arial" panose="020B0604020202020204" pitchFamily="34" charset="0"/>
              <a:buChar char="•"/>
            </a:pPr>
            <a:r>
              <a:rPr lang="en-IN" altLang="en-US" sz="1600" dirty="0">
                <a:ea typeface="Microsoft YaHei"/>
                <a:cs typeface="Arial"/>
              </a:rPr>
              <a:t>Extra processes</a:t>
            </a:r>
          </a:p>
          <a:p>
            <a:pPr marL="541338" lvl="3" indent="-179388">
              <a:lnSpc>
                <a:spcPct val="110000"/>
              </a:lnSpc>
              <a:spcBef>
                <a:spcPts val="0"/>
              </a:spcBef>
              <a:spcAft>
                <a:spcPts val="0"/>
              </a:spcAft>
              <a:buClr>
                <a:schemeClr val="tx2"/>
              </a:buClr>
              <a:buSzPct val="100000"/>
              <a:buFont typeface="Arial" panose="020B0604020202020204" pitchFamily="34" charset="0"/>
              <a:buChar char="•"/>
            </a:pPr>
            <a:r>
              <a:rPr lang="en-IN" altLang="en-US" sz="1600" dirty="0">
                <a:ea typeface="Microsoft YaHei"/>
                <a:cs typeface="Arial"/>
              </a:rPr>
              <a:t>Extra features</a:t>
            </a:r>
          </a:p>
          <a:p>
            <a:pPr marL="541338" lvl="3" indent="-179388">
              <a:lnSpc>
                <a:spcPct val="110000"/>
              </a:lnSpc>
              <a:spcBef>
                <a:spcPts val="0"/>
              </a:spcBef>
              <a:spcAft>
                <a:spcPts val="0"/>
              </a:spcAft>
              <a:buClr>
                <a:schemeClr val="tx2"/>
              </a:buClr>
              <a:buSzPct val="100000"/>
              <a:buFont typeface="Arial" panose="020B0604020202020204" pitchFamily="34" charset="0"/>
              <a:buChar char="•"/>
            </a:pPr>
            <a:r>
              <a:rPr lang="en-IN" altLang="en-US" sz="1600" dirty="0">
                <a:ea typeface="Microsoft YaHei"/>
                <a:cs typeface="Arial"/>
              </a:rPr>
              <a:t>Task switching</a:t>
            </a:r>
          </a:p>
          <a:p>
            <a:pPr marL="541338" indent="-179388">
              <a:lnSpc>
                <a:spcPct val="110000"/>
              </a:lnSpc>
              <a:spcBef>
                <a:spcPts val="0"/>
              </a:spcBef>
              <a:spcAft>
                <a:spcPts val="0"/>
              </a:spcAft>
              <a:buSzPct val="100000"/>
              <a:buFont typeface="Arial" panose="020B0604020202020204" pitchFamily="34" charset="0"/>
              <a:buChar char="•"/>
            </a:pPr>
            <a:r>
              <a:rPr lang="en-IN" altLang="en-US" sz="1600" dirty="0">
                <a:ea typeface="Microsoft YaHei"/>
                <a:cs typeface="Arial"/>
              </a:rPr>
              <a:t>Waiting </a:t>
            </a:r>
          </a:p>
          <a:p>
            <a:pPr marL="541338" indent="-179388">
              <a:lnSpc>
                <a:spcPct val="110000"/>
              </a:lnSpc>
              <a:spcBef>
                <a:spcPts val="0"/>
              </a:spcBef>
              <a:spcAft>
                <a:spcPts val="0"/>
              </a:spcAft>
              <a:buSzPct val="100000"/>
              <a:buFont typeface="Arial" panose="020B0604020202020204" pitchFamily="34" charset="0"/>
              <a:buChar char="•"/>
            </a:pPr>
            <a:r>
              <a:rPr lang="en-IN" altLang="en-US" sz="1600" dirty="0">
                <a:ea typeface="Microsoft YaHei"/>
                <a:cs typeface="Arial"/>
              </a:rPr>
              <a:t>Motion</a:t>
            </a:r>
          </a:p>
          <a:p>
            <a:pPr marL="541338" lvl="5" indent="-179388" defTabSz="684213" fontAlgn="base">
              <a:lnSpc>
                <a:spcPct val="110000"/>
              </a:lnSpc>
              <a:spcBef>
                <a:spcPts val="0"/>
              </a:spcBef>
              <a:buClr>
                <a:schemeClr val="tx2"/>
              </a:buClr>
              <a:buSzPct val="100000"/>
            </a:pPr>
            <a:r>
              <a:rPr lang="en-IN" altLang="en-US" sz="1600" dirty="0">
                <a:solidFill>
                  <a:srgbClr val="000000"/>
                </a:solidFill>
                <a:ea typeface="Microsoft YaHei"/>
                <a:cs typeface="Arial"/>
              </a:rPr>
              <a:t>Defects</a:t>
            </a:r>
          </a:p>
          <a:p>
            <a:pPr lvl="3">
              <a:spcBef>
                <a:spcPts val="600"/>
              </a:spcBef>
              <a:spcAft>
                <a:spcPts val="600"/>
              </a:spcAft>
              <a:buSzPct val="100000"/>
            </a:pPr>
            <a:endParaRPr lang="en-IN" altLang="en-US" sz="1600" b="1" dirty="0">
              <a:ea typeface="Microsoft YaHei"/>
              <a:cs typeface="Arial"/>
            </a:endParaRPr>
          </a:p>
          <a:p>
            <a:pPr marL="287338" indent="-177800">
              <a:buClrTx/>
              <a:buSzTx/>
              <a:buNone/>
            </a:pPr>
            <a:endParaRPr lang="en-IN" altLang="en-US" sz="1600" dirty="0">
              <a:cs typeface="Arial"/>
            </a:endParaRPr>
          </a:p>
          <a:p>
            <a:pPr marL="287338" indent="-177800">
              <a:buClrTx/>
              <a:buSzTx/>
              <a:buNone/>
            </a:pPr>
            <a:endParaRPr lang="en-IN" altLang="en-US" sz="1600" dirty="0">
              <a:cs typeface="Arial"/>
            </a:endParaRPr>
          </a:p>
        </p:txBody>
      </p:sp>
    </p:spTree>
    <p:extLst>
      <p:ext uri="{BB962C8B-B14F-4D97-AF65-F5344CB8AC3E}">
        <p14:creationId xmlns:p14="http://schemas.microsoft.com/office/powerpoint/2010/main" val="2704253279"/>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7999176" cy="757551"/>
          </a:xfrm>
        </p:spPr>
        <p:txBody>
          <a:bodyPr/>
          <a:lstStyle/>
          <a:p>
            <a:r>
              <a:rPr altLang="en-US" sz="1600" dirty="0"/>
              <a:t>Software Development </a:t>
            </a:r>
            <a:r>
              <a:rPr lang="en-US" altLang="en-US" sz="1600" dirty="0"/>
              <a:t>and Design</a:t>
            </a:r>
            <a:r>
              <a:rPr altLang="en-US" dirty="0"/>
              <a:t/>
            </a:r>
            <a:br>
              <a:rPr altLang="en-US" dirty="0"/>
            </a:br>
            <a:r>
              <a:rPr altLang="en-US" dirty="0"/>
              <a:t>Lean Software Development (</a:t>
            </a:r>
            <a:r>
              <a:rPr lang="en-US" altLang="en-US" dirty="0"/>
              <a:t>Contd.</a:t>
            </a:r>
            <a:r>
              <a:rPr altLang="en-US" dirty="0"/>
              <a:t>)</a:t>
            </a:r>
            <a:endParaRPr lang="en-CA" altLang="en-US" dirty="0"/>
          </a:p>
        </p:txBody>
      </p:sp>
      <p:sp>
        <p:nvSpPr>
          <p:cNvPr id="13315" name="Content Placeholder 1"/>
          <p:cNvSpPr>
            <a:spLocks noGrp="1"/>
          </p:cNvSpPr>
          <p:nvPr>
            <p:ph idx="1"/>
          </p:nvPr>
        </p:nvSpPr>
        <p:spPr>
          <a:xfrm>
            <a:off x="0" y="747157"/>
            <a:ext cx="8840141" cy="3856250"/>
          </a:xfrm>
        </p:spPr>
        <p:txBody>
          <a:bodyPr/>
          <a:lstStyle/>
          <a:p>
            <a:pPr marL="90488" indent="0">
              <a:lnSpc>
                <a:spcPct val="95000"/>
              </a:lnSpc>
              <a:spcBef>
                <a:spcPts val="300"/>
              </a:spcBef>
              <a:spcAft>
                <a:spcPts val="300"/>
              </a:spcAft>
              <a:buNone/>
            </a:pPr>
            <a:r>
              <a:rPr lang="en-IN" altLang="en-US" sz="1400" b="1" dirty="0">
                <a:ea typeface="Microsoft YaHei"/>
                <a:cs typeface="Arial"/>
              </a:rPr>
              <a:t>Amplify Learning with Short Sprints </a:t>
            </a:r>
          </a:p>
          <a:p>
            <a:pPr marL="271463" indent="-180975">
              <a:lnSpc>
                <a:spcPct val="95000"/>
              </a:lnSpc>
              <a:spcBef>
                <a:spcPts val="300"/>
              </a:spcBef>
              <a:spcAft>
                <a:spcPts val="300"/>
              </a:spcAft>
              <a:buClrTx/>
              <a:buSzPct val="100000"/>
              <a:buFont typeface="Arial" panose="020B0604020202020204" pitchFamily="34" charset="0"/>
              <a:buChar char="•"/>
            </a:pPr>
            <a:r>
              <a:rPr lang="en-US" altLang="en-US" sz="1400" dirty="0">
                <a:ea typeface="Microsoft YaHei"/>
                <a:cs typeface="Arial"/>
              </a:rPr>
              <a:t>To be able to fine tune a software, there should be frequent short iterations of working software. This enables the following</a:t>
            </a:r>
            <a:r>
              <a:rPr lang="en-IN" altLang="en-US" sz="1400" dirty="0">
                <a:ea typeface="Microsoft YaHei"/>
                <a:cs typeface="Arial"/>
              </a:rPr>
              <a:t>: </a:t>
            </a:r>
          </a:p>
          <a:p>
            <a:pPr marL="541338" indent="-179388">
              <a:lnSpc>
                <a:spcPct val="95000"/>
              </a:lnSpc>
              <a:spcBef>
                <a:spcPts val="300"/>
              </a:spcBef>
              <a:spcAft>
                <a:spcPts val="300"/>
              </a:spcAft>
              <a:buClrTx/>
              <a:buSzPct val="100000"/>
              <a:buFont typeface="Arial" panose="020B0604020202020204" pitchFamily="34" charset="0"/>
              <a:buChar char="•"/>
            </a:pPr>
            <a:r>
              <a:rPr lang="en-IN" altLang="en-US" sz="1400" dirty="0">
                <a:ea typeface="Microsoft YaHei"/>
                <a:cs typeface="Arial"/>
              </a:rPr>
              <a:t>Developers learn faster</a:t>
            </a:r>
          </a:p>
          <a:p>
            <a:pPr marL="541338" lvl="2" indent="-179388">
              <a:lnSpc>
                <a:spcPct val="95000"/>
              </a:lnSpc>
              <a:buSzPct val="100000"/>
              <a:buFont typeface="Arial" pitchFamily="34" charset="0"/>
              <a:buChar char="•"/>
            </a:pPr>
            <a:r>
              <a:rPr lang="en-IN" altLang="en-US" sz="1400" dirty="0">
                <a:ea typeface="Microsoft YaHei"/>
                <a:cs typeface="Arial"/>
              </a:rPr>
              <a:t>Customers can give feedback sooner</a:t>
            </a:r>
          </a:p>
          <a:p>
            <a:pPr marL="541338" lvl="2" indent="-179388">
              <a:lnSpc>
                <a:spcPct val="95000"/>
              </a:lnSpc>
              <a:buSzPct val="100000"/>
              <a:buFont typeface="Arial" pitchFamily="34" charset="0"/>
              <a:buChar char="•"/>
            </a:pPr>
            <a:r>
              <a:rPr lang="en-IN" altLang="en-US" sz="1400" dirty="0">
                <a:ea typeface="Microsoft YaHei"/>
                <a:cs typeface="Arial"/>
              </a:rPr>
              <a:t>Features can be adjusted so that they bring customers more value</a:t>
            </a:r>
          </a:p>
          <a:p>
            <a:pPr marL="109538" indent="0">
              <a:spcBef>
                <a:spcPts val="300"/>
              </a:spcBef>
              <a:spcAft>
                <a:spcPts val="300"/>
              </a:spcAft>
              <a:buClrTx/>
              <a:buSzTx/>
              <a:buNone/>
            </a:pPr>
            <a:r>
              <a:rPr lang="en-IN" altLang="en-US" sz="1400" b="1" dirty="0">
                <a:ea typeface="Microsoft YaHei"/>
                <a:cs typeface="Arial"/>
              </a:rPr>
              <a:t>Decide as Late as Possible</a:t>
            </a:r>
            <a:endParaRPr lang="en-IN" altLang="en-US" sz="1400" dirty="0">
              <a:ea typeface="Microsoft YaHei"/>
              <a:cs typeface="Arial"/>
            </a:endParaRPr>
          </a:p>
          <a:p>
            <a:pPr marL="271463" indent="-180975">
              <a:lnSpc>
                <a:spcPct val="95000"/>
              </a:lnSpc>
              <a:spcBef>
                <a:spcPts val="300"/>
              </a:spcBef>
              <a:spcAft>
                <a:spcPts val="300"/>
              </a:spcAft>
              <a:buClrTx/>
              <a:buSzTx/>
              <a:buFont typeface="Arial" panose="020B0604020202020204" pitchFamily="34" charset="0"/>
              <a:buChar char="•"/>
            </a:pPr>
            <a:r>
              <a:rPr lang="en-IN" altLang="en-US" sz="1400" dirty="0">
                <a:ea typeface="Microsoft YaHei"/>
                <a:cs typeface="Arial"/>
              </a:rPr>
              <a:t>When there is uncertainty, it is best to delay the</a:t>
            </a:r>
            <a:r>
              <a:rPr lang="en-IN" altLang="en-US" sz="1400" dirty="0">
                <a:cs typeface="Arial"/>
              </a:rPr>
              <a:t> </a:t>
            </a:r>
            <a:r>
              <a:rPr lang="en-IN" altLang="en-US" sz="1400" dirty="0">
                <a:ea typeface="Microsoft YaHei"/>
                <a:cs typeface="Arial"/>
              </a:rPr>
              <a:t>decision-making until as late as possible in the process. This is because it is better to</a:t>
            </a:r>
            <a:r>
              <a:rPr lang="en-IN" altLang="en-US" sz="1400" dirty="0">
                <a:cs typeface="Arial"/>
              </a:rPr>
              <a:t> </a:t>
            </a:r>
            <a:r>
              <a:rPr lang="en-IN" altLang="en-US" sz="1400" dirty="0">
                <a:ea typeface="Microsoft YaHei"/>
                <a:cs typeface="Arial"/>
              </a:rPr>
              <a:t>base decisions on facts rather than opinions or speculations. </a:t>
            </a:r>
          </a:p>
          <a:p>
            <a:pPr marL="90488" indent="0">
              <a:lnSpc>
                <a:spcPct val="95000"/>
              </a:lnSpc>
              <a:spcBef>
                <a:spcPts val="300"/>
              </a:spcBef>
              <a:spcAft>
                <a:spcPts val="300"/>
              </a:spcAft>
              <a:buNone/>
            </a:pPr>
            <a:r>
              <a:rPr lang="en-IN" altLang="en-US" sz="1400" b="1" dirty="0">
                <a:ea typeface="Microsoft YaHei"/>
                <a:cs typeface="Arial"/>
              </a:rPr>
              <a:t>Deliver as Fast as </a:t>
            </a:r>
            <a:r>
              <a:rPr lang="en-IN" altLang="en-US" sz="1400" b="1" dirty="0" smtClean="0">
                <a:ea typeface="Microsoft YaHei"/>
                <a:cs typeface="Arial"/>
              </a:rPr>
              <a:t>Possible</a:t>
            </a:r>
            <a:endParaRPr lang="en-IN" altLang="en-US" sz="1400" b="1" dirty="0">
              <a:ea typeface="Microsoft YaHei"/>
              <a:cs typeface="Arial"/>
            </a:endParaRPr>
          </a:p>
        </p:txBody>
      </p:sp>
      <p:graphicFrame>
        <p:nvGraphicFramePr>
          <p:cNvPr id="5" name="Table 2">
            <a:extLst>
              <a:ext uri="{FF2B5EF4-FFF2-40B4-BE49-F238E27FC236}">
                <a16:creationId xmlns="" xmlns:a16="http://schemas.microsoft.com/office/drawing/2014/main" id="{9A8B41B9-162D-4BDF-8026-F357DA1CC83B}"/>
              </a:ext>
            </a:extLst>
          </p:cNvPr>
          <p:cNvGraphicFramePr>
            <a:graphicFrameLocks noGrp="1"/>
          </p:cNvGraphicFramePr>
          <p:nvPr>
            <p:extLst>
              <p:ext uri="{D42A27DB-BD31-4B8C-83A1-F6EECF244321}">
                <p14:modId xmlns:p14="http://schemas.microsoft.com/office/powerpoint/2010/main" val="2771493637"/>
              </p:ext>
            </p:extLst>
          </p:nvPr>
        </p:nvGraphicFramePr>
        <p:xfrm>
          <a:off x="199180" y="3438226"/>
          <a:ext cx="8745644" cy="1219200"/>
        </p:xfrm>
        <a:graphic>
          <a:graphicData uri="http://schemas.openxmlformats.org/drawingml/2006/table">
            <a:tbl>
              <a:tblPr firstRow="1" bandRow="1">
                <a:tableStyleId>{00A15C55-8517-42AA-B614-E9B94910E393}</a:tableStyleId>
              </a:tblPr>
              <a:tblGrid>
                <a:gridCol w="4381986">
                  <a:extLst>
                    <a:ext uri="{9D8B030D-6E8A-4147-A177-3AD203B41FA5}">
                      <a16:colId xmlns="" xmlns:a16="http://schemas.microsoft.com/office/drawing/2014/main" val="3135653712"/>
                    </a:ext>
                  </a:extLst>
                </a:gridCol>
                <a:gridCol w="4363658">
                  <a:extLst>
                    <a:ext uri="{9D8B030D-6E8A-4147-A177-3AD203B41FA5}">
                      <a16:colId xmlns="" xmlns:a16="http://schemas.microsoft.com/office/drawing/2014/main" val="4204975235"/>
                    </a:ext>
                  </a:extLst>
                </a:gridCol>
              </a:tblGrid>
              <a:tr h="290234">
                <a:tc gridSpan="2">
                  <a:txBody>
                    <a:bodyPr/>
                    <a:lstStyle/>
                    <a:p>
                      <a:pPr marL="0" lvl="5" indent="0" algn="ctr">
                        <a:spcBef>
                          <a:spcPts val="200"/>
                        </a:spcBef>
                        <a:spcAft>
                          <a:spcPts val="200"/>
                        </a:spcAft>
                      </a:pPr>
                      <a:r>
                        <a:rPr lang="en-US" b="1" dirty="0" smtClean="0"/>
                        <a:t>Deliver As Fast as Possible</a:t>
                      </a:r>
                      <a:endParaRPr lang="en-US" b="1" dirty="0"/>
                    </a:p>
                  </a:txBody>
                  <a:tcPr>
                    <a:solidFill>
                      <a:srgbClr val="004C69"/>
                    </a:solidFill>
                  </a:tcPr>
                </a:tc>
                <a:tc hMerge="1">
                  <a:txBody>
                    <a:bodyPr/>
                    <a:lstStyle/>
                    <a:p>
                      <a:pPr marL="0" lvl="5" indent="0" algn="l">
                        <a:spcBef>
                          <a:spcPts val="200"/>
                        </a:spcBef>
                        <a:spcAft>
                          <a:spcPts val="200"/>
                        </a:spcAft>
                        <a:buSzPct val="100000"/>
                      </a:pPr>
                      <a:endParaRPr lang="en-IN" altLang="en-US" sz="1400" b="0" dirty="0">
                        <a:solidFill>
                          <a:srgbClr val="000000"/>
                        </a:solidFill>
                        <a:ea typeface="Microsoft YaHei"/>
                        <a:cs typeface="Arial"/>
                      </a:endParaRPr>
                    </a:p>
                  </a:txBody>
                  <a:tcPr>
                    <a:solidFill>
                      <a:srgbClr val="004C69"/>
                    </a:solidFill>
                  </a:tcPr>
                </a:tc>
                <a:extLst>
                  <a:ext uri="{0D108BD9-81ED-4DB2-BD59-A6C34878D82A}">
                    <a16:rowId xmlns="" xmlns:a16="http://schemas.microsoft.com/office/drawing/2014/main" val="2198642634"/>
                  </a:ext>
                </a:extLst>
              </a:tr>
              <a:tr h="290234">
                <a:tc>
                  <a:txBody>
                    <a:bodyPr/>
                    <a:lstStyle/>
                    <a:p>
                      <a:pPr marL="0" lvl="2" indent="0">
                        <a:spcBef>
                          <a:spcPts val="0"/>
                        </a:spcBef>
                        <a:spcAft>
                          <a:spcPts val="0"/>
                        </a:spcAft>
                        <a:buSzPct val="100000"/>
                        <a:buFont typeface="Arial" panose="020B0604020202020204" pitchFamily="34" charset="0"/>
                        <a:buNone/>
                      </a:pPr>
                      <a:r>
                        <a:rPr lang="en-IN" altLang="en-US" sz="1400" b="0" dirty="0">
                          <a:solidFill>
                            <a:srgbClr val="000000"/>
                          </a:solidFill>
                          <a:ea typeface="Microsoft YaHei"/>
                          <a:cs typeface="Arial"/>
                        </a:rPr>
                        <a:t>Enables customers to provide feedback</a:t>
                      </a:r>
                    </a:p>
                  </a:txBody>
                  <a:tcPr/>
                </a:tc>
                <a:tc>
                  <a:txBody>
                    <a:bodyPr/>
                    <a:lstStyle/>
                    <a:p>
                      <a:pPr marL="0" lvl="2" indent="0">
                        <a:spcBef>
                          <a:spcPts val="0"/>
                        </a:spcBef>
                        <a:spcAft>
                          <a:spcPts val="0"/>
                        </a:spcAft>
                        <a:buSzPct val="100000"/>
                        <a:buFont typeface="Arial" panose="020B0604020202020204" pitchFamily="34" charset="0"/>
                        <a:buNone/>
                      </a:pPr>
                      <a:r>
                        <a:rPr lang="en-IN" altLang="en-US" sz="1400" b="0" dirty="0">
                          <a:solidFill>
                            <a:srgbClr val="000000"/>
                          </a:solidFill>
                          <a:ea typeface="Microsoft YaHei"/>
                          <a:cs typeface="Arial"/>
                        </a:rPr>
                        <a:t>Doesn't allow customers to change their mind</a:t>
                      </a:r>
                    </a:p>
                  </a:txBody>
                  <a:tcPr/>
                </a:tc>
                <a:extLst>
                  <a:ext uri="{0D108BD9-81ED-4DB2-BD59-A6C34878D82A}">
                    <a16:rowId xmlns="" xmlns:a16="http://schemas.microsoft.com/office/drawing/2014/main" val="3417054799"/>
                  </a:ext>
                </a:extLst>
              </a:tr>
              <a:tr h="290234">
                <a:tc>
                  <a:txBody>
                    <a:bodyPr/>
                    <a:lstStyle/>
                    <a:p>
                      <a:pPr marL="0" lvl="2" indent="0">
                        <a:spcBef>
                          <a:spcPts val="0"/>
                        </a:spcBef>
                        <a:spcAft>
                          <a:spcPts val="0"/>
                        </a:spcAft>
                        <a:buSzPct val="100000"/>
                        <a:buFont typeface="Arial" panose="020B0604020202020204" pitchFamily="34" charset="0"/>
                        <a:buNone/>
                      </a:pPr>
                      <a:r>
                        <a:rPr lang="en-IN" altLang="en-US" sz="1400" b="0" dirty="0">
                          <a:solidFill>
                            <a:srgbClr val="000000"/>
                          </a:solidFill>
                          <a:ea typeface="Microsoft YaHei"/>
                          <a:cs typeface="Arial"/>
                        </a:rPr>
                        <a:t>Enables developers to amplify learning</a:t>
                      </a:r>
                    </a:p>
                  </a:txBody>
                  <a:tcPr/>
                </a:tc>
                <a:tc>
                  <a:txBody>
                    <a:bodyPr/>
                    <a:lstStyle/>
                    <a:p>
                      <a:pPr marL="0" lvl="2" indent="0">
                        <a:spcBef>
                          <a:spcPts val="0"/>
                        </a:spcBef>
                        <a:spcAft>
                          <a:spcPts val="0"/>
                        </a:spcAft>
                        <a:buSzPct val="100000"/>
                        <a:buFont typeface="Arial" panose="020B0604020202020204" pitchFamily="34" charset="0"/>
                        <a:buNone/>
                      </a:pPr>
                      <a:r>
                        <a:rPr lang="en-IN" altLang="en-US" sz="1400" b="0" dirty="0">
                          <a:solidFill>
                            <a:srgbClr val="000000"/>
                          </a:solidFill>
                          <a:ea typeface="Microsoft YaHei"/>
                          <a:cs typeface="Arial"/>
                        </a:rPr>
                        <a:t>Makes everyone take decisions faster</a:t>
                      </a:r>
                    </a:p>
                  </a:txBody>
                  <a:tcPr/>
                </a:tc>
                <a:extLst>
                  <a:ext uri="{0D108BD9-81ED-4DB2-BD59-A6C34878D82A}">
                    <a16:rowId xmlns="" xmlns:a16="http://schemas.microsoft.com/office/drawing/2014/main" val="1873068801"/>
                  </a:ext>
                </a:extLst>
              </a:tr>
              <a:tr h="290234">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IN" altLang="en-US" sz="1400" b="0" dirty="0">
                          <a:solidFill>
                            <a:srgbClr val="000000"/>
                          </a:solidFill>
                          <a:ea typeface="Microsoft YaHei"/>
                          <a:cs typeface="Arial"/>
                        </a:rPr>
                        <a:t>Provides customers the required features</a:t>
                      </a: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IN" altLang="en-US" sz="1400" b="0" dirty="0">
                          <a:solidFill>
                            <a:srgbClr val="000000"/>
                          </a:solidFill>
                          <a:ea typeface="Microsoft YaHei"/>
                          <a:cs typeface="Arial"/>
                        </a:rPr>
                        <a:t>Produces less waste</a:t>
                      </a:r>
                    </a:p>
                  </a:txBody>
                  <a:tcPr/>
                </a:tc>
              </a:tr>
            </a:tbl>
          </a:graphicData>
        </a:graphic>
      </p:graphicFrame>
    </p:spTree>
    <p:extLst>
      <p:ext uri="{BB962C8B-B14F-4D97-AF65-F5344CB8AC3E}">
        <p14:creationId xmlns:p14="http://schemas.microsoft.com/office/powerpoint/2010/main" val="3903181697"/>
      </p:ext>
    </p:extLst>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7999176" cy="757551"/>
          </a:xfrm>
        </p:spPr>
        <p:txBody>
          <a:bodyPr/>
          <a:lstStyle/>
          <a:p>
            <a:r>
              <a:rPr altLang="en-US" sz="1600" dirty="0"/>
              <a:t>Software Development </a:t>
            </a:r>
            <a:r>
              <a:rPr lang="en-US" altLang="en-US" sz="1600" dirty="0"/>
              <a:t>and Design</a:t>
            </a:r>
            <a:r>
              <a:rPr altLang="en-US" dirty="0"/>
              <a:t/>
            </a:r>
            <a:br>
              <a:rPr altLang="en-US" dirty="0"/>
            </a:br>
            <a:r>
              <a:rPr altLang="en-US" dirty="0"/>
              <a:t>Lean Software Development (</a:t>
            </a:r>
            <a:r>
              <a:rPr lang="en-US" altLang="en-US" dirty="0"/>
              <a:t>Contd.</a:t>
            </a:r>
            <a:r>
              <a:rPr altLang="en-US" dirty="0"/>
              <a:t>)</a:t>
            </a:r>
            <a:endParaRPr lang="en-CA" altLang="en-US" dirty="0"/>
          </a:p>
        </p:txBody>
      </p:sp>
      <p:sp>
        <p:nvSpPr>
          <p:cNvPr id="13315" name="Content Placeholder 1"/>
          <p:cNvSpPr>
            <a:spLocks noGrp="1"/>
          </p:cNvSpPr>
          <p:nvPr>
            <p:ph idx="1"/>
          </p:nvPr>
        </p:nvSpPr>
        <p:spPr>
          <a:xfrm>
            <a:off x="79505" y="904506"/>
            <a:ext cx="8840141" cy="3856250"/>
          </a:xfrm>
        </p:spPr>
        <p:txBody>
          <a:bodyPr/>
          <a:lstStyle/>
          <a:p>
            <a:pPr marL="271463" indent="-161925">
              <a:lnSpc>
                <a:spcPct val="95000"/>
              </a:lnSpc>
              <a:buNone/>
            </a:pPr>
            <a:r>
              <a:rPr lang="en-IN" altLang="en-US" sz="1400" b="1" dirty="0">
                <a:ea typeface="Microsoft YaHei"/>
                <a:cs typeface="Arial"/>
              </a:rPr>
              <a:t>Empower the Team</a:t>
            </a:r>
            <a:r>
              <a:rPr lang="en-IN" altLang="en-US" sz="1400" dirty="0">
                <a:ea typeface="Microsoft YaHei"/>
                <a:cs typeface="Arial"/>
              </a:rPr>
              <a:t> </a:t>
            </a:r>
          </a:p>
          <a:p>
            <a:pPr marL="271463" indent="-161925">
              <a:lnSpc>
                <a:spcPct val="95000"/>
              </a:lnSpc>
              <a:buClrTx/>
              <a:buSzPct val="100000"/>
              <a:buFont typeface="Arial" panose="020B0604020202020204" pitchFamily="34" charset="0"/>
              <a:buChar char="•"/>
            </a:pPr>
            <a:r>
              <a:rPr lang="en-IN" altLang="en-US" sz="1400" dirty="0">
                <a:ea typeface="Microsoft YaHei"/>
                <a:cs typeface="Arial"/>
              </a:rPr>
              <a:t>Each person must be allowed to make decisions in the area of their own expertise.  </a:t>
            </a:r>
            <a:endParaRPr lang="en-IN" altLang="en-US" sz="1400" dirty="0">
              <a:cs typeface="Arial"/>
            </a:endParaRPr>
          </a:p>
          <a:p>
            <a:pPr marL="271463" indent="-161925">
              <a:lnSpc>
                <a:spcPct val="95000"/>
              </a:lnSpc>
              <a:buNone/>
            </a:pPr>
            <a:r>
              <a:rPr lang="en-IN" altLang="en-US" sz="1400" b="1" dirty="0">
                <a:ea typeface="Microsoft YaHei"/>
                <a:cs typeface="Arial"/>
              </a:rPr>
              <a:t>Build Integrity In</a:t>
            </a:r>
            <a:r>
              <a:rPr lang="en-IN" altLang="en-US" sz="1400" dirty="0">
                <a:ea typeface="Microsoft YaHei"/>
                <a:cs typeface="Arial"/>
              </a:rPr>
              <a:t> </a:t>
            </a:r>
          </a:p>
          <a:p>
            <a:pPr marL="271463" indent="-180975">
              <a:lnSpc>
                <a:spcPct val="95000"/>
              </a:lnSpc>
              <a:buClrTx/>
              <a:buSzPct val="100000"/>
              <a:buFont typeface="Arial" panose="020B0604020202020204" pitchFamily="34" charset="0"/>
              <a:buChar char="•"/>
            </a:pPr>
            <a:r>
              <a:rPr lang="en-IN" altLang="en-US" sz="1400" dirty="0">
                <a:ea typeface="Microsoft YaHei"/>
                <a:cs typeface="Arial"/>
              </a:rPr>
              <a:t>Integrity for the software is when the software addresses the customer’s needs as well as maintains the usefulness for the customer.  </a:t>
            </a:r>
          </a:p>
          <a:p>
            <a:pPr marL="271463" indent="-161925">
              <a:lnSpc>
                <a:spcPct val="95000"/>
              </a:lnSpc>
              <a:buNone/>
            </a:pPr>
            <a:r>
              <a:rPr lang="en-IN" altLang="en-US" sz="1400" b="1" dirty="0">
                <a:ea typeface="Microsoft YaHei"/>
                <a:cs typeface="Arial"/>
              </a:rPr>
              <a:t>Optimize the Whole </a:t>
            </a:r>
            <a:r>
              <a:rPr lang="en-IN" altLang="en-US" sz="1400" dirty="0">
                <a:ea typeface="Microsoft YaHei"/>
                <a:cs typeface="Arial"/>
              </a:rPr>
              <a:t> </a:t>
            </a:r>
          </a:p>
          <a:p>
            <a:pPr marL="271463" indent="-161925">
              <a:lnSpc>
                <a:spcPct val="95000"/>
              </a:lnSpc>
              <a:buClrTx/>
              <a:buSzPct val="100000"/>
              <a:buFont typeface="Arial" panose="020B0604020202020204" pitchFamily="34" charset="0"/>
              <a:buChar char="•"/>
            </a:pPr>
            <a:r>
              <a:rPr lang="en-IN" altLang="en-US" sz="1400" dirty="0">
                <a:ea typeface="Microsoft YaHei"/>
                <a:cs typeface="Arial"/>
              </a:rPr>
              <a:t>The software must be built cohesively. </a:t>
            </a:r>
            <a:r>
              <a:rPr lang="en-US" sz="1400" dirty="0"/>
              <a:t>The value of the software will suffer if each expert only focuses on their expertise and doesn't consider the ramifications of their decisions on the rest of the software</a:t>
            </a:r>
            <a:r>
              <a:rPr lang="en-IN" altLang="en-US" sz="1400" dirty="0">
                <a:ea typeface="Microsoft YaHei"/>
                <a:cs typeface="Arial"/>
              </a:rPr>
              <a:t>.  </a:t>
            </a:r>
          </a:p>
          <a:p>
            <a:pPr marL="806450" lvl="2" indent="-273050">
              <a:lnSpc>
                <a:spcPct val="95000"/>
              </a:lnSpc>
              <a:spcBef>
                <a:spcPts val="1075"/>
              </a:spcBef>
              <a:buSzPct val="100000"/>
              <a:buFont typeface="Arial" panose="020B0604020202020204" pitchFamily="34" charset="0"/>
              <a:buChar char="•"/>
            </a:pPr>
            <a:endParaRPr lang="en-IN" altLang="en-US" sz="1600" dirty="0">
              <a:ea typeface="Microsoft YaHei"/>
              <a:cs typeface="Arial"/>
            </a:endParaRPr>
          </a:p>
        </p:txBody>
      </p:sp>
    </p:spTree>
    <p:extLst>
      <p:ext uri="{BB962C8B-B14F-4D97-AF65-F5344CB8AC3E}">
        <p14:creationId xmlns:p14="http://schemas.microsoft.com/office/powerpoint/2010/main" val="2208629480"/>
      </p:ext>
    </p:extLst>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7999176" cy="757551"/>
          </a:xfrm>
        </p:spPr>
        <p:txBody>
          <a:bodyPr/>
          <a:lstStyle/>
          <a:p>
            <a:r>
              <a:rPr altLang="en-US" sz="1600" dirty="0"/>
              <a:t>Software Development </a:t>
            </a:r>
            <a:r>
              <a:rPr lang="en-US" altLang="en-US" sz="1600" dirty="0"/>
              <a:t>and Design</a:t>
            </a:r>
            <a:r>
              <a:rPr altLang="en-US" dirty="0"/>
              <a:t/>
            </a:r>
            <a:br>
              <a:rPr altLang="en-US" dirty="0"/>
            </a:br>
            <a:r>
              <a:rPr altLang="en-US" dirty="0"/>
              <a:t>Lab - Explore Python Development Tools</a:t>
            </a:r>
            <a:endParaRPr lang="en-CA" altLang="en-US" dirty="0"/>
          </a:p>
        </p:txBody>
      </p:sp>
      <p:sp>
        <p:nvSpPr>
          <p:cNvPr id="13315" name="Content Placeholder 1"/>
          <p:cNvSpPr>
            <a:spLocks noGrp="1"/>
          </p:cNvSpPr>
          <p:nvPr>
            <p:ph idx="1"/>
          </p:nvPr>
        </p:nvSpPr>
        <p:spPr>
          <a:xfrm>
            <a:off x="0" y="801475"/>
            <a:ext cx="8840141" cy="3856250"/>
          </a:xfrm>
        </p:spPr>
        <p:txBody>
          <a:bodyPr/>
          <a:lstStyle/>
          <a:p>
            <a:pPr marL="287338" indent="-177800">
              <a:buNone/>
            </a:pPr>
            <a:r>
              <a:rPr lang="en-GB" sz="1600" dirty="0">
                <a:ea typeface="Microsoft YaHei"/>
                <a:cs typeface="Arial"/>
              </a:rPr>
              <a:t>In this lab, you will complete the following objectives:</a:t>
            </a:r>
            <a:r>
              <a:rPr sz="1600" dirty="0">
                <a:ea typeface="Microsoft YaHei"/>
                <a:cs typeface="Arial"/>
              </a:rPr>
              <a:t>​</a:t>
            </a:r>
            <a:endParaRPr lang="en-GB" sz="1600" dirty="0">
              <a:ea typeface="Microsoft YaHei"/>
              <a:cs typeface="Arial"/>
            </a:endParaRPr>
          </a:p>
          <a:p>
            <a:pPr marL="287338" indent="-177800">
              <a:buSzPct val="100000"/>
              <a:buFont typeface="Arial" pitchFamily="34" charset="0"/>
              <a:buChar char="•"/>
            </a:pPr>
            <a:r>
              <a:rPr lang="en-GB" sz="1600" b="1" dirty="0">
                <a:ea typeface="Microsoft YaHei"/>
                <a:cs typeface="Arial"/>
              </a:rPr>
              <a:t>Part 1</a:t>
            </a:r>
            <a:r>
              <a:rPr lang="en-GB" sz="1600" dirty="0">
                <a:ea typeface="Microsoft YaHei"/>
                <a:cs typeface="Arial"/>
              </a:rPr>
              <a:t>: Launch the DEVASC VM</a:t>
            </a:r>
          </a:p>
          <a:p>
            <a:pPr marL="287338" indent="-177800">
              <a:buSzPct val="100000"/>
              <a:buFont typeface="Arial" pitchFamily="34" charset="0"/>
              <a:buChar char="•"/>
            </a:pPr>
            <a:r>
              <a:rPr lang="en-GB" sz="1600" b="1" dirty="0">
                <a:ea typeface="Microsoft YaHei"/>
                <a:cs typeface="Arial"/>
              </a:rPr>
              <a:t>Part 2</a:t>
            </a:r>
            <a:r>
              <a:rPr lang="en-GB" sz="1600" dirty="0">
                <a:ea typeface="Microsoft YaHei"/>
                <a:cs typeface="Arial"/>
              </a:rPr>
              <a:t>: Review the Python Installation</a:t>
            </a:r>
            <a:endParaRPr sz="1600" dirty="0">
              <a:ea typeface="Microsoft YaHei"/>
              <a:cs typeface="Arial"/>
            </a:endParaRPr>
          </a:p>
          <a:p>
            <a:pPr marL="287338" indent="-177800">
              <a:buSzPct val="100000"/>
              <a:buFont typeface="Arial" pitchFamily="34" charset="0"/>
              <a:buChar char="•"/>
            </a:pPr>
            <a:r>
              <a:rPr lang="en-GB" sz="1600" b="1" dirty="0">
                <a:ea typeface="Microsoft YaHei"/>
                <a:cs typeface="Arial"/>
              </a:rPr>
              <a:t>Part 3</a:t>
            </a:r>
            <a:r>
              <a:rPr lang="en-GB" sz="1600" dirty="0">
                <a:ea typeface="Microsoft YaHei"/>
                <a:cs typeface="Arial"/>
              </a:rPr>
              <a:t>: PIP and Python Virtual Environments</a:t>
            </a:r>
            <a:endParaRPr sz="1600" dirty="0">
              <a:ea typeface="Microsoft YaHei"/>
              <a:cs typeface="Arial"/>
            </a:endParaRPr>
          </a:p>
          <a:p>
            <a:pPr marL="287338" indent="-177800">
              <a:buSzPct val="100000"/>
              <a:buFont typeface="Arial" pitchFamily="34" charset="0"/>
              <a:buChar char="•"/>
            </a:pPr>
            <a:r>
              <a:rPr lang="en-GB" sz="1600" b="1" dirty="0">
                <a:ea typeface="Microsoft YaHei"/>
                <a:cs typeface="Arial"/>
              </a:rPr>
              <a:t>Part 4</a:t>
            </a:r>
            <a:r>
              <a:rPr lang="en-GB" sz="1600" dirty="0">
                <a:ea typeface="Microsoft YaHei"/>
                <a:cs typeface="Arial"/>
              </a:rPr>
              <a:t>: Sharing Your Virtual Environment</a:t>
            </a:r>
            <a:endParaRPr sz="1600" dirty="0">
              <a:ea typeface="Microsoft YaHei"/>
              <a:cs typeface="Arial"/>
            </a:endParaRPr>
          </a:p>
          <a:p>
            <a:pPr marL="287338" indent="-177800">
              <a:buNone/>
            </a:pPr>
            <a:endParaRPr lang="en-GB" sz="1600" dirty="0">
              <a:cs typeface="Arial"/>
            </a:endParaRPr>
          </a:p>
        </p:txBody>
      </p:sp>
    </p:spTree>
    <p:extLst>
      <p:ext uri="{BB962C8B-B14F-4D97-AF65-F5344CB8AC3E}">
        <p14:creationId xmlns:p14="http://schemas.microsoft.com/office/powerpoint/2010/main" val="2145292858"/>
      </p:ext>
    </p:extLst>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692322"/>
            <a:ext cx="8236256" cy="1025478"/>
          </a:xfrm>
        </p:spPr>
        <p:txBody>
          <a:bodyPr/>
          <a:lstStyle/>
          <a:p>
            <a:pPr>
              <a:lnSpc>
                <a:spcPct val="80000"/>
              </a:lnSpc>
            </a:pPr>
            <a:r>
              <a:rPr lang="en-IN" altLang="en-US" dirty="0">
                <a:solidFill>
                  <a:srgbClr val="AFE8FB"/>
                </a:solidFill>
                <a:ea typeface="ＭＳ Ｐゴシック"/>
                <a:cs typeface="Arial"/>
              </a:rPr>
              <a:t>3.2 Software Design Patterns</a:t>
            </a:r>
          </a:p>
        </p:txBody>
      </p:sp>
    </p:spTree>
    <p:custDataLst>
      <p:tags r:id="rId1"/>
    </p:custDataLst>
    <p:extLst>
      <p:ext uri="{BB962C8B-B14F-4D97-AF65-F5344CB8AC3E}">
        <p14:creationId xmlns:p14="http://schemas.microsoft.com/office/powerpoint/2010/main" val="2399511726"/>
      </p:ext>
    </p:extLst>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7999176" cy="757551"/>
          </a:xfrm>
        </p:spPr>
        <p:txBody>
          <a:bodyPr/>
          <a:lstStyle/>
          <a:p>
            <a:r>
              <a:rPr altLang="en-US" sz="1600" dirty="0"/>
              <a:t>Software Design Patterns </a:t>
            </a:r>
            <a:r>
              <a:rPr altLang="en-US" dirty="0"/>
              <a:t/>
            </a:r>
            <a:br>
              <a:rPr altLang="en-US" dirty="0"/>
            </a:br>
            <a:r>
              <a:rPr altLang="en-US" dirty="0"/>
              <a:t>Introduction</a:t>
            </a:r>
            <a:endParaRPr lang="en-CA" altLang="en-US" dirty="0"/>
          </a:p>
        </p:txBody>
      </p:sp>
      <p:sp>
        <p:nvSpPr>
          <p:cNvPr id="13315" name="Content Placeholder 1"/>
          <p:cNvSpPr>
            <a:spLocks noGrp="1"/>
          </p:cNvSpPr>
          <p:nvPr>
            <p:ph idx="1"/>
          </p:nvPr>
        </p:nvSpPr>
        <p:spPr>
          <a:xfrm>
            <a:off x="0" y="815123"/>
            <a:ext cx="8840141" cy="3856250"/>
          </a:xfrm>
        </p:spPr>
        <p:txBody>
          <a:bodyPr/>
          <a:lstStyle/>
          <a:p>
            <a:pPr marL="287338" lvl="1" indent="-177800">
              <a:lnSpc>
                <a:spcPct val="95000"/>
              </a:lnSpc>
              <a:spcBef>
                <a:spcPts val="1075"/>
              </a:spcBef>
              <a:buClrTx/>
              <a:buSzPct val="100000"/>
              <a:buFont typeface="Arial" panose="020B0604020202020204" pitchFamily="34" charset="0"/>
              <a:buChar char="•"/>
            </a:pPr>
            <a:r>
              <a:rPr lang="en-IN" altLang="en-US" dirty="0">
                <a:ea typeface="Microsoft YaHei"/>
                <a:cs typeface="Arial"/>
              </a:rPr>
              <a:t>Software design patterns are best practice solutions for solving common problems in software development.</a:t>
            </a:r>
          </a:p>
          <a:p>
            <a:pPr marL="287338" lvl="1" indent="-177800">
              <a:lnSpc>
                <a:spcPct val="95000"/>
              </a:lnSpc>
              <a:spcBef>
                <a:spcPts val="1075"/>
              </a:spcBef>
              <a:buClrTx/>
              <a:buSzPct val="100000"/>
              <a:buFont typeface="Arial" panose="020B0604020202020204" pitchFamily="34" charset="0"/>
              <a:buChar char="•"/>
            </a:pPr>
            <a:r>
              <a:rPr lang="en-IN" altLang="en-US" dirty="0">
                <a:ea typeface="Microsoft YaHei"/>
                <a:cs typeface="Arial"/>
              </a:rPr>
              <a:t>Design patterns are language-independent.</a:t>
            </a:r>
          </a:p>
          <a:p>
            <a:pPr marL="287338" lvl="1" indent="-177800">
              <a:lnSpc>
                <a:spcPct val="95000"/>
              </a:lnSpc>
              <a:spcBef>
                <a:spcPts val="1075"/>
              </a:spcBef>
              <a:buClrTx/>
              <a:buSzPct val="100000"/>
              <a:buFont typeface="Arial" panose="020B0604020202020204" pitchFamily="34" charset="0"/>
              <a:buChar char="•"/>
            </a:pPr>
            <a:r>
              <a:rPr lang="en-IN" altLang="en-US" dirty="0">
                <a:ea typeface="Microsoft YaHei"/>
                <a:cs typeface="Arial"/>
              </a:rPr>
              <a:t>In 1994, Erich Gamma, Richard Helm, Ralph Johnson, and John Vlissides (known as the Gang of Four (GoF)) published a book called Design Patterns - Elements of Reusable Object-Oriented Software. Patterns identified are:</a:t>
            </a:r>
          </a:p>
          <a:p>
            <a:pPr marL="627063" lvl="4" indent="-163513">
              <a:spcBef>
                <a:spcPts val="1075"/>
              </a:spcBef>
              <a:buSzPct val="100000"/>
              <a:buFont typeface="Arial" panose="020B0604020202020204" pitchFamily="34" charset="0"/>
              <a:buChar char="•"/>
            </a:pPr>
            <a:r>
              <a:rPr lang="en-IN" altLang="en-US" sz="1400" dirty="0">
                <a:solidFill>
                  <a:srgbClr val="000000"/>
                </a:solidFill>
                <a:ea typeface="Microsoft YaHei"/>
                <a:cs typeface="Arial"/>
              </a:rPr>
              <a:t>Program to an interface, not an implementation.</a:t>
            </a:r>
          </a:p>
          <a:p>
            <a:pPr marL="627063" lvl="4" indent="-163513">
              <a:spcBef>
                <a:spcPts val="1075"/>
              </a:spcBef>
              <a:buSzPct val="100000"/>
              <a:buFont typeface="Arial" panose="020B0604020202020204" pitchFamily="34" charset="0"/>
              <a:buChar char="•"/>
            </a:pPr>
            <a:r>
              <a:rPr lang="en-US" altLang="en-US" sz="1400" dirty="0">
                <a:solidFill>
                  <a:srgbClr val="000000"/>
                </a:solidFill>
                <a:ea typeface="Microsoft YaHei"/>
                <a:cs typeface="Arial"/>
              </a:rPr>
              <a:t>Favor</a:t>
            </a:r>
            <a:r>
              <a:rPr lang="en-IN" altLang="en-US" sz="1400" dirty="0">
                <a:solidFill>
                  <a:srgbClr val="000000"/>
                </a:solidFill>
                <a:ea typeface="Microsoft YaHei"/>
                <a:cs typeface="Arial"/>
              </a:rPr>
              <a:t> object composition over class inheritance.</a:t>
            </a:r>
          </a:p>
          <a:p>
            <a:pPr marL="287338" lvl="1" indent="-177800">
              <a:lnSpc>
                <a:spcPct val="95000"/>
              </a:lnSpc>
              <a:spcBef>
                <a:spcPts val="1075"/>
              </a:spcBef>
              <a:buClrTx/>
              <a:buSzPct val="100000"/>
              <a:buFont typeface="Arial" panose="020B0604020202020204" pitchFamily="34" charset="0"/>
              <a:buChar char="•"/>
            </a:pPr>
            <a:r>
              <a:rPr lang="en-IN" altLang="en-US" dirty="0">
                <a:ea typeface="Microsoft YaHei"/>
                <a:cs typeface="Arial"/>
              </a:rPr>
              <a:t>Software design patterns have already been proven to be successful, so using them can speed up development.</a:t>
            </a:r>
          </a:p>
          <a:p>
            <a:pPr marL="287338" lvl="1" indent="-177800">
              <a:lnSpc>
                <a:spcPct val="95000"/>
              </a:lnSpc>
              <a:spcBef>
                <a:spcPts val="1075"/>
              </a:spcBef>
              <a:buClrTx/>
              <a:buNone/>
            </a:pPr>
            <a:endParaRPr lang="en-IN" altLang="en-US" dirty="0">
              <a:cs typeface="Arial"/>
            </a:endParaRPr>
          </a:p>
        </p:txBody>
      </p:sp>
    </p:spTree>
    <p:extLst>
      <p:ext uri="{BB962C8B-B14F-4D97-AF65-F5344CB8AC3E}">
        <p14:creationId xmlns:p14="http://schemas.microsoft.com/office/powerpoint/2010/main" val="4229883160"/>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D0DBD329-AB20-664C-9697-486FE5CED9B9}"/>
              </a:ext>
            </a:extLst>
          </p:cNvPr>
          <p:cNvSpPr>
            <a:spLocks noGrp="1"/>
          </p:cNvSpPr>
          <p:nvPr>
            <p:ph type="title"/>
          </p:nvPr>
        </p:nvSpPr>
        <p:spPr>
          <a:xfrm>
            <a:off x="0" y="0"/>
            <a:ext cx="9144000" cy="609708"/>
          </a:xfrm>
        </p:spPr>
        <p:txBody>
          <a:bodyPr/>
          <a:lstStyle/>
          <a:p>
            <a:pPr marL="111125"/>
            <a:r>
              <a:rPr lang="en-US" dirty="0"/>
              <a:t>What to Expect in this Module</a:t>
            </a:r>
          </a:p>
        </p:txBody>
      </p:sp>
      <p:sp>
        <p:nvSpPr>
          <p:cNvPr id="2" name="Content Placeholder 1">
            <a:extLst>
              <a:ext uri="{FF2B5EF4-FFF2-40B4-BE49-F238E27FC236}">
                <a16:creationId xmlns="" xmlns:a16="http://schemas.microsoft.com/office/drawing/2014/main" id="{C2EDE137-350D-6D47-BD51-750CD198389A}"/>
              </a:ext>
            </a:extLst>
          </p:cNvPr>
          <p:cNvSpPr>
            <a:spLocks noGrp="1"/>
          </p:cNvSpPr>
          <p:nvPr>
            <p:ph idx="1"/>
          </p:nvPr>
        </p:nvSpPr>
        <p:spPr>
          <a:xfrm>
            <a:off x="0" y="814711"/>
            <a:ext cx="8853286" cy="346366"/>
          </a:xfrm>
        </p:spPr>
        <p:txBody>
          <a:bodyPr/>
          <a:lstStyle/>
          <a:p>
            <a:pPr marL="111125" indent="0">
              <a:buNone/>
            </a:pPr>
            <a:r>
              <a:rPr lang="en-US" sz="1600" dirty="0"/>
              <a:t>To facilitate learning, the following features within the GUI may be included in this module:</a:t>
            </a:r>
          </a:p>
          <a:p>
            <a:endParaRPr lang="en-US" sz="1600" dirty="0"/>
          </a:p>
          <a:p>
            <a:endParaRPr lang="en-US" sz="1600" dirty="0"/>
          </a:p>
          <a:p>
            <a:pPr marL="0" indent="0">
              <a:buNone/>
            </a:pPr>
            <a:endParaRPr lang="en-US" sz="1600" dirty="0"/>
          </a:p>
        </p:txBody>
      </p:sp>
      <p:graphicFrame>
        <p:nvGraphicFramePr>
          <p:cNvPr id="7" name="Table 1">
            <a:extLst>
              <a:ext uri="{FF2B5EF4-FFF2-40B4-BE49-F238E27FC236}">
                <a16:creationId xmlns="" xmlns:a16="http://schemas.microsoft.com/office/drawing/2014/main" id="{DDD52CCD-9D1E-4CC4-815A-A5967A0831D9}"/>
              </a:ext>
            </a:extLst>
          </p:cNvPr>
          <p:cNvGraphicFramePr>
            <a:graphicFrameLocks/>
          </p:cNvGraphicFramePr>
          <p:nvPr>
            <p:extLst>
              <p:ext uri="{D42A27DB-BD31-4B8C-83A1-F6EECF244321}">
                <p14:modId xmlns:p14="http://schemas.microsoft.com/office/powerpoint/2010/main" val="924162636"/>
              </p:ext>
            </p:extLst>
          </p:nvPr>
        </p:nvGraphicFramePr>
        <p:xfrm>
          <a:off x="264411" y="1312774"/>
          <a:ext cx="8595235" cy="1448882"/>
        </p:xfrm>
        <a:graphic>
          <a:graphicData uri="http://schemas.openxmlformats.org/drawingml/2006/table">
            <a:tbl>
              <a:tblPr firstRow="1" bandRow="1">
                <a:tableStyleId>{5C22544A-7EE6-4342-B048-85BDC9FD1C3A}</a:tableStyleId>
              </a:tblPr>
              <a:tblGrid>
                <a:gridCol w="2178265">
                  <a:extLst>
                    <a:ext uri="{9D8B030D-6E8A-4147-A177-3AD203B41FA5}">
                      <a16:colId xmlns="" xmlns:a16="http://schemas.microsoft.com/office/drawing/2014/main" val="3215831619"/>
                    </a:ext>
                  </a:extLst>
                </a:gridCol>
                <a:gridCol w="6416970">
                  <a:extLst>
                    <a:ext uri="{9D8B030D-6E8A-4147-A177-3AD203B41FA5}">
                      <a16:colId xmlns="" xmlns:a16="http://schemas.microsoft.com/office/drawing/2014/main" val="276475465"/>
                    </a:ext>
                  </a:extLst>
                </a:gridCol>
              </a:tblGrid>
              <a:tr h="321122">
                <a:tc>
                  <a:txBody>
                    <a:bodyPr/>
                    <a:lstStyle/>
                    <a:p>
                      <a:pPr algn="ctr" fontAlgn="b"/>
                      <a:r>
                        <a:rPr lang="en-US" sz="1400" b="1" i="0" u="none" strike="noStrike" dirty="0">
                          <a:solidFill>
                            <a:schemeClr val="bg1"/>
                          </a:solidFill>
                          <a:effectLst/>
                          <a:latin typeface="+mn-lt"/>
                        </a:rPr>
                        <a:t>Feature</a:t>
                      </a:r>
                    </a:p>
                  </a:txBody>
                  <a:tcPr marL="9525" marR="9525" marT="9525" marB="0" anchor="ctr"/>
                </a:tc>
                <a:tc>
                  <a:txBody>
                    <a:bodyPr/>
                    <a:lstStyle/>
                    <a:p>
                      <a:pPr algn="ctr"/>
                      <a:r>
                        <a:rPr lang="en-US" dirty="0"/>
                        <a:t>Description</a:t>
                      </a:r>
                    </a:p>
                  </a:txBody>
                  <a:tcPr anchor="ctr"/>
                </a:tc>
                <a:extLst>
                  <a:ext uri="{0D108BD9-81ED-4DB2-BD59-A6C34878D82A}">
                    <a16:rowId xmlns="" xmlns:a16="http://schemas.microsoft.com/office/drawing/2014/main" val="3768427975"/>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nchor="ctr"/>
                </a:tc>
                <a:tc>
                  <a:txBody>
                    <a:bodyPr/>
                    <a:lstStyle/>
                    <a:p>
                      <a:r>
                        <a:rPr lang="en-US" dirty="0"/>
                        <a:t>Labs designed for working with physical equipment.</a:t>
                      </a:r>
                    </a:p>
                  </a:txBody>
                  <a:tcPr anchor="ctr"/>
                </a:tc>
                <a:extLst>
                  <a:ext uri="{0D108BD9-81ED-4DB2-BD59-A6C34878D82A}">
                    <a16:rowId xmlns="" xmlns:a16="http://schemas.microsoft.com/office/drawing/2014/main" val="2258594367"/>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nchor="ctr"/>
                </a:tc>
                <a:tc>
                  <a:txBody>
                    <a:bodyPr/>
                    <a:lstStyle/>
                    <a:p>
                      <a:r>
                        <a:rPr lang="en-US" dirty="0"/>
                        <a:t>Self-assessments that integrate concepts and skills learned throughout the series of topics presented in the module.</a:t>
                      </a:r>
                    </a:p>
                  </a:txBody>
                  <a:tcPr anchor="ctr"/>
                </a:tc>
                <a:extLst>
                  <a:ext uri="{0D108BD9-81ED-4DB2-BD59-A6C34878D82A}">
                    <a16:rowId xmlns="" xmlns:a16="http://schemas.microsoft.com/office/drawing/2014/main" val="831502776"/>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nchor="ctr"/>
                </a:tc>
                <a:tc>
                  <a:txBody>
                    <a:bodyPr/>
                    <a:lstStyle/>
                    <a:p>
                      <a:r>
                        <a:rPr lang="en-US" dirty="0"/>
                        <a:t>Briefly recaps module content.</a:t>
                      </a:r>
                    </a:p>
                  </a:txBody>
                  <a:tcPr anchor="ctr"/>
                </a:tc>
                <a:extLst>
                  <a:ext uri="{0D108BD9-81ED-4DB2-BD59-A6C34878D82A}">
                    <a16:rowId xmlns=""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792040155"/>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7999176" cy="757551"/>
          </a:xfrm>
        </p:spPr>
        <p:txBody>
          <a:bodyPr/>
          <a:lstStyle/>
          <a:p>
            <a:r>
              <a:rPr altLang="en-US" sz="1600" dirty="0"/>
              <a:t>Software Design Patterns </a:t>
            </a:r>
            <a:r>
              <a:rPr altLang="en-US" dirty="0"/>
              <a:t/>
            </a:r>
            <a:br>
              <a:rPr altLang="en-US" dirty="0"/>
            </a:br>
            <a:r>
              <a:rPr altLang="en-US" dirty="0"/>
              <a:t>The Original Design Patterns</a:t>
            </a:r>
            <a:endParaRPr lang="en-CA" altLang="en-US" dirty="0"/>
          </a:p>
        </p:txBody>
      </p:sp>
      <p:sp>
        <p:nvSpPr>
          <p:cNvPr id="13315" name="Content Placeholder 1"/>
          <p:cNvSpPr>
            <a:spLocks noGrp="1"/>
          </p:cNvSpPr>
          <p:nvPr>
            <p:ph idx="1"/>
          </p:nvPr>
        </p:nvSpPr>
        <p:spPr>
          <a:xfrm>
            <a:off x="0" y="801475"/>
            <a:ext cx="8840141" cy="3856250"/>
          </a:xfrm>
        </p:spPr>
        <p:txBody>
          <a:bodyPr/>
          <a:lstStyle/>
          <a:p>
            <a:pPr marL="287338" indent="-200025">
              <a:lnSpc>
                <a:spcPct val="95000"/>
              </a:lnSpc>
              <a:spcBef>
                <a:spcPts val="1075"/>
              </a:spcBef>
              <a:buSzPct val="100000"/>
              <a:buFont typeface="Arial" panose="020B0604020202020204" pitchFamily="34" charset="0"/>
              <a:buChar char="•"/>
            </a:pPr>
            <a:r>
              <a:rPr lang="en-IN" altLang="en-US" sz="1400" dirty="0">
                <a:ea typeface="Microsoft YaHei"/>
                <a:cs typeface="Arial"/>
              </a:rPr>
              <a:t>The Gang of Four divided patterns into three main categories:</a:t>
            </a:r>
          </a:p>
          <a:p>
            <a:pPr marL="538163" lvl="4" indent="-174625">
              <a:spcBef>
                <a:spcPts val="1075"/>
              </a:spcBef>
              <a:buSzPct val="100000"/>
              <a:buFont typeface="Arial" panose="020B0604020202020204" pitchFamily="34" charset="0"/>
              <a:buChar char="•"/>
            </a:pPr>
            <a:r>
              <a:rPr lang="en-IN" altLang="en-US" sz="1400" dirty="0">
                <a:solidFill>
                  <a:srgbClr val="000000"/>
                </a:solidFill>
                <a:ea typeface="Microsoft YaHei"/>
                <a:cs typeface="Arial"/>
              </a:rPr>
              <a:t>Creational</a:t>
            </a:r>
          </a:p>
          <a:p>
            <a:pPr marL="538163" lvl="4" indent="-174625">
              <a:spcBef>
                <a:spcPts val="1075"/>
              </a:spcBef>
              <a:buSzPct val="100000"/>
              <a:buFont typeface="Arial" panose="020B0604020202020204" pitchFamily="34" charset="0"/>
              <a:buChar char="•"/>
            </a:pPr>
            <a:r>
              <a:rPr lang="en-IN" altLang="en-US" sz="1400" dirty="0">
                <a:solidFill>
                  <a:srgbClr val="000000"/>
                </a:solidFill>
                <a:ea typeface="Microsoft YaHei"/>
                <a:cs typeface="Arial"/>
              </a:rPr>
              <a:t>Structural</a:t>
            </a:r>
          </a:p>
          <a:p>
            <a:pPr marL="538163" lvl="4" indent="-174625">
              <a:spcBef>
                <a:spcPts val="1075"/>
              </a:spcBef>
              <a:buSzPct val="100000"/>
              <a:buFont typeface="Arial" panose="020B0604020202020204" pitchFamily="34" charset="0"/>
              <a:buChar char="•"/>
            </a:pPr>
            <a:r>
              <a:rPr lang="en-IN" altLang="en-US" sz="1400" dirty="0">
                <a:solidFill>
                  <a:srgbClr val="000000"/>
                </a:solidFill>
                <a:ea typeface="Microsoft YaHei"/>
                <a:cs typeface="Arial"/>
              </a:rPr>
              <a:t>Behavioral</a:t>
            </a:r>
          </a:p>
          <a:p>
            <a:pPr marL="287338" indent="-200025">
              <a:lnSpc>
                <a:spcPct val="95000"/>
              </a:lnSpc>
              <a:spcBef>
                <a:spcPts val="1075"/>
              </a:spcBef>
              <a:buSzPct val="100000"/>
              <a:buFont typeface="Arial" panose="020B0604020202020204" pitchFamily="34" charset="0"/>
              <a:buChar char="•"/>
            </a:pPr>
            <a:r>
              <a:rPr lang="en-IN" altLang="en-US" sz="1400" dirty="0">
                <a:ea typeface="Microsoft YaHei"/>
                <a:cs typeface="Arial"/>
              </a:rPr>
              <a:t>They listed 23 design patterns.</a:t>
            </a:r>
          </a:p>
          <a:p>
            <a:pPr marL="287338" indent="-200025">
              <a:lnSpc>
                <a:spcPct val="95000"/>
              </a:lnSpc>
              <a:spcBef>
                <a:spcPts val="1075"/>
              </a:spcBef>
              <a:buSzPct val="100000"/>
              <a:buFont typeface="Arial" panose="020B0604020202020204" pitchFamily="34" charset="0"/>
              <a:buChar char="•"/>
            </a:pPr>
            <a:r>
              <a:rPr lang="en-IN" altLang="en-US" sz="1400" dirty="0">
                <a:ea typeface="Microsoft YaHei"/>
                <a:cs typeface="Arial"/>
              </a:rPr>
              <a:t>Two of the most commonly used design patterns are: </a:t>
            </a:r>
          </a:p>
          <a:p>
            <a:pPr marL="538163" lvl="4" indent="-174625">
              <a:spcBef>
                <a:spcPts val="1075"/>
              </a:spcBef>
              <a:buSzPct val="100000"/>
              <a:buFont typeface="Arial" panose="020B0604020202020204" pitchFamily="34" charset="0"/>
              <a:buChar char="•"/>
            </a:pPr>
            <a:r>
              <a:rPr lang="en-IN" altLang="en-US" sz="1400" dirty="0">
                <a:solidFill>
                  <a:srgbClr val="000000"/>
                </a:solidFill>
                <a:ea typeface="Microsoft YaHei"/>
                <a:cs typeface="Arial"/>
              </a:rPr>
              <a:t>The Observer design pattern (a Behavioral design pattern)</a:t>
            </a:r>
          </a:p>
          <a:p>
            <a:pPr marL="538163" lvl="4" indent="-174625">
              <a:spcBef>
                <a:spcPts val="1075"/>
              </a:spcBef>
              <a:buSzPct val="100000"/>
              <a:buFont typeface="Arial" panose="020B0604020202020204" pitchFamily="34" charset="0"/>
              <a:buChar char="•"/>
            </a:pPr>
            <a:r>
              <a:rPr lang="en-IN" altLang="en-US" sz="1400" dirty="0">
                <a:solidFill>
                  <a:srgbClr val="000000"/>
                </a:solidFill>
                <a:ea typeface="Microsoft YaHei"/>
                <a:cs typeface="Arial"/>
              </a:rPr>
              <a:t>The Model-View-Controller (MVC)</a:t>
            </a:r>
          </a:p>
        </p:txBody>
      </p:sp>
    </p:spTree>
    <p:extLst>
      <p:ext uri="{BB962C8B-B14F-4D97-AF65-F5344CB8AC3E}">
        <p14:creationId xmlns:p14="http://schemas.microsoft.com/office/powerpoint/2010/main" val="315452082"/>
      </p:ext>
    </p:extLst>
  </p:cSld>
  <p:clrMapOvr>
    <a:masterClrMapping/>
  </p:clrMapOvr>
  <p:transition spd="slow">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p:cNvSpPr>
            <a:spLocks noGrp="1"/>
          </p:cNvSpPr>
          <p:nvPr>
            <p:ph type="title"/>
          </p:nvPr>
        </p:nvSpPr>
        <p:spPr>
          <a:xfrm>
            <a:off x="87549" y="41394"/>
            <a:ext cx="7999176" cy="709234"/>
          </a:xfrm>
        </p:spPr>
        <p:txBody>
          <a:bodyPr/>
          <a:lstStyle/>
          <a:p>
            <a:r>
              <a:rPr altLang="en-US" sz="1600" dirty="0"/>
              <a:t>Software Design Patterns </a:t>
            </a:r>
            <a:r>
              <a:rPr altLang="en-US" dirty="0"/>
              <a:t/>
            </a:r>
            <a:br>
              <a:rPr altLang="en-US" dirty="0"/>
            </a:br>
            <a:r>
              <a:rPr altLang="en-US" dirty="0"/>
              <a:t>Observer Design Pattern</a:t>
            </a:r>
            <a:endParaRPr lang="en-CA" altLang="en-US" dirty="0"/>
          </a:p>
        </p:txBody>
      </p:sp>
      <p:sp>
        <p:nvSpPr>
          <p:cNvPr id="13315" name="Content Placeholder 1"/>
          <p:cNvSpPr>
            <a:spLocks noGrp="1"/>
          </p:cNvSpPr>
          <p:nvPr>
            <p:ph idx="1"/>
          </p:nvPr>
        </p:nvSpPr>
        <p:spPr>
          <a:xfrm>
            <a:off x="0" y="743382"/>
            <a:ext cx="4246536" cy="3010799"/>
          </a:xfrm>
        </p:spPr>
        <p:txBody>
          <a:bodyPr/>
          <a:lstStyle/>
          <a:p>
            <a:pPr marL="263525" lvl="1" indent="-176213">
              <a:spcBef>
                <a:spcPts val="600"/>
              </a:spcBef>
              <a:spcAft>
                <a:spcPts val="600"/>
              </a:spcAft>
              <a:buSzPct val="100000"/>
              <a:buFont typeface="Arial" panose="020B0604020202020204" pitchFamily="34" charset="0"/>
              <a:buChar char="•"/>
            </a:pPr>
            <a:r>
              <a:rPr lang="en-IN" altLang="en-US" dirty="0">
                <a:ea typeface="Microsoft YaHei"/>
                <a:cs typeface="Arial"/>
              </a:rPr>
              <a:t>The observer design pattern is a subscription</a:t>
            </a:r>
            <a:br>
              <a:rPr lang="en-IN" altLang="en-US" dirty="0">
                <a:ea typeface="Microsoft YaHei"/>
                <a:cs typeface="Arial"/>
              </a:rPr>
            </a:br>
            <a:r>
              <a:rPr lang="en-IN" altLang="en-US" dirty="0">
                <a:ea typeface="Microsoft YaHei"/>
                <a:cs typeface="Arial"/>
              </a:rPr>
              <a:t>notification design that lets objects receive events when there are changes to an object they are observing.</a:t>
            </a:r>
          </a:p>
          <a:p>
            <a:pPr marL="263525" lvl="1" indent="-176213">
              <a:spcBef>
                <a:spcPts val="600"/>
              </a:spcBef>
              <a:spcAft>
                <a:spcPts val="600"/>
              </a:spcAft>
              <a:buSzPct val="100000"/>
              <a:buFont typeface="Arial" panose="020B0604020202020204" pitchFamily="34" charset="0"/>
              <a:buChar char="•"/>
            </a:pPr>
            <a:r>
              <a:rPr lang="en-IN" altLang="en-US" dirty="0">
                <a:ea typeface="Microsoft YaHei"/>
                <a:cs typeface="Arial"/>
              </a:rPr>
              <a:t>To implement this subscription mechanism:</a:t>
            </a:r>
          </a:p>
          <a:p>
            <a:pPr marL="538163" lvl="1" indent="-174625">
              <a:spcBef>
                <a:spcPts val="0"/>
              </a:spcBef>
              <a:spcAft>
                <a:spcPts val="600"/>
              </a:spcAft>
              <a:buSzPct val="100000"/>
              <a:buFont typeface="Arial" panose="020B0604020202020204" pitchFamily="34" charset="0"/>
              <a:buChar char="•"/>
            </a:pPr>
            <a:r>
              <a:rPr lang="en-IN" altLang="en-US" dirty="0">
                <a:ea typeface="Microsoft YaHei"/>
                <a:cs typeface="Arial"/>
              </a:rPr>
              <a:t>The subject must have the ability to store </a:t>
            </a:r>
            <a:br>
              <a:rPr lang="en-IN" altLang="en-US" dirty="0">
                <a:ea typeface="Microsoft YaHei"/>
                <a:cs typeface="Arial"/>
              </a:rPr>
            </a:br>
            <a:r>
              <a:rPr lang="en-IN" altLang="en-US" dirty="0">
                <a:ea typeface="Microsoft YaHei"/>
                <a:cs typeface="Arial"/>
              </a:rPr>
              <a:t>a list of all of its observers.</a:t>
            </a:r>
          </a:p>
          <a:p>
            <a:pPr marL="538163" lvl="1" indent="-174625">
              <a:spcBef>
                <a:spcPts val="0"/>
              </a:spcBef>
              <a:spcAft>
                <a:spcPts val="600"/>
              </a:spcAft>
              <a:buSzPct val="100000"/>
              <a:buFont typeface="Arial" panose="020B0604020202020204" pitchFamily="34" charset="0"/>
              <a:buChar char="•"/>
            </a:pPr>
            <a:r>
              <a:rPr lang="en-IN" altLang="en-US" dirty="0">
                <a:ea typeface="Microsoft YaHei"/>
                <a:cs typeface="Arial"/>
              </a:rPr>
              <a:t>The subject must have methods to add and</a:t>
            </a:r>
            <a:br>
              <a:rPr lang="en-IN" altLang="en-US" dirty="0">
                <a:ea typeface="Microsoft YaHei"/>
                <a:cs typeface="Arial"/>
              </a:rPr>
            </a:br>
            <a:r>
              <a:rPr lang="en-IN" altLang="en-US" dirty="0">
                <a:ea typeface="Microsoft YaHei"/>
                <a:cs typeface="Arial"/>
              </a:rPr>
              <a:t> remove observers.</a:t>
            </a:r>
          </a:p>
          <a:p>
            <a:pPr marL="287338" lvl="1" indent="-177800">
              <a:lnSpc>
                <a:spcPct val="95000"/>
              </a:lnSpc>
              <a:spcBef>
                <a:spcPts val="1075"/>
              </a:spcBef>
              <a:buSzPct val="100000"/>
              <a:buFont typeface="Arial" panose="020B0604020202020204" pitchFamily="34" charset="0"/>
              <a:buChar char="•"/>
            </a:pPr>
            <a:r>
              <a:rPr lang="en-IN" altLang="en-US" sz="1400" dirty="0">
                <a:ea typeface="Microsoft YaHei"/>
                <a:cs typeface="CiscoSans" charset="0"/>
              </a:rPr>
              <a:t>The benefit of the observer design</a:t>
            </a:r>
            <a:r>
              <a:rPr lang="en-IN" altLang="en-US" sz="1400" dirty="0">
                <a:cs typeface="CiscoSans" charset="0"/>
              </a:rPr>
              <a:t> </a:t>
            </a:r>
            <a:r>
              <a:rPr lang="en-IN" altLang="en-US" sz="1400" dirty="0">
                <a:ea typeface="Microsoft YaHei"/>
                <a:cs typeface="CiscoSans" charset="0"/>
              </a:rPr>
              <a:t>pattern is that observers can get real time data from the subject when a change occurs. </a:t>
            </a:r>
          </a:p>
          <a:p>
            <a:pPr marL="287338" lvl="1" indent="-177800">
              <a:lnSpc>
                <a:spcPct val="95000"/>
              </a:lnSpc>
              <a:spcBef>
                <a:spcPts val="1075"/>
              </a:spcBef>
              <a:buSzPct val="100000"/>
              <a:buFont typeface="Arial" panose="020B0604020202020204" pitchFamily="34" charset="0"/>
              <a:buChar char="•"/>
            </a:pPr>
            <a:r>
              <a:rPr lang="en-IN" altLang="en-US" sz="1400" dirty="0">
                <a:ea typeface="Microsoft YaHei"/>
                <a:cs typeface="CiscoSans" charset="0"/>
              </a:rPr>
              <a:t>Subscription mechanisms always</a:t>
            </a:r>
            <a:r>
              <a:rPr lang="en-IN" altLang="en-US" sz="1400" dirty="0">
                <a:cs typeface="CiscoSans" charset="0"/>
              </a:rPr>
              <a:t> </a:t>
            </a:r>
            <a:r>
              <a:rPr lang="en-IN" altLang="en-US" sz="1400" dirty="0">
                <a:ea typeface="Microsoft YaHei"/>
                <a:cs typeface="CiscoSans" charset="0"/>
              </a:rPr>
              <a:t>provide better performance than </a:t>
            </a:r>
            <a:r>
              <a:rPr lang="en-IN" altLang="en-US" sz="1400" dirty="0">
                <a:ea typeface="Microsoft YaHei"/>
                <a:cs typeface="Arial"/>
              </a:rPr>
              <a:t>other options,</a:t>
            </a:r>
            <a:br>
              <a:rPr lang="en-IN" altLang="en-US" sz="1400" dirty="0">
                <a:ea typeface="Microsoft YaHei"/>
                <a:cs typeface="Arial"/>
              </a:rPr>
            </a:br>
            <a:r>
              <a:rPr lang="en-IN" altLang="en-US" sz="1400" dirty="0">
                <a:ea typeface="Microsoft YaHei"/>
                <a:cs typeface="CiscoSans" charset="0"/>
              </a:rPr>
              <a:t>such as polling.</a:t>
            </a:r>
          </a:p>
          <a:p>
            <a:pPr marL="538163" lvl="1" indent="-174625">
              <a:spcBef>
                <a:spcPts val="0"/>
              </a:spcBef>
              <a:spcAft>
                <a:spcPts val="600"/>
              </a:spcAft>
              <a:buSzPct val="100000"/>
              <a:buFont typeface="Arial" panose="020B0604020202020204" pitchFamily="34" charset="0"/>
              <a:buChar char="•"/>
            </a:pPr>
            <a:endParaRPr lang="en-IN" altLang="en-US" dirty="0">
              <a:ea typeface="Microsoft YaHei"/>
              <a:cs typeface="Arial"/>
            </a:endParaRPr>
          </a:p>
        </p:txBody>
      </p:sp>
      <p:pic>
        <p:nvPicPr>
          <p:cNvPr id="2" name="Picture 1">
            <a:extLst>
              <a:ext uri="{FF2B5EF4-FFF2-40B4-BE49-F238E27FC236}">
                <a16:creationId xmlns="" xmlns:a16="http://schemas.microsoft.com/office/drawing/2014/main" id="{FFB510E8-75CB-4118-B5D0-04D8F081A2E9}"/>
              </a:ext>
            </a:extLst>
          </p:cNvPr>
          <p:cNvPicPr>
            <a:picLocks noChangeAspect="1"/>
          </p:cNvPicPr>
          <p:nvPr/>
        </p:nvPicPr>
        <p:blipFill>
          <a:blip r:embed="rId3"/>
          <a:stretch>
            <a:fillRect/>
          </a:stretch>
        </p:blipFill>
        <p:spPr>
          <a:xfrm>
            <a:off x="4044350" y="714032"/>
            <a:ext cx="4898172" cy="3214261"/>
          </a:xfrm>
          <a:prstGeom prst="rect">
            <a:avLst/>
          </a:prstGeom>
          <a:ln w="3175">
            <a:solidFill>
              <a:schemeClr val="bg1">
                <a:lumMod val="85000"/>
              </a:schemeClr>
            </a:solidFill>
          </a:ln>
        </p:spPr>
      </p:pic>
    </p:spTree>
    <p:extLst>
      <p:ext uri="{BB962C8B-B14F-4D97-AF65-F5344CB8AC3E}">
        <p14:creationId xmlns:p14="http://schemas.microsoft.com/office/powerpoint/2010/main" val="263819902"/>
      </p:ext>
    </p:extLst>
  </p:cSld>
  <p:clrMapOvr>
    <a:masterClrMapping/>
  </p:clrMapOvr>
  <p:transition spd="slow">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7999176" cy="757551"/>
          </a:xfrm>
        </p:spPr>
        <p:txBody>
          <a:bodyPr/>
          <a:lstStyle/>
          <a:p>
            <a:r>
              <a:rPr altLang="en-US" sz="1600" dirty="0"/>
              <a:t>Software Design Patterns </a:t>
            </a:r>
            <a:r>
              <a:rPr altLang="en-US" dirty="0"/>
              <a:t/>
            </a:r>
            <a:br>
              <a:rPr altLang="en-US" dirty="0"/>
            </a:br>
            <a:r>
              <a:rPr altLang="en-US" dirty="0"/>
              <a:t>Model-View-Controller (MVC)</a:t>
            </a:r>
            <a:endParaRPr lang="en-CA" altLang="en-US" dirty="0"/>
          </a:p>
        </p:txBody>
      </p:sp>
      <p:sp>
        <p:nvSpPr>
          <p:cNvPr id="13315" name="Content Placeholder 1"/>
          <p:cNvSpPr>
            <a:spLocks noGrp="1"/>
          </p:cNvSpPr>
          <p:nvPr>
            <p:ph idx="1"/>
          </p:nvPr>
        </p:nvSpPr>
        <p:spPr>
          <a:xfrm>
            <a:off x="1" y="801475"/>
            <a:ext cx="5579389" cy="2332571"/>
          </a:xfrm>
        </p:spPr>
        <p:txBody>
          <a:bodyPr/>
          <a:lstStyle/>
          <a:p>
            <a:pPr marL="268288" lvl="1" indent="-174625">
              <a:lnSpc>
                <a:spcPct val="95000"/>
              </a:lnSpc>
              <a:spcBef>
                <a:spcPts val="1075"/>
              </a:spcBef>
              <a:buSzPct val="100000"/>
              <a:buFont typeface="Arial" panose="020B0604020202020204" pitchFamily="34" charset="0"/>
              <a:buChar char="•"/>
            </a:pPr>
            <a:r>
              <a:rPr lang="en-IN" altLang="en-US" dirty="0">
                <a:ea typeface="Microsoft YaHei"/>
                <a:cs typeface="CiscoSans" charset="0"/>
              </a:rPr>
              <a:t>The Model-View-Controller (MVC) design pattern </a:t>
            </a:r>
            <a:r>
              <a:rPr lang="en-IN" altLang="en-US" dirty="0">
                <a:ea typeface="Microsoft YaHei"/>
                <a:cs typeface="Arial"/>
              </a:rPr>
              <a:t>aims to </a:t>
            </a:r>
            <a:br>
              <a:rPr lang="en-IN" altLang="en-US" dirty="0">
                <a:ea typeface="Microsoft YaHei"/>
                <a:cs typeface="Arial"/>
              </a:rPr>
            </a:br>
            <a:r>
              <a:rPr lang="en-IN" altLang="en-US" dirty="0">
                <a:ea typeface="Microsoft YaHei"/>
                <a:cs typeface="Arial"/>
              </a:rPr>
              <a:t>simplify development of applications that depend on graphic user interfaces.</a:t>
            </a:r>
          </a:p>
          <a:p>
            <a:pPr marL="268288" lvl="1" indent="-174625">
              <a:lnSpc>
                <a:spcPct val="95000"/>
              </a:lnSpc>
              <a:spcBef>
                <a:spcPts val="1075"/>
              </a:spcBef>
              <a:buSzPct val="100000"/>
              <a:buFont typeface="Arial" panose="020B0604020202020204" pitchFamily="34" charset="0"/>
              <a:buChar char="•"/>
            </a:pPr>
            <a:r>
              <a:rPr lang="en-IN" altLang="en-US" dirty="0">
                <a:ea typeface="Microsoft YaHei"/>
                <a:cs typeface="Arial"/>
              </a:rPr>
              <a:t>MVC abstracts code and responsibility into three different </a:t>
            </a:r>
            <a:br>
              <a:rPr lang="en-IN" altLang="en-US" dirty="0">
                <a:ea typeface="Microsoft YaHei"/>
                <a:cs typeface="Arial"/>
              </a:rPr>
            </a:br>
            <a:r>
              <a:rPr lang="en-IN" altLang="en-US" dirty="0">
                <a:ea typeface="Microsoft YaHei"/>
                <a:cs typeface="Arial"/>
              </a:rPr>
              <a:t>components: </a:t>
            </a:r>
          </a:p>
          <a:p>
            <a:pPr marL="635000" lvl="6" indent="-231775">
              <a:lnSpc>
                <a:spcPct val="114000"/>
              </a:lnSpc>
              <a:spcBef>
                <a:spcPts val="0"/>
              </a:spcBef>
              <a:buSzPct val="100000"/>
            </a:pPr>
            <a:r>
              <a:rPr lang="en-IN" altLang="en-US" sz="1400" b="1" dirty="0">
                <a:solidFill>
                  <a:srgbClr val="000000"/>
                </a:solidFill>
                <a:ea typeface="Microsoft YaHei"/>
                <a:cs typeface="Arial"/>
              </a:rPr>
              <a:t>Model:</a:t>
            </a:r>
            <a:r>
              <a:rPr lang="en-IN" altLang="en-US" sz="1400" dirty="0">
                <a:solidFill>
                  <a:srgbClr val="000000"/>
                </a:solidFill>
                <a:ea typeface="Microsoft YaHei"/>
                <a:cs typeface="Arial"/>
              </a:rPr>
              <a:t> </a:t>
            </a:r>
            <a:r>
              <a:rPr lang="en-US" altLang="en-US" sz="1400" dirty="0">
                <a:solidFill>
                  <a:srgbClr val="000000"/>
                </a:solidFill>
                <a:ea typeface="Microsoft YaHei"/>
                <a:cs typeface="Arial"/>
              </a:rPr>
              <a:t>The model is the application's data structure</a:t>
            </a:r>
            <a:br>
              <a:rPr lang="en-US" altLang="en-US" sz="1400" dirty="0">
                <a:solidFill>
                  <a:srgbClr val="000000"/>
                </a:solidFill>
                <a:ea typeface="Microsoft YaHei"/>
                <a:cs typeface="Arial"/>
              </a:rPr>
            </a:br>
            <a:r>
              <a:rPr lang="en-US" altLang="en-US" sz="1400" dirty="0">
                <a:solidFill>
                  <a:srgbClr val="000000"/>
                </a:solidFill>
                <a:ea typeface="Microsoft YaHei"/>
                <a:cs typeface="Arial"/>
              </a:rPr>
              <a:t>and is responsible for managing the data, logic and</a:t>
            </a:r>
            <a:br>
              <a:rPr lang="en-US" altLang="en-US" sz="1400" dirty="0">
                <a:solidFill>
                  <a:srgbClr val="000000"/>
                </a:solidFill>
                <a:ea typeface="Microsoft YaHei"/>
                <a:cs typeface="Arial"/>
              </a:rPr>
            </a:br>
            <a:r>
              <a:rPr lang="en-US" altLang="en-US" sz="1400" dirty="0">
                <a:solidFill>
                  <a:srgbClr val="000000"/>
                </a:solidFill>
                <a:ea typeface="Microsoft YaHei"/>
                <a:cs typeface="Arial"/>
              </a:rPr>
              <a:t>rules of the application. It gets input from the controller.</a:t>
            </a:r>
            <a:endParaRPr lang="en-IN" altLang="en-US" sz="1400" dirty="0">
              <a:solidFill>
                <a:srgbClr val="000000"/>
              </a:solidFill>
              <a:ea typeface="Microsoft YaHei"/>
              <a:cs typeface="Arial"/>
            </a:endParaRPr>
          </a:p>
          <a:p>
            <a:pPr marL="635000" lvl="6" indent="-231775">
              <a:lnSpc>
                <a:spcPct val="114000"/>
              </a:lnSpc>
              <a:spcBef>
                <a:spcPts val="0"/>
              </a:spcBef>
              <a:buSzPct val="100000"/>
              <a:buFont typeface="Arial" panose="020B0604020202020204" pitchFamily="34" charset="0"/>
              <a:buChar char="•"/>
            </a:pPr>
            <a:r>
              <a:rPr lang="en-IN" altLang="en-US" sz="1400" b="1" dirty="0">
                <a:solidFill>
                  <a:srgbClr val="000000"/>
                </a:solidFill>
                <a:ea typeface="Microsoft YaHei"/>
                <a:cs typeface="Arial"/>
              </a:rPr>
              <a:t>View:</a:t>
            </a:r>
            <a:r>
              <a:rPr lang="en-IN" altLang="en-US" sz="1400" dirty="0">
                <a:solidFill>
                  <a:srgbClr val="000000"/>
                </a:solidFill>
                <a:ea typeface="Microsoft YaHei"/>
                <a:cs typeface="Arial"/>
              </a:rPr>
              <a:t> </a:t>
            </a:r>
            <a:r>
              <a:rPr lang="en-US" altLang="en-US" sz="1400" dirty="0">
                <a:solidFill>
                  <a:srgbClr val="000000"/>
                </a:solidFill>
                <a:ea typeface="Microsoft YaHei"/>
                <a:cs typeface="Arial"/>
              </a:rPr>
              <a:t>The view is the visual representation of the data. </a:t>
            </a:r>
          </a:p>
          <a:p>
            <a:pPr marL="635000" lvl="6" indent="-231775">
              <a:lnSpc>
                <a:spcPct val="114000"/>
              </a:lnSpc>
              <a:spcBef>
                <a:spcPts val="0"/>
              </a:spcBef>
              <a:buSzPct val="100000"/>
              <a:buFont typeface="Arial" panose="020B0604020202020204" pitchFamily="34" charset="0"/>
              <a:buChar char="•"/>
            </a:pPr>
            <a:r>
              <a:rPr lang="en-IN" altLang="en-US" sz="1400" b="1" dirty="0">
                <a:solidFill>
                  <a:srgbClr val="000000"/>
                </a:solidFill>
                <a:ea typeface="Microsoft YaHei"/>
                <a:cs typeface="Arial"/>
              </a:rPr>
              <a:t>Controller:</a:t>
            </a:r>
            <a:r>
              <a:rPr lang="en-IN" altLang="en-US" sz="1400" dirty="0">
                <a:solidFill>
                  <a:srgbClr val="000000"/>
                </a:solidFill>
                <a:ea typeface="Microsoft YaHei"/>
                <a:cs typeface="Arial"/>
              </a:rPr>
              <a:t> </a:t>
            </a:r>
            <a:r>
              <a:rPr lang="en-US" altLang="en-US" sz="1400" dirty="0">
                <a:solidFill>
                  <a:srgbClr val="000000"/>
                </a:solidFill>
                <a:ea typeface="Microsoft YaHei"/>
                <a:cs typeface="Arial"/>
              </a:rPr>
              <a:t>The controller is the middleman between the model and view. It takes in user input and manipulates it to fit the format for the model or view.</a:t>
            </a:r>
          </a:p>
          <a:p>
            <a:pPr marL="279400" lvl="3" indent="-171450">
              <a:spcBef>
                <a:spcPts val="300"/>
              </a:spcBef>
              <a:spcAft>
                <a:spcPts val="300"/>
              </a:spcAft>
              <a:buSzPct val="100000"/>
              <a:buFont typeface="Arial" pitchFamily="34" charset="0"/>
              <a:buChar char="•"/>
            </a:pPr>
            <a:r>
              <a:rPr lang="en-IN" altLang="en-US" sz="1400" dirty="0">
                <a:solidFill>
                  <a:srgbClr val="000000"/>
                </a:solidFill>
                <a:ea typeface="Microsoft YaHei"/>
                <a:cs typeface="CiscoSans" charset="0"/>
              </a:rPr>
              <a:t>The benefit of MVC is that each component can be built in parallel.</a:t>
            </a:r>
            <a:endParaRPr lang="en-IN" altLang="en-US" sz="1400" dirty="0">
              <a:solidFill>
                <a:srgbClr val="000000"/>
              </a:solidFill>
              <a:ea typeface="Microsoft YaHei"/>
              <a:cs typeface="Arial"/>
            </a:endParaRPr>
          </a:p>
          <a:p>
            <a:pPr marL="463550" lvl="6" indent="0">
              <a:spcBef>
                <a:spcPts val="1075"/>
              </a:spcBef>
              <a:buSzPct val="100000"/>
              <a:buNone/>
            </a:pPr>
            <a:endParaRPr lang="en-IN" altLang="en-US" sz="1400" dirty="0">
              <a:solidFill>
                <a:srgbClr val="000000"/>
              </a:solidFill>
              <a:ea typeface="Microsoft YaHei"/>
              <a:cs typeface="Arial"/>
            </a:endParaRPr>
          </a:p>
        </p:txBody>
      </p:sp>
      <p:pic>
        <p:nvPicPr>
          <p:cNvPr id="2" name="Picture 1">
            <a:extLst>
              <a:ext uri="{FF2B5EF4-FFF2-40B4-BE49-F238E27FC236}">
                <a16:creationId xmlns="" xmlns:a16="http://schemas.microsoft.com/office/drawing/2014/main" id="{5970A12C-E142-4414-8804-940089727E7F}"/>
              </a:ext>
            </a:extLst>
          </p:cNvPr>
          <p:cNvPicPr>
            <a:picLocks noChangeAspect="1"/>
          </p:cNvPicPr>
          <p:nvPr/>
        </p:nvPicPr>
        <p:blipFill>
          <a:blip r:embed="rId3"/>
          <a:stretch>
            <a:fillRect/>
          </a:stretch>
        </p:blipFill>
        <p:spPr>
          <a:xfrm>
            <a:off x="5579390" y="895458"/>
            <a:ext cx="3348301" cy="2778893"/>
          </a:xfrm>
          <a:prstGeom prst="rect">
            <a:avLst/>
          </a:prstGeom>
          <a:ln w="3175">
            <a:solidFill>
              <a:schemeClr val="tx1"/>
            </a:solidFill>
          </a:ln>
        </p:spPr>
      </p:pic>
    </p:spTree>
    <p:extLst>
      <p:ext uri="{BB962C8B-B14F-4D97-AF65-F5344CB8AC3E}">
        <p14:creationId xmlns:p14="http://schemas.microsoft.com/office/powerpoint/2010/main" val="496593093"/>
      </p:ext>
    </p:extLst>
  </p:cSld>
  <p:clrMapOvr>
    <a:masterClrMapping/>
  </p:clrMapOvr>
  <p:transition spd="slow">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1"/>
          <p:cNvSpPr>
            <a:spLocks noGrp="1"/>
          </p:cNvSpPr>
          <p:nvPr>
            <p:ph type="ctrTitle"/>
          </p:nvPr>
        </p:nvSpPr>
        <p:spPr>
          <a:xfrm>
            <a:off x="416425" y="915409"/>
            <a:ext cx="7598042" cy="1802391"/>
          </a:xfrm>
        </p:spPr>
        <p:txBody>
          <a:bodyPr/>
          <a:lstStyle/>
          <a:p>
            <a:r>
              <a:rPr lang="en-IN" altLang="en-US" dirty="0">
                <a:solidFill>
                  <a:srgbClr val="AFE8FB"/>
                </a:solidFill>
                <a:ea typeface="ＭＳ Ｐゴシック"/>
                <a:cs typeface="Arial"/>
              </a:rPr>
              <a:t>3.3 Version Control Systems</a:t>
            </a:r>
          </a:p>
        </p:txBody>
      </p:sp>
    </p:spTree>
    <p:custDataLst>
      <p:tags r:id="rId1"/>
    </p:custDataLst>
    <p:extLst>
      <p:ext uri="{BB962C8B-B14F-4D97-AF65-F5344CB8AC3E}">
        <p14:creationId xmlns:p14="http://schemas.microsoft.com/office/powerpoint/2010/main" val="519102122"/>
      </p:ext>
    </p:extLst>
  </p:cSld>
  <p:clrMapOvr>
    <a:masterClrMapping/>
  </p:clrMapOvr>
  <p:transition spd="slow">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1"/>
          <p:cNvSpPr>
            <a:spLocks noGrp="1"/>
          </p:cNvSpPr>
          <p:nvPr>
            <p:ph type="title"/>
          </p:nvPr>
        </p:nvSpPr>
        <p:spPr>
          <a:xfrm>
            <a:off x="87549" y="41393"/>
            <a:ext cx="7999176" cy="757551"/>
          </a:xfrm>
        </p:spPr>
        <p:txBody>
          <a:bodyPr/>
          <a:lstStyle/>
          <a:p>
            <a:r>
              <a:rPr altLang="en-US" sz="1600" dirty="0"/>
              <a:t>Version Control Systems </a:t>
            </a:r>
            <a:r>
              <a:rPr altLang="en-US" dirty="0"/>
              <a:t/>
            </a:r>
            <a:br>
              <a:rPr altLang="en-US" dirty="0"/>
            </a:br>
            <a:r>
              <a:rPr altLang="en-US" dirty="0"/>
              <a:t>Types of Version Control Systems</a:t>
            </a:r>
            <a:endParaRPr lang="en-CA" altLang="en-US" dirty="0"/>
          </a:p>
        </p:txBody>
      </p:sp>
      <p:sp>
        <p:nvSpPr>
          <p:cNvPr id="13315" name="Content Placeholder 1"/>
          <p:cNvSpPr>
            <a:spLocks noGrp="1"/>
          </p:cNvSpPr>
          <p:nvPr>
            <p:ph idx="1"/>
          </p:nvPr>
        </p:nvSpPr>
        <p:spPr>
          <a:xfrm>
            <a:off x="151929" y="798944"/>
            <a:ext cx="8840141" cy="3856250"/>
          </a:xfrm>
        </p:spPr>
        <p:txBody>
          <a:bodyPr/>
          <a:lstStyle/>
          <a:p>
            <a:pPr marL="287338" lvl="1" indent="-177800">
              <a:buSzPct val="100000"/>
              <a:buFont typeface="Arial" panose="020B0604020202020204" pitchFamily="34" charset="0"/>
              <a:buChar char="•"/>
            </a:pPr>
            <a:r>
              <a:rPr lang="en-IN" altLang="en-US" sz="1600" dirty="0">
                <a:ea typeface="Microsoft YaHei"/>
                <a:cs typeface="CiscoSans" charset="0"/>
              </a:rPr>
              <a:t>Version control, also called version control systems, revision control or source control, is a way to manage changes to a set of files in order to keep a history of those changes.</a:t>
            </a:r>
          </a:p>
          <a:p>
            <a:pPr marL="287338" lvl="1" indent="-177800">
              <a:buSzPct val="100000"/>
              <a:buFont typeface="Arial" panose="020B0604020202020204" pitchFamily="34" charset="0"/>
              <a:buChar char="•"/>
            </a:pPr>
            <a:r>
              <a:rPr lang="en-IN" altLang="en-US" sz="1600" dirty="0">
                <a:ea typeface="Microsoft YaHei"/>
                <a:cs typeface="Arial"/>
              </a:rPr>
              <a:t>Benefits of version control are:</a:t>
            </a:r>
          </a:p>
          <a:p>
            <a:pPr marL="627063" lvl="5" indent="-163513">
              <a:spcBef>
                <a:spcPts val="300"/>
              </a:spcBef>
              <a:spcAft>
                <a:spcPts val="300"/>
              </a:spcAft>
              <a:buSzPct val="100000"/>
            </a:pPr>
            <a:r>
              <a:rPr lang="en-IN" altLang="en-US" sz="1600" dirty="0">
                <a:solidFill>
                  <a:srgbClr val="000000"/>
                </a:solidFill>
                <a:ea typeface="Microsoft YaHei"/>
                <a:cs typeface="Arial"/>
              </a:rPr>
              <a:t>Enables collaboration</a:t>
            </a:r>
          </a:p>
          <a:p>
            <a:pPr marL="627063" lvl="5" indent="-163513">
              <a:spcBef>
                <a:spcPts val="300"/>
              </a:spcBef>
              <a:spcAft>
                <a:spcPts val="300"/>
              </a:spcAft>
              <a:buSzPct val="100000"/>
            </a:pPr>
            <a:r>
              <a:rPr lang="en-IN" altLang="en-US" sz="1600" dirty="0">
                <a:solidFill>
                  <a:srgbClr val="000000"/>
                </a:solidFill>
                <a:ea typeface="Microsoft YaHei"/>
                <a:cs typeface="Arial"/>
              </a:rPr>
              <a:t>Accountability and visibility</a:t>
            </a:r>
          </a:p>
          <a:p>
            <a:pPr marL="627063" lvl="5" indent="-163513">
              <a:spcBef>
                <a:spcPts val="300"/>
              </a:spcBef>
              <a:spcAft>
                <a:spcPts val="300"/>
              </a:spcAft>
              <a:buSzPct val="100000"/>
            </a:pPr>
            <a:r>
              <a:rPr lang="en-IN" altLang="en-US" sz="1600" dirty="0">
                <a:solidFill>
                  <a:srgbClr val="000000"/>
                </a:solidFill>
                <a:ea typeface="Microsoft YaHei"/>
                <a:cs typeface="Arial"/>
              </a:rPr>
              <a:t>Work in isolation</a:t>
            </a:r>
          </a:p>
          <a:p>
            <a:pPr marL="627063" lvl="5" indent="-163513">
              <a:spcBef>
                <a:spcPts val="300"/>
              </a:spcBef>
              <a:spcAft>
                <a:spcPts val="300"/>
              </a:spcAft>
              <a:buSzPct val="100000"/>
            </a:pPr>
            <a:r>
              <a:rPr lang="en-IN" altLang="en-US" sz="1600" dirty="0">
                <a:solidFill>
                  <a:srgbClr val="000000"/>
                </a:solidFill>
                <a:ea typeface="Microsoft YaHei"/>
                <a:cs typeface="Arial"/>
              </a:rPr>
              <a:t>Safety</a:t>
            </a:r>
          </a:p>
          <a:p>
            <a:pPr marL="627063" lvl="5" indent="-163513">
              <a:spcBef>
                <a:spcPts val="300"/>
              </a:spcBef>
              <a:spcAft>
                <a:spcPts val="300"/>
              </a:spcAft>
              <a:buSzPct val="100000"/>
            </a:pPr>
            <a:r>
              <a:rPr lang="en-IN" altLang="en-US" sz="1600" dirty="0">
                <a:solidFill>
                  <a:srgbClr val="000000"/>
                </a:solidFill>
                <a:ea typeface="Microsoft YaHei"/>
                <a:cs typeface="Arial"/>
              </a:rPr>
              <a:t>Work anywhere</a:t>
            </a:r>
            <a:endParaRPr lang="en-IN" altLang="en-US" sz="1600" dirty="0">
              <a:ea typeface="Microsoft YaHei"/>
              <a:cs typeface="Arial"/>
            </a:endParaRPr>
          </a:p>
          <a:p>
            <a:pPr marL="287338" lvl="1" indent="-177800">
              <a:buSzPct val="100000"/>
              <a:buFont typeface="Arial" panose="020B0604020202020204" pitchFamily="34" charset="0"/>
              <a:buChar char="•"/>
            </a:pPr>
            <a:r>
              <a:rPr lang="en-IN" altLang="en-US" sz="1600" dirty="0">
                <a:ea typeface="Microsoft YaHei"/>
                <a:cs typeface="Arial"/>
              </a:rPr>
              <a:t>There are three types of version control systems:</a:t>
            </a:r>
          </a:p>
          <a:p>
            <a:pPr marL="627063" lvl="5" indent="-163513">
              <a:spcBef>
                <a:spcPts val="300"/>
              </a:spcBef>
              <a:spcAft>
                <a:spcPts val="300"/>
              </a:spcAft>
              <a:buSzPct val="100000"/>
            </a:pPr>
            <a:r>
              <a:rPr lang="en-IN" altLang="en-US" sz="1600" dirty="0">
                <a:solidFill>
                  <a:srgbClr val="000000"/>
                </a:solidFill>
                <a:ea typeface="Microsoft YaHei"/>
                <a:cs typeface="Arial"/>
              </a:rPr>
              <a:t>Local</a:t>
            </a:r>
          </a:p>
          <a:p>
            <a:pPr marL="627063" lvl="5" indent="-163513">
              <a:spcBef>
                <a:spcPts val="300"/>
              </a:spcBef>
              <a:spcAft>
                <a:spcPts val="300"/>
              </a:spcAft>
              <a:buSzPct val="100000"/>
            </a:pPr>
            <a:r>
              <a:rPr lang="en-IN" altLang="en-US" sz="1600" dirty="0">
                <a:solidFill>
                  <a:srgbClr val="000000"/>
                </a:solidFill>
                <a:ea typeface="Microsoft YaHei"/>
                <a:cs typeface="Arial"/>
              </a:rPr>
              <a:t>Centralized</a:t>
            </a:r>
          </a:p>
          <a:p>
            <a:pPr marL="627063" lvl="5" indent="-163513">
              <a:spcBef>
                <a:spcPts val="300"/>
              </a:spcBef>
              <a:spcAft>
                <a:spcPts val="300"/>
              </a:spcAft>
              <a:buSzPct val="100000"/>
            </a:pPr>
            <a:r>
              <a:rPr lang="en-IN" altLang="en-US" sz="1600" dirty="0">
                <a:solidFill>
                  <a:srgbClr val="000000"/>
                </a:solidFill>
                <a:ea typeface="Microsoft YaHei"/>
                <a:cs typeface="Arial"/>
              </a:rPr>
              <a:t>Distributed</a:t>
            </a:r>
          </a:p>
        </p:txBody>
      </p:sp>
    </p:spTree>
    <p:extLst>
      <p:ext uri="{BB962C8B-B14F-4D97-AF65-F5344CB8AC3E}">
        <p14:creationId xmlns:p14="http://schemas.microsoft.com/office/powerpoint/2010/main" val="4205475982"/>
      </p:ext>
    </p:extLst>
  </p:cSld>
  <p:clrMapOvr>
    <a:masterClrMapping/>
  </p:clrMapOvr>
  <p:transition spd="slow">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7999176" cy="757551"/>
          </a:xfrm>
        </p:spPr>
        <p:txBody>
          <a:bodyPr/>
          <a:lstStyle/>
          <a:p>
            <a:r>
              <a:rPr altLang="en-US" sz="1600" dirty="0"/>
              <a:t>Version Control Systems </a:t>
            </a:r>
            <a:r>
              <a:rPr altLang="en-US" dirty="0"/>
              <a:t/>
            </a:r>
            <a:br>
              <a:rPr altLang="en-US" dirty="0"/>
            </a:br>
            <a:r>
              <a:rPr altLang="en-US" dirty="0"/>
              <a:t>Types of Version Control Systems (</a:t>
            </a:r>
            <a:r>
              <a:rPr lang="en-US" altLang="en-US" dirty="0"/>
              <a:t>Contd.</a:t>
            </a:r>
            <a:r>
              <a:rPr altLang="en-US" dirty="0"/>
              <a:t>)</a:t>
            </a:r>
            <a:endParaRPr lang="en-CA" altLang="en-US" dirty="0"/>
          </a:p>
        </p:txBody>
      </p:sp>
      <p:sp>
        <p:nvSpPr>
          <p:cNvPr id="13315" name="Content Placeholder 1"/>
          <p:cNvSpPr>
            <a:spLocks noGrp="1"/>
          </p:cNvSpPr>
          <p:nvPr>
            <p:ph idx="1"/>
          </p:nvPr>
        </p:nvSpPr>
        <p:spPr>
          <a:xfrm>
            <a:off x="87549" y="798944"/>
            <a:ext cx="3564835" cy="3856250"/>
          </a:xfrm>
        </p:spPr>
        <p:txBody>
          <a:bodyPr/>
          <a:lstStyle/>
          <a:p>
            <a:pPr marL="287338" indent="-177800">
              <a:lnSpc>
                <a:spcPct val="95000"/>
              </a:lnSpc>
              <a:spcBef>
                <a:spcPts val="1075"/>
              </a:spcBef>
              <a:buNone/>
            </a:pPr>
            <a:r>
              <a:rPr lang="en-IN" altLang="en-US" sz="1400" b="1" dirty="0">
                <a:ea typeface="Microsoft YaHei"/>
                <a:cs typeface="CiscoSans" charset="0"/>
              </a:rPr>
              <a:t>Local Version Control System</a:t>
            </a:r>
            <a:r>
              <a:rPr lang="en-IN" altLang="en-US" sz="1400" b="1" dirty="0">
                <a:ea typeface="Microsoft YaHei"/>
                <a:cs typeface="Arial"/>
              </a:rPr>
              <a:t> (LVCS)</a:t>
            </a:r>
            <a:r>
              <a:rPr lang="en-IN" altLang="en-US" sz="1400" dirty="0">
                <a:ea typeface="Microsoft YaHei"/>
                <a:cs typeface="Arial"/>
              </a:rPr>
              <a:t> </a:t>
            </a:r>
          </a:p>
          <a:p>
            <a:pPr marL="268288" lvl="1" indent="-192088">
              <a:lnSpc>
                <a:spcPct val="95000"/>
              </a:lnSpc>
              <a:spcBef>
                <a:spcPts val="1075"/>
              </a:spcBef>
              <a:buSzPct val="100000"/>
              <a:buFont typeface="Arial" pitchFamily="34" charset="0"/>
              <a:buChar char="•"/>
            </a:pPr>
            <a:r>
              <a:rPr lang="en-IN" altLang="en-US" dirty="0">
                <a:ea typeface="Microsoft YaHei"/>
                <a:cs typeface="Arial"/>
              </a:rPr>
              <a:t>LVCS uses a simple database to keep track of all of the changes to the file.</a:t>
            </a:r>
          </a:p>
          <a:p>
            <a:pPr marL="268288" lvl="1" indent="-192088">
              <a:lnSpc>
                <a:spcPct val="95000"/>
              </a:lnSpc>
              <a:spcBef>
                <a:spcPts val="1075"/>
              </a:spcBef>
              <a:buSzPct val="100000"/>
              <a:buFont typeface="Arial" pitchFamily="34" charset="0"/>
              <a:buChar char="•"/>
            </a:pPr>
            <a:r>
              <a:rPr lang="en-US" altLang="en-US" dirty="0">
                <a:ea typeface="Microsoft YaHei"/>
                <a:cs typeface="Arial"/>
              </a:rPr>
              <a:t>In most cases, the system stores the delta </a:t>
            </a:r>
            <a:br>
              <a:rPr lang="en-US" altLang="en-US" dirty="0">
                <a:ea typeface="Microsoft YaHei"/>
                <a:cs typeface="Arial"/>
              </a:rPr>
            </a:br>
            <a:r>
              <a:rPr lang="en-US" altLang="en-US" dirty="0">
                <a:ea typeface="Microsoft YaHei"/>
                <a:cs typeface="Arial"/>
              </a:rPr>
              <a:t>between the two versions of the file.</a:t>
            </a:r>
          </a:p>
          <a:p>
            <a:pPr marL="268288" lvl="1" indent="-192088">
              <a:lnSpc>
                <a:spcPct val="95000"/>
              </a:lnSpc>
              <a:spcBef>
                <a:spcPts val="1075"/>
              </a:spcBef>
              <a:buSzPct val="100000"/>
              <a:buFont typeface="Arial" pitchFamily="34" charset="0"/>
              <a:buChar char="•"/>
            </a:pPr>
            <a:r>
              <a:rPr lang="en-US" altLang="en-US" dirty="0">
                <a:ea typeface="Microsoft YaHei"/>
                <a:cs typeface="Arial"/>
              </a:rPr>
              <a:t>When the user wants to revert to the file, the delta is reversed to get to the requested version.</a:t>
            </a:r>
            <a:endParaRPr lang="en-IN" altLang="en-US" dirty="0">
              <a:ea typeface="Microsoft YaHei"/>
              <a:cs typeface="Arial"/>
            </a:endParaRPr>
          </a:p>
          <a:p>
            <a:pPr marL="287338" lvl="1" indent="-177800">
              <a:buSzPct val="45000"/>
              <a:buFont typeface="Arial" panose="020B0604020202020204" pitchFamily="34" charset="0"/>
              <a:buChar char="•"/>
            </a:pPr>
            <a:endParaRPr lang="en-IN" altLang="en-US" dirty="0">
              <a:ea typeface="Microsoft YaHei"/>
              <a:cs typeface="Arial"/>
            </a:endParaRPr>
          </a:p>
        </p:txBody>
      </p:sp>
      <p:pic>
        <p:nvPicPr>
          <p:cNvPr id="3" name="Picture 2">
            <a:extLst>
              <a:ext uri="{FF2B5EF4-FFF2-40B4-BE49-F238E27FC236}">
                <a16:creationId xmlns="" xmlns:a16="http://schemas.microsoft.com/office/drawing/2014/main" id="{8F6288B2-A3F6-B144-9962-B0558D557F14}"/>
              </a:ext>
            </a:extLst>
          </p:cNvPr>
          <p:cNvPicPr>
            <a:picLocks noChangeAspect="1"/>
          </p:cNvPicPr>
          <p:nvPr/>
        </p:nvPicPr>
        <p:blipFill>
          <a:blip r:embed="rId3"/>
          <a:stretch>
            <a:fillRect/>
          </a:stretch>
        </p:blipFill>
        <p:spPr>
          <a:xfrm>
            <a:off x="3652384" y="1323719"/>
            <a:ext cx="4848592" cy="2806700"/>
          </a:xfrm>
          <a:prstGeom prst="rect">
            <a:avLst/>
          </a:prstGeom>
        </p:spPr>
      </p:pic>
    </p:spTree>
    <p:extLst>
      <p:ext uri="{BB962C8B-B14F-4D97-AF65-F5344CB8AC3E}">
        <p14:creationId xmlns:p14="http://schemas.microsoft.com/office/powerpoint/2010/main" val="3497059323"/>
      </p:ext>
    </p:extLst>
  </p:cSld>
  <p:clrMapOvr>
    <a:masterClrMapping/>
  </p:clrMapOvr>
  <p:transition spd="slow">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7999176" cy="757551"/>
          </a:xfrm>
        </p:spPr>
        <p:txBody>
          <a:bodyPr/>
          <a:lstStyle/>
          <a:p>
            <a:r>
              <a:rPr altLang="en-US" sz="1600" dirty="0"/>
              <a:t>Version Control Systems </a:t>
            </a:r>
            <a:r>
              <a:rPr altLang="en-US" dirty="0"/>
              <a:t/>
            </a:r>
            <a:br>
              <a:rPr altLang="en-US" dirty="0"/>
            </a:br>
            <a:r>
              <a:rPr altLang="en-US" dirty="0"/>
              <a:t>Types of Version Control Systems (</a:t>
            </a:r>
            <a:r>
              <a:rPr lang="en-US" altLang="en-US" dirty="0"/>
              <a:t>Contd.</a:t>
            </a:r>
            <a:r>
              <a:rPr altLang="en-US" dirty="0"/>
              <a:t>)</a:t>
            </a:r>
            <a:endParaRPr lang="en-CA" altLang="en-US" dirty="0"/>
          </a:p>
        </p:txBody>
      </p:sp>
      <p:sp>
        <p:nvSpPr>
          <p:cNvPr id="13315" name="Content Placeholder 1"/>
          <p:cNvSpPr>
            <a:spLocks noGrp="1"/>
          </p:cNvSpPr>
          <p:nvPr>
            <p:ph idx="1"/>
          </p:nvPr>
        </p:nvSpPr>
        <p:spPr>
          <a:xfrm>
            <a:off x="162955" y="756210"/>
            <a:ext cx="3786194" cy="3921807"/>
          </a:xfrm>
        </p:spPr>
        <p:txBody>
          <a:bodyPr/>
          <a:lstStyle/>
          <a:p>
            <a:pPr indent="-283845">
              <a:buNone/>
            </a:pPr>
            <a:r>
              <a:rPr lang="en-IN" altLang="en-US" sz="1400" b="1" dirty="0">
                <a:ea typeface="Microsoft YaHei"/>
                <a:cs typeface="CiscoSans" charset="0"/>
              </a:rPr>
              <a:t>Centralized </a:t>
            </a:r>
            <a:r>
              <a:rPr lang="en-IN" altLang="en-US" sz="1400" b="1" dirty="0" smtClean="0">
                <a:ea typeface="Microsoft YaHei"/>
                <a:cs typeface="CiscoSans" charset="0"/>
              </a:rPr>
              <a:t>Version </a:t>
            </a:r>
            <a:r>
              <a:rPr lang="en-IN" altLang="en-US" sz="1400" b="1" dirty="0">
                <a:ea typeface="Microsoft YaHei"/>
                <a:cs typeface="CiscoSans" charset="0"/>
              </a:rPr>
              <a:t>C</a:t>
            </a:r>
            <a:r>
              <a:rPr lang="en-IN" altLang="en-US" sz="1400" b="1" dirty="0" smtClean="0">
                <a:ea typeface="Microsoft YaHei"/>
                <a:cs typeface="CiscoSans" charset="0"/>
              </a:rPr>
              <a:t>ontrol System</a:t>
            </a:r>
            <a:r>
              <a:rPr lang="en-IN" altLang="en-US" sz="1400" b="1" dirty="0">
                <a:ea typeface="Microsoft YaHei"/>
                <a:cs typeface="CiscoSans" charset="0"/>
              </a:rPr>
              <a:t> (CVCS)</a:t>
            </a:r>
          </a:p>
          <a:p>
            <a:pPr lvl="1" indent="-283845">
              <a:spcBef>
                <a:spcPts val="600"/>
              </a:spcBef>
              <a:spcAft>
                <a:spcPts val="600"/>
              </a:spcAft>
              <a:buSzPct val="100000"/>
              <a:buFont typeface="Arial" panose="020B0604020202020204" pitchFamily="34" charset="0"/>
              <a:buChar char="•"/>
            </a:pPr>
            <a:r>
              <a:rPr lang="en-IN" altLang="en-US" dirty="0">
                <a:ea typeface="Microsoft YaHei"/>
                <a:cs typeface="Arial"/>
              </a:rPr>
              <a:t>CVCS uses a server-client model.</a:t>
            </a:r>
          </a:p>
          <a:p>
            <a:pPr lvl="1" indent="-283845">
              <a:spcBef>
                <a:spcPts val="600"/>
              </a:spcBef>
              <a:spcAft>
                <a:spcPts val="600"/>
              </a:spcAft>
              <a:buSzPct val="100000"/>
              <a:buFont typeface="Arial" panose="020B0604020202020204" pitchFamily="34" charset="0"/>
              <a:buChar char="•"/>
            </a:pPr>
            <a:r>
              <a:rPr lang="en-US" dirty="0"/>
              <a:t>The repository is  stored in a centralized location, on a server.</a:t>
            </a:r>
          </a:p>
          <a:p>
            <a:pPr lvl="1" indent="-283845">
              <a:spcBef>
                <a:spcPts val="600"/>
              </a:spcBef>
              <a:spcAft>
                <a:spcPts val="600"/>
              </a:spcAft>
              <a:buSzPct val="100000"/>
              <a:buFont typeface="Arial" panose="020B0604020202020204" pitchFamily="34" charset="0"/>
              <a:buChar char="•"/>
            </a:pPr>
            <a:r>
              <a:rPr lang="en-IN" altLang="en-US" dirty="0">
                <a:ea typeface="Microsoft YaHei"/>
                <a:cs typeface="Arial"/>
              </a:rPr>
              <a:t>In CVCS, only one individual can work on a </a:t>
            </a:r>
            <a:br>
              <a:rPr lang="en-IN" altLang="en-US" dirty="0">
                <a:ea typeface="Microsoft YaHei"/>
                <a:cs typeface="Arial"/>
              </a:rPr>
            </a:br>
            <a:r>
              <a:rPr lang="en-IN" altLang="en-US" dirty="0">
                <a:ea typeface="Microsoft YaHei"/>
                <a:cs typeface="Arial"/>
              </a:rPr>
              <a:t>particular file at a time.</a:t>
            </a:r>
          </a:p>
          <a:p>
            <a:pPr lvl="1" indent="-283845">
              <a:spcBef>
                <a:spcPts val="600"/>
              </a:spcBef>
              <a:spcAft>
                <a:spcPts val="600"/>
              </a:spcAft>
              <a:buSzPct val="100000"/>
              <a:buFont typeface="Arial" panose="020B0604020202020204" pitchFamily="34" charset="0"/>
              <a:buChar char="•"/>
            </a:pPr>
            <a:r>
              <a:rPr lang="en-IN" altLang="en-US" dirty="0">
                <a:ea typeface="Microsoft YaHei"/>
                <a:cs typeface="Arial"/>
              </a:rPr>
              <a:t>An individual must check out the file to lock it and make the required changes and check in once done.</a:t>
            </a:r>
          </a:p>
          <a:p>
            <a:pPr lvl="1" indent="-283845">
              <a:buSzPct val="45000"/>
              <a:buFont typeface="Arial" panose="020B0604020202020204" pitchFamily="34" charset="0"/>
              <a:buChar char="•"/>
            </a:pPr>
            <a:endParaRPr lang="en-IN" altLang="en-US" dirty="0">
              <a:ea typeface="Microsoft YaHei"/>
              <a:cs typeface="Arial"/>
            </a:endParaRPr>
          </a:p>
        </p:txBody>
      </p:sp>
      <p:pic>
        <p:nvPicPr>
          <p:cNvPr id="5122" name="Picture 1"/>
          <p:cNvPicPr>
            <a:picLocks noChangeAspect="1" noChangeArrowheads="1"/>
          </p:cNvPicPr>
          <p:nvPr/>
        </p:nvPicPr>
        <p:blipFill>
          <a:blip r:embed="rId3"/>
          <a:srcRect/>
          <a:stretch>
            <a:fillRect/>
          </a:stretch>
        </p:blipFill>
        <p:spPr bwMode="auto">
          <a:xfrm>
            <a:off x="3949149" y="1077435"/>
            <a:ext cx="4964085" cy="3669825"/>
          </a:xfrm>
          <a:prstGeom prst="rect">
            <a:avLst/>
          </a:prstGeom>
          <a:noFill/>
          <a:ln w="3175">
            <a:solidFill>
              <a:schemeClr val="bg1">
                <a:lumMod val="85000"/>
              </a:schemeClr>
            </a:solidFill>
            <a:miter lim="800000"/>
            <a:headEnd/>
            <a:tailEnd/>
          </a:ln>
        </p:spPr>
      </p:pic>
    </p:spTree>
    <p:extLst>
      <p:ext uri="{BB962C8B-B14F-4D97-AF65-F5344CB8AC3E}">
        <p14:creationId xmlns:p14="http://schemas.microsoft.com/office/powerpoint/2010/main" val="1774151790"/>
      </p:ext>
    </p:extLst>
  </p:cSld>
  <p:clrMapOvr>
    <a:masterClrMapping/>
  </p:clrMapOvr>
  <p:transition spd="slow">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7999176" cy="757551"/>
          </a:xfrm>
        </p:spPr>
        <p:txBody>
          <a:bodyPr/>
          <a:lstStyle/>
          <a:p>
            <a:r>
              <a:rPr altLang="en-US" sz="1600" dirty="0"/>
              <a:t>Version Control Systems </a:t>
            </a:r>
            <a:r>
              <a:rPr altLang="en-US" dirty="0"/>
              <a:t/>
            </a:r>
            <a:br>
              <a:rPr altLang="en-US" dirty="0"/>
            </a:br>
            <a:r>
              <a:rPr altLang="en-US" dirty="0"/>
              <a:t>Types of Version Control Systems (</a:t>
            </a:r>
            <a:r>
              <a:rPr lang="en-US" altLang="en-US" dirty="0"/>
              <a:t>Contd.</a:t>
            </a:r>
            <a:r>
              <a:rPr altLang="en-US" dirty="0"/>
              <a:t>)</a:t>
            </a:r>
            <a:endParaRPr lang="en-CA" altLang="en-US" dirty="0"/>
          </a:p>
        </p:txBody>
      </p:sp>
      <p:sp>
        <p:nvSpPr>
          <p:cNvPr id="13315" name="Content Placeholder 2"/>
          <p:cNvSpPr>
            <a:spLocks noGrp="1"/>
          </p:cNvSpPr>
          <p:nvPr>
            <p:ph idx="1"/>
          </p:nvPr>
        </p:nvSpPr>
        <p:spPr>
          <a:xfrm>
            <a:off x="63374" y="801475"/>
            <a:ext cx="3950602" cy="3856250"/>
          </a:xfrm>
        </p:spPr>
        <p:txBody>
          <a:bodyPr/>
          <a:lstStyle/>
          <a:p>
            <a:pPr marL="287338" indent="-177800">
              <a:lnSpc>
                <a:spcPct val="95000"/>
              </a:lnSpc>
              <a:spcBef>
                <a:spcPts val="1075"/>
              </a:spcBef>
              <a:buNone/>
            </a:pPr>
            <a:r>
              <a:rPr lang="en-IN" altLang="en-US" sz="1400" b="1" dirty="0">
                <a:ea typeface="Microsoft YaHei"/>
                <a:cs typeface="CiscoSans" charset="0"/>
              </a:rPr>
              <a:t>Distributed Version Control System</a:t>
            </a:r>
            <a:r>
              <a:rPr lang="en-IN" altLang="en-US" sz="1400" dirty="0">
                <a:ea typeface="Microsoft YaHei"/>
                <a:cs typeface="CiscoSans" charset="0"/>
              </a:rPr>
              <a:t> </a:t>
            </a:r>
            <a:r>
              <a:rPr lang="en-IN" altLang="en-US" sz="1400" b="1" dirty="0">
                <a:ea typeface="Microsoft YaHei"/>
                <a:cs typeface="CiscoSans" charset="0"/>
              </a:rPr>
              <a:t>(DVCS)</a:t>
            </a:r>
          </a:p>
          <a:p>
            <a:pPr marL="287338" lvl="1" indent="-177800">
              <a:lnSpc>
                <a:spcPct val="95000"/>
              </a:lnSpc>
              <a:spcBef>
                <a:spcPts val="600"/>
              </a:spcBef>
              <a:spcAft>
                <a:spcPts val="600"/>
              </a:spcAft>
              <a:buSzPct val="100000"/>
              <a:buFont typeface="Arial" panose="020B0604020202020204" pitchFamily="34" charset="0"/>
              <a:buChar char="•"/>
            </a:pPr>
            <a:r>
              <a:rPr lang="en-IN" altLang="en-US" dirty="0">
                <a:ea typeface="Microsoft YaHei"/>
                <a:cs typeface="Arial"/>
              </a:rPr>
              <a:t>DVCS is a peer-to-peer model.</a:t>
            </a:r>
          </a:p>
          <a:p>
            <a:pPr marL="287338" lvl="1" indent="-177800">
              <a:spcBef>
                <a:spcPts val="600"/>
              </a:spcBef>
              <a:spcAft>
                <a:spcPts val="600"/>
              </a:spcAft>
              <a:buSzPct val="100000"/>
              <a:buFont typeface="Arial" panose="020B0604020202020204" pitchFamily="34" charset="0"/>
              <a:buChar char="•"/>
            </a:pPr>
            <a:r>
              <a:rPr lang="en-IN" altLang="en-US" dirty="0">
                <a:ea typeface="Microsoft YaHei"/>
                <a:cs typeface="Arial"/>
              </a:rPr>
              <a:t>The repository can be stored on a client system, but it is usually stored in a repository hosting service.</a:t>
            </a:r>
          </a:p>
          <a:p>
            <a:pPr marL="287338" lvl="1" indent="-177800">
              <a:spcBef>
                <a:spcPts val="600"/>
              </a:spcBef>
              <a:spcAft>
                <a:spcPts val="600"/>
              </a:spcAft>
              <a:buSzPct val="100000"/>
              <a:buFont typeface="Arial" panose="020B0604020202020204" pitchFamily="34" charset="0"/>
              <a:buChar char="•"/>
            </a:pPr>
            <a:r>
              <a:rPr lang="en-IN" altLang="en-US" dirty="0">
                <a:ea typeface="Microsoft YaHei"/>
                <a:cs typeface="Arial"/>
              </a:rPr>
              <a:t>In DVCS, every individual can work on any file, at the same time, </a:t>
            </a:r>
            <a:r>
              <a:rPr lang="en-IN" dirty="0"/>
              <a:t>because the local file in the working copy is being modified. Hence, locking is not required.</a:t>
            </a:r>
          </a:p>
          <a:p>
            <a:pPr marL="287338" lvl="1" indent="-177800">
              <a:spcBef>
                <a:spcPts val="600"/>
              </a:spcBef>
              <a:spcAft>
                <a:spcPts val="600"/>
              </a:spcAft>
              <a:buSzPct val="100000"/>
              <a:buFont typeface="Arial" panose="020B0604020202020204" pitchFamily="34" charset="0"/>
              <a:buChar char="•"/>
            </a:pPr>
            <a:r>
              <a:rPr lang="en-IN" dirty="0"/>
              <a:t>When the individual has made the changes, they push the file to the main repository that is in the repository hosting service, and the version control system detects any conflicts between file changes.</a:t>
            </a:r>
          </a:p>
          <a:p>
            <a:pPr marL="287338" lvl="1" indent="-177800">
              <a:lnSpc>
                <a:spcPct val="95000"/>
              </a:lnSpc>
              <a:spcBef>
                <a:spcPts val="600"/>
              </a:spcBef>
              <a:spcAft>
                <a:spcPts val="600"/>
              </a:spcAft>
              <a:buSzPct val="100000"/>
              <a:buFont typeface="Arial" panose="020B0604020202020204" pitchFamily="34" charset="0"/>
              <a:buChar char="•"/>
            </a:pPr>
            <a:endParaRPr lang="en-IN" altLang="en-US" dirty="0">
              <a:ea typeface="Microsoft YaHei"/>
              <a:cs typeface="Arial"/>
            </a:endParaRPr>
          </a:p>
          <a:p>
            <a:pPr marL="287338" lvl="1" indent="-177800">
              <a:buSzPct val="45000"/>
              <a:buFont typeface="Arial" panose="020B0604020202020204" pitchFamily="34" charset="0"/>
              <a:buChar char="•"/>
            </a:pPr>
            <a:endParaRPr lang="en-IN" altLang="en-US" dirty="0">
              <a:solidFill>
                <a:srgbClr val="000000"/>
              </a:solidFill>
              <a:ea typeface="Microsoft YaHei"/>
              <a:cs typeface="Aria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0881" y="1549400"/>
            <a:ext cx="5199086" cy="27139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2951178"/>
      </p:ext>
    </p:extLst>
  </p:cSld>
  <p:clrMapOvr>
    <a:masterClrMapping/>
  </p:clrMapOvr>
  <p:transition spd="slow">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7999176" cy="757551"/>
          </a:xfrm>
        </p:spPr>
        <p:txBody>
          <a:bodyPr/>
          <a:lstStyle/>
          <a:p>
            <a:r>
              <a:rPr altLang="en-US" sz="1600" dirty="0"/>
              <a:t>Version Control Systems </a:t>
            </a:r>
            <a:r>
              <a:rPr altLang="en-US" dirty="0"/>
              <a:t/>
            </a:r>
            <a:br>
              <a:rPr altLang="en-US" dirty="0"/>
            </a:br>
            <a:r>
              <a:rPr altLang="en-US" dirty="0"/>
              <a:t> Git</a:t>
            </a:r>
            <a:endParaRPr lang="en-CA" altLang="en-US" dirty="0"/>
          </a:p>
        </p:txBody>
      </p:sp>
      <p:sp>
        <p:nvSpPr>
          <p:cNvPr id="13315" name="Content Placeholder 2"/>
          <p:cNvSpPr>
            <a:spLocks noGrp="1"/>
          </p:cNvSpPr>
          <p:nvPr>
            <p:ph idx="1"/>
          </p:nvPr>
        </p:nvSpPr>
        <p:spPr>
          <a:xfrm>
            <a:off x="0" y="801475"/>
            <a:ext cx="8840141" cy="3856250"/>
          </a:xfrm>
        </p:spPr>
        <p:txBody>
          <a:bodyPr/>
          <a:lstStyle/>
          <a:p>
            <a:pPr marL="442913" indent="-261938">
              <a:spcBef>
                <a:spcPts val="300"/>
              </a:spcBef>
              <a:buSzPct val="100000"/>
              <a:buFont typeface="Arial" panose="020B0604020202020204" pitchFamily="34" charset="0"/>
              <a:buChar char="•"/>
            </a:pPr>
            <a:r>
              <a:rPr lang="en-IN" altLang="en-US" sz="1400" dirty="0">
                <a:ea typeface="Microsoft YaHei"/>
                <a:cs typeface="Arial"/>
              </a:rPr>
              <a:t>Git is an open source implementation of a distributed version control system </a:t>
            </a:r>
            <a:r>
              <a:rPr lang="en-IN" sz="1400" dirty="0"/>
              <a:t>that is currently the latest trend in software development.</a:t>
            </a:r>
            <a:r>
              <a:rPr lang="en-IN" sz="1400" dirty="0">
                <a:ea typeface="Microsoft YaHei"/>
                <a:cs typeface="Arial"/>
              </a:rPr>
              <a:t> </a:t>
            </a:r>
          </a:p>
          <a:p>
            <a:pPr marL="442913" indent="-261938">
              <a:spcBef>
                <a:spcPts val="300"/>
              </a:spcBef>
              <a:buSzPct val="100000"/>
              <a:buFont typeface="Arial" panose="020B0604020202020204" pitchFamily="34" charset="0"/>
              <a:buChar char="•"/>
            </a:pPr>
            <a:r>
              <a:rPr lang="en-IN" altLang="en-US" sz="1400" dirty="0">
                <a:ea typeface="Microsoft YaHei"/>
                <a:cs typeface="CiscoSans" charset="0"/>
              </a:rPr>
              <a:t>A Git client must be installed on a client machine. </a:t>
            </a:r>
            <a:r>
              <a:rPr lang="en-IN" altLang="en-US" sz="1400" dirty="0">
                <a:ea typeface="Microsoft YaHei"/>
                <a:cs typeface="Arial"/>
              </a:rPr>
              <a:t>It is available for MacOS, Windows, and Linux/Unix.</a:t>
            </a:r>
          </a:p>
          <a:p>
            <a:pPr marL="442913" indent="-261938">
              <a:spcBef>
                <a:spcPts val="300"/>
              </a:spcBef>
              <a:buSzPct val="100000"/>
              <a:buFont typeface="Arial" panose="020B0604020202020204" pitchFamily="34" charset="0"/>
              <a:buChar char="•"/>
            </a:pPr>
            <a:r>
              <a:rPr lang="en-IN" sz="1400" dirty="0"/>
              <a:t>One key difference between Git and other version control systems is that Git stores data as snapshots instead of differences (the delta between the current file and the previous version). </a:t>
            </a:r>
          </a:p>
          <a:p>
            <a:pPr marL="442913" indent="-261938">
              <a:spcBef>
                <a:spcPts val="300"/>
              </a:spcBef>
              <a:buSzPct val="100000"/>
              <a:buFont typeface="Arial" panose="020B0604020202020204" pitchFamily="34" charset="0"/>
              <a:buChar char="•"/>
            </a:pPr>
            <a:endParaRPr lang="en-IN" altLang="en-US" sz="1400" dirty="0">
              <a:ea typeface="Microsoft YaHei"/>
              <a:cs typeface="Arial"/>
            </a:endParaRPr>
          </a:p>
          <a:p>
            <a:pPr lvl="1" indent="-283845">
              <a:buSzPct val="45000"/>
              <a:buFont typeface="Arial" panose="020B0604020202020204" pitchFamily="34" charset="0"/>
              <a:buChar char="•"/>
            </a:pPr>
            <a:endParaRPr lang="en-IN" altLang="en-US" dirty="0">
              <a:solidFill>
                <a:srgbClr val="000000"/>
              </a:solidFill>
              <a:ea typeface="Microsoft YaHei"/>
              <a:cs typeface="Arial"/>
            </a:endParaRPr>
          </a:p>
        </p:txBody>
      </p:sp>
      <p:pic>
        <p:nvPicPr>
          <p:cNvPr id="4" name="Picture 3">
            <a:extLst>
              <a:ext uri="{FF2B5EF4-FFF2-40B4-BE49-F238E27FC236}">
                <a16:creationId xmlns="" xmlns:a16="http://schemas.microsoft.com/office/drawing/2014/main" id="{82C87BE0-58C1-4502-8128-2535A6D1C12C}"/>
              </a:ext>
            </a:extLst>
          </p:cNvPr>
          <p:cNvPicPr>
            <a:picLocks noChangeAspect="1" noChangeArrowheads="1"/>
          </p:cNvPicPr>
          <p:nvPr/>
        </p:nvPicPr>
        <p:blipFill>
          <a:blip r:embed="rId3"/>
          <a:srcRect/>
          <a:stretch>
            <a:fillRect/>
          </a:stretch>
        </p:blipFill>
        <p:spPr bwMode="auto">
          <a:xfrm>
            <a:off x="2070637" y="2299269"/>
            <a:ext cx="5204806" cy="1750355"/>
          </a:xfrm>
          <a:prstGeom prst="rect">
            <a:avLst/>
          </a:prstGeom>
          <a:noFill/>
          <a:ln w="9525">
            <a:noFill/>
            <a:miter lim="800000"/>
            <a:headEnd/>
            <a:tailEnd/>
          </a:ln>
        </p:spPr>
      </p:pic>
      <p:sp>
        <p:nvSpPr>
          <p:cNvPr id="5" name="Rectangle 4">
            <a:extLst>
              <a:ext uri="{FF2B5EF4-FFF2-40B4-BE49-F238E27FC236}">
                <a16:creationId xmlns="" xmlns:a16="http://schemas.microsoft.com/office/drawing/2014/main" id="{6674D352-A5A4-4B3C-A9BE-5E43395A8203}"/>
              </a:ext>
            </a:extLst>
          </p:cNvPr>
          <p:cNvSpPr/>
          <p:nvPr/>
        </p:nvSpPr>
        <p:spPr>
          <a:xfrm>
            <a:off x="162395" y="4173153"/>
            <a:ext cx="8677746" cy="501676"/>
          </a:xfrm>
          <a:prstGeom prst="rect">
            <a:avLst/>
          </a:prstGeom>
        </p:spPr>
        <p:txBody>
          <a:bodyPr wrap="square">
            <a:spAutoFit/>
          </a:bodyPr>
          <a:lstStyle/>
          <a:p>
            <a:pPr marL="287338" lvl="1" indent="-177800">
              <a:lnSpc>
                <a:spcPct val="95000"/>
              </a:lnSpc>
              <a:spcBef>
                <a:spcPts val="600"/>
              </a:spcBef>
              <a:spcAft>
                <a:spcPts val="600"/>
              </a:spcAft>
              <a:buSzPct val="100000"/>
              <a:buFont typeface="Arial" panose="020B0604020202020204" pitchFamily="34" charset="0"/>
              <a:buChar char="•"/>
            </a:pPr>
            <a:r>
              <a:rPr lang="en-IN" sz="1400" dirty="0">
                <a:solidFill>
                  <a:srgbClr val="000000"/>
                </a:solidFill>
                <a:latin typeface="+mn-lt"/>
              </a:rPr>
              <a:t>If the file does not change, Git uses a reference link to the last snapshot in the system instead of taking a new and identical snapshot.</a:t>
            </a:r>
            <a:endParaRPr lang="en-IN" altLang="en-US" sz="1400" dirty="0">
              <a:solidFill>
                <a:srgbClr val="000000"/>
              </a:solidFill>
              <a:latin typeface="+mn-lt"/>
              <a:ea typeface="Microsoft YaHei"/>
              <a:cs typeface="Arial"/>
            </a:endParaRPr>
          </a:p>
        </p:txBody>
      </p:sp>
    </p:spTree>
    <p:extLst>
      <p:ext uri="{BB962C8B-B14F-4D97-AF65-F5344CB8AC3E}">
        <p14:creationId xmlns:p14="http://schemas.microsoft.com/office/powerpoint/2010/main" val="3792951178"/>
      </p:ext>
    </p:extLst>
  </p:cSld>
  <p:clrMapOvr>
    <a:masterClrMapping/>
  </p:clrMapOvr>
  <p:transition spd="slow">
    <p:wip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7999176" cy="757551"/>
          </a:xfrm>
        </p:spPr>
        <p:txBody>
          <a:bodyPr/>
          <a:lstStyle/>
          <a:p>
            <a:r>
              <a:rPr altLang="en-US" sz="1600" dirty="0"/>
              <a:t>Version Control Systems </a:t>
            </a:r>
            <a:r>
              <a:rPr altLang="en-US" dirty="0"/>
              <a:t/>
            </a:r>
            <a:br>
              <a:rPr altLang="en-US" dirty="0"/>
            </a:br>
            <a:r>
              <a:rPr altLang="en-US" dirty="0"/>
              <a:t>Git (</a:t>
            </a:r>
            <a:r>
              <a:rPr lang="en-US" altLang="en-US" dirty="0"/>
              <a:t>Contd.</a:t>
            </a:r>
            <a:r>
              <a:rPr altLang="en-US" dirty="0"/>
              <a:t>)</a:t>
            </a:r>
            <a:endParaRPr lang="en-CA" altLang="en-US" dirty="0"/>
          </a:p>
        </p:txBody>
      </p:sp>
      <p:sp>
        <p:nvSpPr>
          <p:cNvPr id="13315" name="Content Placeholder 2"/>
          <p:cNvSpPr>
            <a:spLocks noGrp="1"/>
          </p:cNvSpPr>
          <p:nvPr>
            <p:ph idx="1"/>
          </p:nvPr>
        </p:nvSpPr>
        <p:spPr>
          <a:xfrm>
            <a:off x="87549" y="765263"/>
            <a:ext cx="3344763" cy="2402007"/>
          </a:xfrm>
        </p:spPr>
        <p:txBody>
          <a:bodyPr/>
          <a:lstStyle/>
          <a:p>
            <a:pPr marL="287338" lvl="1" indent="-177800">
              <a:lnSpc>
                <a:spcPct val="95000"/>
              </a:lnSpc>
              <a:spcBef>
                <a:spcPts val="200"/>
              </a:spcBef>
              <a:spcAft>
                <a:spcPts val="200"/>
              </a:spcAft>
              <a:buSzPct val="100000"/>
              <a:buFont typeface="Arial" panose="020B0604020202020204" pitchFamily="34" charset="0"/>
              <a:buChar char="•"/>
            </a:pPr>
            <a:r>
              <a:rPr lang="en-IN" altLang="en-US" sz="1600" dirty="0">
                <a:ea typeface="Microsoft YaHei"/>
                <a:cs typeface="CiscoSans" charset="0"/>
              </a:rPr>
              <a:t>Git is organized by 3s- three stages and three states.</a:t>
            </a:r>
          </a:p>
          <a:p>
            <a:pPr marL="287338" lvl="1" indent="-177800">
              <a:lnSpc>
                <a:spcPct val="95000"/>
              </a:lnSpc>
              <a:spcBef>
                <a:spcPts val="200"/>
              </a:spcBef>
              <a:spcAft>
                <a:spcPts val="200"/>
              </a:spcAft>
              <a:buSzPct val="100000"/>
              <a:buFont typeface="Arial" panose="020B0604020202020204" pitchFamily="34" charset="0"/>
              <a:buChar char="•"/>
            </a:pPr>
            <a:endParaRPr lang="en-IN" altLang="en-US" sz="1600" dirty="0">
              <a:ea typeface="Microsoft YaHei"/>
              <a:cs typeface="CiscoSans" charset="0"/>
            </a:endParaRPr>
          </a:p>
          <a:p>
            <a:pPr marL="287338" lvl="1" indent="-177800">
              <a:lnSpc>
                <a:spcPct val="95000"/>
              </a:lnSpc>
              <a:spcBef>
                <a:spcPts val="200"/>
              </a:spcBef>
              <a:spcAft>
                <a:spcPts val="200"/>
              </a:spcAft>
              <a:buSzPct val="100000"/>
              <a:buFont typeface="Arial" panose="020B0604020202020204" pitchFamily="34" charset="0"/>
              <a:buChar char="•"/>
            </a:pPr>
            <a:r>
              <a:rPr lang="en-IN" altLang="en-US" sz="1600" dirty="0">
                <a:ea typeface="Microsoft YaHei"/>
                <a:cs typeface="Arial"/>
              </a:rPr>
              <a:t>The three stages are:</a:t>
            </a:r>
          </a:p>
          <a:p>
            <a:pPr marL="741363" lvl="5" indent="-277813">
              <a:spcBef>
                <a:spcPts val="200"/>
              </a:spcBef>
              <a:spcAft>
                <a:spcPts val="200"/>
              </a:spcAft>
              <a:buSzPct val="100000"/>
            </a:pPr>
            <a:r>
              <a:rPr lang="en-IN" altLang="en-US" sz="1600" dirty="0">
                <a:solidFill>
                  <a:srgbClr val="000000"/>
                </a:solidFill>
                <a:ea typeface="Microsoft YaHei"/>
                <a:cs typeface="Arial"/>
              </a:rPr>
              <a:t>Repository (the .git directory)</a:t>
            </a:r>
          </a:p>
          <a:p>
            <a:pPr marL="741363" lvl="5" indent="-277813">
              <a:spcBef>
                <a:spcPts val="200"/>
              </a:spcBef>
              <a:spcAft>
                <a:spcPts val="200"/>
              </a:spcAft>
              <a:buSzPct val="100000"/>
            </a:pPr>
            <a:r>
              <a:rPr lang="en-IN" altLang="en-US" sz="1600" dirty="0">
                <a:solidFill>
                  <a:srgbClr val="000000"/>
                </a:solidFill>
                <a:ea typeface="Microsoft YaHei"/>
                <a:cs typeface="Arial"/>
              </a:rPr>
              <a:t>Working directory</a:t>
            </a:r>
          </a:p>
          <a:p>
            <a:pPr marL="741363" lvl="5" indent="-277813">
              <a:spcBef>
                <a:spcPts val="200"/>
              </a:spcBef>
              <a:spcAft>
                <a:spcPts val="200"/>
              </a:spcAft>
              <a:buSzPct val="100000"/>
            </a:pPr>
            <a:r>
              <a:rPr lang="en-IN" altLang="en-US" sz="1600" dirty="0">
                <a:solidFill>
                  <a:srgbClr val="000000"/>
                </a:solidFill>
                <a:ea typeface="Microsoft YaHei"/>
                <a:cs typeface="Arial"/>
              </a:rPr>
              <a:t>Staging area</a:t>
            </a:r>
          </a:p>
          <a:p>
            <a:pPr marL="741363" lvl="5" indent="-277813">
              <a:spcBef>
                <a:spcPts val="200"/>
              </a:spcBef>
              <a:spcAft>
                <a:spcPts val="200"/>
              </a:spcAft>
              <a:buSzPct val="100000"/>
            </a:pPr>
            <a:endParaRPr lang="en-IN" altLang="en-US" sz="1600" b="1" dirty="0">
              <a:solidFill>
                <a:srgbClr val="000000"/>
              </a:solidFill>
              <a:ea typeface="Microsoft YaHei"/>
              <a:cs typeface="Arial"/>
            </a:endParaRPr>
          </a:p>
          <a:p>
            <a:pPr marL="292100" indent="-173038">
              <a:buFont typeface="Arial" panose="020B0604020202020204" pitchFamily="34" charset="0"/>
              <a:buChar char="•"/>
            </a:pPr>
            <a:r>
              <a:rPr lang="en-IN" sz="1600" dirty="0">
                <a:solidFill>
                  <a:srgbClr val="000000"/>
                </a:solidFill>
                <a:ea typeface="+mn-ea"/>
              </a:rPr>
              <a:t>The three states are:</a:t>
            </a:r>
          </a:p>
          <a:p>
            <a:pPr marL="742950" lvl="1" indent="-285750">
              <a:buFont typeface="Arial" panose="020B0604020202020204" pitchFamily="34" charset="0"/>
              <a:buChar char="•"/>
            </a:pPr>
            <a:r>
              <a:rPr lang="en-IN" sz="1600" dirty="0">
                <a:solidFill>
                  <a:srgbClr val="000000"/>
                </a:solidFill>
                <a:ea typeface="+mn-ea"/>
              </a:rPr>
              <a:t>Committed</a:t>
            </a:r>
          </a:p>
          <a:p>
            <a:pPr marL="742950" lvl="1" indent="-285750">
              <a:buFont typeface="Arial" panose="020B0604020202020204" pitchFamily="34" charset="0"/>
              <a:buChar char="•"/>
            </a:pPr>
            <a:r>
              <a:rPr lang="en-IN" sz="1600" dirty="0">
                <a:solidFill>
                  <a:srgbClr val="000000"/>
                </a:solidFill>
                <a:ea typeface="+mn-ea"/>
              </a:rPr>
              <a:t>Modified</a:t>
            </a:r>
          </a:p>
          <a:p>
            <a:pPr marL="742950" lvl="1" indent="-285750">
              <a:buFont typeface="Arial" panose="020B0604020202020204" pitchFamily="34" charset="0"/>
              <a:buChar char="•"/>
            </a:pPr>
            <a:r>
              <a:rPr lang="en-IN" sz="1600" dirty="0">
                <a:solidFill>
                  <a:srgbClr val="000000"/>
                </a:solidFill>
                <a:ea typeface="+mn-ea"/>
              </a:rPr>
              <a:t>Staged</a:t>
            </a:r>
          </a:p>
          <a:p>
            <a:pPr marL="741363" lvl="5" indent="-277813">
              <a:spcBef>
                <a:spcPts val="200"/>
              </a:spcBef>
              <a:spcAft>
                <a:spcPts val="200"/>
              </a:spcAft>
              <a:buSzPct val="100000"/>
            </a:pPr>
            <a:endParaRPr lang="en-IN" altLang="en-US" sz="1600" dirty="0">
              <a:solidFill>
                <a:srgbClr val="000000"/>
              </a:solidFill>
              <a:ea typeface="Microsoft YaHei"/>
              <a:cs typeface="Arial"/>
            </a:endParaRPr>
          </a:p>
        </p:txBody>
      </p:sp>
      <p:pic>
        <p:nvPicPr>
          <p:cNvPr id="8194" name="Picture 2"/>
          <p:cNvPicPr>
            <a:picLocks noChangeAspect="1" noChangeArrowheads="1"/>
          </p:cNvPicPr>
          <p:nvPr/>
        </p:nvPicPr>
        <p:blipFill>
          <a:blip r:embed="rId3"/>
          <a:srcRect/>
          <a:stretch>
            <a:fillRect/>
          </a:stretch>
        </p:blipFill>
        <p:spPr bwMode="auto">
          <a:xfrm>
            <a:off x="3432313" y="1005667"/>
            <a:ext cx="5411386" cy="3562622"/>
          </a:xfrm>
          <a:prstGeom prst="rect">
            <a:avLst/>
          </a:prstGeom>
          <a:noFill/>
          <a:ln w="9525">
            <a:noFill/>
            <a:miter lim="800000"/>
            <a:headEnd/>
            <a:tailEnd/>
          </a:ln>
        </p:spPr>
      </p:pic>
    </p:spTree>
    <p:extLst>
      <p:ext uri="{BB962C8B-B14F-4D97-AF65-F5344CB8AC3E}">
        <p14:creationId xmlns:p14="http://schemas.microsoft.com/office/powerpoint/2010/main" val="3985754130"/>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Title 1"/>
          <p:cNvSpPr>
            <a:spLocks noGrp="1" noChangeArrowheads="1"/>
          </p:cNvSpPr>
          <p:nvPr>
            <p:ph type="title"/>
          </p:nvPr>
        </p:nvSpPr>
        <p:spPr/>
        <p:txBody>
          <a:bodyPr/>
          <a:lstStyle/>
          <a:p>
            <a:pPr eaLnBrk="1" hangingPunct="1"/>
            <a:r>
              <a:rPr lang="en-US" dirty="0"/>
              <a:t>Check Your Understanding</a:t>
            </a:r>
          </a:p>
        </p:txBody>
      </p:sp>
      <p:sp>
        <p:nvSpPr>
          <p:cNvPr id="7171" name="Content Placeholder 1"/>
          <p:cNvSpPr>
            <a:spLocks noGrp="1" noChangeArrowheads="1"/>
          </p:cNvSpPr>
          <p:nvPr>
            <p:ph idx="1"/>
          </p:nvPr>
        </p:nvSpPr>
        <p:spPr>
          <a:xfrm>
            <a:off x="145357" y="965201"/>
            <a:ext cx="8878570" cy="3643747"/>
          </a:xfrm>
        </p:spPr>
        <p:txBody>
          <a:bodyPr/>
          <a:lstStyle/>
          <a:p>
            <a:pPr>
              <a:spcBef>
                <a:spcPct val="30000"/>
              </a:spcBef>
              <a:buClrTx/>
              <a:buSzPct val="100000"/>
              <a:buFont typeface="Arial" panose="020B0604020202020204" pitchFamily="34" charset="0"/>
              <a:buChar char="•"/>
            </a:pPr>
            <a:r>
              <a:rPr lang="en-US" sz="1600" dirty="0"/>
              <a:t>Check Your Understanding activities are designed to let students quickly determine if they understand the content and can proceed, or if they need to review. </a:t>
            </a:r>
          </a:p>
          <a:p>
            <a:pPr>
              <a:spcBef>
                <a:spcPct val="30000"/>
              </a:spcBef>
              <a:buClrTx/>
              <a:buSzPct val="100000"/>
              <a:buFont typeface="Arial" panose="020B0604020202020204" pitchFamily="34" charset="0"/>
              <a:buChar char="•"/>
            </a:pPr>
            <a:r>
              <a:rPr lang="en-US" sz="1600" dirty="0"/>
              <a:t>Check Your Understanding activities </a:t>
            </a:r>
            <a:r>
              <a:rPr lang="en-US" sz="1600" b="1" i="1" dirty="0"/>
              <a:t>do not </a:t>
            </a:r>
            <a:r>
              <a:rPr lang="en-US" sz="1600" dirty="0"/>
              <a:t>affect student grades.</a:t>
            </a:r>
          </a:p>
          <a:p>
            <a:pPr>
              <a:spcBef>
                <a:spcPct val="30000"/>
              </a:spcBef>
              <a:buClrTx/>
              <a:buSzPct val="100000"/>
              <a:buFont typeface="Arial" panose="020B0604020202020204" pitchFamily="34" charset="0"/>
              <a:buChar char="•"/>
            </a:pPr>
            <a:r>
              <a:rPr lang="en-US" sz="1600" dirty="0"/>
              <a:t>There are no separate slides for these activities in the PPT. They are listed in the notes area of the slide that appears before these activities.</a:t>
            </a:r>
          </a:p>
          <a:p>
            <a:pPr marL="0" indent="0" eaLnBrk="1" hangingPunct="1">
              <a:spcBef>
                <a:spcPct val="30000"/>
              </a:spcBef>
              <a:buNone/>
            </a:pPr>
            <a:endParaRPr lang="en-US" sz="1600" dirty="0"/>
          </a:p>
          <a:p>
            <a:pPr eaLnBrk="1" hangingPunct="1">
              <a:spcBef>
                <a:spcPct val="30000"/>
              </a:spcBef>
            </a:pPr>
            <a:endParaRPr lang="en-US" sz="1600" dirty="0"/>
          </a:p>
        </p:txBody>
      </p:sp>
    </p:spTree>
    <p:custDataLst>
      <p:tags r:id="rId1"/>
    </p:custDataLst>
    <p:extLst>
      <p:ext uri="{BB962C8B-B14F-4D97-AF65-F5344CB8AC3E}">
        <p14:creationId xmlns:p14="http://schemas.microsoft.com/office/powerpoint/2010/main" val="3333008614"/>
      </p:ext>
    </p:extLst>
  </p:cSld>
  <p:clrMapOvr>
    <a:masterClrMapping/>
  </p:clrMapOvr>
  <p:transition spd="slow">
    <p:wip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7999176" cy="757551"/>
          </a:xfrm>
        </p:spPr>
        <p:txBody>
          <a:bodyPr/>
          <a:lstStyle/>
          <a:p>
            <a:r>
              <a:rPr altLang="en-US" sz="1600" dirty="0"/>
              <a:t>Version Control Systems </a:t>
            </a:r>
            <a:r>
              <a:rPr altLang="en-US" dirty="0"/>
              <a:t/>
            </a:r>
            <a:br>
              <a:rPr altLang="en-US" dirty="0"/>
            </a:br>
            <a:r>
              <a:rPr altLang="en-US" dirty="0"/>
              <a:t>Local vs. Remote Repositories</a:t>
            </a:r>
            <a:endParaRPr lang="en-CA" altLang="en-US" dirty="0"/>
          </a:p>
        </p:txBody>
      </p:sp>
      <p:sp>
        <p:nvSpPr>
          <p:cNvPr id="13315" name="Content Placeholder 2"/>
          <p:cNvSpPr>
            <a:spLocks noGrp="1"/>
          </p:cNvSpPr>
          <p:nvPr>
            <p:ph idx="1"/>
          </p:nvPr>
        </p:nvSpPr>
        <p:spPr>
          <a:xfrm>
            <a:off x="0" y="893097"/>
            <a:ext cx="9144000" cy="3856250"/>
          </a:xfrm>
        </p:spPr>
        <p:txBody>
          <a:bodyPr/>
          <a:lstStyle/>
          <a:p>
            <a:pPr marL="287338" lvl="1" indent="-177800">
              <a:lnSpc>
                <a:spcPct val="95000"/>
              </a:lnSpc>
              <a:spcBef>
                <a:spcPts val="1075"/>
              </a:spcBef>
              <a:buSzPct val="100000"/>
              <a:buFont typeface="Arial" panose="020B0604020202020204" pitchFamily="34" charset="0"/>
              <a:buChar char="•"/>
            </a:pPr>
            <a:r>
              <a:rPr lang="en-IN" altLang="en-US" sz="1600" dirty="0">
                <a:ea typeface="Microsoft YaHei"/>
                <a:cs typeface="CiscoSans" charset="0"/>
              </a:rPr>
              <a:t>Git has two types of repositories: local and remote.</a:t>
            </a:r>
          </a:p>
          <a:p>
            <a:pPr marL="287338" lvl="1" indent="-177800">
              <a:lnSpc>
                <a:spcPct val="95000"/>
              </a:lnSpc>
              <a:spcBef>
                <a:spcPts val="1075"/>
              </a:spcBef>
              <a:buSzPct val="100000"/>
              <a:buFont typeface="Arial" panose="020B0604020202020204" pitchFamily="34" charset="0"/>
              <a:buChar char="•"/>
            </a:pPr>
            <a:r>
              <a:rPr lang="en-IN" altLang="en-US" sz="1600" dirty="0">
                <a:ea typeface="Microsoft YaHei"/>
                <a:cs typeface="Arial"/>
              </a:rPr>
              <a:t>A local repository is stored on the file system of a client machine, which is the same one on which the git commands are being executed.</a:t>
            </a:r>
          </a:p>
          <a:p>
            <a:pPr marL="287338" lvl="1" indent="-177800">
              <a:lnSpc>
                <a:spcPct val="95000"/>
              </a:lnSpc>
              <a:spcBef>
                <a:spcPts val="1075"/>
              </a:spcBef>
              <a:buSzPct val="100000"/>
              <a:buFont typeface="Arial" panose="020B0604020202020204" pitchFamily="34" charset="0"/>
              <a:buChar char="•"/>
            </a:pPr>
            <a:r>
              <a:rPr lang="en-IN" altLang="en-US" sz="1600" dirty="0">
                <a:ea typeface="Microsoft YaHei"/>
                <a:cs typeface="Arial"/>
              </a:rPr>
              <a:t>A remote repository is stored somewhere other than the client machine, usually a server or repository hosting service. </a:t>
            </a:r>
          </a:p>
          <a:p>
            <a:pPr marL="287338" lvl="1" indent="-177800">
              <a:lnSpc>
                <a:spcPct val="95000"/>
              </a:lnSpc>
              <a:spcBef>
                <a:spcPts val="1075"/>
              </a:spcBef>
              <a:buSzPct val="100000"/>
              <a:buFont typeface="Arial" panose="020B0604020202020204" pitchFamily="34" charset="0"/>
              <a:buChar char="•"/>
            </a:pPr>
            <a:r>
              <a:rPr lang="en-IN" sz="1600" dirty="0"/>
              <a:t>A remote repository with Git continues to be a DVCS because the remote repository will contain the full repository, which includes the code and the file history. </a:t>
            </a:r>
          </a:p>
          <a:p>
            <a:pPr marL="287338" lvl="1" indent="-177800">
              <a:lnSpc>
                <a:spcPct val="95000"/>
              </a:lnSpc>
              <a:spcBef>
                <a:spcPts val="1075"/>
              </a:spcBef>
              <a:buSzPct val="100000"/>
              <a:buFont typeface="Arial" panose="020B0604020202020204" pitchFamily="34" charset="0"/>
              <a:buChar char="•"/>
            </a:pPr>
            <a:r>
              <a:rPr lang="en-IN" sz="1600" dirty="0"/>
              <a:t>When a client machine clones the repository, it gets the full repository without requiring to lock it, as in a CVCS.</a:t>
            </a:r>
          </a:p>
          <a:p>
            <a:pPr marL="287338" lvl="1" indent="-177800">
              <a:lnSpc>
                <a:spcPct val="95000"/>
              </a:lnSpc>
              <a:spcBef>
                <a:spcPts val="1075"/>
              </a:spcBef>
              <a:buSzPct val="100000"/>
              <a:buFont typeface="Arial" panose="020B0604020202020204" pitchFamily="34" charset="0"/>
              <a:buChar char="•"/>
            </a:pPr>
            <a:r>
              <a:rPr lang="en-IN" sz="1600" dirty="0"/>
              <a:t>After the local repository is cloned from the remote repository or the remote repository is created from the local repository, the two repositories are independent of each other until the content changes are applied to the other branch through a manual Git command execution.</a:t>
            </a:r>
            <a:endParaRPr lang="en-IN" altLang="en-US" sz="1600" dirty="0">
              <a:solidFill>
                <a:srgbClr val="000000"/>
              </a:solidFill>
              <a:ea typeface="Microsoft YaHei"/>
              <a:cs typeface="Arial"/>
            </a:endParaRPr>
          </a:p>
        </p:txBody>
      </p:sp>
    </p:spTree>
    <p:extLst>
      <p:ext uri="{BB962C8B-B14F-4D97-AF65-F5344CB8AC3E}">
        <p14:creationId xmlns:p14="http://schemas.microsoft.com/office/powerpoint/2010/main" val="476269301"/>
      </p:ext>
    </p:extLst>
  </p:cSld>
  <p:clrMapOvr>
    <a:masterClrMapping/>
  </p:clrMapOvr>
  <p:transition spd="slow">
    <p:wip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7999176" cy="757551"/>
          </a:xfrm>
        </p:spPr>
        <p:txBody>
          <a:bodyPr/>
          <a:lstStyle/>
          <a:p>
            <a:r>
              <a:rPr altLang="en-US" sz="1600" dirty="0"/>
              <a:t>Version Control Systems </a:t>
            </a:r>
            <a:r>
              <a:rPr altLang="en-US" dirty="0"/>
              <a:t/>
            </a:r>
            <a:br>
              <a:rPr altLang="en-US" dirty="0"/>
            </a:br>
            <a:r>
              <a:rPr altLang="en-US" dirty="0"/>
              <a:t>What is Branching?</a:t>
            </a:r>
            <a:endParaRPr lang="en-CA" altLang="en-US" dirty="0"/>
          </a:p>
        </p:txBody>
      </p:sp>
      <p:sp>
        <p:nvSpPr>
          <p:cNvPr id="7" name="Content Placeholder 2"/>
          <p:cNvSpPr txBox="1">
            <a:spLocks/>
          </p:cNvSpPr>
          <p:nvPr/>
        </p:nvSpPr>
        <p:spPr bwMode="auto">
          <a:xfrm>
            <a:off x="-18106" y="775408"/>
            <a:ext cx="8918713" cy="62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95288" lvl="1" indent="-214313">
              <a:lnSpc>
                <a:spcPct val="95000"/>
              </a:lnSpc>
              <a:spcBef>
                <a:spcPts val="1075"/>
              </a:spcBef>
              <a:buSzPct val="100000"/>
            </a:pPr>
            <a:r>
              <a:rPr lang="en-IN" dirty="0"/>
              <a:t>Branching enables users to work on code independently without affecting the main code in the repository. When a repository is created, the code is automatically put on a branch called Master. </a:t>
            </a:r>
          </a:p>
        </p:txBody>
      </p:sp>
      <p:pic>
        <p:nvPicPr>
          <p:cNvPr id="9218" name="Picture 2"/>
          <p:cNvPicPr>
            <a:picLocks noChangeAspect="1" noChangeArrowheads="1"/>
          </p:cNvPicPr>
          <p:nvPr/>
        </p:nvPicPr>
        <p:blipFill>
          <a:blip r:embed="rId3"/>
          <a:srcRect/>
          <a:stretch>
            <a:fillRect/>
          </a:stretch>
        </p:blipFill>
        <p:spPr bwMode="auto">
          <a:xfrm>
            <a:off x="3666879" y="1404730"/>
            <a:ext cx="5066306" cy="1709531"/>
          </a:xfrm>
          <a:prstGeom prst="rect">
            <a:avLst/>
          </a:prstGeom>
          <a:noFill/>
          <a:ln w="9525">
            <a:solidFill>
              <a:schemeClr val="tx2">
                <a:lumMod val="40000"/>
                <a:lumOff val="60000"/>
              </a:schemeClr>
            </a:solidFill>
            <a:miter lim="800000"/>
            <a:headEnd/>
            <a:tailEnd/>
          </a:ln>
        </p:spPr>
      </p:pic>
      <p:sp>
        <p:nvSpPr>
          <p:cNvPr id="8" name="Content Placeholder 2">
            <a:extLst>
              <a:ext uri="{FF2B5EF4-FFF2-40B4-BE49-F238E27FC236}">
                <a16:creationId xmlns="" xmlns:a16="http://schemas.microsoft.com/office/drawing/2014/main" id="{29376C7A-F61A-4364-B01F-53EDEA234CDC}"/>
              </a:ext>
            </a:extLst>
          </p:cNvPr>
          <p:cNvSpPr>
            <a:spLocks noGrp="1"/>
          </p:cNvSpPr>
          <p:nvPr>
            <p:ph idx="1"/>
          </p:nvPr>
        </p:nvSpPr>
        <p:spPr>
          <a:xfrm>
            <a:off x="87549" y="1438688"/>
            <a:ext cx="3411025" cy="1373539"/>
          </a:xfrm>
        </p:spPr>
        <p:txBody>
          <a:bodyPr/>
          <a:lstStyle/>
          <a:p>
            <a:pPr marL="287338" lvl="1" indent="-177800">
              <a:lnSpc>
                <a:spcPct val="95000"/>
              </a:lnSpc>
              <a:spcBef>
                <a:spcPts val="600"/>
              </a:spcBef>
              <a:spcAft>
                <a:spcPts val="600"/>
              </a:spcAft>
              <a:buClr>
                <a:srgbClr val="58585B"/>
              </a:buClr>
              <a:buSzPct val="100000"/>
              <a:buFont typeface="Arial" panose="020B0604020202020204" pitchFamily="34" charset="0"/>
              <a:buChar char="•"/>
            </a:pPr>
            <a:r>
              <a:rPr lang="en-IN" altLang="en-US" dirty="0">
                <a:ea typeface="Microsoft YaHei"/>
                <a:cs typeface="CiscoSans" charset="0"/>
              </a:rPr>
              <a:t>Branches can be local or remote, and they can be deleted and </a:t>
            </a:r>
            <a:r>
              <a:rPr lang="en-IN" dirty="0"/>
              <a:t>have their own history, staging area, and working directory.</a:t>
            </a:r>
          </a:p>
          <a:p>
            <a:pPr marL="287338" lvl="1" indent="-177800">
              <a:lnSpc>
                <a:spcPct val="95000"/>
              </a:lnSpc>
              <a:spcBef>
                <a:spcPts val="600"/>
              </a:spcBef>
              <a:spcAft>
                <a:spcPts val="600"/>
              </a:spcAft>
              <a:buSzPct val="100000"/>
              <a:buFont typeface="Arial" panose="020B0604020202020204" pitchFamily="34" charset="0"/>
              <a:buChar char="•"/>
            </a:pPr>
            <a:r>
              <a:rPr lang="en-IN" altLang="en-US" dirty="0">
                <a:ea typeface="Microsoft YaHei"/>
                <a:cs typeface="Arial"/>
              </a:rPr>
              <a:t>Git's branch creation is lightweight, and switching between branches is almost instantaneous.</a:t>
            </a:r>
          </a:p>
          <a:p>
            <a:pPr marL="287338" lvl="1" indent="-177800">
              <a:lnSpc>
                <a:spcPct val="95000"/>
              </a:lnSpc>
              <a:spcBef>
                <a:spcPts val="600"/>
              </a:spcBef>
              <a:spcAft>
                <a:spcPts val="600"/>
              </a:spcAft>
              <a:buSzPct val="100000"/>
              <a:buFont typeface="Arial" panose="020B0604020202020204" pitchFamily="34" charset="0"/>
              <a:buChar char="•"/>
            </a:pPr>
            <a:r>
              <a:rPr lang="en-IN" dirty="0"/>
              <a:t>When a user goes from one branch to another, the code in their working directory and the files in the staging area change accordingly, but the repository (.git) directories remain unchanged. </a:t>
            </a:r>
            <a:endParaRPr lang="en-IN" altLang="en-US" dirty="0">
              <a:solidFill>
                <a:srgbClr val="000000"/>
              </a:solidFill>
              <a:ea typeface="Microsoft YaHei"/>
              <a:cs typeface="Arial"/>
            </a:endParaRPr>
          </a:p>
        </p:txBody>
      </p:sp>
      <p:pic>
        <p:nvPicPr>
          <p:cNvPr id="9" name="Picture 2">
            <a:extLst>
              <a:ext uri="{FF2B5EF4-FFF2-40B4-BE49-F238E27FC236}">
                <a16:creationId xmlns="" xmlns:a16="http://schemas.microsoft.com/office/drawing/2014/main" id="{ED7A4DB4-5D9B-44C6-BE03-1FF44BF0E374}"/>
              </a:ext>
            </a:extLst>
          </p:cNvPr>
          <p:cNvPicPr>
            <a:picLocks noChangeAspect="1" noChangeArrowheads="1"/>
          </p:cNvPicPr>
          <p:nvPr/>
        </p:nvPicPr>
        <p:blipFill rotWithShape="1">
          <a:blip r:embed="rId4"/>
          <a:srcRect l="2501" t="5013" r="1683" b="5858"/>
          <a:stretch/>
        </p:blipFill>
        <p:spPr bwMode="auto">
          <a:xfrm>
            <a:off x="3498574" y="3373122"/>
            <a:ext cx="5355225" cy="1357903"/>
          </a:xfrm>
          <a:prstGeom prst="rect">
            <a:avLst/>
          </a:prstGeom>
          <a:noFill/>
          <a:ln w="3175">
            <a:solidFill>
              <a:schemeClr val="tx2">
                <a:lumMod val="40000"/>
                <a:lumOff val="60000"/>
              </a:schemeClr>
            </a:solidFill>
            <a:miter lim="800000"/>
            <a:headEnd/>
            <a:tailEnd/>
          </a:ln>
        </p:spPr>
      </p:pic>
    </p:spTree>
    <p:extLst>
      <p:ext uri="{BB962C8B-B14F-4D97-AF65-F5344CB8AC3E}">
        <p14:creationId xmlns:p14="http://schemas.microsoft.com/office/powerpoint/2010/main" val="1638655707"/>
      </p:ext>
    </p:extLst>
  </p:cSld>
  <p:clrMapOvr>
    <a:masterClrMapping/>
  </p:clrMapOvr>
  <p:transition spd="slow">
    <p:wip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7999176" cy="757551"/>
          </a:xfrm>
        </p:spPr>
        <p:txBody>
          <a:bodyPr/>
          <a:lstStyle/>
          <a:p>
            <a:r>
              <a:rPr altLang="en-US" sz="1600" dirty="0"/>
              <a:t>Version Control Systems </a:t>
            </a:r>
            <a:r>
              <a:rPr altLang="en-US" dirty="0"/>
              <a:t/>
            </a:r>
            <a:br>
              <a:rPr altLang="en-US" dirty="0"/>
            </a:br>
            <a:r>
              <a:rPr altLang="en-US" dirty="0"/>
              <a:t>GitHub and Other Providers</a:t>
            </a:r>
            <a:endParaRPr lang="en-CA" altLang="en-US" dirty="0"/>
          </a:p>
        </p:txBody>
      </p:sp>
      <p:sp>
        <p:nvSpPr>
          <p:cNvPr id="13315" name="Content Placeholder 2"/>
          <p:cNvSpPr>
            <a:spLocks noGrp="1"/>
          </p:cNvSpPr>
          <p:nvPr>
            <p:ph idx="1"/>
          </p:nvPr>
        </p:nvSpPr>
        <p:spPr>
          <a:xfrm>
            <a:off x="57478" y="747157"/>
            <a:ext cx="8842077" cy="3856250"/>
          </a:xfrm>
        </p:spPr>
        <p:txBody>
          <a:bodyPr/>
          <a:lstStyle/>
          <a:p>
            <a:pPr marL="287338" lvl="1" indent="-177800">
              <a:lnSpc>
                <a:spcPct val="95000"/>
              </a:lnSpc>
              <a:buClr>
                <a:srgbClr val="58585B"/>
              </a:buClr>
              <a:buSzPct val="100000"/>
              <a:buFont typeface="Arial" panose="020B0604020202020204" pitchFamily="34" charset="0"/>
              <a:buChar char="•"/>
              <a:tabLst>
                <a:tab pos="109538" algn="l"/>
              </a:tabLst>
            </a:pPr>
            <a:r>
              <a:rPr lang="en-IN" altLang="en-US" sz="1600" dirty="0">
                <a:ea typeface="Microsoft YaHei"/>
                <a:cs typeface="CiscoSans" charset="0"/>
              </a:rPr>
              <a:t>Git and GitHub are not the same.</a:t>
            </a:r>
          </a:p>
          <a:p>
            <a:pPr marL="287338" lvl="1" indent="-177800">
              <a:lnSpc>
                <a:spcPct val="95000"/>
              </a:lnSpc>
              <a:buSzPct val="100000"/>
              <a:buFont typeface="Arial" panose="020B0604020202020204" pitchFamily="34" charset="0"/>
              <a:buChar char="•"/>
              <a:tabLst>
                <a:tab pos="109538" algn="l"/>
              </a:tabLst>
            </a:pPr>
            <a:r>
              <a:rPr lang="en-IN" altLang="en-US" sz="1600" dirty="0">
                <a:ea typeface="Microsoft YaHei"/>
                <a:cs typeface="Arial"/>
              </a:rPr>
              <a:t>While Git is an implementation of distributed version control and provides a command line interface, GitHub is a service provided by Microsoft that implements a repository hosting service with Git.</a:t>
            </a:r>
          </a:p>
          <a:p>
            <a:pPr marL="287338" lvl="1" indent="-177800">
              <a:lnSpc>
                <a:spcPct val="95000"/>
              </a:lnSpc>
              <a:buSzPct val="100000"/>
              <a:buFont typeface="Arial" panose="020B0604020202020204" pitchFamily="34" charset="0"/>
              <a:buChar char="•"/>
              <a:tabLst>
                <a:tab pos="109538" algn="l"/>
              </a:tabLst>
            </a:pPr>
            <a:r>
              <a:rPr lang="en-IN" sz="1600" dirty="0"/>
              <a:t>In addition to providing the distributed version control and source code management functionality of Git, </a:t>
            </a:r>
            <a:r>
              <a:rPr lang="en-IN" altLang="en-US" sz="1600" dirty="0">
                <a:ea typeface="Microsoft YaHei"/>
                <a:cs typeface="Arial"/>
              </a:rPr>
              <a:t>GitHub provides additional features such as:</a:t>
            </a:r>
          </a:p>
          <a:p>
            <a:pPr marL="627063" lvl="5" indent="-163513">
              <a:spcBef>
                <a:spcPts val="300"/>
              </a:spcBef>
              <a:spcAft>
                <a:spcPts val="300"/>
              </a:spcAft>
              <a:buSzPct val="100000"/>
              <a:tabLst>
                <a:tab pos="109538" algn="l"/>
              </a:tabLst>
            </a:pPr>
            <a:r>
              <a:rPr lang="en-IN" altLang="en-US" sz="1600" dirty="0">
                <a:solidFill>
                  <a:srgbClr val="000000"/>
                </a:solidFill>
                <a:ea typeface="Microsoft YaHei"/>
                <a:cs typeface="Arial"/>
              </a:rPr>
              <a:t>code review</a:t>
            </a:r>
          </a:p>
          <a:p>
            <a:pPr marL="627063" lvl="5" indent="-163513">
              <a:spcBef>
                <a:spcPts val="300"/>
              </a:spcBef>
              <a:spcAft>
                <a:spcPts val="300"/>
              </a:spcAft>
              <a:buSzPct val="100000"/>
              <a:tabLst>
                <a:tab pos="109538" algn="l"/>
              </a:tabLst>
            </a:pPr>
            <a:r>
              <a:rPr lang="en-IN" altLang="en-US" sz="1600" dirty="0">
                <a:solidFill>
                  <a:srgbClr val="000000"/>
                </a:solidFill>
                <a:ea typeface="Microsoft YaHei"/>
                <a:cs typeface="Arial"/>
              </a:rPr>
              <a:t>documentation</a:t>
            </a:r>
          </a:p>
          <a:p>
            <a:pPr marL="627063" lvl="5" indent="-163513">
              <a:spcBef>
                <a:spcPts val="300"/>
              </a:spcBef>
              <a:spcAft>
                <a:spcPts val="300"/>
              </a:spcAft>
              <a:buSzPct val="100000"/>
              <a:tabLst>
                <a:tab pos="109538" algn="l"/>
              </a:tabLst>
            </a:pPr>
            <a:r>
              <a:rPr lang="en-IN" altLang="en-US" sz="1600" dirty="0">
                <a:solidFill>
                  <a:srgbClr val="000000"/>
                </a:solidFill>
                <a:ea typeface="Microsoft YaHei"/>
                <a:cs typeface="Arial"/>
              </a:rPr>
              <a:t>project management</a:t>
            </a:r>
          </a:p>
          <a:p>
            <a:pPr marL="627063" lvl="5" indent="-163513">
              <a:spcBef>
                <a:spcPts val="300"/>
              </a:spcBef>
              <a:spcAft>
                <a:spcPts val="300"/>
              </a:spcAft>
              <a:buSzPct val="100000"/>
              <a:tabLst>
                <a:tab pos="109538" algn="l"/>
              </a:tabLst>
            </a:pPr>
            <a:r>
              <a:rPr lang="en-IN" altLang="en-US" sz="1600" dirty="0">
                <a:solidFill>
                  <a:srgbClr val="000000"/>
                </a:solidFill>
                <a:ea typeface="Microsoft YaHei"/>
                <a:cs typeface="Arial"/>
              </a:rPr>
              <a:t>bug tracking</a:t>
            </a:r>
          </a:p>
          <a:p>
            <a:pPr marL="627063" lvl="5" indent="-163513">
              <a:lnSpc>
                <a:spcPct val="95000"/>
              </a:lnSpc>
              <a:spcBef>
                <a:spcPts val="300"/>
              </a:spcBef>
              <a:spcAft>
                <a:spcPts val="300"/>
              </a:spcAft>
              <a:buSzPct val="100000"/>
              <a:tabLst>
                <a:tab pos="109538" algn="l"/>
              </a:tabLst>
            </a:pPr>
            <a:r>
              <a:rPr lang="en-IN" altLang="en-US" sz="1600" dirty="0">
                <a:solidFill>
                  <a:srgbClr val="000000"/>
                </a:solidFill>
                <a:ea typeface="Microsoft YaHei"/>
                <a:cs typeface="Arial"/>
              </a:rPr>
              <a:t>feature requests</a:t>
            </a:r>
          </a:p>
          <a:p>
            <a:pPr marL="287338" lvl="1" indent="-177800">
              <a:lnSpc>
                <a:spcPct val="95000"/>
              </a:lnSpc>
              <a:buSzPct val="100000"/>
              <a:buFont typeface="Arial" panose="020B0604020202020204" pitchFamily="34" charset="0"/>
              <a:buChar char="•"/>
              <a:tabLst>
                <a:tab pos="109538" algn="l"/>
              </a:tabLst>
            </a:pPr>
            <a:r>
              <a:rPr lang="en-IN" altLang="en-US" sz="1600" dirty="0">
                <a:ea typeface="Microsoft YaHei"/>
              </a:rPr>
              <a:t>GitHub introduced the concept of the ‘pull request’, which is</a:t>
            </a:r>
            <a:r>
              <a:rPr lang="en-US" sz="1600" dirty="0">
                <a:ea typeface="Microsoft YaHei"/>
              </a:rPr>
              <a:t> a way of formalizing a request by a contributor to review changes </a:t>
            </a:r>
            <a:r>
              <a:rPr lang="en-US" sz="1600" dirty="0">
                <a:solidFill>
                  <a:srgbClr val="000000"/>
                </a:solidFill>
              </a:rPr>
              <a:t>such as new code, edits to existing code, etc., in the contributor's branch for inclusion in the project's main or other curated branches.</a:t>
            </a:r>
            <a:endParaRPr lang="en-IN" altLang="en-US" sz="1600" dirty="0">
              <a:solidFill>
                <a:srgbClr val="000000"/>
              </a:solidFill>
            </a:endParaRPr>
          </a:p>
          <a:p>
            <a:pPr marL="463550" lvl="5" indent="0">
              <a:spcBef>
                <a:spcPts val="300"/>
              </a:spcBef>
              <a:spcAft>
                <a:spcPts val="300"/>
              </a:spcAft>
              <a:buSzPct val="100000"/>
              <a:buNone/>
              <a:tabLst>
                <a:tab pos="109538" algn="l"/>
              </a:tabLst>
            </a:pPr>
            <a:endParaRPr lang="en-IN" altLang="en-US" sz="1600" dirty="0">
              <a:solidFill>
                <a:srgbClr val="000000"/>
              </a:solidFill>
              <a:ea typeface="Microsoft YaHei"/>
              <a:cs typeface="Arial"/>
            </a:endParaRPr>
          </a:p>
          <a:p>
            <a:pPr marL="287338" lvl="1" indent="-177800">
              <a:lnSpc>
                <a:spcPct val="95000"/>
              </a:lnSpc>
              <a:buClrTx/>
              <a:buNone/>
              <a:tabLst>
                <a:tab pos="109538" algn="l"/>
              </a:tabLst>
            </a:pPr>
            <a:endParaRPr lang="en-IN" altLang="en-US" sz="1600" dirty="0">
              <a:cs typeface="Arial"/>
            </a:endParaRPr>
          </a:p>
          <a:p>
            <a:pPr marL="287338" lvl="4" indent="-177800">
              <a:spcBef>
                <a:spcPts val="300"/>
              </a:spcBef>
              <a:spcAft>
                <a:spcPts val="300"/>
              </a:spcAft>
              <a:buSzPct val="45000"/>
              <a:buFont typeface="Arial" panose="020B0604020202020204" pitchFamily="34" charset="0"/>
              <a:buChar char="•"/>
              <a:tabLst>
                <a:tab pos="109538" algn="l"/>
              </a:tabLst>
            </a:pPr>
            <a:endParaRPr lang="en-IN" altLang="en-US" sz="1600" dirty="0">
              <a:solidFill>
                <a:srgbClr val="000000"/>
              </a:solidFill>
              <a:ea typeface="Microsoft YaHei"/>
              <a:cs typeface="Arial"/>
            </a:endParaRPr>
          </a:p>
        </p:txBody>
      </p:sp>
    </p:spTree>
    <p:extLst>
      <p:ext uri="{BB962C8B-B14F-4D97-AF65-F5344CB8AC3E}">
        <p14:creationId xmlns:p14="http://schemas.microsoft.com/office/powerpoint/2010/main" val="817285783"/>
      </p:ext>
    </p:extLst>
  </p:cSld>
  <p:clrMapOvr>
    <a:masterClrMapping/>
  </p:clrMapOvr>
  <p:transition spd="slow">
    <p:wip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7999176" cy="757551"/>
          </a:xfrm>
        </p:spPr>
        <p:txBody>
          <a:bodyPr/>
          <a:lstStyle/>
          <a:p>
            <a:r>
              <a:rPr altLang="en-US" sz="1600" dirty="0"/>
              <a:t>Version Control Systems </a:t>
            </a:r>
            <a:r>
              <a:rPr altLang="en-US" dirty="0"/>
              <a:t/>
            </a:r>
            <a:br>
              <a:rPr altLang="en-US" dirty="0"/>
            </a:br>
            <a:r>
              <a:rPr altLang="en-US" dirty="0"/>
              <a:t>Git Commands</a:t>
            </a:r>
            <a:endParaRPr lang="en-CA" altLang="en-US" dirty="0"/>
          </a:p>
        </p:txBody>
      </p:sp>
      <p:sp>
        <p:nvSpPr>
          <p:cNvPr id="13315" name="Content Placeholder 2"/>
          <p:cNvSpPr>
            <a:spLocks noGrp="1"/>
          </p:cNvSpPr>
          <p:nvPr>
            <p:ph idx="1"/>
          </p:nvPr>
        </p:nvSpPr>
        <p:spPr>
          <a:xfrm>
            <a:off x="1" y="801475"/>
            <a:ext cx="5008604" cy="3856250"/>
          </a:xfrm>
        </p:spPr>
        <p:txBody>
          <a:bodyPr/>
          <a:lstStyle/>
          <a:p>
            <a:pPr marL="287338" indent="-177800">
              <a:lnSpc>
                <a:spcPct val="95000"/>
              </a:lnSpc>
              <a:spcBef>
                <a:spcPts val="1075"/>
              </a:spcBef>
              <a:buNone/>
            </a:pPr>
            <a:r>
              <a:rPr lang="en-IN" altLang="en-US" sz="1400" b="1" dirty="0">
                <a:ea typeface="Microsoft YaHei"/>
                <a:cs typeface="CiscoSans" charset="0"/>
              </a:rPr>
              <a:t>Setting up Git</a:t>
            </a:r>
          </a:p>
          <a:p>
            <a:pPr marL="287338" indent="-177800">
              <a:lnSpc>
                <a:spcPct val="95000"/>
              </a:lnSpc>
              <a:spcBef>
                <a:spcPts val="1075"/>
              </a:spcBef>
              <a:buSzPct val="100000"/>
              <a:buFont typeface="Arial" pitchFamily="34" charset="0"/>
              <a:buChar char="•"/>
            </a:pPr>
            <a:r>
              <a:rPr lang="en-IN" altLang="en-US" sz="1400" dirty="0">
                <a:ea typeface="Microsoft YaHei"/>
                <a:cs typeface="Arial"/>
              </a:rPr>
              <a:t>To configure Git, use the --global option to set the initial global settings.</a:t>
            </a:r>
          </a:p>
          <a:p>
            <a:pPr marL="287338" indent="-177800">
              <a:lnSpc>
                <a:spcPct val="95000"/>
              </a:lnSpc>
              <a:buClrTx/>
              <a:buSzTx/>
              <a:buNone/>
            </a:pPr>
            <a:r>
              <a:rPr lang="en-IN" altLang="en-US" sz="1400" dirty="0">
                <a:ea typeface="Microsoft YaHei"/>
                <a:cs typeface="Arial"/>
              </a:rPr>
              <a:t>		</a:t>
            </a:r>
            <a:r>
              <a:rPr lang="en-IN" altLang="en-US" sz="1400" b="1" dirty="0">
                <a:ea typeface="Microsoft YaHei"/>
                <a:cs typeface="Arial"/>
              </a:rPr>
              <a:t>Command</a:t>
            </a:r>
            <a:r>
              <a:rPr lang="en-IN" altLang="en-US" sz="1400" dirty="0">
                <a:ea typeface="Microsoft YaHei"/>
                <a:cs typeface="Arial"/>
              </a:rPr>
              <a:t>: git config --global key value</a:t>
            </a:r>
          </a:p>
          <a:p>
            <a:pPr marL="287338" indent="-177800">
              <a:spcBef>
                <a:spcPts val="300"/>
              </a:spcBef>
              <a:spcAft>
                <a:spcPts val="300"/>
              </a:spcAft>
              <a:buFont typeface="Wingdings" panose="05000000000000000000" pitchFamily="2" charset="2"/>
              <a:buNone/>
            </a:pPr>
            <a:r>
              <a:rPr lang="en-US" altLang="en-US" sz="1400" b="1" dirty="0">
                <a:ea typeface="Microsoft YaHei"/>
                <a:cs typeface="CiscoSans" charset="0"/>
              </a:rPr>
              <a:t>Create a New Git Repository</a:t>
            </a:r>
          </a:p>
          <a:p>
            <a:pPr marL="361950" lvl="1" indent="-180975">
              <a:buSzPct val="100000"/>
              <a:buFont typeface="Arial" panose="020B0604020202020204" pitchFamily="34" charset="0"/>
              <a:buChar char="•"/>
            </a:pPr>
            <a:r>
              <a:rPr lang="en-US" dirty="0"/>
              <a:t>Git provides a </a:t>
            </a:r>
            <a:r>
              <a:rPr lang="en-US" dirty="0">
                <a:solidFill>
                  <a:schemeClr val="bg1"/>
                </a:solidFill>
                <a:highlight>
                  <a:srgbClr val="000000"/>
                </a:highlight>
                <a:latin typeface="Times New Roman" panose="02020603050405020304" pitchFamily="18" charset="0"/>
                <a:cs typeface="Times New Roman" panose="02020603050405020304" pitchFamily="18" charset="0"/>
              </a:rPr>
              <a:t>git init</a:t>
            </a:r>
            <a:r>
              <a:rPr lang="en-US" b="1" dirty="0"/>
              <a:t> </a:t>
            </a:r>
            <a:r>
              <a:rPr lang="en-US" dirty="0"/>
              <a:t>command to create an empty Git repository, or make an existing folder a Git repository.</a:t>
            </a:r>
            <a:endParaRPr lang="en-US" altLang="en-US" dirty="0">
              <a:ea typeface="Microsoft YaHei"/>
              <a:cs typeface="Arial"/>
            </a:endParaRPr>
          </a:p>
          <a:p>
            <a:pPr marL="361950" lvl="1" indent="-180975">
              <a:buSzPct val="100000"/>
              <a:buFont typeface="Arial" panose="020B0604020202020204" pitchFamily="34" charset="0"/>
              <a:buChar char="•"/>
            </a:pPr>
            <a:r>
              <a:rPr lang="en-US" altLang="en-US" dirty="0">
                <a:ea typeface="Microsoft YaHei"/>
                <a:cs typeface="Arial"/>
              </a:rPr>
              <a:t>When a new or existing project becomes a Git </a:t>
            </a:r>
            <a:r>
              <a:rPr lang="en-US" altLang="en-US" dirty="0"/>
              <a:t/>
            </a:r>
            <a:br>
              <a:rPr lang="en-US" altLang="en-US" dirty="0"/>
            </a:br>
            <a:r>
              <a:rPr lang="en-US" altLang="en-US" dirty="0">
                <a:ea typeface="Microsoft YaHei"/>
                <a:cs typeface="Arial"/>
              </a:rPr>
              <a:t>repository, a hidden .git directory is created in</a:t>
            </a:r>
            <a:r>
              <a:rPr lang="en-US" altLang="en-US" dirty="0"/>
              <a:t/>
            </a:r>
            <a:br>
              <a:rPr lang="en-US" altLang="en-US" dirty="0"/>
            </a:br>
            <a:r>
              <a:rPr lang="en-US" altLang="en-US" dirty="0">
                <a:ea typeface="Microsoft YaHei"/>
                <a:cs typeface="Arial"/>
              </a:rPr>
              <a:t>that project folder.</a:t>
            </a:r>
          </a:p>
          <a:p>
            <a:pPr marL="361950" lvl="1" indent="-180975">
              <a:buSzPct val="100000"/>
              <a:buFont typeface="Arial" panose="020B0604020202020204" pitchFamily="34" charset="0"/>
              <a:buChar char="•"/>
            </a:pPr>
            <a:r>
              <a:rPr lang="en-US" altLang="en-US" dirty="0">
                <a:ea typeface="Microsoft YaHei"/>
                <a:cs typeface="Arial"/>
              </a:rPr>
              <a:t>The .git directory is the repository that holds the </a:t>
            </a:r>
            <a:r>
              <a:rPr lang="en-US" altLang="en-US" dirty="0"/>
              <a:t/>
            </a:r>
            <a:br>
              <a:rPr lang="en-US" altLang="en-US" dirty="0"/>
            </a:br>
            <a:r>
              <a:rPr lang="en-US" altLang="en-US" dirty="0">
                <a:ea typeface="Microsoft YaHei"/>
                <a:cs typeface="Arial"/>
              </a:rPr>
              <a:t>metadata such as the compressed files, the commit</a:t>
            </a:r>
            <a:r>
              <a:rPr lang="en-US" altLang="en-US" dirty="0">
                <a:cs typeface="Arial"/>
              </a:rPr>
              <a:t> </a:t>
            </a:r>
            <a:r>
              <a:rPr lang="en-US" altLang="en-US" dirty="0">
                <a:ea typeface="Microsoft YaHei"/>
                <a:cs typeface="Arial"/>
              </a:rPr>
              <a:t>history, and the staging area. In addition, Git also creates the master branch.</a:t>
            </a:r>
          </a:p>
          <a:p>
            <a:pPr marL="287338" indent="-177800">
              <a:lnSpc>
                <a:spcPct val="95000"/>
              </a:lnSpc>
              <a:buClrTx/>
              <a:buSzTx/>
              <a:buNone/>
            </a:pPr>
            <a:endParaRPr lang="en-IN" altLang="en-US" sz="1400" dirty="0">
              <a:ea typeface="Microsoft YaHei"/>
              <a:cs typeface="Arial"/>
            </a:endParaRPr>
          </a:p>
          <a:p>
            <a:pPr marL="287338" indent="-177800">
              <a:lnSpc>
                <a:spcPct val="95000"/>
              </a:lnSpc>
              <a:buClrTx/>
              <a:buSzTx/>
              <a:buNone/>
            </a:pPr>
            <a:endParaRPr lang="en-IN" altLang="en-US" sz="1400" dirty="0">
              <a:ea typeface="Microsoft YaHei"/>
              <a:cs typeface="Arial"/>
            </a:endParaRPr>
          </a:p>
        </p:txBody>
      </p:sp>
      <p:pic>
        <p:nvPicPr>
          <p:cNvPr id="5" name="Picture 4">
            <a:extLst>
              <a:ext uri="{FF2B5EF4-FFF2-40B4-BE49-F238E27FC236}">
                <a16:creationId xmlns="" xmlns:a16="http://schemas.microsoft.com/office/drawing/2014/main" id="{2F112A38-4328-47E2-8840-124C9B291C88}"/>
              </a:ext>
            </a:extLst>
          </p:cNvPr>
          <p:cNvPicPr>
            <a:picLocks noChangeAspect="1" noChangeArrowheads="1"/>
          </p:cNvPicPr>
          <p:nvPr/>
        </p:nvPicPr>
        <p:blipFill>
          <a:blip r:embed="rId3"/>
          <a:srcRect/>
          <a:stretch>
            <a:fillRect/>
          </a:stretch>
        </p:blipFill>
        <p:spPr bwMode="auto">
          <a:xfrm>
            <a:off x="5008605" y="720417"/>
            <a:ext cx="3954159" cy="3893169"/>
          </a:xfrm>
          <a:prstGeom prst="rect">
            <a:avLst/>
          </a:prstGeom>
          <a:noFill/>
          <a:ln w="9525">
            <a:noFill/>
            <a:miter lim="800000"/>
            <a:headEnd/>
            <a:tailEnd/>
          </a:ln>
        </p:spPr>
      </p:pic>
    </p:spTree>
    <p:extLst>
      <p:ext uri="{BB962C8B-B14F-4D97-AF65-F5344CB8AC3E}">
        <p14:creationId xmlns:p14="http://schemas.microsoft.com/office/powerpoint/2010/main" val="3578726620"/>
      </p:ext>
    </p:extLst>
  </p:cSld>
  <p:clrMapOvr>
    <a:masterClrMapping/>
  </p:clrMapOvr>
  <p:transition spd="slow">
    <p:wip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7999176" cy="757551"/>
          </a:xfrm>
        </p:spPr>
        <p:txBody>
          <a:bodyPr/>
          <a:lstStyle/>
          <a:p>
            <a:r>
              <a:rPr altLang="en-US" sz="1600" dirty="0"/>
              <a:t>Version Control Systems </a:t>
            </a:r>
            <a:r>
              <a:rPr altLang="en-US" dirty="0"/>
              <a:t/>
            </a:r>
            <a:br>
              <a:rPr altLang="en-US" dirty="0"/>
            </a:br>
            <a:r>
              <a:rPr altLang="en-US" dirty="0"/>
              <a:t>Git Commands (</a:t>
            </a:r>
            <a:r>
              <a:rPr lang="en-US" altLang="en-US" dirty="0"/>
              <a:t>Contd.</a:t>
            </a:r>
            <a:r>
              <a:rPr altLang="en-US" dirty="0"/>
              <a:t>)</a:t>
            </a:r>
            <a:endParaRPr lang="en-CA" altLang="en-US" dirty="0"/>
          </a:p>
        </p:txBody>
      </p:sp>
      <p:sp>
        <p:nvSpPr>
          <p:cNvPr id="13315" name="Content Placeholder 2"/>
          <p:cNvSpPr>
            <a:spLocks noGrp="1"/>
          </p:cNvSpPr>
          <p:nvPr>
            <p:ph idx="1"/>
          </p:nvPr>
        </p:nvSpPr>
        <p:spPr>
          <a:xfrm>
            <a:off x="0" y="738104"/>
            <a:ext cx="9143999" cy="1770275"/>
          </a:xfrm>
        </p:spPr>
        <p:txBody>
          <a:bodyPr/>
          <a:lstStyle/>
          <a:p>
            <a:pPr marL="109538" lvl="1" indent="0">
              <a:buSzPct val="100000"/>
              <a:buNone/>
            </a:pPr>
            <a:r>
              <a:rPr lang="en-IN" altLang="en-US" b="1" dirty="0">
                <a:ea typeface="Microsoft YaHei"/>
                <a:cs typeface="Arial"/>
              </a:rPr>
              <a:t>Command</a:t>
            </a:r>
            <a:r>
              <a:rPr lang="en-IN" altLang="en-US" dirty="0">
                <a:ea typeface="Microsoft YaHei"/>
                <a:cs typeface="Arial"/>
              </a:rPr>
              <a:t>: </a:t>
            </a:r>
            <a:r>
              <a:rPr lang="en-US" dirty="0">
                <a:solidFill>
                  <a:schemeClr val="bg1"/>
                </a:solidFill>
                <a:highlight>
                  <a:srgbClr val="000000"/>
                </a:highlight>
                <a:latin typeface="Times New Roman" panose="02020603050405020304" pitchFamily="18" charset="0"/>
                <a:cs typeface="Times New Roman" panose="02020603050405020304" pitchFamily="18" charset="0"/>
              </a:rPr>
              <a:t>git init</a:t>
            </a:r>
            <a:endParaRPr lang="en-IN" altLang="en-US" b="1" dirty="0">
              <a:solidFill>
                <a:schemeClr val="bg1"/>
              </a:solidFill>
              <a:highlight>
                <a:srgbClr val="000000"/>
              </a:highlight>
              <a:latin typeface="Times New Roman" panose="02020603050405020304" pitchFamily="18" charset="0"/>
              <a:ea typeface="Microsoft YaHei"/>
              <a:cs typeface="Times New Roman" panose="02020603050405020304" pitchFamily="18" charset="0"/>
            </a:endParaRPr>
          </a:p>
          <a:p>
            <a:pPr marL="466725" lvl="1" indent="-285750">
              <a:buSzPct val="100000"/>
            </a:pPr>
            <a:r>
              <a:rPr lang="en-IN" altLang="en-US" dirty="0">
                <a:ea typeface="Microsoft YaHei"/>
                <a:cs typeface="Arial"/>
              </a:rPr>
              <a:t>To make a new or existing project a Git repository, use the following command:</a:t>
            </a:r>
          </a:p>
          <a:p>
            <a:pPr marL="536575" lvl="1" indent="0">
              <a:buClrTx/>
              <a:buNone/>
            </a:pPr>
            <a:r>
              <a:rPr lang="en-IN" altLang="en-US" dirty="0">
                <a:ea typeface="Microsoft YaHei"/>
                <a:cs typeface="Arial"/>
              </a:rPr>
              <a:t>    </a:t>
            </a:r>
            <a:r>
              <a:rPr lang="en-IN" altLang="en-US" b="1" dirty="0">
                <a:ea typeface="Microsoft YaHei"/>
                <a:cs typeface="Arial"/>
              </a:rPr>
              <a:t> </a:t>
            </a:r>
            <a:r>
              <a:rPr lang="en-US" dirty="0">
                <a:solidFill>
                  <a:schemeClr val="bg1"/>
                </a:solidFill>
                <a:highlight>
                  <a:srgbClr val="000000"/>
                </a:highlight>
                <a:latin typeface="Times New Roman" panose="02020603050405020304" pitchFamily="18" charset="0"/>
                <a:cs typeface="Times New Roman" panose="02020603050405020304" pitchFamily="18" charset="0"/>
              </a:rPr>
              <a:t>$ git init &lt;project directory&gt;</a:t>
            </a:r>
            <a:endParaRPr lang="en-IN" altLang="en-US" b="1" dirty="0">
              <a:solidFill>
                <a:schemeClr val="bg1"/>
              </a:solidFill>
              <a:highlight>
                <a:srgbClr val="000000"/>
              </a:highlight>
              <a:latin typeface="Times New Roman" panose="02020603050405020304" pitchFamily="18" charset="0"/>
              <a:ea typeface="Microsoft YaHei"/>
              <a:cs typeface="Times New Roman" panose="02020603050405020304" pitchFamily="18" charset="0"/>
            </a:endParaRPr>
          </a:p>
          <a:p>
            <a:pPr marL="442913" lvl="1" indent="0">
              <a:buClrTx/>
              <a:buNone/>
            </a:pPr>
            <a:r>
              <a:rPr lang="en-IN" dirty="0">
                <a:ea typeface="Microsoft YaHei"/>
                <a:cs typeface="Arial"/>
              </a:rPr>
              <a:t>where the </a:t>
            </a:r>
            <a:r>
              <a:rPr lang="en-IN" dirty="0">
                <a:solidFill>
                  <a:schemeClr val="bg1"/>
                </a:solidFill>
                <a:highlight>
                  <a:srgbClr val="000000"/>
                </a:highlight>
                <a:latin typeface="Times New Roman" panose="02020603050405020304" pitchFamily="18" charset="0"/>
                <a:ea typeface="Microsoft YaHei"/>
                <a:cs typeface="Times New Roman" panose="02020603050405020304" pitchFamily="18" charset="0"/>
              </a:rPr>
              <a:t>&lt;project directory&gt;</a:t>
            </a:r>
            <a:r>
              <a:rPr lang="en-IN" dirty="0">
                <a:ea typeface="Microsoft YaHei"/>
                <a:cs typeface="Arial"/>
              </a:rPr>
              <a:t> is the absolute or relative path to the new or existing project. </a:t>
            </a:r>
          </a:p>
          <a:p>
            <a:pPr marL="466725" indent="-285750">
              <a:buClrTx/>
              <a:buSzPct val="100000"/>
              <a:buFont typeface="Arial" panose="020B0604020202020204" pitchFamily="34" charset="0"/>
              <a:buChar char="•"/>
            </a:pPr>
            <a:r>
              <a:rPr lang="en-IN" sz="1400" dirty="0">
                <a:ea typeface="Microsoft YaHei"/>
                <a:cs typeface="Arial"/>
              </a:rPr>
              <a:t>For a new Git repository, the directory in the provided path will be created first, followed by the creation of the .git directory. </a:t>
            </a:r>
          </a:p>
        </p:txBody>
      </p:sp>
      <p:sp>
        <p:nvSpPr>
          <p:cNvPr id="6" name="Content Placeholder 2">
            <a:extLst>
              <a:ext uri="{FF2B5EF4-FFF2-40B4-BE49-F238E27FC236}">
                <a16:creationId xmlns="" xmlns:a16="http://schemas.microsoft.com/office/drawing/2014/main" id="{2D1953CE-8064-4C87-BC95-437BD36644BE}"/>
              </a:ext>
            </a:extLst>
          </p:cNvPr>
          <p:cNvSpPr txBox="1">
            <a:spLocks/>
          </p:cNvSpPr>
          <p:nvPr/>
        </p:nvSpPr>
        <p:spPr bwMode="auto">
          <a:xfrm>
            <a:off x="87549" y="2472189"/>
            <a:ext cx="4143257" cy="2255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287338" indent="-177800">
              <a:lnSpc>
                <a:spcPct val="95000"/>
              </a:lnSpc>
              <a:spcBef>
                <a:spcPts val="1075"/>
              </a:spcBef>
              <a:buFont typeface="Wingdings" panose="05000000000000000000" pitchFamily="2" charset="2"/>
              <a:buNone/>
            </a:pPr>
            <a:r>
              <a:rPr lang="en-IN" altLang="en-US" sz="1400" b="1" dirty="0">
                <a:ea typeface="Microsoft YaHei"/>
                <a:cs typeface="CiscoSans" charset="0"/>
              </a:rPr>
              <a:t>Get an Existing Git Repository</a:t>
            </a:r>
          </a:p>
          <a:p>
            <a:pPr marL="287338" lvl="1" indent="-177800">
              <a:lnSpc>
                <a:spcPct val="95000"/>
              </a:lnSpc>
              <a:spcBef>
                <a:spcPts val="1075"/>
              </a:spcBef>
              <a:buSzPct val="100000"/>
              <a:buFont typeface="Arial" panose="020B0604020202020204" pitchFamily="34" charset="0"/>
              <a:buChar char="•"/>
            </a:pPr>
            <a:r>
              <a:rPr lang="en-IN" altLang="en-US" b="1" dirty="0">
                <a:ea typeface="Microsoft YaHei"/>
                <a:cs typeface="Arial"/>
              </a:rPr>
              <a:t>Command</a:t>
            </a:r>
            <a:r>
              <a:rPr lang="en-IN" altLang="en-US" dirty="0">
                <a:ea typeface="Microsoft YaHei"/>
                <a:cs typeface="Arial"/>
              </a:rPr>
              <a:t>: </a:t>
            </a:r>
            <a:r>
              <a:rPr lang="en-IN" altLang="en-US" dirty="0">
                <a:solidFill>
                  <a:schemeClr val="bg1"/>
                </a:solidFill>
                <a:highlight>
                  <a:srgbClr val="000000"/>
                </a:highlight>
                <a:latin typeface="Times New Roman" panose="02020603050405020304" pitchFamily="18" charset="0"/>
                <a:ea typeface="Microsoft YaHei"/>
                <a:cs typeface="Times New Roman" panose="02020603050405020304" pitchFamily="18" charset="0"/>
              </a:rPr>
              <a:t>git clone &lt;repository&gt; [target directory]</a:t>
            </a:r>
          </a:p>
          <a:p>
            <a:pPr marL="271463" lvl="1" indent="0">
              <a:lnSpc>
                <a:spcPct val="95000"/>
              </a:lnSpc>
              <a:spcBef>
                <a:spcPts val="1075"/>
              </a:spcBef>
              <a:buSzPct val="100000"/>
              <a:buFont typeface="Arial" charset="0"/>
              <a:buNone/>
            </a:pPr>
            <a:r>
              <a:rPr lang="en-IN" altLang="en-US" dirty="0">
                <a:ea typeface="Microsoft YaHei"/>
                <a:cs typeface="Arial"/>
              </a:rPr>
              <a:t>where </a:t>
            </a:r>
            <a:r>
              <a:rPr lang="en-IN" altLang="en-US" dirty="0">
                <a:solidFill>
                  <a:schemeClr val="bg1"/>
                </a:solidFill>
                <a:highlight>
                  <a:srgbClr val="000000"/>
                </a:highlight>
                <a:latin typeface="Times New Roman" panose="02020603050405020304" pitchFamily="18" charset="0"/>
                <a:ea typeface="Microsoft YaHei"/>
                <a:cs typeface="Times New Roman" panose="02020603050405020304" pitchFamily="18" charset="0"/>
              </a:rPr>
              <a:t>&lt;repository&gt;</a:t>
            </a:r>
            <a:r>
              <a:rPr lang="en-IN" altLang="en-US" b="1" dirty="0">
                <a:ea typeface="Microsoft YaHei"/>
                <a:cs typeface="Arial"/>
              </a:rPr>
              <a:t> </a:t>
            </a:r>
            <a:r>
              <a:rPr lang="en-IN" altLang="en-US" dirty="0">
                <a:ea typeface="Microsoft YaHei"/>
                <a:cs typeface="Arial"/>
              </a:rPr>
              <a:t>is the location of the repository to clone.</a:t>
            </a:r>
          </a:p>
          <a:p>
            <a:pPr marL="287338" lvl="1" indent="-177800">
              <a:lnSpc>
                <a:spcPct val="95000"/>
              </a:lnSpc>
              <a:spcBef>
                <a:spcPts val="1075"/>
              </a:spcBef>
              <a:buSzPct val="100000"/>
              <a:buFont typeface="Arial" panose="020B0604020202020204" pitchFamily="34" charset="0"/>
              <a:buChar char="•"/>
            </a:pPr>
            <a:r>
              <a:rPr lang="en-IN" altLang="en-US" dirty="0">
                <a:ea typeface="Microsoft YaHei"/>
                <a:cs typeface="Arial"/>
              </a:rPr>
              <a:t>Git supports four major transport protocols </a:t>
            </a:r>
            <a:r>
              <a:rPr lang="en-IN" altLang="en-US" dirty="0"/>
              <a:t/>
            </a:r>
            <a:br>
              <a:rPr lang="en-IN" altLang="en-US" dirty="0"/>
            </a:br>
            <a:r>
              <a:rPr lang="en-IN" altLang="en-US" dirty="0">
                <a:ea typeface="Microsoft YaHei"/>
                <a:cs typeface="Arial"/>
              </a:rPr>
              <a:t>for accessing the </a:t>
            </a:r>
            <a:r>
              <a:rPr lang="en-IN" altLang="en-US" dirty="0">
                <a:solidFill>
                  <a:schemeClr val="bg1"/>
                </a:solidFill>
                <a:highlight>
                  <a:srgbClr val="000000"/>
                </a:highlight>
                <a:latin typeface="Times New Roman" panose="02020603050405020304" pitchFamily="18" charset="0"/>
                <a:ea typeface="Microsoft YaHei"/>
                <a:cs typeface="Times New Roman" panose="02020603050405020304" pitchFamily="18" charset="0"/>
              </a:rPr>
              <a:t>&lt;repository&gt;</a:t>
            </a:r>
            <a:r>
              <a:rPr lang="en-IN" altLang="en-US" dirty="0">
                <a:ea typeface="Microsoft YaHei"/>
                <a:cs typeface="Arial"/>
              </a:rPr>
              <a:t>: Local, </a:t>
            </a:r>
            <a:r>
              <a:rPr lang="en-IN" altLang="en-US" dirty="0"/>
              <a:t/>
            </a:r>
            <a:br>
              <a:rPr lang="en-IN" altLang="en-US" dirty="0"/>
            </a:br>
            <a:r>
              <a:rPr lang="en-IN" altLang="en-US" dirty="0">
                <a:ea typeface="Microsoft YaHei"/>
                <a:cs typeface="Arial"/>
              </a:rPr>
              <a:t>Secure Shell (SSH), Git, and HTTP.</a:t>
            </a:r>
          </a:p>
        </p:txBody>
      </p:sp>
      <p:pic>
        <p:nvPicPr>
          <p:cNvPr id="5" name="Picture 3">
            <a:extLst>
              <a:ext uri="{FF2B5EF4-FFF2-40B4-BE49-F238E27FC236}">
                <a16:creationId xmlns="" xmlns:a16="http://schemas.microsoft.com/office/drawing/2014/main" id="{8E32D976-B56D-4C48-A444-9D63391A57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3260" y="2379381"/>
            <a:ext cx="5153191" cy="26435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51210758"/>
      </p:ext>
    </p:extLst>
  </p:cSld>
  <p:clrMapOvr>
    <a:masterClrMapping/>
  </p:clrMapOvr>
  <p:transition spd="slow">
    <p:wip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7999176" cy="757551"/>
          </a:xfrm>
        </p:spPr>
        <p:txBody>
          <a:bodyPr/>
          <a:lstStyle/>
          <a:p>
            <a:r>
              <a:rPr altLang="en-US" sz="1600" dirty="0"/>
              <a:t>Version Control Systems </a:t>
            </a:r>
            <a:r>
              <a:rPr altLang="en-US" dirty="0"/>
              <a:t/>
            </a:r>
            <a:br>
              <a:rPr altLang="en-US" dirty="0"/>
            </a:br>
            <a:r>
              <a:rPr altLang="en-US" dirty="0"/>
              <a:t>Git Commands (</a:t>
            </a:r>
            <a:r>
              <a:rPr lang="en-US" altLang="en-US" dirty="0"/>
              <a:t>Contd.</a:t>
            </a:r>
            <a:r>
              <a:rPr altLang="en-US" dirty="0"/>
              <a:t>)</a:t>
            </a:r>
            <a:endParaRPr lang="en-CA" altLang="en-US" dirty="0"/>
          </a:p>
        </p:txBody>
      </p:sp>
      <p:sp>
        <p:nvSpPr>
          <p:cNvPr id="13315" name="Content Placeholder 2"/>
          <p:cNvSpPr>
            <a:spLocks noGrp="1"/>
          </p:cNvSpPr>
          <p:nvPr>
            <p:ph idx="1"/>
          </p:nvPr>
        </p:nvSpPr>
        <p:spPr>
          <a:xfrm>
            <a:off x="0" y="801475"/>
            <a:ext cx="8840141" cy="3856250"/>
          </a:xfrm>
        </p:spPr>
        <p:txBody>
          <a:bodyPr/>
          <a:lstStyle/>
          <a:p>
            <a:pPr indent="-283845">
              <a:lnSpc>
                <a:spcPct val="95000"/>
              </a:lnSpc>
              <a:spcBef>
                <a:spcPts val="1075"/>
              </a:spcBef>
              <a:buNone/>
            </a:pPr>
            <a:r>
              <a:rPr lang="en-IN" altLang="en-US" sz="1600" b="1" dirty="0">
                <a:ea typeface="Microsoft YaHei"/>
                <a:cs typeface="Arial"/>
              </a:rPr>
              <a:t>  View the Modified Files in the Working Directory</a:t>
            </a:r>
          </a:p>
          <a:p>
            <a:pPr marL="444500" lvl="1" indent="-263525">
              <a:lnSpc>
                <a:spcPct val="95000"/>
              </a:lnSpc>
              <a:spcBef>
                <a:spcPts val="1075"/>
              </a:spcBef>
              <a:buSzPct val="100000"/>
              <a:buFont typeface="Arial" panose="020B0604020202020204" pitchFamily="34" charset="0"/>
              <a:buChar char="•"/>
            </a:pPr>
            <a:r>
              <a:rPr lang="en-IN" altLang="en-US" sz="1600" dirty="0">
                <a:ea typeface="Microsoft YaHei"/>
                <a:cs typeface="Arial"/>
              </a:rPr>
              <a:t>Git provides a git status command to get a list of files that have differences between the working directory and the parent branch.</a:t>
            </a:r>
          </a:p>
          <a:p>
            <a:pPr marL="444500" lvl="1" indent="-263525">
              <a:lnSpc>
                <a:spcPct val="95000"/>
              </a:lnSpc>
              <a:spcBef>
                <a:spcPts val="1075"/>
              </a:spcBef>
              <a:buSzPct val="100000"/>
              <a:buFont typeface="Arial" panose="020B0604020202020204" pitchFamily="34" charset="0"/>
              <a:buChar char="•"/>
            </a:pPr>
            <a:r>
              <a:rPr lang="en-IN" altLang="en-US" sz="1600" b="1" dirty="0">
                <a:ea typeface="Microsoft YaHei"/>
                <a:cs typeface="Arial"/>
              </a:rPr>
              <a:t>Command</a:t>
            </a:r>
            <a:r>
              <a:rPr lang="en-IN" altLang="en-US" sz="1600" dirty="0">
                <a:ea typeface="Microsoft YaHei"/>
                <a:cs typeface="Arial"/>
              </a:rPr>
              <a:t>: git status</a:t>
            </a:r>
          </a:p>
          <a:p>
            <a:pPr marL="627063" lvl="5" indent="-163513">
              <a:spcBef>
                <a:spcPts val="0"/>
              </a:spcBef>
              <a:buSzPct val="100000"/>
            </a:pPr>
            <a:endParaRPr lang="en-IN" altLang="en-US" sz="1600" dirty="0">
              <a:solidFill>
                <a:srgbClr val="000000"/>
              </a:solidFill>
              <a:ea typeface="Microsoft YaHei"/>
              <a:cs typeface="Arial"/>
            </a:endParaRPr>
          </a:p>
          <a:p>
            <a:pPr marL="287338" indent="-177800">
              <a:spcBef>
                <a:spcPts val="300"/>
              </a:spcBef>
              <a:spcAft>
                <a:spcPts val="300"/>
              </a:spcAft>
              <a:buNone/>
              <a:tabLst>
                <a:tab pos="109538" algn="l"/>
              </a:tabLst>
            </a:pPr>
            <a:r>
              <a:rPr lang="en-IN" altLang="en-US" sz="1600" b="1" dirty="0">
                <a:ea typeface="Microsoft YaHei"/>
                <a:cs typeface="Arial"/>
              </a:rPr>
              <a:t>Compare Changes Between Files</a:t>
            </a:r>
          </a:p>
          <a:p>
            <a:pPr marL="287338" lvl="1" indent="-177800">
              <a:buSzPct val="100000"/>
              <a:buFont typeface="Arial" panose="020B0604020202020204" pitchFamily="34" charset="0"/>
              <a:buChar char="•"/>
              <a:tabLst>
                <a:tab pos="109538" algn="l"/>
              </a:tabLst>
            </a:pPr>
            <a:r>
              <a:rPr lang="en-IN" altLang="en-US" sz="1600" dirty="0">
                <a:ea typeface="Microsoft YaHei"/>
                <a:cs typeface="Arial"/>
              </a:rPr>
              <a:t>Git provides a git diff command that is essentially a generic file comparison tool.</a:t>
            </a:r>
          </a:p>
          <a:p>
            <a:pPr marL="287338" lvl="1" indent="-177800">
              <a:buSzPct val="100000"/>
              <a:buFont typeface="Arial" panose="020B0604020202020204" pitchFamily="34" charset="0"/>
              <a:buChar char="•"/>
              <a:tabLst>
                <a:tab pos="109538" algn="l"/>
              </a:tabLst>
            </a:pPr>
            <a:r>
              <a:rPr lang="en-IN" altLang="en-US" sz="1600" b="1" dirty="0">
                <a:ea typeface="Microsoft YaHei"/>
                <a:cs typeface="Arial"/>
              </a:rPr>
              <a:t>Command</a:t>
            </a:r>
            <a:r>
              <a:rPr lang="en-IN" altLang="en-US" sz="1600" dirty="0">
                <a:ea typeface="Microsoft YaHei"/>
                <a:cs typeface="Arial"/>
              </a:rPr>
              <a:t>: git diff</a:t>
            </a:r>
          </a:p>
          <a:p>
            <a:pPr marL="534988" lvl="1" indent="-263525">
              <a:buSzPct val="100000"/>
              <a:buFont typeface="Arial" panose="020B0604020202020204" pitchFamily="34" charset="0"/>
              <a:buChar char="•"/>
              <a:tabLst>
                <a:tab pos="109538" algn="l"/>
              </a:tabLst>
            </a:pPr>
            <a:r>
              <a:rPr lang="en-IN" sz="1600" dirty="0"/>
              <a:t>When using the git diff command, the file does not need to be a Git tracked file.</a:t>
            </a:r>
            <a:endParaRPr lang="en-IN" altLang="en-US" sz="1600" dirty="0">
              <a:solidFill>
                <a:schemeClr val="bg1"/>
              </a:solidFill>
              <a:highlight>
                <a:srgbClr val="000000"/>
              </a:highlight>
              <a:ea typeface="Microsoft YaHei"/>
              <a:cs typeface="Times New Roman" panose="02020603050405020304" pitchFamily="18" charset="0"/>
            </a:endParaRPr>
          </a:p>
          <a:p>
            <a:pPr marL="627063" lvl="5" indent="-163513">
              <a:spcBef>
                <a:spcPts val="0"/>
              </a:spcBef>
              <a:buSzPct val="100000"/>
            </a:pPr>
            <a:endParaRPr lang="en-IN" altLang="en-US" sz="1600" dirty="0">
              <a:solidFill>
                <a:srgbClr val="000000"/>
              </a:solidFill>
              <a:ea typeface="Microsoft YaHei"/>
              <a:cs typeface="Arial"/>
            </a:endParaRPr>
          </a:p>
        </p:txBody>
      </p:sp>
    </p:spTree>
    <p:extLst>
      <p:ext uri="{BB962C8B-B14F-4D97-AF65-F5344CB8AC3E}">
        <p14:creationId xmlns:p14="http://schemas.microsoft.com/office/powerpoint/2010/main" val="388731320"/>
      </p:ext>
    </p:extLst>
  </p:cSld>
  <p:clrMapOvr>
    <a:masterClrMapping/>
  </p:clrMapOvr>
  <p:transition spd="slow">
    <p:wip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7999176" cy="757551"/>
          </a:xfrm>
        </p:spPr>
        <p:txBody>
          <a:bodyPr/>
          <a:lstStyle/>
          <a:p>
            <a:r>
              <a:rPr altLang="en-US" sz="1600" dirty="0"/>
              <a:t>Version Control Systems </a:t>
            </a:r>
            <a:r>
              <a:rPr altLang="en-US" dirty="0"/>
              <a:t/>
            </a:r>
            <a:br>
              <a:rPr altLang="en-US" dirty="0"/>
            </a:br>
            <a:r>
              <a:rPr altLang="en-US" dirty="0"/>
              <a:t>Adding and Removing Files</a:t>
            </a:r>
            <a:endParaRPr lang="en-CA" altLang="en-US" dirty="0"/>
          </a:p>
        </p:txBody>
      </p:sp>
      <p:sp>
        <p:nvSpPr>
          <p:cNvPr id="13315" name="Content Placeholder 2"/>
          <p:cNvSpPr>
            <a:spLocks noGrp="1"/>
          </p:cNvSpPr>
          <p:nvPr>
            <p:ph idx="1"/>
          </p:nvPr>
        </p:nvSpPr>
        <p:spPr>
          <a:xfrm>
            <a:off x="0" y="743808"/>
            <a:ext cx="4876800" cy="3963429"/>
          </a:xfrm>
        </p:spPr>
        <p:txBody>
          <a:bodyPr/>
          <a:lstStyle/>
          <a:p>
            <a:pPr marL="287338" indent="-177800">
              <a:spcBef>
                <a:spcPts val="300"/>
              </a:spcBef>
              <a:buNone/>
              <a:tabLst>
                <a:tab pos="109538" algn="l"/>
              </a:tabLst>
            </a:pPr>
            <a:r>
              <a:rPr lang="en-IN" altLang="en-US" sz="1400" b="1" dirty="0">
                <a:ea typeface="Microsoft YaHei"/>
                <a:cs typeface="CiscoSans" charset="0"/>
              </a:rPr>
              <a:t>Adding Files to the Staging Area</a:t>
            </a:r>
          </a:p>
          <a:p>
            <a:pPr marL="287338" lvl="1" indent="-177800">
              <a:buSzPct val="100000"/>
              <a:buFont typeface="Arial" panose="020B0604020202020204" pitchFamily="34" charset="0"/>
              <a:buChar char="•"/>
              <a:tabLst>
                <a:tab pos="109538" algn="l"/>
              </a:tabLst>
            </a:pPr>
            <a:r>
              <a:rPr lang="en-IN" altLang="en-US" b="1" dirty="0">
                <a:ea typeface="Microsoft YaHei"/>
                <a:cs typeface="Arial"/>
              </a:rPr>
              <a:t>Command</a:t>
            </a:r>
            <a:r>
              <a:rPr lang="en-IN" altLang="en-US" dirty="0">
                <a:ea typeface="Microsoft YaHei"/>
                <a:cs typeface="Arial"/>
              </a:rPr>
              <a:t>: </a:t>
            </a:r>
            <a:r>
              <a:rPr lang="en-US" dirty="0">
                <a:solidFill>
                  <a:schemeClr val="bg1"/>
                </a:solidFill>
                <a:highlight>
                  <a:srgbClr val="000000"/>
                </a:highlight>
                <a:latin typeface="Times New Roman" panose="02020603050405020304" pitchFamily="18" charset="0"/>
                <a:cs typeface="Times New Roman" panose="02020603050405020304" pitchFamily="18" charset="0"/>
              </a:rPr>
              <a:t>git add</a:t>
            </a:r>
            <a:endParaRPr lang="en-IN" altLang="en-US" b="1" dirty="0">
              <a:solidFill>
                <a:schemeClr val="bg1"/>
              </a:solidFill>
              <a:highlight>
                <a:srgbClr val="000000"/>
              </a:highlight>
              <a:latin typeface="Times New Roman" panose="02020603050405020304" pitchFamily="18" charset="0"/>
              <a:ea typeface="Microsoft YaHei"/>
              <a:cs typeface="Times New Roman" panose="02020603050405020304" pitchFamily="18" charset="0"/>
            </a:endParaRPr>
          </a:p>
          <a:p>
            <a:pPr marL="287338" lvl="1" indent="-177800">
              <a:buSzPct val="100000"/>
              <a:buFont typeface="Arial" panose="020B0604020202020204" pitchFamily="34" charset="0"/>
              <a:buChar char="•"/>
              <a:tabLst>
                <a:tab pos="109538" algn="l"/>
              </a:tabLst>
            </a:pPr>
            <a:r>
              <a:rPr lang="en-IN" altLang="en-US" dirty="0">
                <a:ea typeface="Microsoft YaHei"/>
                <a:cs typeface="Arial"/>
              </a:rPr>
              <a:t>This command can be used more than once before the Git repository is updated (using commit).</a:t>
            </a:r>
          </a:p>
          <a:p>
            <a:pPr marL="287338" lvl="1" indent="-177800">
              <a:buSzPct val="100000"/>
              <a:buFont typeface="Arial" panose="020B0604020202020204" pitchFamily="34" charset="0"/>
              <a:buChar char="•"/>
              <a:tabLst>
                <a:tab pos="109538" algn="l"/>
              </a:tabLst>
            </a:pPr>
            <a:r>
              <a:rPr lang="en-IN" altLang="en-US" dirty="0">
                <a:ea typeface="Microsoft YaHei"/>
                <a:cs typeface="Arial"/>
              </a:rPr>
              <a:t>Only the files specified in the git command can be                                                           added to the staging area</a:t>
            </a:r>
          </a:p>
          <a:p>
            <a:pPr marL="287338" lvl="1" indent="-177800">
              <a:buSzPct val="100000"/>
              <a:buFont typeface="Arial" panose="020B0604020202020204" pitchFamily="34" charset="0"/>
              <a:buChar char="•"/>
              <a:tabLst>
                <a:tab pos="109538" algn="l"/>
              </a:tabLst>
            </a:pPr>
            <a:r>
              <a:rPr lang="en-IN" altLang="en-US" dirty="0">
                <a:ea typeface="Microsoft YaHei"/>
                <a:cs typeface="Arial"/>
              </a:rPr>
              <a:t>To add a single file to the staging area:</a:t>
            </a:r>
            <a:r>
              <a:rPr lang="en-IN" altLang="en-US" dirty="0"/>
              <a:t/>
            </a:r>
            <a:br>
              <a:rPr lang="en-IN" altLang="en-US" dirty="0"/>
            </a:br>
            <a:r>
              <a:rPr lang="en-IN" altLang="en-US" dirty="0">
                <a:ea typeface="Microsoft YaHei"/>
              </a:rPr>
              <a:t>   </a:t>
            </a:r>
            <a:r>
              <a:rPr lang="en-US" dirty="0">
                <a:solidFill>
                  <a:schemeClr val="bg1"/>
                </a:solidFill>
                <a:highlight>
                  <a:srgbClr val="000000"/>
                </a:highlight>
                <a:latin typeface="Times New Roman" panose="02020603050405020304" pitchFamily="18" charset="0"/>
                <a:cs typeface="Times New Roman" panose="02020603050405020304" pitchFamily="18" charset="0"/>
              </a:rPr>
              <a:t> $ git add &lt;file path&gt;</a:t>
            </a:r>
            <a:endParaRPr lang="en-IN" altLang="en-US" b="1" dirty="0">
              <a:solidFill>
                <a:schemeClr val="bg1"/>
              </a:solidFill>
              <a:highlight>
                <a:srgbClr val="000000"/>
              </a:highlight>
              <a:latin typeface="Times New Roman" panose="02020603050405020304" pitchFamily="18" charset="0"/>
              <a:ea typeface="Microsoft YaHei"/>
              <a:cs typeface="Times New Roman" panose="02020603050405020304" pitchFamily="18" charset="0"/>
            </a:endParaRPr>
          </a:p>
          <a:p>
            <a:pPr marL="109538" lvl="1" indent="0">
              <a:lnSpc>
                <a:spcPct val="50000"/>
              </a:lnSpc>
              <a:spcBef>
                <a:spcPts val="0"/>
              </a:spcBef>
              <a:spcAft>
                <a:spcPts val="0"/>
              </a:spcAft>
              <a:buSzPct val="100000"/>
              <a:buNone/>
              <a:tabLst>
                <a:tab pos="109538" algn="l"/>
              </a:tabLst>
            </a:pPr>
            <a:endParaRPr lang="en-IN" altLang="en-US" dirty="0">
              <a:ea typeface="Microsoft YaHei"/>
              <a:cs typeface="Arial"/>
            </a:endParaRPr>
          </a:p>
          <a:p>
            <a:pPr marL="287338" lvl="1" indent="-177800">
              <a:buSzPct val="100000"/>
              <a:buFont typeface="Arial" panose="020B0604020202020204" pitchFamily="34" charset="0"/>
              <a:buChar char="•"/>
              <a:tabLst>
                <a:tab pos="109538" algn="l"/>
              </a:tabLst>
            </a:pPr>
            <a:r>
              <a:rPr lang="en-IN" altLang="en-US" dirty="0">
                <a:ea typeface="Microsoft YaHei"/>
                <a:cs typeface="Arial"/>
              </a:rPr>
              <a:t>To add multiple files to the staging area, </a:t>
            </a:r>
            <a:r>
              <a:rPr lang="en-IN" dirty="0"/>
              <a:t>where the </a:t>
            </a:r>
            <a:r>
              <a:rPr lang="en-IN" dirty="0">
                <a:solidFill>
                  <a:schemeClr val="bg1"/>
                </a:solidFill>
                <a:highlight>
                  <a:srgbClr val="000000"/>
                </a:highlight>
                <a:latin typeface="Times New Roman" panose="02020603050405020304" pitchFamily="18" charset="0"/>
                <a:cs typeface="Times New Roman" panose="02020603050405020304" pitchFamily="18" charset="0"/>
              </a:rPr>
              <a:t>&lt;file path&gt;</a:t>
            </a:r>
            <a:r>
              <a:rPr lang="en-IN" dirty="0"/>
              <a:t> is the absolute or relative path of the file to be added to the staging area.</a:t>
            </a:r>
            <a:r>
              <a:rPr lang="en-IN" altLang="en-US" dirty="0"/>
              <a:t/>
            </a:r>
            <a:br>
              <a:rPr lang="en-IN" altLang="en-US" dirty="0"/>
            </a:br>
            <a:r>
              <a:rPr lang="en-IN" altLang="en-US" dirty="0">
                <a:ea typeface="Microsoft YaHei"/>
              </a:rPr>
              <a:t>   </a:t>
            </a:r>
            <a:r>
              <a:rPr lang="en-US" dirty="0"/>
              <a:t> </a:t>
            </a:r>
            <a:r>
              <a:rPr lang="en-US" dirty="0">
                <a:solidFill>
                  <a:schemeClr val="bg1"/>
                </a:solidFill>
                <a:highlight>
                  <a:srgbClr val="000000"/>
                </a:highlight>
                <a:latin typeface="Times New Roman" panose="02020603050405020304" pitchFamily="18" charset="0"/>
                <a:cs typeface="Times New Roman" panose="02020603050405020304" pitchFamily="18" charset="0"/>
              </a:rPr>
              <a:t>$ git add &lt;file path 1&gt; ... &lt;file path n&gt;</a:t>
            </a:r>
            <a:endParaRPr lang="en-IN" altLang="en-US" b="1" dirty="0">
              <a:solidFill>
                <a:schemeClr val="bg1"/>
              </a:solidFill>
              <a:highlight>
                <a:srgbClr val="000000"/>
              </a:highlight>
              <a:latin typeface="Times New Roman" panose="02020603050405020304" pitchFamily="18" charset="0"/>
              <a:ea typeface="Microsoft YaHei"/>
              <a:cs typeface="Times New Roman" panose="02020603050405020304" pitchFamily="18" charset="0"/>
            </a:endParaRPr>
          </a:p>
          <a:p>
            <a:pPr marL="287338" lvl="1" indent="-177800">
              <a:lnSpc>
                <a:spcPct val="50000"/>
              </a:lnSpc>
              <a:spcBef>
                <a:spcPts val="0"/>
              </a:spcBef>
              <a:spcAft>
                <a:spcPts val="0"/>
              </a:spcAft>
              <a:buSzPct val="100000"/>
              <a:buFont typeface="Arial" panose="020B0604020202020204" pitchFamily="34" charset="0"/>
              <a:buChar char="•"/>
              <a:tabLst>
                <a:tab pos="109538" algn="l"/>
              </a:tabLst>
            </a:pPr>
            <a:endParaRPr lang="en-IN" altLang="en-US" dirty="0">
              <a:ea typeface="Microsoft YaHei"/>
              <a:cs typeface="Arial"/>
            </a:endParaRPr>
          </a:p>
          <a:p>
            <a:pPr marL="287338" lvl="1" indent="-177800">
              <a:buSzPct val="100000"/>
              <a:buFont typeface="Arial" panose="020B0604020202020204" pitchFamily="34" charset="0"/>
              <a:buChar char="•"/>
              <a:tabLst>
                <a:tab pos="109538" algn="l"/>
              </a:tabLst>
            </a:pPr>
            <a:r>
              <a:rPr lang="en-IN" altLang="en-US" dirty="0">
                <a:ea typeface="Microsoft YaHei"/>
                <a:cs typeface="Arial"/>
              </a:rPr>
              <a:t>To add all the changed files to the staging area: </a:t>
            </a:r>
            <a:r>
              <a:rPr lang="en-US" dirty="0">
                <a:solidFill>
                  <a:schemeClr val="bg1"/>
                </a:solidFill>
                <a:highlight>
                  <a:srgbClr val="000000"/>
                </a:highlight>
                <a:latin typeface="Times New Roman" panose="02020603050405020304" pitchFamily="18" charset="0"/>
                <a:cs typeface="Times New Roman" panose="02020603050405020304" pitchFamily="18" charset="0"/>
              </a:rPr>
              <a:t>$ git add</a:t>
            </a:r>
            <a:r>
              <a:rPr lang="en-US" dirty="0"/>
              <a:t>.</a:t>
            </a:r>
            <a:r>
              <a:rPr lang="en-IN" altLang="en-US" dirty="0"/>
              <a:t/>
            </a:r>
            <a:br>
              <a:rPr lang="en-IN" altLang="en-US" dirty="0"/>
            </a:br>
            <a:endParaRPr lang="en-IN" altLang="en-US" dirty="0">
              <a:ea typeface="Microsoft YaHei"/>
            </a:endParaRPr>
          </a:p>
          <a:p>
            <a:pPr marL="287338" lvl="1" indent="-177800">
              <a:buSzPct val="100000"/>
              <a:buNone/>
              <a:tabLst>
                <a:tab pos="109538" algn="l"/>
              </a:tabLst>
            </a:pPr>
            <a:endParaRPr lang="en-IN" altLang="en-US" dirty="0">
              <a:ea typeface="Microsoft YaHei"/>
              <a:cs typeface="Arial"/>
            </a:endParaRPr>
          </a:p>
          <a:p>
            <a:pPr marL="287338" indent="-177800">
              <a:spcBef>
                <a:spcPts val="300"/>
              </a:spcBef>
              <a:spcAft>
                <a:spcPts val="300"/>
              </a:spcAft>
              <a:buNone/>
              <a:tabLst>
                <a:tab pos="109538" algn="l"/>
              </a:tabLst>
            </a:pPr>
            <a:endParaRPr lang="en-IN" altLang="en-US" sz="1400" dirty="0">
              <a:solidFill>
                <a:srgbClr val="000000"/>
              </a:solidFill>
              <a:ea typeface="Microsoft YaHei"/>
              <a:cs typeface="Arial"/>
            </a:endParaRPr>
          </a:p>
        </p:txBody>
      </p:sp>
      <p:pic>
        <p:nvPicPr>
          <p:cNvPr id="16390" name="Picture 6"/>
          <p:cNvPicPr>
            <a:picLocks noChangeAspect="1" noChangeArrowheads="1"/>
          </p:cNvPicPr>
          <p:nvPr/>
        </p:nvPicPr>
        <p:blipFill rotWithShape="1">
          <a:blip r:embed="rId3"/>
          <a:srcRect b="1947"/>
          <a:stretch/>
        </p:blipFill>
        <p:spPr bwMode="auto">
          <a:xfrm>
            <a:off x="5009322" y="891443"/>
            <a:ext cx="3889708" cy="3700378"/>
          </a:xfrm>
          <a:prstGeom prst="rect">
            <a:avLst/>
          </a:prstGeom>
          <a:noFill/>
          <a:ln w="9525">
            <a:solidFill>
              <a:schemeClr val="bg1">
                <a:lumMod val="85000"/>
              </a:schemeClr>
            </a:solidFill>
            <a:miter lim="800000"/>
            <a:headEnd/>
            <a:tailEnd/>
          </a:ln>
        </p:spPr>
      </p:pic>
    </p:spTree>
    <p:extLst>
      <p:ext uri="{BB962C8B-B14F-4D97-AF65-F5344CB8AC3E}">
        <p14:creationId xmlns:p14="http://schemas.microsoft.com/office/powerpoint/2010/main" val="3805459664"/>
      </p:ext>
    </p:extLst>
  </p:cSld>
  <p:clrMapOvr>
    <a:masterClrMapping/>
  </p:clrMapOvr>
  <p:transition spd="slow">
    <p:wip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7999176" cy="757551"/>
          </a:xfrm>
        </p:spPr>
        <p:txBody>
          <a:bodyPr/>
          <a:lstStyle/>
          <a:p>
            <a:r>
              <a:rPr altLang="en-US" sz="1600" dirty="0"/>
              <a:t>Version Control Systems </a:t>
            </a:r>
            <a:r>
              <a:rPr altLang="en-US" dirty="0"/>
              <a:t/>
            </a:r>
            <a:br>
              <a:rPr altLang="en-US" dirty="0"/>
            </a:br>
            <a:r>
              <a:rPr altLang="en-US" dirty="0"/>
              <a:t>Adding and Removing Files (</a:t>
            </a:r>
            <a:r>
              <a:rPr lang="en-US" altLang="en-US" dirty="0"/>
              <a:t>Contd.</a:t>
            </a:r>
            <a:r>
              <a:rPr altLang="en-US" dirty="0"/>
              <a:t>)</a:t>
            </a:r>
            <a:endParaRPr lang="en-CA" altLang="en-US" dirty="0"/>
          </a:p>
        </p:txBody>
      </p:sp>
      <p:sp>
        <p:nvSpPr>
          <p:cNvPr id="13315" name="Content Placeholder 2"/>
          <p:cNvSpPr>
            <a:spLocks noGrp="1"/>
          </p:cNvSpPr>
          <p:nvPr>
            <p:ph idx="1"/>
          </p:nvPr>
        </p:nvSpPr>
        <p:spPr>
          <a:xfrm>
            <a:off x="0" y="752047"/>
            <a:ext cx="4571999" cy="3602239"/>
          </a:xfrm>
        </p:spPr>
        <p:txBody>
          <a:bodyPr/>
          <a:lstStyle/>
          <a:p>
            <a:pPr marL="287338" lvl="1" indent="-177800">
              <a:spcBef>
                <a:spcPts val="200"/>
              </a:spcBef>
              <a:buNone/>
              <a:tabLst>
                <a:tab pos="109538" algn="l"/>
              </a:tabLst>
            </a:pPr>
            <a:r>
              <a:rPr lang="en-IN" altLang="en-US" b="1" dirty="0">
                <a:ea typeface="Microsoft YaHei"/>
                <a:cs typeface="CiscoSans" charset="0"/>
              </a:rPr>
              <a:t>Removing Files from the Git Repository</a:t>
            </a:r>
          </a:p>
          <a:p>
            <a:pPr marL="287338" lvl="1" indent="-177800">
              <a:spcBef>
                <a:spcPts val="200"/>
              </a:spcBef>
              <a:buSzPct val="100000"/>
              <a:tabLst>
                <a:tab pos="109538" algn="l"/>
              </a:tabLst>
            </a:pPr>
            <a:r>
              <a:rPr lang="en-IN" altLang="en-US" dirty="0">
                <a:ea typeface="Microsoft YaHei"/>
                <a:cs typeface="Arial"/>
              </a:rPr>
              <a:t>There are two ways to remove files from the Git </a:t>
            </a:r>
            <a:br>
              <a:rPr lang="en-IN" altLang="en-US" dirty="0">
                <a:ea typeface="Microsoft YaHei"/>
                <a:cs typeface="Arial"/>
              </a:rPr>
            </a:br>
            <a:r>
              <a:rPr lang="en-IN" altLang="en-US" dirty="0">
                <a:ea typeface="Microsoft YaHei"/>
                <a:cs typeface="Arial"/>
              </a:rPr>
              <a:t>repository.</a:t>
            </a:r>
          </a:p>
          <a:p>
            <a:pPr marL="287338" lvl="1" indent="-177800">
              <a:lnSpc>
                <a:spcPct val="0"/>
              </a:lnSpc>
              <a:spcBef>
                <a:spcPts val="200"/>
              </a:spcBef>
              <a:spcAft>
                <a:spcPts val="200"/>
              </a:spcAft>
              <a:buSzPct val="100000"/>
              <a:tabLst>
                <a:tab pos="109538" algn="l"/>
              </a:tabLst>
            </a:pPr>
            <a:endParaRPr lang="en-IN" altLang="en-US" dirty="0">
              <a:ea typeface="Microsoft YaHei"/>
              <a:cs typeface="Arial"/>
            </a:endParaRPr>
          </a:p>
          <a:p>
            <a:pPr marL="271463" lvl="1" indent="-161925">
              <a:spcBef>
                <a:spcPts val="200"/>
              </a:spcBef>
              <a:tabLst>
                <a:tab pos="109538" algn="l"/>
              </a:tabLst>
            </a:pPr>
            <a:r>
              <a:rPr lang="en-IN" altLang="en-US" b="1" dirty="0">
                <a:ea typeface="Microsoft YaHei"/>
                <a:cs typeface="Arial"/>
              </a:rPr>
              <a:t>Option 1</a:t>
            </a:r>
            <a:r>
              <a:rPr lang="en-IN" altLang="en-US" dirty="0">
                <a:ea typeface="Microsoft YaHei"/>
                <a:cs typeface="Arial"/>
              </a:rPr>
              <a:t>: </a:t>
            </a:r>
            <a:r>
              <a:rPr lang="en-IN" dirty="0"/>
              <a:t>git rm command is used to remove files from the Git repository and add to the staging area.</a:t>
            </a:r>
            <a:endParaRPr lang="en-IN" dirty="0">
              <a:ea typeface="Microsoft YaHei"/>
              <a:cs typeface="Arial"/>
            </a:endParaRPr>
          </a:p>
          <a:p>
            <a:pPr marL="442913" lvl="2" indent="-171450">
              <a:spcBef>
                <a:spcPts val="200"/>
              </a:spcBef>
              <a:tabLst>
                <a:tab pos="109538" algn="l"/>
              </a:tabLst>
            </a:pPr>
            <a:r>
              <a:rPr lang="en-IN" altLang="en-US" sz="1400" b="1" dirty="0">
                <a:ea typeface="Microsoft YaHei"/>
                <a:cs typeface="Arial"/>
              </a:rPr>
              <a:t>Command</a:t>
            </a:r>
            <a:r>
              <a:rPr lang="en-IN" altLang="en-US" sz="1400" dirty="0">
                <a:ea typeface="Microsoft YaHei"/>
                <a:cs typeface="Arial"/>
              </a:rPr>
              <a:t>: git rm</a:t>
            </a:r>
          </a:p>
          <a:p>
            <a:pPr marL="442913" lvl="2" indent="-171450">
              <a:spcBef>
                <a:spcPts val="200"/>
              </a:spcBef>
              <a:buSzPct val="100000"/>
              <a:buFont typeface="Arial" panose="020B0604020202020204" pitchFamily="34" charset="0"/>
              <a:buChar char="•"/>
              <a:tabLst>
                <a:tab pos="109538" algn="l"/>
              </a:tabLst>
            </a:pPr>
            <a:r>
              <a:rPr lang="en-IN" altLang="en-US" sz="1400" dirty="0">
                <a:ea typeface="Microsoft YaHei"/>
                <a:cs typeface="Arial"/>
              </a:rPr>
              <a:t>To remove the specified file(s) from the working directory and add the change to the staging area, use the following command:</a:t>
            </a:r>
            <a:br>
              <a:rPr lang="en-IN" altLang="en-US" sz="1400" dirty="0">
                <a:ea typeface="Microsoft YaHei"/>
                <a:cs typeface="Arial"/>
              </a:rPr>
            </a:br>
            <a:r>
              <a:rPr lang="en-US" sz="1400" dirty="0">
                <a:solidFill>
                  <a:schemeClr val="bg1"/>
                </a:solidFill>
                <a:highlight>
                  <a:srgbClr val="000000"/>
                </a:highlight>
                <a:latin typeface="Times New Roman" panose="02020603050405020304" pitchFamily="18" charset="0"/>
                <a:cs typeface="Times New Roman" panose="02020603050405020304" pitchFamily="18" charset="0"/>
              </a:rPr>
              <a:t>$ git rm &lt;file path 1&gt; ... &lt;file path n&gt;</a:t>
            </a:r>
            <a:r>
              <a:rPr lang="en-IN" altLang="en-US" sz="1400" dirty="0">
                <a:solidFill>
                  <a:schemeClr val="bg1"/>
                </a:solidFill>
                <a:highlight>
                  <a:srgbClr val="000000"/>
                </a:highlight>
                <a:latin typeface="Times New Roman" panose="02020603050405020304" pitchFamily="18" charset="0"/>
                <a:cs typeface="Times New Roman" panose="02020603050405020304" pitchFamily="18" charset="0"/>
              </a:rPr>
              <a:t/>
            </a:r>
            <a:br>
              <a:rPr lang="en-IN" altLang="en-US" sz="1400" dirty="0">
                <a:solidFill>
                  <a:schemeClr val="bg1"/>
                </a:solidFill>
                <a:highlight>
                  <a:srgbClr val="000000"/>
                </a:highlight>
                <a:latin typeface="Times New Roman" panose="02020603050405020304" pitchFamily="18" charset="0"/>
                <a:cs typeface="Times New Roman" panose="02020603050405020304" pitchFamily="18" charset="0"/>
              </a:rPr>
            </a:br>
            <a:r>
              <a:rPr lang="en-IN" altLang="en-US" sz="1400" dirty="0">
                <a:ea typeface="Microsoft YaHei"/>
              </a:rPr>
              <a:t> </a:t>
            </a:r>
            <a:endParaRPr lang="en-IN" altLang="en-US" sz="1400" dirty="0">
              <a:ea typeface="Microsoft YaHei"/>
              <a:cs typeface="Arial"/>
            </a:endParaRPr>
          </a:p>
          <a:p>
            <a:pPr marL="442913" lvl="1" indent="0">
              <a:spcBef>
                <a:spcPts val="200"/>
              </a:spcBef>
              <a:buSzPct val="100000"/>
              <a:buNone/>
              <a:tabLst>
                <a:tab pos="109538" algn="l"/>
              </a:tabLst>
            </a:pPr>
            <a:r>
              <a:rPr lang="en-IN" dirty="0"/>
              <a:t>where </a:t>
            </a:r>
            <a:r>
              <a:rPr lang="en-IN" dirty="0">
                <a:solidFill>
                  <a:schemeClr val="bg1"/>
                </a:solidFill>
                <a:highlight>
                  <a:srgbClr val="000000"/>
                </a:highlight>
                <a:latin typeface="Times New Roman" panose="02020603050405020304" pitchFamily="18" charset="0"/>
                <a:cs typeface="Times New Roman" panose="02020603050405020304" pitchFamily="18" charset="0"/>
              </a:rPr>
              <a:t>&lt;file path&gt;</a:t>
            </a:r>
            <a:r>
              <a:rPr lang="en-IN" dirty="0"/>
              <a:t> is the absolute or relative path of the file to be deleted from the Git repository.</a:t>
            </a:r>
            <a:endParaRPr lang="en-IN" altLang="en-US" dirty="0">
              <a:ea typeface="Microsoft YaHei"/>
              <a:cs typeface="Arial"/>
            </a:endParaRPr>
          </a:p>
        </p:txBody>
      </p:sp>
      <p:pic>
        <p:nvPicPr>
          <p:cNvPr id="5124"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19652" t="4783" r="19149" b="4087"/>
          <a:stretch/>
        </p:blipFill>
        <p:spPr bwMode="auto">
          <a:xfrm>
            <a:off x="4863549" y="783308"/>
            <a:ext cx="3897234" cy="42602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52502443"/>
      </p:ext>
    </p:extLst>
  </p:cSld>
  <p:clrMapOvr>
    <a:masterClrMapping/>
  </p:clrMapOvr>
  <p:transition spd="slow">
    <p:wip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7999176" cy="757551"/>
          </a:xfrm>
        </p:spPr>
        <p:txBody>
          <a:bodyPr/>
          <a:lstStyle/>
          <a:p>
            <a:r>
              <a:rPr altLang="en-US" sz="1600" dirty="0"/>
              <a:t>Version Control Systems </a:t>
            </a:r>
            <a:r>
              <a:rPr altLang="en-US" dirty="0"/>
              <a:t/>
            </a:r>
            <a:br>
              <a:rPr altLang="en-US" dirty="0"/>
            </a:br>
            <a:r>
              <a:rPr altLang="en-US" dirty="0"/>
              <a:t>Adding and Removing Files (</a:t>
            </a:r>
            <a:r>
              <a:rPr lang="en-US" altLang="en-US" dirty="0"/>
              <a:t>Contd.</a:t>
            </a:r>
            <a:r>
              <a:rPr altLang="en-US" dirty="0"/>
              <a:t>)</a:t>
            </a:r>
            <a:endParaRPr lang="en-CA" altLang="en-US" dirty="0"/>
          </a:p>
        </p:txBody>
      </p:sp>
      <p:sp>
        <p:nvSpPr>
          <p:cNvPr id="13315" name="Content Placeholder 2"/>
          <p:cNvSpPr>
            <a:spLocks noGrp="1"/>
          </p:cNvSpPr>
          <p:nvPr>
            <p:ph idx="1"/>
          </p:nvPr>
        </p:nvSpPr>
        <p:spPr>
          <a:xfrm>
            <a:off x="1" y="801442"/>
            <a:ext cx="8878956" cy="3702382"/>
          </a:xfrm>
        </p:spPr>
        <p:txBody>
          <a:bodyPr/>
          <a:lstStyle/>
          <a:p>
            <a:pPr marL="395288" lvl="2" indent="-285750">
              <a:spcBef>
                <a:spcPts val="200"/>
              </a:spcBef>
              <a:buSzPct val="100000"/>
            </a:pPr>
            <a:r>
              <a:rPr lang="en-IN" sz="1600" dirty="0"/>
              <a:t>To add the specified file(s) to be removed from the staging area without removing the file(s) itself from the working directory, use the following command:</a:t>
            </a:r>
          </a:p>
          <a:p>
            <a:pPr marL="536575" lvl="2" indent="0">
              <a:spcBef>
                <a:spcPts val="200"/>
              </a:spcBef>
              <a:buSzPct val="100000"/>
              <a:buNone/>
            </a:pPr>
            <a:r>
              <a:rPr lang="en-US" sz="1600" dirty="0">
                <a:solidFill>
                  <a:schemeClr val="bg1"/>
                </a:solidFill>
                <a:highlight>
                  <a:srgbClr val="000000"/>
                </a:highlight>
                <a:latin typeface="Times New Roman" panose="02020603050405020304" pitchFamily="18" charset="0"/>
                <a:cs typeface="Times New Roman" panose="02020603050405020304" pitchFamily="18" charset="0"/>
              </a:rPr>
              <a:t>$ git rm --cached &lt;file path 1&gt; ... &lt;file path n&gt;</a:t>
            </a:r>
            <a:endParaRPr lang="en-IN" sz="1600" dirty="0">
              <a:solidFill>
                <a:schemeClr val="bg1"/>
              </a:solidFill>
              <a:highlight>
                <a:srgbClr val="000000"/>
              </a:highlight>
              <a:latin typeface="Times New Roman" panose="02020603050405020304" pitchFamily="18" charset="0"/>
              <a:cs typeface="Times New Roman" panose="02020603050405020304" pitchFamily="18" charset="0"/>
            </a:endParaRPr>
          </a:p>
          <a:p>
            <a:pPr marL="109538" lvl="2" indent="0">
              <a:spcBef>
                <a:spcPts val="0"/>
              </a:spcBef>
              <a:spcAft>
                <a:spcPts val="0"/>
              </a:spcAft>
              <a:buSzPct val="100000"/>
              <a:buNone/>
            </a:pPr>
            <a:endParaRPr lang="en-IN" sz="1600" dirty="0"/>
          </a:p>
          <a:p>
            <a:pPr marL="361950" lvl="3" indent="0">
              <a:spcBef>
                <a:spcPts val="200"/>
              </a:spcBef>
              <a:buSzPct val="100000"/>
              <a:buNone/>
            </a:pPr>
            <a:r>
              <a:rPr lang="en-IN" sz="1600" dirty="0"/>
              <a:t>  The git rm command will not work if the file is already in the staging area with changes.</a:t>
            </a:r>
          </a:p>
          <a:p>
            <a:pPr marL="361950" lvl="3" indent="0">
              <a:spcBef>
                <a:spcPts val="200"/>
              </a:spcBef>
              <a:buSzPct val="100000"/>
              <a:buNone/>
            </a:pPr>
            <a:endParaRPr lang="en-IN" sz="1600" b="1" dirty="0">
              <a:ea typeface="Microsoft YaHei"/>
              <a:cs typeface="Arial"/>
            </a:endParaRPr>
          </a:p>
          <a:p>
            <a:pPr marL="395288" lvl="2" indent="-285750">
              <a:spcBef>
                <a:spcPts val="200"/>
              </a:spcBef>
              <a:buSzPct val="100000"/>
            </a:pPr>
            <a:r>
              <a:rPr lang="en-IN" altLang="en-US" sz="1600" b="1" dirty="0">
                <a:ea typeface="Microsoft YaHei"/>
                <a:cs typeface="Arial"/>
              </a:rPr>
              <a:t>Option 2</a:t>
            </a:r>
            <a:r>
              <a:rPr lang="en-IN" altLang="en-US" sz="1600" dirty="0">
                <a:ea typeface="Microsoft YaHei"/>
                <a:cs typeface="Arial"/>
              </a:rPr>
              <a:t>:</a:t>
            </a:r>
            <a:r>
              <a:rPr lang="en-IN" altLang="en-US" sz="1600" b="1" dirty="0">
                <a:ea typeface="Microsoft YaHei"/>
                <a:cs typeface="Arial"/>
              </a:rPr>
              <a:t> </a:t>
            </a:r>
            <a:r>
              <a:rPr lang="en-IN" altLang="en-US" sz="1600" dirty="0">
                <a:ea typeface="Microsoft YaHei"/>
                <a:cs typeface="Arial"/>
              </a:rPr>
              <a:t>This option is a two-step process. </a:t>
            </a:r>
            <a:r>
              <a:rPr lang="en-IN" altLang="en-US" sz="1600" dirty="0">
                <a:cs typeface="Arial"/>
              </a:rPr>
              <a:t>First </a:t>
            </a:r>
            <a:r>
              <a:rPr lang="en-IN" sz="1600" dirty="0"/>
              <a:t>use the regular filesystem command to remove the file(s) and then add the file to the stage using the Git command.</a:t>
            </a:r>
          </a:p>
          <a:p>
            <a:pPr marL="536575" lvl="2" indent="0">
              <a:spcBef>
                <a:spcPts val="200"/>
              </a:spcBef>
              <a:buSzPct val="100000"/>
              <a:buNone/>
            </a:pPr>
            <a:r>
              <a:rPr lang="en-US" sz="1600" dirty="0">
                <a:solidFill>
                  <a:schemeClr val="bg1"/>
                </a:solidFill>
                <a:highlight>
                  <a:srgbClr val="000000"/>
                </a:highlight>
                <a:latin typeface="Times New Roman" panose="02020603050405020304" pitchFamily="18" charset="0"/>
                <a:cs typeface="Times New Roman" panose="02020603050405020304" pitchFamily="18" charset="0"/>
              </a:rPr>
              <a:t>$ rm &lt;file path 1&gt; ... &lt;file path n&gt; </a:t>
            </a:r>
            <a:br>
              <a:rPr lang="en-US" sz="1600" dirty="0">
                <a:solidFill>
                  <a:schemeClr val="bg1"/>
                </a:solidFill>
                <a:highlight>
                  <a:srgbClr val="000000"/>
                </a:highlight>
                <a:latin typeface="Times New Roman" panose="02020603050405020304" pitchFamily="18" charset="0"/>
                <a:cs typeface="Times New Roman" panose="02020603050405020304" pitchFamily="18" charset="0"/>
              </a:rPr>
            </a:br>
            <a:r>
              <a:rPr lang="en-US" sz="1600" dirty="0">
                <a:solidFill>
                  <a:schemeClr val="bg1"/>
                </a:solidFill>
                <a:highlight>
                  <a:srgbClr val="000000"/>
                </a:highlight>
                <a:latin typeface="Times New Roman" panose="02020603050405020304" pitchFamily="18" charset="0"/>
                <a:cs typeface="Times New Roman" panose="02020603050405020304" pitchFamily="18" charset="0"/>
              </a:rPr>
              <a:t>$ git add &lt;file path 1&gt; ... &lt;file path n&gt;</a:t>
            </a:r>
            <a:endParaRPr lang="en-IN" sz="1600" dirty="0">
              <a:solidFill>
                <a:schemeClr val="bg1"/>
              </a:solidFill>
              <a:highlight>
                <a:srgbClr val="000000"/>
              </a:highlight>
              <a:latin typeface="Times New Roman" panose="02020603050405020304" pitchFamily="18" charset="0"/>
              <a:cs typeface="Times New Roman" panose="02020603050405020304" pitchFamily="18" charset="0"/>
            </a:endParaRPr>
          </a:p>
          <a:p>
            <a:pPr marL="109538" lvl="2" indent="0">
              <a:spcBef>
                <a:spcPts val="200"/>
              </a:spcBef>
              <a:buSzPct val="100000"/>
              <a:buNone/>
            </a:pPr>
            <a:endParaRPr lang="en-IN" sz="1600" dirty="0"/>
          </a:p>
          <a:p>
            <a:pPr marL="361950" lvl="2" indent="0">
              <a:spcBef>
                <a:spcPts val="200"/>
              </a:spcBef>
              <a:buSzPct val="100000"/>
              <a:buNone/>
            </a:pPr>
            <a:r>
              <a:rPr lang="en-IN" sz="1600" dirty="0"/>
              <a:t>This two step process is equivalent to using the </a:t>
            </a:r>
            <a:r>
              <a:rPr lang="en-IN" sz="1600" dirty="0">
                <a:solidFill>
                  <a:schemeClr val="bg1"/>
                </a:solidFill>
                <a:highlight>
                  <a:srgbClr val="000000"/>
                </a:highlight>
                <a:latin typeface="Times New Roman" panose="02020603050405020304" pitchFamily="18" charset="0"/>
                <a:cs typeface="Times New Roman" panose="02020603050405020304" pitchFamily="18" charset="0"/>
              </a:rPr>
              <a:t>git rm &lt;file path 1&gt; ... &lt;file path n&gt;</a:t>
            </a:r>
            <a:r>
              <a:rPr lang="en-IN" sz="1600" dirty="0"/>
              <a:t> command. Using this option does not allow the file to be preserved in the working directory.</a:t>
            </a:r>
          </a:p>
        </p:txBody>
      </p:sp>
    </p:spTree>
    <p:extLst>
      <p:ext uri="{BB962C8B-B14F-4D97-AF65-F5344CB8AC3E}">
        <p14:creationId xmlns:p14="http://schemas.microsoft.com/office/powerpoint/2010/main" val="410506968"/>
      </p:ext>
    </p:extLst>
  </p:cSld>
  <p:clrMapOvr>
    <a:masterClrMapping/>
  </p:clrMapOvr>
  <p:transition spd="slow">
    <p:wip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7999176" cy="757551"/>
          </a:xfrm>
        </p:spPr>
        <p:txBody>
          <a:bodyPr/>
          <a:lstStyle/>
          <a:p>
            <a:r>
              <a:rPr altLang="en-US" sz="1600" dirty="0"/>
              <a:t>Version Control Systems </a:t>
            </a:r>
            <a:r>
              <a:rPr altLang="en-US" dirty="0"/>
              <a:t/>
            </a:r>
            <a:br>
              <a:rPr altLang="en-US" dirty="0"/>
            </a:br>
            <a:r>
              <a:rPr altLang="en-US" dirty="0"/>
              <a:t>Updating Repositories</a:t>
            </a:r>
            <a:endParaRPr lang="en-CA" altLang="en-US" dirty="0"/>
          </a:p>
        </p:txBody>
      </p:sp>
      <p:sp>
        <p:nvSpPr>
          <p:cNvPr id="13315" name="Content Placeholder 2"/>
          <p:cNvSpPr>
            <a:spLocks noGrp="1"/>
          </p:cNvSpPr>
          <p:nvPr>
            <p:ph idx="1"/>
          </p:nvPr>
        </p:nvSpPr>
        <p:spPr>
          <a:xfrm>
            <a:off x="-9053" y="774316"/>
            <a:ext cx="4435280" cy="3856250"/>
          </a:xfrm>
        </p:spPr>
        <p:txBody>
          <a:bodyPr/>
          <a:lstStyle/>
          <a:p>
            <a:pPr marL="180975" indent="-90488">
              <a:lnSpc>
                <a:spcPct val="95000"/>
              </a:lnSpc>
              <a:spcBef>
                <a:spcPts val="300"/>
              </a:spcBef>
              <a:spcAft>
                <a:spcPts val="300"/>
              </a:spcAft>
              <a:buNone/>
            </a:pPr>
            <a:r>
              <a:rPr lang="en-IN" altLang="en-US" sz="1600" b="1" dirty="0">
                <a:ea typeface="Microsoft YaHei"/>
                <a:cs typeface="CiscoSans" charset="0"/>
              </a:rPr>
              <a:t> Updating the Local Repository with the Changes in the Staging Area</a:t>
            </a:r>
            <a:endParaRPr lang="en-IN" altLang="en-US" sz="1600" dirty="0">
              <a:ea typeface="Microsoft YaHei"/>
              <a:cs typeface="CiscoSans" charset="0"/>
            </a:endParaRPr>
          </a:p>
          <a:p>
            <a:pPr marL="287338" lvl="1" indent="-196850">
              <a:lnSpc>
                <a:spcPct val="95000"/>
              </a:lnSpc>
              <a:buNone/>
            </a:pPr>
            <a:r>
              <a:rPr lang="en-IN" altLang="en-US" sz="1600" b="1" dirty="0">
                <a:ea typeface="Microsoft YaHei"/>
                <a:cs typeface="Arial"/>
              </a:rPr>
              <a:t> Command</a:t>
            </a:r>
            <a:r>
              <a:rPr lang="en-IN" altLang="en-US" sz="1600" dirty="0">
                <a:ea typeface="Microsoft YaHei"/>
                <a:cs typeface="Arial"/>
              </a:rPr>
              <a:t>: git commit</a:t>
            </a:r>
          </a:p>
          <a:p>
            <a:pPr marL="376238" lvl="1" indent="-195263">
              <a:lnSpc>
                <a:spcPct val="95000"/>
              </a:lnSpc>
            </a:pPr>
            <a:r>
              <a:rPr lang="en-IN" sz="1600" dirty="0"/>
              <a:t>This command combines all the content changes in the staging area into a single commit and updates the local Git repository</a:t>
            </a:r>
            <a:r>
              <a:rPr lang="en-IN" sz="1600" dirty="0" smtClean="0"/>
              <a:t>.</a:t>
            </a:r>
          </a:p>
          <a:p>
            <a:pPr marL="376238" lvl="1" indent="-195263">
              <a:lnSpc>
                <a:spcPct val="30000"/>
              </a:lnSpc>
            </a:pPr>
            <a:endParaRPr lang="en-IN" altLang="en-US" sz="1600" dirty="0">
              <a:ea typeface="Microsoft YaHei"/>
              <a:cs typeface="Arial"/>
            </a:endParaRPr>
          </a:p>
          <a:p>
            <a:pPr marL="361950" lvl="1" indent="-180975">
              <a:lnSpc>
                <a:spcPct val="95000"/>
              </a:lnSpc>
              <a:buSzPct val="100000"/>
              <a:buFont typeface="Arial" pitchFamily="34" charset="0"/>
              <a:buChar char="•"/>
              <a:tabLst>
                <a:tab pos="109538" algn="l"/>
                <a:tab pos="361950" algn="l"/>
              </a:tabLst>
            </a:pPr>
            <a:r>
              <a:rPr lang="en-IN" altLang="en-US" sz="1600" dirty="0">
                <a:ea typeface="Microsoft YaHei"/>
                <a:cs typeface="Arial"/>
              </a:rPr>
              <a:t>To commit the changes from the staging area, use the following command:</a:t>
            </a:r>
          </a:p>
          <a:p>
            <a:pPr marL="446088" lvl="1" indent="0">
              <a:lnSpc>
                <a:spcPct val="50000"/>
              </a:lnSpc>
              <a:buSzPct val="100000"/>
              <a:buNone/>
              <a:tabLst>
                <a:tab pos="109538" algn="l"/>
              </a:tabLst>
            </a:pPr>
            <a:r>
              <a:rPr lang="en-US" sz="1600" dirty="0">
                <a:solidFill>
                  <a:schemeClr val="bg1"/>
                </a:solidFill>
                <a:highlight>
                  <a:srgbClr val="000000"/>
                </a:highlight>
                <a:latin typeface="Times New Roman" panose="02020603050405020304" pitchFamily="18" charset="0"/>
                <a:cs typeface="Times New Roman" panose="02020603050405020304" pitchFamily="18" charset="0"/>
              </a:rPr>
              <a:t>$ git commit</a:t>
            </a:r>
            <a:r>
              <a:rPr lang="en-IN" altLang="en-US" sz="1600" dirty="0"/>
              <a:t/>
            </a:r>
            <a:br>
              <a:rPr lang="en-IN" altLang="en-US" sz="1600" dirty="0"/>
            </a:br>
            <a:r>
              <a:rPr lang="en-IN" altLang="en-US" sz="1600" dirty="0">
                <a:latin typeface="Consolas"/>
                <a:ea typeface="Microsoft YaHei"/>
              </a:rPr>
              <a:t> </a:t>
            </a:r>
            <a:endParaRPr lang="en-IN" altLang="en-US" sz="1600" dirty="0">
              <a:ea typeface="Microsoft YaHei"/>
              <a:cs typeface="Arial"/>
            </a:endParaRPr>
          </a:p>
          <a:p>
            <a:pPr marL="361950" lvl="1" indent="-180975">
              <a:lnSpc>
                <a:spcPct val="95000"/>
              </a:lnSpc>
              <a:buSzPct val="100000"/>
              <a:buFont typeface="Arial" pitchFamily="34" charset="0"/>
              <a:buChar char="•"/>
              <a:tabLst>
                <a:tab pos="109538" algn="l"/>
              </a:tabLst>
            </a:pPr>
            <a:r>
              <a:rPr lang="en-IN" altLang="en-US" sz="1600" dirty="0">
                <a:ea typeface="Microsoft YaHei"/>
                <a:cs typeface="Arial"/>
              </a:rPr>
              <a:t>To commit the changes from the staging area with a </a:t>
            </a:r>
            <a:r>
              <a:rPr lang="en-IN" altLang="en-US" sz="1600" dirty="0"/>
              <a:t/>
            </a:r>
            <a:br>
              <a:rPr lang="en-IN" altLang="en-US" sz="1600" dirty="0"/>
            </a:br>
            <a:r>
              <a:rPr lang="en-IN" altLang="en-US" sz="1600" dirty="0">
                <a:ea typeface="Microsoft YaHei"/>
                <a:cs typeface="Arial"/>
              </a:rPr>
              <a:t>message, use the following command:</a:t>
            </a:r>
            <a:r>
              <a:rPr lang="en-IN" altLang="en-US" sz="1600" dirty="0"/>
              <a:t/>
            </a:r>
            <a:br>
              <a:rPr lang="en-IN" altLang="en-US" sz="1600" dirty="0"/>
            </a:br>
            <a:r>
              <a:rPr lang="en-IN" altLang="en-US" sz="1600" dirty="0">
                <a:latin typeface="Consolas"/>
                <a:ea typeface="Microsoft YaHei"/>
              </a:rPr>
              <a:t> </a:t>
            </a:r>
            <a:r>
              <a:rPr lang="en-US" sz="1600" dirty="0"/>
              <a:t> </a:t>
            </a:r>
            <a:r>
              <a:rPr lang="en-US" sz="1600" dirty="0">
                <a:solidFill>
                  <a:schemeClr val="bg1"/>
                </a:solidFill>
                <a:highlight>
                  <a:srgbClr val="000000"/>
                </a:highlight>
                <a:latin typeface="Times New Roman" panose="02020603050405020304" pitchFamily="18" charset="0"/>
                <a:cs typeface="Times New Roman" panose="02020603050405020304" pitchFamily="18" charset="0"/>
              </a:rPr>
              <a:t>$ git commit -m "&lt;message&gt;"</a:t>
            </a:r>
            <a:endParaRPr lang="en-IN" altLang="en-US" sz="1600" dirty="0">
              <a:solidFill>
                <a:schemeClr val="bg1"/>
              </a:solidFill>
              <a:highlight>
                <a:srgbClr val="000000"/>
              </a:highlight>
              <a:latin typeface="Times New Roman" panose="02020603050405020304" pitchFamily="18" charset="0"/>
              <a:ea typeface="Microsoft YaHei"/>
              <a:cs typeface="Times New Roman" panose="02020603050405020304" pitchFamily="18" charset="0"/>
            </a:endParaRPr>
          </a:p>
          <a:p>
            <a:pPr marL="287338" lvl="1" indent="-211138">
              <a:buNone/>
              <a:tabLst>
                <a:tab pos="109538" algn="l"/>
              </a:tabLst>
            </a:pPr>
            <a:endParaRPr lang="en-IN" altLang="en-US" sz="1600" b="1" dirty="0">
              <a:solidFill>
                <a:srgbClr val="000000"/>
              </a:solidFill>
              <a:ea typeface="Microsoft YaHei"/>
              <a:cs typeface="Arial"/>
            </a:endParaRPr>
          </a:p>
        </p:txBody>
      </p:sp>
      <p:pic>
        <p:nvPicPr>
          <p:cNvPr id="19460" name="Picture 4"/>
          <p:cNvPicPr>
            <a:picLocks noChangeAspect="1" noChangeArrowheads="1"/>
          </p:cNvPicPr>
          <p:nvPr/>
        </p:nvPicPr>
        <p:blipFill>
          <a:blip r:embed="rId3"/>
          <a:srcRect/>
          <a:stretch>
            <a:fillRect/>
          </a:stretch>
        </p:blipFill>
        <p:spPr bwMode="auto">
          <a:xfrm>
            <a:off x="4522829" y="609210"/>
            <a:ext cx="4123681" cy="4186462"/>
          </a:xfrm>
          <a:prstGeom prst="rect">
            <a:avLst/>
          </a:prstGeom>
          <a:noFill/>
          <a:ln w="9525">
            <a:noFill/>
            <a:miter lim="800000"/>
            <a:headEnd/>
            <a:tailEnd/>
          </a:ln>
        </p:spPr>
      </p:pic>
    </p:spTree>
    <p:extLst>
      <p:ext uri="{BB962C8B-B14F-4D97-AF65-F5344CB8AC3E}">
        <p14:creationId xmlns:p14="http://schemas.microsoft.com/office/powerpoint/2010/main" val="1154105232"/>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Title 1"/>
          <p:cNvSpPr>
            <a:spLocks noGrp="1" noChangeArrowheads="1"/>
          </p:cNvSpPr>
          <p:nvPr>
            <p:ph type="title"/>
          </p:nvPr>
        </p:nvSpPr>
        <p:spPr>
          <a:xfrm>
            <a:off x="1" y="41393"/>
            <a:ext cx="9144000" cy="568207"/>
          </a:xfrm>
        </p:spPr>
        <p:txBody>
          <a:bodyPr/>
          <a:lstStyle/>
          <a:p>
            <a:pPr marL="111125" eaLnBrk="1" hangingPunct="1"/>
            <a:r>
              <a:rPr lang="en-US" dirty="0"/>
              <a:t>Module 3: Activities</a:t>
            </a:r>
          </a:p>
        </p:txBody>
      </p:sp>
      <p:sp>
        <p:nvSpPr>
          <p:cNvPr id="6147" name="Content Placeholder 1"/>
          <p:cNvSpPr>
            <a:spLocks noGrp="1" noChangeArrowheads="1"/>
          </p:cNvSpPr>
          <p:nvPr>
            <p:ph idx="1"/>
          </p:nvPr>
        </p:nvSpPr>
        <p:spPr>
          <a:xfrm>
            <a:off x="136631" y="609600"/>
            <a:ext cx="8695135" cy="348414"/>
          </a:xfrm>
        </p:spPr>
        <p:txBody>
          <a:bodyPr/>
          <a:lstStyle/>
          <a:p>
            <a:pPr marL="0" indent="0">
              <a:spcBef>
                <a:spcPct val="30000"/>
              </a:spcBef>
              <a:buNone/>
            </a:pPr>
            <a:r>
              <a:rPr lang="en-US" sz="1600" dirty="0"/>
              <a:t>What activities are associated with this module?</a:t>
            </a:r>
            <a:endParaRPr lang="en-US" sz="1600"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5" name="Table 1"/>
          <p:cNvGraphicFramePr>
            <a:graphicFrameLocks noGrp="1"/>
          </p:cNvGraphicFramePr>
          <p:nvPr>
            <p:extLst>
              <p:ext uri="{D42A27DB-BD31-4B8C-83A1-F6EECF244321}">
                <p14:modId xmlns:p14="http://schemas.microsoft.com/office/powerpoint/2010/main" val="1389171494"/>
              </p:ext>
            </p:extLst>
          </p:nvPr>
        </p:nvGraphicFramePr>
        <p:xfrm>
          <a:off x="314325" y="1262436"/>
          <a:ext cx="8467067" cy="1553429"/>
        </p:xfrm>
        <a:graphic>
          <a:graphicData uri="http://schemas.openxmlformats.org/drawingml/2006/table">
            <a:tbl>
              <a:tblPr firstRow="1" bandRow="1">
                <a:tableStyleId>{5C22544A-7EE6-4342-B048-85BDC9FD1C3A}</a:tableStyleId>
              </a:tblPr>
              <a:tblGrid>
                <a:gridCol w="954249">
                  <a:extLst>
                    <a:ext uri="{9D8B030D-6E8A-4147-A177-3AD203B41FA5}">
                      <a16:colId xmlns="" xmlns:a16="http://schemas.microsoft.com/office/drawing/2014/main" val="20000"/>
                    </a:ext>
                  </a:extLst>
                </a:gridCol>
                <a:gridCol w="1514680">
                  <a:extLst>
                    <a:ext uri="{9D8B030D-6E8A-4147-A177-3AD203B41FA5}">
                      <a16:colId xmlns="" xmlns:a16="http://schemas.microsoft.com/office/drawing/2014/main" val="20001"/>
                    </a:ext>
                  </a:extLst>
                </a:gridCol>
                <a:gridCol w="3881373">
                  <a:extLst>
                    <a:ext uri="{9D8B030D-6E8A-4147-A177-3AD203B41FA5}">
                      <a16:colId xmlns="" xmlns:a16="http://schemas.microsoft.com/office/drawing/2014/main" val="20002"/>
                    </a:ext>
                  </a:extLst>
                </a:gridCol>
                <a:gridCol w="2116765">
                  <a:extLst>
                    <a:ext uri="{9D8B030D-6E8A-4147-A177-3AD203B41FA5}">
                      <a16:colId xmlns="" xmlns:a16="http://schemas.microsoft.com/office/drawing/2014/main" val="20003"/>
                    </a:ext>
                  </a:extLst>
                </a:gridCol>
              </a:tblGrid>
              <a:tr h="274581">
                <a:tc>
                  <a:txBody>
                    <a:bodyPr/>
                    <a:lstStyle>
                      <a:lvl1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IN" altLang="en-US" sz="1200" b="1" i="0" u="none" strike="noStrike" cap="none" normalizeH="0" baseline="0" dirty="0">
                          <a:ln>
                            <a:noFill/>
                          </a:ln>
                          <a:solidFill>
                            <a:srgbClr val="FFFFFF"/>
                          </a:solidFill>
                          <a:effectLst/>
                          <a:latin typeface="Arial"/>
                          <a:ea typeface="Microsoft YaHei"/>
                        </a:rPr>
                        <a:t>Page #</a:t>
                      </a:r>
                    </a:p>
                  </a:txBody>
                  <a:tcPr marL="68400" marR="68400" marT="48312" marB="34200" anchor="ctr" horzOverflow="overflow"/>
                </a:tc>
                <a:tc>
                  <a:txBody>
                    <a:bodyPr/>
                    <a:lstStyle>
                      <a:lvl1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IN" altLang="en-US" sz="1200" b="1" i="0" u="none" strike="noStrike" cap="none" normalizeH="0" baseline="0" dirty="0">
                          <a:ln>
                            <a:noFill/>
                          </a:ln>
                          <a:solidFill>
                            <a:srgbClr val="FFFFFF"/>
                          </a:solidFill>
                          <a:effectLst/>
                          <a:latin typeface="Arial"/>
                          <a:ea typeface="Microsoft YaHei"/>
                        </a:rPr>
                        <a:t>Activity Type</a:t>
                      </a:r>
                    </a:p>
                  </a:txBody>
                  <a:tcPr marL="68400" marR="68400" marT="48312" marB="34200" anchor="ctr" horzOverflow="overflow"/>
                </a:tc>
                <a:tc>
                  <a:txBody>
                    <a:bodyPr/>
                    <a:lstStyle>
                      <a:lvl1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IN" altLang="en-US" sz="1200" b="1" i="0" u="none" strike="noStrike" cap="none" normalizeH="0" baseline="0" dirty="0">
                          <a:ln>
                            <a:noFill/>
                          </a:ln>
                          <a:solidFill>
                            <a:srgbClr val="FFFFFF"/>
                          </a:solidFill>
                          <a:effectLst/>
                          <a:latin typeface="Arial"/>
                          <a:ea typeface="Microsoft YaHei"/>
                        </a:rPr>
                        <a:t>Activity Name</a:t>
                      </a:r>
                    </a:p>
                  </a:txBody>
                  <a:tcPr marL="68400" marR="68400" marT="48312" marB="34200" anchor="ctr" horzOverflow="overflow"/>
                </a:tc>
                <a:tc>
                  <a:txBody>
                    <a:bodyPr/>
                    <a:lstStyle>
                      <a:lvl1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IN" altLang="en-US" sz="1200" b="1" i="0" u="none" strike="noStrike" cap="none" normalizeH="0" baseline="0" dirty="0">
                          <a:ln>
                            <a:noFill/>
                          </a:ln>
                          <a:solidFill>
                            <a:srgbClr val="FFFFFF"/>
                          </a:solidFill>
                          <a:effectLst/>
                          <a:latin typeface="Arial"/>
                          <a:ea typeface="Microsoft YaHei"/>
                        </a:rPr>
                        <a:t>Optional?</a:t>
                      </a:r>
                    </a:p>
                  </a:txBody>
                  <a:tcPr marL="68400" marR="68400" marT="48312" marB="34200" anchor="ctr" horzOverflow="overflow"/>
                </a:tc>
                <a:extLst>
                  <a:ext uri="{0D108BD9-81ED-4DB2-BD59-A6C34878D82A}">
                    <a16:rowId xmlns="" xmlns:a16="http://schemas.microsoft.com/office/drawing/2014/main" val="10000"/>
                  </a:ext>
                </a:extLst>
              </a:tr>
              <a:tr h="219944">
                <a:tc>
                  <a:txBody>
                    <a:bodyPr/>
                    <a:lstStyle>
                      <a:lvl1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49263" rtl="0" eaLnBrk="1" fontAlgn="base" latinLnBrk="0" hangingPunct="1">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IN" altLang="en-US" sz="1200" b="0" i="0" u="none" strike="noStrike" cap="none" normalizeH="0" baseline="0" dirty="0">
                          <a:ln>
                            <a:noFill/>
                          </a:ln>
                          <a:solidFill>
                            <a:srgbClr val="58585B"/>
                          </a:solidFill>
                          <a:effectLst/>
                          <a:latin typeface="Arial"/>
                          <a:ea typeface="Microsoft YaHei"/>
                        </a:rPr>
                        <a:t>3.1.12</a:t>
                      </a:r>
                    </a:p>
                  </a:txBody>
                  <a:tcPr marL="68400" marR="68400" marT="48312" marB="34200" anchor="ctr" horzOverflow="overflow"/>
                </a:tc>
                <a:tc>
                  <a:txBody>
                    <a:bodyPr/>
                    <a:lstStyle>
                      <a:lvl1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49263" rtl="0" eaLnBrk="1" fontAlgn="base" latinLnBrk="0" hangingPunct="1">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IN" altLang="en-US" sz="1200" b="0" i="0" u="none" strike="noStrike" cap="none" normalizeH="0" baseline="0" dirty="0">
                          <a:ln>
                            <a:noFill/>
                          </a:ln>
                          <a:solidFill>
                            <a:srgbClr val="58585B"/>
                          </a:solidFill>
                          <a:effectLst/>
                          <a:latin typeface="Arial"/>
                          <a:ea typeface="Microsoft YaHei"/>
                        </a:rPr>
                        <a:t>Lab</a:t>
                      </a:r>
                    </a:p>
                  </a:txBody>
                  <a:tcPr marL="68400" marR="68400" marT="48312" marB="34200" anchor="ctr" horzOverflow="overflow"/>
                </a:tc>
                <a:tc>
                  <a:txBody>
                    <a:bodyPr/>
                    <a:lstStyle>
                      <a:lvl1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49263" rtl="0" eaLnBrk="1" fontAlgn="base" latinLnBrk="0" hangingPunct="1">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IN" altLang="en-US" sz="1200" b="0" i="0" u="none" strike="noStrike" cap="none" normalizeH="0" baseline="0" dirty="0">
                          <a:ln>
                            <a:noFill/>
                          </a:ln>
                          <a:solidFill>
                            <a:srgbClr val="58585B"/>
                          </a:solidFill>
                          <a:effectLst/>
                          <a:latin typeface="Arial"/>
                          <a:ea typeface="Microsoft YaHei"/>
                        </a:rPr>
                        <a:t>Explore Python Development Tools</a:t>
                      </a:r>
                    </a:p>
                  </a:txBody>
                  <a:tcPr marL="68400" marR="68400" marT="48312" marB="34200" anchor="ctr" horzOverflow="overflow"/>
                </a:tc>
                <a:tc>
                  <a:txBody>
                    <a:bodyPr/>
                    <a:lstStyle>
                      <a:lvl1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49263" rtl="0" eaLnBrk="1" fontAlgn="base" latinLnBrk="0" hangingPunct="1">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IN" altLang="en-US" sz="1200" b="0" i="0" u="none" strike="noStrike" cap="none" normalizeH="0" baseline="0" dirty="0">
                          <a:ln>
                            <a:noFill/>
                          </a:ln>
                          <a:solidFill>
                            <a:srgbClr val="58585B"/>
                          </a:solidFill>
                          <a:effectLst/>
                          <a:latin typeface="Arial"/>
                          <a:ea typeface="Microsoft YaHei"/>
                        </a:rPr>
                        <a:t>Recommended</a:t>
                      </a:r>
                    </a:p>
                  </a:txBody>
                  <a:tcPr marL="68400" marR="68400" marT="48312" marB="34200" anchor="ctr" horzOverflow="overflow"/>
                </a:tc>
                <a:extLst>
                  <a:ext uri="{0D108BD9-81ED-4DB2-BD59-A6C34878D82A}">
                    <a16:rowId xmlns="" xmlns:a16="http://schemas.microsoft.com/office/drawing/2014/main" val="10001"/>
                  </a:ext>
                </a:extLst>
              </a:tr>
              <a:tr h="162020">
                <a:tc>
                  <a:txBody>
                    <a:bodyPr/>
                    <a:lstStyle>
                      <a:lvl1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49263" rtl="0" eaLnBrk="1" fontAlgn="base" latinLnBrk="0" hangingPunct="1">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IN" altLang="en-US" sz="1200" b="0" i="0" u="none" strike="noStrike" cap="none" normalizeH="0" baseline="0" dirty="0">
                          <a:ln>
                            <a:noFill/>
                          </a:ln>
                          <a:solidFill>
                            <a:srgbClr val="58585B"/>
                          </a:solidFill>
                          <a:effectLst/>
                          <a:latin typeface="Arial"/>
                          <a:ea typeface="Microsoft YaHei"/>
                        </a:rPr>
                        <a:t>3.3.11</a:t>
                      </a:r>
                    </a:p>
                  </a:txBody>
                  <a:tcPr marL="68400" marR="68400" marT="48312" marB="34200" anchor="ctr" horzOverflow="overflow"/>
                </a:tc>
                <a:tc>
                  <a:txBody>
                    <a:bodyPr/>
                    <a:lstStyle>
                      <a:lvl1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49263" rtl="0" eaLnBrk="1" fontAlgn="base" latinLnBrk="0" hangingPunct="1">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IN" altLang="en-US" sz="1200" b="0" i="0" u="none" strike="noStrike" cap="none" normalizeH="0" baseline="0" dirty="0">
                          <a:ln>
                            <a:noFill/>
                          </a:ln>
                          <a:solidFill>
                            <a:srgbClr val="58585B"/>
                          </a:solidFill>
                          <a:effectLst/>
                          <a:latin typeface="Arial"/>
                          <a:ea typeface="Microsoft YaHei"/>
                        </a:rPr>
                        <a:t>Lab</a:t>
                      </a:r>
                    </a:p>
                  </a:txBody>
                  <a:tcPr marL="68400" marR="68400" marT="48312" marB="34200" anchor="ctr" horzOverflow="overflow"/>
                </a:tc>
                <a:tc>
                  <a:txBody>
                    <a:bodyPr/>
                    <a:lstStyle>
                      <a:lvl1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49263" rtl="0" eaLnBrk="1" fontAlgn="base" latinLnBrk="0" hangingPunct="1">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IN" altLang="en-US" sz="1200" b="0" i="0" u="none" strike="noStrike" cap="none" normalizeH="0" baseline="0" dirty="0">
                          <a:ln>
                            <a:noFill/>
                          </a:ln>
                          <a:solidFill>
                            <a:srgbClr val="58585B"/>
                          </a:solidFill>
                          <a:effectLst/>
                          <a:latin typeface="Arial"/>
                          <a:ea typeface="Microsoft YaHei"/>
                        </a:rPr>
                        <a:t>Software Version Control with Git</a:t>
                      </a:r>
                    </a:p>
                  </a:txBody>
                  <a:tcPr marL="68400" marR="68400" marT="48312" marB="34200" anchor="ctr" horzOverflow="overflow"/>
                </a:tc>
                <a:tc>
                  <a:txBody>
                    <a:bodyPr/>
                    <a:lstStyle>
                      <a:lvl1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49263" rtl="0" eaLnBrk="1" fontAlgn="base" latinLnBrk="0" hangingPunct="1">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IN" altLang="en-US" sz="1200" b="0" i="0" u="none" strike="noStrike" cap="none" normalizeH="0" baseline="0" dirty="0">
                          <a:ln>
                            <a:noFill/>
                          </a:ln>
                          <a:solidFill>
                            <a:srgbClr val="58585B"/>
                          </a:solidFill>
                          <a:effectLst/>
                          <a:latin typeface="Arial"/>
                          <a:ea typeface="Microsoft YaHei"/>
                        </a:rPr>
                        <a:t>Recommended</a:t>
                      </a:r>
                    </a:p>
                  </a:txBody>
                  <a:tcPr marL="68400" marR="68400" marT="48312" marB="34200" anchor="ctr" horzOverflow="overflow"/>
                </a:tc>
                <a:extLst>
                  <a:ext uri="{0D108BD9-81ED-4DB2-BD59-A6C34878D82A}">
                    <a16:rowId xmlns="" xmlns:a16="http://schemas.microsoft.com/office/drawing/2014/main" val="10002"/>
                  </a:ext>
                </a:extLst>
              </a:tr>
              <a:tr h="256657">
                <a:tc>
                  <a:txBody>
                    <a:bodyPr/>
                    <a:lstStyle>
                      <a:lvl1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49263" rtl="0" eaLnBrk="1" fontAlgn="base" latinLnBrk="0" hangingPunct="1">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IN" altLang="en-US" sz="1200" b="0" i="0" u="none" strike="noStrike" cap="none" normalizeH="0" baseline="0" dirty="0">
                          <a:ln>
                            <a:noFill/>
                          </a:ln>
                          <a:solidFill>
                            <a:srgbClr val="58585B"/>
                          </a:solidFill>
                          <a:effectLst/>
                          <a:latin typeface="Arial"/>
                          <a:ea typeface="Microsoft YaHei"/>
                        </a:rPr>
                        <a:t>3.4.6</a:t>
                      </a:r>
                    </a:p>
                  </a:txBody>
                  <a:tcPr marL="68400" marR="68400" marT="48312" marB="34200" anchor="ctr" horzOverflow="overflow"/>
                </a:tc>
                <a:tc>
                  <a:txBody>
                    <a:bodyPr/>
                    <a:lstStyle>
                      <a:lvl1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49263" rtl="0" eaLnBrk="1" fontAlgn="base" latinLnBrk="0" hangingPunct="1">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IN" altLang="en-US" sz="1200" b="0" i="0" u="none" strike="noStrike" cap="none" normalizeH="0" baseline="0" dirty="0">
                          <a:ln>
                            <a:noFill/>
                          </a:ln>
                          <a:solidFill>
                            <a:srgbClr val="58585B"/>
                          </a:solidFill>
                          <a:effectLst/>
                          <a:latin typeface="Arial"/>
                          <a:ea typeface="Microsoft YaHei"/>
                        </a:rPr>
                        <a:t>Lab</a:t>
                      </a:r>
                    </a:p>
                  </a:txBody>
                  <a:tcPr marL="68400" marR="68400" marT="48312" marB="34200" anchor="ctr" horzOverflow="overflow"/>
                </a:tc>
                <a:tc>
                  <a:txBody>
                    <a:bodyPr/>
                    <a:lstStyle>
                      <a:lvl1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49263" rtl="0" eaLnBrk="1" fontAlgn="base" latinLnBrk="0" hangingPunct="1">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IN" altLang="en-US" sz="1200" b="0" i="0" u="none" strike="noStrike" cap="none" normalizeH="0" baseline="0" dirty="0">
                          <a:ln>
                            <a:noFill/>
                          </a:ln>
                          <a:solidFill>
                            <a:srgbClr val="58585B"/>
                          </a:solidFill>
                          <a:effectLst/>
                          <a:latin typeface="Arial"/>
                          <a:ea typeface="Microsoft YaHei"/>
                        </a:rPr>
                        <a:t>Explore Python Classes</a:t>
                      </a:r>
                    </a:p>
                  </a:txBody>
                  <a:tcPr marL="68400" marR="68400" marT="48312" marB="34200" anchor="ctr" horzOverflow="overflow"/>
                </a:tc>
                <a:tc>
                  <a:txBody>
                    <a:bodyPr/>
                    <a:lstStyle>
                      <a:lvl1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49263" rtl="0" eaLnBrk="1" fontAlgn="base" latinLnBrk="0" hangingPunct="1">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IN" altLang="en-US" sz="1200" b="0" i="0" u="none" strike="noStrike" cap="none" normalizeH="0" baseline="0" dirty="0">
                          <a:ln>
                            <a:noFill/>
                          </a:ln>
                          <a:solidFill>
                            <a:srgbClr val="58585B"/>
                          </a:solidFill>
                          <a:effectLst/>
                          <a:latin typeface="Arial"/>
                          <a:ea typeface="Microsoft YaHei"/>
                        </a:rPr>
                        <a:t>Recommended</a:t>
                      </a:r>
                    </a:p>
                  </a:txBody>
                  <a:tcPr marL="68400" marR="68400" marT="48312" marB="34200" anchor="ctr" horzOverflow="overflow"/>
                </a:tc>
                <a:extLst>
                  <a:ext uri="{0D108BD9-81ED-4DB2-BD59-A6C34878D82A}">
                    <a16:rowId xmlns="" xmlns:a16="http://schemas.microsoft.com/office/drawing/2014/main" val="10003"/>
                  </a:ext>
                </a:extLst>
              </a:tr>
              <a:tr h="219944">
                <a:tc>
                  <a:txBody>
                    <a:bodyPr/>
                    <a:lstStyle>
                      <a:lvl1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49263" rtl="0" eaLnBrk="1" fontAlgn="base" latinLnBrk="0" hangingPunct="1">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IN" altLang="en-US" sz="1200" b="0" i="0" u="none" strike="noStrike" cap="none" normalizeH="0" baseline="0" dirty="0">
                          <a:ln>
                            <a:noFill/>
                          </a:ln>
                          <a:solidFill>
                            <a:srgbClr val="58585B"/>
                          </a:solidFill>
                          <a:effectLst/>
                          <a:latin typeface="Arial"/>
                          <a:ea typeface="Microsoft YaHei"/>
                        </a:rPr>
                        <a:t>3.5.7</a:t>
                      </a:r>
                    </a:p>
                  </a:txBody>
                  <a:tcPr marL="68400" marR="68400" marT="48312" marB="34200" anchor="ctr" horzOverflow="overflow"/>
                </a:tc>
                <a:tc>
                  <a:txBody>
                    <a:bodyPr/>
                    <a:lstStyle>
                      <a:lvl1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49263" rtl="0" eaLnBrk="1" fontAlgn="base" latinLnBrk="0" hangingPunct="1">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IN" altLang="en-US" sz="1200" b="0" i="0" u="none" strike="noStrike" cap="none" normalizeH="0" baseline="0" dirty="0">
                          <a:ln>
                            <a:noFill/>
                          </a:ln>
                          <a:solidFill>
                            <a:srgbClr val="58585B"/>
                          </a:solidFill>
                          <a:effectLst/>
                          <a:latin typeface="Arial"/>
                          <a:ea typeface="Microsoft YaHei"/>
                        </a:rPr>
                        <a:t>Lab</a:t>
                      </a:r>
                    </a:p>
                  </a:txBody>
                  <a:tcPr marL="68400" marR="68400" marT="48312" marB="34200" anchor="ctr" horzOverflow="overflow"/>
                </a:tc>
                <a:tc>
                  <a:txBody>
                    <a:bodyPr/>
                    <a:lstStyle>
                      <a:lvl1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49263" rtl="0" eaLnBrk="1" fontAlgn="base" latinLnBrk="0" hangingPunct="1">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IN" altLang="en-US" sz="1200" b="0" i="0" u="none" strike="noStrike" cap="none" normalizeH="0" baseline="0" dirty="0">
                          <a:ln>
                            <a:noFill/>
                          </a:ln>
                          <a:solidFill>
                            <a:srgbClr val="58585B"/>
                          </a:solidFill>
                          <a:effectLst/>
                          <a:latin typeface="Arial"/>
                          <a:ea typeface="Microsoft YaHei"/>
                        </a:rPr>
                        <a:t>Create a Python Unit Test</a:t>
                      </a:r>
                    </a:p>
                  </a:txBody>
                  <a:tcPr marL="68400" marR="68400" marT="48312" marB="34200" anchor="ctr" horzOverflow="overflow"/>
                </a:tc>
                <a:tc>
                  <a:txBody>
                    <a:bodyPr/>
                    <a:lstStyle>
                      <a:lvl1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49263" rtl="0" eaLnBrk="1" fontAlgn="base" latinLnBrk="0" hangingPunct="1">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IN" altLang="en-US" sz="1200" b="0" i="0" u="none" strike="noStrike" cap="none" normalizeH="0" baseline="0" dirty="0">
                          <a:ln>
                            <a:noFill/>
                          </a:ln>
                          <a:solidFill>
                            <a:srgbClr val="58585B"/>
                          </a:solidFill>
                          <a:effectLst/>
                          <a:latin typeface="Arial"/>
                          <a:ea typeface="Microsoft YaHei"/>
                        </a:rPr>
                        <a:t>Recommended</a:t>
                      </a:r>
                    </a:p>
                  </a:txBody>
                  <a:tcPr marL="68400" marR="68400" marT="48312" marB="34200" anchor="ctr" horzOverflow="overflow"/>
                </a:tc>
                <a:extLst>
                  <a:ext uri="{0D108BD9-81ED-4DB2-BD59-A6C34878D82A}">
                    <a16:rowId xmlns="" xmlns:a16="http://schemas.microsoft.com/office/drawing/2014/main" val="10004"/>
                  </a:ext>
                </a:extLst>
              </a:tr>
              <a:tr h="264496">
                <a:tc>
                  <a:txBody>
                    <a:bodyPr/>
                    <a:lstStyle>
                      <a:lvl1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49263" rtl="0" eaLnBrk="1" fontAlgn="base" latinLnBrk="0" hangingPunct="1">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IN" altLang="en-US" sz="1200" b="0" i="0" u="none" strike="noStrike" cap="none" normalizeH="0" baseline="0" dirty="0">
                          <a:ln>
                            <a:noFill/>
                          </a:ln>
                          <a:solidFill>
                            <a:srgbClr val="58585B"/>
                          </a:solidFill>
                          <a:effectLst/>
                          <a:latin typeface="Arial"/>
                          <a:ea typeface="Microsoft YaHei"/>
                        </a:rPr>
                        <a:t>3.6.6</a:t>
                      </a:r>
                    </a:p>
                  </a:txBody>
                  <a:tcPr marL="68400" marR="68400" marT="48312" marB="34200" anchor="ctr" horzOverflow="overflow"/>
                </a:tc>
                <a:tc>
                  <a:txBody>
                    <a:bodyPr/>
                    <a:lstStyle>
                      <a:lvl1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49263" rtl="0" eaLnBrk="1" fontAlgn="base" latinLnBrk="0" hangingPunct="1">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IN" altLang="en-US" sz="1200" b="0" i="0" u="none" strike="noStrike" cap="none" normalizeH="0" baseline="0" dirty="0">
                          <a:ln>
                            <a:noFill/>
                          </a:ln>
                          <a:solidFill>
                            <a:srgbClr val="58585B"/>
                          </a:solidFill>
                          <a:effectLst/>
                          <a:latin typeface="Arial"/>
                          <a:ea typeface="Microsoft YaHei"/>
                        </a:rPr>
                        <a:t>Lab</a:t>
                      </a:r>
                    </a:p>
                  </a:txBody>
                  <a:tcPr marL="68400" marR="68400" marT="48312" marB="34200" anchor="ctr" horzOverflow="overflow"/>
                </a:tc>
                <a:tc>
                  <a:txBody>
                    <a:bodyPr/>
                    <a:lstStyle>
                      <a:lvl1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49263" rtl="0" eaLnBrk="1" fontAlgn="base" latinLnBrk="0" hangingPunct="1">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IN" altLang="en-US" sz="1200" b="0" i="0" u="none" strike="noStrike" cap="none" normalizeH="0" baseline="0" dirty="0">
                          <a:ln>
                            <a:noFill/>
                          </a:ln>
                          <a:solidFill>
                            <a:srgbClr val="58585B"/>
                          </a:solidFill>
                          <a:effectLst/>
                          <a:latin typeface="Arial"/>
                          <a:ea typeface="Microsoft YaHei"/>
                        </a:rPr>
                        <a:t>Parse Different Data Types with Python</a:t>
                      </a:r>
                    </a:p>
                  </a:txBody>
                  <a:tcPr marL="68400" marR="68400" marT="48312" marB="34200" anchor="ctr" horzOverflow="overflow"/>
                </a:tc>
                <a:tc>
                  <a:txBody>
                    <a:bodyPr/>
                    <a:lstStyle>
                      <a:lvl1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49263" rtl="0" eaLnBrk="1" fontAlgn="base" latinLnBrk="0" hangingPunct="1">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IN" altLang="en-US" sz="1200" b="0" i="0" u="none" strike="noStrike" cap="none" normalizeH="0" baseline="0" dirty="0">
                          <a:ln>
                            <a:noFill/>
                          </a:ln>
                          <a:solidFill>
                            <a:srgbClr val="58585B"/>
                          </a:solidFill>
                          <a:effectLst/>
                          <a:latin typeface="Arial"/>
                          <a:ea typeface="Microsoft YaHei"/>
                        </a:rPr>
                        <a:t>Recommended</a:t>
                      </a:r>
                    </a:p>
                  </a:txBody>
                  <a:tcPr marL="68400" marR="68400" marT="48312" marB="34200" anchor="ctr" horzOverflow="overflow"/>
                </a:tc>
                <a:extLst>
                  <a:ext uri="{0D108BD9-81ED-4DB2-BD59-A6C34878D82A}">
                    <a16:rowId xmlns=""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2454584636"/>
      </p:ext>
    </p:extLst>
  </p:cSld>
  <p:clrMapOvr>
    <a:masterClrMapping/>
  </p:clrMapOvr>
  <p:transition spd="slow">
    <p:wip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7999176" cy="757551"/>
          </a:xfrm>
        </p:spPr>
        <p:txBody>
          <a:bodyPr/>
          <a:lstStyle/>
          <a:p>
            <a:r>
              <a:rPr altLang="en-US" sz="1600" dirty="0"/>
              <a:t>Version Control Systems </a:t>
            </a:r>
            <a:r>
              <a:rPr altLang="en-US" dirty="0"/>
              <a:t/>
            </a:r>
            <a:br>
              <a:rPr altLang="en-US" dirty="0"/>
            </a:br>
            <a:r>
              <a:rPr altLang="en-US" dirty="0"/>
              <a:t>Updating Repositories (</a:t>
            </a:r>
            <a:r>
              <a:rPr lang="en-US" altLang="en-US" dirty="0"/>
              <a:t>Contd.</a:t>
            </a:r>
            <a:r>
              <a:rPr altLang="en-US" dirty="0"/>
              <a:t>)</a:t>
            </a:r>
            <a:endParaRPr lang="en-CA" altLang="en-US" dirty="0"/>
          </a:p>
        </p:txBody>
      </p:sp>
      <p:sp>
        <p:nvSpPr>
          <p:cNvPr id="13315" name="Content Placeholder 2"/>
          <p:cNvSpPr>
            <a:spLocks noGrp="1"/>
          </p:cNvSpPr>
          <p:nvPr>
            <p:ph idx="1"/>
          </p:nvPr>
        </p:nvSpPr>
        <p:spPr>
          <a:xfrm>
            <a:off x="0" y="801475"/>
            <a:ext cx="4306957" cy="3856250"/>
          </a:xfrm>
        </p:spPr>
        <p:txBody>
          <a:bodyPr/>
          <a:lstStyle/>
          <a:p>
            <a:pPr marL="287338" indent="-177800">
              <a:lnSpc>
                <a:spcPct val="95000"/>
              </a:lnSpc>
              <a:spcBef>
                <a:spcPts val="1075"/>
              </a:spcBef>
              <a:buNone/>
            </a:pPr>
            <a:r>
              <a:rPr lang="en-IN" altLang="en-US" sz="1400" b="1" dirty="0">
                <a:ea typeface="Microsoft YaHei"/>
                <a:cs typeface="CiscoSans" charset="0"/>
              </a:rPr>
              <a:t>Updating the Remote Repository</a:t>
            </a:r>
          </a:p>
          <a:p>
            <a:pPr marL="287338" indent="-177800">
              <a:lnSpc>
                <a:spcPct val="95000"/>
              </a:lnSpc>
              <a:spcBef>
                <a:spcPts val="1075"/>
              </a:spcBef>
              <a:buNone/>
            </a:pPr>
            <a:r>
              <a:rPr lang="en-IN" altLang="en-US" sz="1400" b="1" dirty="0">
                <a:ea typeface="Microsoft YaHei"/>
                <a:cs typeface="Arial"/>
              </a:rPr>
              <a:t>Command</a:t>
            </a:r>
            <a:r>
              <a:rPr lang="en-IN" altLang="en-US" sz="1400" dirty="0">
                <a:ea typeface="Microsoft YaHei"/>
                <a:cs typeface="Arial"/>
              </a:rPr>
              <a:t>: git push</a:t>
            </a:r>
          </a:p>
          <a:p>
            <a:pPr marL="287338" lvl="1" indent="-177800">
              <a:lnSpc>
                <a:spcPct val="95000"/>
              </a:lnSpc>
              <a:spcBef>
                <a:spcPts val="1075"/>
              </a:spcBef>
              <a:buSzPct val="100000"/>
              <a:buFont typeface="Arial" pitchFamily="34" charset="0"/>
              <a:buChar char="•"/>
            </a:pPr>
            <a:r>
              <a:rPr lang="en-IN" altLang="en-US" dirty="0">
                <a:ea typeface="Microsoft YaHei"/>
                <a:cs typeface="Arial"/>
              </a:rPr>
              <a:t>This command will not execute successfully if there is a conflict with adding the changes from the local Git repository</a:t>
            </a:r>
            <a:r>
              <a:rPr lang="en-IN" altLang="en-US" dirty="0">
                <a:cs typeface="Arial"/>
              </a:rPr>
              <a:t> </a:t>
            </a:r>
            <a:r>
              <a:rPr lang="en-IN" altLang="en-US" dirty="0">
                <a:ea typeface="Microsoft YaHei"/>
                <a:cs typeface="Arial"/>
              </a:rPr>
              <a:t>to the remote Git repository.</a:t>
            </a:r>
          </a:p>
          <a:p>
            <a:pPr marL="287338" lvl="1" indent="-177800">
              <a:lnSpc>
                <a:spcPct val="95000"/>
              </a:lnSpc>
              <a:spcBef>
                <a:spcPts val="1075"/>
              </a:spcBef>
              <a:buSzPct val="100000"/>
              <a:buFont typeface="Arial" pitchFamily="34" charset="0"/>
              <a:buChar char="•"/>
            </a:pPr>
            <a:r>
              <a:rPr lang="en-IN" altLang="en-US" dirty="0">
                <a:ea typeface="Microsoft YaHei"/>
                <a:cs typeface="Arial"/>
              </a:rPr>
              <a:t>To update the contents from the local repository to </a:t>
            </a:r>
            <a:br>
              <a:rPr lang="en-IN" altLang="en-US" dirty="0">
                <a:ea typeface="Microsoft YaHei"/>
                <a:cs typeface="Arial"/>
              </a:rPr>
            </a:br>
            <a:r>
              <a:rPr lang="en-IN" altLang="en-US" dirty="0">
                <a:ea typeface="Microsoft YaHei"/>
                <a:cs typeface="Arial"/>
              </a:rPr>
              <a:t>a particular branch in the remote repository, use the following command:</a:t>
            </a:r>
          </a:p>
          <a:p>
            <a:pPr marL="536575" lvl="1" indent="0">
              <a:buSzPct val="100000"/>
              <a:buNone/>
            </a:pPr>
            <a:r>
              <a:rPr lang="en-IN" altLang="en-US" dirty="0">
                <a:ea typeface="Microsoft YaHei"/>
                <a:cs typeface="Arial"/>
              </a:rPr>
              <a:t> </a:t>
            </a:r>
            <a:r>
              <a:rPr lang="en-US" dirty="0">
                <a:solidFill>
                  <a:schemeClr val="bg1"/>
                </a:solidFill>
                <a:highlight>
                  <a:srgbClr val="000000"/>
                </a:highlight>
                <a:latin typeface="Times New Roman" panose="02020603050405020304" pitchFamily="18" charset="0"/>
                <a:cs typeface="Times New Roman" panose="02020603050405020304" pitchFamily="18" charset="0"/>
              </a:rPr>
              <a:t>$ git push origin &lt;branch name&gt;</a:t>
            </a:r>
            <a:endParaRPr lang="en-IN" altLang="en-US" b="1" dirty="0">
              <a:solidFill>
                <a:schemeClr val="bg1"/>
              </a:solidFill>
              <a:highlight>
                <a:srgbClr val="000000"/>
              </a:highlight>
              <a:latin typeface="Times New Roman" panose="02020603050405020304" pitchFamily="18" charset="0"/>
              <a:ea typeface="Microsoft YaHei"/>
              <a:cs typeface="Times New Roman" panose="02020603050405020304" pitchFamily="18" charset="0"/>
            </a:endParaRPr>
          </a:p>
          <a:p>
            <a:pPr marL="287338" lvl="1" indent="-177800">
              <a:lnSpc>
                <a:spcPct val="95000"/>
              </a:lnSpc>
              <a:spcBef>
                <a:spcPts val="1075"/>
              </a:spcBef>
              <a:buClrTx/>
              <a:buSzPct val="100000"/>
              <a:buFont typeface="Arial" pitchFamily="34" charset="0"/>
              <a:buChar char="•"/>
            </a:pPr>
            <a:r>
              <a:rPr lang="en-IN" altLang="en-US" dirty="0">
                <a:ea typeface="Microsoft YaHei"/>
                <a:cs typeface="Arial"/>
              </a:rPr>
              <a:t>To update the contents from the local repository to the  master branch of the remote repository, use the command: </a:t>
            </a:r>
            <a:r>
              <a:rPr lang="en-US" dirty="0">
                <a:solidFill>
                  <a:schemeClr val="bg1"/>
                </a:solidFill>
                <a:highlight>
                  <a:srgbClr val="000000"/>
                </a:highlight>
                <a:latin typeface="Times New Roman" panose="02020603050405020304" pitchFamily="18" charset="0"/>
                <a:cs typeface="Times New Roman" panose="02020603050405020304" pitchFamily="18" charset="0"/>
              </a:rPr>
              <a:t>$ git push origin master</a:t>
            </a:r>
            <a:endParaRPr lang="en-IN" altLang="en-US" b="1" dirty="0">
              <a:solidFill>
                <a:schemeClr val="bg1"/>
              </a:solidFill>
              <a:highlight>
                <a:srgbClr val="000000"/>
              </a:highlight>
              <a:latin typeface="Times New Roman" panose="02020603050405020304" pitchFamily="18" charset="0"/>
              <a:ea typeface="Microsoft YaHei"/>
              <a:cs typeface="Times New Roman" panose="02020603050405020304" pitchFamily="18" charset="0"/>
            </a:endParaRP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6957" y="1038868"/>
            <a:ext cx="4727731" cy="3381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10698032"/>
      </p:ext>
    </p:extLst>
  </p:cSld>
  <p:clrMapOvr>
    <a:masterClrMapping/>
  </p:clrMapOvr>
  <p:transition spd="slow">
    <p:wip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7999176" cy="757551"/>
          </a:xfrm>
        </p:spPr>
        <p:txBody>
          <a:bodyPr/>
          <a:lstStyle/>
          <a:p>
            <a:r>
              <a:rPr altLang="en-US" sz="1600" dirty="0"/>
              <a:t>Version Control Systems </a:t>
            </a:r>
            <a:r>
              <a:rPr altLang="en-US" dirty="0"/>
              <a:t/>
            </a:r>
            <a:br>
              <a:rPr altLang="en-US" dirty="0"/>
            </a:br>
            <a:r>
              <a:rPr altLang="en-US" dirty="0"/>
              <a:t>Updating Repositories (</a:t>
            </a:r>
            <a:r>
              <a:rPr lang="en-US" altLang="en-US" dirty="0"/>
              <a:t>Contd.</a:t>
            </a:r>
            <a:r>
              <a:rPr altLang="en-US" dirty="0"/>
              <a:t>)</a:t>
            </a:r>
            <a:endParaRPr lang="en-CA" altLang="en-US" dirty="0"/>
          </a:p>
        </p:txBody>
      </p:sp>
      <p:sp>
        <p:nvSpPr>
          <p:cNvPr id="13315" name="Content Placeholder 2"/>
          <p:cNvSpPr>
            <a:spLocks noGrp="1"/>
          </p:cNvSpPr>
          <p:nvPr>
            <p:ph idx="1"/>
          </p:nvPr>
        </p:nvSpPr>
        <p:spPr>
          <a:xfrm>
            <a:off x="0" y="801475"/>
            <a:ext cx="8962931" cy="3856250"/>
          </a:xfrm>
        </p:spPr>
        <p:txBody>
          <a:bodyPr/>
          <a:lstStyle/>
          <a:p>
            <a:pPr marL="287338" indent="-177800">
              <a:lnSpc>
                <a:spcPct val="95000"/>
              </a:lnSpc>
              <a:buNone/>
            </a:pPr>
            <a:r>
              <a:rPr lang="en-IN" altLang="en-US" sz="1600" b="1" dirty="0">
                <a:ea typeface="Microsoft YaHei"/>
                <a:cs typeface="CiscoSans" charset="0"/>
              </a:rPr>
              <a:t>Updating Your Local Copy of the Repository</a:t>
            </a:r>
          </a:p>
          <a:p>
            <a:pPr marL="395288" indent="-285750">
              <a:lnSpc>
                <a:spcPct val="95000"/>
              </a:lnSpc>
              <a:buSzPct val="100000"/>
              <a:buFont typeface="Arial" panose="020B0604020202020204" pitchFamily="34" charset="0"/>
              <a:buChar char="•"/>
            </a:pPr>
            <a:r>
              <a:rPr lang="en-IN" sz="1600" dirty="0"/>
              <a:t>Local copies of the Git repository do not automatically get updated when another contributor makes an update to the remote Git repository. </a:t>
            </a:r>
          </a:p>
          <a:p>
            <a:pPr marL="395288" indent="-285750">
              <a:lnSpc>
                <a:spcPct val="95000"/>
              </a:lnSpc>
              <a:buSzPct val="100000"/>
              <a:buFont typeface="Arial" panose="020B0604020202020204" pitchFamily="34" charset="0"/>
              <a:buChar char="•"/>
            </a:pPr>
            <a:r>
              <a:rPr lang="en-IN" sz="1600" dirty="0"/>
              <a:t>Updating the local copy of the repository is a manual step.</a:t>
            </a:r>
            <a:endParaRPr lang="en-IN" altLang="en-US" sz="1600" b="1" dirty="0">
              <a:ea typeface="Microsoft YaHei"/>
              <a:cs typeface="CiscoSans" charset="0"/>
            </a:endParaRPr>
          </a:p>
          <a:p>
            <a:pPr marL="287338" indent="-177800">
              <a:lnSpc>
                <a:spcPct val="95000"/>
              </a:lnSpc>
              <a:buNone/>
            </a:pPr>
            <a:r>
              <a:rPr lang="en-IN" altLang="en-US" sz="1600" b="1" dirty="0">
                <a:ea typeface="Microsoft YaHei"/>
                <a:cs typeface="Arial"/>
              </a:rPr>
              <a:t>Command</a:t>
            </a:r>
            <a:r>
              <a:rPr lang="en-IN" altLang="en-US" sz="1600" dirty="0">
                <a:ea typeface="Microsoft YaHei"/>
                <a:cs typeface="Arial"/>
              </a:rPr>
              <a:t>: git pull</a:t>
            </a:r>
          </a:p>
          <a:p>
            <a:pPr marL="287338" lvl="1" indent="-177800">
              <a:lnSpc>
                <a:spcPct val="95000"/>
              </a:lnSpc>
              <a:spcBef>
                <a:spcPts val="600"/>
              </a:spcBef>
              <a:spcAft>
                <a:spcPts val="600"/>
              </a:spcAft>
              <a:buSzPct val="100000"/>
              <a:buFont typeface="Arial" pitchFamily="34" charset="0"/>
              <a:buChar char="•"/>
            </a:pPr>
            <a:r>
              <a:rPr lang="en-IN" altLang="en-US" sz="1600" dirty="0">
                <a:ea typeface="Microsoft YaHei"/>
                <a:cs typeface="Arial"/>
              </a:rPr>
              <a:t>When executing the command, the following steps occur:</a:t>
            </a:r>
          </a:p>
          <a:p>
            <a:pPr marL="627063" lvl="3" indent="-163513">
              <a:lnSpc>
                <a:spcPct val="95000"/>
              </a:lnSpc>
              <a:spcBef>
                <a:spcPts val="600"/>
              </a:spcBef>
              <a:spcAft>
                <a:spcPts val="600"/>
              </a:spcAft>
              <a:buSzPct val="100000"/>
              <a:buFont typeface="Arial" pitchFamily="34" charset="0"/>
              <a:buChar char="•"/>
            </a:pPr>
            <a:r>
              <a:rPr lang="en-IN" altLang="en-US" sz="1600" dirty="0">
                <a:ea typeface="Microsoft YaHei"/>
                <a:cs typeface="Arial"/>
              </a:rPr>
              <a:t>The local repository ( .git directory) is updated with the latest commit, file history, and so on from the remote Git repository.</a:t>
            </a:r>
          </a:p>
          <a:p>
            <a:pPr marL="627063" lvl="3" indent="-163513">
              <a:lnSpc>
                <a:spcPct val="95000"/>
              </a:lnSpc>
              <a:spcBef>
                <a:spcPts val="600"/>
              </a:spcBef>
              <a:spcAft>
                <a:spcPts val="600"/>
              </a:spcAft>
              <a:buSzPct val="100000"/>
              <a:buFont typeface="Arial" pitchFamily="34" charset="0"/>
              <a:buChar char="•"/>
            </a:pPr>
            <a:r>
              <a:rPr lang="en-IN" altLang="en-US" sz="1600" dirty="0">
                <a:ea typeface="Microsoft YaHei"/>
                <a:cs typeface="Arial"/>
              </a:rPr>
              <a:t>The working directory and branch is updated with the latest content from step 1.</a:t>
            </a:r>
          </a:p>
          <a:p>
            <a:pPr marL="627063" lvl="3" indent="-163513">
              <a:lnSpc>
                <a:spcPct val="95000"/>
              </a:lnSpc>
              <a:spcBef>
                <a:spcPts val="600"/>
              </a:spcBef>
              <a:spcAft>
                <a:spcPts val="600"/>
              </a:spcAft>
              <a:buSzPct val="100000"/>
              <a:buFont typeface="Arial" pitchFamily="34" charset="0"/>
              <a:buChar char="•"/>
            </a:pPr>
            <a:r>
              <a:rPr lang="en-IN" altLang="en-US" sz="1600" dirty="0">
                <a:ea typeface="Microsoft YaHei"/>
                <a:cs typeface="Arial"/>
              </a:rPr>
              <a:t>A single commit is created on the local branch with the changes from step 1.</a:t>
            </a:r>
          </a:p>
          <a:p>
            <a:pPr marL="627063" lvl="3" indent="-163513">
              <a:lnSpc>
                <a:spcPct val="95000"/>
              </a:lnSpc>
              <a:spcBef>
                <a:spcPts val="600"/>
              </a:spcBef>
              <a:spcAft>
                <a:spcPts val="600"/>
              </a:spcAft>
              <a:buSzPct val="100000"/>
              <a:buFont typeface="Arial" pitchFamily="34" charset="0"/>
              <a:buChar char="•"/>
            </a:pPr>
            <a:r>
              <a:rPr lang="en-IN" altLang="en-US" sz="1600" dirty="0">
                <a:ea typeface="Microsoft YaHei"/>
                <a:cs typeface="Arial"/>
              </a:rPr>
              <a:t>The working directory is updated with the latest content.</a:t>
            </a:r>
          </a:p>
          <a:p>
            <a:pPr marL="287338" lvl="1" indent="-177800">
              <a:spcBef>
                <a:spcPts val="200"/>
              </a:spcBef>
              <a:buNone/>
            </a:pPr>
            <a:endParaRPr lang="en-IN" altLang="en-US" sz="1600" b="1" dirty="0">
              <a:solidFill>
                <a:srgbClr val="000000"/>
              </a:solidFill>
              <a:ea typeface="Microsoft YaHei"/>
              <a:cs typeface="Arial"/>
            </a:endParaRPr>
          </a:p>
        </p:txBody>
      </p:sp>
    </p:spTree>
    <p:extLst>
      <p:ext uri="{BB962C8B-B14F-4D97-AF65-F5344CB8AC3E}">
        <p14:creationId xmlns:p14="http://schemas.microsoft.com/office/powerpoint/2010/main" val="578453994"/>
      </p:ext>
    </p:extLst>
  </p:cSld>
  <p:clrMapOvr>
    <a:masterClrMapping/>
  </p:clrMapOvr>
  <p:transition spd="slow">
    <p:wip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7999176" cy="757551"/>
          </a:xfrm>
        </p:spPr>
        <p:txBody>
          <a:bodyPr/>
          <a:lstStyle/>
          <a:p>
            <a:r>
              <a:rPr altLang="en-US" sz="1600" dirty="0"/>
              <a:t>Version Control Systems </a:t>
            </a:r>
            <a:r>
              <a:rPr altLang="en-US" dirty="0"/>
              <a:t/>
            </a:r>
            <a:br>
              <a:rPr altLang="en-US" dirty="0"/>
            </a:br>
            <a:r>
              <a:rPr altLang="en-US" dirty="0"/>
              <a:t>Updating Repositories (</a:t>
            </a:r>
            <a:r>
              <a:rPr lang="en-US" altLang="en-US" dirty="0"/>
              <a:t>Contd.</a:t>
            </a:r>
            <a:r>
              <a:rPr altLang="en-US" dirty="0"/>
              <a:t>)</a:t>
            </a:r>
            <a:endParaRPr lang="en-CA" altLang="en-US" dirty="0"/>
          </a:p>
        </p:txBody>
      </p:sp>
      <p:sp>
        <p:nvSpPr>
          <p:cNvPr id="13315" name="Content Placeholder 2"/>
          <p:cNvSpPr>
            <a:spLocks noGrp="1"/>
          </p:cNvSpPr>
          <p:nvPr>
            <p:ph idx="1"/>
          </p:nvPr>
        </p:nvSpPr>
        <p:spPr>
          <a:xfrm>
            <a:off x="1" y="801475"/>
            <a:ext cx="3922642" cy="3571742"/>
          </a:xfrm>
        </p:spPr>
        <p:txBody>
          <a:bodyPr/>
          <a:lstStyle/>
          <a:p>
            <a:pPr lvl="1" indent="-283845">
              <a:lnSpc>
                <a:spcPct val="95000"/>
              </a:lnSpc>
              <a:spcBef>
                <a:spcPts val="1075"/>
              </a:spcBef>
              <a:buSzPct val="100000"/>
              <a:buFont typeface="Arial" panose="020B0604020202020204" pitchFamily="34" charset="0"/>
              <a:buChar char="•"/>
            </a:pPr>
            <a:r>
              <a:rPr lang="en-IN" altLang="en-US" sz="1600" dirty="0">
                <a:ea typeface="Microsoft YaHei"/>
                <a:cs typeface="Arial"/>
              </a:rPr>
              <a:t>To update the local copy of the Git repository from the parent branch, use the following command:</a:t>
            </a:r>
          </a:p>
          <a:p>
            <a:pPr lvl="1" indent="-283845">
              <a:buClrTx/>
              <a:buNone/>
            </a:pPr>
            <a:r>
              <a:rPr lang="en-IN" altLang="en-US" sz="1600" dirty="0">
                <a:latin typeface="Consolas"/>
                <a:ea typeface="Microsoft YaHei"/>
              </a:rPr>
              <a:t>   </a:t>
            </a:r>
            <a:r>
              <a:rPr lang="en-US" sz="1600" dirty="0"/>
              <a:t> </a:t>
            </a:r>
            <a:r>
              <a:rPr lang="en-US" sz="1600" dirty="0">
                <a:solidFill>
                  <a:schemeClr val="bg1"/>
                </a:solidFill>
                <a:highlight>
                  <a:srgbClr val="000000"/>
                </a:highlight>
                <a:latin typeface="Times New Roman" panose="02020603050405020304" pitchFamily="18" charset="0"/>
                <a:cs typeface="Times New Roman" panose="02020603050405020304" pitchFamily="18" charset="0"/>
              </a:rPr>
              <a:t>$ git pull</a:t>
            </a:r>
            <a:endParaRPr lang="en-IN" altLang="en-US" sz="1600" b="1" dirty="0">
              <a:solidFill>
                <a:schemeClr val="bg1"/>
              </a:solidFill>
              <a:highlight>
                <a:srgbClr val="000000"/>
              </a:highlight>
              <a:latin typeface="Times New Roman" panose="02020603050405020304" pitchFamily="18" charset="0"/>
              <a:ea typeface="Microsoft YaHei"/>
              <a:cs typeface="Times New Roman" panose="02020603050405020304" pitchFamily="18" charset="0"/>
            </a:endParaRPr>
          </a:p>
          <a:p>
            <a:pPr marL="471487" lvl="1" indent="-280670">
              <a:buClrTx/>
              <a:buNone/>
            </a:pPr>
            <a:r>
              <a:rPr lang="en-IN" altLang="en-US" sz="1600" dirty="0">
                <a:ea typeface="Microsoft YaHei"/>
                <a:cs typeface="Arial"/>
              </a:rPr>
              <a:t> Or</a:t>
            </a:r>
          </a:p>
          <a:p>
            <a:pPr marL="471487" lvl="1" indent="-280670">
              <a:buClrTx/>
              <a:buNone/>
            </a:pPr>
            <a:r>
              <a:rPr lang="en-IN" altLang="en-US" sz="1600" dirty="0">
                <a:latin typeface="Consolas"/>
                <a:ea typeface="Microsoft YaHei"/>
              </a:rPr>
              <a:t>  </a:t>
            </a:r>
            <a:r>
              <a:rPr lang="en-US" sz="1600" dirty="0">
                <a:solidFill>
                  <a:schemeClr val="bg1"/>
                </a:solidFill>
                <a:highlight>
                  <a:srgbClr val="000000"/>
                </a:highlight>
                <a:latin typeface="Times New Roman" panose="02020603050405020304" pitchFamily="18" charset="0"/>
                <a:cs typeface="Times New Roman" panose="02020603050405020304" pitchFamily="18" charset="0"/>
              </a:rPr>
              <a:t>$ git pull origin</a:t>
            </a:r>
            <a:endParaRPr lang="en-IN" altLang="en-US" sz="1600" b="1" dirty="0">
              <a:solidFill>
                <a:schemeClr val="bg1"/>
              </a:solidFill>
              <a:highlight>
                <a:srgbClr val="000000"/>
              </a:highlight>
              <a:latin typeface="Times New Roman" panose="02020603050405020304" pitchFamily="18" charset="0"/>
              <a:ea typeface="Microsoft YaHei"/>
              <a:cs typeface="Times New Roman" panose="02020603050405020304" pitchFamily="18" charset="0"/>
            </a:endParaRPr>
          </a:p>
          <a:p>
            <a:pPr lvl="1" indent="-283845">
              <a:buClrTx/>
              <a:buNone/>
            </a:pPr>
            <a:endParaRPr lang="en-IN" altLang="en-US" sz="1600" dirty="0">
              <a:cs typeface="Arial"/>
            </a:endParaRPr>
          </a:p>
          <a:p>
            <a:pPr lvl="1" indent="-283845">
              <a:buSzPct val="100000"/>
              <a:buFont typeface="Arial" panose="020B0604020202020204" pitchFamily="34" charset="0"/>
              <a:buChar char="•"/>
            </a:pPr>
            <a:r>
              <a:rPr lang="en-IN" altLang="en-US" sz="1600" dirty="0">
                <a:ea typeface="Microsoft YaHei"/>
                <a:cs typeface="Arial"/>
              </a:rPr>
              <a:t>To update the local copy of the Git repository from a specific branch, use the following command:</a:t>
            </a:r>
          </a:p>
          <a:p>
            <a:pPr lvl="1" indent="-283845">
              <a:buClrTx/>
              <a:buNone/>
            </a:pPr>
            <a:r>
              <a:rPr lang="en-IN" altLang="en-US" sz="1600" dirty="0">
                <a:latin typeface="Consolas"/>
                <a:ea typeface="Microsoft YaHei"/>
              </a:rPr>
              <a:t>   </a:t>
            </a:r>
            <a:r>
              <a:rPr lang="en-US" sz="1600" dirty="0"/>
              <a:t> </a:t>
            </a:r>
            <a:r>
              <a:rPr lang="en-US" sz="1600" dirty="0">
                <a:solidFill>
                  <a:schemeClr val="bg1"/>
                </a:solidFill>
                <a:highlight>
                  <a:srgbClr val="000000"/>
                </a:highlight>
                <a:latin typeface="Times New Roman" panose="02020603050405020304" pitchFamily="18" charset="0"/>
                <a:cs typeface="Times New Roman" panose="02020603050405020304" pitchFamily="18" charset="0"/>
              </a:rPr>
              <a:t>$ git pull origin &lt;branch&gt;</a:t>
            </a:r>
            <a:endParaRPr lang="en-IN" altLang="en-US" sz="1600" b="1" dirty="0">
              <a:solidFill>
                <a:schemeClr val="bg1"/>
              </a:solidFill>
              <a:highlight>
                <a:srgbClr val="000000"/>
              </a:highlight>
              <a:latin typeface="Times New Roman" panose="02020603050405020304" pitchFamily="18" charset="0"/>
              <a:ea typeface="Microsoft YaHei"/>
              <a:cs typeface="Times New Roman" panose="02020603050405020304" pitchFamily="18" charset="0"/>
            </a:endParaRPr>
          </a:p>
        </p:txBody>
      </p:sp>
      <p:pic>
        <p:nvPicPr>
          <p:cNvPr id="21509" name="Picture 5"/>
          <p:cNvPicPr>
            <a:picLocks noChangeAspect="1" noChangeArrowheads="1"/>
          </p:cNvPicPr>
          <p:nvPr/>
        </p:nvPicPr>
        <p:blipFill>
          <a:blip r:embed="rId3"/>
          <a:srcRect/>
          <a:stretch>
            <a:fillRect/>
          </a:stretch>
        </p:blipFill>
        <p:spPr bwMode="auto">
          <a:xfrm>
            <a:off x="4087137" y="798944"/>
            <a:ext cx="4804503" cy="4192819"/>
          </a:xfrm>
          <a:prstGeom prst="rect">
            <a:avLst/>
          </a:prstGeom>
          <a:noFill/>
          <a:ln w="9525">
            <a:noFill/>
            <a:miter lim="800000"/>
            <a:headEnd/>
            <a:tailEnd/>
          </a:ln>
        </p:spPr>
      </p:pic>
    </p:spTree>
    <p:extLst>
      <p:ext uri="{BB962C8B-B14F-4D97-AF65-F5344CB8AC3E}">
        <p14:creationId xmlns:p14="http://schemas.microsoft.com/office/powerpoint/2010/main" val="1358028988"/>
      </p:ext>
    </p:extLst>
  </p:cSld>
  <p:clrMapOvr>
    <a:masterClrMapping/>
  </p:clrMapOvr>
  <p:transition spd="slow">
    <p:wip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7999176" cy="757551"/>
          </a:xfrm>
        </p:spPr>
        <p:txBody>
          <a:bodyPr/>
          <a:lstStyle/>
          <a:p>
            <a:r>
              <a:rPr altLang="en-US" sz="1600" dirty="0"/>
              <a:t>Version Control Systems </a:t>
            </a:r>
            <a:r>
              <a:rPr altLang="en-US" dirty="0"/>
              <a:t/>
            </a:r>
            <a:br>
              <a:rPr altLang="en-US" dirty="0"/>
            </a:br>
            <a:r>
              <a:rPr altLang="en-US" dirty="0"/>
              <a:t>Branching Features</a:t>
            </a:r>
            <a:endParaRPr lang="en-CA" altLang="en-US" dirty="0"/>
          </a:p>
        </p:txBody>
      </p:sp>
      <p:sp>
        <p:nvSpPr>
          <p:cNvPr id="13315" name="Content Placeholder 2"/>
          <p:cNvSpPr>
            <a:spLocks noGrp="1"/>
          </p:cNvSpPr>
          <p:nvPr>
            <p:ph idx="1"/>
          </p:nvPr>
        </p:nvSpPr>
        <p:spPr>
          <a:xfrm>
            <a:off x="0" y="801475"/>
            <a:ext cx="8840141" cy="3856250"/>
          </a:xfrm>
          <a:solidFill>
            <a:schemeClr val="bg1"/>
          </a:solidFill>
        </p:spPr>
        <p:txBody>
          <a:bodyPr/>
          <a:lstStyle/>
          <a:p>
            <a:pPr marL="287338" indent="-177800">
              <a:buClrTx/>
              <a:buNone/>
            </a:pPr>
            <a:r>
              <a:rPr lang="en-IN" altLang="en-US" sz="1400" b="1" dirty="0">
                <a:ea typeface="Microsoft YaHei"/>
                <a:cs typeface="Arial"/>
              </a:rPr>
              <a:t>Creating and Deleting a Branch</a:t>
            </a:r>
          </a:p>
          <a:p>
            <a:pPr marL="287338" indent="-177800">
              <a:buClrTx/>
              <a:buNone/>
            </a:pPr>
            <a:r>
              <a:rPr lang="en-IN" altLang="en-US" sz="1400" b="1" dirty="0">
                <a:ea typeface="Microsoft YaHei"/>
                <a:cs typeface="Arial"/>
              </a:rPr>
              <a:t>Option 1: </a:t>
            </a:r>
            <a:r>
              <a:rPr lang="en-IN" altLang="en-US" sz="1400" dirty="0">
                <a:ea typeface="Microsoft YaHei"/>
                <a:cs typeface="Arial"/>
              </a:rPr>
              <a:t>git branch command to list, create, or delete a branch. </a:t>
            </a:r>
          </a:p>
          <a:p>
            <a:pPr marL="287338" indent="-177800">
              <a:buClrTx/>
              <a:buNone/>
            </a:pPr>
            <a:r>
              <a:rPr lang="en-US" dirty="0">
                <a:solidFill>
                  <a:schemeClr val="bg1"/>
                </a:solidFill>
                <a:highlight>
                  <a:srgbClr val="000000"/>
                </a:highlight>
                <a:latin typeface="Times New Roman" panose="02020603050405020304" pitchFamily="18" charset="0"/>
                <a:cs typeface="Times New Roman" panose="02020603050405020304" pitchFamily="18" charset="0"/>
              </a:rPr>
              <a:t>$ git branch &lt;parent branch&gt; &lt;branch name&gt;</a:t>
            </a:r>
          </a:p>
          <a:p>
            <a:pPr marL="109538" lvl="1" indent="0">
              <a:spcBef>
                <a:spcPts val="600"/>
              </a:spcBef>
              <a:spcAft>
                <a:spcPts val="0"/>
              </a:spcAft>
              <a:buClrTx/>
              <a:buSzPct val="100000"/>
              <a:buNone/>
            </a:pPr>
            <a:r>
              <a:rPr lang="en-IN" altLang="en-US" b="1" dirty="0">
                <a:ea typeface="Microsoft YaHei"/>
                <a:cs typeface="Arial"/>
              </a:rPr>
              <a:t>Option 2: </a:t>
            </a:r>
            <a:r>
              <a:rPr lang="en-IN" altLang="en-US" dirty="0">
                <a:ea typeface="Microsoft YaHei"/>
                <a:cs typeface="Arial"/>
              </a:rPr>
              <a:t>git checkout command to switch branches by updating the working directory with the contents of the branch.</a:t>
            </a:r>
          </a:p>
          <a:p>
            <a:pPr marL="271462" lvl="1" indent="0">
              <a:spcBef>
                <a:spcPts val="600"/>
              </a:spcBef>
              <a:buClrTx/>
              <a:buSzPct val="100000"/>
              <a:buNone/>
            </a:pPr>
            <a:r>
              <a:rPr lang="en-US" dirty="0"/>
              <a:t>    </a:t>
            </a:r>
            <a:r>
              <a:rPr lang="en-US" dirty="0">
                <a:solidFill>
                  <a:schemeClr val="bg1"/>
                </a:solidFill>
                <a:highlight>
                  <a:srgbClr val="000000"/>
                </a:highlight>
                <a:latin typeface="Times New Roman" panose="02020603050405020304" pitchFamily="18" charset="0"/>
                <a:cs typeface="Times New Roman" panose="02020603050405020304" pitchFamily="18" charset="0"/>
              </a:rPr>
              <a:t>$ git checkout -b &lt;parent branch&gt; &lt;branch name&gt;</a:t>
            </a:r>
            <a:endParaRPr lang="en-IN" altLang="en-US" dirty="0">
              <a:solidFill>
                <a:schemeClr val="bg1"/>
              </a:solidFill>
              <a:highlight>
                <a:srgbClr val="000000"/>
              </a:highlight>
              <a:latin typeface="Times New Roman" panose="02020603050405020304" pitchFamily="18" charset="0"/>
              <a:ea typeface="Microsoft YaHei"/>
              <a:cs typeface="Times New Roman" panose="02020603050405020304" pitchFamily="18" charset="0"/>
            </a:endParaRPr>
          </a:p>
          <a:p>
            <a:pPr marL="287338" indent="-177800">
              <a:spcAft>
                <a:spcPts val="300"/>
              </a:spcAft>
              <a:buNone/>
            </a:pPr>
            <a:r>
              <a:rPr lang="en-IN" altLang="en-US" sz="1400" b="1" dirty="0">
                <a:ea typeface="Microsoft YaHei"/>
                <a:cs typeface="Arial"/>
              </a:rPr>
              <a:t>Deleting a Branch</a:t>
            </a:r>
          </a:p>
          <a:p>
            <a:pPr marL="395288" indent="-285750">
              <a:spcAft>
                <a:spcPts val="300"/>
              </a:spcAft>
              <a:buFont typeface="Arial" panose="020B0604020202020204" pitchFamily="34" charset="0"/>
              <a:buChar char="•"/>
            </a:pPr>
            <a:r>
              <a:rPr lang="en-IN" altLang="en-US" sz="1400" dirty="0">
                <a:ea typeface="Microsoft YaHei"/>
                <a:cs typeface="Arial"/>
              </a:rPr>
              <a:t>To delete a branch, use the following command:</a:t>
            </a:r>
          </a:p>
          <a:p>
            <a:pPr marL="536575" indent="0">
              <a:spcAft>
                <a:spcPts val="300"/>
              </a:spcAft>
              <a:buSzPct val="100000"/>
              <a:buNone/>
            </a:pPr>
            <a:r>
              <a:rPr lang="de-DE" sz="1400" dirty="0"/>
              <a:t> </a:t>
            </a:r>
            <a:r>
              <a:rPr lang="de-DE" sz="1400" dirty="0">
                <a:solidFill>
                  <a:schemeClr val="bg1"/>
                </a:solidFill>
                <a:highlight>
                  <a:srgbClr val="000000"/>
                </a:highlight>
                <a:latin typeface="Times New Roman" panose="02020603050405020304" pitchFamily="18" charset="0"/>
                <a:cs typeface="Times New Roman" panose="02020603050405020304" pitchFamily="18" charset="0"/>
              </a:rPr>
              <a:t>$ git branch -d &lt;branch name&gt;</a:t>
            </a:r>
            <a:endParaRPr lang="en-IN" altLang="en-US" sz="1400" b="1" dirty="0">
              <a:solidFill>
                <a:schemeClr val="bg1"/>
              </a:solidFill>
              <a:highlight>
                <a:srgbClr val="000000"/>
              </a:highlight>
              <a:latin typeface="Times New Roman" panose="02020603050405020304" pitchFamily="18" charset="0"/>
              <a:ea typeface="Microsoft YaHei"/>
              <a:cs typeface="Times New Roman" panose="02020603050405020304" pitchFamily="18" charset="0"/>
            </a:endParaRPr>
          </a:p>
          <a:p>
            <a:pPr marL="287338" indent="-177800">
              <a:spcAft>
                <a:spcPts val="300"/>
              </a:spcAft>
              <a:buClrTx/>
              <a:buSzTx/>
              <a:buNone/>
            </a:pPr>
            <a:r>
              <a:rPr lang="en-IN" altLang="en-US" sz="1400" b="1" dirty="0">
                <a:ea typeface="Microsoft YaHei"/>
                <a:cs typeface="Arial"/>
              </a:rPr>
              <a:t>Get a List of all Branches</a:t>
            </a:r>
          </a:p>
          <a:p>
            <a:pPr marL="395288" indent="-285750">
              <a:spcAft>
                <a:spcPts val="300"/>
              </a:spcAft>
              <a:buFont typeface="Arial" panose="020B0604020202020204" pitchFamily="34" charset="0"/>
              <a:buChar char="•"/>
            </a:pPr>
            <a:r>
              <a:rPr lang="en-IN" altLang="en-US" sz="1400" dirty="0">
                <a:ea typeface="Microsoft YaHei"/>
                <a:cs typeface="Arial"/>
              </a:rPr>
              <a:t>To get a list of all the local branches, use the following command:</a:t>
            </a:r>
          </a:p>
          <a:p>
            <a:pPr marL="536575" indent="0">
              <a:spcAft>
                <a:spcPts val="300"/>
              </a:spcAft>
              <a:buNone/>
            </a:pPr>
            <a:r>
              <a:rPr lang="en-US" sz="1400" dirty="0">
                <a:solidFill>
                  <a:schemeClr val="bg1"/>
                </a:solidFill>
                <a:highlight>
                  <a:srgbClr val="000000"/>
                </a:highlight>
                <a:latin typeface="Times New Roman" panose="02020603050405020304" pitchFamily="18" charset="0"/>
                <a:cs typeface="Times New Roman" panose="02020603050405020304" pitchFamily="18" charset="0"/>
              </a:rPr>
              <a:t>$ git branch </a:t>
            </a:r>
            <a:r>
              <a:rPr lang="en-IN" altLang="en-US" sz="1400" dirty="0">
                <a:latin typeface="Consolas"/>
                <a:ea typeface="Microsoft YaHei"/>
              </a:rPr>
              <a:t>  </a:t>
            </a:r>
            <a:r>
              <a:rPr lang="en-IN" altLang="en-US" sz="1400" dirty="0">
                <a:ea typeface="Microsoft YaHei"/>
              </a:rPr>
              <a:t>Or</a:t>
            </a:r>
            <a:r>
              <a:rPr lang="en-IN" altLang="en-US" sz="1400" dirty="0">
                <a:latin typeface="Consolas"/>
                <a:ea typeface="Microsoft YaHei"/>
              </a:rPr>
              <a:t> </a:t>
            </a:r>
            <a:r>
              <a:rPr lang="en-US" sz="1400" dirty="0">
                <a:solidFill>
                  <a:schemeClr val="bg1"/>
                </a:solidFill>
                <a:highlight>
                  <a:srgbClr val="000000"/>
                </a:highlight>
                <a:latin typeface="Times New Roman" panose="02020603050405020304" pitchFamily="18" charset="0"/>
                <a:cs typeface="Times New Roman" panose="02020603050405020304" pitchFamily="18" charset="0"/>
              </a:rPr>
              <a:t>$ git branch --list</a:t>
            </a:r>
            <a:endParaRPr lang="en-IN" altLang="en-US" sz="1400" dirty="0">
              <a:solidFill>
                <a:schemeClr val="bg1"/>
              </a:solidFill>
              <a:highlight>
                <a:srgbClr val="000000"/>
              </a:highlight>
              <a:latin typeface="Times New Roman" panose="02020603050405020304" pitchFamily="18" charset="0"/>
              <a:ea typeface="Microsoft YaHei"/>
              <a:cs typeface="Times New Roman" panose="02020603050405020304" pitchFamily="18" charset="0"/>
            </a:endParaRPr>
          </a:p>
          <a:p>
            <a:pPr marL="287338" lvl="1" indent="-177800">
              <a:buClrTx/>
              <a:buNone/>
            </a:pPr>
            <a:endParaRPr lang="en-IN" altLang="en-US" b="1" dirty="0">
              <a:solidFill>
                <a:srgbClr val="000000"/>
              </a:solidFill>
              <a:ea typeface="Microsoft YaHei"/>
              <a:cs typeface="Arial"/>
            </a:endParaRPr>
          </a:p>
        </p:txBody>
      </p:sp>
    </p:spTree>
    <p:extLst>
      <p:ext uri="{BB962C8B-B14F-4D97-AF65-F5344CB8AC3E}">
        <p14:creationId xmlns:p14="http://schemas.microsoft.com/office/powerpoint/2010/main" val="2229432897"/>
      </p:ext>
    </p:extLst>
  </p:cSld>
  <p:clrMapOvr>
    <a:masterClrMapping/>
  </p:clrMapOvr>
  <p:transition spd="slow">
    <p:wip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7999176" cy="757551"/>
          </a:xfrm>
        </p:spPr>
        <p:txBody>
          <a:bodyPr/>
          <a:lstStyle/>
          <a:p>
            <a:r>
              <a:rPr altLang="en-US" sz="1600" dirty="0"/>
              <a:t>Version Control Systems </a:t>
            </a:r>
            <a:r>
              <a:rPr altLang="en-US" dirty="0"/>
              <a:t/>
            </a:r>
            <a:br>
              <a:rPr altLang="en-US" dirty="0"/>
            </a:br>
            <a:r>
              <a:rPr altLang="en-US" dirty="0"/>
              <a:t>Branching Features (</a:t>
            </a:r>
            <a:r>
              <a:rPr lang="en-US" altLang="en-US" dirty="0"/>
              <a:t>Contd.</a:t>
            </a:r>
            <a:r>
              <a:rPr altLang="en-US" dirty="0"/>
              <a:t>)</a:t>
            </a:r>
            <a:endParaRPr lang="en-CA" altLang="en-US" dirty="0"/>
          </a:p>
        </p:txBody>
      </p:sp>
      <p:sp>
        <p:nvSpPr>
          <p:cNvPr id="13315" name="Content Placeholder 2"/>
          <p:cNvSpPr>
            <a:spLocks noGrp="1"/>
          </p:cNvSpPr>
          <p:nvPr>
            <p:ph idx="1"/>
          </p:nvPr>
        </p:nvSpPr>
        <p:spPr>
          <a:xfrm>
            <a:off x="2" y="801475"/>
            <a:ext cx="3538328" cy="3780000"/>
          </a:xfrm>
        </p:spPr>
        <p:txBody>
          <a:bodyPr/>
          <a:lstStyle/>
          <a:p>
            <a:pPr marL="287338" indent="-177800">
              <a:spcBef>
                <a:spcPts val="300"/>
              </a:spcBef>
              <a:spcAft>
                <a:spcPts val="300"/>
              </a:spcAft>
              <a:buNone/>
            </a:pPr>
            <a:r>
              <a:rPr lang="en-IN" altLang="en-US" sz="1600" b="1" dirty="0">
                <a:ea typeface="Microsoft YaHei"/>
                <a:cs typeface="Arial"/>
              </a:rPr>
              <a:t>Merging Branches</a:t>
            </a:r>
          </a:p>
          <a:p>
            <a:pPr marL="395288" indent="-285750">
              <a:spcBef>
                <a:spcPts val="300"/>
              </a:spcBef>
              <a:spcAft>
                <a:spcPts val="300"/>
              </a:spcAft>
              <a:buFont typeface="Arial" panose="020B0604020202020204" pitchFamily="34" charset="0"/>
              <a:buChar char="•"/>
            </a:pPr>
            <a:r>
              <a:rPr lang="en-IN" sz="1600" dirty="0"/>
              <a:t>Branches diverge from one another when they are modified after they are created.</a:t>
            </a:r>
          </a:p>
          <a:p>
            <a:pPr marL="395288" indent="-285750">
              <a:spcBef>
                <a:spcPts val="300"/>
              </a:spcBef>
              <a:spcAft>
                <a:spcPts val="300"/>
              </a:spcAft>
              <a:buFont typeface="Arial" panose="020B0604020202020204" pitchFamily="34" charset="0"/>
              <a:buChar char="•"/>
            </a:pPr>
            <a:r>
              <a:rPr lang="en-IN" sz="1600" dirty="0"/>
              <a:t>When Git merges the branch, it takes the changes/commits from the source branch and applies it to the target branch. </a:t>
            </a:r>
          </a:p>
          <a:p>
            <a:pPr marL="395288" indent="-285750">
              <a:spcBef>
                <a:spcPts val="300"/>
              </a:spcBef>
              <a:spcAft>
                <a:spcPts val="300"/>
              </a:spcAft>
              <a:buFont typeface="Arial" panose="020B0604020202020204" pitchFamily="34" charset="0"/>
              <a:buChar char="•"/>
            </a:pPr>
            <a:r>
              <a:rPr lang="en-IN" sz="1600" dirty="0"/>
              <a:t>During a merge, only the target branch is modified. </a:t>
            </a:r>
          </a:p>
          <a:p>
            <a:pPr marL="395288" indent="-285750">
              <a:spcBef>
                <a:spcPts val="300"/>
              </a:spcBef>
              <a:spcAft>
                <a:spcPts val="300"/>
              </a:spcAft>
              <a:buFont typeface="Arial" panose="020B0604020202020204" pitchFamily="34" charset="0"/>
              <a:buChar char="•"/>
            </a:pPr>
            <a:r>
              <a:rPr lang="en-IN" sz="1600" dirty="0"/>
              <a:t>The source branch is untouched and remains the same.</a:t>
            </a:r>
            <a:r>
              <a:rPr lang="en-IN" altLang="en-US" sz="1600" dirty="0"/>
              <a:t/>
            </a:r>
            <a:br>
              <a:rPr lang="en-IN" altLang="en-US" sz="1600" dirty="0"/>
            </a:br>
            <a:r>
              <a:rPr lang="en-IN" altLang="en-US" sz="1600" dirty="0">
                <a:latin typeface="Consolas"/>
                <a:ea typeface="Microsoft YaHei"/>
              </a:rPr>
              <a:t> </a:t>
            </a:r>
            <a:endParaRPr lang="en-IN" altLang="en-US" sz="1600" b="1" dirty="0">
              <a:ea typeface="Microsoft YaHei"/>
              <a:cs typeface="Arial"/>
            </a:endParaRPr>
          </a:p>
          <a:p>
            <a:pPr marL="287338" indent="-177800">
              <a:lnSpc>
                <a:spcPct val="50000"/>
              </a:lnSpc>
              <a:spcBef>
                <a:spcPts val="300"/>
              </a:spcBef>
              <a:spcAft>
                <a:spcPts val="300"/>
              </a:spcAft>
              <a:buClrTx/>
              <a:buSzTx/>
              <a:buNone/>
            </a:pPr>
            <a:endParaRPr lang="en-IN" altLang="en-US" sz="1600" b="1" dirty="0">
              <a:ea typeface="Microsoft YaHei"/>
              <a:cs typeface="Arial"/>
            </a:endParaRPr>
          </a:p>
          <a:p>
            <a:pPr marL="287338" indent="-177800">
              <a:spcBef>
                <a:spcPts val="300"/>
              </a:spcBef>
              <a:spcAft>
                <a:spcPts val="300"/>
              </a:spcAft>
              <a:buClrTx/>
              <a:buSzTx/>
              <a:buNone/>
            </a:pPr>
            <a:endParaRPr lang="en-IN" altLang="en-US" sz="1600" dirty="0">
              <a:ea typeface="Microsoft YaHei"/>
            </a:endParaRPr>
          </a:p>
          <a:p>
            <a:pPr marL="287338" indent="-177800">
              <a:spcBef>
                <a:spcPts val="300"/>
              </a:spcBef>
              <a:spcAft>
                <a:spcPts val="300"/>
              </a:spcAft>
              <a:buClrTx/>
              <a:buSzTx/>
              <a:buNone/>
            </a:pPr>
            <a:endParaRPr lang="en-IN" altLang="en-US" sz="1600" b="1" dirty="0">
              <a:latin typeface="Consolas"/>
              <a:ea typeface="Microsoft YaHei"/>
            </a:endParaRPr>
          </a:p>
          <a:p>
            <a:pPr marL="287338" lvl="1" indent="-177800">
              <a:buSzPct val="45000"/>
              <a:buFont typeface="Arial" panose="020B0604020202020204" pitchFamily="34" charset="0"/>
              <a:buChar char="•"/>
            </a:pPr>
            <a:endParaRPr lang="en-IN" altLang="en-US" sz="1600" b="1" dirty="0">
              <a:latin typeface="Consolas"/>
              <a:ea typeface="Microsoft YaHei"/>
            </a:endParaRPr>
          </a:p>
          <a:p>
            <a:pPr marL="287338" lvl="1" indent="-177800">
              <a:buNone/>
            </a:pPr>
            <a:endParaRPr lang="en-IN" altLang="en-US" sz="1600" b="1" dirty="0">
              <a:solidFill>
                <a:srgbClr val="000000"/>
              </a:solidFill>
              <a:ea typeface="Microsoft YaHei"/>
              <a:cs typeface="Arial"/>
            </a:endParaRP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4104" y="926870"/>
            <a:ext cx="5182811" cy="35291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9061129"/>
      </p:ext>
    </p:extLst>
  </p:cSld>
  <p:clrMapOvr>
    <a:masterClrMapping/>
  </p:clrMapOvr>
  <p:transition spd="slow">
    <p:wip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7999176" cy="757551"/>
          </a:xfrm>
        </p:spPr>
        <p:txBody>
          <a:bodyPr/>
          <a:lstStyle/>
          <a:p>
            <a:r>
              <a:rPr altLang="en-US" sz="1600" dirty="0"/>
              <a:t>Version Control Systems </a:t>
            </a:r>
            <a:r>
              <a:rPr altLang="en-US" dirty="0"/>
              <a:t/>
            </a:r>
            <a:br>
              <a:rPr altLang="en-US" dirty="0"/>
            </a:br>
            <a:r>
              <a:rPr altLang="en-US" dirty="0"/>
              <a:t>Branching Features (</a:t>
            </a:r>
            <a:r>
              <a:rPr lang="en-US" altLang="en-US" dirty="0"/>
              <a:t>Contd.</a:t>
            </a:r>
            <a:r>
              <a:rPr altLang="en-US" dirty="0"/>
              <a:t>)</a:t>
            </a:r>
            <a:endParaRPr lang="en-CA" altLang="en-US" dirty="0"/>
          </a:p>
        </p:txBody>
      </p:sp>
      <p:sp>
        <p:nvSpPr>
          <p:cNvPr id="13315" name="Content Placeholder 2"/>
          <p:cNvSpPr>
            <a:spLocks noGrp="1"/>
          </p:cNvSpPr>
          <p:nvPr>
            <p:ph idx="1"/>
          </p:nvPr>
        </p:nvSpPr>
        <p:spPr>
          <a:xfrm>
            <a:off x="1" y="772384"/>
            <a:ext cx="9053464" cy="3856250"/>
          </a:xfrm>
        </p:spPr>
        <p:txBody>
          <a:bodyPr/>
          <a:lstStyle/>
          <a:p>
            <a:pPr marL="109538" indent="0">
              <a:lnSpc>
                <a:spcPct val="95000"/>
              </a:lnSpc>
              <a:spcBef>
                <a:spcPts val="300"/>
              </a:spcBef>
              <a:buSzPct val="100000"/>
              <a:buNone/>
            </a:pPr>
            <a:r>
              <a:rPr lang="en-IN" altLang="en-US" sz="1600" b="1" dirty="0">
                <a:ea typeface="Microsoft YaHei"/>
                <a:cs typeface="CiscoSans" charset="0"/>
              </a:rPr>
              <a:t>Fast-Forward Merge</a:t>
            </a:r>
          </a:p>
          <a:p>
            <a:pPr marL="287338" indent="-177800">
              <a:lnSpc>
                <a:spcPct val="95000"/>
              </a:lnSpc>
              <a:spcBef>
                <a:spcPts val="300"/>
              </a:spcBef>
              <a:buClrTx/>
              <a:buSzPct val="100000"/>
              <a:buFont typeface="Arial" pitchFamily="34" charset="0"/>
              <a:buChar char="•"/>
            </a:pPr>
            <a:r>
              <a:rPr lang="en-IN" altLang="en-US" sz="1600" dirty="0">
                <a:ea typeface="Microsoft YaHei"/>
                <a:cs typeface="Arial"/>
              </a:rPr>
              <a:t>A fast-forward merge is when the Git algorithm is able to apply the changes/commits from the source branch(es) to the target branch automatically and without any conflicts.</a:t>
            </a:r>
          </a:p>
          <a:p>
            <a:pPr marL="109538" indent="0">
              <a:lnSpc>
                <a:spcPct val="50000"/>
              </a:lnSpc>
              <a:spcBef>
                <a:spcPts val="300"/>
              </a:spcBef>
              <a:spcAft>
                <a:spcPts val="300"/>
              </a:spcAft>
              <a:buClrTx/>
              <a:buSzPct val="100000"/>
              <a:buNone/>
            </a:pPr>
            <a:endParaRPr lang="en-IN" altLang="en-US" sz="1600" dirty="0">
              <a:ea typeface="Microsoft YaHei"/>
              <a:cs typeface="Arial"/>
            </a:endParaRPr>
          </a:p>
          <a:p>
            <a:pPr marL="109538" indent="0">
              <a:lnSpc>
                <a:spcPct val="95000"/>
              </a:lnSpc>
              <a:spcBef>
                <a:spcPts val="300"/>
              </a:spcBef>
              <a:buClrTx/>
              <a:buSzPct val="100000"/>
              <a:buNone/>
            </a:pPr>
            <a:r>
              <a:rPr lang="en-IN" altLang="en-US" sz="1600" b="1" dirty="0">
                <a:ea typeface="Microsoft YaHei"/>
                <a:cs typeface="Arial"/>
              </a:rPr>
              <a:t>Merge Conflicts</a:t>
            </a:r>
          </a:p>
          <a:p>
            <a:pPr marL="395288" indent="-285750">
              <a:lnSpc>
                <a:spcPct val="95000"/>
              </a:lnSpc>
              <a:spcBef>
                <a:spcPts val="300"/>
              </a:spcBef>
              <a:buClrTx/>
              <a:buSzPct val="100000"/>
              <a:buFont typeface="Arial" panose="020B0604020202020204" pitchFamily="34" charset="0"/>
              <a:buChar char="•"/>
            </a:pPr>
            <a:r>
              <a:rPr lang="en-IN" sz="1600" dirty="0"/>
              <a:t>A merge conflict is when Git is not able to perform a fast-forward merge because it does not know how to automatically apply the changes from the branches together for the file(s).</a:t>
            </a: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5362" y="2970007"/>
            <a:ext cx="7153275" cy="1571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5314856"/>
      </p:ext>
    </p:extLst>
  </p:cSld>
  <p:clrMapOvr>
    <a:masterClrMapping/>
  </p:clrMapOvr>
  <p:transition spd="slow">
    <p:wip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7999176" cy="757551"/>
          </a:xfrm>
        </p:spPr>
        <p:txBody>
          <a:bodyPr/>
          <a:lstStyle/>
          <a:p>
            <a:r>
              <a:rPr altLang="en-US" sz="1600" dirty="0"/>
              <a:t>Version Control Systems </a:t>
            </a:r>
            <a:r>
              <a:rPr altLang="en-US" dirty="0"/>
              <a:t/>
            </a:r>
            <a:br>
              <a:rPr altLang="en-US" dirty="0"/>
            </a:br>
            <a:r>
              <a:rPr altLang="en-US" dirty="0"/>
              <a:t>Branching Features (</a:t>
            </a:r>
            <a:r>
              <a:rPr lang="en-US" altLang="en-US" dirty="0"/>
              <a:t>Contd.</a:t>
            </a:r>
            <a:r>
              <a:rPr altLang="en-US" dirty="0"/>
              <a:t>)</a:t>
            </a:r>
            <a:endParaRPr lang="en-CA" altLang="en-US" dirty="0"/>
          </a:p>
        </p:txBody>
      </p:sp>
      <p:sp>
        <p:nvSpPr>
          <p:cNvPr id="13315" name="Content Placeholder 2"/>
          <p:cNvSpPr>
            <a:spLocks noGrp="1"/>
          </p:cNvSpPr>
          <p:nvPr>
            <p:ph idx="1"/>
          </p:nvPr>
        </p:nvSpPr>
        <p:spPr>
          <a:xfrm>
            <a:off x="0" y="801474"/>
            <a:ext cx="9044412" cy="3930545"/>
          </a:xfrm>
        </p:spPr>
        <p:txBody>
          <a:bodyPr/>
          <a:lstStyle/>
          <a:p>
            <a:pPr marL="287338" indent="-177800">
              <a:spcBef>
                <a:spcPts val="300"/>
              </a:spcBef>
              <a:buNone/>
            </a:pPr>
            <a:r>
              <a:rPr lang="en-IN" altLang="en-US" sz="1600" b="1" dirty="0">
                <a:ea typeface="Microsoft YaHei"/>
                <a:cs typeface="CiscoSans" charset="0"/>
              </a:rPr>
              <a:t>Performing the Merge</a:t>
            </a:r>
          </a:p>
          <a:p>
            <a:pPr marL="395288" indent="-285750">
              <a:spcBef>
                <a:spcPts val="300"/>
              </a:spcBef>
              <a:buFont typeface="Arial" panose="020B0604020202020204" pitchFamily="34" charset="0"/>
              <a:buChar char="•"/>
            </a:pPr>
            <a:r>
              <a:rPr lang="en-IN" altLang="en-US" sz="1600" dirty="0">
                <a:ea typeface="Microsoft YaHei"/>
                <a:cs typeface="Arial"/>
              </a:rPr>
              <a:t>Git provides a git merge command to join two or more branches together.</a:t>
            </a:r>
          </a:p>
          <a:p>
            <a:pPr marL="395288" indent="-285750">
              <a:spcBef>
                <a:spcPts val="300"/>
              </a:spcBef>
              <a:buFont typeface="Arial" panose="020B0604020202020204" pitchFamily="34" charset="0"/>
              <a:buChar char="•"/>
            </a:pPr>
            <a:r>
              <a:rPr lang="en-IN" altLang="en-US" sz="1600" b="1" dirty="0">
                <a:ea typeface="Microsoft YaHei"/>
                <a:cs typeface="Arial"/>
              </a:rPr>
              <a:t>Command</a:t>
            </a:r>
            <a:r>
              <a:rPr lang="en-IN" altLang="en-US" sz="1600" dirty="0">
                <a:ea typeface="Microsoft YaHei"/>
                <a:cs typeface="Arial"/>
              </a:rPr>
              <a:t>: git merge</a:t>
            </a:r>
          </a:p>
          <a:p>
            <a:pPr marL="647700" indent="-285750">
              <a:spcBef>
                <a:spcPts val="300"/>
              </a:spcBef>
              <a:buSzPct val="100000"/>
              <a:buFont typeface="Arial" panose="020B0604020202020204" pitchFamily="34" charset="0"/>
              <a:buChar char="•"/>
            </a:pPr>
            <a:r>
              <a:rPr lang="en-IN" altLang="en-US" sz="1600" dirty="0">
                <a:ea typeface="Microsoft YaHei"/>
                <a:cs typeface="Arial"/>
              </a:rPr>
              <a:t>To merge a branch into the client's current branch/repository, use the below command:</a:t>
            </a:r>
            <a:r>
              <a:rPr lang="en-IN" altLang="en-US" sz="1600" dirty="0"/>
              <a:t/>
            </a:r>
            <a:br>
              <a:rPr lang="en-IN" altLang="en-US" sz="1600" dirty="0"/>
            </a:br>
            <a:r>
              <a:rPr lang="en-US" sz="1600" dirty="0">
                <a:solidFill>
                  <a:schemeClr val="bg1"/>
                </a:solidFill>
                <a:highlight>
                  <a:srgbClr val="000000"/>
                </a:highlight>
                <a:latin typeface="Times New Roman" panose="02020603050405020304" pitchFamily="18" charset="0"/>
                <a:cs typeface="Times New Roman" panose="02020603050405020304" pitchFamily="18" charset="0"/>
              </a:rPr>
              <a:t>$ git merge &lt;branch name&gt;</a:t>
            </a:r>
            <a:endParaRPr lang="en-IN" altLang="en-US" sz="1600" dirty="0">
              <a:solidFill>
                <a:schemeClr val="bg1"/>
              </a:solidFill>
              <a:highlight>
                <a:srgbClr val="000000"/>
              </a:highlight>
              <a:latin typeface="Times New Roman" panose="02020603050405020304" pitchFamily="18" charset="0"/>
              <a:cs typeface="Times New Roman" panose="02020603050405020304" pitchFamily="18" charset="0"/>
            </a:endParaRPr>
          </a:p>
          <a:p>
            <a:pPr marL="361950" indent="0">
              <a:lnSpc>
                <a:spcPct val="50000"/>
              </a:lnSpc>
              <a:spcBef>
                <a:spcPts val="300"/>
              </a:spcBef>
              <a:spcAft>
                <a:spcPts val="300"/>
              </a:spcAft>
              <a:buSzPct val="100000"/>
              <a:buNone/>
            </a:pPr>
            <a:endParaRPr lang="en-IN" altLang="en-US" sz="1600" dirty="0">
              <a:solidFill>
                <a:schemeClr val="bg1"/>
              </a:solidFill>
              <a:highlight>
                <a:srgbClr val="000000"/>
              </a:highlight>
              <a:latin typeface="Times New Roman" panose="02020603050405020304" pitchFamily="18" charset="0"/>
              <a:cs typeface="Times New Roman" panose="02020603050405020304" pitchFamily="18" charset="0"/>
            </a:endParaRPr>
          </a:p>
          <a:p>
            <a:pPr marL="625475" indent="-263525">
              <a:spcBef>
                <a:spcPts val="300"/>
              </a:spcBef>
              <a:buSzPct val="100000"/>
              <a:buFont typeface="Arial" panose="020B0604020202020204" pitchFamily="34" charset="0"/>
              <a:buChar char="•"/>
            </a:pPr>
            <a:r>
              <a:rPr lang="en-IN" altLang="en-US" sz="1600" dirty="0">
                <a:ea typeface="Microsoft YaHei"/>
                <a:cs typeface="Arial"/>
              </a:rPr>
              <a:t>To merge a branch into a branch that is not the client's current branch/repository, use the following command:</a:t>
            </a:r>
          </a:p>
          <a:p>
            <a:pPr marL="361950" indent="0">
              <a:lnSpc>
                <a:spcPct val="50000"/>
              </a:lnSpc>
              <a:spcBef>
                <a:spcPts val="300"/>
              </a:spcBef>
              <a:spcAft>
                <a:spcPts val="300"/>
              </a:spcAft>
              <a:buSzPct val="100000"/>
              <a:buNone/>
            </a:pPr>
            <a:r>
              <a:rPr lang="en-US" sz="1600" dirty="0">
                <a:solidFill>
                  <a:schemeClr val="bg1"/>
                </a:solidFill>
                <a:latin typeface="Times New Roman" panose="02020603050405020304" pitchFamily="18" charset="0"/>
                <a:cs typeface="Times New Roman" panose="02020603050405020304" pitchFamily="18" charset="0"/>
              </a:rPr>
              <a:t>      </a:t>
            </a:r>
            <a:r>
              <a:rPr lang="en-US" sz="1600" dirty="0">
                <a:solidFill>
                  <a:schemeClr val="bg1"/>
                </a:solidFill>
                <a:highlight>
                  <a:srgbClr val="000000"/>
                </a:highlight>
                <a:latin typeface="Times New Roman" panose="02020603050405020304" pitchFamily="18" charset="0"/>
                <a:cs typeface="Times New Roman" panose="02020603050405020304" pitchFamily="18" charset="0"/>
              </a:rPr>
              <a:t>$ git checkout &lt;target branch name&gt; </a:t>
            </a:r>
          </a:p>
          <a:p>
            <a:pPr marL="361950" indent="0">
              <a:lnSpc>
                <a:spcPct val="50000"/>
              </a:lnSpc>
              <a:spcBef>
                <a:spcPts val="300"/>
              </a:spcBef>
              <a:spcAft>
                <a:spcPts val="300"/>
              </a:spcAft>
              <a:buSzPct val="100000"/>
              <a:buNone/>
            </a:pPr>
            <a:r>
              <a:rPr lang="en-US" sz="1600" dirty="0">
                <a:solidFill>
                  <a:schemeClr val="bg1"/>
                </a:solidFill>
                <a:latin typeface="Times New Roman" panose="02020603050405020304" pitchFamily="18" charset="0"/>
                <a:cs typeface="Times New Roman" panose="02020603050405020304" pitchFamily="18" charset="0"/>
              </a:rPr>
              <a:t>      </a:t>
            </a:r>
            <a:r>
              <a:rPr lang="en-US" sz="1600" dirty="0">
                <a:solidFill>
                  <a:schemeClr val="bg1"/>
                </a:solidFill>
                <a:highlight>
                  <a:srgbClr val="000000"/>
                </a:highlight>
                <a:latin typeface="Times New Roman" panose="02020603050405020304" pitchFamily="18" charset="0"/>
                <a:cs typeface="Times New Roman" panose="02020603050405020304" pitchFamily="18" charset="0"/>
              </a:rPr>
              <a:t>$ git merge &lt;source branch name&gt;</a:t>
            </a:r>
            <a:endParaRPr lang="en-IN" altLang="en-US" sz="1600" dirty="0">
              <a:solidFill>
                <a:schemeClr val="bg1"/>
              </a:solidFill>
              <a:highlight>
                <a:srgbClr val="000000"/>
              </a:highlight>
              <a:latin typeface="Times New Roman" panose="02020603050405020304" pitchFamily="18" charset="0"/>
              <a:cs typeface="Times New Roman" panose="02020603050405020304" pitchFamily="18" charset="0"/>
            </a:endParaRPr>
          </a:p>
          <a:p>
            <a:pPr marL="361950" indent="0">
              <a:lnSpc>
                <a:spcPct val="50000"/>
              </a:lnSpc>
              <a:spcBef>
                <a:spcPts val="300"/>
              </a:spcBef>
              <a:spcAft>
                <a:spcPts val="300"/>
              </a:spcAft>
              <a:buSzPct val="100000"/>
              <a:buNone/>
            </a:pPr>
            <a:endParaRPr lang="en-IN" altLang="en-US" sz="1600" dirty="0">
              <a:ea typeface="Microsoft YaHei"/>
              <a:cs typeface="Arial"/>
            </a:endParaRPr>
          </a:p>
          <a:p>
            <a:pPr marL="625475" indent="-263525">
              <a:spcBef>
                <a:spcPts val="300"/>
              </a:spcBef>
              <a:buSzPct val="100000"/>
              <a:buFont typeface="Arial" panose="020B0604020202020204" pitchFamily="34" charset="0"/>
              <a:buChar char="•"/>
            </a:pPr>
            <a:r>
              <a:rPr lang="en-IN" altLang="en-US" sz="1600" dirty="0">
                <a:ea typeface="Microsoft YaHei"/>
                <a:cs typeface="Arial"/>
              </a:rPr>
              <a:t>To merge more than one branch into the client's current branch/repository, use the below command:</a:t>
            </a:r>
            <a:r>
              <a:rPr lang="en-IN" altLang="en-US" sz="1600" dirty="0"/>
              <a:t/>
            </a:r>
            <a:br>
              <a:rPr lang="en-IN" altLang="en-US" sz="1600" dirty="0"/>
            </a:br>
            <a:r>
              <a:rPr lang="en-US" sz="1600" dirty="0">
                <a:solidFill>
                  <a:schemeClr val="bg1"/>
                </a:solidFill>
                <a:highlight>
                  <a:srgbClr val="000000"/>
                </a:highlight>
                <a:latin typeface="Times New Roman" panose="02020603050405020304" pitchFamily="18" charset="0"/>
                <a:cs typeface="Times New Roman" panose="02020603050405020304" pitchFamily="18" charset="0"/>
              </a:rPr>
              <a:t>$ git merge &lt;branch name 1&gt;...&lt;branch name n&gt;</a:t>
            </a:r>
            <a:endParaRPr lang="en-IN" altLang="en-US" sz="1600" b="1" dirty="0">
              <a:solidFill>
                <a:schemeClr val="bg1"/>
              </a:solidFill>
              <a:highlight>
                <a:srgbClr val="000000"/>
              </a:highlight>
              <a:latin typeface="Times New Roman" panose="02020603050405020304" pitchFamily="18" charset="0"/>
              <a:ea typeface="Microsoft YaHei"/>
              <a:cs typeface="Times New Roman" panose="02020603050405020304" pitchFamily="18" charset="0"/>
            </a:endParaRPr>
          </a:p>
        </p:txBody>
      </p:sp>
    </p:spTree>
    <p:extLst>
      <p:ext uri="{BB962C8B-B14F-4D97-AF65-F5344CB8AC3E}">
        <p14:creationId xmlns:p14="http://schemas.microsoft.com/office/powerpoint/2010/main" val="3345231442"/>
      </p:ext>
    </p:extLst>
  </p:cSld>
  <p:clrMapOvr>
    <a:masterClrMapping/>
  </p:clrMapOvr>
  <p:transition spd="slow">
    <p:wip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7999176" cy="757551"/>
          </a:xfrm>
        </p:spPr>
        <p:txBody>
          <a:bodyPr/>
          <a:lstStyle/>
          <a:p>
            <a:r>
              <a:rPr altLang="en-US" sz="1600" dirty="0"/>
              <a:t>Version Control Systems </a:t>
            </a:r>
            <a:r>
              <a:rPr altLang="en-US" dirty="0"/>
              <a:t/>
            </a:r>
            <a:br>
              <a:rPr altLang="en-US" dirty="0"/>
            </a:br>
            <a:r>
              <a:rPr altLang="en-US" dirty="0"/>
              <a:t>.diff Files</a:t>
            </a:r>
            <a:endParaRPr lang="en-CA" altLang="en-US" dirty="0"/>
          </a:p>
        </p:txBody>
      </p:sp>
      <p:sp>
        <p:nvSpPr>
          <p:cNvPr id="13315" name="Content Placeholder 2"/>
          <p:cNvSpPr>
            <a:spLocks noGrp="1"/>
          </p:cNvSpPr>
          <p:nvPr>
            <p:ph idx="1"/>
          </p:nvPr>
        </p:nvSpPr>
        <p:spPr>
          <a:xfrm>
            <a:off x="72424" y="719998"/>
            <a:ext cx="8840141" cy="3856250"/>
          </a:xfrm>
        </p:spPr>
        <p:txBody>
          <a:bodyPr/>
          <a:lstStyle/>
          <a:p>
            <a:pPr marL="287338" indent="-177800">
              <a:lnSpc>
                <a:spcPct val="95000"/>
              </a:lnSpc>
              <a:spcBef>
                <a:spcPts val="300"/>
              </a:spcBef>
              <a:spcAft>
                <a:spcPts val="300"/>
              </a:spcAft>
              <a:buNone/>
            </a:pPr>
            <a:r>
              <a:rPr lang="en-IN" altLang="en-US" sz="1600" b="1" dirty="0">
                <a:ea typeface="Microsoft YaHei"/>
                <a:cs typeface="CiscoSans" charset="0"/>
              </a:rPr>
              <a:t>What is a .diff file?</a:t>
            </a:r>
          </a:p>
          <a:p>
            <a:pPr marL="287338" indent="-177800">
              <a:spcBef>
                <a:spcPts val="300"/>
              </a:spcBef>
              <a:spcAft>
                <a:spcPts val="300"/>
              </a:spcAft>
              <a:buSzPct val="100000"/>
              <a:buFont typeface="Arial" panose="020B0604020202020204" pitchFamily="34" charset="0"/>
              <a:buChar char="•"/>
            </a:pPr>
            <a:r>
              <a:rPr lang="en-IN" altLang="en-US" sz="1600" dirty="0">
                <a:ea typeface="Microsoft YaHei"/>
                <a:cs typeface="Arial"/>
              </a:rPr>
              <a:t>A .diff file is used to show how two different versions of a file have changed.</a:t>
            </a:r>
          </a:p>
          <a:p>
            <a:pPr marL="287338" indent="-177800">
              <a:spcBef>
                <a:spcPts val="300"/>
              </a:spcBef>
              <a:spcAft>
                <a:spcPts val="300"/>
              </a:spcAft>
              <a:buSzPct val="100000"/>
              <a:buFont typeface="Arial" panose="020B0604020202020204" pitchFamily="34" charset="0"/>
              <a:buChar char="•"/>
            </a:pPr>
            <a:r>
              <a:rPr lang="en-IN" sz="1600" dirty="0"/>
              <a:t>By using specific symbols, this file can be read by other systems to interpret how files can be updated. </a:t>
            </a:r>
          </a:p>
          <a:p>
            <a:pPr marL="287338" indent="-177800">
              <a:spcBef>
                <a:spcPts val="300"/>
              </a:spcBef>
              <a:spcAft>
                <a:spcPts val="300"/>
              </a:spcAft>
              <a:buSzPct val="100000"/>
              <a:buFont typeface="Arial" panose="020B0604020202020204" pitchFamily="34" charset="0"/>
              <a:buChar char="•"/>
            </a:pPr>
            <a:r>
              <a:rPr lang="en-IN" altLang="en-US" sz="1600" dirty="0">
                <a:ea typeface="Microsoft YaHei"/>
                <a:cs typeface="Arial"/>
              </a:rPr>
              <a:t>The symbols and meanings in a unified diff file are:</a:t>
            </a:r>
          </a:p>
          <a:p>
            <a:pPr indent="-283845">
              <a:spcBef>
                <a:spcPts val="300"/>
              </a:spcBef>
              <a:buNone/>
            </a:pPr>
            <a:endParaRPr lang="en-IN" altLang="en-US" sz="1400" b="1" dirty="0">
              <a:solidFill>
                <a:srgbClr val="000000"/>
              </a:solidFill>
              <a:ea typeface="Microsoft YaHei"/>
              <a:cs typeface="Arial"/>
            </a:endParaRPr>
          </a:p>
        </p:txBody>
      </p:sp>
      <p:graphicFrame>
        <p:nvGraphicFramePr>
          <p:cNvPr id="2" name="Table 2">
            <a:extLst>
              <a:ext uri="{FF2B5EF4-FFF2-40B4-BE49-F238E27FC236}">
                <a16:creationId xmlns="" xmlns:a16="http://schemas.microsoft.com/office/drawing/2014/main" id="{FF3E9AD7-6B77-4E1E-97D5-97172C930AF8}"/>
              </a:ext>
            </a:extLst>
          </p:cNvPr>
          <p:cNvGraphicFramePr>
            <a:graphicFrameLocks noGrp="1"/>
          </p:cNvGraphicFramePr>
          <p:nvPr>
            <p:extLst>
              <p:ext uri="{D42A27DB-BD31-4B8C-83A1-F6EECF244321}">
                <p14:modId xmlns:p14="http://schemas.microsoft.com/office/powerpoint/2010/main" val="969634167"/>
              </p:ext>
            </p:extLst>
          </p:nvPr>
        </p:nvGraphicFramePr>
        <p:xfrm>
          <a:off x="303859" y="2243147"/>
          <a:ext cx="8720871" cy="2346960"/>
        </p:xfrm>
        <a:graphic>
          <a:graphicData uri="http://schemas.openxmlformats.org/drawingml/2006/table">
            <a:tbl>
              <a:tblPr firstRow="1" bandRow="1">
                <a:tableStyleId>{5C22544A-7EE6-4342-B048-85BDC9FD1C3A}</a:tableStyleId>
              </a:tblPr>
              <a:tblGrid>
                <a:gridCol w="1497715">
                  <a:extLst>
                    <a:ext uri="{9D8B030D-6E8A-4147-A177-3AD203B41FA5}">
                      <a16:colId xmlns="" xmlns:a16="http://schemas.microsoft.com/office/drawing/2014/main" val="3232776045"/>
                    </a:ext>
                  </a:extLst>
                </a:gridCol>
                <a:gridCol w="7223156">
                  <a:extLst>
                    <a:ext uri="{9D8B030D-6E8A-4147-A177-3AD203B41FA5}">
                      <a16:colId xmlns="" xmlns:a16="http://schemas.microsoft.com/office/drawing/2014/main" val="2649013595"/>
                    </a:ext>
                  </a:extLst>
                </a:gridCol>
              </a:tblGrid>
              <a:tr h="208714">
                <a:tc>
                  <a:txBody>
                    <a:bodyPr/>
                    <a:lstStyle/>
                    <a:p>
                      <a:pPr algn="ctr"/>
                      <a:r>
                        <a:rPr lang="en-US" dirty="0"/>
                        <a:t>Symbol</a:t>
                      </a:r>
                    </a:p>
                  </a:txBody>
                  <a:tcPr/>
                </a:tc>
                <a:tc>
                  <a:txBody>
                    <a:bodyPr/>
                    <a:lstStyle/>
                    <a:p>
                      <a:pPr algn="ctr"/>
                      <a:r>
                        <a:rPr lang="en-US" dirty="0"/>
                        <a:t>Meaning</a:t>
                      </a:r>
                    </a:p>
                  </a:txBody>
                  <a:tcPr/>
                </a:tc>
                <a:extLst>
                  <a:ext uri="{0D108BD9-81ED-4DB2-BD59-A6C34878D82A}">
                    <a16:rowId xmlns="" xmlns:a16="http://schemas.microsoft.com/office/drawing/2014/main" val="2693909092"/>
                  </a:ext>
                </a:extLst>
              </a:tr>
              <a:tr h="236626">
                <a:tc>
                  <a:txBody>
                    <a:bodyPr/>
                    <a:lstStyle/>
                    <a:p>
                      <a:pPr marL="0" lvl="1" indent="0" algn="l" defTabSz="292100">
                        <a:buSzPct val="100000"/>
                        <a:buFont typeface="Arial" panose="020B0604020202020204" pitchFamily="34" charset="0"/>
                        <a:buNone/>
                        <a:tabLst/>
                      </a:pPr>
                      <a:r>
                        <a:rPr lang="en-IN" altLang="en-US" b="0" dirty="0">
                          <a:solidFill>
                            <a:srgbClr val="000000"/>
                          </a:solidFill>
                          <a:ea typeface="Microsoft YaHei"/>
                          <a:cs typeface="Arial"/>
                        </a:rPr>
                        <a:t>+</a:t>
                      </a:r>
                    </a:p>
                  </a:txBody>
                  <a:tcPr/>
                </a:tc>
                <a:tc>
                  <a:txBody>
                    <a:bodyPr/>
                    <a:lstStyle/>
                    <a:p>
                      <a:r>
                        <a:rPr lang="en-IN" altLang="en-US" dirty="0">
                          <a:solidFill>
                            <a:srgbClr val="000000"/>
                          </a:solidFill>
                          <a:ea typeface="Microsoft YaHei"/>
                          <a:cs typeface="Arial"/>
                        </a:rPr>
                        <a:t>Indicates that the line has been added.</a:t>
                      </a:r>
                      <a:endParaRPr lang="en-US" dirty="0">
                        <a:solidFill>
                          <a:srgbClr val="000000"/>
                        </a:solidFill>
                      </a:endParaRPr>
                    </a:p>
                  </a:txBody>
                  <a:tcPr/>
                </a:tc>
                <a:extLst>
                  <a:ext uri="{0D108BD9-81ED-4DB2-BD59-A6C34878D82A}">
                    <a16:rowId xmlns="" xmlns:a16="http://schemas.microsoft.com/office/drawing/2014/main" val="1120399081"/>
                  </a:ext>
                </a:extLst>
              </a:tr>
              <a:tr h="257751">
                <a:tc>
                  <a:txBody>
                    <a:bodyPr/>
                    <a:lstStyle/>
                    <a:p>
                      <a:pPr algn="l"/>
                      <a:r>
                        <a:rPr lang="en-IN" altLang="en-US" b="0" dirty="0">
                          <a:solidFill>
                            <a:srgbClr val="000000"/>
                          </a:solidFill>
                          <a:ea typeface="Microsoft YaHei"/>
                          <a:cs typeface="Arial"/>
                        </a:rPr>
                        <a:t>-</a:t>
                      </a:r>
                      <a:endParaRPr lang="en-US" b="0" dirty="0">
                        <a:solidFill>
                          <a:srgbClr val="000000"/>
                        </a:solidFill>
                      </a:endParaRP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IN" altLang="en-US" dirty="0">
                          <a:solidFill>
                            <a:srgbClr val="000000"/>
                          </a:solidFill>
                          <a:ea typeface="Microsoft YaHei"/>
                          <a:cs typeface="Arial"/>
                        </a:rPr>
                        <a:t>Indicates that the line has been removed.</a:t>
                      </a:r>
                    </a:p>
                  </a:txBody>
                  <a:tcPr/>
                </a:tc>
                <a:extLst>
                  <a:ext uri="{0D108BD9-81ED-4DB2-BD59-A6C34878D82A}">
                    <a16:rowId xmlns="" xmlns:a16="http://schemas.microsoft.com/office/drawing/2014/main" val="4125897690"/>
                  </a:ext>
                </a:extLst>
              </a:tr>
              <a:tr h="260769">
                <a:tc>
                  <a:txBody>
                    <a:bodyPr/>
                    <a:lstStyle/>
                    <a:p>
                      <a:pPr algn="l"/>
                      <a:r>
                        <a:rPr lang="en-IN" altLang="en-US" b="0" dirty="0">
                          <a:solidFill>
                            <a:srgbClr val="000000"/>
                          </a:solidFill>
                          <a:ea typeface="Microsoft YaHei"/>
                          <a:cs typeface="Arial"/>
                        </a:rPr>
                        <a:t>/dev/null </a:t>
                      </a:r>
                      <a:endParaRPr lang="en-US" b="0" dirty="0">
                        <a:solidFill>
                          <a:srgbClr val="000000"/>
                        </a:solidFill>
                      </a:endParaRPr>
                    </a:p>
                  </a:txBody>
                  <a:tcPr/>
                </a:tc>
                <a:tc>
                  <a:txBody>
                    <a:bodyPr/>
                    <a:lstStyle/>
                    <a:p>
                      <a:r>
                        <a:rPr lang="en-IN" altLang="en-US" dirty="0">
                          <a:solidFill>
                            <a:srgbClr val="000000"/>
                          </a:solidFill>
                          <a:ea typeface="Microsoft YaHei"/>
                          <a:cs typeface="Arial"/>
                        </a:rPr>
                        <a:t>Shows that a file has been added or removed.</a:t>
                      </a:r>
                      <a:endParaRPr lang="en-US" dirty="0">
                        <a:solidFill>
                          <a:srgbClr val="000000"/>
                        </a:solidFill>
                      </a:endParaRPr>
                    </a:p>
                  </a:txBody>
                  <a:tcPr/>
                </a:tc>
                <a:extLst>
                  <a:ext uri="{0D108BD9-81ED-4DB2-BD59-A6C34878D82A}">
                    <a16:rowId xmlns="" xmlns:a16="http://schemas.microsoft.com/office/drawing/2014/main" val="1868466814"/>
                  </a:ext>
                </a:extLst>
              </a:tr>
              <a:tr h="208714">
                <a:tc>
                  <a:txBody>
                    <a:bodyPr/>
                    <a:lstStyle/>
                    <a:p>
                      <a:pPr algn="l"/>
                      <a:r>
                        <a:rPr lang="en-IN" altLang="en-US" b="0" dirty="0">
                          <a:solidFill>
                            <a:srgbClr val="000000"/>
                          </a:solidFill>
                          <a:ea typeface="Microsoft YaHei"/>
                          <a:cs typeface="Arial"/>
                        </a:rPr>
                        <a:t>or "blank"</a:t>
                      </a:r>
                      <a:endParaRPr lang="en-US" b="0" dirty="0">
                        <a:solidFill>
                          <a:srgbClr val="000000"/>
                        </a:solidFill>
                      </a:endParaRPr>
                    </a:p>
                  </a:txBody>
                  <a:tcPr/>
                </a:tc>
                <a:tc>
                  <a:txBody>
                    <a:bodyPr/>
                    <a:lstStyle/>
                    <a:p>
                      <a:r>
                        <a:rPr lang="en-IN" altLang="en-US" dirty="0">
                          <a:solidFill>
                            <a:srgbClr val="000000"/>
                          </a:solidFill>
                          <a:ea typeface="Microsoft YaHei"/>
                          <a:cs typeface="Arial"/>
                        </a:rPr>
                        <a:t>Gives context lines around changed lines.</a:t>
                      </a:r>
                      <a:endParaRPr lang="en-US" dirty="0">
                        <a:solidFill>
                          <a:srgbClr val="000000"/>
                        </a:solidFill>
                      </a:endParaRPr>
                    </a:p>
                  </a:txBody>
                  <a:tcPr/>
                </a:tc>
                <a:extLst>
                  <a:ext uri="{0D108BD9-81ED-4DB2-BD59-A6C34878D82A}">
                    <a16:rowId xmlns="" xmlns:a16="http://schemas.microsoft.com/office/drawing/2014/main" val="448236246"/>
                  </a:ext>
                </a:extLst>
              </a:tr>
              <a:tr h="354815">
                <a:tc>
                  <a:txBody>
                    <a:bodyPr/>
                    <a:lstStyle/>
                    <a:p>
                      <a:pPr algn="l"/>
                      <a:r>
                        <a:rPr lang="en-IN" altLang="en-US" b="0" dirty="0">
                          <a:solidFill>
                            <a:srgbClr val="000000"/>
                          </a:solidFill>
                          <a:ea typeface="Microsoft YaHei"/>
                          <a:cs typeface="Arial"/>
                        </a:rPr>
                        <a:t>@@</a:t>
                      </a:r>
                      <a:endParaRPr lang="en-US" b="0" dirty="0">
                        <a:solidFill>
                          <a:srgbClr val="000000"/>
                        </a:solidFill>
                      </a:endParaRP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IN" altLang="en-US" dirty="0">
                          <a:solidFill>
                            <a:srgbClr val="000000"/>
                          </a:solidFill>
                          <a:ea typeface="Microsoft YaHei"/>
                          <a:cs typeface="Arial"/>
                        </a:rPr>
                        <a:t>A visual indicator that the next block of information is starting. Within the changes for one file, there may be multiple.</a:t>
                      </a:r>
                    </a:p>
                  </a:txBody>
                  <a:tcPr/>
                </a:tc>
                <a:extLst>
                  <a:ext uri="{0D108BD9-81ED-4DB2-BD59-A6C34878D82A}">
                    <a16:rowId xmlns="" xmlns:a16="http://schemas.microsoft.com/office/drawing/2014/main" val="1091397706"/>
                  </a:ext>
                </a:extLst>
              </a:tr>
              <a:tr h="201318">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IN" altLang="en-US" b="0" dirty="0">
                          <a:solidFill>
                            <a:srgbClr val="000000"/>
                          </a:solidFill>
                          <a:ea typeface="Microsoft YaHei"/>
                          <a:cs typeface="Arial"/>
                        </a:rPr>
                        <a:t>index</a:t>
                      </a:r>
                    </a:p>
                  </a:txBody>
                  <a:tcPr/>
                </a:tc>
                <a:tc>
                  <a:txBody>
                    <a:bodyPr/>
                    <a:lstStyle/>
                    <a:p>
                      <a:r>
                        <a:rPr lang="en-IN" altLang="en-US" dirty="0">
                          <a:solidFill>
                            <a:srgbClr val="000000"/>
                          </a:solidFill>
                          <a:ea typeface="Microsoft YaHei"/>
                          <a:cs typeface="Arial"/>
                        </a:rPr>
                        <a:t>Displays the commits compared.</a:t>
                      </a:r>
                      <a:endParaRPr lang="en-US" dirty="0">
                        <a:solidFill>
                          <a:srgbClr val="000000"/>
                        </a:solidFill>
                      </a:endParaRPr>
                    </a:p>
                  </a:txBody>
                  <a:tcPr/>
                </a:tc>
                <a:extLst>
                  <a:ext uri="{0D108BD9-81ED-4DB2-BD59-A6C34878D82A}">
                    <a16:rowId xmlns="" xmlns:a16="http://schemas.microsoft.com/office/drawing/2014/main" val="4167704801"/>
                  </a:ext>
                </a:extLst>
              </a:tr>
            </a:tbl>
          </a:graphicData>
        </a:graphic>
      </p:graphicFrame>
    </p:spTree>
    <p:extLst>
      <p:ext uri="{BB962C8B-B14F-4D97-AF65-F5344CB8AC3E}">
        <p14:creationId xmlns:p14="http://schemas.microsoft.com/office/powerpoint/2010/main" val="3941556379"/>
      </p:ext>
    </p:extLst>
  </p:cSld>
  <p:clrMapOvr>
    <a:masterClrMapping/>
  </p:clrMapOvr>
  <p:transition spd="slow">
    <p:wip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7999176" cy="757551"/>
          </a:xfrm>
        </p:spPr>
        <p:txBody>
          <a:bodyPr/>
          <a:lstStyle/>
          <a:p>
            <a:r>
              <a:rPr altLang="en-US" sz="1600" dirty="0"/>
              <a:t>Version Control Systems </a:t>
            </a:r>
            <a:r>
              <a:rPr altLang="en-US" dirty="0"/>
              <a:t/>
            </a:r>
            <a:br>
              <a:rPr altLang="en-US" dirty="0"/>
            </a:br>
            <a:r>
              <a:rPr altLang="en-US" dirty="0"/>
              <a:t>Lab - Software Version Control with Git</a:t>
            </a:r>
            <a:endParaRPr lang="en-CA" altLang="en-US" dirty="0"/>
          </a:p>
        </p:txBody>
      </p:sp>
      <p:sp>
        <p:nvSpPr>
          <p:cNvPr id="13315" name="Content Placeholder 2"/>
          <p:cNvSpPr>
            <a:spLocks noGrp="1"/>
          </p:cNvSpPr>
          <p:nvPr>
            <p:ph idx="1"/>
          </p:nvPr>
        </p:nvSpPr>
        <p:spPr>
          <a:xfrm>
            <a:off x="0" y="801475"/>
            <a:ext cx="8840141" cy="3856250"/>
          </a:xfrm>
        </p:spPr>
        <p:txBody>
          <a:bodyPr/>
          <a:lstStyle/>
          <a:p>
            <a:pPr marL="287338" indent="-177800">
              <a:lnSpc>
                <a:spcPct val="95000"/>
              </a:lnSpc>
              <a:spcBef>
                <a:spcPts val="1075"/>
              </a:spcBef>
              <a:buFont typeface="Arial" pitchFamily="34" charset="0"/>
              <a:buChar char="•"/>
            </a:pPr>
            <a:r>
              <a:rPr lang="en-GB" altLang="en-US" sz="1600" dirty="0">
                <a:ea typeface="ＭＳ Ｐゴシック"/>
                <a:cs typeface="Arial"/>
              </a:rPr>
              <a:t>In this lab, you will complete the following objectives</a:t>
            </a:r>
            <a:r>
              <a:rPr lang="en-GB" altLang="en-US" sz="1600" dirty="0" smtClean="0">
                <a:ea typeface="ＭＳ Ｐゴシック"/>
                <a:cs typeface="Arial"/>
              </a:rPr>
              <a:t>:</a:t>
            </a:r>
          </a:p>
          <a:p>
            <a:pPr marL="109538" indent="0">
              <a:lnSpc>
                <a:spcPct val="50000"/>
              </a:lnSpc>
              <a:spcBef>
                <a:spcPts val="300"/>
              </a:spcBef>
              <a:spcAft>
                <a:spcPts val="300"/>
              </a:spcAft>
              <a:buNone/>
            </a:pPr>
            <a:endParaRPr lang="en-GB" altLang="en-US" sz="1600" dirty="0" smtClean="0">
              <a:ea typeface="ＭＳ Ｐゴシック" panose="020B0600070205080204" pitchFamily="34" charset="-128"/>
              <a:cs typeface="Arial"/>
            </a:endParaRPr>
          </a:p>
          <a:p>
            <a:pPr marL="627063" lvl="3" indent="-265113">
              <a:lnSpc>
                <a:spcPct val="83000"/>
              </a:lnSpc>
              <a:spcAft>
                <a:spcPts val="1425"/>
              </a:spcAft>
              <a:buSzPct val="100000"/>
              <a:buFont typeface="Arial" pitchFamily="34" charset="0"/>
              <a:buChar char="•"/>
            </a:pPr>
            <a:r>
              <a:rPr lang="en-GB" altLang="en-US" sz="1600" b="1" dirty="0" smtClean="0">
                <a:ea typeface="ＭＳ Ｐゴシック"/>
                <a:cs typeface="Arial"/>
              </a:rPr>
              <a:t>Part </a:t>
            </a:r>
            <a:r>
              <a:rPr lang="en-GB" altLang="en-US" sz="1600" b="1" dirty="0">
                <a:ea typeface="ＭＳ Ｐゴシック"/>
                <a:cs typeface="Arial"/>
              </a:rPr>
              <a:t>1</a:t>
            </a:r>
            <a:r>
              <a:rPr lang="en-GB" altLang="en-US" sz="1600" dirty="0">
                <a:ea typeface="ＭＳ Ｐゴシック"/>
                <a:cs typeface="Arial"/>
              </a:rPr>
              <a:t>: Launch the DEVASC VM</a:t>
            </a:r>
          </a:p>
          <a:p>
            <a:pPr marL="627063" lvl="3" indent="-265113">
              <a:lnSpc>
                <a:spcPct val="83000"/>
              </a:lnSpc>
              <a:spcAft>
                <a:spcPts val="1425"/>
              </a:spcAft>
              <a:buSzPct val="100000"/>
              <a:buFont typeface="Arial" pitchFamily="34" charset="0"/>
              <a:buChar char="•"/>
            </a:pPr>
            <a:r>
              <a:rPr lang="en-GB" altLang="en-US" sz="1600" b="1" dirty="0">
                <a:ea typeface="ＭＳ Ｐゴシック"/>
                <a:cs typeface="Arial"/>
              </a:rPr>
              <a:t>Part 2</a:t>
            </a:r>
            <a:r>
              <a:rPr lang="en-GB" altLang="en-US" sz="1600" dirty="0">
                <a:ea typeface="ＭＳ Ｐゴシック"/>
                <a:cs typeface="Arial"/>
              </a:rPr>
              <a:t>: Initializing Git</a:t>
            </a:r>
          </a:p>
          <a:p>
            <a:pPr marL="627063" lvl="3" indent="-265113">
              <a:lnSpc>
                <a:spcPct val="83000"/>
              </a:lnSpc>
              <a:spcAft>
                <a:spcPts val="1425"/>
              </a:spcAft>
              <a:buSzPct val="100000"/>
              <a:buFont typeface="Arial" pitchFamily="34" charset="0"/>
              <a:buChar char="•"/>
            </a:pPr>
            <a:r>
              <a:rPr lang="en-GB" altLang="en-US" sz="1600" b="1" dirty="0">
                <a:ea typeface="ＭＳ Ｐゴシック"/>
                <a:cs typeface="Arial"/>
              </a:rPr>
              <a:t>Part 3</a:t>
            </a:r>
            <a:r>
              <a:rPr lang="en-GB" altLang="en-US" sz="1600" dirty="0">
                <a:ea typeface="ＭＳ Ｐゴシック"/>
                <a:cs typeface="Arial"/>
              </a:rPr>
              <a:t>: Staging and Committing a File in the Git Repository</a:t>
            </a:r>
          </a:p>
          <a:p>
            <a:pPr marL="627063" lvl="3" indent="-265113">
              <a:lnSpc>
                <a:spcPct val="83000"/>
              </a:lnSpc>
              <a:spcAft>
                <a:spcPts val="1425"/>
              </a:spcAft>
              <a:buSzPct val="100000"/>
              <a:buFont typeface="Arial" pitchFamily="34" charset="0"/>
              <a:buChar char="•"/>
            </a:pPr>
            <a:r>
              <a:rPr lang="en-GB" altLang="en-US" sz="1600" b="1" dirty="0">
                <a:ea typeface="ＭＳ Ｐゴシック"/>
                <a:cs typeface="Arial"/>
              </a:rPr>
              <a:t>Part 4</a:t>
            </a:r>
            <a:r>
              <a:rPr lang="en-GB" altLang="en-US" sz="1600" dirty="0">
                <a:ea typeface="ＭＳ Ｐゴシック"/>
                <a:cs typeface="Arial"/>
              </a:rPr>
              <a:t>: Managing the File and Tracking Changes</a:t>
            </a:r>
          </a:p>
          <a:p>
            <a:pPr marL="627063" lvl="3" indent="-265113">
              <a:lnSpc>
                <a:spcPct val="83000"/>
              </a:lnSpc>
              <a:spcAft>
                <a:spcPts val="1425"/>
              </a:spcAft>
              <a:buSzPct val="100000"/>
              <a:buFont typeface="Arial" pitchFamily="34" charset="0"/>
              <a:buChar char="•"/>
            </a:pPr>
            <a:r>
              <a:rPr lang="en-GB" altLang="en-US" sz="1600" b="1" dirty="0">
                <a:ea typeface="ＭＳ Ｐゴシック"/>
                <a:cs typeface="Arial"/>
              </a:rPr>
              <a:t>Part 5</a:t>
            </a:r>
            <a:r>
              <a:rPr lang="en-GB" altLang="en-US" sz="1600" dirty="0">
                <a:ea typeface="ＭＳ Ｐゴシック"/>
                <a:cs typeface="Arial"/>
              </a:rPr>
              <a:t>: Branches and Merging</a:t>
            </a:r>
          </a:p>
          <a:p>
            <a:pPr marL="627063" lvl="3" indent="-265113">
              <a:lnSpc>
                <a:spcPct val="83000"/>
              </a:lnSpc>
              <a:spcAft>
                <a:spcPts val="1425"/>
              </a:spcAft>
              <a:buSzPct val="100000"/>
              <a:buFont typeface="Arial" pitchFamily="34" charset="0"/>
              <a:buChar char="•"/>
            </a:pPr>
            <a:r>
              <a:rPr lang="en-GB" altLang="en-US" sz="1600" b="1" dirty="0">
                <a:ea typeface="ＭＳ Ｐゴシック"/>
                <a:cs typeface="Arial"/>
              </a:rPr>
              <a:t>Part 6</a:t>
            </a:r>
            <a:r>
              <a:rPr lang="en-GB" altLang="en-US" sz="1600" dirty="0">
                <a:ea typeface="ＭＳ Ｐゴシック"/>
                <a:cs typeface="Arial"/>
              </a:rPr>
              <a:t>: Handling Merge Conflicts</a:t>
            </a:r>
          </a:p>
          <a:p>
            <a:pPr marL="627063" lvl="3" indent="-265113">
              <a:lnSpc>
                <a:spcPct val="83000"/>
              </a:lnSpc>
              <a:spcAft>
                <a:spcPts val="1425"/>
              </a:spcAft>
              <a:buSzPct val="100000"/>
              <a:buFont typeface="Arial" pitchFamily="34" charset="0"/>
              <a:buChar char="•"/>
            </a:pPr>
            <a:r>
              <a:rPr lang="en-GB" altLang="en-US" sz="1600" b="1" dirty="0">
                <a:ea typeface="ＭＳ Ｐゴシック"/>
                <a:cs typeface="Arial"/>
              </a:rPr>
              <a:t>Part 7</a:t>
            </a:r>
            <a:r>
              <a:rPr lang="en-GB" altLang="en-US" sz="1600" dirty="0">
                <a:ea typeface="ＭＳ Ｐゴシック"/>
                <a:cs typeface="Arial"/>
              </a:rPr>
              <a:t>: Integrating Git with GitHub</a:t>
            </a:r>
          </a:p>
          <a:p>
            <a:pPr indent="-283845">
              <a:spcBef>
                <a:spcPts val="300"/>
              </a:spcBef>
              <a:buNone/>
            </a:pPr>
            <a:endParaRPr lang="en-IN" altLang="en-US" sz="1600" b="1" dirty="0">
              <a:solidFill>
                <a:srgbClr val="000000"/>
              </a:solidFill>
              <a:ea typeface="Microsoft YaHei"/>
              <a:cs typeface="Arial"/>
            </a:endParaRPr>
          </a:p>
        </p:txBody>
      </p:sp>
    </p:spTree>
    <p:extLst>
      <p:ext uri="{BB962C8B-B14F-4D97-AF65-F5344CB8AC3E}">
        <p14:creationId xmlns:p14="http://schemas.microsoft.com/office/powerpoint/2010/main" val="3986990318"/>
      </p:ext>
    </p:extLst>
  </p:cSld>
  <p:clrMapOvr>
    <a:masterClrMapping/>
  </p:clrMapOvr>
  <p:transition spd="slow">
    <p:wip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pPr>
              <a:lnSpc>
                <a:spcPct val="80000"/>
              </a:lnSpc>
            </a:pPr>
            <a:r>
              <a:rPr lang="en-IN" altLang="en-US" dirty="0">
                <a:solidFill>
                  <a:srgbClr val="AFE8FB"/>
                </a:solidFill>
                <a:ea typeface="ＭＳ Ｐゴシック"/>
                <a:cs typeface="Arial"/>
              </a:rPr>
              <a:t>3.4 Coding Basics</a:t>
            </a:r>
          </a:p>
        </p:txBody>
      </p:sp>
    </p:spTree>
    <p:custDataLst>
      <p:tags r:id="rId1"/>
    </p:custDataLst>
    <p:extLst>
      <p:ext uri="{BB962C8B-B14F-4D97-AF65-F5344CB8AC3E}">
        <p14:creationId xmlns:p14="http://schemas.microsoft.com/office/powerpoint/2010/main" val="689983843"/>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3: Best Practices</a:t>
            </a:r>
          </a:p>
        </p:txBody>
      </p:sp>
      <p:sp>
        <p:nvSpPr>
          <p:cNvPr id="11266" name="Content Placeholder 1"/>
          <p:cNvSpPr>
            <a:spLocks noGrp="1" noChangeArrowheads="1"/>
          </p:cNvSpPr>
          <p:nvPr>
            <p:ph idx="1"/>
          </p:nvPr>
        </p:nvSpPr>
        <p:spPr>
          <a:xfrm>
            <a:off x="144065" y="798945"/>
            <a:ext cx="8853286" cy="3725758"/>
          </a:xfrm>
        </p:spPr>
        <p:txBody>
          <a:bodyPr/>
          <a:lstStyle/>
          <a:p>
            <a:pPr marL="168275">
              <a:lnSpc>
                <a:spcPct val="85000"/>
              </a:lnSpc>
              <a:spcBef>
                <a:spcPts val="538"/>
              </a:spcBef>
              <a:buNone/>
            </a:pPr>
            <a:r>
              <a:rPr lang="en-GB" altLang="en-US" sz="1400" dirty="0">
                <a:ea typeface="ＭＳ Ｐゴシック"/>
                <a:cs typeface="Arial"/>
              </a:rPr>
              <a:t>Prior to teaching Module 3, the instructor should:</a:t>
            </a:r>
          </a:p>
          <a:p>
            <a:pPr marL="169545">
              <a:lnSpc>
                <a:spcPct val="85000"/>
              </a:lnSpc>
              <a:spcBef>
                <a:spcPts val="538"/>
              </a:spcBef>
              <a:buClrTx/>
              <a:buSzPct val="100000"/>
              <a:buFont typeface="Arial" panose="020B0604020202020204" pitchFamily="34" charset="0"/>
              <a:buChar char="•"/>
            </a:pPr>
            <a:r>
              <a:rPr lang="en-GB" altLang="en-US" sz="1400" dirty="0">
                <a:ea typeface="ＭＳ Ｐゴシック"/>
                <a:cs typeface="Arial"/>
              </a:rPr>
              <a:t>Review the activities and assessments for this module.</a:t>
            </a:r>
          </a:p>
          <a:p>
            <a:pPr marL="169545">
              <a:lnSpc>
                <a:spcPct val="85000"/>
              </a:lnSpc>
              <a:spcBef>
                <a:spcPts val="538"/>
              </a:spcBef>
              <a:buClrTx/>
              <a:buSzPct val="100000"/>
              <a:buFont typeface="Arial" panose="020B0604020202020204" pitchFamily="34" charset="0"/>
              <a:buChar char="•"/>
            </a:pPr>
            <a:r>
              <a:rPr lang="en-GB" altLang="en-US" sz="1400" dirty="0">
                <a:ea typeface="ＭＳ Ｐゴシック"/>
                <a:cs typeface="Arial"/>
              </a:rPr>
              <a:t>Try to include as many questions as possible to keep students engaged during classroom presentation.</a:t>
            </a:r>
          </a:p>
          <a:p>
            <a:pPr marL="169545">
              <a:lnSpc>
                <a:spcPct val="85000"/>
              </a:lnSpc>
              <a:spcBef>
                <a:spcPts val="538"/>
              </a:spcBef>
              <a:buClrTx/>
              <a:buSzTx/>
              <a:buNone/>
            </a:pPr>
            <a:endParaRPr lang="en-GB" altLang="en-US" sz="1400" dirty="0">
              <a:ea typeface="ＭＳ Ｐゴシック" panose="020B0600070205080204" pitchFamily="34" charset="-128"/>
              <a:cs typeface="Arial"/>
            </a:endParaRPr>
          </a:p>
          <a:p>
            <a:pPr marL="169545">
              <a:lnSpc>
                <a:spcPct val="85000"/>
              </a:lnSpc>
              <a:spcBef>
                <a:spcPts val="538"/>
              </a:spcBef>
              <a:buClrTx/>
              <a:buSzTx/>
              <a:buNone/>
            </a:pPr>
            <a:r>
              <a:rPr lang="en-GB" altLang="en-US" sz="1400" b="1" dirty="0">
                <a:ea typeface="ＭＳ Ｐゴシック"/>
                <a:cs typeface="Arial"/>
              </a:rPr>
              <a:t>Topic 3.1</a:t>
            </a:r>
          </a:p>
          <a:p>
            <a:pPr marL="173038" lvl="3" indent="-173038">
              <a:lnSpc>
                <a:spcPct val="95000"/>
              </a:lnSpc>
              <a:spcBef>
                <a:spcPts val="600"/>
              </a:spcBef>
              <a:buSzPct val="100000"/>
              <a:buFont typeface="Arial" panose="020B0604020202020204" pitchFamily="34" charset="0"/>
              <a:buChar char="•"/>
            </a:pPr>
            <a:r>
              <a:rPr lang="en-GB" altLang="en-US" sz="1400" dirty="0">
                <a:ea typeface="ＭＳ Ｐゴシック"/>
                <a:cs typeface="Arial"/>
              </a:rPr>
              <a:t>Ask the learners what they understand of the term Software Development. </a:t>
            </a:r>
          </a:p>
          <a:p>
            <a:pPr marL="173038" lvl="3" indent="-173038">
              <a:lnSpc>
                <a:spcPct val="95000"/>
              </a:lnSpc>
              <a:spcBef>
                <a:spcPts val="600"/>
              </a:spcBef>
              <a:buSzPct val="100000"/>
              <a:buFont typeface="Arial" panose="020B0604020202020204" pitchFamily="34" charset="0"/>
              <a:buChar char="•"/>
            </a:pPr>
            <a:r>
              <a:rPr lang="en-GB" altLang="en-US" sz="1400" dirty="0">
                <a:ea typeface="ＭＳ Ｐゴシック"/>
                <a:cs typeface="Arial"/>
              </a:rPr>
              <a:t>Probe if the learners have heard about the software development life cycle. Ask them to share their understanding with the class.</a:t>
            </a:r>
            <a:endParaRPr lang="en-GB" altLang="en-US" sz="1400" dirty="0">
              <a:ea typeface="ＭＳ Ｐゴシック" panose="020B0600070205080204" pitchFamily="34" charset="-128"/>
              <a:cs typeface="Arial"/>
            </a:endParaRPr>
          </a:p>
          <a:p>
            <a:pPr marL="173038" lvl="3" indent="-173038">
              <a:lnSpc>
                <a:spcPct val="95000"/>
              </a:lnSpc>
              <a:spcBef>
                <a:spcPts val="600"/>
              </a:spcBef>
              <a:buSzPct val="100000"/>
              <a:buFont typeface="Arial" panose="020B0604020202020204" pitchFamily="34" charset="0"/>
              <a:buChar char="•"/>
            </a:pPr>
            <a:r>
              <a:rPr lang="en-GB" altLang="en-US" sz="1400" dirty="0">
                <a:ea typeface="ＭＳ Ｐゴシック"/>
                <a:cs typeface="Arial"/>
              </a:rPr>
              <a:t>Discuss the various software development methodologies. Divide the class into groups and </a:t>
            </a:r>
            <a:r>
              <a:rPr lang="en-US" altLang="en-US" sz="1400" dirty="0">
                <a:ea typeface="ＭＳ Ｐゴシック"/>
                <a:cs typeface="Arial"/>
              </a:rPr>
              <a:t>conduct a discussion on which methodology is the best in today’s Software Development scenario.</a:t>
            </a:r>
            <a:endParaRPr lang="en-US" sz="1400" dirty="0"/>
          </a:p>
          <a:p>
            <a:pPr lvl="1">
              <a:lnSpc>
                <a:spcPct val="85000"/>
              </a:lnSpc>
              <a:spcBef>
                <a:spcPct val="30000"/>
              </a:spcBef>
              <a:buNone/>
            </a:pPr>
            <a:endParaRPr lang="en-US" dirty="0"/>
          </a:p>
          <a:p>
            <a:pPr eaLnBrk="1" hangingPunct="1">
              <a:lnSpc>
                <a:spcPct val="85000"/>
              </a:lnSpc>
              <a:spcBef>
                <a:spcPct val="30000"/>
              </a:spcBef>
            </a:pPr>
            <a:endParaRPr lang="en-US" sz="1400" dirty="0"/>
          </a:p>
          <a:p>
            <a:pPr marL="630238" lvl="2" indent="-214313">
              <a:buFont typeface="Arial" panose="020B0604020202020204" pitchFamily="34" charset="0"/>
              <a:buChar char="•"/>
            </a:pPr>
            <a:endParaRPr lang="en-US" sz="14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989441447"/>
      </p:ext>
    </p:extLst>
  </p:cSld>
  <p:clrMapOvr>
    <a:masterClrMapping/>
  </p:clrMapOvr>
  <p:transition spd="slow">
    <p:wip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7999176" cy="757551"/>
          </a:xfrm>
        </p:spPr>
        <p:txBody>
          <a:bodyPr/>
          <a:lstStyle/>
          <a:p>
            <a:r>
              <a:rPr altLang="en-US" sz="1600" dirty="0"/>
              <a:t>Coding Basics </a:t>
            </a:r>
            <a:r>
              <a:rPr altLang="en-US" dirty="0"/>
              <a:t/>
            </a:r>
            <a:br>
              <a:rPr altLang="en-US" dirty="0"/>
            </a:br>
            <a:r>
              <a:rPr altLang="en-US" dirty="0"/>
              <a:t>Methods, Functions, Modules, and Classes</a:t>
            </a:r>
            <a:endParaRPr lang="en-CA" altLang="en-US" dirty="0"/>
          </a:p>
        </p:txBody>
      </p:sp>
      <p:sp>
        <p:nvSpPr>
          <p:cNvPr id="13315" name="Content Placeholder 2"/>
          <p:cNvSpPr>
            <a:spLocks noGrp="1"/>
          </p:cNvSpPr>
          <p:nvPr>
            <p:ph idx="1"/>
          </p:nvPr>
        </p:nvSpPr>
        <p:spPr>
          <a:xfrm>
            <a:off x="0" y="852700"/>
            <a:ext cx="8840141" cy="3856250"/>
          </a:xfrm>
        </p:spPr>
        <p:txBody>
          <a:bodyPr/>
          <a:lstStyle/>
          <a:p>
            <a:pPr marL="287338" indent="-177800">
              <a:buSzPct val="100000"/>
              <a:buFont typeface="Arial" pitchFamily="34" charset="0"/>
              <a:buChar char="•"/>
            </a:pPr>
            <a:r>
              <a:rPr lang="en-IN" sz="1600" dirty="0"/>
              <a:t>As the project size and complexity grows, and other developers (and stakeholders) get involved, disciplined methods and best practices are needed to help developers write better code and collaborate around it more easily.</a:t>
            </a:r>
          </a:p>
          <a:p>
            <a:pPr marL="287338" indent="-177800">
              <a:buSzPct val="100000"/>
              <a:buFont typeface="Arial" pitchFamily="34" charset="0"/>
              <a:buChar char="•"/>
            </a:pPr>
            <a:r>
              <a:rPr lang="en-IN" altLang="en-US" sz="1600" dirty="0">
                <a:ea typeface="Microsoft YaHei"/>
                <a:cs typeface="Arial"/>
              </a:rPr>
              <a:t>What is a clean code?</a:t>
            </a:r>
          </a:p>
        </p:txBody>
      </p:sp>
    </p:spTree>
    <p:extLst>
      <p:ext uri="{BB962C8B-B14F-4D97-AF65-F5344CB8AC3E}">
        <p14:creationId xmlns:p14="http://schemas.microsoft.com/office/powerpoint/2010/main" val="3230763344"/>
      </p:ext>
    </p:extLst>
  </p:cSld>
  <p:clrMapOvr>
    <a:masterClrMapping/>
  </p:clrMapOvr>
  <p:transition spd="slow">
    <p:wip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7999176" cy="757551"/>
          </a:xfrm>
        </p:spPr>
        <p:txBody>
          <a:bodyPr/>
          <a:lstStyle/>
          <a:p>
            <a:r>
              <a:rPr altLang="en-US" sz="1600" dirty="0"/>
              <a:t>Coding Basics </a:t>
            </a:r>
            <a:r>
              <a:rPr altLang="en-US" dirty="0"/>
              <a:t/>
            </a:r>
            <a:br>
              <a:rPr altLang="en-US" dirty="0"/>
            </a:br>
            <a:r>
              <a:rPr altLang="en-US" dirty="0"/>
              <a:t>Clean Code</a:t>
            </a:r>
            <a:endParaRPr lang="en-CA" altLang="en-US" dirty="0"/>
          </a:p>
        </p:txBody>
      </p:sp>
      <p:sp>
        <p:nvSpPr>
          <p:cNvPr id="13315" name="Content Placeholder 2"/>
          <p:cNvSpPr>
            <a:spLocks noGrp="1"/>
          </p:cNvSpPr>
          <p:nvPr>
            <p:ph idx="1"/>
          </p:nvPr>
        </p:nvSpPr>
        <p:spPr>
          <a:xfrm>
            <a:off x="0" y="710945"/>
            <a:ext cx="9071572" cy="3856250"/>
          </a:xfrm>
        </p:spPr>
        <p:txBody>
          <a:bodyPr/>
          <a:lstStyle/>
          <a:p>
            <a:pPr marL="287338" indent="-177800">
              <a:spcBef>
                <a:spcPts val="200"/>
              </a:spcBef>
              <a:spcAft>
                <a:spcPts val="300"/>
              </a:spcAft>
              <a:buSzPct val="100000"/>
              <a:buFont typeface="Arial" pitchFamily="34" charset="0"/>
              <a:buChar char="•"/>
            </a:pPr>
            <a:r>
              <a:rPr lang="en-IN" altLang="en-US" sz="1600" dirty="0">
                <a:ea typeface="Microsoft YaHei"/>
                <a:cs typeface="Arial"/>
              </a:rPr>
              <a:t>Clean codes are the result of developers trying to make their code easy to read and understand for other developers. </a:t>
            </a:r>
            <a:endParaRPr lang="en-IN" altLang="en-US" sz="1600" dirty="0">
              <a:cs typeface="Arial"/>
            </a:endParaRPr>
          </a:p>
          <a:p>
            <a:pPr marL="287338" indent="-177800">
              <a:spcBef>
                <a:spcPts val="200"/>
              </a:spcBef>
              <a:spcAft>
                <a:spcPts val="300"/>
              </a:spcAft>
              <a:buSzPct val="100000"/>
              <a:buFont typeface="Arial" pitchFamily="34" charset="0"/>
              <a:buChar char="•"/>
            </a:pPr>
            <a:r>
              <a:rPr lang="en-IN" altLang="en-US" sz="1600" dirty="0">
                <a:ea typeface="Microsoft YaHei"/>
                <a:cs typeface="Arial"/>
              </a:rPr>
              <a:t>They follow some common principles related to formatting, organization, intuitiveness of components, purpose and reusability.</a:t>
            </a:r>
          </a:p>
          <a:p>
            <a:pPr marL="287338" indent="-177800">
              <a:spcBef>
                <a:spcPts val="200"/>
              </a:spcBef>
              <a:spcAft>
                <a:spcPts val="300"/>
              </a:spcAft>
              <a:buSzPct val="100000"/>
              <a:buFont typeface="Arial" pitchFamily="34" charset="0"/>
              <a:buChar char="•"/>
            </a:pPr>
            <a:r>
              <a:rPr lang="en-IN" altLang="en-US" sz="1600" dirty="0">
                <a:ea typeface="Microsoft YaHei"/>
                <a:cs typeface="Arial"/>
              </a:rPr>
              <a:t>Clean codes emphasize on standardization, proper organization, modularity, providing inline comments and other characteristics that help make code self-documenting.</a:t>
            </a:r>
          </a:p>
          <a:p>
            <a:pPr marL="287338" indent="-177800">
              <a:spcBef>
                <a:spcPts val="0"/>
              </a:spcBef>
              <a:spcAft>
                <a:spcPts val="0"/>
              </a:spcAft>
              <a:buClrTx/>
              <a:buSzTx/>
              <a:buFont typeface="Arial" pitchFamily="34" charset="0"/>
              <a:buChar char="•"/>
            </a:pPr>
            <a:endParaRPr lang="en-IN" altLang="en-US" sz="1600" dirty="0">
              <a:ea typeface="Microsoft YaHei"/>
              <a:cs typeface="Arial"/>
            </a:endParaRPr>
          </a:p>
          <a:p>
            <a:pPr marL="287338" indent="-177800">
              <a:lnSpc>
                <a:spcPct val="110000"/>
              </a:lnSpc>
              <a:spcBef>
                <a:spcPts val="0"/>
              </a:spcBef>
              <a:spcAft>
                <a:spcPts val="0"/>
              </a:spcAft>
              <a:buClrTx/>
              <a:buSzTx/>
              <a:buNone/>
            </a:pPr>
            <a:r>
              <a:rPr lang="en-IN" altLang="en-US" sz="1600" b="1" dirty="0">
                <a:ea typeface="Microsoft YaHei"/>
                <a:cs typeface="Arial"/>
              </a:rPr>
              <a:t>Reasons why developers want to write clean code</a:t>
            </a:r>
          </a:p>
          <a:p>
            <a:pPr marL="287338" indent="-177800">
              <a:lnSpc>
                <a:spcPct val="110000"/>
              </a:lnSpc>
              <a:spcBef>
                <a:spcPts val="0"/>
              </a:spcBef>
              <a:spcAft>
                <a:spcPts val="0"/>
              </a:spcAft>
              <a:buClrTx/>
              <a:buSzTx/>
              <a:buFont typeface="Arial" pitchFamily="34" charset="0"/>
              <a:buChar char="•"/>
            </a:pPr>
            <a:r>
              <a:rPr lang="en-IN" altLang="en-US" sz="1600" dirty="0">
                <a:ea typeface="Microsoft YaHei"/>
                <a:cs typeface="Arial"/>
              </a:rPr>
              <a:t>Clean code is easier to understand, more compact, and better-organized.</a:t>
            </a:r>
          </a:p>
          <a:p>
            <a:pPr marL="287338" indent="-177800">
              <a:lnSpc>
                <a:spcPct val="110000"/>
              </a:lnSpc>
              <a:spcBef>
                <a:spcPts val="0"/>
              </a:spcBef>
              <a:spcAft>
                <a:spcPts val="0"/>
              </a:spcAft>
              <a:buClrTx/>
              <a:buSzTx/>
              <a:buFont typeface="Arial" pitchFamily="34" charset="0"/>
              <a:buChar char="•"/>
            </a:pPr>
            <a:r>
              <a:rPr lang="en-IN" altLang="en-US" sz="1600" dirty="0">
                <a:ea typeface="Microsoft YaHei"/>
                <a:cs typeface="Arial"/>
              </a:rPr>
              <a:t>Clean code, being modular, tends to be easier to test using automated methods such as unit testing frameworks.</a:t>
            </a:r>
          </a:p>
          <a:p>
            <a:pPr marL="287338" indent="-177800">
              <a:lnSpc>
                <a:spcPct val="110000"/>
              </a:lnSpc>
              <a:spcBef>
                <a:spcPts val="0"/>
              </a:spcBef>
              <a:spcAft>
                <a:spcPts val="0"/>
              </a:spcAft>
              <a:buClrTx/>
              <a:buSzTx/>
              <a:buFont typeface="Arial" pitchFamily="34" charset="0"/>
              <a:buChar char="•"/>
            </a:pPr>
            <a:r>
              <a:rPr lang="en-IN" altLang="en-US" sz="1600" dirty="0">
                <a:ea typeface="Microsoft YaHei"/>
                <a:cs typeface="Arial"/>
              </a:rPr>
              <a:t>Clean code, being standardized, is easier to scan and check using automated tools.</a:t>
            </a:r>
          </a:p>
          <a:p>
            <a:pPr marL="287338" indent="-177800">
              <a:lnSpc>
                <a:spcPct val="110000"/>
              </a:lnSpc>
              <a:spcBef>
                <a:spcPts val="0"/>
              </a:spcBef>
              <a:spcAft>
                <a:spcPts val="0"/>
              </a:spcAft>
              <a:buClrTx/>
              <a:buSzTx/>
              <a:buFont typeface="Arial" pitchFamily="34" charset="0"/>
              <a:buChar char="•"/>
            </a:pPr>
            <a:r>
              <a:rPr lang="en-IN" altLang="en-US" sz="1600" dirty="0">
                <a:ea typeface="Microsoft YaHei"/>
                <a:cs typeface="Arial"/>
              </a:rPr>
              <a:t>It simply looks nicer.</a:t>
            </a:r>
          </a:p>
          <a:p>
            <a:pPr marL="287338" indent="-177800">
              <a:spcBef>
                <a:spcPts val="200"/>
              </a:spcBef>
              <a:spcAft>
                <a:spcPts val="300"/>
              </a:spcAft>
              <a:buSzPct val="100000"/>
              <a:buFont typeface="Arial" pitchFamily="34" charset="0"/>
              <a:buChar char="•"/>
            </a:pPr>
            <a:endParaRPr lang="en-IN" altLang="en-US" sz="1600" dirty="0">
              <a:ea typeface="Microsoft YaHei"/>
              <a:cs typeface="Arial"/>
            </a:endParaRPr>
          </a:p>
        </p:txBody>
      </p:sp>
    </p:spTree>
    <p:extLst>
      <p:ext uri="{BB962C8B-B14F-4D97-AF65-F5344CB8AC3E}">
        <p14:creationId xmlns:p14="http://schemas.microsoft.com/office/powerpoint/2010/main" val="1096109029"/>
      </p:ext>
    </p:extLst>
  </p:cSld>
  <p:clrMapOvr>
    <a:masterClrMapping/>
  </p:clrMapOvr>
  <p:transition spd="slow">
    <p:wip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7999176" cy="757551"/>
          </a:xfrm>
        </p:spPr>
        <p:txBody>
          <a:bodyPr/>
          <a:lstStyle/>
          <a:p>
            <a:r>
              <a:rPr altLang="en-US" sz="1600" dirty="0"/>
              <a:t>Coding Basics </a:t>
            </a:r>
            <a:r>
              <a:rPr altLang="en-US" dirty="0"/>
              <a:t/>
            </a:r>
            <a:br>
              <a:rPr altLang="en-US" dirty="0"/>
            </a:br>
            <a:r>
              <a:rPr altLang="en-US" dirty="0"/>
              <a:t>Methods and Functions</a:t>
            </a:r>
            <a:endParaRPr lang="en-CA" altLang="en-US" dirty="0"/>
          </a:p>
        </p:txBody>
      </p:sp>
      <p:sp>
        <p:nvSpPr>
          <p:cNvPr id="13315" name="Content Placeholder 2"/>
          <p:cNvSpPr>
            <a:spLocks noGrp="1"/>
          </p:cNvSpPr>
          <p:nvPr>
            <p:ph idx="1"/>
          </p:nvPr>
        </p:nvSpPr>
        <p:spPr>
          <a:xfrm>
            <a:off x="0" y="756756"/>
            <a:ext cx="9279802" cy="3856250"/>
          </a:xfrm>
        </p:spPr>
        <p:txBody>
          <a:bodyPr/>
          <a:lstStyle/>
          <a:p>
            <a:pPr marL="287338" indent="-177800">
              <a:spcBef>
                <a:spcPts val="300"/>
              </a:spcBef>
              <a:spcAft>
                <a:spcPts val="300"/>
              </a:spcAft>
              <a:buSzPct val="100000"/>
              <a:buFont typeface="Arial" pitchFamily="34" charset="0"/>
              <a:buChar char="•"/>
            </a:pPr>
            <a:r>
              <a:rPr lang="en-IN" altLang="en-US" sz="1600" dirty="0">
                <a:ea typeface="Microsoft YaHei"/>
                <a:cs typeface="Arial"/>
              </a:rPr>
              <a:t>Methods and Functions are blocks of code that perform tasks when executed.</a:t>
            </a:r>
          </a:p>
          <a:p>
            <a:pPr marL="287338" indent="-177800">
              <a:spcBef>
                <a:spcPts val="300"/>
              </a:spcBef>
              <a:spcAft>
                <a:spcPts val="300"/>
              </a:spcAft>
              <a:buSzPct val="100000"/>
              <a:buFont typeface="Arial" pitchFamily="34" charset="0"/>
              <a:buChar char="•"/>
            </a:pPr>
            <a:r>
              <a:rPr lang="en-US" sz="1600" dirty="0"/>
              <a:t>Following are some standard best-practices for determining whether a piece of code should be encapsulated (in a method or function):</a:t>
            </a:r>
          </a:p>
          <a:p>
            <a:pPr marL="627063" indent="-180975">
              <a:spcBef>
                <a:spcPts val="300"/>
              </a:spcBef>
              <a:spcAft>
                <a:spcPts val="300"/>
              </a:spcAft>
              <a:buSzPct val="100000"/>
              <a:buFont typeface="Arial" pitchFamily="34" charset="0"/>
              <a:buChar char="•"/>
            </a:pPr>
            <a:r>
              <a:rPr lang="en-US" sz="1600" dirty="0"/>
              <a:t>Code that performs a discrete task, even if it happens only once, may be a candidate for encapsulation. </a:t>
            </a:r>
          </a:p>
          <a:p>
            <a:pPr marL="627063" indent="-163513">
              <a:spcBef>
                <a:spcPts val="300"/>
              </a:spcBef>
              <a:spcAft>
                <a:spcPts val="300"/>
              </a:spcAft>
              <a:buSzPct val="100000"/>
              <a:buFont typeface="Arial" pitchFamily="34" charset="0"/>
              <a:buChar char="•"/>
            </a:pPr>
            <a:r>
              <a:rPr lang="en-US" sz="1600" dirty="0"/>
              <a:t>Task code that is used more than once should probably be encapsulated.</a:t>
            </a:r>
            <a:endParaRPr lang="en-IN" altLang="en-US" sz="1600" dirty="0">
              <a:ea typeface="Microsoft YaHei"/>
              <a:cs typeface="Arial"/>
            </a:endParaRPr>
          </a:p>
          <a:p>
            <a:pPr marL="287338" indent="-177800">
              <a:spcBef>
                <a:spcPts val="300"/>
              </a:spcBef>
              <a:spcAft>
                <a:spcPts val="300"/>
              </a:spcAft>
              <a:buSzPct val="100000"/>
              <a:buFont typeface="Arial" pitchFamily="34" charset="0"/>
              <a:buChar char="•"/>
            </a:pPr>
            <a:r>
              <a:rPr lang="en-IN" altLang="en-US" sz="1600" dirty="0">
                <a:ea typeface="Microsoft YaHei"/>
                <a:cs typeface="Arial"/>
              </a:rPr>
              <a:t>Methods and Functions can be written once and executed as many times as required.</a:t>
            </a:r>
          </a:p>
          <a:p>
            <a:pPr marL="287338" indent="-177800">
              <a:spcBef>
                <a:spcPts val="300"/>
              </a:spcBef>
              <a:spcAft>
                <a:spcPts val="300"/>
              </a:spcAft>
              <a:buSzPct val="100000"/>
              <a:buFont typeface="Arial" pitchFamily="34" charset="0"/>
              <a:buChar char="•"/>
            </a:pPr>
            <a:r>
              <a:rPr lang="en-IN" sz="1600" dirty="0"/>
              <a:t>If used correctly, methods and functions will simplify the code, and reduce the potential for bugs.</a:t>
            </a:r>
            <a:endParaRPr lang="en-IN" altLang="en-US" sz="1600" dirty="0">
              <a:ea typeface="Microsoft YaHei"/>
              <a:cs typeface="Arial"/>
            </a:endParaRPr>
          </a:p>
          <a:p>
            <a:pPr marL="287338" indent="-177800">
              <a:spcBef>
                <a:spcPts val="300"/>
              </a:spcBef>
              <a:spcAft>
                <a:spcPts val="300"/>
              </a:spcAft>
              <a:buSzPct val="100000"/>
              <a:buFont typeface="Arial" pitchFamily="34" charset="0"/>
              <a:buChar char="•"/>
            </a:pPr>
            <a:r>
              <a:rPr lang="en-US" sz="1600" dirty="0"/>
              <a:t>Syntax of a Function in Python:</a:t>
            </a:r>
            <a:endParaRPr lang="en-IN" altLang="en-US" sz="1600" dirty="0">
              <a:ea typeface="Microsoft YaHei"/>
              <a:cs typeface="Arial"/>
            </a:endParaRPr>
          </a:p>
          <a:p>
            <a:pPr>
              <a:spcBef>
                <a:spcPts val="100"/>
              </a:spcBef>
              <a:spcAft>
                <a:spcPts val="300"/>
              </a:spcAft>
              <a:buSzPct val="45000"/>
              <a:buNone/>
            </a:pPr>
            <a:endParaRPr lang="en-IN" altLang="en-US" sz="1600" dirty="0">
              <a:cs typeface="Arial"/>
            </a:endParaRPr>
          </a:p>
        </p:txBody>
      </p:sp>
      <p:pic>
        <p:nvPicPr>
          <p:cNvPr id="1741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5923"/>
          <a:stretch/>
        </p:blipFill>
        <p:spPr bwMode="auto">
          <a:xfrm>
            <a:off x="362893" y="3495744"/>
            <a:ext cx="8382002" cy="1178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1825032"/>
      </p:ext>
    </p:extLst>
  </p:cSld>
  <p:clrMapOvr>
    <a:masterClrMapping/>
  </p:clrMapOvr>
  <p:transition spd="slow">
    <p:wip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7999176" cy="757551"/>
          </a:xfrm>
        </p:spPr>
        <p:txBody>
          <a:bodyPr/>
          <a:lstStyle/>
          <a:p>
            <a:r>
              <a:rPr altLang="en-US" sz="1600" dirty="0"/>
              <a:t>Coding Basics </a:t>
            </a:r>
            <a:r>
              <a:rPr altLang="en-US" dirty="0"/>
              <a:t/>
            </a:r>
            <a:br>
              <a:rPr altLang="en-US" dirty="0"/>
            </a:br>
            <a:r>
              <a:rPr altLang="en-US" dirty="0"/>
              <a:t>Methods and Functions (Contd.)</a:t>
            </a:r>
            <a:endParaRPr lang="en-CA" altLang="en-US" dirty="0"/>
          </a:p>
        </p:txBody>
      </p:sp>
      <p:sp>
        <p:nvSpPr>
          <p:cNvPr id="13315" name="Content Placeholder 2"/>
          <p:cNvSpPr>
            <a:spLocks noGrp="1"/>
          </p:cNvSpPr>
          <p:nvPr>
            <p:ph idx="1"/>
          </p:nvPr>
        </p:nvSpPr>
        <p:spPr>
          <a:xfrm>
            <a:off x="0" y="801475"/>
            <a:ext cx="8840141" cy="3856250"/>
          </a:xfrm>
        </p:spPr>
        <p:txBody>
          <a:bodyPr/>
          <a:lstStyle/>
          <a:p>
            <a:pPr marL="287338" indent="-177800">
              <a:spcBef>
                <a:spcPts val="400"/>
              </a:spcBef>
              <a:spcAft>
                <a:spcPts val="400"/>
              </a:spcAft>
              <a:buSzPct val="45000"/>
              <a:buNone/>
            </a:pPr>
            <a:r>
              <a:rPr lang="en-IN" altLang="en-US" sz="1600" b="1" dirty="0">
                <a:ea typeface="Microsoft YaHei"/>
                <a:cs typeface="Arial"/>
              </a:rPr>
              <a:t>Arguments and Parameters</a:t>
            </a:r>
          </a:p>
          <a:p>
            <a:pPr marL="287338" indent="-177800">
              <a:spcBef>
                <a:spcPts val="400"/>
              </a:spcBef>
              <a:spcAft>
                <a:spcPts val="400"/>
              </a:spcAft>
              <a:buSzPct val="100000"/>
              <a:buFont typeface="Arial" pitchFamily="34" charset="0"/>
              <a:buChar char="•"/>
            </a:pPr>
            <a:r>
              <a:rPr lang="en-IN" altLang="en-US" sz="1600" dirty="0">
                <a:ea typeface="Microsoft YaHei"/>
                <a:cs typeface="Arial"/>
              </a:rPr>
              <a:t>Arguments and parameters add flexibility to methods and functions.</a:t>
            </a:r>
          </a:p>
          <a:p>
            <a:pPr marL="287338" indent="-177800">
              <a:spcBef>
                <a:spcPts val="400"/>
              </a:spcBef>
              <a:spcAft>
                <a:spcPts val="400"/>
              </a:spcAft>
              <a:buSzPct val="100000"/>
              <a:buFont typeface="Arial" pitchFamily="34" charset="0"/>
              <a:buChar char="•"/>
            </a:pPr>
            <a:r>
              <a:rPr lang="en-US" sz="1600" dirty="0"/>
              <a:t>Syntax of a function using arguments and parameters in Python:</a:t>
            </a:r>
            <a:endParaRPr lang="en-IN" altLang="en-US" sz="1600" dirty="0">
              <a:ea typeface="Microsoft YaHei"/>
              <a:cs typeface="Arial"/>
            </a:endParaRPr>
          </a:p>
          <a:p>
            <a:pPr marL="287338" indent="-177800">
              <a:spcBef>
                <a:spcPts val="100"/>
              </a:spcBef>
              <a:spcAft>
                <a:spcPts val="300"/>
              </a:spcAft>
              <a:buSzPct val="45000"/>
              <a:buNone/>
            </a:pPr>
            <a:endParaRPr lang="en-IN" altLang="en-US" sz="1600" dirty="0">
              <a:cs typeface="Arial"/>
            </a:endParaRPr>
          </a:p>
          <a:p>
            <a:pPr marL="287338" indent="-177800">
              <a:spcBef>
                <a:spcPts val="100"/>
              </a:spcBef>
              <a:spcAft>
                <a:spcPts val="300"/>
              </a:spcAft>
              <a:buSzPct val="45000"/>
              <a:buNone/>
            </a:pPr>
            <a:endParaRPr lang="en-IN" altLang="en-US" sz="1600" dirty="0">
              <a:ea typeface="Microsoft YaHei"/>
              <a:cs typeface="Arial"/>
            </a:endParaRPr>
          </a:p>
          <a:p>
            <a:pPr marL="287338" indent="-177800">
              <a:spcBef>
                <a:spcPts val="100"/>
              </a:spcBef>
              <a:spcAft>
                <a:spcPts val="300"/>
              </a:spcAft>
              <a:buSzPct val="45000"/>
              <a:buNone/>
            </a:pPr>
            <a:endParaRPr lang="en-IN" altLang="en-US" sz="1600" dirty="0">
              <a:ea typeface="Microsoft YaHei"/>
              <a:cs typeface="Arial"/>
            </a:endParaRP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504" y="1848427"/>
            <a:ext cx="8533462" cy="14390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7174114"/>
      </p:ext>
    </p:extLst>
  </p:cSld>
  <p:clrMapOvr>
    <a:masterClrMapping/>
  </p:clrMapOvr>
  <p:transition spd="slow">
    <p:wip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7999176" cy="757551"/>
          </a:xfrm>
        </p:spPr>
        <p:txBody>
          <a:bodyPr/>
          <a:lstStyle/>
          <a:p>
            <a:r>
              <a:rPr altLang="en-US" sz="1600" dirty="0"/>
              <a:t>Coding Basics </a:t>
            </a:r>
            <a:r>
              <a:rPr altLang="en-US" dirty="0"/>
              <a:t/>
            </a:r>
            <a:br>
              <a:rPr altLang="en-US" dirty="0"/>
            </a:br>
            <a:r>
              <a:rPr altLang="en-US" dirty="0"/>
              <a:t>Methods and Functions (Contd.)</a:t>
            </a:r>
            <a:endParaRPr lang="en-CA" altLang="en-US" dirty="0"/>
          </a:p>
        </p:txBody>
      </p:sp>
      <p:sp>
        <p:nvSpPr>
          <p:cNvPr id="13315" name="Content Placeholder 2"/>
          <p:cNvSpPr>
            <a:spLocks noGrp="1"/>
          </p:cNvSpPr>
          <p:nvPr>
            <p:ph idx="1"/>
          </p:nvPr>
        </p:nvSpPr>
        <p:spPr>
          <a:xfrm>
            <a:off x="0" y="801475"/>
            <a:ext cx="8840141" cy="3856250"/>
          </a:xfrm>
        </p:spPr>
        <p:txBody>
          <a:bodyPr/>
          <a:lstStyle/>
          <a:p>
            <a:pPr marL="287338" indent="-177800">
              <a:lnSpc>
                <a:spcPct val="114000"/>
              </a:lnSpc>
              <a:spcBef>
                <a:spcPts val="300"/>
              </a:spcBef>
              <a:spcAft>
                <a:spcPts val="300"/>
              </a:spcAft>
              <a:buSzPct val="45000"/>
              <a:buNone/>
            </a:pPr>
            <a:r>
              <a:rPr lang="en-IN" altLang="en-US" sz="1400" b="1" dirty="0">
                <a:ea typeface="Microsoft YaHei"/>
                <a:cs typeface="Arial"/>
              </a:rPr>
              <a:t>Return Statements</a:t>
            </a:r>
          </a:p>
          <a:p>
            <a:pPr marL="287338" indent="-177800">
              <a:lnSpc>
                <a:spcPct val="114000"/>
              </a:lnSpc>
              <a:spcBef>
                <a:spcPts val="300"/>
              </a:spcBef>
              <a:spcAft>
                <a:spcPts val="300"/>
              </a:spcAft>
              <a:buSzPct val="100000"/>
              <a:buFont typeface="Arial" pitchFamily="34" charset="0"/>
              <a:buChar char="•"/>
            </a:pPr>
            <a:r>
              <a:rPr lang="en-IN" altLang="en-US" sz="1400" dirty="0">
                <a:ea typeface="Microsoft YaHei"/>
                <a:cs typeface="Arial"/>
              </a:rPr>
              <a:t>The return statement refers to the return value that is specified </a:t>
            </a:r>
            <a:r>
              <a:rPr lang="en-IN" sz="1400" dirty="0"/>
              <a:t>using the keyword return followed by a variable or expression. </a:t>
            </a:r>
            <a:r>
              <a:rPr lang="en-IN" altLang="en-US" sz="1400" dirty="0">
                <a:ea typeface="Microsoft YaHei"/>
                <a:cs typeface="Arial"/>
              </a:rPr>
              <a:t>A return statement ends the execution of a function, and returns control to the calling function. </a:t>
            </a:r>
          </a:p>
          <a:p>
            <a:pPr marL="287338" indent="-177800">
              <a:lnSpc>
                <a:spcPct val="114000"/>
              </a:lnSpc>
              <a:spcBef>
                <a:spcPts val="300"/>
              </a:spcBef>
              <a:spcAft>
                <a:spcPts val="300"/>
              </a:spcAft>
              <a:buSzPct val="100000"/>
              <a:buFont typeface="Arial" pitchFamily="34" charset="0"/>
              <a:buChar char="•"/>
            </a:pPr>
            <a:r>
              <a:rPr lang="en-IN" sz="1400" dirty="0"/>
              <a:t>When a return statement is executed, the value of the return statement is returned and any code below it gets skipped.</a:t>
            </a:r>
            <a:endParaRPr lang="en-IN" altLang="en-US" sz="1400" dirty="0">
              <a:ea typeface="Microsoft YaHei"/>
              <a:cs typeface="Arial"/>
            </a:endParaRPr>
          </a:p>
          <a:p>
            <a:pPr marL="287338" indent="-177800">
              <a:lnSpc>
                <a:spcPct val="114000"/>
              </a:lnSpc>
              <a:spcBef>
                <a:spcPts val="300"/>
              </a:spcBef>
              <a:spcAft>
                <a:spcPts val="300"/>
              </a:spcAft>
              <a:buSzPct val="100000"/>
              <a:buFont typeface="Arial" pitchFamily="34" charset="0"/>
              <a:buChar char="•"/>
            </a:pPr>
            <a:r>
              <a:rPr lang="en-US" sz="1400" dirty="0"/>
              <a:t>Syntax of a function with a return statement in Python:</a:t>
            </a:r>
            <a:endParaRPr lang="en-IN" altLang="en-US" sz="1400" dirty="0">
              <a:ea typeface="Microsoft YaHei"/>
              <a:cs typeface="Arial"/>
            </a:endParaRPr>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465" y="2854603"/>
            <a:ext cx="8253670" cy="17616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4571062"/>
      </p:ext>
    </p:extLst>
  </p:cSld>
  <p:clrMapOvr>
    <a:masterClrMapping/>
  </p:clrMapOvr>
  <p:transition spd="slow">
    <p:wip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7999176" cy="757551"/>
          </a:xfrm>
        </p:spPr>
        <p:txBody>
          <a:bodyPr/>
          <a:lstStyle/>
          <a:p>
            <a:r>
              <a:rPr altLang="en-US" sz="1600" dirty="0"/>
              <a:t>Coding Basics </a:t>
            </a:r>
            <a:r>
              <a:rPr altLang="en-US" dirty="0"/>
              <a:t/>
            </a:r>
            <a:br>
              <a:rPr altLang="en-US" dirty="0"/>
            </a:br>
            <a:r>
              <a:rPr altLang="en-US" dirty="0"/>
              <a:t>Methods and Functions (</a:t>
            </a:r>
            <a:r>
              <a:rPr lang="en-US" altLang="en-US" dirty="0"/>
              <a:t>Contd.</a:t>
            </a:r>
            <a:r>
              <a:rPr altLang="en-US" dirty="0"/>
              <a:t>)</a:t>
            </a:r>
            <a:endParaRPr lang="en-CA" altLang="en-US" dirty="0"/>
          </a:p>
        </p:txBody>
      </p:sp>
      <p:sp>
        <p:nvSpPr>
          <p:cNvPr id="13315" name="Content Placeholder 2"/>
          <p:cNvSpPr>
            <a:spLocks noGrp="1"/>
          </p:cNvSpPr>
          <p:nvPr>
            <p:ph idx="1"/>
          </p:nvPr>
        </p:nvSpPr>
        <p:spPr>
          <a:xfrm>
            <a:off x="0" y="801475"/>
            <a:ext cx="8840141" cy="355813"/>
          </a:xfrm>
        </p:spPr>
        <p:txBody>
          <a:bodyPr/>
          <a:lstStyle/>
          <a:p>
            <a:pPr marL="287338" indent="-177800">
              <a:spcBef>
                <a:spcPts val="100"/>
              </a:spcBef>
              <a:spcAft>
                <a:spcPts val="300"/>
              </a:spcAft>
              <a:buSzPct val="100000"/>
              <a:buNone/>
            </a:pPr>
            <a:r>
              <a:rPr lang="en-IN" altLang="en-US" sz="1600" b="1" dirty="0" smtClean="0">
                <a:ea typeface="Microsoft YaHei"/>
                <a:cs typeface="Arial"/>
              </a:rPr>
              <a:t>Methods vs</a:t>
            </a:r>
            <a:r>
              <a:rPr lang="en-IN" altLang="en-US" sz="1600" b="1" dirty="0">
                <a:ea typeface="Microsoft YaHei"/>
                <a:cs typeface="Arial"/>
              </a:rPr>
              <a:t>. Functions</a:t>
            </a:r>
          </a:p>
          <a:p>
            <a:pPr marL="287338" indent="-177800">
              <a:spcBef>
                <a:spcPts val="100"/>
              </a:spcBef>
              <a:spcAft>
                <a:spcPts val="300"/>
              </a:spcAft>
              <a:buSzPct val="100000"/>
              <a:buFont typeface="Arial" pitchFamily="34" charset="0"/>
              <a:buChar char="•"/>
            </a:pPr>
            <a:endParaRPr lang="en-IN" altLang="en-US" sz="1600" dirty="0">
              <a:ea typeface="Microsoft YaHei"/>
              <a:cs typeface="Arial"/>
            </a:endParaRPr>
          </a:p>
        </p:txBody>
      </p:sp>
      <p:graphicFrame>
        <p:nvGraphicFramePr>
          <p:cNvPr id="5" name="Table 4"/>
          <p:cNvGraphicFramePr>
            <a:graphicFrameLocks noGrp="1"/>
          </p:cNvGraphicFramePr>
          <p:nvPr>
            <p:extLst>
              <p:ext uri="{D42A27DB-BD31-4B8C-83A1-F6EECF244321}">
                <p14:modId xmlns:p14="http://schemas.microsoft.com/office/powerpoint/2010/main" val="2805739614"/>
              </p:ext>
            </p:extLst>
          </p:nvPr>
        </p:nvGraphicFramePr>
        <p:xfrm>
          <a:off x="606124" y="1469067"/>
          <a:ext cx="7360694" cy="1462420"/>
        </p:xfrm>
        <a:graphic>
          <a:graphicData uri="http://schemas.openxmlformats.org/drawingml/2006/table">
            <a:tbl>
              <a:tblPr firstRow="1" bandRow="1">
                <a:tableStyleId>{5C22544A-7EE6-4342-B048-85BDC9FD1C3A}</a:tableStyleId>
              </a:tblPr>
              <a:tblGrid>
                <a:gridCol w="3680347">
                  <a:extLst>
                    <a:ext uri="{9D8B030D-6E8A-4147-A177-3AD203B41FA5}">
                      <a16:colId xmlns="" xmlns:a16="http://schemas.microsoft.com/office/drawing/2014/main" val="20000"/>
                    </a:ext>
                  </a:extLst>
                </a:gridCol>
                <a:gridCol w="3680347">
                  <a:extLst>
                    <a:ext uri="{9D8B030D-6E8A-4147-A177-3AD203B41FA5}">
                      <a16:colId xmlns="" xmlns:a16="http://schemas.microsoft.com/office/drawing/2014/main" val="20001"/>
                    </a:ext>
                  </a:extLst>
                </a:gridCol>
              </a:tblGrid>
              <a:tr h="317203">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kumimoji="0" lang="en-IN" altLang="en-US" sz="1400" b="1" i="0" u="none" strike="noStrike" cap="none" normalizeH="0" baseline="0" dirty="0">
                          <a:ln>
                            <a:noFill/>
                          </a:ln>
                          <a:solidFill>
                            <a:schemeClr val="bg1"/>
                          </a:solidFill>
                          <a:effectLst/>
                          <a:latin typeface="Arial" panose="020B0604020202020204" pitchFamily="34" charset="0"/>
                          <a:ea typeface="Microsoft YaHei" panose="020B0503020204020204" pitchFamily="34" charset="-122"/>
                        </a:rPr>
                        <a:t>Methods</a:t>
                      </a:r>
                    </a:p>
                  </a:txBody>
                  <a:tcPr/>
                </a:tc>
                <a:tc>
                  <a:txBody>
                    <a:bodyPr/>
                    <a:lstStyle/>
                    <a:p>
                      <a:pPr algn="ctr"/>
                      <a:r>
                        <a:rPr lang="en-US" dirty="0"/>
                        <a:t>Functions</a:t>
                      </a:r>
                    </a:p>
                  </a:txBody>
                  <a:tcPr/>
                </a:tc>
                <a:extLst>
                  <a:ext uri="{0D108BD9-81ED-4DB2-BD59-A6C34878D82A}">
                    <a16:rowId xmlns="" xmlns:a16="http://schemas.microsoft.com/office/drawing/2014/main" val="10000"/>
                  </a:ext>
                </a:extLst>
              </a:tr>
              <a:tr h="1145217">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IN" altLang="en-US" sz="1400" b="0" i="0" u="none" strike="noStrike" cap="none" normalizeH="0" baseline="0" dirty="0">
                          <a:ln>
                            <a:noFill/>
                          </a:ln>
                          <a:solidFill>
                            <a:srgbClr val="58585B"/>
                          </a:solidFill>
                          <a:effectLst/>
                          <a:latin typeface="Arial" panose="020B0604020202020204" pitchFamily="34" charset="0"/>
                          <a:ea typeface="Microsoft YaHei" panose="020B0503020204020204" pitchFamily="34" charset="-122"/>
                        </a:rPr>
                        <a:t>Methods are code blocks associated with an object, typically for object-oriented programming.</a:t>
                      </a: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IN" altLang="en-US" sz="1400" b="0" i="0" u="none" strike="noStrike" cap="none" normalizeH="0" baseline="0" dirty="0">
                          <a:ln>
                            <a:noFill/>
                          </a:ln>
                          <a:solidFill>
                            <a:srgbClr val="58585B"/>
                          </a:solidFill>
                          <a:effectLst/>
                          <a:latin typeface="Arial" panose="020B0604020202020204" pitchFamily="34" charset="0"/>
                          <a:ea typeface="Microsoft YaHei" panose="020B0503020204020204" pitchFamily="34" charset="-122"/>
                        </a:rPr>
                        <a:t>Functions are standalone code blocks.</a:t>
                      </a:r>
                    </a:p>
                    <a:p>
                      <a:endParaRPr lang="en-US" dirty="0">
                        <a:solidFill>
                          <a:srgbClr val="58585B"/>
                        </a:solidFill>
                      </a:endParaRPr>
                    </a:p>
                  </a:txBody>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991999232"/>
      </p:ext>
    </p:extLst>
  </p:cSld>
  <p:clrMapOvr>
    <a:masterClrMapping/>
  </p:clrMapOvr>
  <p:transition spd="slow">
    <p:wip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7999176" cy="757551"/>
          </a:xfrm>
        </p:spPr>
        <p:txBody>
          <a:bodyPr/>
          <a:lstStyle/>
          <a:p>
            <a:r>
              <a:rPr altLang="en-US" sz="1600" dirty="0"/>
              <a:t>Coding Basics </a:t>
            </a:r>
            <a:r>
              <a:rPr altLang="en-US" dirty="0"/>
              <a:t/>
            </a:r>
            <a:br>
              <a:rPr altLang="en-US" dirty="0"/>
            </a:br>
            <a:r>
              <a:rPr altLang="en-US" dirty="0"/>
              <a:t>Modules</a:t>
            </a:r>
            <a:endParaRPr lang="en-CA" altLang="en-US" dirty="0"/>
          </a:p>
        </p:txBody>
      </p:sp>
      <p:sp>
        <p:nvSpPr>
          <p:cNvPr id="13315" name="Content Placeholder 2"/>
          <p:cNvSpPr>
            <a:spLocks noGrp="1"/>
          </p:cNvSpPr>
          <p:nvPr>
            <p:ph idx="1"/>
          </p:nvPr>
        </p:nvSpPr>
        <p:spPr>
          <a:xfrm>
            <a:off x="0" y="801475"/>
            <a:ext cx="8840141" cy="3841963"/>
          </a:xfrm>
        </p:spPr>
        <p:txBody>
          <a:bodyPr/>
          <a:lstStyle/>
          <a:p>
            <a:pPr marL="287338" indent="-177800">
              <a:lnSpc>
                <a:spcPct val="114000"/>
              </a:lnSpc>
              <a:spcAft>
                <a:spcPts val="0"/>
              </a:spcAft>
              <a:buSzPct val="100000"/>
              <a:buFont typeface="Arial" pitchFamily="34" charset="0"/>
              <a:buChar char="•"/>
            </a:pPr>
            <a:r>
              <a:rPr lang="en-IN" altLang="en-US" sz="1400" dirty="0">
                <a:ea typeface="Microsoft YaHei"/>
                <a:cs typeface="Arial"/>
              </a:rPr>
              <a:t>Developers typically use modules to divide a large project into smaller parts so that the code can be read and understood easily. </a:t>
            </a:r>
          </a:p>
          <a:p>
            <a:pPr marL="287338" indent="-177800">
              <a:lnSpc>
                <a:spcPct val="114000"/>
              </a:lnSpc>
              <a:spcAft>
                <a:spcPts val="0"/>
              </a:spcAft>
              <a:buSzPct val="100000"/>
              <a:buFont typeface="Arial" pitchFamily="34" charset="0"/>
              <a:buChar char="•"/>
            </a:pPr>
            <a:r>
              <a:rPr lang="en-IN" sz="1400" dirty="0"/>
              <a:t>They</a:t>
            </a:r>
            <a:r>
              <a:rPr lang="en-IN" altLang="en-US" sz="1400" dirty="0">
                <a:ea typeface="Microsoft YaHei"/>
                <a:cs typeface="Arial"/>
              </a:rPr>
              <a:t> consists of a set of functions and typically contains an interface for other modules to integrate with. </a:t>
            </a:r>
          </a:p>
          <a:p>
            <a:pPr marL="287338" indent="-177800">
              <a:lnSpc>
                <a:spcPct val="114000"/>
              </a:lnSpc>
              <a:spcAft>
                <a:spcPts val="0"/>
              </a:spcAft>
              <a:buSzPct val="100000"/>
              <a:buFont typeface="Arial" pitchFamily="34" charset="0"/>
              <a:buChar char="•"/>
            </a:pPr>
            <a:r>
              <a:rPr lang="en-IN" altLang="en-US" sz="1400" dirty="0">
                <a:ea typeface="Microsoft YaHei"/>
                <a:cs typeface="Arial"/>
              </a:rPr>
              <a:t>A module is packaged as a single file and is expected to work independently. </a:t>
            </a:r>
          </a:p>
          <a:p>
            <a:pPr marL="287338" indent="-177800">
              <a:lnSpc>
                <a:spcPct val="114000"/>
              </a:lnSpc>
              <a:spcAft>
                <a:spcPts val="0"/>
              </a:spcAft>
              <a:buSzPct val="100000"/>
              <a:buFont typeface="Arial" pitchFamily="34" charset="0"/>
              <a:buChar char="•"/>
            </a:pPr>
            <a:r>
              <a:rPr lang="en-IN" sz="1400" dirty="0"/>
              <a:t>Below is a module with a set of functions saved in a script called circleClass.py.</a:t>
            </a:r>
            <a:endParaRPr lang="en-IN" altLang="en-US" sz="1400" dirty="0">
              <a:ea typeface="Microsoft YaHei"/>
              <a:cs typeface="Arial"/>
            </a:endParaRPr>
          </a:p>
        </p:txBody>
      </p:sp>
      <p:pic>
        <p:nvPicPr>
          <p:cNvPr id="4" name="Picture 2">
            <a:extLst>
              <a:ext uri="{FF2B5EF4-FFF2-40B4-BE49-F238E27FC236}">
                <a16:creationId xmlns="" xmlns:a16="http://schemas.microsoft.com/office/drawing/2014/main" id="{A9364E4C-698F-4C2B-86FE-B546308458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399" y="2309670"/>
            <a:ext cx="5791202" cy="24380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0289494"/>
      </p:ext>
    </p:extLst>
  </p:cSld>
  <p:clrMapOvr>
    <a:masterClrMapping/>
  </p:clrMapOvr>
  <p:transition spd="slow">
    <p:wip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7999176" cy="757551"/>
          </a:xfrm>
        </p:spPr>
        <p:txBody>
          <a:bodyPr/>
          <a:lstStyle/>
          <a:p>
            <a:r>
              <a:rPr altLang="en-US" sz="1600" dirty="0"/>
              <a:t>Coding Basics </a:t>
            </a:r>
            <a:r>
              <a:rPr altLang="en-US" dirty="0"/>
              <a:t/>
            </a:r>
            <a:br>
              <a:rPr altLang="en-US" dirty="0"/>
            </a:br>
            <a:r>
              <a:rPr altLang="en-US" dirty="0"/>
              <a:t>Classes</a:t>
            </a:r>
            <a:endParaRPr lang="en-CA" altLang="en-US" dirty="0"/>
          </a:p>
        </p:txBody>
      </p:sp>
      <p:sp>
        <p:nvSpPr>
          <p:cNvPr id="13315" name="Content Placeholder 1"/>
          <p:cNvSpPr>
            <a:spLocks noGrp="1"/>
          </p:cNvSpPr>
          <p:nvPr>
            <p:ph idx="1"/>
          </p:nvPr>
        </p:nvSpPr>
        <p:spPr>
          <a:xfrm>
            <a:off x="0" y="801475"/>
            <a:ext cx="8963247" cy="2149955"/>
          </a:xfrm>
        </p:spPr>
        <p:txBody>
          <a:bodyPr/>
          <a:lstStyle/>
          <a:p>
            <a:pPr marL="395288" indent="-285750">
              <a:buSzPct val="100000"/>
              <a:buFont typeface="Arial" panose="020B0604020202020204" pitchFamily="34" charset="0"/>
              <a:buChar char="•"/>
            </a:pPr>
            <a:r>
              <a:rPr lang="en-IN" sz="1400" dirty="0"/>
              <a:t>In most Object-Orient Programming (OOP) languages, and in Python, </a:t>
            </a:r>
            <a:r>
              <a:rPr lang="en-IN" sz="1400" dirty="0">
                <a:ea typeface="Microsoft YaHei"/>
                <a:cs typeface="Arial"/>
              </a:rPr>
              <a:t>c</a:t>
            </a:r>
            <a:r>
              <a:rPr lang="en-IN" altLang="en-US" sz="1400" dirty="0">
                <a:ea typeface="Microsoft YaHei"/>
                <a:cs typeface="Arial"/>
              </a:rPr>
              <a:t>lasses are a means of bundling data and functionality. Each class declaration defines a new object type.</a:t>
            </a:r>
          </a:p>
          <a:p>
            <a:pPr marL="395288" indent="-285750">
              <a:buSzPct val="100000"/>
              <a:buFont typeface="Arial" panose="020B0604020202020204" pitchFamily="34" charset="0"/>
              <a:buChar char="•"/>
            </a:pPr>
            <a:r>
              <a:rPr lang="en-IN" altLang="en-US" sz="1400" dirty="0">
                <a:ea typeface="Microsoft YaHei"/>
                <a:cs typeface="Arial"/>
              </a:rPr>
              <a:t>Classes may have class variables and object variables.</a:t>
            </a:r>
          </a:p>
          <a:p>
            <a:pPr marL="395288" indent="-285750">
              <a:buSzPct val="100000"/>
              <a:buFont typeface="Arial" panose="020B0604020202020204" pitchFamily="34" charset="0"/>
              <a:buChar char="•"/>
            </a:pPr>
            <a:r>
              <a:rPr lang="en-IN" sz="1400" dirty="0"/>
              <a:t>New classes may be defined, based on existing, previously defined classes, so that they inherit the properties, data members, and functionality (methods).</a:t>
            </a:r>
          </a:p>
          <a:p>
            <a:pPr marL="395288" indent="-285750">
              <a:buSzPct val="100000"/>
              <a:buFont typeface="Arial" panose="020B0604020202020204" pitchFamily="34" charset="0"/>
              <a:buChar char="•"/>
            </a:pPr>
            <a:r>
              <a:rPr lang="en-IN" sz="1400" dirty="0"/>
              <a:t>A class may be instantiated (created) multiple times, and each with its own object-specific data attribute values.</a:t>
            </a:r>
            <a:endParaRPr lang="en-IN" altLang="en-US" sz="1400" dirty="0">
              <a:ea typeface="Microsoft YaHei"/>
              <a:cs typeface="Arial"/>
            </a:endParaRPr>
          </a:p>
        </p:txBody>
      </p:sp>
      <p:sp>
        <p:nvSpPr>
          <p:cNvPr id="2" name="Content Placeholder 2">
            <a:extLst>
              <a:ext uri="{FF2B5EF4-FFF2-40B4-BE49-F238E27FC236}">
                <a16:creationId xmlns="" xmlns:a16="http://schemas.microsoft.com/office/drawing/2014/main" id="{6413A042-6C67-414D-A27E-AA951344DBDD}"/>
              </a:ext>
            </a:extLst>
          </p:cNvPr>
          <p:cNvSpPr/>
          <p:nvPr/>
        </p:nvSpPr>
        <p:spPr>
          <a:xfrm>
            <a:off x="194309" y="3566160"/>
            <a:ext cx="8574627" cy="738664"/>
          </a:xfrm>
          <a:prstGeom prst="rect">
            <a:avLst/>
          </a:prstGeom>
        </p:spPr>
        <p:txBody>
          <a:bodyPr wrap="square">
            <a:spAutoFit/>
          </a:bodyPr>
          <a:lstStyle/>
          <a:p>
            <a:pPr marL="109538" indent="0">
              <a:buSzPct val="100000"/>
              <a:buNone/>
            </a:pPr>
            <a:r>
              <a:rPr lang="en-IN" sz="1400" b="1" i="1" dirty="0">
                <a:solidFill>
                  <a:srgbClr val="000000"/>
                </a:solidFill>
                <a:latin typeface="+mn-lt"/>
                <a:cs typeface="Times New Roman" panose="02020603050405020304" pitchFamily="18" charset="0"/>
              </a:rPr>
              <a:t>Note</a:t>
            </a:r>
            <a:r>
              <a:rPr lang="en-IN" sz="1400" i="1" dirty="0">
                <a:solidFill>
                  <a:srgbClr val="000000"/>
                </a:solidFill>
                <a:latin typeface="+mn-lt"/>
                <a:cs typeface="Times New Roman" panose="02020603050405020304" pitchFamily="18" charset="0"/>
              </a:rPr>
              <a:t>: Unlike other OOP languages, in Python, there is no means of creating 'private' class variables or internal methods. However, by convention, methods and variables with a single preceding underscore ( _ ) are considered private and not to be used or referenced outside the class.</a:t>
            </a:r>
            <a:endParaRPr lang="en-IN" altLang="en-US" sz="1400" i="1" dirty="0">
              <a:solidFill>
                <a:srgbClr val="000000"/>
              </a:solidFill>
              <a:latin typeface="+mn-lt"/>
              <a:ea typeface="Microsoft YaHei"/>
              <a:cs typeface="Times New Roman" panose="02020603050405020304" pitchFamily="18" charset="0"/>
            </a:endParaRPr>
          </a:p>
        </p:txBody>
      </p:sp>
    </p:spTree>
    <p:extLst>
      <p:ext uri="{BB962C8B-B14F-4D97-AF65-F5344CB8AC3E}">
        <p14:creationId xmlns:p14="http://schemas.microsoft.com/office/powerpoint/2010/main" val="1751618831"/>
      </p:ext>
    </p:extLst>
  </p:cSld>
  <p:clrMapOvr>
    <a:masterClrMapping/>
  </p:clrMapOvr>
  <p:transition spd="slow">
    <p:wip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7999176" cy="757551"/>
          </a:xfrm>
        </p:spPr>
        <p:txBody>
          <a:bodyPr/>
          <a:lstStyle/>
          <a:p>
            <a:r>
              <a:rPr altLang="en-US" sz="1600" dirty="0"/>
              <a:t>Coding Basics </a:t>
            </a:r>
            <a:r>
              <a:rPr altLang="en-US" dirty="0"/>
              <a:t/>
            </a:r>
            <a:br>
              <a:rPr altLang="en-US" dirty="0"/>
            </a:br>
            <a:r>
              <a:rPr altLang="en-US" dirty="0"/>
              <a:t>Lab - Python Classes Review</a:t>
            </a:r>
            <a:endParaRPr lang="en-CA" altLang="en-US" dirty="0"/>
          </a:p>
        </p:txBody>
      </p:sp>
      <p:sp>
        <p:nvSpPr>
          <p:cNvPr id="13315" name="Content Placeholder 2"/>
          <p:cNvSpPr>
            <a:spLocks noGrp="1"/>
          </p:cNvSpPr>
          <p:nvPr>
            <p:ph idx="1"/>
          </p:nvPr>
        </p:nvSpPr>
        <p:spPr>
          <a:xfrm>
            <a:off x="0" y="801475"/>
            <a:ext cx="8840141" cy="3841963"/>
          </a:xfrm>
        </p:spPr>
        <p:txBody>
          <a:bodyPr/>
          <a:lstStyle/>
          <a:p>
            <a:pPr marL="287338" indent="-177800">
              <a:lnSpc>
                <a:spcPct val="95000"/>
              </a:lnSpc>
              <a:spcBef>
                <a:spcPts val="1075"/>
              </a:spcBef>
              <a:buNone/>
            </a:pPr>
            <a:r>
              <a:rPr lang="en-GB" altLang="en-US" sz="1600" dirty="0">
                <a:ea typeface="ＭＳ Ｐゴシック"/>
                <a:cs typeface="Arial"/>
              </a:rPr>
              <a:t>In this lab, you will complete the following objectives:</a:t>
            </a:r>
            <a:endParaRPr lang="en-GB" altLang="en-US" sz="1600" dirty="0">
              <a:ea typeface="ＭＳ Ｐゴシック" panose="020B0600070205080204" pitchFamily="34" charset="-128"/>
              <a:cs typeface="Arial"/>
            </a:endParaRPr>
          </a:p>
          <a:p>
            <a:pPr marL="606425" lvl="2" indent="-285750">
              <a:lnSpc>
                <a:spcPct val="83000"/>
              </a:lnSpc>
              <a:spcBef>
                <a:spcPts val="600"/>
              </a:spcBef>
              <a:spcAft>
                <a:spcPts val="600"/>
              </a:spcAft>
              <a:buSzPct val="100000"/>
            </a:pPr>
            <a:r>
              <a:rPr lang="en-GB" altLang="en-US" sz="1600" b="1" dirty="0">
                <a:solidFill>
                  <a:srgbClr val="000000"/>
                </a:solidFill>
                <a:ea typeface="ＭＳ Ｐゴシック"/>
                <a:cs typeface="Arial"/>
              </a:rPr>
              <a:t>Part 1</a:t>
            </a:r>
            <a:r>
              <a:rPr lang="en-GB" altLang="en-US" sz="1600" dirty="0">
                <a:solidFill>
                  <a:srgbClr val="000000"/>
                </a:solidFill>
                <a:ea typeface="ＭＳ Ｐゴシック"/>
                <a:cs typeface="Arial"/>
              </a:rPr>
              <a:t>: Launch the DEVASC VM</a:t>
            </a:r>
          </a:p>
          <a:p>
            <a:pPr marL="606425" lvl="2" indent="-285750">
              <a:lnSpc>
                <a:spcPct val="83000"/>
              </a:lnSpc>
              <a:spcBef>
                <a:spcPts val="600"/>
              </a:spcBef>
              <a:spcAft>
                <a:spcPts val="600"/>
              </a:spcAft>
              <a:buSzPct val="100000"/>
            </a:pPr>
            <a:r>
              <a:rPr lang="en-GB" altLang="en-US" sz="1600" b="1" dirty="0">
                <a:ea typeface="ＭＳ Ｐゴシック"/>
                <a:cs typeface="Arial"/>
              </a:rPr>
              <a:t>Part 2</a:t>
            </a:r>
            <a:r>
              <a:rPr lang="en-GB" altLang="en-US" sz="1600" dirty="0">
                <a:solidFill>
                  <a:srgbClr val="000000"/>
                </a:solidFill>
                <a:ea typeface="ＭＳ Ｐゴシック"/>
                <a:cs typeface="Arial"/>
              </a:rPr>
              <a:t>: Review Functions, Methods, and Classes</a:t>
            </a:r>
          </a:p>
          <a:p>
            <a:pPr marL="606425" lvl="2" indent="-285750">
              <a:lnSpc>
                <a:spcPct val="83000"/>
              </a:lnSpc>
              <a:spcBef>
                <a:spcPts val="600"/>
              </a:spcBef>
              <a:spcAft>
                <a:spcPts val="600"/>
              </a:spcAft>
              <a:buSzPct val="100000"/>
            </a:pPr>
            <a:r>
              <a:rPr lang="en-GB" altLang="en-US" sz="1600" b="1" dirty="0">
                <a:ea typeface="ＭＳ Ｐゴシック"/>
                <a:cs typeface="Arial"/>
              </a:rPr>
              <a:t>Part 3</a:t>
            </a:r>
            <a:r>
              <a:rPr lang="en-GB" altLang="en-US" sz="1600" dirty="0">
                <a:solidFill>
                  <a:srgbClr val="000000"/>
                </a:solidFill>
                <a:ea typeface="ＭＳ Ｐゴシック"/>
                <a:cs typeface="Arial"/>
              </a:rPr>
              <a:t>: Define a Function</a:t>
            </a:r>
          </a:p>
          <a:p>
            <a:pPr marL="606425" lvl="2" indent="-285750">
              <a:lnSpc>
                <a:spcPct val="83000"/>
              </a:lnSpc>
              <a:spcBef>
                <a:spcPts val="600"/>
              </a:spcBef>
              <a:spcAft>
                <a:spcPts val="600"/>
              </a:spcAft>
              <a:buSzPct val="100000"/>
            </a:pPr>
            <a:r>
              <a:rPr lang="en-GB" altLang="en-US" sz="1600" b="1" dirty="0">
                <a:ea typeface="ＭＳ Ｐゴシック"/>
                <a:cs typeface="Arial"/>
              </a:rPr>
              <a:t>Part 4</a:t>
            </a:r>
            <a:r>
              <a:rPr lang="en-GB" altLang="en-US" sz="1600" dirty="0">
                <a:solidFill>
                  <a:srgbClr val="000000"/>
                </a:solidFill>
                <a:ea typeface="ＭＳ Ｐゴシック"/>
                <a:cs typeface="Arial"/>
              </a:rPr>
              <a:t>: Define a Class with Methods</a:t>
            </a:r>
          </a:p>
          <a:p>
            <a:pPr marL="606425" lvl="2" indent="-285750">
              <a:lnSpc>
                <a:spcPct val="83000"/>
              </a:lnSpc>
              <a:spcBef>
                <a:spcPts val="600"/>
              </a:spcBef>
              <a:spcAft>
                <a:spcPts val="600"/>
              </a:spcAft>
              <a:buSzPct val="100000"/>
            </a:pPr>
            <a:r>
              <a:rPr lang="en-GB" altLang="en-US" sz="1600" b="1" dirty="0">
                <a:ea typeface="ＭＳ Ｐゴシック"/>
                <a:cs typeface="Arial"/>
              </a:rPr>
              <a:t>Part 5</a:t>
            </a:r>
            <a:r>
              <a:rPr lang="en-GB" altLang="en-US" sz="1600" dirty="0">
                <a:solidFill>
                  <a:srgbClr val="000000"/>
                </a:solidFill>
                <a:ea typeface="ＭＳ Ｐゴシック"/>
                <a:cs typeface="Arial"/>
              </a:rPr>
              <a:t>: Review the circleClass.py Script</a:t>
            </a:r>
          </a:p>
        </p:txBody>
      </p:sp>
    </p:spTree>
    <p:extLst>
      <p:ext uri="{BB962C8B-B14F-4D97-AF65-F5344CB8AC3E}">
        <p14:creationId xmlns:p14="http://schemas.microsoft.com/office/powerpoint/2010/main" val="1780147392"/>
      </p:ext>
    </p:extLst>
  </p:cSld>
  <p:clrMapOvr>
    <a:masterClrMapping/>
  </p:clrMapOvr>
  <p:transition spd="slow">
    <p:wip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4" y="1719618"/>
            <a:ext cx="8263551" cy="998182"/>
          </a:xfrm>
        </p:spPr>
        <p:txBody>
          <a:bodyPr/>
          <a:lstStyle/>
          <a:p>
            <a:pPr>
              <a:lnSpc>
                <a:spcPct val="80000"/>
              </a:lnSpc>
            </a:pPr>
            <a:r>
              <a:rPr lang="en-IN" altLang="en-US" dirty="0">
                <a:solidFill>
                  <a:srgbClr val="AFE8FB"/>
                </a:solidFill>
                <a:ea typeface="ＭＳ Ｐゴシック"/>
                <a:cs typeface="Arial"/>
              </a:rPr>
              <a:t>3.5 Code Review and Testing</a:t>
            </a:r>
          </a:p>
        </p:txBody>
      </p:sp>
    </p:spTree>
    <p:custDataLst>
      <p:tags r:id="rId1"/>
    </p:custDataLst>
    <p:extLst>
      <p:ext uri="{BB962C8B-B14F-4D97-AF65-F5344CB8AC3E}">
        <p14:creationId xmlns:p14="http://schemas.microsoft.com/office/powerpoint/2010/main" val="1838761165"/>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3: Best Practices (Contd.)</a:t>
            </a:r>
          </a:p>
        </p:txBody>
      </p:sp>
      <p:sp>
        <p:nvSpPr>
          <p:cNvPr id="11266" name="Content Placeholder 1"/>
          <p:cNvSpPr>
            <a:spLocks noGrp="1" noChangeArrowheads="1"/>
          </p:cNvSpPr>
          <p:nvPr>
            <p:ph idx="1"/>
          </p:nvPr>
        </p:nvSpPr>
        <p:spPr>
          <a:xfrm>
            <a:off x="145357" y="798944"/>
            <a:ext cx="8853286" cy="3858781"/>
          </a:xfrm>
        </p:spPr>
        <p:txBody>
          <a:bodyPr/>
          <a:lstStyle/>
          <a:p>
            <a:pPr marL="169545">
              <a:lnSpc>
                <a:spcPct val="85000"/>
              </a:lnSpc>
              <a:spcBef>
                <a:spcPts val="538"/>
              </a:spcBef>
              <a:buNone/>
            </a:pPr>
            <a:r>
              <a:rPr lang="en-GB" altLang="en-US" sz="1400" b="1" dirty="0">
                <a:ea typeface="ＭＳ Ｐゴシック"/>
                <a:cs typeface="Arial"/>
              </a:rPr>
              <a:t>Topic 3.2</a:t>
            </a:r>
          </a:p>
          <a:p>
            <a:pPr marL="168275">
              <a:lnSpc>
                <a:spcPct val="85000"/>
              </a:lnSpc>
              <a:spcBef>
                <a:spcPts val="538"/>
              </a:spcBef>
              <a:buClrTx/>
              <a:buFont typeface="Arial" pitchFamily="34" charset="0"/>
              <a:buChar char="•"/>
            </a:pPr>
            <a:r>
              <a:rPr lang="en-GB" altLang="en-US" sz="1400" dirty="0">
                <a:ea typeface="ＭＳ Ｐゴシック"/>
                <a:cs typeface="Arial"/>
              </a:rPr>
              <a:t>Ask the learners to refer to the book “Design Patterns - Elements of Reusable Object-Oriented Software” by the Gang of Four (GoF) to learn more on Software Design Patterns. </a:t>
            </a:r>
          </a:p>
          <a:p>
            <a:pPr marL="169545">
              <a:lnSpc>
                <a:spcPct val="85000"/>
              </a:lnSpc>
              <a:spcBef>
                <a:spcPts val="538"/>
              </a:spcBef>
              <a:buClrTx/>
              <a:buFont typeface="Arial" pitchFamily="34" charset="0"/>
              <a:buChar char="•"/>
            </a:pPr>
            <a:r>
              <a:rPr lang="en-GB" altLang="en-US" sz="1400" dirty="0">
                <a:ea typeface="ＭＳ Ｐゴシック"/>
                <a:cs typeface="Arial"/>
              </a:rPr>
              <a:t>Provide the learners more insight into the two of the most commonly used design patterns: the Observer design pattern (a Behavioral design pattern), and Model-View-Controller (MVC). </a:t>
            </a:r>
          </a:p>
          <a:p>
            <a:pPr marL="169545">
              <a:lnSpc>
                <a:spcPct val="85000"/>
              </a:lnSpc>
              <a:spcBef>
                <a:spcPts val="538"/>
              </a:spcBef>
              <a:buClrTx/>
              <a:buFont typeface="Arial" pitchFamily="34" charset="0"/>
              <a:buChar char="•"/>
            </a:pPr>
            <a:endParaRPr lang="en-GB" altLang="en-US" sz="700" dirty="0">
              <a:ea typeface="ＭＳ Ｐゴシック" panose="020B0600070205080204" pitchFamily="34" charset="-128"/>
              <a:cs typeface="Arial"/>
            </a:endParaRPr>
          </a:p>
          <a:p>
            <a:pPr marL="169545">
              <a:lnSpc>
                <a:spcPct val="85000"/>
              </a:lnSpc>
              <a:spcBef>
                <a:spcPts val="538"/>
              </a:spcBef>
              <a:buClrTx/>
              <a:buSzTx/>
              <a:buNone/>
            </a:pPr>
            <a:r>
              <a:rPr lang="en-GB" altLang="en-US" sz="1400" b="1" dirty="0">
                <a:ea typeface="ＭＳ Ｐゴシック"/>
                <a:cs typeface="Arial"/>
              </a:rPr>
              <a:t>Topic 3.3</a:t>
            </a:r>
          </a:p>
          <a:p>
            <a:pPr marL="169545">
              <a:lnSpc>
                <a:spcPct val="85000"/>
              </a:lnSpc>
              <a:spcBef>
                <a:spcPts val="538"/>
              </a:spcBef>
              <a:buClrTx/>
              <a:buSzTx/>
              <a:buFont typeface="Arial" pitchFamily="34" charset="0"/>
              <a:buChar char="•"/>
            </a:pPr>
            <a:r>
              <a:rPr lang="en-GB" altLang="en-US" sz="1400" dirty="0">
                <a:ea typeface="ＭＳ Ｐゴシック"/>
                <a:cs typeface="Arial"/>
              </a:rPr>
              <a:t>Probe if the learners have heard about Version Control Systems. Discuss the subject in detail.</a:t>
            </a:r>
          </a:p>
          <a:p>
            <a:pPr marL="169545">
              <a:lnSpc>
                <a:spcPct val="85000"/>
              </a:lnSpc>
              <a:spcBef>
                <a:spcPts val="538"/>
              </a:spcBef>
              <a:buClrTx/>
              <a:buSzTx/>
              <a:buFont typeface="Arial" pitchFamily="34" charset="0"/>
              <a:buChar char="•"/>
            </a:pPr>
            <a:r>
              <a:rPr lang="en-GB" altLang="en-US" sz="1400" dirty="0">
                <a:ea typeface="ＭＳ Ｐゴシック"/>
                <a:cs typeface="Arial"/>
              </a:rPr>
              <a:t>Discuss Git and GitHub.</a:t>
            </a:r>
          </a:p>
          <a:p>
            <a:pPr marL="169545">
              <a:lnSpc>
                <a:spcPct val="85000"/>
              </a:lnSpc>
              <a:spcBef>
                <a:spcPts val="538"/>
              </a:spcBef>
              <a:buClrTx/>
              <a:buSzTx/>
              <a:buFont typeface="Arial" pitchFamily="34" charset="0"/>
              <a:buChar char="•"/>
            </a:pPr>
            <a:endParaRPr lang="en-GB" altLang="en-US" sz="800" dirty="0">
              <a:ea typeface="ＭＳ Ｐゴシック"/>
              <a:cs typeface="Arial"/>
            </a:endParaRPr>
          </a:p>
          <a:p>
            <a:pPr marL="169545">
              <a:lnSpc>
                <a:spcPct val="85000"/>
              </a:lnSpc>
              <a:spcBef>
                <a:spcPts val="538"/>
              </a:spcBef>
              <a:buNone/>
            </a:pPr>
            <a:r>
              <a:rPr lang="en-GB" altLang="en-US" sz="1400" b="1" dirty="0">
                <a:ea typeface="ＭＳ Ｐゴシック"/>
                <a:cs typeface="Arial"/>
              </a:rPr>
              <a:t>Topic 3.4</a:t>
            </a:r>
          </a:p>
          <a:p>
            <a:pPr marL="168275">
              <a:lnSpc>
                <a:spcPct val="85000"/>
              </a:lnSpc>
              <a:spcBef>
                <a:spcPts val="538"/>
              </a:spcBef>
              <a:buClrTx/>
              <a:buSzPct val="100000"/>
              <a:buFont typeface="Arial" panose="020B0604020202020204" pitchFamily="34" charset="0"/>
              <a:buChar char="•"/>
            </a:pPr>
            <a:r>
              <a:rPr lang="en-GB" altLang="en-US" sz="1400" dirty="0">
                <a:ea typeface="ＭＳ Ｐゴシック"/>
                <a:cs typeface="Arial"/>
              </a:rPr>
              <a:t>Ask the learners to share their understanding of methods, functions, modules and classes.</a:t>
            </a:r>
          </a:p>
          <a:p>
            <a:pPr marL="168275">
              <a:lnSpc>
                <a:spcPct val="85000"/>
              </a:lnSpc>
              <a:spcBef>
                <a:spcPts val="538"/>
              </a:spcBef>
              <a:buClrTx/>
              <a:buSzPct val="100000"/>
              <a:buFont typeface="Arial" panose="020B0604020202020204" pitchFamily="34" charset="0"/>
              <a:buChar char="•"/>
            </a:pPr>
            <a:r>
              <a:rPr lang="en-US" altLang="en-US" sz="1400" dirty="0">
                <a:ea typeface="ＭＳ Ｐゴシック"/>
                <a:cs typeface="Arial"/>
              </a:rPr>
              <a:t>Ask the learners what they understand of the term Clean Code? Prompt the learners to discuss and come up with reasons to why should developers write clean code.</a:t>
            </a:r>
            <a:endParaRPr lang="en-US" sz="1400" dirty="0"/>
          </a:p>
        </p:txBody>
      </p:sp>
    </p:spTree>
    <p:custDataLst>
      <p:tags r:id="rId1"/>
    </p:custDataLst>
    <p:extLst>
      <p:ext uri="{BB962C8B-B14F-4D97-AF65-F5344CB8AC3E}">
        <p14:creationId xmlns:p14="http://schemas.microsoft.com/office/powerpoint/2010/main" val="4032095710"/>
      </p:ext>
    </p:extLst>
  </p:cSld>
  <p:clrMapOvr>
    <a:masterClrMapping/>
  </p:clrMapOvr>
  <p:transition spd="slow">
    <p:wip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7999176" cy="757551"/>
          </a:xfrm>
        </p:spPr>
        <p:txBody>
          <a:bodyPr/>
          <a:lstStyle/>
          <a:p>
            <a:r>
              <a:rPr altLang="en-US" sz="1600" dirty="0"/>
              <a:t>Code Review and Testing </a:t>
            </a:r>
            <a:r>
              <a:rPr altLang="en-US" dirty="0"/>
              <a:t/>
            </a:r>
            <a:br>
              <a:rPr altLang="en-US" dirty="0"/>
            </a:br>
            <a:r>
              <a:rPr lang="en-US" dirty="0"/>
              <a:t>What is a Code Review and Why Should You Do This?</a:t>
            </a:r>
            <a:endParaRPr lang="en-CA" altLang="en-US" dirty="0"/>
          </a:p>
        </p:txBody>
      </p:sp>
      <p:sp>
        <p:nvSpPr>
          <p:cNvPr id="13315" name="Content Placeholder 2"/>
          <p:cNvSpPr>
            <a:spLocks noGrp="1"/>
          </p:cNvSpPr>
          <p:nvPr>
            <p:ph idx="1"/>
          </p:nvPr>
        </p:nvSpPr>
        <p:spPr>
          <a:xfrm>
            <a:off x="0" y="801475"/>
            <a:ext cx="8840141" cy="3841963"/>
          </a:xfrm>
        </p:spPr>
        <p:txBody>
          <a:bodyPr/>
          <a:lstStyle/>
          <a:p>
            <a:pPr marL="287338" indent="-177800">
              <a:spcBef>
                <a:spcPts val="300"/>
              </a:spcBef>
              <a:spcAft>
                <a:spcPts val="300"/>
              </a:spcAft>
              <a:buSzPct val="100000"/>
              <a:buFont typeface="Arial" pitchFamily="34" charset="0"/>
              <a:buChar char="•"/>
            </a:pPr>
            <a:r>
              <a:rPr lang="en-US" sz="1400" dirty="0"/>
              <a:t>A code review is when developers look over the codebase, a subset of code, or specific code changes and provide feedback. These developers are often called reviewers. </a:t>
            </a:r>
          </a:p>
          <a:p>
            <a:pPr marL="287338" indent="-177800">
              <a:spcBef>
                <a:spcPts val="300"/>
              </a:spcBef>
              <a:spcAft>
                <a:spcPts val="300"/>
              </a:spcAft>
              <a:buSzPct val="100000"/>
              <a:buFont typeface="Arial" pitchFamily="34" charset="0"/>
              <a:buChar char="•"/>
            </a:pPr>
            <a:r>
              <a:rPr lang="en-US" sz="1400" dirty="0"/>
              <a:t>The code review process only happens after the code changes are complete and tested.</a:t>
            </a:r>
          </a:p>
          <a:p>
            <a:pPr marL="287338" indent="-177800">
              <a:buClrTx/>
              <a:buSzPct val="100000"/>
              <a:buFont typeface="Arial" pitchFamily="34" charset="0"/>
              <a:buChar char="•"/>
            </a:pPr>
            <a:r>
              <a:rPr lang="en-US" sz="1400" dirty="0"/>
              <a:t>The goal of code reviews is to make sure that the final code:</a:t>
            </a:r>
          </a:p>
          <a:p>
            <a:pPr marL="627063" indent="-163513">
              <a:spcBef>
                <a:spcPts val="300"/>
              </a:spcBef>
              <a:spcAft>
                <a:spcPts val="300"/>
              </a:spcAft>
              <a:buClrTx/>
              <a:buSzPct val="100000"/>
              <a:buFont typeface="Arial" pitchFamily="34" charset="0"/>
              <a:buChar char="•"/>
            </a:pPr>
            <a:r>
              <a:rPr lang="en-US" sz="1400" dirty="0"/>
              <a:t>Is easy to read</a:t>
            </a:r>
          </a:p>
          <a:p>
            <a:pPr marL="627063" indent="-163513">
              <a:spcBef>
                <a:spcPts val="300"/>
              </a:spcBef>
              <a:spcAft>
                <a:spcPts val="300"/>
              </a:spcAft>
              <a:buClrTx/>
              <a:buSzPct val="100000"/>
              <a:buFont typeface="Arial" pitchFamily="34" charset="0"/>
              <a:buChar char="•"/>
            </a:pPr>
            <a:r>
              <a:rPr lang="en-US" sz="1400" dirty="0"/>
              <a:t>Is easy to understand</a:t>
            </a:r>
          </a:p>
          <a:p>
            <a:pPr marL="627063" indent="-163513">
              <a:spcBef>
                <a:spcPts val="300"/>
              </a:spcBef>
              <a:spcAft>
                <a:spcPts val="300"/>
              </a:spcAft>
              <a:buClrTx/>
              <a:buSzPct val="100000"/>
              <a:buFont typeface="Arial" pitchFamily="34" charset="0"/>
              <a:buChar char="•"/>
            </a:pPr>
            <a:r>
              <a:rPr lang="en-US" sz="1400" dirty="0"/>
              <a:t>Follows coding best practices</a:t>
            </a:r>
          </a:p>
          <a:p>
            <a:pPr marL="627063" indent="-163513">
              <a:spcBef>
                <a:spcPts val="300"/>
              </a:spcBef>
              <a:spcAft>
                <a:spcPts val="300"/>
              </a:spcAft>
              <a:buClrTx/>
              <a:buSzPct val="100000"/>
              <a:buFont typeface="Arial" pitchFamily="34" charset="0"/>
              <a:buChar char="•"/>
            </a:pPr>
            <a:r>
              <a:rPr lang="en-US" sz="1400" dirty="0"/>
              <a:t>Uses correct formatting</a:t>
            </a:r>
          </a:p>
          <a:p>
            <a:pPr marL="627063" indent="-163513">
              <a:spcBef>
                <a:spcPts val="300"/>
              </a:spcBef>
              <a:spcAft>
                <a:spcPts val="300"/>
              </a:spcAft>
              <a:buClrTx/>
              <a:buSzPct val="100000"/>
              <a:buFont typeface="Arial" pitchFamily="34" charset="0"/>
              <a:buChar char="•"/>
            </a:pPr>
            <a:r>
              <a:rPr lang="en-US" sz="1400" dirty="0"/>
              <a:t>Is free of bugs</a:t>
            </a:r>
          </a:p>
          <a:p>
            <a:pPr marL="627063" indent="-163513">
              <a:spcBef>
                <a:spcPts val="300"/>
              </a:spcBef>
              <a:spcAft>
                <a:spcPts val="300"/>
              </a:spcAft>
              <a:buClrTx/>
              <a:buSzPct val="100000"/>
              <a:buFont typeface="Arial" pitchFamily="34" charset="0"/>
              <a:buChar char="•"/>
            </a:pPr>
            <a:r>
              <a:rPr lang="en-US" sz="1400" dirty="0"/>
              <a:t>Has proper comments and documentation</a:t>
            </a:r>
          </a:p>
          <a:p>
            <a:pPr marL="627063" indent="-163513">
              <a:spcBef>
                <a:spcPts val="300"/>
              </a:spcBef>
              <a:spcAft>
                <a:spcPts val="300"/>
              </a:spcAft>
              <a:buClrTx/>
              <a:buSzPct val="100000"/>
              <a:buFont typeface="Arial" pitchFamily="34" charset="0"/>
              <a:buChar char="•"/>
            </a:pPr>
            <a:r>
              <a:rPr lang="en-US" sz="1400" dirty="0"/>
              <a:t>Is clean</a:t>
            </a:r>
          </a:p>
          <a:p>
            <a:pPr marL="287338" indent="-177800">
              <a:spcBef>
                <a:spcPts val="300"/>
              </a:spcBef>
              <a:spcAft>
                <a:spcPts val="300"/>
              </a:spcAft>
              <a:buSzPct val="100000"/>
              <a:buFont typeface="Arial" pitchFamily="34" charset="0"/>
              <a:buChar char="•"/>
            </a:pPr>
            <a:endParaRPr lang="en-IN" altLang="en-US" sz="1400" dirty="0">
              <a:ea typeface="Microsoft YaHei"/>
              <a:cs typeface="Arial"/>
            </a:endParaRPr>
          </a:p>
        </p:txBody>
      </p:sp>
    </p:spTree>
    <p:extLst>
      <p:ext uri="{BB962C8B-B14F-4D97-AF65-F5344CB8AC3E}">
        <p14:creationId xmlns:p14="http://schemas.microsoft.com/office/powerpoint/2010/main" val="434302323"/>
      </p:ext>
    </p:extLst>
  </p:cSld>
  <p:clrMapOvr>
    <a:masterClrMapping/>
  </p:clrMapOvr>
  <p:transition spd="slow">
    <p:wip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7999176" cy="757551"/>
          </a:xfrm>
        </p:spPr>
        <p:txBody>
          <a:bodyPr/>
          <a:lstStyle/>
          <a:p>
            <a:r>
              <a:rPr altLang="en-US" sz="1600" dirty="0"/>
              <a:t>Code Review and Testing </a:t>
            </a:r>
            <a:r>
              <a:rPr altLang="en-US" dirty="0"/>
              <a:t/>
            </a:r>
            <a:br>
              <a:rPr altLang="en-US" dirty="0"/>
            </a:br>
            <a:r>
              <a:rPr altLang="en-US" dirty="0"/>
              <a:t>Types of Code Reviews</a:t>
            </a:r>
            <a:endParaRPr lang="en-CA" altLang="en-US" dirty="0"/>
          </a:p>
        </p:txBody>
      </p:sp>
      <p:sp>
        <p:nvSpPr>
          <p:cNvPr id="13315" name="Content Placeholder 2"/>
          <p:cNvSpPr>
            <a:spLocks noGrp="1"/>
          </p:cNvSpPr>
          <p:nvPr>
            <p:ph idx="1"/>
          </p:nvPr>
        </p:nvSpPr>
        <p:spPr>
          <a:xfrm>
            <a:off x="0" y="801476"/>
            <a:ext cx="4473526" cy="2763528"/>
          </a:xfrm>
        </p:spPr>
        <p:txBody>
          <a:bodyPr/>
          <a:lstStyle/>
          <a:p>
            <a:pPr marL="173038" indent="-63500">
              <a:buSzPct val="45000"/>
              <a:buNone/>
            </a:pPr>
            <a:r>
              <a:rPr lang="en-IN" altLang="en-US" sz="1400" dirty="0">
                <a:ea typeface="Microsoft YaHei"/>
                <a:cs typeface="Arial"/>
              </a:rPr>
              <a:t>The most common types of code review processes include:</a:t>
            </a:r>
          </a:p>
          <a:p>
            <a:pPr marL="450850" lvl="1" indent="-277813">
              <a:buSzPct val="100000"/>
              <a:buFont typeface="Arial" pitchFamily="34" charset="0"/>
              <a:buChar char="•"/>
            </a:pPr>
            <a:r>
              <a:rPr lang="en-IN" altLang="en-US" b="1" dirty="0">
                <a:ea typeface="Microsoft YaHei"/>
                <a:cs typeface="Arial"/>
              </a:rPr>
              <a:t>Formal code review</a:t>
            </a:r>
            <a:r>
              <a:rPr lang="en-IN" altLang="en-US" dirty="0">
                <a:ea typeface="Microsoft YaHei"/>
                <a:cs typeface="Arial"/>
              </a:rPr>
              <a:t>: </a:t>
            </a:r>
            <a:r>
              <a:rPr lang="en-IN" altLang="en-US" dirty="0">
                <a:cs typeface="Arial"/>
              </a:rPr>
              <a:t>D</a:t>
            </a:r>
            <a:r>
              <a:rPr lang="en-IN" dirty="0"/>
              <a:t>evelopers have a series of meetings to review the whole codebase. </a:t>
            </a:r>
            <a:endParaRPr lang="en-IN" b="1" dirty="0">
              <a:ea typeface="Microsoft YaHei"/>
              <a:cs typeface="Arial"/>
            </a:endParaRPr>
          </a:p>
          <a:p>
            <a:pPr marL="450850" lvl="1" indent="-277813">
              <a:buSzPct val="100000"/>
              <a:buFont typeface="Arial" pitchFamily="34" charset="0"/>
              <a:buChar char="•"/>
            </a:pPr>
            <a:r>
              <a:rPr lang="en-IN" altLang="en-US" b="1" dirty="0">
                <a:ea typeface="Microsoft YaHei"/>
                <a:cs typeface="Arial"/>
              </a:rPr>
              <a:t>Change-based code review</a:t>
            </a:r>
            <a:r>
              <a:rPr lang="en-IN" altLang="en-US" dirty="0">
                <a:ea typeface="Microsoft YaHei"/>
                <a:cs typeface="Arial"/>
              </a:rPr>
              <a:t>: </a:t>
            </a:r>
            <a:r>
              <a:rPr lang="en-IN" altLang="en-US" dirty="0">
                <a:cs typeface="Arial"/>
              </a:rPr>
              <a:t>A</a:t>
            </a:r>
            <a:r>
              <a:rPr lang="en-IN" dirty="0"/>
              <a:t>lso known as a tool-assisted code review, reviews code that was changed as a result of a bug, user story, feature, commit, and so on.</a:t>
            </a:r>
          </a:p>
          <a:p>
            <a:pPr marL="450850" lvl="1" indent="-277813">
              <a:buSzPct val="100000"/>
              <a:buFont typeface="Arial" pitchFamily="34" charset="0"/>
              <a:buChar char="•"/>
            </a:pPr>
            <a:r>
              <a:rPr lang="en-IN" altLang="en-US" sz="1400" b="1" dirty="0">
                <a:solidFill>
                  <a:srgbClr val="000000"/>
                </a:solidFill>
                <a:latin typeface="+mn-lt"/>
                <a:ea typeface="Microsoft YaHei"/>
                <a:cs typeface="Arial"/>
              </a:rPr>
              <a:t>Over-the-shoulder code review: </a:t>
            </a:r>
            <a:r>
              <a:rPr lang="en-IN" sz="1400" dirty="0">
                <a:solidFill>
                  <a:srgbClr val="000000"/>
                </a:solidFill>
                <a:latin typeface="+mn-lt"/>
                <a:ea typeface="Microsoft YaHei"/>
                <a:cs typeface="Arial"/>
              </a:rPr>
              <a:t>A reviewer looks over the shoulder of the developer who wrote the code and provides feedback. </a:t>
            </a:r>
          </a:p>
          <a:p>
            <a:pPr marL="450850" lvl="1" indent="-277813">
              <a:lnSpc>
                <a:spcPct val="30000"/>
              </a:lnSpc>
              <a:buSzPct val="100000"/>
              <a:buFont typeface="Arial" pitchFamily="34" charset="0"/>
              <a:buChar char="•"/>
            </a:pPr>
            <a:endParaRPr lang="en-IN" altLang="en-US" sz="1400" b="1" dirty="0">
              <a:solidFill>
                <a:srgbClr val="000000"/>
              </a:solidFill>
              <a:latin typeface="+mn-lt"/>
              <a:ea typeface="Microsoft YaHei"/>
              <a:cs typeface="Arial"/>
            </a:endParaRPr>
          </a:p>
          <a:p>
            <a:pPr marL="450850" lvl="1" indent="-277813">
              <a:buSzPct val="100000"/>
              <a:buFont typeface="Arial" pitchFamily="34" charset="0"/>
              <a:buChar char="•"/>
            </a:pPr>
            <a:r>
              <a:rPr lang="en-IN" altLang="en-US" sz="1400" b="1" dirty="0">
                <a:solidFill>
                  <a:srgbClr val="000000"/>
                </a:solidFill>
                <a:latin typeface="+mn-lt"/>
                <a:ea typeface="Microsoft YaHei"/>
                <a:cs typeface="Arial"/>
              </a:rPr>
              <a:t>Email pass-around</a:t>
            </a:r>
            <a:r>
              <a:rPr lang="en-IN" altLang="en-US" sz="1400" dirty="0">
                <a:solidFill>
                  <a:srgbClr val="000000"/>
                </a:solidFill>
                <a:latin typeface="+mn-lt"/>
                <a:ea typeface="Microsoft YaHei"/>
                <a:cs typeface="Arial"/>
              </a:rPr>
              <a:t>: It </a:t>
            </a:r>
            <a:r>
              <a:rPr lang="en-IN" sz="1400" dirty="0">
                <a:solidFill>
                  <a:srgbClr val="000000"/>
                </a:solidFill>
                <a:latin typeface="+mn-lt"/>
                <a:ea typeface="Microsoft YaHei"/>
                <a:cs typeface="Arial"/>
              </a:rPr>
              <a:t>can occur following the automatic emails sent by the source code management systems when a checkin is made. </a:t>
            </a:r>
            <a:endParaRPr lang="en-IN" altLang="en-US" sz="1400" dirty="0">
              <a:solidFill>
                <a:srgbClr val="000000"/>
              </a:solidFill>
              <a:latin typeface="+mn-lt"/>
              <a:ea typeface="Microsoft YaHei"/>
              <a:cs typeface="Arial"/>
            </a:endParaRPr>
          </a:p>
          <a:p>
            <a:pPr marL="450850" lvl="1" indent="-277813">
              <a:buSzPct val="100000"/>
              <a:buFont typeface="Arial" pitchFamily="34" charset="0"/>
              <a:buChar char="•"/>
            </a:pPr>
            <a:endParaRPr lang="en-IN" b="1" dirty="0">
              <a:ea typeface="Microsoft YaHei"/>
              <a:cs typeface="Arial"/>
            </a:endParaRPr>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4374" y="1463051"/>
            <a:ext cx="4796385" cy="2377429"/>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139220177"/>
      </p:ext>
    </p:extLst>
  </p:cSld>
  <p:clrMapOvr>
    <a:masterClrMapping/>
  </p:clrMapOvr>
  <p:transition spd="slow">
    <p:wip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7999176" cy="757551"/>
          </a:xfrm>
        </p:spPr>
        <p:txBody>
          <a:bodyPr/>
          <a:lstStyle/>
          <a:p>
            <a:r>
              <a:rPr altLang="en-US" sz="1600" dirty="0"/>
              <a:t>Code Review and Testing </a:t>
            </a:r>
            <a:r>
              <a:rPr altLang="en-US" dirty="0"/>
              <a:t/>
            </a:r>
            <a:br>
              <a:rPr altLang="en-US" dirty="0"/>
            </a:br>
            <a:r>
              <a:rPr altLang="en-US" dirty="0"/>
              <a:t>Testing</a:t>
            </a:r>
            <a:endParaRPr lang="en-CA" altLang="en-US" dirty="0"/>
          </a:p>
        </p:txBody>
      </p:sp>
      <p:sp>
        <p:nvSpPr>
          <p:cNvPr id="13315" name="Content Placeholder 2"/>
          <p:cNvSpPr>
            <a:spLocks noGrp="1"/>
          </p:cNvSpPr>
          <p:nvPr>
            <p:ph idx="1"/>
          </p:nvPr>
        </p:nvSpPr>
        <p:spPr>
          <a:xfrm>
            <a:off x="0" y="801475"/>
            <a:ext cx="9013371" cy="3841963"/>
          </a:xfrm>
        </p:spPr>
        <p:txBody>
          <a:bodyPr/>
          <a:lstStyle/>
          <a:p>
            <a:pPr marL="287338" indent="-177800">
              <a:buSzPct val="100000"/>
              <a:buFont typeface="Arial" pitchFamily="34" charset="0"/>
              <a:buChar char="•"/>
            </a:pPr>
            <a:r>
              <a:rPr lang="en-US" sz="1600" dirty="0"/>
              <a:t> </a:t>
            </a:r>
            <a:r>
              <a:rPr lang="en-IN" altLang="en-US" sz="1600" dirty="0">
                <a:ea typeface="Microsoft YaHei"/>
                <a:cs typeface="Arial"/>
              </a:rPr>
              <a:t>Software testing is classically subdivided into two general categories:</a:t>
            </a:r>
            <a:endParaRPr lang="en-IN" altLang="en-US" sz="1600" dirty="0">
              <a:cs typeface="Arial"/>
            </a:endParaRPr>
          </a:p>
          <a:p>
            <a:pPr marL="627063" lvl="1" indent="-163513">
              <a:spcBef>
                <a:spcPts val="600"/>
              </a:spcBef>
              <a:spcAft>
                <a:spcPts val="600"/>
              </a:spcAft>
              <a:buSzPct val="100000"/>
              <a:buFont typeface="Arial" pitchFamily="34" charset="0"/>
              <a:buChar char="•"/>
            </a:pPr>
            <a:r>
              <a:rPr lang="en-IN" sz="1600" b="1" dirty="0"/>
              <a:t>Functional testing </a:t>
            </a:r>
            <a:r>
              <a:rPr lang="en-IN" sz="1600" dirty="0"/>
              <a:t>seeks to determine whether the software works correctly. Does it behave as intended in a logical sense, from the lowest levels of detail examined with Unit Testing, to higher levels of complexity explored in Integration Testing?</a:t>
            </a:r>
          </a:p>
          <a:p>
            <a:pPr marL="627063" lvl="1" indent="-163513">
              <a:spcBef>
                <a:spcPts val="600"/>
              </a:spcBef>
              <a:spcAft>
                <a:spcPts val="600"/>
              </a:spcAft>
              <a:buSzPct val="100000"/>
              <a:buFont typeface="Arial" pitchFamily="34" charset="0"/>
              <a:buChar char="•"/>
            </a:pPr>
            <a:r>
              <a:rPr lang="en-IN" sz="1600" b="1" dirty="0"/>
              <a:t>Non-functional testing </a:t>
            </a:r>
            <a:r>
              <a:rPr lang="en-IN" sz="1600" dirty="0"/>
              <a:t>examines usability, performance, security, resiliency, compliance, localization, and many other issues. This type of testing finds out if the software is fit for its purpose, provides the intended value, and minimizes risk.</a:t>
            </a:r>
          </a:p>
          <a:p>
            <a:pPr lvl="1" indent="-271463">
              <a:spcBef>
                <a:spcPts val="600"/>
              </a:spcBef>
              <a:spcAft>
                <a:spcPts val="600"/>
              </a:spcAft>
              <a:buSzPct val="100000"/>
              <a:buFont typeface="Arial" pitchFamily="34" charset="0"/>
              <a:buChar char="•"/>
            </a:pPr>
            <a:r>
              <a:rPr lang="en-IN" sz="1600" dirty="0"/>
              <a:t>Developers capture design requirements as tests and then write software to pass those tests. This is called Test-Driven Development (TDD).</a:t>
            </a:r>
            <a:endParaRPr lang="en-IN" altLang="en-US" sz="1600" dirty="0">
              <a:ea typeface="Microsoft YaHei"/>
              <a:cs typeface="Arial"/>
            </a:endParaRPr>
          </a:p>
        </p:txBody>
      </p:sp>
    </p:spTree>
    <p:extLst>
      <p:ext uri="{BB962C8B-B14F-4D97-AF65-F5344CB8AC3E}">
        <p14:creationId xmlns:p14="http://schemas.microsoft.com/office/powerpoint/2010/main" val="1543665311"/>
      </p:ext>
    </p:extLst>
  </p:cSld>
  <p:clrMapOvr>
    <a:masterClrMapping/>
  </p:clrMapOvr>
  <p:transition spd="slow">
    <p:wip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7999176" cy="757551"/>
          </a:xfrm>
        </p:spPr>
        <p:txBody>
          <a:bodyPr/>
          <a:lstStyle/>
          <a:p>
            <a:r>
              <a:rPr altLang="en-US" sz="1600" dirty="0"/>
              <a:t>Code Review and Testing </a:t>
            </a:r>
            <a:r>
              <a:rPr altLang="en-US" dirty="0"/>
              <a:t/>
            </a:r>
            <a:br>
              <a:rPr altLang="en-US" dirty="0"/>
            </a:br>
            <a:r>
              <a:rPr altLang="en-US" dirty="0"/>
              <a:t>Unit Testing</a:t>
            </a:r>
            <a:endParaRPr lang="en-CA" altLang="en-US" dirty="0"/>
          </a:p>
        </p:txBody>
      </p:sp>
      <p:sp>
        <p:nvSpPr>
          <p:cNvPr id="13315" name="Content Placeholder 2"/>
          <p:cNvSpPr>
            <a:spLocks noGrp="1"/>
          </p:cNvSpPr>
          <p:nvPr>
            <p:ph idx="1"/>
          </p:nvPr>
        </p:nvSpPr>
        <p:spPr>
          <a:xfrm>
            <a:off x="0" y="801476"/>
            <a:ext cx="9056914" cy="1423110"/>
          </a:xfrm>
        </p:spPr>
        <p:txBody>
          <a:bodyPr/>
          <a:lstStyle/>
          <a:p>
            <a:pPr marL="287338" indent="-177800">
              <a:spcAft>
                <a:spcPts val="300"/>
              </a:spcAft>
              <a:buSzPct val="100000"/>
              <a:buFont typeface="Arial" pitchFamily="34" charset="0"/>
              <a:buChar char="•"/>
            </a:pPr>
            <a:r>
              <a:rPr lang="en-IN" altLang="en-US" sz="1400" dirty="0">
                <a:ea typeface="Microsoft YaHei"/>
                <a:cs typeface="Arial"/>
              </a:rPr>
              <a:t>Detailed functional testing of small pieces of code (lines, blocks, functions, classes, and other components in isolation) is called Unit Testing. </a:t>
            </a:r>
          </a:p>
          <a:p>
            <a:pPr marL="287338" indent="-177800">
              <a:spcAft>
                <a:spcPts val="300"/>
              </a:spcAft>
              <a:buSzPct val="100000"/>
              <a:buFont typeface="Arial" pitchFamily="34" charset="0"/>
              <a:buChar char="•"/>
            </a:pPr>
            <a:r>
              <a:rPr lang="en-US" sz="1400" dirty="0"/>
              <a:t>These test frameworks are software that allows you to make assertions about testable conditions and determine if these assertions are valid at a point in execution. </a:t>
            </a:r>
            <a:endParaRPr lang="en-US" altLang="en-US" sz="1400" dirty="0">
              <a:solidFill>
                <a:schemeClr val="bg1"/>
              </a:solidFill>
              <a:highlight>
                <a:srgbClr val="000000"/>
              </a:highlight>
              <a:latin typeface="Times New Roman" panose="02020603050405020304" pitchFamily="18" charset="0"/>
              <a:cs typeface="Times New Roman" panose="02020603050405020304" pitchFamily="18" charset="0"/>
            </a:endParaRPr>
          </a:p>
          <a:p>
            <a:pPr marL="287338" indent="-177800">
              <a:spcAft>
                <a:spcPts val="300"/>
              </a:spcAft>
              <a:buSzPct val="100000"/>
              <a:buFont typeface="Arial" pitchFamily="34" charset="0"/>
              <a:buChar char="•"/>
            </a:pPr>
            <a:r>
              <a:rPr lang="en-IN" altLang="en-US" sz="1400" dirty="0">
                <a:ea typeface="Microsoft YaHei"/>
                <a:cs typeface="Arial"/>
              </a:rPr>
              <a:t>Examples of test frameworks for Python:</a:t>
            </a:r>
          </a:p>
        </p:txBody>
      </p:sp>
      <p:graphicFrame>
        <p:nvGraphicFramePr>
          <p:cNvPr id="2" name="Table 2">
            <a:extLst>
              <a:ext uri="{FF2B5EF4-FFF2-40B4-BE49-F238E27FC236}">
                <a16:creationId xmlns="" xmlns:a16="http://schemas.microsoft.com/office/drawing/2014/main" id="{96458011-484F-44D3-A78A-254077BAB862}"/>
              </a:ext>
            </a:extLst>
          </p:cNvPr>
          <p:cNvGraphicFramePr>
            <a:graphicFrameLocks noGrp="1"/>
          </p:cNvGraphicFramePr>
          <p:nvPr>
            <p:extLst>
              <p:ext uri="{D42A27DB-BD31-4B8C-83A1-F6EECF244321}">
                <p14:modId xmlns:p14="http://schemas.microsoft.com/office/powerpoint/2010/main" val="3484616918"/>
              </p:ext>
            </p:extLst>
          </p:nvPr>
        </p:nvGraphicFramePr>
        <p:xfrm>
          <a:off x="87086" y="2224586"/>
          <a:ext cx="8969828" cy="2458720"/>
        </p:xfrm>
        <a:graphic>
          <a:graphicData uri="http://schemas.openxmlformats.org/drawingml/2006/table">
            <a:tbl>
              <a:tblPr firstRow="1" bandRow="1">
                <a:tableStyleId>{5C22544A-7EE6-4342-B048-85BDC9FD1C3A}</a:tableStyleId>
              </a:tblPr>
              <a:tblGrid>
                <a:gridCol w="4484914">
                  <a:extLst>
                    <a:ext uri="{9D8B030D-6E8A-4147-A177-3AD203B41FA5}">
                      <a16:colId xmlns="" xmlns:a16="http://schemas.microsoft.com/office/drawing/2014/main" val="497321171"/>
                    </a:ext>
                  </a:extLst>
                </a:gridCol>
                <a:gridCol w="4484914">
                  <a:extLst>
                    <a:ext uri="{9D8B030D-6E8A-4147-A177-3AD203B41FA5}">
                      <a16:colId xmlns="" xmlns:a16="http://schemas.microsoft.com/office/drawing/2014/main" val="1472043221"/>
                    </a:ext>
                  </a:extLst>
                </a:gridCol>
              </a:tblGrid>
              <a:tr h="370840">
                <a:tc>
                  <a:txBody>
                    <a:bodyPr/>
                    <a:lstStyle/>
                    <a:p>
                      <a:pPr algn="ctr"/>
                      <a:r>
                        <a:rPr lang="en-US" dirty="0"/>
                        <a:t>PyTest</a:t>
                      </a:r>
                    </a:p>
                  </a:txBody>
                  <a:tcPr/>
                </a:tc>
                <a:tc>
                  <a:txBody>
                    <a:bodyPr/>
                    <a:lstStyle/>
                    <a:p>
                      <a:pPr algn="ctr"/>
                      <a:r>
                        <a:rPr lang="en-US" dirty="0"/>
                        <a:t>unittest</a:t>
                      </a:r>
                    </a:p>
                  </a:txBody>
                  <a:tcPr/>
                </a:tc>
                <a:extLst>
                  <a:ext uri="{0D108BD9-81ED-4DB2-BD59-A6C34878D82A}">
                    <a16:rowId xmlns="" xmlns:a16="http://schemas.microsoft.com/office/drawing/2014/main" val="2197001868"/>
                  </a:ext>
                </a:extLst>
              </a:tr>
              <a:tr h="370840">
                <a:tc>
                  <a:txBody>
                    <a:bodyPr/>
                    <a:lstStyle/>
                    <a:p>
                      <a:pPr marL="287338" indent="-177800">
                        <a:spcBef>
                          <a:spcPts val="300"/>
                        </a:spcBef>
                        <a:spcAft>
                          <a:spcPts val="300"/>
                        </a:spcAft>
                        <a:buClrTx/>
                        <a:buSzPct val="100000"/>
                        <a:buFont typeface="Arial" pitchFamily="34" charset="0"/>
                        <a:buChar char="•"/>
                      </a:pPr>
                      <a:r>
                        <a:rPr lang="en-US" sz="1400" dirty="0"/>
                        <a:t>PyTest is handy. It automatically executes any scripts that start with test_ or end with _test.py and within those scripts, automatically executes any functions beginning with 'test_' or 'tests_'. </a:t>
                      </a:r>
                    </a:p>
                    <a:p>
                      <a:pPr marL="287338" indent="-177800">
                        <a:spcBef>
                          <a:spcPts val="300"/>
                        </a:spcBef>
                        <a:spcAft>
                          <a:spcPts val="300"/>
                        </a:spcAft>
                        <a:buClrTx/>
                        <a:buSzPct val="100000"/>
                        <a:buFont typeface="Arial" pitchFamily="34" charset="0"/>
                        <a:buChar char="•"/>
                      </a:pPr>
                      <a:r>
                        <a:rPr lang="en-US" sz="1400" dirty="0"/>
                        <a:t>We can unit test a piece of code by copying it into a file, importing pytest, adding appropriately-named testing functions, saving the file under a filename that also begins with 'tests_,' and running it with PyTest.</a:t>
                      </a:r>
                      <a:endParaRPr lang="en-US" dirty="0"/>
                    </a:p>
                  </a:txBody>
                  <a:tcPr/>
                </a:tc>
                <a:tc>
                  <a:txBody>
                    <a:bodyPr/>
                    <a:lstStyle/>
                    <a:p>
                      <a:pPr marL="287338" indent="-177800">
                        <a:spcBef>
                          <a:spcPts val="300"/>
                        </a:spcBef>
                        <a:spcAft>
                          <a:spcPts val="300"/>
                        </a:spcAft>
                        <a:buSzPct val="100000"/>
                        <a:buFont typeface="Arial" pitchFamily="34" charset="0"/>
                        <a:buChar char="•"/>
                      </a:pPr>
                      <a:r>
                        <a:rPr lang="en-US" sz="1400" dirty="0"/>
                        <a:t>The unittest framework demands a different syntax than PyTest. </a:t>
                      </a:r>
                    </a:p>
                    <a:p>
                      <a:pPr marL="287338" indent="-177800">
                        <a:spcBef>
                          <a:spcPts val="300"/>
                        </a:spcBef>
                        <a:spcAft>
                          <a:spcPts val="300"/>
                        </a:spcAft>
                        <a:buSzPct val="100000"/>
                        <a:buFont typeface="Arial" pitchFamily="34" charset="0"/>
                        <a:buChar char="•"/>
                      </a:pPr>
                      <a:r>
                        <a:rPr lang="en-US" sz="1400" dirty="0"/>
                        <a:t>For unittest, you need to subclass the built-in TestCase class and test by overriding its built-in methods or adding new methods whose names begin with 'test_'. </a:t>
                      </a:r>
                    </a:p>
                    <a:p>
                      <a:pPr marL="287338" indent="-177800">
                        <a:spcBef>
                          <a:spcPts val="300"/>
                        </a:spcBef>
                        <a:spcAft>
                          <a:spcPts val="300"/>
                        </a:spcAft>
                        <a:buClrTx/>
                        <a:buSzPct val="100000"/>
                        <a:buFont typeface="Arial" pitchFamily="34" charset="0"/>
                        <a:buChar char="•"/>
                      </a:pPr>
                      <a:endParaRPr lang="en-IN" altLang="en-US" sz="1400" dirty="0">
                        <a:ea typeface="Microsoft YaHei"/>
                        <a:cs typeface="Arial"/>
                      </a:endParaRPr>
                    </a:p>
                    <a:p>
                      <a:endParaRPr lang="en-US" dirty="0"/>
                    </a:p>
                  </a:txBody>
                  <a:tcPr/>
                </a:tc>
                <a:extLst>
                  <a:ext uri="{0D108BD9-81ED-4DB2-BD59-A6C34878D82A}">
                    <a16:rowId xmlns="" xmlns:a16="http://schemas.microsoft.com/office/drawing/2014/main" val="22345176"/>
                  </a:ext>
                </a:extLst>
              </a:tr>
            </a:tbl>
          </a:graphicData>
        </a:graphic>
      </p:graphicFrame>
    </p:spTree>
    <p:extLst>
      <p:ext uri="{BB962C8B-B14F-4D97-AF65-F5344CB8AC3E}">
        <p14:creationId xmlns:p14="http://schemas.microsoft.com/office/powerpoint/2010/main" val="3556039484"/>
      </p:ext>
    </p:extLst>
  </p:cSld>
  <p:clrMapOvr>
    <a:masterClrMapping/>
  </p:clrMapOvr>
  <p:transition spd="slow">
    <p:wip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7999176" cy="757551"/>
          </a:xfrm>
        </p:spPr>
        <p:txBody>
          <a:bodyPr/>
          <a:lstStyle/>
          <a:p>
            <a:r>
              <a:rPr altLang="en-US" sz="1600" dirty="0"/>
              <a:t>Code Review and Testing </a:t>
            </a:r>
            <a:r>
              <a:rPr altLang="en-US" dirty="0"/>
              <a:t/>
            </a:r>
            <a:br>
              <a:rPr altLang="en-US" dirty="0"/>
            </a:br>
            <a:r>
              <a:rPr altLang="en-US" dirty="0"/>
              <a:t>Integration Testing</a:t>
            </a:r>
            <a:endParaRPr lang="en-CA" altLang="en-US" dirty="0"/>
          </a:p>
        </p:txBody>
      </p:sp>
      <p:sp>
        <p:nvSpPr>
          <p:cNvPr id="13315" name="Content Placeholder 2"/>
          <p:cNvSpPr>
            <a:spLocks noGrp="1"/>
          </p:cNvSpPr>
          <p:nvPr>
            <p:ph idx="1"/>
          </p:nvPr>
        </p:nvSpPr>
        <p:spPr>
          <a:xfrm>
            <a:off x="0" y="801476"/>
            <a:ext cx="2954215" cy="1787816"/>
          </a:xfrm>
        </p:spPr>
        <p:txBody>
          <a:bodyPr/>
          <a:lstStyle/>
          <a:p>
            <a:pPr marL="287338" indent="-177800">
              <a:buSzPct val="100000"/>
              <a:buFont typeface="Arial" pitchFamily="34" charset="0"/>
              <a:buChar char="•"/>
            </a:pPr>
            <a:r>
              <a:rPr lang="en-IN" altLang="en-US" sz="1400" dirty="0">
                <a:ea typeface="Microsoft YaHei"/>
                <a:cs typeface="Arial"/>
              </a:rPr>
              <a:t>Integration testing ensures that all the individual units fit together properly to make a complete application.</a:t>
            </a:r>
          </a:p>
          <a:p>
            <a:pPr marL="287338" indent="-177800">
              <a:buSzPct val="100000"/>
              <a:buFont typeface="Arial" pitchFamily="34" charset="0"/>
              <a:buChar char="•"/>
            </a:pPr>
            <a:r>
              <a:rPr lang="en-US" sz="1400" dirty="0"/>
              <a:t>Running the code with PyTest produces an output as shown in the image:</a:t>
            </a:r>
            <a:endParaRPr lang="en-US" altLang="en-US" sz="1400" dirty="0">
              <a:cs typeface="Arial"/>
            </a:endParaRPr>
          </a:p>
          <a:p>
            <a:pPr marL="287338" indent="-177800">
              <a:buSzPct val="100000"/>
              <a:buFont typeface="Arial" pitchFamily="34" charset="0"/>
              <a:buChar char="•"/>
            </a:pPr>
            <a:endParaRPr lang="en-IN" altLang="en-US" sz="1400" dirty="0">
              <a:cs typeface="Arial"/>
            </a:endParaRPr>
          </a:p>
        </p:txBody>
      </p:sp>
      <p:pic>
        <p:nvPicPr>
          <p:cNvPr id="5" name="Picture">
            <a:extLst>
              <a:ext uri="{FF2B5EF4-FFF2-40B4-BE49-F238E27FC236}">
                <a16:creationId xmlns="" xmlns:a16="http://schemas.microsoft.com/office/drawing/2014/main" id="{92F196B7-F4C4-44ED-906F-03267AD773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4472" y="770140"/>
            <a:ext cx="6221980" cy="3818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a:extLst>
              <a:ext uri="{FF2B5EF4-FFF2-40B4-BE49-F238E27FC236}">
                <a16:creationId xmlns="" xmlns:a16="http://schemas.microsoft.com/office/drawing/2014/main" id="{C6EB79C5-AAEB-4E5B-A121-5A268A8838CC}"/>
              </a:ext>
            </a:extLst>
          </p:cNvPr>
          <p:cNvSpPr txBox="1">
            <a:spLocks/>
          </p:cNvSpPr>
          <p:nvPr/>
        </p:nvSpPr>
        <p:spPr bwMode="auto">
          <a:xfrm>
            <a:off x="119742" y="3054047"/>
            <a:ext cx="2714729" cy="58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109538" indent="0">
              <a:buSzPct val="100000"/>
              <a:buNone/>
            </a:pPr>
            <a:r>
              <a:rPr lang="en-IN" sz="1400" b="1" i="1" dirty="0"/>
              <a:t>Note</a:t>
            </a:r>
            <a:r>
              <a:rPr lang="en-IN" sz="1400" i="1" dirty="0"/>
              <a:t>: You can run this script on your VM using pytest. However, understanding the output and fixing any errors is beyond the scope of this course.</a:t>
            </a:r>
            <a:endParaRPr lang="en-IN" altLang="en-US" sz="1400" i="1" dirty="0">
              <a:cs typeface="Arial"/>
            </a:endParaRPr>
          </a:p>
        </p:txBody>
      </p:sp>
    </p:spTree>
    <p:extLst>
      <p:ext uri="{BB962C8B-B14F-4D97-AF65-F5344CB8AC3E}">
        <p14:creationId xmlns:p14="http://schemas.microsoft.com/office/powerpoint/2010/main" val="3776082898"/>
      </p:ext>
    </p:extLst>
  </p:cSld>
  <p:clrMapOvr>
    <a:masterClrMapping/>
  </p:clrMapOvr>
  <p:transition spd="slow">
    <p:wip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p:cNvSpPr>
            <a:spLocks noGrp="1"/>
          </p:cNvSpPr>
          <p:nvPr>
            <p:ph type="title"/>
          </p:nvPr>
        </p:nvSpPr>
        <p:spPr>
          <a:xfrm>
            <a:off x="87549" y="41393"/>
            <a:ext cx="7999176" cy="757551"/>
          </a:xfrm>
        </p:spPr>
        <p:txBody>
          <a:bodyPr/>
          <a:lstStyle/>
          <a:p>
            <a:r>
              <a:rPr altLang="en-US" sz="1600" dirty="0"/>
              <a:t>Code Review and Testing </a:t>
            </a:r>
            <a:r>
              <a:rPr altLang="en-US" dirty="0"/>
              <a:t/>
            </a:r>
            <a:br>
              <a:rPr altLang="en-US" dirty="0"/>
            </a:br>
            <a:r>
              <a:rPr altLang="en-US" dirty="0"/>
              <a:t>Test-Driven Development (TDD)</a:t>
            </a:r>
            <a:endParaRPr lang="en-CA" altLang="en-US" dirty="0"/>
          </a:p>
        </p:txBody>
      </p:sp>
      <p:sp>
        <p:nvSpPr>
          <p:cNvPr id="13315" name="Content Placeholder"/>
          <p:cNvSpPr>
            <a:spLocks noGrp="1"/>
          </p:cNvSpPr>
          <p:nvPr>
            <p:ph idx="1"/>
          </p:nvPr>
        </p:nvSpPr>
        <p:spPr>
          <a:xfrm>
            <a:off x="0" y="801475"/>
            <a:ext cx="8958943" cy="3841963"/>
          </a:xfrm>
        </p:spPr>
        <p:txBody>
          <a:bodyPr/>
          <a:lstStyle/>
          <a:p>
            <a:pPr marL="287338" indent="-177800">
              <a:buSzPct val="100000"/>
              <a:buFont typeface="Arial" pitchFamily="34" charset="0"/>
              <a:buChar char="•"/>
            </a:pPr>
            <a:r>
              <a:rPr lang="en-IN" sz="1600" dirty="0"/>
              <a:t>If you want to test to validate the application design in light of requirements, implies that you should write the testing code before you write the application code . </a:t>
            </a:r>
          </a:p>
          <a:p>
            <a:pPr marL="287338" indent="-177800">
              <a:buSzPct val="100000"/>
              <a:buFont typeface="Arial" pitchFamily="34" charset="0"/>
              <a:buChar char="•"/>
            </a:pPr>
            <a:r>
              <a:rPr lang="en-IN" sz="1600" dirty="0"/>
              <a:t>Having expressed  the requirements in your testing code, you can then write the application code until it passes the tests that you have created in the testing code.</a:t>
            </a:r>
            <a:endParaRPr lang="en-IN" altLang="en-US" sz="1600" dirty="0">
              <a:ea typeface="Microsoft YaHei"/>
              <a:cs typeface="Arial"/>
            </a:endParaRPr>
          </a:p>
          <a:p>
            <a:pPr marL="287338" indent="-177800">
              <a:buSzPct val="100000"/>
              <a:buFont typeface="Arial" pitchFamily="34" charset="0"/>
              <a:buChar char="•"/>
            </a:pPr>
            <a:r>
              <a:rPr lang="en-IN" altLang="en-US" sz="1600" dirty="0">
                <a:ea typeface="Microsoft YaHei"/>
                <a:cs typeface="Arial"/>
              </a:rPr>
              <a:t>The basic pattern of TDD is a five-step, repeating process:</a:t>
            </a:r>
          </a:p>
          <a:p>
            <a:pPr marL="627063" lvl="5" indent="-163513">
              <a:spcAft>
                <a:spcPts val="600"/>
              </a:spcAft>
              <a:buSzPct val="100000"/>
            </a:pPr>
            <a:r>
              <a:rPr lang="en-IN" altLang="en-US" sz="1600" dirty="0">
                <a:solidFill>
                  <a:srgbClr val="000000"/>
                </a:solidFill>
                <a:ea typeface="Microsoft YaHei"/>
                <a:cs typeface="Arial"/>
              </a:rPr>
              <a:t>Create a new test.</a:t>
            </a:r>
          </a:p>
          <a:p>
            <a:pPr marL="627063" lvl="5" indent="-163513">
              <a:spcAft>
                <a:spcPts val="600"/>
              </a:spcAft>
              <a:buSzPct val="100000"/>
            </a:pPr>
            <a:r>
              <a:rPr lang="en-IN" altLang="en-US" sz="1600" dirty="0">
                <a:solidFill>
                  <a:srgbClr val="000000"/>
                </a:solidFill>
                <a:ea typeface="Microsoft YaHei"/>
                <a:cs typeface="Arial"/>
              </a:rPr>
              <a:t>Run tests to see if any fail for unexpected reasons.</a:t>
            </a:r>
          </a:p>
          <a:p>
            <a:pPr marL="627063" lvl="5" indent="-163513">
              <a:spcAft>
                <a:spcPts val="600"/>
              </a:spcAft>
              <a:buSzPct val="100000"/>
            </a:pPr>
            <a:r>
              <a:rPr lang="en-IN" altLang="en-US" sz="1600" dirty="0">
                <a:solidFill>
                  <a:srgbClr val="000000"/>
                </a:solidFill>
                <a:ea typeface="Microsoft YaHei"/>
                <a:cs typeface="Arial"/>
              </a:rPr>
              <a:t>Write application code to pass the new test.</a:t>
            </a:r>
          </a:p>
          <a:p>
            <a:pPr marL="627063" lvl="5" indent="-163513">
              <a:spcAft>
                <a:spcPts val="600"/>
              </a:spcAft>
              <a:buSzPct val="100000"/>
            </a:pPr>
            <a:r>
              <a:rPr lang="en-IN" altLang="en-US" sz="1600" dirty="0">
                <a:solidFill>
                  <a:srgbClr val="000000"/>
                </a:solidFill>
                <a:ea typeface="Microsoft YaHei"/>
                <a:cs typeface="Arial"/>
              </a:rPr>
              <a:t>Run tests to see if any fail. </a:t>
            </a:r>
            <a:endParaRPr lang="en-IN" altLang="en-US" sz="1600" dirty="0">
              <a:solidFill>
                <a:srgbClr val="000000"/>
              </a:solidFill>
              <a:cs typeface="Arial"/>
            </a:endParaRPr>
          </a:p>
          <a:p>
            <a:pPr marL="627063" lvl="5" indent="-163513">
              <a:spcAft>
                <a:spcPts val="600"/>
              </a:spcAft>
              <a:buSzPct val="100000"/>
            </a:pPr>
            <a:r>
              <a:rPr lang="en-IN" altLang="en-US" sz="1600" dirty="0">
                <a:solidFill>
                  <a:srgbClr val="000000"/>
                </a:solidFill>
                <a:ea typeface="Microsoft YaHei"/>
                <a:cs typeface="Arial"/>
              </a:rPr>
              <a:t>Refactor and improve application code.</a:t>
            </a:r>
          </a:p>
        </p:txBody>
      </p:sp>
    </p:spTree>
    <p:extLst>
      <p:ext uri="{BB962C8B-B14F-4D97-AF65-F5344CB8AC3E}">
        <p14:creationId xmlns:p14="http://schemas.microsoft.com/office/powerpoint/2010/main" val="1033157371"/>
      </p:ext>
    </p:extLst>
  </p:cSld>
  <p:clrMapOvr>
    <a:masterClrMapping/>
  </p:clrMapOvr>
  <p:transition spd="slow">
    <p:wip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7999176" cy="757551"/>
          </a:xfrm>
        </p:spPr>
        <p:txBody>
          <a:bodyPr/>
          <a:lstStyle/>
          <a:p>
            <a:r>
              <a:rPr altLang="en-US" sz="1600" dirty="0"/>
              <a:t>Code Review and Testing </a:t>
            </a:r>
            <a:r>
              <a:rPr altLang="en-US" dirty="0"/>
              <a:t/>
            </a:r>
            <a:br>
              <a:rPr altLang="en-US" dirty="0"/>
            </a:br>
            <a:r>
              <a:rPr altLang="en-US" dirty="0"/>
              <a:t>Lab - Create a Python Unit Test</a:t>
            </a:r>
            <a:endParaRPr lang="en-CA" altLang="en-US" dirty="0"/>
          </a:p>
        </p:txBody>
      </p:sp>
      <p:sp>
        <p:nvSpPr>
          <p:cNvPr id="13315" name="Content Placeholder 2"/>
          <p:cNvSpPr>
            <a:spLocks noGrp="1"/>
          </p:cNvSpPr>
          <p:nvPr>
            <p:ph idx="1"/>
          </p:nvPr>
        </p:nvSpPr>
        <p:spPr>
          <a:xfrm>
            <a:off x="0" y="801475"/>
            <a:ext cx="8840141" cy="3841963"/>
          </a:xfrm>
        </p:spPr>
        <p:txBody>
          <a:bodyPr/>
          <a:lstStyle/>
          <a:p>
            <a:pPr marL="287338" indent="-177800">
              <a:buNone/>
            </a:pPr>
            <a:r>
              <a:rPr lang="en-GB" altLang="en-US" sz="1600" dirty="0">
                <a:ea typeface="ＭＳ Ｐゴシック"/>
                <a:cs typeface="Arial"/>
              </a:rPr>
              <a:t>In this lab, you will complete the following objectives:</a:t>
            </a:r>
          </a:p>
          <a:p>
            <a:pPr marL="287338" lvl="3" indent="-177800">
              <a:spcBef>
                <a:spcPts val="600"/>
              </a:spcBef>
              <a:spcAft>
                <a:spcPts val="600"/>
              </a:spcAft>
              <a:buSzPct val="100000"/>
              <a:buFont typeface="Arial" pitchFamily="34" charset="0"/>
              <a:buChar char="•"/>
            </a:pPr>
            <a:r>
              <a:rPr lang="en-GB" altLang="en-US" sz="1600" b="1" dirty="0">
                <a:ea typeface="ＭＳ Ｐゴシック"/>
                <a:cs typeface="Arial"/>
              </a:rPr>
              <a:t>Part 1</a:t>
            </a:r>
            <a:r>
              <a:rPr lang="en-GB" altLang="en-US" sz="1600" dirty="0">
                <a:ea typeface="ＭＳ Ｐゴシック"/>
                <a:cs typeface="Arial"/>
              </a:rPr>
              <a:t>: Launch the DEVASC VM</a:t>
            </a:r>
          </a:p>
          <a:p>
            <a:pPr marL="287338" lvl="3" indent="-177800">
              <a:spcBef>
                <a:spcPts val="600"/>
              </a:spcBef>
              <a:spcAft>
                <a:spcPts val="600"/>
              </a:spcAft>
              <a:buSzPct val="100000"/>
              <a:buFont typeface="Arial" pitchFamily="34" charset="0"/>
              <a:buChar char="•"/>
            </a:pPr>
            <a:r>
              <a:rPr lang="en-GB" altLang="en-US" sz="1600" b="1" dirty="0">
                <a:ea typeface="ＭＳ Ｐゴシック"/>
                <a:cs typeface="Arial"/>
              </a:rPr>
              <a:t>Part 2</a:t>
            </a:r>
            <a:r>
              <a:rPr lang="en-GB" altLang="en-US" sz="1600" dirty="0">
                <a:ea typeface="ＭＳ Ｐゴシック"/>
                <a:cs typeface="Arial"/>
              </a:rPr>
              <a:t>: Explore Options in the unittest Framework</a:t>
            </a:r>
          </a:p>
          <a:p>
            <a:pPr marL="287338" lvl="3" indent="-177800">
              <a:spcBef>
                <a:spcPts val="600"/>
              </a:spcBef>
              <a:spcAft>
                <a:spcPts val="600"/>
              </a:spcAft>
              <a:buSzPct val="100000"/>
              <a:buFont typeface="Arial" pitchFamily="34" charset="0"/>
              <a:buChar char="•"/>
            </a:pPr>
            <a:r>
              <a:rPr lang="en-GB" altLang="en-US" sz="1600" b="1" dirty="0">
                <a:ea typeface="ＭＳ Ｐゴシック"/>
                <a:cs typeface="Arial"/>
              </a:rPr>
              <a:t>Part 3</a:t>
            </a:r>
            <a:r>
              <a:rPr lang="en-GB" altLang="en-US" sz="1600" dirty="0">
                <a:ea typeface="ＭＳ Ｐゴシック"/>
                <a:cs typeface="Arial"/>
              </a:rPr>
              <a:t>: Test a Python Function with unittest</a:t>
            </a:r>
          </a:p>
          <a:p>
            <a:pPr marL="287338" indent="-177800">
              <a:buSzPct val="100000"/>
              <a:buNone/>
            </a:pPr>
            <a:endParaRPr lang="en-IN" altLang="en-US" sz="1600" dirty="0">
              <a:solidFill>
                <a:srgbClr val="000000"/>
              </a:solidFill>
              <a:ea typeface="Microsoft YaHei"/>
              <a:cs typeface="Arial"/>
            </a:endParaRPr>
          </a:p>
        </p:txBody>
      </p:sp>
    </p:spTree>
    <p:extLst>
      <p:ext uri="{BB962C8B-B14F-4D97-AF65-F5344CB8AC3E}">
        <p14:creationId xmlns:p14="http://schemas.microsoft.com/office/powerpoint/2010/main" val="1219707816"/>
      </p:ext>
    </p:extLst>
  </p:cSld>
  <p:clrMapOvr>
    <a:masterClrMapping/>
  </p:clrMapOvr>
  <p:transition spd="slow">
    <p:wip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5660" y="915409"/>
            <a:ext cx="8720919" cy="1802391"/>
          </a:xfrm>
        </p:spPr>
        <p:txBody>
          <a:bodyPr/>
          <a:lstStyle/>
          <a:p>
            <a:pPr>
              <a:lnSpc>
                <a:spcPct val="80000"/>
              </a:lnSpc>
            </a:pPr>
            <a:r>
              <a:rPr lang="en-IN" altLang="en-US" dirty="0">
                <a:solidFill>
                  <a:srgbClr val="AFE8FB"/>
                </a:solidFill>
                <a:ea typeface="ＭＳ Ｐゴシック"/>
                <a:cs typeface="Arial"/>
              </a:rPr>
              <a:t>3.6 Understanding Data Formats</a:t>
            </a:r>
          </a:p>
        </p:txBody>
      </p:sp>
    </p:spTree>
    <p:custDataLst>
      <p:tags r:id="rId1"/>
    </p:custDataLst>
    <p:extLst>
      <p:ext uri="{BB962C8B-B14F-4D97-AF65-F5344CB8AC3E}">
        <p14:creationId xmlns:p14="http://schemas.microsoft.com/office/powerpoint/2010/main" val="352826278"/>
      </p:ext>
    </p:extLst>
  </p:cSld>
  <p:clrMapOvr>
    <a:masterClrMapping/>
  </p:clrMapOvr>
  <p:transition spd="slow">
    <p:wip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7999176" cy="757551"/>
          </a:xfrm>
        </p:spPr>
        <p:txBody>
          <a:bodyPr/>
          <a:lstStyle/>
          <a:p>
            <a:r>
              <a:rPr altLang="en-US" sz="1600" dirty="0"/>
              <a:t>Understanding Data Formats </a:t>
            </a:r>
            <a:r>
              <a:rPr altLang="en-US" dirty="0"/>
              <a:t/>
            </a:r>
            <a:br>
              <a:rPr altLang="en-US" dirty="0"/>
            </a:br>
            <a:r>
              <a:rPr altLang="en-US" dirty="0"/>
              <a:t>Data Formats</a:t>
            </a:r>
            <a:endParaRPr lang="en-CA" altLang="en-US" dirty="0"/>
          </a:p>
        </p:txBody>
      </p:sp>
      <p:sp>
        <p:nvSpPr>
          <p:cNvPr id="13315" name="Content Placeholder 2"/>
          <p:cNvSpPr>
            <a:spLocks noGrp="1"/>
          </p:cNvSpPr>
          <p:nvPr>
            <p:ph idx="1"/>
          </p:nvPr>
        </p:nvSpPr>
        <p:spPr>
          <a:xfrm>
            <a:off x="10886" y="768817"/>
            <a:ext cx="8915400" cy="3841963"/>
          </a:xfrm>
        </p:spPr>
        <p:txBody>
          <a:bodyPr/>
          <a:lstStyle/>
          <a:p>
            <a:pPr marL="287338" indent="-177800">
              <a:spcBef>
                <a:spcPts val="400"/>
              </a:spcBef>
              <a:spcAft>
                <a:spcPts val="400"/>
              </a:spcAft>
              <a:buSzPct val="100000"/>
              <a:buFont typeface="Arial" pitchFamily="34" charset="0"/>
              <a:buChar char="•"/>
            </a:pPr>
            <a:r>
              <a:rPr lang="en-IN" altLang="en-US" sz="1600" dirty="0">
                <a:ea typeface="Microsoft YaHei"/>
                <a:cs typeface="Arial"/>
              </a:rPr>
              <a:t>Rest APIs let you exchange information with remote services and equipment.</a:t>
            </a:r>
            <a:endParaRPr lang="en-IN" altLang="en-US" sz="1600" dirty="0">
              <a:cs typeface="Arial"/>
            </a:endParaRPr>
          </a:p>
          <a:p>
            <a:pPr marL="287338" indent="-177800">
              <a:spcBef>
                <a:spcPts val="400"/>
              </a:spcBef>
              <a:spcAft>
                <a:spcPts val="400"/>
              </a:spcAft>
              <a:buSzPct val="100000"/>
              <a:buFont typeface="Arial" pitchFamily="34" charset="0"/>
              <a:buChar char="•"/>
            </a:pPr>
            <a:r>
              <a:rPr lang="en-IN" altLang="en-US" sz="1600" dirty="0">
                <a:ea typeface="Microsoft YaHei"/>
                <a:cs typeface="Arial"/>
              </a:rPr>
              <a:t>The three most popular standard formats for exchanging information with remote APIs are XML, JSON, and YAML.</a:t>
            </a:r>
          </a:p>
          <a:p>
            <a:pPr marL="287338" indent="-177800">
              <a:spcBef>
                <a:spcPts val="400"/>
              </a:spcBef>
              <a:spcAft>
                <a:spcPts val="400"/>
              </a:spcAft>
              <a:buSzPct val="100000"/>
              <a:buFont typeface="Arial" pitchFamily="34" charset="0"/>
              <a:buChar char="•"/>
            </a:pPr>
            <a:r>
              <a:rPr lang="en-IN" altLang="en-US" sz="1600" dirty="0">
                <a:ea typeface="Microsoft YaHei"/>
                <a:cs typeface="Arial"/>
              </a:rPr>
              <a:t>Parsing XML, JSON, or YAML is a frequent requirement of interacting with APIs. An oft-encountered pattern </a:t>
            </a:r>
            <a:r>
              <a:rPr lang="en-IN" sz="1600" dirty="0"/>
              <a:t>in REST API implementations is as follows</a:t>
            </a:r>
            <a:r>
              <a:rPr lang="en-IN" altLang="en-US" sz="1600" dirty="0">
                <a:ea typeface="Microsoft YaHei"/>
                <a:cs typeface="Arial"/>
              </a:rPr>
              <a:t>:</a:t>
            </a:r>
          </a:p>
          <a:p>
            <a:pPr marL="627063" lvl="1" indent="-163513">
              <a:spcBef>
                <a:spcPts val="400"/>
              </a:spcBef>
              <a:spcAft>
                <a:spcPts val="400"/>
              </a:spcAft>
              <a:buSzPct val="100000"/>
              <a:buFont typeface="Arial" pitchFamily="34" charset="0"/>
              <a:buChar char="•"/>
            </a:pPr>
            <a:r>
              <a:rPr lang="en-IN" altLang="en-US" sz="1600" dirty="0">
                <a:ea typeface="Microsoft YaHei"/>
                <a:cs typeface="Arial"/>
              </a:rPr>
              <a:t>Authenticate, usually by POSTing a user/password combination and retrieving an expiring token for use in authenticating subsequent requests.</a:t>
            </a:r>
          </a:p>
          <a:p>
            <a:pPr marL="627063" lvl="1" indent="-163513">
              <a:spcBef>
                <a:spcPts val="400"/>
              </a:spcBef>
              <a:spcAft>
                <a:spcPts val="400"/>
              </a:spcAft>
              <a:buSzPct val="100000"/>
              <a:buFont typeface="Arial" pitchFamily="34" charset="0"/>
              <a:buChar char="•"/>
            </a:pPr>
            <a:r>
              <a:rPr lang="en-IN" altLang="en-US" sz="1600" dirty="0">
                <a:ea typeface="Microsoft YaHei"/>
                <a:cs typeface="Arial"/>
              </a:rPr>
              <a:t>Execute a GET request to a given endpoint (authenticating as required) to retrieve the state of a resource, requesting XML, JSON, or YAML as the output format.</a:t>
            </a:r>
          </a:p>
          <a:p>
            <a:pPr marL="627063" lvl="1" indent="-163513">
              <a:spcBef>
                <a:spcPts val="400"/>
              </a:spcBef>
              <a:spcAft>
                <a:spcPts val="400"/>
              </a:spcAft>
              <a:buSzPct val="100000"/>
              <a:buFont typeface="Arial" pitchFamily="34" charset="0"/>
              <a:buChar char="•"/>
            </a:pPr>
            <a:r>
              <a:rPr lang="en-IN" altLang="en-US" sz="1600" dirty="0">
                <a:ea typeface="Microsoft YaHei"/>
                <a:cs typeface="Arial"/>
              </a:rPr>
              <a:t>Modify the returned XML, JSON, or YAML.</a:t>
            </a:r>
          </a:p>
          <a:p>
            <a:pPr marL="627063" lvl="1" indent="-163513">
              <a:spcBef>
                <a:spcPts val="400"/>
              </a:spcBef>
              <a:spcAft>
                <a:spcPts val="400"/>
              </a:spcAft>
              <a:buSzPct val="100000"/>
              <a:buFont typeface="Arial" pitchFamily="34" charset="0"/>
              <a:buChar char="•"/>
            </a:pPr>
            <a:r>
              <a:rPr lang="en-IN" altLang="en-US" sz="1600" dirty="0">
                <a:ea typeface="Microsoft YaHei"/>
                <a:cs typeface="Arial"/>
              </a:rPr>
              <a:t>Execute a POST (or PUT) to the same endpoint (again, authenticating as required) to change the state of the resource, again requesting XML, JSON, or YAML as the output format and interpreting it as needed to determine if the operation was successful.</a:t>
            </a:r>
          </a:p>
        </p:txBody>
      </p:sp>
    </p:spTree>
    <p:extLst>
      <p:ext uri="{BB962C8B-B14F-4D97-AF65-F5344CB8AC3E}">
        <p14:creationId xmlns:p14="http://schemas.microsoft.com/office/powerpoint/2010/main" val="123318270"/>
      </p:ext>
    </p:extLst>
  </p:cSld>
  <p:clrMapOvr>
    <a:masterClrMapping/>
  </p:clrMapOvr>
  <p:transition spd="slow">
    <p:wip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7999176" cy="757551"/>
          </a:xfrm>
        </p:spPr>
        <p:txBody>
          <a:bodyPr/>
          <a:lstStyle/>
          <a:p>
            <a:r>
              <a:rPr altLang="en-US" sz="1600" dirty="0"/>
              <a:t>Understanding Data Formats </a:t>
            </a:r>
            <a:r>
              <a:rPr altLang="en-US" dirty="0"/>
              <a:t/>
            </a:r>
            <a:br>
              <a:rPr altLang="en-US" dirty="0"/>
            </a:br>
            <a:r>
              <a:rPr altLang="en-US" dirty="0"/>
              <a:t>XML</a:t>
            </a:r>
            <a:endParaRPr lang="en-CA" altLang="en-US" dirty="0"/>
          </a:p>
        </p:txBody>
      </p:sp>
      <p:sp>
        <p:nvSpPr>
          <p:cNvPr id="13315" name="Content Placeholder 2"/>
          <p:cNvSpPr>
            <a:spLocks noGrp="1"/>
          </p:cNvSpPr>
          <p:nvPr>
            <p:ph idx="1"/>
          </p:nvPr>
        </p:nvSpPr>
        <p:spPr>
          <a:xfrm>
            <a:off x="0" y="801475"/>
            <a:ext cx="8840141" cy="1407571"/>
          </a:xfrm>
        </p:spPr>
        <p:txBody>
          <a:bodyPr/>
          <a:lstStyle/>
          <a:p>
            <a:pPr marL="287338" indent="-177800">
              <a:buSzPct val="100000"/>
              <a:buFont typeface="Arial" pitchFamily="34" charset="0"/>
              <a:buChar char="•"/>
            </a:pPr>
            <a:r>
              <a:rPr lang="en-IN" altLang="en-US" sz="1600" dirty="0">
                <a:ea typeface="Microsoft YaHei"/>
                <a:cs typeface="Arial"/>
              </a:rPr>
              <a:t>Extensible Markup Language (XML) </a:t>
            </a:r>
            <a:r>
              <a:rPr lang="en-US" sz="1600" dirty="0">
                <a:ea typeface="Microsoft YaHei"/>
                <a:cs typeface="Arial"/>
              </a:rPr>
              <a:t>is a generic methodology for wrapping textual data in symmetrical tags to indicate semantics. </a:t>
            </a:r>
          </a:p>
          <a:p>
            <a:pPr marL="287338" indent="-177800">
              <a:buSzPct val="100000"/>
              <a:buFont typeface="Arial" pitchFamily="34" charset="0"/>
              <a:buChar char="•"/>
            </a:pPr>
            <a:r>
              <a:rPr lang="en-US" sz="1600" dirty="0">
                <a:ea typeface="Microsoft YaHei"/>
                <a:cs typeface="Arial"/>
              </a:rPr>
              <a:t>It </a:t>
            </a:r>
            <a:r>
              <a:rPr lang="en-IN" altLang="en-US" sz="1600" dirty="0">
                <a:ea typeface="Microsoft YaHei"/>
                <a:cs typeface="Arial"/>
              </a:rPr>
              <a:t>is a derivative of Structured, Generalized Markup Language (SGML), and also the parent of HyperText Markup Language (HTML). XML filenames typically end in ".xml".</a:t>
            </a:r>
          </a:p>
          <a:p>
            <a:pPr marL="298450" lvl="1" indent="0">
              <a:buSzPct val="100000"/>
              <a:buNone/>
            </a:pPr>
            <a:r>
              <a:rPr lang="en-IN" sz="1600" b="1" dirty="0"/>
              <a:t>An Example XML Document</a:t>
            </a:r>
            <a:endParaRPr lang="en-IN" altLang="en-US" sz="1600" dirty="0">
              <a:ea typeface="Microsoft YaHei"/>
              <a:cs typeface="Arial"/>
            </a:endParaRPr>
          </a:p>
          <a:p>
            <a:pPr marL="287338" indent="-177800">
              <a:spcBef>
                <a:spcPts val="300"/>
              </a:spcBef>
              <a:spcAft>
                <a:spcPts val="300"/>
              </a:spcAft>
              <a:buSzPct val="100000"/>
              <a:buFont typeface="Arial" pitchFamily="34" charset="0"/>
              <a:buChar char="•"/>
            </a:pPr>
            <a:endParaRPr lang="en-IN" altLang="en-US" sz="1600" b="1" dirty="0">
              <a:ea typeface="Microsoft YaHei"/>
              <a:cs typeface="Arial"/>
            </a:endParaRPr>
          </a:p>
          <a:p>
            <a:pPr marL="287338" indent="-177800">
              <a:spcBef>
                <a:spcPts val="300"/>
              </a:spcBef>
              <a:spcAft>
                <a:spcPts val="300"/>
              </a:spcAft>
              <a:buSzPct val="100000"/>
              <a:buNone/>
            </a:pPr>
            <a:endParaRPr lang="en-IN" altLang="en-US" sz="1600" b="1" dirty="0">
              <a:ea typeface="Microsoft YaHei"/>
              <a:cs typeface="Arial"/>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895" y="2474777"/>
            <a:ext cx="7172896" cy="22177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65628855"/>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3: Best Practices (Contd.)</a:t>
            </a:r>
          </a:p>
        </p:txBody>
      </p:sp>
      <p:sp>
        <p:nvSpPr>
          <p:cNvPr id="11266" name="Content Placeholder 1"/>
          <p:cNvSpPr>
            <a:spLocks noGrp="1" noChangeArrowheads="1"/>
          </p:cNvSpPr>
          <p:nvPr>
            <p:ph idx="1"/>
          </p:nvPr>
        </p:nvSpPr>
        <p:spPr>
          <a:xfrm>
            <a:off x="145358" y="798944"/>
            <a:ext cx="8853286" cy="3993954"/>
          </a:xfrm>
        </p:spPr>
        <p:txBody>
          <a:bodyPr/>
          <a:lstStyle/>
          <a:p>
            <a:pPr marL="169545">
              <a:lnSpc>
                <a:spcPct val="85000"/>
              </a:lnSpc>
              <a:spcBef>
                <a:spcPts val="538"/>
              </a:spcBef>
              <a:buClrTx/>
              <a:buSzTx/>
              <a:buNone/>
            </a:pPr>
            <a:r>
              <a:rPr lang="en-GB" altLang="en-US" sz="1400" b="1" dirty="0">
                <a:ea typeface="ＭＳ Ｐゴシック"/>
                <a:cs typeface="Arial"/>
              </a:rPr>
              <a:t>Topic 3.5</a:t>
            </a:r>
          </a:p>
          <a:p>
            <a:pPr marL="177800" indent="-174625">
              <a:lnSpc>
                <a:spcPct val="85000"/>
              </a:lnSpc>
              <a:spcBef>
                <a:spcPts val="538"/>
              </a:spcBef>
              <a:buClrTx/>
              <a:buSzPct val="100000"/>
              <a:buFont typeface="Arial" pitchFamily="34" charset="0"/>
              <a:buChar char="•"/>
            </a:pPr>
            <a:r>
              <a:rPr lang="en-GB" altLang="en-US" sz="1400" dirty="0">
                <a:ea typeface="ＭＳ Ｐゴシック"/>
                <a:cs typeface="Arial"/>
              </a:rPr>
              <a:t>Discuss the importance of reviewing code.</a:t>
            </a:r>
          </a:p>
          <a:p>
            <a:pPr marL="177800" indent="-174625">
              <a:lnSpc>
                <a:spcPct val="85000"/>
              </a:lnSpc>
              <a:spcBef>
                <a:spcPts val="538"/>
              </a:spcBef>
              <a:buClrTx/>
              <a:buSzPct val="100000"/>
              <a:buFont typeface="Arial" pitchFamily="34" charset="0"/>
              <a:buChar char="•"/>
            </a:pPr>
            <a:r>
              <a:rPr lang="en-GB" sz="1400" dirty="0">
                <a:ea typeface="ＭＳ Ｐゴシック"/>
                <a:cs typeface="Arial"/>
              </a:rPr>
              <a:t>Discuss the different types of testing in detail.</a:t>
            </a:r>
          </a:p>
          <a:p>
            <a:pPr marL="177800" indent="-174625">
              <a:lnSpc>
                <a:spcPct val="85000"/>
              </a:lnSpc>
              <a:spcBef>
                <a:spcPts val="538"/>
              </a:spcBef>
              <a:buClrTx/>
              <a:buSzPct val="100000"/>
              <a:buFont typeface="Arial" pitchFamily="34" charset="0"/>
              <a:buChar char="•"/>
            </a:pPr>
            <a:r>
              <a:rPr lang="en-GB" sz="1400" dirty="0">
                <a:ea typeface="ＭＳ Ｐゴシック"/>
                <a:cs typeface="Arial"/>
              </a:rPr>
              <a:t>Explain what is test driven development.</a:t>
            </a:r>
          </a:p>
          <a:p>
            <a:pPr marL="177800" indent="-174625">
              <a:lnSpc>
                <a:spcPct val="85000"/>
              </a:lnSpc>
              <a:spcBef>
                <a:spcPts val="538"/>
              </a:spcBef>
              <a:buClrTx/>
              <a:buSzPct val="100000"/>
              <a:buFont typeface="Arial" pitchFamily="34" charset="0"/>
              <a:buChar char="•"/>
            </a:pPr>
            <a:endParaRPr lang="en-GB" sz="1400" dirty="0">
              <a:ea typeface="ＭＳ Ｐゴシック"/>
              <a:cs typeface="Arial"/>
            </a:endParaRPr>
          </a:p>
          <a:p>
            <a:pPr>
              <a:lnSpc>
                <a:spcPct val="85000"/>
              </a:lnSpc>
              <a:spcBef>
                <a:spcPts val="538"/>
              </a:spcBef>
              <a:buNone/>
            </a:pPr>
            <a:r>
              <a:rPr lang="en-GB" altLang="en-US" sz="1400" b="1" dirty="0">
                <a:ea typeface="ＭＳ Ｐゴシック"/>
                <a:cs typeface="Arial"/>
              </a:rPr>
              <a:t>Topic 3.6</a:t>
            </a:r>
          </a:p>
          <a:p>
            <a:pPr marL="169863" lvl="1" indent="-169863">
              <a:buFont typeface="Arial" panose="020B0604020202020204" pitchFamily="34" charset="0"/>
              <a:buChar char="•"/>
            </a:pPr>
            <a:r>
              <a:rPr lang="en-US" dirty="0"/>
              <a:t>Discuss Data Formatting.</a:t>
            </a:r>
          </a:p>
          <a:p>
            <a:pPr marL="169863" lvl="1" indent="-169863">
              <a:buFont typeface="Arial" panose="020B0604020202020204" pitchFamily="34" charset="0"/>
              <a:buChar char="•"/>
            </a:pPr>
            <a:r>
              <a:rPr lang="en-US" dirty="0"/>
              <a:t>Ask the learners if they have heard of XML, JSON, and YAML. Ask them to share their knowledge on the topic.</a:t>
            </a:r>
            <a:endParaRPr lang="en-US" b="1" dirty="0">
              <a:solidFill>
                <a:srgbClr val="FF0000"/>
              </a:solidFill>
            </a:endParaRPr>
          </a:p>
          <a:p>
            <a:pPr marL="177800" indent="-174625">
              <a:lnSpc>
                <a:spcPct val="85000"/>
              </a:lnSpc>
              <a:spcBef>
                <a:spcPts val="538"/>
              </a:spcBef>
              <a:buClrTx/>
              <a:buSzPct val="100000"/>
              <a:buFont typeface="Arial" pitchFamily="34" charset="0"/>
              <a:buChar char="•"/>
            </a:pPr>
            <a:endParaRPr lang="en-US" sz="1400" dirty="0"/>
          </a:p>
          <a:p>
            <a:pPr lvl="1">
              <a:lnSpc>
                <a:spcPct val="85000"/>
              </a:lnSpc>
              <a:spcBef>
                <a:spcPct val="30000"/>
              </a:spcBef>
            </a:pPr>
            <a:endParaRPr lang="en-US" dirty="0"/>
          </a:p>
          <a:p>
            <a:pPr eaLnBrk="1" hangingPunct="1">
              <a:lnSpc>
                <a:spcPct val="85000"/>
              </a:lnSpc>
              <a:spcBef>
                <a:spcPct val="30000"/>
              </a:spcBef>
            </a:pPr>
            <a:endParaRPr lang="en-US" sz="1400" dirty="0"/>
          </a:p>
          <a:p>
            <a:pPr marL="630238" lvl="2" indent="-214313">
              <a:buFont typeface="Arial" panose="020B0604020202020204" pitchFamily="34" charset="0"/>
              <a:buChar char="•"/>
            </a:pPr>
            <a:endParaRPr lang="en-US" sz="14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323080722"/>
      </p:ext>
    </p:extLst>
  </p:cSld>
  <p:clrMapOvr>
    <a:masterClrMapping/>
  </p:clrMapOvr>
  <p:transition spd="slow">
    <p:wip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7999176" cy="757551"/>
          </a:xfrm>
        </p:spPr>
        <p:txBody>
          <a:bodyPr/>
          <a:lstStyle/>
          <a:p>
            <a:r>
              <a:rPr altLang="en-US" sz="1600" dirty="0"/>
              <a:t>Understanding Data Formats </a:t>
            </a:r>
            <a:r>
              <a:rPr altLang="en-US" dirty="0"/>
              <a:t/>
            </a:r>
            <a:br>
              <a:rPr altLang="en-US" dirty="0"/>
            </a:br>
            <a:r>
              <a:rPr altLang="en-US" dirty="0"/>
              <a:t>XML (Contd.)</a:t>
            </a:r>
            <a:endParaRPr lang="en-CA" altLang="en-US" dirty="0"/>
          </a:p>
        </p:txBody>
      </p:sp>
      <p:sp>
        <p:nvSpPr>
          <p:cNvPr id="13315" name="Content Placeholder 2"/>
          <p:cNvSpPr>
            <a:spLocks noGrp="1"/>
          </p:cNvSpPr>
          <p:nvPr>
            <p:ph idx="1"/>
          </p:nvPr>
        </p:nvSpPr>
        <p:spPr>
          <a:xfrm>
            <a:off x="0" y="856066"/>
            <a:ext cx="9144000" cy="3907003"/>
          </a:xfrm>
        </p:spPr>
        <p:txBody>
          <a:bodyPr/>
          <a:lstStyle/>
          <a:p>
            <a:pPr marL="287338" indent="-177800">
              <a:buSzPct val="100000"/>
              <a:buFont typeface="Arial" pitchFamily="34" charset="0"/>
              <a:buChar char="•"/>
            </a:pPr>
            <a:r>
              <a:rPr lang="en-IN" altLang="en-US" sz="1600" b="1" dirty="0">
                <a:ea typeface="Microsoft YaHei"/>
                <a:cs typeface="Arial"/>
              </a:rPr>
              <a:t>XML Document Body:</a:t>
            </a:r>
            <a:r>
              <a:rPr lang="en-IN" altLang="en-US" sz="1600" dirty="0">
                <a:ea typeface="Microsoft YaHei"/>
                <a:cs typeface="Arial"/>
              </a:rPr>
              <a:t> Except the first two lines of a XML document, the remainder of the document is considered as the body.</a:t>
            </a:r>
          </a:p>
          <a:p>
            <a:pPr marL="287338" indent="-177800">
              <a:buSzPct val="100000"/>
              <a:buFont typeface="Arial" pitchFamily="34" charset="0"/>
              <a:buChar char="•"/>
            </a:pPr>
            <a:r>
              <a:rPr lang="en-IN" altLang="en-US" sz="1600" b="1" dirty="0">
                <a:ea typeface="Microsoft YaHei"/>
                <a:cs typeface="Arial"/>
              </a:rPr>
              <a:t>User-Defined Tag Names:</a:t>
            </a:r>
            <a:r>
              <a:rPr lang="en-IN" altLang="en-US" sz="1600" dirty="0">
                <a:ea typeface="Microsoft YaHei"/>
                <a:cs typeface="Arial"/>
              </a:rPr>
              <a:t> XML tag names are user-defined. </a:t>
            </a:r>
            <a:r>
              <a:rPr lang="en-IN" sz="1600" dirty="0"/>
              <a:t>If you are composing XML for your own application, pick tag names that clearly express the meaning of data elements, their relationships, and hierarchy.</a:t>
            </a:r>
            <a:endParaRPr lang="en-IN" altLang="en-US" sz="1600" dirty="0">
              <a:ea typeface="Microsoft YaHei"/>
              <a:cs typeface="Arial"/>
            </a:endParaRPr>
          </a:p>
          <a:p>
            <a:pPr marL="287338" indent="-177800">
              <a:buSzPct val="100000"/>
              <a:buFont typeface="Arial" pitchFamily="34" charset="0"/>
              <a:buChar char="•"/>
            </a:pPr>
            <a:r>
              <a:rPr lang="en-IN" altLang="en-US" sz="1600" b="1" dirty="0">
                <a:ea typeface="Microsoft YaHei"/>
                <a:cs typeface="Arial"/>
              </a:rPr>
              <a:t>Special Character Encoding: </a:t>
            </a:r>
            <a:r>
              <a:rPr lang="en-IN" altLang="en-US" sz="1600" dirty="0">
                <a:ea typeface="Microsoft YaHei"/>
                <a:cs typeface="Arial"/>
              </a:rPr>
              <a:t>Data is conveyed in XML as readable text. </a:t>
            </a:r>
            <a:endParaRPr lang="en-IN" altLang="en-US" sz="1600" dirty="0">
              <a:cs typeface="Arial"/>
            </a:endParaRPr>
          </a:p>
          <a:p>
            <a:pPr marL="287338" indent="-177800">
              <a:buSzPct val="100000"/>
              <a:buFont typeface="Arial" pitchFamily="34" charset="0"/>
              <a:buChar char="•"/>
            </a:pPr>
            <a:r>
              <a:rPr lang="en-IN" altLang="en-US" sz="1600" b="1" dirty="0">
                <a:ea typeface="Microsoft YaHei"/>
                <a:cs typeface="Arial"/>
              </a:rPr>
              <a:t>XML Prologue: </a:t>
            </a:r>
            <a:r>
              <a:rPr lang="en-IN" altLang="en-US" sz="1600" dirty="0">
                <a:ea typeface="Microsoft YaHei"/>
                <a:cs typeface="Arial"/>
              </a:rPr>
              <a:t>The XML prologue is the first line in an XML file.</a:t>
            </a:r>
          </a:p>
          <a:p>
            <a:pPr marL="287338" indent="-177800">
              <a:buSzPct val="100000"/>
              <a:buFont typeface="Arial" pitchFamily="34" charset="0"/>
              <a:buChar char="•"/>
            </a:pPr>
            <a:r>
              <a:rPr lang="en-IN" altLang="en-US" sz="1600" b="1" dirty="0">
                <a:ea typeface="Microsoft YaHei"/>
                <a:cs typeface="Arial"/>
              </a:rPr>
              <a:t>Comments in XML:</a:t>
            </a:r>
            <a:r>
              <a:rPr lang="en-IN" altLang="en-US" sz="1600" dirty="0">
                <a:ea typeface="Microsoft YaHei"/>
                <a:cs typeface="Arial"/>
              </a:rPr>
              <a:t> XML files can include comments, using the same commenting convention used in HTML documents.</a:t>
            </a:r>
            <a:endParaRPr lang="en-IN" altLang="en-US" sz="1600" b="1" dirty="0">
              <a:ea typeface="Microsoft YaHei"/>
              <a:cs typeface="Arial"/>
            </a:endParaRPr>
          </a:p>
          <a:p>
            <a:pPr marL="287338" indent="-177800">
              <a:buSzPct val="100000"/>
              <a:buFont typeface="Arial" pitchFamily="34" charset="0"/>
              <a:buChar char="•"/>
            </a:pPr>
            <a:r>
              <a:rPr lang="en-IN" altLang="en-US" sz="1600" b="1" dirty="0">
                <a:ea typeface="Microsoft YaHei"/>
                <a:cs typeface="Arial"/>
              </a:rPr>
              <a:t>XML Attributes:</a:t>
            </a:r>
            <a:r>
              <a:rPr lang="en-IN" altLang="en-US" sz="1600" dirty="0">
                <a:ea typeface="Microsoft YaHei"/>
                <a:cs typeface="Arial"/>
              </a:rPr>
              <a:t> XML lets you embed attributes within tags to convey additional information.</a:t>
            </a:r>
          </a:p>
        </p:txBody>
      </p:sp>
    </p:spTree>
    <p:extLst>
      <p:ext uri="{BB962C8B-B14F-4D97-AF65-F5344CB8AC3E}">
        <p14:creationId xmlns:p14="http://schemas.microsoft.com/office/powerpoint/2010/main" val="33086666"/>
      </p:ext>
    </p:extLst>
  </p:cSld>
  <p:clrMapOvr>
    <a:masterClrMapping/>
  </p:clrMapOvr>
  <p:transition spd="slow">
    <p:wipe/>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7999176" cy="757551"/>
          </a:xfrm>
        </p:spPr>
        <p:txBody>
          <a:bodyPr/>
          <a:lstStyle/>
          <a:p>
            <a:r>
              <a:rPr altLang="en-US" sz="1600" dirty="0"/>
              <a:t>Understanding Data Formats </a:t>
            </a:r>
            <a:r>
              <a:rPr altLang="en-US" dirty="0"/>
              <a:t/>
            </a:r>
            <a:br>
              <a:rPr altLang="en-US" dirty="0"/>
            </a:br>
            <a:r>
              <a:rPr altLang="en-US" dirty="0"/>
              <a:t>XML (Contd.)</a:t>
            </a:r>
            <a:endParaRPr lang="en-CA" altLang="en-US" dirty="0"/>
          </a:p>
        </p:txBody>
      </p:sp>
      <p:sp>
        <p:nvSpPr>
          <p:cNvPr id="13315" name="Content Placeholder 2"/>
          <p:cNvSpPr>
            <a:spLocks noGrp="1"/>
          </p:cNvSpPr>
          <p:nvPr>
            <p:ph idx="1"/>
          </p:nvPr>
        </p:nvSpPr>
        <p:spPr>
          <a:xfrm>
            <a:off x="0" y="856066"/>
            <a:ext cx="8840141" cy="3907003"/>
          </a:xfrm>
        </p:spPr>
        <p:txBody>
          <a:bodyPr/>
          <a:lstStyle/>
          <a:p>
            <a:pPr marL="271463" indent="-161925">
              <a:buClrTx/>
              <a:buFont typeface="Arial" panose="020B0604020202020204" pitchFamily="34" charset="0"/>
              <a:buChar char="•"/>
            </a:pPr>
            <a:r>
              <a:rPr lang="en-IN" altLang="en-US" sz="1600" b="1" dirty="0">
                <a:ea typeface="Microsoft YaHei"/>
                <a:cs typeface="Arial"/>
              </a:rPr>
              <a:t>XML Namespaces: </a:t>
            </a:r>
          </a:p>
          <a:p>
            <a:pPr marL="625475" indent="-182563">
              <a:buClrTx/>
              <a:buFont typeface="Arial" pitchFamily="34" charset="0"/>
              <a:buChar char="•"/>
            </a:pPr>
            <a:r>
              <a:rPr lang="en-IN" sz="1600" dirty="0"/>
              <a:t>Namespaces are defined by the IETF and other internet authorities, organizations, and other entities, and their schemas are typically hosted as public documents on the web. </a:t>
            </a:r>
            <a:endParaRPr lang="en-US" sz="1600" dirty="0"/>
          </a:p>
          <a:p>
            <a:pPr marL="625475" indent="-182563">
              <a:buClrTx/>
              <a:buFont typeface="Arial" pitchFamily="34" charset="0"/>
              <a:buChar char="•"/>
            </a:pPr>
            <a:r>
              <a:rPr lang="en-US" sz="1600" dirty="0"/>
              <a:t>Namespaces are identified by Uniform Resource Names (URIs) </a:t>
            </a:r>
            <a:r>
              <a:rPr lang="en-IN" sz="1600" dirty="0"/>
              <a:t>to make persistent documents reachable without the seeker needing to be concerned about their location.</a:t>
            </a:r>
          </a:p>
          <a:p>
            <a:pPr marL="625475" indent="-182563">
              <a:buClrTx/>
              <a:buFont typeface="Arial" pitchFamily="34" charset="0"/>
              <a:buChar char="•"/>
            </a:pPr>
            <a:r>
              <a:rPr lang="en-IN" sz="1600" dirty="0"/>
              <a:t>The code example below shows the use of a namespace, defined as the value of an xmlns attribute, to assert that the content of an XML remote procedure call should be interpreted according to the legacy NETCONF 1.0 standard.</a:t>
            </a:r>
            <a:endParaRPr lang="en-US" sz="1600" dirty="0"/>
          </a:p>
          <a:p>
            <a:pPr marL="109538" indent="0">
              <a:spcBef>
                <a:spcPts val="300"/>
              </a:spcBef>
              <a:spcAft>
                <a:spcPts val="300"/>
              </a:spcAft>
              <a:buClrTx/>
              <a:buSzPct val="100000"/>
              <a:buNone/>
            </a:pPr>
            <a:endParaRPr lang="en-IN" altLang="en-US" sz="1600" b="1" dirty="0">
              <a:cs typeface="Arial"/>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789" y="3432562"/>
            <a:ext cx="8276452" cy="11920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1016067"/>
      </p:ext>
    </p:extLst>
  </p:cSld>
  <p:clrMapOvr>
    <a:masterClrMapping/>
  </p:clrMapOvr>
  <p:transition spd="slow">
    <p:wip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7999176" cy="757551"/>
          </a:xfrm>
        </p:spPr>
        <p:txBody>
          <a:bodyPr/>
          <a:lstStyle/>
          <a:p>
            <a:r>
              <a:rPr altLang="en-US" sz="1600" dirty="0"/>
              <a:t>Understanding Data Formats </a:t>
            </a:r>
            <a:r>
              <a:rPr altLang="en-US" dirty="0"/>
              <a:t/>
            </a:r>
            <a:br>
              <a:rPr altLang="en-US" dirty="0"/>
            </a:br>
            <a:r>
              <a:rPr altLang="en-US" dirty="0"/>
              <a:t>XML (Contd.)</a:t>
            </a:r>
            <a:endParaRPr lang="en-CA" altLang="en-US" dirty="0"/>
          </a:p>
        </p:txBody>
      </p:sp>
      <p:sp>
        <p:nvSpPr>
          <p:cNvPr id="13315" name="Content Placeholder 2"/>
          <p:cNvSpPr>
            <a:spLocks noGrp="1"/>
          </p:cNvSpPr>
          <p:nvPr>
            <p:ph idx="1"/>
          </p:nvPr>
        </p:nvSpPr>
        <p:spPr>
          <a:xfrm>
            <a:off x="0" y="856066"/>
            <a:ext cx="8840141" cy="3907003"/>
          </a:xfrm>
        </p:spPr>
        <p:txBody>
          <a:bodyPr/>
          <a:lstStyle/>
          <a:p>
            <a:pPr marL="287338" indent="-177800">
              <a:spcBef>
                <a:spcPts val="300"/>
              </a:spcBef>
              <a:spcAft>
                <a:spcPts val="300"/>
              </a:spcAft>
              <a:buClrTx/>
              <a:buSzPct val="100000"/>
              <a:buFont typeface="Arial" pitchFamily="34" charset="0"/>
              <a:buChar char="•"/>
            </a:pPr>
            <a:r>
              <a:rPr lang="en-IN" altLang="en-US" sz="1600" b="1" dirty="0">
                <a:ea typeface="Microsoft YaHei"/>
                <a:cs typeface="Arial"/>
              </a:rPr>
              <a:t>Interpreting XML</a:t>
            </a:r>
          </a:p>
          <a:p>
            <a:pPr marL="557213" indent="-285750">
              <a:spcBef>
                <a:spcPts val="300"/>
              </a:spcBef>
              <a:spcAft>
                <a:spcPts val="300"/>
              </a:spcAft>
              <a:buClrTx/>
              <a:buSzPct val="100000"/>
              <a:buFont typeface="Arial" panose="020B0604020202020204" pitchFamily="34" charset="0"/>
              <a:buChar char="•"/>
            </a:pPr>
            <a:r>
              <a:rPr lang="en-IN" sz="1600" dirty="0"/>
              <a:t>In the XML Namespaces example, the structure is represented as a list or one-dimensional array (called 'instances') of objects (each identified as an 'instance' by bracketing tags). Each instance object contains two key-value pairs denoting a unique instance ID and VM server type. </a:t>
            </a:r>
          </a:p>
          <a:p>
            <a:pPr marL="271463" indent="0">
              <a:lnSpc>
                <a:spcPct val="30000"/>
              </a:lnSpc>
              <a:spcBef>
                <a:spcPts val="300"/>
              </a:spcBef>
              <a:spcAft>
                <a:spcPts val="300"/>
              </a:spcAft>
              <a:buClrTx/>
              <a:buSzPct val="100000"/>
              <a:buNone/>
            </a:pPr>
            <a:endParaRPr lang="en-IN" sz="1600" dirty="0"/>
          </a:p>
          <a:p>
            <a:pPr marL="557213" indent="-285750">
              <a:spcBef>
                <a:spcPts val="300"/>
              </a:spcBef>
              <a:spcAft>
                <a:spcPts val="300"/>
              </a:spcAft>
              <a:buClrTx/>
              <a:buSzPct val="100000"/>
              <a:buFont typeface="Arial" panose="020B0604020202020204" pitchFamily="34" charset="0"/>
              <a:buChar char="•"/>
            </a:pPr>
            <a:r>
              <a:rPr lang="en-IN" sz="1600" dirty="0"/>
              <a:t>A semantically-equivalent Python data structure might be declared as shown below:</a:t>
            </a:r>
            <a:endParaRPr lang="en-IN" altLang="en-US" sz="1600" dirty="0">
              <a:ea typeface="Microsoft YaHei"/>
              <a:cs typeface="Arial"/>
            </a:endParaRPr>
          </a:p>
        </p:txBody>
      </p: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2060" y="2831646"/>
            <a:ext cx="6865552" cy="18004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41252387"/>
      </p:ext>
    </p:extLst>
  </p:cSld>
  <p:clrMapOvr>
    <a:masterClrMapping/>
  </p:clrMapOvr>
  <p:transition spd="slow">
    <p:wip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7999176" cy="757551"/>
          </a:xfrm>
        </p:spPr>
        <p:txBody>
          <a:bodyPr/>
          <a:lstStyle/>
          <a:p>
            <a:r>
              <a:rPr altLang="en-US" sz="1600" dirty="0"/>
              <a:t>Understanding Data Formats </a:t>
            </a:r>
            <a:r>
              <a:rPr altLang="en-US" dirty="0"/>
              <a:t/>
            </a:r>
            <a:br>
              <a:rPr altLang="en-US" dirty="0"/>
            </a:br>
            <a:r>
              <a:rPr altLang="en-US" dirty="0"/>
              <a:t>JSON</a:t>
            </a:r>
            <a:endParaRPr lang="en-CA" altLang="en-US" dirty="0"/>
          </a:p>
        </p:txBody>
      </p:sp>
      <p:sp>
        <p:nvSpPr>
          <p:cNvPr id="13315" name="Content Placeholder 2"/>
          <p:cNvSpPr>
            <a:spLocks noGrp="1"/>
          </p:cNvSpPr>
          <p:nvPr>
            <p:ph idx="1"/>
          </p:nvPr>
        </p:nvSpPr>
        <p:spPr>
          <a:xfrm>
            <a:off x="0" y="801475"/>
            <a:ext cx="8840141" cy="1577889"/>
          </a:xfrm>
        </p:spPr>
        <p:txBody>
          <a:bodyPr/>
          <a:lstStyle/>
          <a:p>
            <a:pPr marL="287338" indent="-177800">
              <a:buSzPct val="100000"/>
              <a:buFont typeface="Arial" pitchFamily="34" charset="0"/>
              <a:buChar char="•"/>
            </a:pPr>
            <a:r>
              <a:rPr lang="en-IN" altLang="en-US" sz="1600" dirty="0">
                <a:ea typeface="Microsoft YaHei"/>
                <a:cs typeface="Arial"/>
              </a:rPr>
              <a:t>JSON, or JavaScript Object Notation, is a data format derived from the way complex object literals are written in JavaScript.</a:t>
            </a:r>
          </a:p>
          <a:p>
            <a:pPr marL="287338" indent="-177800">
              <a:buSzPct val="100000"/>
              <a:buFont typeface="Arial" pitchFamily="34" charset="0"/>
              <a:buChar char="•"/>
            </a:pPr>
            <a:r>
              <a:rPr lang="en-IN" altLang="en-US" sz="1600" dirty="0">
                <a:ea typeface="Microsoft YaHei"/>
                <a:cs typeface="Arial"/>
              </a:rPr>
              <a:t>JSON filenames typically end in “.json.”</a:t>
            </a:r>
          </a:p>
          <a:p>
            <a:pPr marL="287338" indent="-177800">
              <a:buSzPct val="100000"/>
              <a:buFont typeface="Arial" pitchFamily="34" charset="0"/>
              <a:buChar char="•"/>
            </a:pPr>
            <a:r>
              <a:rPr lang="en-US" sz="1600" dirty="0"/>
              <a:t>Below is a sample JSON file, </a:t>
            </a:r>
            <a:r>
              <a:rPr lang="en-IN" sz="1600" dirty="0"/>
              <a:t>containing two values that are text strings, one is a boolean value, and two are arrays:</a:t>
            </a:r>
            <a:endParaRPr lang="en-IN" altLang="en-US" sz="1600" dirty="0">
              <a:ea typeface="Microsoft YaHei"/>
              <a:cs typeface="Arial"/>
            </a:endParaRP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453" y="2379364"/>
            <a:ext cx="8751094"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2218645"/>
      </p:ext>
    </p:extLst>
  </p:cSld>
  <p:clrMapOvr>
    <a:masterClrMapping/>
  </p:clrMapOvr>
  <p:transition spd="slow">
    <p:wipe/>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7999176" cy="757551"/>
          </a:xfrm>
        </p:spPr>
        <p:txBody>
          <a:bodyPr/>
          <a:lstStyle/>
          <a:p>
            <a:r>
              <a:rPr altLang="en-US" sz="1600" dirty="0"/>
              <a:t>Understanding Data Formats </a:t>
            </a:r>
            <a:r>
              <a:rPr altLang="en-US" dirty="0"/>
              <a:t/>
            </a:r>
            <a:br>
              <a:rPr altLang="en-US" dirty="0"/>
            </a:br>
            <a:r>
              <a:rPr altLang="en-US" dirty="0"/>
              <a:t>JSON (Contd.)</a:t>
            </a:r>
            <a:endParaRPr lang="en-CA" altLang="en-US" dirty="0"/>
          </a:p>
        </p:txBody>
      </p:sp>
      <p:sp>
        <p:nvSpPr>
          <p:cNvPr id="13315" name="Content Placeholder 2"/>
          <p:cNvSpPr>
            <a:spLocks noGrp="1"/>
          </p:cNvSpPr>
          <p:nvPr>
            <p:ph idx="1"/>
          </p:nvPr>
        </p:nvSpPr>
        <p:spPr>
          <a:xfrm>
            <a:off x="0" y="801475"/>
            <a:ext cx="9017251" cy="3841963"/>
          </a:xfrm>
        </p:spPr>
        <p:txBody>
          <a:bodyPr/>
          <a:lstStyle/>
          <a:p>
            <a:pPr marL="287338" indent="-177800">
              <a:buSzPct val="100000"/>
              <a:buFont typeface="Arial" pitchFamily="34" charset="0"/>
              <a:buChar char="•"/>
            </a:pPr>
            <a:r>
              <a:rPr lang="en-IN" altLang="en-US" sz="1600" b="1" dirty="0">
                <a:ea typeface="Microsoft YaHei"/>
                <a:cs typeface="Arial"/>
              </a:rPr>
              <a:t>JSON Basic Data Types:</a:t>
            </a:r>
            <a:r>
              <a:rPr lang="en-IN" altLang="en-US" sz="1600" dirty="0">
                <a:ea typeface="Microsoft YaHei"/>
                <a:cs typeface="Arial"/>
              </a:rPr>
              <a:t> JSON basic data types include numbers, strings, Booleans, or nulls.</a:t>
            </a:r>
          </a:p>
          <a:p>
            <a:pPr marL="287338" indent="-177800">
              <a:buSzPct val="100000"/>
              <a:buFont typeface="Arial" pitchFamily="34" charset="0"/>
              <a:buChar char="•"/>
            </a:pPr>
            <a:r>
              <a:rPr lang="en-IN" altLang="en-US" sz="1600" b="1" dirty="0">
                <a:ea typeface="Microsoft YaHei"/>
                <a:cs typeface="Arial"/>
              </a:rPr>
              <a:t>JSON Objects: </a:t>
            </a:r>
            <a:r>
              <a:rPr lang="en-IN" altLang="en-US" sz="1600" dirty="0">
                <a:ea typeface="Microsoft YaHei"/>
                <a:cs typeface="Arial"/>
              </a:rPr>
              <a:t>As in JavaScript, individual objects in JSON comprise of key/value pairs, </a:t>
            </a:r>
            <a:r>
              <a:rPr lang="en-IN" sz="1600" dirty="0"/>
              <a:t>which may be surrounded by braces, individually</a:t>
            </a:r>
            <a:r>
              <a:rPr lang="en-IN" altLang="en-US" sz="1600" dirty="0">
                <a:ea typeface="Microsoft YaHei"/>
                <a:cs typeface="Arial"/>
              </a:rPr>
              <a:t>.</a:t>
            </a:r>
          </a:p>
          <a:p>
            <a:pPr marL="287338" indent="-177800">
              <a:buSzPct val="100000"/>
              <a:buFont typeface="Arial" pitchFamily="34" charset="0"/>
              <a:buChar char="•"/>
            </a:pPr>
            <a:r>
              <a:rPr lang="en-IN" altLang="en-US" sz="1600" b="1" dirty="0">
                <a:ea typeface="Microsoft YaHei"/>
                <a:cs typeface="Arial"/>
              </a:rPr>
              <a:t>JSON Maps and Lists: </a:t>
            </a:r>
            <a:r>
              <a:rPr lang="en-IN" sz="1600" dirty="0"/>
              <a:t> In this case, each individual key/value pair does not need its own set of brackets, but the entire object does.  </a:t>
            </a:r>
            <a:r>
              <a:rPr lang="en-IN" altLang="en-US" sz="1600" dirty="0">
                <a:ea typeface="Microsoft YaHei"/>
                <a:cs typeface="Arial"/>
              </a:rPr>
              <a:t>JSON compound objects can be deeply-nested, with complex structure. It </a:t>
            </a:r>
            <a:r>
              <a:rPr lang="en-IN" sz="1600" dirty="0"/>
              <a:t>can also express JavaScript ordered arrays (or 'lists') of data or objects.</a:t>
            </a:r>
            <a:endParaRPr lang="en-IN" altLang="en-US" sz="1600" dirty="0">
              <a:ea typeface="Microsoft YaHei"/>
              <a:cs typeface="Arial"/>
            </a:endParaRPr>
          </a:p>
          <a:p>
            <a:pPr marL="287338" indent="-177800">
              <a:buSzPct val="100000"/>
              <a:buFont typeface="Arial" pitchFamily="34" charset="0"/>
              <a:buChar char="•"/>
            </a:pPr>
            <a:r>
              <a:rPr lang="en-IN" altLang="en-US" sz="1600" b="1" dirty="0">
                <a:ea typeface="Microsoft YaHei"/>
                <a:cs typeface="Arial"/>
              </a:rPr>
              <a:t>No Comments in JSON: </a:t>
            </a:r>
            <a:r>
              <a:rPr lang="en-IN" altLang="en-US" sz="1600" dirty="0">
                <a:ea typeface="Microsoft YaHei"/>
                <a:cs typeface="Arial"/>
              </a:rPr>
              <a:t>Unlike XML and YAML, JSON does not support any kind of standard method for including unparsed comments in code.</a:t>
            </a:r>
          </a:p>
          <a:p>
            <a:pPr marL="287338" indent="-177800">
              <a:buSzPct val="100000"/>
              <a:buFont typeface="Arial" pitchFamily="34" charset="0"/>
              <a:buChar char="•"/>
            </a:pPr>
            <a:r>
              <a:rPr lang="en-IN" altLang="en-US" sz="1600" b="1" dirty="0">
                <a:ea typeface="Microsoft YaHei"/>
                <a:cs typeface="Arial"/>
              </a:rPr>
              <a:t>Whitespace Insignificant: </a:t>
            </a:r>
            <a:r>
              <a:rPr lang="en-IN" altLang="en-US" sz="1600" dirty="0">
                <a:ea typeface="Microsoft YaHei"/>
                <a:cs typeface="Arial"/>
              </a:rPr>
              <a:t>Whitespace in JSON is not significant, and files can be indented using tabs or spaces as preferred, or not at all. </a:t>
            </a:r>
            <a:endParaRPr lang="en-IN" altLang="en-US" sz="1600" dirty="0">
              <a:cs typeface="Arial"/>
            </a:endParaRPr>
          </a:p>
        </p:txBody>
      </p:sp>
    </p:spTree>
    <p:extLst>
      <p:ext uri="{BB962C8B-B14F-4D97-AF65-F5344CB8AC3E}">
        <p14:creationId xmlns:p14="http://schemas.microsoft.com/office/powerpoint/2010/main" val="2616517822"/>
      </p:ext>
    </p:extLst>
  </p:cSld>
  <p:clrMapOvr>
    <a:masterClrMapping/>
  </p:clrMapOvr>
  <p:transition spd="slow">
    <p:wip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7999176" cy="757551"/>
          </a:xfrm>
        </p:spPr>
        <p:txBody>
          <a:bodyPr/>
          <a:lstStyle/>
          <a:p>
            <a:r>
              <a:rPr altLang="en-US" sz="1600" dirty="0"/>
              <a:t>Understanding Data Formats </a:t>
            </a:r>
            <a:r>
              <a:rPr altLang="en-US" dirty="0"/>
              <a:t/>
            </a:r>
            <a:br>
              <a:rPr altLang="en-US" dirty="0"/>
            </a:br>
            <a:r>
              <a:rPr altLang="en-US" dirty="0"/>
              <a:t>YAML</a:t>
            </a:r>
            <a:endParaRPr lang="en-CA" altLang="en-US" dirty="0"/>
          </a:p>
        </p:txBody>
      </p:sp>
      <p:sp>
        <p:nvSpPr>
          <p:cNvPr id="13315" name="Content Placeholder 2"/>
          <p:cNvSpPr>
            <a:spLocks noGrp="1"/>
          </p:cNvSpPr>
          <p:nvPr>
            <p:ph idx="1"/>
          </p:nvPr>
        </p:nvSpPr>
        <p:spPr>
          <a:xfrm>
            <a:off x="0" y="801476"/>
            <a:ext cx="8953878" cy="1452837"/>
          </a:xfrm>
        </p:spPr>
        <p:txBody>
          <a:bodyPr/>
          <a:lstStyle/>
          <a:p>
            <a:pPr marL="287338" indent="-177800">
              <a:spcBef>
                <a:spcPts val="300"/>
              </a:spcBef>
              <a:spcAft>
                <a:spcPts val="300"/>
              </a:spcAft>
              <a:buSzPct val="100000"/>
              <a:buFont typeface="Arial" pitchFamily="34" charset="0"/>
              <a:buChar char="•"/>
            </a:pPr>
            <a:r>
              <a:rPr lang="en-IN" altLang="en-US" sz="1600" dirty="0">
                <a:ea typeface="Microsoft YaHei"/>
                <a:cs typeface="Arial"/>
              </a:rPr>
              <a:t>YAML Ain't Markup Language (YAML) is a superset of JSON designed for even easier human readability.</a:t>
            </a:r>
          </a:p>
          <a:p>
            <a:pPr marL="287338" indent="-177800">
              <a:spcBef>
                <a:spcPts val="300"/>
              </a:spcBef>
              <a:spcAft>
                <a:spcPts val="300"/>
              </a:spcAft>
              <a:buSzPct val="100000"/>
              <a:buFont typeface="Arial" pitchFamily="34" charset="0"/>
              <a:buChar char="•"/>
            </a:pPr>
            <a:r>
              <a:rPr lang="en-IN" sz="1600" dirty="0"/>
              <a:t>As a superset of JSON, YAML parsers can generally parse JSON documents (but not vice-versa). </a:t>
            </a:r>
          </a:p>
          <a:p>
            <a:pPr marL="287338" indent="-177800">
              <a:spcBef>
                <a:spcPts val="300"/>
              </a:spcBef>
              <a:spcAft>
                <a:spcPts val="300"/>
              </a:spcAft>
              <a:buSzPct val="100000"/>
              <a:buFont typeface="Arial" pitchFamily="34" charset="0"/>
              <a:buChar char="•"/>
            </a:pPr>
            <a:r>
              <a:rPr lang="en-IN" sz="1600" dirty="0"/>
              <a:t>Hence, YAML is better than JSON at certain tasks, including the ability to embed JSON directly (including quotes) in YAML files. </a:t>
            </a:r>
            <a:endParaRPr lang="en-IN" altLang="en-US" sz="1600" dirty="0">
              <a:ea typeface="Microsoft YaHei"/>
              <a:cs typeface="Arial"/>
            </a:endParaRP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0885" y="2499245"/>
            <a:ext cx="5979270" cy="22619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6473707"/>
      </p:ext>
    </p:extLst>
  </p:cSld>
  <p:clrMapOvr>
    <a:masterClrMapping/>
  </p:clrMapOvr>
  <p:transition spd="slow">
    <p:wipe/>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7999176" cy="757551"/>
          </a:xfrm>
        </p:spPr>
        <p:txBody>
          <a:bodyPr/>
          <a:lstStyle/>
          <a:p>
            <a:r>
              <a:rPr altLang="en-US" sz="1600" dirty="0"/>
              <a:t>Understanding Data Formats </a:t>
            </a:r>
            <a:r>
              <a:rPr altLang="en-US" dirty="0"/>
              <a:t/>
            </a:r>
            <a:br>
              <a:rPr altLang="en-US" dirty="0"/>
            </a:br>
            <a:r>
              <a:rPr altLang="en-US" dirty="0"/>
              <a:t>YAML (Contd.)</a:t>
            </a:r>
            <a:endParaRPr lang="en-CA" altLang="en-US" dirty="0"/>
          </a:p>
        </p:txBody>
      </p:sp>
      <p:sp>
        <p:nvSpPr>
          <p:cNvPr id="13315" name="Content Placeholder 2"/>
          <p:cNvSpPr>
            <a:spLocks noGrp="1"/>
          </p:cNvSpPr>
          <p:nvPr>
            <p:ph idx="1"/>
          </p:nvPr>
        </p:nvSpPr>
        <p:spPr>
          <a:xfrm>
            <a:off x="0" y="801475"/>
            <a:ext cx="8840141" cy="3841963"/>
          </a:xfrm>
        </p:spPr>
        <p:txBody>
          <a:bodyPr/>
          <a:lstStyle/>
          <a:p>
            <a:pPr marL="287338" indent="-177800">
              <a:buClr>
                <a:srgbClr val="000000"/>
              </a:buClr>
              <a:buSzPct val="100000"/>
              <a:buFont typeface="Arial" pitchFamily="34" charset="0"/>
              <a:buChar char="•"/>
            </a:pPr>
            <a:r>
              <a:rPr lang="en-IN" altLang="en-US" sz="1600" b="1" dirty="0">
                <a:ea typeface="Microsoft YaHei"/>
                <a:cs typeface="Arial"/>
              </a:rPr>
              <a:t>YAML File Structure:</a:t>
            </a:r>
            <a:r>
              <a:rPr lang="en-IN" altLang="en-US" sz="1600" dirty="0">
                <a:ea typeface="Microsoft YaHei"/>
                <a:cs typeface="Arial"/>
              </a:rPr>
              <a:t> YAML files conventionally open with three dashes ( --- alone on a line) and end with three dots ( ... likewise). </a:t>
            </a:r>
            <a:endParaRPr lang="en-IN" altLang="en-US" sz="1600" dirty="0">
              <a:cs typeface="Arial"/>
            </a:endParaRPr>
          </a:p>
          <a:p>
            <a:pPr marL="287338" indent="-177800">
              <a:buClr>
                <a:srgbClr val="000000"/>
              </a:buClr>
              <a:buSzPct val="100000"/>
              <a:buFont typeface="Arial" pitchFamily="34" charset="0"/>
              <a:buChar char="•"/>
            </a:pPr>
            <a:r>
              <a:rPr lang="en-IN" altLang="en-US" sz="1600" b="1" dirty="0">
                <a:ea typeface="Microsoft YaHei"/>
                <a:cs typeface="Arial"/>
              </a:rPr>
              <a:t>YAML Data Types: </a:t>
            </a:r>
            <a:r>
              <a:rPr lang="en-IN" altLang="en-US" sz="1600" dirty="0">
                <a:ea typeface="Microsoft YaHei"/>
                <a:cs typeface="Arial"/>
              </a:rPr>
              <a:t>YAML basic data types include numbers, strings, Booleans, or nulls.</a:t>
            </a:r>
          </a:p>
          <a:p>
            <a:pPr marL="287338" indent="-177800">
              <a:buClr>
                <a:srgbClr val="000000"/>
              </a:buClr>
              <a:buSzPct val="100000"/>
              <a:buFont typeface="Arial" pitchFamily="34" charset="0"/>
              <a:buChar char="•"/>
            </a:pPr>
            <a:r>
              <a:rPr lang="en-IN" altLang="en-US" sz="1600" b="1" dirty="0">
                <a:ea typeface="Microsoft YaHei"/>
                <a:cs typeface="Arial"/>
              </a:rPr>
              <a:t>Basic Objects:</a:t>
            </a:r>
            <a:r>
              <a:rPr lang="en-IN" altLang="en-US" sz="1600" dirty="0">
                <a:ea typeface="Microsoft YaHei"/>
                <a:cs typeface="Arial"/>
              </a:rPr>
              <a:t> In YAML, basic data types are equated to keys.</a:t>
            </a:r>
          </a:p>
          <a:p>
            <a:pPr marL="287338" indent="-177800">
              <a:buClr>
                <a:srgbClr val="000000"/>
              </a:buClr>
              <a:buSzPct val="100000"/>
              <a:buFont typeface="Arial" pitchFamily="34" charset="0"/>
              <a:buChar char="•"/>
            </a:pPr>
            <a:r>
              <a:rPr lang="en-IN" altLang="en-US" sz="1600" b="1" dirty="0">
                <a:ea typeface="Microsoft YaHei"/>
                <a:cs typeface="Arial"/>
              </a:rPr>
              <a:t>YAML Indentation and File Structure:</a:t>
            </a:r>
            <a:r>
              <a:rPr lang="en-IN" altLang="en-US" sz="1600" dirty="0">
                <a:ea typeface="Microsoft YaHei"/>
                <a:cs typeface="Arial"/>
              </a:rPr>
              <a:t> YAML indicates its hierarchy using indentation.</a:t>
            </a:r>
          </a:p>
          <a:p>
            <a:pPr marL="287338" indent="-177800">
              <a:buClr>
                <a:srgbClr val="000000"/>
              </a:buClr>
              <a:buSzPct val="100000"/>
              <a:buFont typeface="Arial" pitchFamily="34" charset="0"/>
              <a:buChar char="•"/>
            </a:pPr>
            <a:r>
              <a:rPr lang="en-IN" altLang="en-US" sz="1600" b="1" dirty="0">
                <a:ea typeface="Microsoft YaHei"/>
                <a:cs typeface="Arial"/>
              </a:rPr>
              <a:t>Maps and Lists:</a:t>
            </a:r>
            <a:r>
              <a:rPr lang="en-IN" altLang="en-US" sz="1600" dirty="0">
                <a:ea typeface="Microsoft YaHei"/>
                <a:cs typeface="Arial"/>
              </a:rPr>
              <a:t> YAML easily represents more complex data types, such as maps containing multiple key/value pairs and ordered lists.</a:t>
            </a:r>
          </a:p>
          <a:p>
            <a:pPr marL="627063" indent="-163513">
              <a:buClr>
                <a:srgbClr val="000000"/>
              </a:buClr>
              <a:buSzPct val="100000"/>
              <a:buFont typeface="Arial" pitchFamily="34" charset="0"/>
              <a:buChar char="•"/>
            </a:pPr>
            <a:r>
              <a:rPr lang="en-US" sz="1600" dirty="0"/>
              <a:t>Maps are generally expressed over multiple lines, beginning with a label key and a colon, followed by members, indented on subsequent lines:</a:t>
            </a:r>
            <a:endParaRPr lang="en-IN" altLang="en-US" sz="1600" dirty="0">
              <a:ea typeface="Microsoft YaHei"/>
              <a:cs typeface="Arial"/>
            </a:endParaRPr>
          </a:p>
        </p:txBody>
      </p:sp>
      <p:pic>
        <p:nvPicPr>
          <p:cNvPr id="1229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720" y="3804430"/>
            <a:ext cx="8046592" cy="8103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5131186"/>
      </p:ext>
    </p:extLst>
  </p:cSld>
  <p:clrMapOvr>
    <a:masterClrMapping/>
  </p:clrMapOvr>
  <p:transition spd="slow">
    <p:wipe/>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7999176" cy="757551"/>
          </a:xfrm>
        </p:spPr>
        <p:txBody>
          <a:bodyPr/>
          <a:lstStyle/>
          <a:p>
            <a:r>
              <a:rPr altLang="en-US" sz="1600" dirty="0"/>
              <a:t>Understanding Data Formats </a:t>
            </a:r>
            <a:r>
              <a:rPr altLang="en-US" dirty="0"/>
              <a:t/>
            </a:r>
            <a:br>
              <a:rPr altLang="en-US" dirty="0"/>
            </a:br>
            <a:r>
              <a:rPr altLang="en-US" dirty="0"/>
              <a:t>YAML (Contd.)</a:t>
            </a:r>
            <a:endParaRPr lang="en-CA" altLang="en-US" dirty="0"/>
          </a:p>
        </p:txBody>
      </p:sp>
      <p:sp>
        <p:nvSpPr>
          <p:cNvPr id="13315" name="Content Placeholder 1"/>
          <p:cNvSpPr>
            <a:spLocks noGrp="1"/>
          </p:cNvSpPr>
          <p:nvPr>
            <p:ph idx="1"/>
          </p:nvPr>
        </p:nvSpPr>
        <p:spPr>
          <a:xfrm>
            <a:off x="0" y="801475"/>
            <a:ext cx="8840141" cy="3893355"/>
          </a:xfrm>
        </p:spPr>
        <p:txBody>
          <a:bodyPr/>
          <a:lstStyle/>
          <a:p>
            <a:pPr marL="627063" indent="-163513">
              <a:spcBef>
                <a:spcPts val="300"/>
              </a:spcBef>
              <a:spcAft>
                <a:spcPts val="300"/>
              </a:spcAft>
              <a:buClr>
                <a:srgbClr val="000000"/>
              </a:buClr>
              <a:buSzPct val="100000"/>
              <a:buFont typeface="Arial" pitchFamily="34" charset="0"/>
              <a:buChar char="•"/>
            </a:pPr>
            <a:r>
              <a:rPr lang="en-US" sz="1600" dirty="0"/>
              <a:t>Lists (arrays) are represented with optionally-indented members preceded by a single dash and space:</a:t>
            </a:r>
          </a:p>
          <a:p>
            <a:pPr marL="627063" indent="-163513">
              <a:spcBef>
                <a:spcPts val="300"/>
              </a:spcBef>
              <a:spcAft>
                <a:spcPts val="300"/>
              </a:spcAft>
              <a:buSzPct val="100000"/>
              <a:buFont typeface="Arial" pitchFamily="34" charset="0"/>
              <a:buChar char="•"/>
            </a:pPr>
            <a:endParaRPr lang="en-US" altLang="en-US" sz="1600" b="1" dirty="0">
              <a:ea typeface="Microsoft YaHei"/>
              <a:cs typeface="Arial"/>
            </a:endParaRPr>
          </a:p>
          <a:p>
            <a:pPr marL="627063" indent="-163513">
              <a:spcBef>
                <a:spcPts val="300"/>
              </a:spcBef>
              <a:spcAft>
                <a:spcPts val="300"/>
              </a:spcAft>
              <a:buSzPct val="100000"/>
              <a:buFont typeface="Arial" pitchFamily="34" charset="0"/>
              <a:buChar char="•"/>
            </a:pPr>
            <a:endParaRPr lang="en-US" altLang="en-US" sz="1600" b="1" dirty="0">
              <a:ea typeface="Microsoft YaHei"/>
              <a:cs typeface="Arial"/>
            </a:endParaRPr>
          </a:p>
          <a:p>
            <a:pPr marL="287338" indent="-177800">
              <a:spcBef>
                <a:spcPts val="300"/>
              </a:spcBef>
              <a:spcAft>
                <a:spcPts val="300"/>
              </a:spcAft>
              <a:buSzPct val="100000"/>
              <a:buNone/>
            </a:pPr>
            <a:endParaRPr lang="en-IN" altLang="en-US" sz="1600" b="1" dirty="0">
              <a:ea typeface="Microsoft YaHei"/>
              <a:cs typeface="Arial"/>
            </a:endParaRPr>
          </a:p>
          <a:p>
            <a:pPr marL="287338" indent="-177800">
              <a:spcBef>
                <a:spcPts val="300"/>
              </a:spcBef>
              <a:spcAft>
                <a:spcPts val="300"/>
              </a:spcAft>
              <a:buSzPct val="100000"/>
              <a:buNone/>
            </a:pPr>
            <a:endParaRPr lang="en-IN" altLang="en-US" sz="1600" b="1" dirty="0">
              <a:ea typeface="Microsoft YaHei"/>
              <a:cs typeface="Arial"/>
            </a:endParaRPr>
          </a:p>
          <a:p>
            <a:pPr marL="627063" indent="-163513">
              <a:spcBef>
                <a:spcPts val="300"/>
              </a:spcBef>
              <a:spcAft>
                <a:spcPts val="300"/>
              </a:spcAft>
              <a:buClr>
                <a:srgbClr val="000000"/>
              </a:buClr>
              <a:buSzPct val="100000"/>
              <a:buFont typeface="Arial" pitchFamily="34" charset="0"/>
              <a:buChar char="•"/>
            </a:pPr>
            <a:r>
              <a:rPr lang="en-US" sz="1600" dirty="0"/>
              <a:t>Maps and lists can also be represented in a so-called "flow syntax," which looks very much like JavaScript or Python:</a:t>
            </a:r>
          </a:p>
          <a:p>
            <a:pPr marL="627063" indent="-163513">
              <a:spcBef>
                <a:spcPts val="300"/>
              </a:spcBef>
              <a:spcAft>
                <a:spcPts val="300"/>
              </a:spcAft>
              <a:buClr>
                <a:srgbClr val="000000"/>
              </a:buClr>
              <a:buSzPct val="100000"/>
              <a:buFont typeface="Arial" pitchFamily="34" charset="0"/>
              <a:buChar char="•"/>
            </a:pPr>
            <a:endParaRPr lang="en-US" altLang="en-US" sz="1600" dirty="0"/>
          </a:p>
          <a:p>
            <a:pPr marL="463550" indent="0">
              <a:spcBef>
                <a:spcPts val="300"/>
              </a:spcBef>
              <a:spcAft>
                <a:spcPts val="300"/>
              </a:spcAft>
              <a:buClr>
                <a:srgbClr val="000000"/>
              </a:buClr>
              <a:buSzPct val="100000"/>
              <a:buNone/>
            </a:pPr>
            <a:endParaRPr lang="en-US" altLang="en-US" sz="1600" dirty="0"/>
          </a:p>
          <a:p>
            <a:pPr marL="463550" indent="0">
              <a:spcBef>
                <a:spcPts val="300"/>
              </a:spcBef>
              <a:spcAft>
                <a:spcPts val="300"/>
              </a:spcAft>
              <a:buClr>
                <a:srgbClr val="000000"/>
              </a:buClr>
              <a:buSzPct val="100000"/>
              <a:buNone/>
            </a:pPr>
            <a:endParaRPr lang="en-IN" altLang="en-US" sz="1600" dirty="0"/>
          </a:p>
        </p:txBody>
      </p:sp>
      <p:pic>
        <p:nvPicPr>
          <p:cNvPr id="2"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947" y="1458850"/>
            <a:ext cx="8333900" cy="9929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t="9778"/>
          <a:stretch/>
        </p:blipFill>
        <p:spPr bwMode="auto">
          <a:xfrm>
            <a:off x="680289" y="3325204"/>
            <a:ext cx="8298482" cy="5876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3598393"/>
      </p:ext>
    </p:extLst>
  </p:cSld>
  <p:clrMapOvr>
    <a:masterClrMapping/>
  </p:clrMapOvr>
  <p:transition spd="slow">
    <p:wipe/>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7999176" cy="757551"/>
          </a:xfrm>
        </p:spPr>
        <p:txBody>
          <a:bodyPr/>
          <a:lstStyle/>
          <a:p>
            <a:r>
              <a:rPr altLang="en-US" sz="1600" dirty="0"/>
              <a:t>Understanding Data Formats </a:t>
            </a:r>
            <a:r>
              <a:rPr altLang="en-US" dirty="0"/>
              <a:t/>
            </a:r>
            <a:br>
              <a:rPr altLang="en-US" dirty="0"/>
            </a:br>
            <a:r>
              <a:rPr altLang="en-US" dirty="0"/>
              <a:t>YAML (Contd.)</a:t>
            </a:r>
            <a:endParaRPr lang="en-CA" altLang="en-US" dirty="0"/>
          </a:p>
        </p:txBody>
      </p:sp>
      <p:sp>
        <p:nvSpPr>
          <p:cNvPr id="13315" name="Content Placeholder 1"/>
          <p:cNvSpPr>
            <a:spLocks noGrp="1"/>
          </p:cNvSpPr>
          <p:nvPr>
            <p:ph idx="1"/>
          </p:nvPr>
        </p:nvSpPr>
        <p:spPr>
          <a:xfrm>
            <a:off x="0" y="801475"/>
            <a:ext cx="8840141" cy="925299"/>
          </a:xfrm>
        </p:spPr>
        <p:txBody>
          <a:bodyPr/>
          <a:lstStyle/>
          <a:p>
            <a:pPr marL="287338" indent="-177800">
              <a:spcBef>
                <a:spcPts val="300"/>
              </a:spcBef>
              <a:spcAft>
                <a:spcPts val="300"/>
              </a:spcAft>
              <a:buSzPct val="100000"/>
              <a:buFont typeface="Arial" pitchFamily="34" charset="0"/>
              <a:buChar char="•"/>
            </a:pPr>
            <a:r>
              <a:rPr lang="en-US" sz="1600" b="1" dirty="0"/>
              <a:t>Long Strings: </a:t>
            </a:r>
            <a:r>
              <a:rPr lang="en-US" sz="1600" dirty="0"/>
              <a:t>They are represented using a 'folding' syntax, where linebreaks are presumed to be replaced by spaces when the file is parsed/consumed, or in a non-folding syntax. </a:t>
            </a:r>
          </a:p>
          <a:p>
            <a:pPr marL="287338" indent="-177800">
              <a:spcBef>
                <a:spcPts val="300"/>
              </a:spcBef>
              <a:spcAft>
                <a:spcPts val="300"/>
              </a:spcAft>
              <a:buSzPct val="100000"/>
              <a:buFont typeface="Arial" pitchFamily="34" charset="0"/>
              <a:buChar char="•"/>
            </a:pPr>
            <a:endParaRPr lang="en-IN" altLang="en-US" sz="1600" dirty="0">
              <a:ea typeface="Microsoft YaHei"/>
              <a:cs typeface="Arial"/>
            </a:endParaRPr>
          </a:p>
        </p:txBody>
      </p:sp>
      <p:pic>
        <p:nvPicPr>
          <p:cNvPr id="133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70" y="1772039"/>
            <a:ext cx="8613534" cy="1454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87010240"/>
      </p:ext>
    </p:extLst>
  </p:cSld>
  <p:clrMapOvr>
    <a:masterClrMapping/>
  </p:clrMapOvr>
  <p:transition spd="slow">
    <p:wipe/>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7999176" cy="757551"/>
          </a:xfrm>
        </p:spPr>
        <p:txBody>
          <a:bodyPr/>
          <a:lstStyle/>
          <a:p>
            <a:r>
              <a:rPr altLang="en-US" sz="1600" dirty="0"/>
              <a:t>Understanding Data Formats </a:t>
            </a:r>
            <a:r>
              <a:rPr altLang="en-US" dirty="0"/>
              <a:t/>
            </a:r>
            <a:br>
              <a:rPr altLang="en-US" dirty="0"/>
            </a:br>
            <a:r>
              <a:rPr altLang="en-US" dirty="0"/>
              <a:t>YAML (Contd.)</a:t>
            </a:r>
            <a:endParaRPr lang="en-CA" altLang="en-US" dirty="0"/>
          </a:p>
        </p:txBody>
      </p:sp>
      <p:sp>
        <p:nvSpPr>
          <p:cNvPr id="13315" name="Content Placeholder 2"/>
          <p:cNvSpPr>
            <a:spLocks noGrp="1"/>
          </p:cNvSpPr>
          <p:nvPr>
            <p:ph idx="1"/>
          </p:nvPr>
        </p:nvSpPr>
        <p:spPr>
          <a:xfrm>
            <a:off x="0" y="801475"/>
            <a:ext cx="8840141" cy="3841963"/>
          </a:xfrm>
        </p:spPr>
        <p:txBody>
          <a:bodyPr/>
          <a:lstStyle/>
          <a:p>
            <a:pPr marL="287338" indent="-177800">
              <a:spcBef>
                <a:spcPts val="300"/>
              </a:spcBef>
              <a:spcAft>
                <a:spcPts val="300"/>
              </a:spcAft>
              <a:buSzPct val="100000"/>
              <a:buFont typeface="Arial" pitchFamily="34" charset="0"/>
              <a:buChar char="•"/>
            </a:pPr>
            <a:r>
              <a:rPr lang="en-IN" altLang="en-US" sz="1600" b="1" dirty="0">
                <a:ea typeface="Microsoft YaHei"/>
                <a:cs typeface="Arial"/>
              </a:rPr>
              <a:t>Comments:</a:t>
            </a:r>
            <a:r>
              <a:rPr lang="en-IN" altLang="en-US" sz="1600" dirty="0">
                <a:ea typeface="Microsoft YaHei"/>
                <a:cs typeface="Arial"/>
              </a:rPr>
              <a:t> Comments in YAML can be inserted anywhere except in a long string literal, and are preceded by the hash sign and a space.</a:t>
            </a:r>
          </a:p>
          <a:p>
            <a:pPr marL="287338" indent="-177800">
              <a:spcBef>
                <a:spcPts val="300"/>
              </a:spcBef>
              <a:spcAft>
                <a:spcPts val="300"/>
              </a:spcAft>
              <a:buSzPct val="100000"/>
              <a:buFont typeface="Arial" pitchFamily="34" charset="0"/>
              <a:buChar char="•"/>
            </a:pPr>
            <a:endParaRPr lang="en-IN" altLang="en-US" sz="1600" dirty="0">
              <a:ea typeface="Microsoft YaHei"/>
              <a:cs typeface="Arial"/>
            </a:endParaRPr>
          </a:p>
          <a:p>
            <a:pPr marL="109538" indent="0">
              <a:spcBef>
                <a:spcPts val="300"/>
              </a:spcBef>
              <a:spcAft>
                <a:spcPts val="300"/>
              </a:spcAft>
              <a:buSzPct val="100000"/>
              <a:buNone/>
            </a:pPr>
            <a:endParaRPr lang="en-IN" altLang="en-US" sz="1600" dirty="0">
              <a:ea typeface="Microsoft YaHei"/>
              <a:cs typeface="Arial"/>
            </a:endParaRPr>
          </a:p>
          <a:p>
            <a:pPr marL="109538" indent="0">
              <a:spcBef>
                <a:spcPts val="300"/>
              </a:spcBef>
              <a:spcAft>
                <a:spcPts val="300"/>
              </a:spcAft>
              <a:buSzPct val="100000"/>
              <a:buNone/>
            </a:pPr>
            <a:endParaRPr lang="en-IN" altLang="en-US" sz="1600" dirty="0">
              <a:ea typeface="Microsoft YaHei"/>
              <a:cs typeface="Arial"/>
            </a:endParaRPr>
          </a:p>
          <a:p>
            <a:pPr marL="287338" indent="-177800">
              <a:spcBef>
                <a:spcPts val="300"/>
              </a:spcBef>
              <a:spcAft>
                <a:spcPts val="300"/>
              </a:spcAft>
              <a:buSzPct val="100000"/>
              <a:buFont typeface="Arial" pitchFamily="34" charset="0"/>
              <a:buChar char="•"/>
            </a:pPr>
            <a:r>
              <a:rPr lang="en-IN" altLang="en-US" sz="1600" b="1" dirty="0">
                <a:ea typeface="Microsoft YaHei"/>
                <a:cs typeface="Arial"/>
              </a:rPr>
              <a:t>More YAML Features:</a:t>
            </a:r>
            <a:r>
              <a:rPr lang="en-IN" altLang="en-US" sz="1600" dirty="0">
                <a:ea typeface="Microsoft YaHei"/>
                <a:cs typeface="Arial"/>
              </a:rPr>
              <a:t> YAML has many more features, most often encountered when using it in the context of specific languages,</a:t>
            </a:r>
            <a:r>
              <a:rPr lang="en-US" altLang="en-US" sz="1600" dirty="0">
                <a:cs typeface="Arial"/>
              </a:rPr>
              <a:t> </a:t>
            </a:r>
            <a:r>
              <a:rPr lang="en-US" sz="1600" dirty="0"/>
              <a:t>like Python, or when converting to JSON or other formats. </a:t>
            </a:r>
            <a:r>
              <a:rPr lang="en-IN" sz="1600" dirty="0"/>
              <a:t>For example, YAML 1.2 supports schemas and tags, which can be used to disambiguate interpretation of values.</a:t>
            </a:r>
            <a:r>
              <a:rPr lang="en-US" sz="1600" dirty="0"/>
              <a:t> </a:t>
            </a:r>
          </a:p>
          <a:p>
            <a:pPr marL="273050" indent="0">
              <a:spcBef>
                <a:spcPts val="300"/>
              </a:spcBef>
              <a:spcAft>
                <a:spcPts val="300"/>
              </a:spcAft>
              <a:buSzPct val="100000"/>
              <a:buNone/>
            </a:pPr>
            <a:r>
              <a:rPr lang="en-IN" sz="1600" dirty="0"/>
              <a:t>For example, to force a number to be interpreted as a string, you could use the !!str string, which is part of the YAML "Failsafe" schema:</a:t>
            </a:r>
            <a:endParaRPr lang="en-IN" altLang="en-US" sz="1600" dirty="0">
              <a:ea typeface="Microsoft YaHei"/>
              <a:cs typeface="Arial"/>
            </a:endParaRP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980" y="1606621"/>
            <a:ext cx="8146532" cy="4466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357" y="4000514"/>
            <a:ext cx="8248520" cy="4031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6644202"/>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440922" y="2200275"/>
            <a:ext cx="7331478" cy="1024898"/>
          </a:xfrm>
        </p:spPr>
        <p:txBody>
          <a:bodyPr/>
          <a:lstStyle/>
          <a:p>
            <a:pPr>
              <a:lnSpc>
                <a:spcPct val="80000"/>
              </a:lnSpc>
            </a:pPr>
            <a:r>
              <a:rPr lang="en-GB" altLang="en-US" sz="4600" dirty="0">
                <a:solidFill>
                  <a:srgbClr val="AFE8FB"/>
                </a:solidFill>
                <a:ea typeface="ＭＳ Ｐゴシック"/>
                <a:cs typeface="Arial"/>
              </a:rPr>
              <a:t>Module 3: Software Development and Design</a:t>
            </a:r>
          </a:p>
        </p:txBody>
      </p:sp>
      <p:sp>
        <p:nvSpPr>
          <p:cNvPr id="8" name="Subtitle 1">
            <a:extLst>
              <a:ext uri="{FF2B5EF4-FFF2-40B4-BE49-F238E27FC236}">
                <a16:creationId xmlns="" xmlns:a16="http://schemas.microsoft.com/office/drawing/2014/main" id="{6D781240-4B4A-4909-95BE-1BBBED592AB0}"/>
              </a:ext>
            </a:extLst>
          </p:cNvPr>
          <p:cNvSpPr txBox="1">
            <a:spLocks/>
          </p:cNvSpPr>
          <p:nvPr/>
        </p:nvSpPr>
        <p:spPr>
          <a:xfrm>
            <a:off x="469496" y="3502504"/>
            <a:ext cx="2368954" cy="902174"/>
          </a:xfrm>
          <a:prstGeom prst="rect">
            <a:avLst/>
          </a:prstGeom>
        </p:spPr>
        <p:txBody>
          <a:bodyPr lIns="91420" tIns="45710" rIns="91420" bIns="45710" anchor="b" anchorCtr="0">
            <a:noAutofit/>
          </a:bodyPr>
          <a:lstStyle>
            <a:lvl1pPr marL="0" indent="0" algn="l" defTabSz="684213" rtl="0" eaLnBrk="1" fontAlgn="base" hangingPunct="1">
              <a:lnSpc>
                <a:spcPct val="95000"/>
              </a:lnSpc>
              <a:spcBef>
                <a:spcPts val="1075"/>
              </a:spcBef>
              <a:spcAft>
                <a:spcPct val="0"/>
              </a:spcAft>
              <a:buClr>
                <a:schemeClr val="tx2"/>
              </a:buClr>
              <a:buSzPct val="90000"/>
              <a:buFont typeface="Arial" charset="0"/>
              <a:buNone/>
              <a:defRPr lang="en-US" sz="1200" b="0" i="0" kern="1200">
                <a:solidFill>
                  <a:schemeClr val="accent5"/>
                </a:solidFill>
                <a:latin typeface="+mn-lt"/>
                <a:ea typeface="ＭＳ Ｐゴシック" charset="0"/>
                <a:cs typeface="CiscoSans"/>
              </a:defRPr>
            </a:lvl1pPr>
            <a:lvl2pPr marL="342856" indent="0" algn="ctr" defTabSz="684213" rtl="0" eaLnBrk="1" fontAlgn="base" hangingPunct="1">
              <a:lnSpc>
                <a:spcPct val="95000"/>
              </a:lnSpc>
              <a:spcBef>
                <a:spcPts val="600"/>
              </a:spcBef>
              <a:spcAft>
                <a:spcPct val="0"/>
              </a:spcAft>
              <a:buClr>
                <a:schemeClr val="tx2"/>
              </a:buClr>
              <a:buFont typeface="Arial" charset="0"/>
              <a:buNone/>
              <a:defRPr lang="en-US" sz="1400" kern="1200">
                <a:solidFill>
                  <a:schemeClr val="tx1">
                    <a:tint val="75000"/>
                  </a:schemeClr>
                </a:solidFill>
                <a:latin typeface="+mn-lt"/>
                <a:ea typeface="ＭＳ Ｐゴシック" charset="0"/>
                <a:cs typeface="CiscoSans"/>
              </a:defRPr>
            </a:lvl2pPr>
            <a:lvl3pPr marL="685720" indent="0" algn="ctr" defTabSz="684213" rtl="0" eaLnBrk="1" fontAlgn="base" hangingPunct="1">
              <a:lnSpc>
                <a:spcPct val="95000"/>
              </a:lnSpc>
              <a:spcBef>
                <a:spcPts val="625"/>
              </a:spcBef>
              <a:spcAft>
                <a:spcPct val="0"/>
              </a:spcAft>
              <a:buFont typeface="Arial" charset="0"/>
              <a:buNone/>
              <a:defRPr lang="en-US" sz="1200" kern="1200">
                <a:solidFill>
                  <a:schemeClr val="tx1">
                    <a:tint val="75000"/>
                  </a:schemeClr>
                </a:solidFill>
                <a:latin typeface="+mn-lt"/>
                <a:ea typeface="ＭＳ Ｐゴシック" charset="0"/>
                <a:cs typeface="CiscoSans"/>
              </a:defRPr>
            </a:lvl3pPr>
            <a:lvl4pPr marL="1028579" indent="0" algn="ctr" defTabSz="684213" rtl="0" eaLnBrk="1" fontAlgn="base" hangingPunct="1">
              <a:lnSpc>
                <a:spcPct val="95000"/>
              </a:lnSpc>
              <a:spcBef>
                <a:spcPts val="625"/>
              </a:spcBef>
              <a:spcAft>
                <a:spcPct val="0"/>
              </a:spcAft>
              <a:buFont typeface="Arial" charset="0"/>
              <a:buNone/>
              <a:defRPr lang="en-US" sz="1100" kern="1200">
                <a:solidFill>
                  <a:schemeClr val="tx1">
                    <a:tint val="75000"/>
                  </a:schemeClr>
                </a:solidFill>
                <a:latin typeface="+mn-lt"/>
                <a:ea typeface="ＭＳ Ｐゴシック" charset="0"/>
                <a:cs typeface="CiscoSans"/>
              </a:defRPr>
            </a:lvl4pPr>
            <a:lvl5pPr marL="1371441" indent="0" algn="ctr" defTabSz="684213" rtl="0" eaLnBrk="1" fontAlgn="base" hangingPunct="1">
              <a:lnSpc>
                <a:spcPct val="95000"/>
              </a:lnSpc>
              <a:spcBef>
                <a:spcPts val="625"/>
              </a:spcBef>
              <a:spcAft>
                <a:spcPct val="0"/>
              </a:spcAft>
              <a:buFont typeface="Arial" charset="0"/>
              <a:buNone/>
              <a:defRPr lang="en-US" sz="1100" kern="1200">
                <a:solidFill>
                  <a:schemeClr val="tx1">
                    <a:tint val="75000"/>
                  </a:schemeClr>
                </a:solidFill>
                <a:latin typeface="+mn-lt"/>
                <a:ea typeface="ＭＳ Ｐゴシック" charset="0"/>
                <a:cs typeface="CiscoSans"/>
              </a:defRPr>
            </a:lvl5pPr>
            <a:lvl6pPr marL="1714297" indent="0" algn="ctr" defTabSz="685777" rtl="0" eaLnBrk="1" latinLnBrk="0" hangingPunct="1">
              <a:spcBef>
                <a:spcPts val="600"/>
              </a:spcBef>
              <a:buFont typeface="Arial" pitchFamily="34" charset="0"/>
              <a:buNone/>
              <a:defRPr sz="900" kern="1200" baseline="0">
                <a:solidFill>
                  <a:schemeClr val="tx1">
                    <a:tint val="75000"/>
                  </a:schemeClr>
                </a:solidFill>
                <a:latin typeface="+mn-lt"/>
                <a:ea typeface="+mn-ea"/>
                <a:cs typeface="+mn-cs"/>
              </a:defRPr>
            </a:lvl6pPr>
            <a:lvl7pPr marL="2057161" indent="0" algn="ctr" defTabSz="685777" rtl="0" eaLnBrk="1" latinLnBrk="0" hangingPunct="1">
              <a:spcBef>
                <a:spcPts val="600"/>
              </a:spcBef>
              <a:buFont typeface="Arial" pitchFamily="34" charset="0"/>
              <a:buNone/>
              <a:defRPr sz="800" kern="1200" baseline="0">
                <a:solidFill>
                  <a:schemeClr val="tx1">
                    <a:tint val="75000"/>
                  </a:schemeClr>
                </a:solidFill>
                <a:latin typeface="+mn-lt"/>
                <a:ea typeface="+mn-ea"/>
                <a:cs typeface="+mn-cs"/>
              </a:defRPr>
            </a:lvl7pPr>
            <a:lvl8pPr marL="2400020" indent="0" algn="ctr" defTabSz="685777"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8pPr>
            <a:lvl9pPr marL="2742882" indent="0" algn="ctr" defTabSz="685777"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9pPr>
          </a:lstStyle>
          <a:p>
            <a:pPr>
              <a:lnSpc>
                <a:spcPct val="80000"/>
              </a:lnSpc>
            </a:pPr>
            <a:r>
              <a:rPr lang="en-IN" altLang="en-US" dirty="0">
                <a:solidFill>
                  <a:srgbClr val="AFE8FB"/>
                </a:solidFill>
                <a:ea typeface="ＭＳ Ｐゴシック"/>
                <a:cs typeface="Arial"/>
              </a:rPr>
              <a:t>DevNet Associate v1.0</a:t>
            </a:r>
          </a:p>
          <a:p>
            <a:endParaRPr lang="en-US" dirty="0"/>
          </a:p>
        </p:txBody>
      </p:sp>
    </p:spTree>
    <p:custDataLst>
      <p:tags r:id="rId1"/>
    </p:custDataLst>
    <p:extLst>
      <p:ext uri="{BB962C8B-B14F-4D97-AF65-F5344CB8AC3E}">
        <p14:creationId xmlns:p14="http://schemas.microsoft.com/office/powerpoint/2010/main" val="3525767756"/>
      </p:ext>
    </p:extLst>
  </p:cSld>
  <p:clrMapOvr>
    <a:masterClrMapping/>
  </p:clrMapOvr>
  <p:transition spd="slow">
    <p:wipe/>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7999176" cy="757551"/>
          </a:xfrm>
        </p:spPr>
        <p:txBody>
          <a:bodyPr/>
          <a:lstStyle/>
          <a:p>
            <a:r>
              <a:rPr altLang="en-US" sz="1600" dirty="0"/>
              <a:t>Understanding Data Formats </a:t>
            </a:r>
            <a:r>
              <a:rPr altLang="en-US" dirty="0"/>
              <a:t/>
            </a:r>
            <a:br>
              <a:rPr altLang="en-US" dirty="0"/>
            </a:br>
            <a:r>
              <a:rPr altLang="en-US" dirty="0"/>
              <a:t>Parsing and Serializing</a:t>
            </a:r>
            <a:endParaRPr lang="en-CA" altLang="en-US" dirty="0"/>
          </a:p>
        </p:txBody>
      </p:sp>
      <p:sp>
        <p:nvSpPr>
          <p:cNvPr id="13315" name="Content Placeholder 2"/>
          <p:cNvSpPr>
            <a:spLocks noGrp="1"/>
          </p:cNvSpPr>
          <p:nvPr>
            <p:ph idx="1"/>
          </p:nvPr>
        </p:nvSpPr>
        <p:spPr>
          <a:xfrm>
            <a:off x="0" y="801475"/>
            <a:ext cx="8840141" cy="3841963"/>
          </a:xfrm>
        </p:spPr>
        <p:txBody>
          <a:bodyPr/>
          <a:lstStyle/>
          <a:p>
            <a:pPr marL="287338" indent="-177800">
              <a:buSzPct val="100000"/>
              <a:buFont typeface="Arial" pitchFamily="34" charset="0"/>
              <a:buChar char="•"/>
            </a:pPr>
            <a:r>
              <a:rPr lang="en-IN" altLang="en-US" sz="1600" dirty="0">
                <a:ea typeface="Microsoft YaHei"/>
                <a:cs typeface="Arial"/>
              </a:rPr>
              <a:t>Parsing means analyzing a message, breaking it into its component parts, and understanding their purposes in context.</a:t>
            </a:r>
          </a:p>
          <a:p>
            <a:pPr marL="287338" indent="-177800">
              <a:buSzPct val="100000"/>
              <a:buFont typeface="Arial" pitchFamily="34" charset="0"/>
              <a:buChar char="•"/>
            </a:pPr>
            <a:r>
              <a:rPr lang="en-IN" sz="1600" dirty="0"/>
              <a:t>Serializing is roughly the opposite of parsing.</a:t>
            </a:r>
            <a:endParaRPr lang="en-US" sz="1600" dirty="0"/>
          </a:p>
          <a:p>
            <a:pPr marL="287338" indent="-177800">
              <a:buSzPct val="100000"/>
              <a:buFont typeface="Arial" pitchFamily="34" charset="0"/>
              <a:buChar char="•"/>
            </a:pPr>
            <a:r>
              <a:rPr lang="en-US" sz="1600" dirty="0"/>
              <a:t>Popular programming languages such as Python generally incorporate easy-to-use parsing functions that can accept data returned by an I/O function and produce a semantically-equivalent internal data structure containing valid typed data. </a:t>
            </a:r>
          </a:p>
          <a:p>
            <a:pPr marL="287338" indent="-177800">
              <a:buSzPct val="100000"/>
              <a:buFont typeface="Arial" pitchFamily="34" charset="0"/>
              <a:buChar char="•"/>
            </a:pPr>
            <a:r>
              <a:rPr lang="en-US" sz="1600" dirty="0"/>
              <a:t>On the outbound side, they contain serializers that turn internal data structures into semantically-equivalent messages formatted as character strings.</a:t>
            </a:r>
            <a:endParaRPr lang="en-IN" altLang="en-US" sz="1600" dirty="0">
              <a:ea typeface="Microsoft YaHei"/>
              <a:cs typeface="Arial"/>
            </a:endParaRPr>
          </a:p>
        </p:txBody>
      </p:sp>
    </p:spTree>
    <p:extLst>
      <p:ext uri="{BB962C8B-B14F-4D97-AF65-F5344CB8AC3E}">
        <p14:creationId xmlns:p14="http://schemas.microsoft.com/office/powerpoint/2010/main" val="2099624438"/>
      </p:ext>
    </p:extLst>
  </p:cSld>
  <p:clrMapOvr>
    <a:masterClrMapping/>
  </p:clrMapOvr>
  <p:transition spd="slow">
    <p:wipe/>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7999176" cy="757551"/>
          </a:xfrm>
        </p:spPr>
        <p:txBody>
          <a:bodyPr/>
          <a:lstStyle/>
          <a:p>
            <a:r>
              <a:rPr altLang="en-US" sz="1600" dirty="0"/>
              <a:t>Understanding Data Formats </a:t>
            </a:r>
            <a:r>
              <a:rPr altLang="en-US" dirty="0"/>
              <a:t/>
            </a:r>
            <a:br>
              <a:rPr altLang="en-US" dirty="0"/>
            </a:br>
            <a:r>
              <a:rPr altLang="en-US" dirty="0"/>
              <a:t>Lab - Parse Different Data Types with Python</a:t>
            </a:r>
            <a:endParaRPr lang="en-CA" altLang="en-US" dirty="0"/>
          </a:p>
        </p:txBody>
      </p:sp>
      <p:sp>
        <p:nvSpPr>
          <p:cNvPr id="13315" name="Content Placeholder 2"/>
          <p:cNvSpPr>
            <a:spLocks noGrp="1"/>
          </p:cNvSpPr>
          <p:nvPr>
            <p:ph idx="1"/>
          </p:nvPr>
        </p:nvSpPr>
        <p:spPr>
          <a:xfrm>
            <a:off x="0" y="801475"/>
            <a:ext cx="8840141" cy="3841963"/>
          </a:xfrm>
        </p:spPr>
        <p:txBody>
          <a:bodyPr/>
          <a:lstStyle/>
          <a:p>
            <a:pPr marL="287338" indent="-177800">
              <a:lnSpc>
                <a:spcPct val="95000"/>
              </a:lnSpc>
              <a:buNone/>
            </a:pPr>
            <a:r>
              <a:rPr lang="en-GB" altLang="en-US" sz="1600" dirty="0">
                <a:ea typeface="ＭＳ Ｐゴシック"/>
                <a:cs typeface="Arial"/>
              </a:rPr>
              <a:t>In this lab, you will complete the following objectives:</a:t>
            </a:r>
            <a:endParaRPr lang="en-GB" altLang="en-US" sz="1600" dirty="0">
              <a:ea typeface="ＭＳ Ｐゴシック" panose="020B0600070205080204" pitchFamily="34" charset="-128"/>
              <a:cs typeface="Arial"/>
            </a:endParaRPr>
          </a:p>
          <a:p>
            <a:pPr marL="287338" lvl="3" indent="-177800">
              <a:lnSpc>
                <a:spcPct val="83000"/>
              </a:lnSpc>
              <a:spcBef>
                <a:spcPts val="600"/>
              </a:spcBef>
              <a:spcAft>
                <a:spcPts val="600"/>
              </a:spcAft>
              <a:buSzPct val="100000"/>
              <a:buFont typeface="Arial" pitchFamily="34" charset="0"/>
              <a:buChar char="•"/>
            </a:pPr>
            <a:r>
              <a:rPr lang="en-GB" altLang="en-US" sz="1600" b="1" dirty="0">
                <a:ea typeface="ＭＳ Ｐゴシック"/>
                <a:cs typeface="Arial"/>
              </a:rPr>
              <a:t>Part 1</a:t>
            </a:r>
            <a:r>
              <a:rPr lang="en-GB" altLang="en-US" sz="1600" dirty="0">
                <a:ea typeface="ＭＳ Ｐゴシック"/>
                <a:cs typeface="Arial"/>
              </a:rPr>
              <a:t>: Launch the DEVASC VM</a:t>
            </a:r>
          </a:p>
          <a:p>
            <a:pPr marL="287338" lvl="3" indent="-177800">
              <a:lnSpc>
                <a:spcPct val="83000"/>
              </a:lnSpc>
              <a:spcBef>
                <a:spcPts val="600"/>
              </a:spcBef>
              <a:spcAft>
                <a:spcPts val="600"/>
              </a:spcAft>
              <a:buSzPct val="100000"/>
              <a:buFont typeface="Arial" pitchFamily="34" charset="0"/>
              <a:buChar char="•"/>
            </a:pPr>
            <a:r>
              <a:rPr lang="en-GB" altLang="en-US" sz="1600" b="1" dirty="0">
                <a:ea typeface="ＭＳ Ｐゴシック"/>
                <a:cs typeface="Arial"/>
              </a:rPr>
              <a:t>Part 2</a:t>
            </a:r>
            <a:r>
              <a:rPr lang="en-GB" altLang="en-US" sz="1600" dirty="0">
                <a:ea typeface="ＭＳ Ｐゴシック"/>
                <a:cs typeface="Arial"/>
              </a:rPr>
              <a:t>: Parse XML in Python</a:t>
            </a:r>
          </a:p>
          <a:p>
            <a:pPr marL="287338" lvl="3" indent="-177800">
              <a:lnSpc>
                <a:spcPct val="83000"/>
              </a:lnSpc>
              <a:spcBef>
                <a:spcPts val="600"/>
              </a:spcBef>
              <a:spcAft>
                <a:spcPts val="600"/>
              </a:spcAft>
              <a:buSzPct val="100000"/>
              <a:buFont typeface="Arial" pitchFamily="34" charset="0"/>
              <a:buChar char="•"/>
            </a:pPr>
            <a:r>
              <a:rPr lang="en-GB" altLang="en-US" sz="1600" b="1" dirty="0">
                <a:ea typeface="ＭＳ Ｐゴシック"/>
                <a:cs typeface="Arial"/>
              </a:rPr>
              <a:t>Part 3</a:t>
            </a:r>
            <a:r>
              <a:rPr lang="en-GB" altLang="en-US" sz="1600" dirty="0">
                <a:ea typeface="ＭＳ Ｐゴシック"/>
                <a:cs typeface="Arial"/>
              </a:rPr>
              <a:t>: Parse JSON in Python</a:t>
            </a:r>
          </a:p>
          <a:p>
            <a:pPr marL="287338" lvl="3" indent="-177800">
              <a:lnSpc>
                <a:spcPct val="83000"/>
              </a:lnSpc>
              <a:spcBef>
                <a:spcPts val="600"/>
              </a:spcBef>
              <a:spcAft>
                <a:spcPts val="600"/>
              </a:spcAft>
              <a:buSzPct val="100000"/>
              <a:buFont typeface="Arial" pitchFamily="34" charset="0"/>
              <a:buChar char="•"/>
            </a:pPr>
            <a:r>
              <a:rPr lang="en-GB" altLang="en-US" sz="1600" b="1" dirty="0">
                <a:ea typeface="ＭＳ Ｐゴシック"/>
                <a:cs typeface="Arial"/>
              </a:rPr>
              <a:t>Part 4</a:t>
            </a:r>
            <a:r>
              <a:rPr lang="en-GB" altLang="en-US" sz="1600" dirty="0">
                <a:ea typeface="ＭＳ Ｐゴシック"/>
                <a:cs typeface="Arial"/>
              </a:rPr>
              <a:t>: Parse YAML in Python</a:t>
            </a:r>
            <a:endParaRPr lang="en-IN" altLang="en-US" sz="1600" dirty="0">
              <a:ea typeface="Microsoft YaHei"/>
              <a:cs typeface="Arial"/>
            </a:endParaRPr>
          </a:p>
        </p:txBody>
      </p:sp>
    </p:spTree>
    <p:extLst>
      <p:ext uri="{BB962C8B-B14F-4D97-AF65-F5344CB8AC3E}">
        <p14:creationId xmlns:p14="http://schemas.microsoft.com/office/powerpoint/2010/main" val="1669606302"/>
      </p:ext>
    </p:extLst>
  </p:cSld>
  <p:clrMapOvr>
    <a:masterClrMapping/>
  </p:clrMapOvr>
  <p:transition spd="slow">
    <p:wipe/>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413250" cy="1802391"/>
          </a:xfrm>
        </p:spPr>
        <p:txBody>
          <a:bodyPr/>
          <a:lstStyle/>
          <a:p>
            <a:pPr>
              <a:lnSpc>
                <a:spcPct val="80000"/>
              </a:lnSpc>
            </a:pPr>
            <a:r>
              <a:rPr lang="en-IN" altLang="en-US" dirty="0">
                <a:solidFill>
                  <a:srgbClr val="AFE8FB"/>
                </a:solidFill>
                <a:ea typeface="ＭＳ Ｐゴシック"/>
                <a:cs typeface="Arial"/>
              </a:rPr>
              <a:t>3.7 Software Development and Design Summary</a:t>
            </a:r>
          </a:p>
        </p:txBody>
      </p:sp>
    </p:spTree>
    <p:custDataLst>
      <p:tags r:id="rId1"/>
    </p:custDataLst>
    <p:extLst>
      <p:ext uri="{BB962C8B-B14F-4D97-AF65-F5344CB8AC3E}">
        <p14:creationId xmlns:p14="http://schemas.microsoft.com/office/powerpoint/2010/main" val="92980001"/>
      </p:ext>
    </p:extLst>
  </p:cSld>
  <p:clrMapOvr>
    <a:masterClrMapping/>
  </p:clrMapOvr>
  <p:transition spd="slow">
    <p:wip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7999176" cy="757551"/>
          </a:xfrm>
        </p:spPr>
        <p:txBody>
          <a:bodyPr/>
          <a:lstStyle/>
          <a:p>
            <a:r>
              <a:rPr altLang="en-US" sz="1600" dirty="0"/>
              <a:t>Software Development and Design Summary </a:t>
            </a:r>
            <a:r>
              <a:rPr altLang="en-US" dirty="0"/>
              <a:t/>
            </a:r>
            <a:br>
              <a:rPr altLang="en-US" dirty="0"/>
            </a:br>
            <a:r>
              <a:rPr altLang="en-US" dirty="0"/>
              <a:t>What Did I Learn in this Module?</a:t>
            </a:r>
            <a:endParaRPr lang="en-CA" altLang="en-US" dirty="0"/>
          </a:p>
        </p:txBody>
      </p:sp>
      <p:sp>
        <p:nvSpPr>
          <p:cNvPr id="13315" name="Content Placeholder 2"/>
          <p:cNvSpPr>
            <a:spLocks noGrp="1"/>
          </p:cNvSpPr>
          <p:nvPr>
            <p:ph idx="1"/>
          </p:nvPr>
        </p:nvSpPr>
        <p:spPr>
          <a:xfrm>
            <a:off x="54318" y="683786"/>
            <a:ext cx="9035358" cy="3841963"/>
          </a:xfrm>
        </p:spPr>
        <p:txBody>
          <a:bodyPr/>
          <a:lstStyle/>
          <a:p>
            <a:pPr marL="287338" indent="-177800">
              <a:buSzPct val="100000"/>
              <a:buFont typeface="Arial" pitchFamily="34" charset="0"/>
              <a:buChar char="•"/>
            </a:pPr>
            <a:r>
              <a:rPr lang="en-GB" altLang="en-US" sz="1400" dirty="0">
                <a:ea typeface="ＭＳ Ｐゴシック"/>
                <a:cs typeface="Arial"/>
              </a:rPr>
              <a:t>Six phases of SDLC: Requirements &amp; Analysis, Design, Implementation, Testing, Deployment and Maintenance.</a:t>
            </a:r>
          </a:p>
          <a:p>
            <a:pPr marL="287338" indent="-177800">
              <a:lnSpc>
                <a:spcPct val="83000"/>
              </a:lnSpc>
              <a:buSzPct val="100000"/>
              <a:buFont typeface="Arial" pitchFamily="34" charset="0"/>
              <a:buChar char="•"/>
            </a:pPr>
            <a:r>
              <a:rPr lang="en-GB" altLang="en-US" sz="1400" dirty="0">
                <a:ea typeface="ＭＳ Ｐゴシック"/>
                <a:cs typeface="Arial"/>
              </a:rPr>
              <a:t>Three popular software development models are Waterfall, Agile, and Lean.</a:t>
            </a:r>
          </a:p>
          <a:p>
            <a:pPr marL="287338" indent="-177800">
              <a:buSzPct val="100000"/>
              <a:buFont typeface="Arial" pitchFamily="34" charset="0"/>
              <a:buChar char="•"/>
            </a:pPr>
            <a:r>
              <a:rPr lang="en-GB" altLang="en-US" sz="1400" dirty="0">
                <a:ea typeface="ＭＳ Ｐゴシック"/>
                <a:cs typeface="Arial"/>
              </a:rPr>
              <a:t>The MVC design pattern simplifies development of applications that depend on graphic user interfaces.</a:t>
            </a:r>
          </a:p>
          <a:p>
            <a:pPr marL="287338" indent="-177800">
              <a:spcBef>
                <a:spcPts val="300"/>
              </a:spcBef>
              <a:buSzPct val="100000"/>
              <a:buFont typeface="Arial" pitchFamily="34" charset="0"/>
              <a:buChar char="•"/>
            </a:pPr>
            <a:r>
              <a:rPr lang="en-GB" altLang="en-US" sz="1400" dirty="0">
                <a:ea typeface="ＭＳ Ｐゴシック"/>
                <a:cs typeface="Arial"/>
              </a:rPr>
              <a:t>Version control maintains history of changes to a file. Types of version control systems: Local, Centralized, and Distributed.</a:t>
            </a:r>
          </a:p>
          <a:p>
            <a:pPr marL="287338" indent="-177800">
              <a:spcBef>
                <a:spcPts val="300"/>
              </a:spcBef>
              <a:buSzPct val="100000"/>
              <a:buFont typeface="Arial" pitchFamily="34" charset="0"/>
              <a:buChar char="•"/>
            </a:pPr>
            <a:r>
              <a:rPr lang="en-IN" altLang="en-US" sz="1400" dirty="0">
                <a:ea typeface="Microsoft YaHei"/>
                <a:cs typeface="Arial"/>
              </a:rPr>
              <a:t>Git is an open source implementation of a distributed version control system and has two types of repositories: local and remote.</a:t>
            </a:r>
          </a:p>
          <a:p>
            <a:pPr marL="287338" indent="-177800">
              <a:spcBef>
                <a:spcPts val="300"/>
              </a:spcBef>
              <a:buSzPct val="100000"/>
              <a:buFont typeface="Arial" pitchFamily="34" charset="0"/>
              <a:buChar char="•"/>
            </a:pPr>
            <a:r>
              <a:rPr lang="en-IN" altLang="en-US" sz="1400" dirty="0">
                <a:ea typeface="Microsoft YaHei"/>
                <a:cs typeface="Arial"/>
              </a:rPr>
              <a:t>Clean code is the result of developers trying to make their code easy to read and understand for other developers. </a:t>
            </a:r>
            <a:endParaRPr lang="en-IN" altLang="en-US" sz="1400" dirty="0">
              <a:cs typeface="Arial"/>
            </a:endParaRPr>
          </a:p>
          <a:p>
            <a:pPr marL="287338" indent="-177800">
              <a:spcBef>
                <a:spcPts val="300"/>
              </a:spcBef>
              <a:buSzPct val="100000"/>
              <a:buFont typeface="Arial" pitchFamily="34" charset="0"/>
              <a:buChar char="•"/>
            </a:pPr>
            <a:r>
              <a:rPr lang="en-IN" altLang="en-US" sz="1400" dirty="0">
                <a:ea typeface="Microsoft YaHei"/>
                <a:cs typeface="Arial"/>
              </a:rPr>
              <a:t>Code review involves reviewing a codebase, a subset of code, or specific code change to provide feedback.</a:t>
            </a:r>
          </a:p>
          <a:p>
            <a:pPr marL="287338" indent="-177800">
              <a:spcBef>
                <a:spcPts val="300"/>
              </a:spcBef>
              <a:buSzPct val="100000"/>
              <a:buFont typeface="Arial" pitchFamily="34" charset="0"/>
              <a:buChar char="•"/>
            </a:pPr>
            <a:r>
              <a:rPr lang="en-IN" altLang="en-US" sz="1400" dirty="0">
                <a:ea typeface="Microsoft YaHei"/>
                <a:cs typeface="Arial"/>
              </a:rPr>
              <a:t>Three most popular standard formats for exchanging information with remote APIs: XML, JSON and YAML.</a:t>
            </a:r>
          </a:p>
          <a:p>
            <a:pPr marL="287338" indent="-177800">
              <a:spcBef>
                <a:spcPts val="300"/>
              </a:spcBef>
              <a:buSzPct val="100000"/>
              <a:buFont typeface="Arial" pitchFamily="34" charset="0"/>
              <a:buChar char="•"/>
            </a:pPr>
            <a:r>
              <a:rPr lang="en-IN" altLang="en-US" sz="1400" dirty="0">
                <a:ea typeface="Microsoft YaHei"/>
                <a:cs typeface="Arial"/>
              </a:rPr>
              <a:t>Parsing requires analyzing a message, breaking it into its component parts, and understanding their purposes in context. Serializing is roughly the opposite.</a:t>
            </a:r>
          </a:p>
          <a:p>
            <a:pPr marL="287338" indent="-177800">
              <a:spcBef>
                <a:spcPts val="300"/>
              </a:spcBef>
              <a:buSzPct val="100000"/>
              <a:buFont typeface="Arial" pitchFamily="34" charset="0"/>
              <a:buChar char="•"/>
            </a:pPr>
            <a:endParaRPr lang="en-IN" altLang="en-US" sz="1400" dirty="0">
              <a:ea typeface="Microsoft YaHei"/>
              <a:cs typeface="Arial"/>
            </a:endParaRPr>
          </a:p>
          <a:p>
            <a:pPr marL="287338" indent="-177800">
              <a:spcBef>
                <a:spcPts val="300"/>
              </a:spcBef>
              <a:buSzPct val="100000"/>
              <a:buFont typeface="Arial" pitchFamily="34" charset="0"/>
              <a:buChar char="•"/>
            </a:pPr>
            <a:endParaRPr lang="en-GB" altLang="en-US" sz="1400" dirty="0">
              <a:ea typeface="ＭＳ Ｐゴシック"/>
              <a:cs typeface="Arial"/>
            </a:endParaRPr>
          </a:p>
          <a:p>
            <a:pPr marL="287338" indent="-177800">
              <a:lnSpc>
                <a:spcPct val="83000"/>
              </a:lnSpc>
              <a:spcAft>
                <a:spcPts val="1425"/>
              </a:spcAft>
              <a:buSzPct val="45000"/>
              <a:buNone/>
            </a:pPr>
            <a:r>
              <a:rPr lang="en-GB" altLang="en-US" sz="1400" dirty="0">
                <a:ea typeface="ＭＳ Ｐゴシック"/>
                <a:cs typeface="Arial"/>
              </a:rPr>
              <a:t>. </a:t>
            </a:r>
            <a:endParaRPr lang="en-GB" altLang="en-US" sz="1400" dirty="0">
              <a:ea typeface="ＭＳ Ｐゴシック" panose="020B0600070205080204" pitchFamily="34" charset="-128"/>
              <a:cs typeface="Arial"/>
            </a:endParaRPr>
          </a:p>
        </p:txBody>
      </p:sp>
    </p:spTree>
    <p:extLst>
      <p:ext uri="{BB962C8B-B14F-4D97-AF65-F5344CB8AC3E}">
        <p14:creationId xmlns:p14="http://schemas.microsoft.com/office/powerpoint/2010/main" val="4175472406"/>
      </p:ext>
    </p:extLst>
  </p:cSld>
  <p:clrMapOvr>
    <a:masterClrMapping/>
  </p:clrMapOvr>
  <p:transition spd="slow">
    <p:wipe/>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20E6F39-0F2C-4B59-9668-10C5C0CA8643}"/>
              </a:ext>
            </a:extLst>
          </p:cNvPr>
          <p:cNvSpPr>
            <a:spLocks noGrp="1"/>
          </p:cNvSpPr>
          <p:nvPr>
            <p:ph type="title"/>
          </p:nvPr>
        </p:nvSpPr>
        <p:spPr>
          <a:xfrm>
            <a:off x="1" y="41393"/>
            <a:ext cx="9144000" cy="627347"/>
          </a:xfrm>
        </p:spPr>
        <p:txBody>
          <a:bodyPr/>
          <a:lstStyle/>
          <a:p>
            <a:pPr marL="95250"/>
            <a:r>
              <a:rPr lang="en-US" altLang="en-US" sz="1600" dirty="0"/>
              <a:t>Software Development and Design</a:t>
            </a:r>
            <a:r>
              <a:rPr lang="en-US" altLang="en-US" dirty="0"/>
              <a:t/>
            </a:r>
            <a:br>
              <a:rPr lang="en-US" altLang="en-US" dirty="0"/>
            </a:br>
            <a:r>
              <a:rPr lang="en-US" altLang="en-US" dirty="0"/>
              <a:t>New Terms and Commands</a:t>
            </a:r>
            <a:endParaRPr lang="en-US" dirty="0"/>
          </a:p>
        </p:txBody>
      </p:sp>
      <p:graphicFrame>
        <p:nvGraphicFramePr>
          <p:cNvPr id="6" name="Content Placeholder 2">
            <a:extLst>
              <a:ext uri="{FF2B5EF4-FFF2-40B4-BE49-F238E27FC236}">
                <a16:creationId xmlns="" xmlns:a16="http://schemas.microsoft.com/office/drawing/2014/main" id="{8F732E85-25BA-4ED0-8E46-D0AECCF0533B}"/>
              </a:ext>
            </a:extLst>
          </p:cNvPr>
          <p:cNvGraphicFramePr>
            <a:graphicFrameLocks/>
          </p:cNvGraphicFramePr>
          <p:nvPr>
            <p:extLst>
              <p:ext uri="{D42A27DB-BD31-4B8C-83A1-F6EECF244321}">
                <p14:modId xmlns:p14="http://schemas.microsoft.com/office/powerpoint/2010/main" val="1468892015"/>
              </p:ext>
            </p:extLst>
          </p:nvPr>
        </p:nvGraphicFramePr>
        <p:xfrm>
          <a:off x="154034" y="668740"/>
          <a:ext cx="8853486" cy="3931920"/>
        </p:xfrm>
        <a:graphic>
          <a:graphicData uri="http://schemas.openxmlformats.org/drawingml/2006/table">
            <a:tbl>
              <a:tblPr firstRow="1" bandRow="1">
                <a:tableStyleId>{F5AB1C69-6EDB-4FF4-983F-18BD219EF322}</a:tableStyleId>
              </a:tblPr>
              <a:tblGrid>
                <a:gridCol w="2951162">
                  <a:extLst>
                    <a:ext uri="{9D8B030D-6E8A-4147-A177-3AD203B41FA5}">
                      <a16:colId xmlns="" xmlns:a16="http://schemas.microsoft.com/office/drawing/2014/main" val="2731093094"/>
                    </a:ext>
                  </a:extLst>
                </a:gridCol>
                <a:gridCol w="2951162">
                  <a:extLst>
                    <a:ext uri="{9D8B030D-6E8A-4147-A177-3AD203B41FA5}">
                      <a16:colId xmlns="" xmlns:a16="http://schemas.microsoft.com/office/drawing/2014/main" val="2353496225"/>
                    </a:ext>
                  </a:extLst>
                </a:gridCol>
                <a:gridCol w="2951162">
                  <a:extLst>
                    <a:ext uri="{9D8B030D-6E8A-4147-A177-3AD203B41FA5}">
                      <a16:colId xmlns="" xmlns:a16="http://schemas.microsoft.com/office/drawing/2014/main" val="281959122"/>
                    </a:ext>
                  </a:extLst>
                </a:gridCol>
              </a:tblGrid>
              <a:tr h="0">
                <a:tc>
                  <a:txBody>
                    <a:bodyPr/>
                    <a:lstStyle/>
                    <a:p>
                      <a:pPr marL="285750" indent="-285750">
                        <a:lnSpc>
                          <a:spcPct val="120000"/>
                        </a:lnSpc>
                        <a:spcBef>
                          <a:spcPts val="0"/>
                        </a:spcBef>
                        <a:spcAft>
                          <a:spcPts val="0"/>
                        </a:spcAft>
                        <a:buClrTx/>
                        <a:buSzPct val="100000"/>
                        <a:buFont typeface="Arial" panose="020B0604020202020204" pitchFamily="34" charset="0"/>
                        <a:buChar char="•"/>
                      </a:pPr>
                      <a:r>
                        <a:rPr lang="en-US" sz="1400" b="0" dirty="0">
                          <a:solidFill>
                            <a:srgbClr val="000000"/>
                          </a:solidFill>
                        </a:rPr>
                        <a:t>Software Development Life Cycle (SDLC)</a:t>
                      </a:r>
                    </a:p>
                    <a:p>
                      <a:pPr marL="285750" indent="-285750">
                        <a:lnSpc>
                          <a:spcPct val="120000"/>
                        </a:lnSpc>
                        <a:spcBef>
                          <a:spcPts val="0"/>
                        </a:spcBef>
                        <a:spcAft>
                          <a:spcPts val="0"/>
                        </a:spcAft>
                        <a:buClrTx/>
                        <a:buSzPct val="100000"/>
                        <a:buFont typeface="Arial" panose="020B0604020202020204" pitchFamily="34" charset="0"/>
                        <a:buChar char="•"/>
                      </a:pPr>
                      <a:r>
                        <a:rPr lang="en-US" sz="1400" b="0" dirty="0">
                          <a:solidFill>
                            <a:srgbClr val="000000"/>
                          </a:solidFill>
                        </a:rPr>
                        <a:t>User experience (UX)</a:t>
                      </a:r>
                    </a:p>
                    <a:p>
                      <a:pPr marL="285750" indent="-285750">
                        <a:lnSpc>
                          <a:spcPct val="120000"/>
                        </a:lnSpc>
                        <a:spcBef>
                          <a:spcPts val="0"/>
                        </a:spcBef>
                        <a:spcAft>
                          <a:spcPts val="0"/>
                        </a:spcAft>
                        <a:buClrTx/>
                        <a:buSzPct val="100000"/>
                        <a:buFont typeface="Arial" panose="020B0604020202020204" pitchFamily="34" charset="0"/>
                        <a:buChar char="•"/>
                      </a:pPr>
                      <a:r>
                        <a:rPr lang="en-US" sz="1400" b="0" dirty="0">
                          <a:solidFill>
                            <a:srgbClr val="000000"/>
                          </a:solidFill>
                        </a:rPr>
                        <a:t>Software Requirement Specification (SRS)</a:t>
                      </a:r>
                    </a:p>
                    <a:p>
                      <a:pPr marL="285750" indent="-285750">
                        <a:lnSpc>
                          <a:spcPct val="120000"/>
                        </a:lnSpc>
                        <a:spcBef>
                          <a:spcPts val="0"/>
                        </a:spcBef>
                        <a:spcAft>
                          <a:spcPts val="0"/>
                        </a:spcAft>
                        <a:buClrTx/>
                        <a:buSzPct val="100000"/>
                        <a:buFont typeface="Arial" panose="020B0604020202020204" pitchFamily="34" charset="0"/>
                        <a:buChar char="•"/>
                      </a:pPr>
                      <a:r>
                        <a:rPr lang="en-US" sz="1400" b="0" dirty="0">
                          <a:solidFill>
                            <a:srgbClr val="000000"/>
                          </a:solidFill>
                        </a:rPr>
                        <a:t>Agile Scrum</a:t>
                      </a:r>
                    </a:p>
                    <a:p>
                      <a:pPr marL="285750" indent="-285750">
                        <a:lnSpc>
                          <a:spcPct val="120000"/>
                        </a:lnSpc>
                        <a:spcBef>
                          <a:spcPts val="0"/>
                        </a:spcBef>
                        <a:spcAft>
                          <a:spcPts val="0"/>
                        </a:spcAft>
                        <a:buClrTx/>
                        <a:buSzPct val="100000"/>
                        <a:buFont typeface="Arial" panose="020B0604020202020204" pitchFamily="34" charset="0"/>
                        <a:buChar char="•"/>
                      </a:pPr>
                      <a:r>
                        <a:rPr lang="en-US" sz="1400" b="0" dirty="0">
                          <a:solidFill>
                            <a:srgbClr val="000000"/>
                          </a:solidFill>
                        </a:rPr>
                        <a:t>Lean</a:t>
                      </a:r>
                    </a:p>
                    <a:p>
                      <a:pPr marL="285750" indent="-285750">
                        <a:lnSpc>
                          <a:spcPct val="120000"/>
                        </a:lnSpc>
                        <a:spcBef>
                          <a:spcPts val="0"/>
                        </a:spcBef>
                        <a:spcAft>
                          <a:spcPts val="0"/>
                        </a:spcAft>
                        <a:buClrTx/>
                        <a:buSzPct val="100000"/>
                        <a:buFont typeface="Arial" panose="020B0604020202020204" pitchFamily="34" charset="0"/>
                        <a:buChar char="•"/>
                      </a:pPr>
                      <a:r>
                        <a:rPr lang="en-US" sz="1400" b="0" dirty="0">
                          <a:solidFill>
                            <a:srgbClr val="000000"/>
                          </a:solidFill>
                        </a:rPr>
                        <a:t>Extreme Programming (XP)</a:t>
                      </a:r>
                    </a:p>
                    <a:p>
                      <a:pPr marL="285750" indent="-285750">
                        <a:lnSpc>
                          <a:spcPct val="120000"/>
                        </a:lnSpc>
                        <a:spcBef>
                          <a:spcPts val="0"/>
                        </a:spcBef>
                        <a:spcAft>
                          <a:spcPts val="0"/>
                        </a:spcAft>
                        <a:buClrTx/>
                        <a:buSzPct val="100000"/>
                        <a:buFont typeface="Arial" panose="020B0604020202020204" pitchFamily="34" charset="0"/>
                        <a:buChar char="•"/>
                      </a:pPr>
                      <a:r>
                        <a:rPr lang="en-US" sz="1400" b="0" dirty="0">
                          <a:solidFill>
                            <a:srgbClr val="000000"/>
                          </a:solidFill>
                        </a:rPr>
                        <a:t>Feature-Driven Development (FDD)</a:t>
                      </a:r>
                    </a:p>
                    <a:p>
                      <a:pPr marL="285750" indent="-285750">
                        <a:lnSpc>
                          <a:spcPct val="120000"/>
                        </a:lnSpc>
                        <a:spcBef>
                          <a:spcPts val="0"/>
                        </a:spcBef>
                        <a:spcAft>
                          <a:spcPts val="0"/>
                        </a:spcAft>
                        <a:buClrTx/>
                        <a:buSzPct val="100000"/>
                        <a:buFont typeface="Arial" panose="020B0604020202020204" pitchFamily="34" charset="0"/>
                        <a:buChar char="•"/>
                      </a:pPr>
                      <a:r>
                        <a:rPr lang="en-US" sz="1400" b="0" dirty="0">
                          <a:solidFill>
                            <a:srgbClr val="000000"/>
                          </a:solidFill>
                        </a:rPr>
                        <a:t>Sprints</a:t>
                      </a:r>
                    </a:p>
                    <a:p>
                      <a:pPr marL="285750" indent="-285750">
                        <a:lnSpc>
                          <a:spcPct val="120000"/>
                        </a:lnSpc>
                        <a:spcBef>
                          <a:spcPts val="0"/>
                        </a:spcBef>
                        <a:spcAft>
                          <a:spcPts val="0"/>
                        </a:spcAft>
                        <a:buClrTx/>
                        <a:buSzPct val="100000"/>
                        <a:buFont typeface="Arial" panose="020B0604020202020204" pitchFamily="34" charset="0"/>
                        <a:buChar char="•"/>
                      </a:pPr>
                      <a:r>
                        <a:rPr lang="en-US" sz="1400" b="0" dirty="0">
                          <a:solidFill>
                            <a:srgbClr val="000000"/>
                          </a:solidFill>
                        </a:rPr>
                        <a:t>Backlog</a:t>
                      </a:r>
                    </a:p>
                    <a:p>
                      <a:pPr marL="285750" indent="-285750">
                        <a:lnSpc>
                          <a:spcPct val="120000"/>
                        </a:lnSpc>
                        <a:spcBef>
                          <a:spcPts val="0"/>
                        </a:spcBef>
                        <a:spcAft>
                          <a:spcPts val="0"/>
                        </a:spcAft>
                        <a:buClrTx/>
                        <a:buSzPct val="100000"/>
                        <a:buFont typeface="Arial" panose="020B0604020202020204" pitchFamily="34" charset="0"/>
                        <a:buChar char="•"/>
                      </a:pPr>
                      <a:r>
                        <a:rPr lang="en-US" sz="1400" b="0" dirty="0">
                          <a:solidFill>
                            <a:srgbClr val="000000"/>
                          </a:solidFill>
                        </a:rPr>
                        <a:t>User stories</a:t>
                      </a:r>
                    </a:p>
                    <a:p>
                      <a:pPr marL="285750" indent="-285750">
                        <a:lnSpc>
                          <a:spcPct val="120000"/>
                        </a:lnSpc>
                        <a:spcBef>
                          <a:spcPts val="0"/>
                        </a:spcBef>
                        <a:spcAft>
                          <a:spcPts val="0"/>
                        </a:spcAft>
                        <a:buClrTx/>
                        <a:buSzPct val="100000"/>
                        <a:buFont typeface="Arial" panose="020B0604020202020204" pitchFamily="34" charset="0"/>
                        <a:buChar char="•"/>
                      </a:pPr>
                      <a:r>
                        <a:rPr lang="en-US" sz="1400" b="0" dirty="0">
                          <a:solidFill>
                            <a:srgbClr val="000000"/>
                          </a:solidFill>
                        </a:rPr>
                        <a:t>Scrum Teams</a:t>
                      </a:r>
                    </a:p>
                    <a:p>
                      <a:pPr marL="285750" indent="-285750">
                        <a:lnSpc>
                          <a:spcPct val="120000"/>
                        </a:lnSpc>
                        <a:spcBef>
                          <a:spcPts val="0"/>
                        </a:spcBef>
                        <a:spcAft>
                          <a:spcPts val="0"/>
                        </a:spcAft>
                        <a:buClrTx/>
                        <a:buSzPct val="100000"/>
                        <a:buFont typeface="Arial" panose="020B0604020202020204" pitchFamily="34" charset="0"/>
                        <a:buChar char="•"/>
                      </a:pPr>
                      <a:r>
                        <a:rPr lang="en-US" sz="1400" b="0" dirty="0">
                          <a:solidFill>
                            <a:srgbClr val="000000"/>
                          </a:solidFill>
                        </a:rPr>
                        <a:t>Model-View-Controller (MVC)</a:t>
                      </a:r>
                      <a:endParaRPr lang="en-US" sz="1400" b="0" dirty="0">
                        <a:solidFill>
                          <a:srgbClr val="000000"/>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nSpc>
                          <a:spcPct val="120000"/>
                        </a:lnSpc>
                        <a:spcBef>
                          <a:spcPts val="0"/>
                        </a:spcBef>
                        <a:spcAft>
                          <a:spcPts val="0"/>
                        </a:spcAft>
                        <a:buClrTx/>
                        <a:buSzPct val="100000"/>
                        <a:buFont typeface="Arial" panose="020B0604020202020204" pitchFamily="34" charset="0"/>
                        <a:buChar char="•"/>
                      </a:pPr>
                      <a:r>
                        <a:rPr lang="en-US" sz="1400" b="0" dirty="0">
                          <a:solidFill>
                            <a:srgbClr val="000000"/>
                          </a:solidFill>
                        </a:rPr>
                        <a:t>Centralized Version Control Systems (CVCS)</a:t>
                      </a:r>
                    </a:p>
                    <a:p>
                      <a:pPr marL="285750" indent="-285750">
                        <a:lnSpc>
                          <a:spcPct val="120000"/>
                        </a:lnSpc>
                        <a:spcBef>
                          <a:spcPts val="0"/>
                        </a:spcBef>
                        <a:spcAft>
                          <a:spcPts val="0"/>
                        </a:spcAft>
                        <a:buClrTx/>
                        <a:buSzPct val="100000"/>
                        <a:buFont typeface="Arial" panose="020B0604020202020204" pitchFamily="34" charset="0"/>
                        <a:buChar char="•"/>
                      </a:pPr>
                      <a:r>
                        <a:rPr lang="en-US" sz="1400" b="0" dirty="0">
                          <a:solidFill>
                            <a:srgbClr val="000000"/>
                          </a:solidFill>
                        </a:rPr>
                        <a:t>Distributed Version Control System (DVCS)</a:t>
                      </a:r>
                    </a:p>
                    <a:p>
                      <a:pPr marL="285750" indent="-285750">
                        <a:lnSpc>
                          <a:spcPct val="120000"/>
                        </a:lnSpc>
                        <a:spcBef>
                          <a:spcPts val="0"/>
                        </a:spcBef>
                        <a:spcAft>
                          <a:spcPts val="0"/>
                        </a:spcAft>
                        <a:buClrTx/>
                        <a:buSzPct val="100000"/>
                        <a:buFont typeface="Arial" panose="020B0604020202020204" pitchFamily="34" charset="0"/>
                        <a:buChar char="•"/>
                      </a:pPr>
                      <a:r>
                        <a:rPr lang="en-US" sz="1400" b="0" dirty="0">
                          <a:solidFill>
                            <a:srgbClr val="000000"/>
                          </a:solidFill>
                        </a:rPr>
                        <a:t>Git</a:t>
                      </a:r>
                    </a:p>
                    <a:p>
                      <a:pPr marL="285750" indent="-285750">
                        <a:lnSpc>
                          <a:spcPct val="120000"/>
                        </a:lnSpc>
                        <a:spcBef>
                          <a:spcPts val="0"/>
                        </a:spcBef>
                        <a:spcAft>
                          <a:spcPts val="0"/>
                        </a:spcAft>
                        <a:buClrTx/>
                        <a:buSzPct val="100000"/>
                        <a:buFont typeface="Arial" panose="020B0604020202020204" pitchFamily="34" charset="0"/>
                        <a:buChar char="•"/>
                      </a:pPr>
                      <a:r>
                        <a:rPr lang="en-US" sz="1400" b="0" dirty="0">
                          <a:solidFill>
                            <a:srgbClr val="000000"/>
                          </a:solidFill>
                        </a:rPr>
                        <a:t>Branching</a:t>
                      </a:r>
                    </a:p>
                    <a:p>
                      <a:pPr marL="285750" indent="-285750">
                        <a:lnSpc>
                          <a:spcPct val="120000"/>
                        </a:lnSpc>
                        <a:spcBef>
                          <a:spcPts val="0"/>
                        </a:spcBef>
                        <a:spcAft>
                          <a:spcPts val="0"/>
                        </a:spcAft>
                        <a:buClrTx/>
                        <a:buSzPct val="100000"/>
                        <a:buFont typeface="Arial" panose="020B0604020202020204" pitchFamily="34" charset="0"/>
                        <a:buChar char="•"/>
                      </a:pPr>
                      <a:r>
                        <a:rPr lang="en-US" sz="1400" b="0" dirty="0">
                          <a:solidFill>
                            <a:srgbClr val="000000"/>
                          </a:solidFill>
                        </a:rPr>
                        <a:t>GitHub</a:t>
                      </a:r>
                    </a:p>
                    <a:p>
                      <a:pPr marL="285750" indent="-285750">
                        <a:lnSpc>
                          <a:spcPct val="120000"/>
                        </a:lnSpc>
                        <a:spcBef>
                          <a:spcPts val="0"/>
                        </a:spcBef>
                        <a:spcAft>
                          <a:spcPts val="0"/>
                        </a:spcAft>
                        <a:buClrTx/>
                        <a:buSzPct val="100000"/>
                        <a:buFont typeface="Arial" panose="020B0604020202020204" pitchFamily="34" charset="0"/>
                        <a:buChar char="•"/>
                      </a:pPr>
                      <a:r>
                        <a:rPr lang="en-US" sz="1400" b="0" dirty="0">
                          <a:solidFill>
                            <a:srgbClr val="000000"/>
                          </a:solidFill>
                        </a:rPr>
                        <a:t>Arguments  </a:t>
                      </a:r>
                    </a:p>
                    <a:p>
                      <a:pPr marL="285750" indent="-285750">
                        <a:lnSpc>
                          <a:spcPct val="120000"/>
                        </a:lnSpc>
                        <a:spcBef>
                          <a:spcPts val="0"/>
                        </a:spcBef>
                        <a:spcAft>
                          <a:spcPts val="0"/>
                        </a:spcAft>
                        <a:buClrTx/>
                        <a:buSzPct val="100000"/>
                        <a:buFont typeface="Arial" panose="020B0604020202020204" pitchFamily="34" charset="0"/>
                        <a:buChar char="•"/>
                      </a:pPr>
                      <a:r>
                        <a:rPr lang="en-US" sz="1400" b="0" dirty="0">
                          <a:solidFill>
                            <a:srgbClr val="000000"/>
                          </a:solidFill>
                        </a:rPr>
                        <a:t>Parameters</a:t>
                      </a:r>
                    </a:p>
                    <a:p>
                      <a:pPr marL="285750" indent="-285750">
                        <a:lnSpc>
                          <a:spcPct val="120000"/>
                        </a:lnSpc>
                        <a:spcBef>
                          <a:spcPts val="0"/>
                        </a:spcBef>
                        <a:spcAft>
                          <a:spcPts val="0"/>
                        </a:spcAft>
                        <a:buClrTx/>
                        <a:buSzPct val="100000"/>
                        <a:buFont typeface="Arial" panose="020B0604020202020204" pitchFamily="34" charset="0"/>
                        <a:buChar char="•"/>
                      </a:pPr>
                      <a:r>
                        <a:rPr lang="en-US" sz="1400" b="0" dirty="0" smtClean="0">
                          <a:solidFill>
                            <a:srgbClr val="000000"/>
                          </a:solidFill>
                        </a:rPr>
                        <a:t>Object-Orient </a:t>
                      </a:r>
                      <a:r>
                        <a:rPr lang="en-US" sz="1400" b="0" dirty="0">
                          <a:solidFill>
                            <a:srgbClr val="000000"/>
                          </a:solidFill>
                        </a:rPr>
                        <a:t>P</a:t>
                      </a:r>
                      <a:r>
                        <a:rPr lang="en-US" sz="1400" b="0" dirty="0" smtClean="0">
                          <a:solidFill>
                            <a:srgbClr val="000000"/>
                          </a:solidFill>
                        </a:rPr>
                        <a:t>rogramming </a:t>
                      </a:r>
                      <a:r>
                        <a:rPr lang="en-US" sz="1400" b="0" dirty="0">
                          <a:solidFill>
                            <a:srgbClr val="000000"/>
                          </a:solidFill>
                        </a:rPr>
                        <a:t>(OOP)</a:t>
                      </a:r>
                    </a:p>
                    <a:p>
                      <a:pPr marL="285750" indent="-285750">
                        <a:lnSpc>
                          <a:spcPct val="120000"/>
                        </a:lnSpc>
                        <a:spcBef>
                          <a:spcPts val="0"/>
                        </a:spcBef>
                        <a:spcAft>
                          <a:spcPts val="0"/>
                        </a:spcAft>
                        <a:buClrTx/>
                        <a:buSzPct val="100000"/>
                        <a:buFont typeface="Arial" panose="020B0604020202020204" pitchFamily="34" charset="0"/>
                        <a:buChar char="•"/>
                      </a:pPr>
                      <a:r>
                        <a:rPr lang="en-US" sz="1400" b="0" dirty="0">
                          <a:solidFill>
                            <a:srgbClr val="000000"/>
                          </a:solidFill>
                        </a:rPr>
                        <a:t>Formal Code Review</a:t>
                      </a:r>
                    </a:p>
                    <a:p>
                      <a:pPr marL="285750" indent="-285750">
                        <a:lnSpc>
                          <a:spcPct val="120000"/>
                        </a:lnSpc>
                        <a:spcBef>
                          <a:spcPts val="0"/>
                        </a:spcBef>
                        <a:spcAft>
                          <a:spcPts val="0"/>
                        </a:spcAft>
                        <a:buClrTx/>
                        <a:buSzPct val="100000"/>
                        <a:buFont typeface="Arial" panose="020B0604020202020204" pitchFamily="34" charset="0"/>
                        <a:buChar char="•"/>
                      </a:pPr>
                      <a:r>
                        <a:rPr lang="en-US" sz="1400" b="0" dirty="0">
                          <a:solidFill>
                            <a:srgbClr val="000000"/>
                          </a:solidFill>
                        </a:rPr>
                        <a:t>Change-Based Code Review</a:t>
                      </a:r>
                    </a:p>
                    <a:p>
                      <a:pPr marL="285750" indent="-285750">
                        <a:lnSpc>
                          <a:spcPct val="120000"/>
                        </a:lnSpc>
                        <a:spcBef>
                          <a:spcPts val="0"/>
                        </a:spcBef>
                        <a:spcAft>
                          <a:spcPts val="0"/>
                        </a:spcAft>
                        <a:buClrTx/>
                        <a:buSzPct val="100000"/>
                        <a:buFont typeface="Arial" panose="020B0604020202020204" pitchFamily="34" charset="0"/>
                        <a:buChar char="•"/>
                      </a:pPr>
                      <a:r>
                        <a:rPr lang="en-US" sz="1400" b="0" dirty="0">
                          <a:solidFill>
                            <a:srgbClr val="000000"/>
                          </a:solidFill>
                        </a:rPr>
                        <a:t>Over-the-Shoulder Code Review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nSpc>
                          <a:spcPct val="120000"/>
                        </a:lnSpc>
                        <a:spcBef>
                          <a:spcPts val="0"/>
                        </a:spcBef>
                        <a:spcAft>
                          <a:spcPts val="0"/>
                        </a:spcAft>
                        <a:buClrTx/>
                        <a:buSzPct val="100000"/>
                        <a:buFont typeface="Arial" panose="020B0604020202020204" pitchFamily="34" charset="0"/>
                        <a:buChar char="•"/>
                      </a:pPr>
                      <a:r>
                        <a:rPr lang="en-US" sz="1400" b="0" dirty="0">
                          <a:solidFill>
                            <a:srgbClr val="000000"/>
                          </a:solidFill>
                        </a:rPr>
                        <a:t>Test-Driven Development (TDD)</a:t>
                      </a:r>
                    </a:p>
                    <a:p>
                      <a:pPr marL="285750" indent="-285750">
                        <a:lnSpc>
                          <a:spcPct val="120000"/>
                        </a:lnSpc>
                        <a:spcBef>
                          <a:spcPts val="0"/>
                        </a:spcBef>
                        <a:spcAft>
                          <a:spcPts val="0"/>
                        </a:spcAft>
                        <a:buClrTx/>
                        <a:buSzPct val="100000"/>
                        <a:buFont typeface="Arial" panose="020B0604020202020204" pitchFamily="34" charset="0"/>
                        <a:buChar char="•"/>
                      </a:pPr>
                      <a:r>
                        <a:rPr lang="en-US" sz="1400" b="0" dirty="0">
                          <a:solidFill>
                            <a:srgbClr val="000000"/>
                          </a:solidFill>
                        </a:rPr>
                        <a:t>Unit Testing</a:t>
                      </a:r>
                    </a:p>
                    <a:p>
                      <a:pPr marL="285750" indent="-285750">
                        <a:lnSpc>
                          <a:spcPct val="120000"/>
                        </a:lnSpc>
                        <a:spcBef>
                          <a:spcPts val="0"/>
                        </a:spcBef>
                        <a:spcAft>
                          <a:spcPts val="0"/>
                        </a:spcAft>
                        <a:buClrTx/>
                        <a:buSzPct val="100000"/>
                        <a:buFont typeface="Arial" panose="020B0604020202020204" pitchFamily="34" charset="0"/>
                        <a:buChar char="•"/>
                      </a:pPr>
                      <a:r>
                        <a:rPr lang="en-US" sz="1400" b="0" dirty="0">
                          <a:solidFill>
                            <a:srgbClr val="000000"/>
                          </a:solidFill>
                        </a:rPr>
                        <a:t>Software Development Kits (SDKs)</a:t>
                      </a:r>
                    </a:p>
                    <a:p>
                      <a:pPr marL="285750" indent="-285750">
                        <a:lnSpc>
                          <a:spcPct val="120000"/>
                        </a:lnSpc>
                        <a:spcBef>
                          <a:spcPts val="0"/>
                        </a:spcBef>
                        <a:spcAft>
                          <a:spcPts val="0"/>
                        </a:spcAft>
                        <a:buClrTx/>
                        <a:buSzPct val="100000"/>
                        <a:buFont typeface="Arial" panose="020B0604020202020204" pitchFamily="34" charset="0"/>
                        <a:buChar char="•"/>
                      </a:pPr>
                      <a:r>
                        <a:rPr lang="en-US" sz="1400" b="0" dirty="0">
                          <a:solidFill>
                            <a:srgbClr val="000000"/>
                          </a:solidFill>
                        </a:rPr>
                        <a:t>XML</a:t>
                      </a:r>
                    </a:p>
                    <a:p>
                      <a:pPr marL="285750" indent="-285750">
                        <a:lnSpc>
                          <a:spcPct val="120000"/>
                        </a:lnSpc>
                        <a:spcBef>
                          <a:spcPts val="0"/>
                        </a:spcBef>
                        <a:spcAft>
                          <a:spcPts val="0"/>
                        </a:spcAft>
                        <a:buClrTx/>
                        <a:buSzPct val="100000"/>
                        <a:buFont typeface="Arial" panose="020B0604020202020204" pitchFamily="34" charset="0"/>
                        <a:buChar char="•"/>
                      </a:pPr>
                      <a:r>
                        <a:rPr lang="en-US" sz="1400" b="0" dirty="0">
                          <a:solidFill>
                            <a:srgbClr val="000000"/>
                          </a:solidFill>
                        </a:rPr>
                        <a:t>JSON </a:t>
                      </a:r>
                    </a:p>
                    <a:p>
                      <a:pPr marL="285750" indent="-285750">
                        <a:lnSpc>
                          <a:spcPct val="120000"/>
                        </a:lnSpc>
                        <a:spcBef>
                          <a:spcPts val="0"/>
                        </a:spcBef>
                        <a:spcAft>
                          <a:spcPts val="0"/>
                        </a:spcAft>
                        <a:buClrTx/>
                        <a:buSzPct val="100000"/>
                        <a:buFont typeface="Arial" panose="020B0604020202020204" pitchFamily="34" charset="0"/>
                        <a:buChar char="•"/>
                      </a:pPr>
                      <a:r>
                        <a:rPr lang="en-US" sz="1400" b="0" dirty="0">
                          <a:solidFill>
                            <a:srgbClr val="000000"/>
                          </a:solidFill>
                        </a:rPr>
                        <a:t>YAML</a:t>
                      </a:r>
                    </a:p>
                    <a:p>
                      <a:pPr marL="285750" indent="-285750">
                        <a:lnSpc>
                          <a:spcPct val="120000"/>
                        </a:lnSpc>
                        <a:spcBef>
                          <a:spcPts val="0"/>
                        </a:spcBef>
                        <a:spcAft>
                          <a:spcPts val="0"/>
                        </a:spcAft>
                        <a:buClrTx/>
                        <a:buSzPct val="100000"/>
                        <a:buFont typeface="Arial" panose="020B0604020202020204" pitchFamily="34" charset="0"/>
                        <a:buChar char="•"/>
                      </a:pPr>
                      <a:r>
                        <a:rPr lang="en-US" sz="1400" b="0" dirty="0">
                          <a:solidFill>
                            <a:srgbClr val="000000"/>
                          </a:solidFill>
                        </a:rPr>
                        <a:t>Application Programming Interfaces (APIs)</a:t>
                      </a:r>
                    </a:p>
                    <a:p>
                      <a:pPr marL="285750" indent="-285750">
                        <a:lnSpc>
                          <a:spcPct val="120000"/>
                        </a:lnSpc>
                        <a:spcBef>
                          <a:spcPts val="0"/>
                        </a:spcBef>
                        <a:spcAft>
                          <a:spcPts val="0"/>
                        </a:spcAft>
                        <a:buClrTx/>
                        <a:buSzPct val="100000"/>
                        <a:buFont typeface="Arial" panose="020B0604020202020204" pitchFamily="34" charset="0"/>
                        <a:buChar char="•"/>
                      </a:pPr>
                      <a:r>
                        <a:rPr lang="en-US" sz="1400" b="0" dirty="0">
                          <a:solidFill>
                            <a:srgbClr val="000000"/>
                          </a:solidFill>
                        </a:rPr>
                        <a:t>REpresentational State Transfer (REST)</a:t>
                      </a:r>
                    </a:p>
                    <a:p>
                      <a:pPr marL="285750" indent="-285750">
                        <a:lnSpc>
                          <a:spcPct val="120000"/>
                        </a:lnSpc>
                        <a:spcBef>
                          <a:spcPts val="0"/>
                        </a:spcBef>
                        <a:spcAft>
                          <a:spcPts val="0"/>
                        </a:spcAft>
                        <a:buClrTx/>
                        <a:buSzPct val="100000"/>
                        <a:buFont typeface="Arial" panose="020B0604020202020204" pitchFamily="34" charset="0"/>
                        <a:buChar char="•"/>
                      </a:pPr>
                      <a:r>
                        <a:rPr lang="en-US" sz="1400" b="0" dirty="0">
                          <a:solidFill>
                            <a:srgbClr val="000000"/>
                          </a:solidFill>
                        </a:rPr>
                        <a:t>Long Strings</a:t>
                      </a:r>
                    </a:p>
                    <a:p>
                      <a:pPr marL="285750" indent="-285750">
                        <a:lnSpc>
                          <a:spcPct val="120000"/>
                        </a:lnSpc>
                        <a:spcBef>
                          <a:spcPts val="0"/>
                        </a:spcBef>
                        <a:spcAft>
                          <a:spcPts val="0"/>
                        </a:spcAft>
                        <a:buClrTx/>
                        <a:buSzPct val="100000"/>
                        <a:buFont typeface="Arial" panose="020B0604020202020204" pitchFamily="34" charset="0"/>
                        <a:buChar char="•"/>
                      </a:pPr>
                      <a:r>
                        <a:rPr lang="en-US" sz="1400" b="0" dirty="0">
                          <a:solidFill>
                            <a:srgbClr val="000000"/>
                          </a:solidFill>
                        </a:rPr>
                        <a:t>Parsing</a:t>
                      </a:r>
                    </a:p>
                    <a:p>
                      <a:pPr marL="285750" indent="-285750">
                        <a:lnSpc>
                          <a:spcPct val="120000"/>
                        </a:lnSpc>
                        <a:spcBef>
                          <a:spcPts val="0"/>
                        </a:spcBef>
                        <a:spcAft>
                          <a:spcPts val="0"/>
                        </a:spcAft>
                        <a:buClrTx/>
                        <a:buSzPct val="100000"/>
                        <a:buFont typeface="Arial" panose="020B0604020202020204" pitchFamily="34" charset="0"/>
                        <a:buChar char="•"/>
                      </a:pPr>
                      <a:r>
                        <a:rPr lang="en-US" sz="1400" b="0" dirty="0">
                          <a:solidFill>
                            <a:srgbClr val="000000"/>
                          </a:solidFill>
                        </a:rPr>
                        <a:t>Serializing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600795013"/>
                  </a:ext>
                </a:extLst>
              </a:tr>
            </a:tbl>
          </a:graphicData>
        </a:graphic>
      </p:graphicFrame>
    </p:spTree>
    <p:extLst>
      <p:ext uri="{BB962C8B-B14F-4D97-AF65-F5344CB8AC3E}">
        <p14:creationId xmlns:p14="http://schemas.microsoft.com/office/powerpoint/2010/main" val="2291135844"/>
      </p:ext>
    </p:extLst>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1602930394"/>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7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Default Theme" id="{A3178FD6-045E-43BB-9FF9-79BDC55288A1}" vid="{B3635A64-254C-4D4D-B1C2-6197525273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34824</TotalTime>
  <Words>5824</Words>
  <Application>Microsoft Office PowerPoint</Application>
  <PresentationFormat>On-screen Show (16:9)</PresentationFormat>
  <Paragraphs>1181</Paragraphs>
  <Slides>95</Slides>
  <Notes>94</Notes>
  <HiddenSlides>7</HiddenSlides>
  <MMClips>0</MMClips>
  <ScaleCrop>false</ScaleCrop>
  <HeadingPairs>
    <vt:vector size="4" baseType="variant">
      <vt:variant>
        <vt:lpstr>Theme</vt:lpstr>
      </vt:variant>
      <vt:variant>
        <vt:i4>1</vt:i4>
      </vt:variant>
      <vt:variant>
        <vt:lpstr>Slide Titles</vt:lpstr>
      </vt:variant>
      <vt:variant>
        <vt:i4>95</vt:i4>
      </vt:variant>
    </vt:vector>
  </HeadingPairs>
  <TitlesOfParts>
    <vt:vector size="96" baseType="lpstr">
      <vt:lpstr>Default Theme</vt:lpstr>
      <vt:lpstr>Module 3: Software Development and Design</vt:lpstr>
      <vt:lpstr>Instructor Materials – Module 3 Planning Guide</vt:lpstr>
      <vt:lpstr>What to Expect in this Module</vt:lpstr>
      <vt:lpstr>Check Your Understanding</vt:lpstr>
      <vt:lpstr>Module 3: Activities</vt:lpstr>
      <vt:lpstr>Module 3: Best Practices</vt:lpstr>
      <vt:lpstr>Module 3: Best Practices (Contd.)</vt:lpstr>
      <vt:lpstr>Module 3: Best Practices (Contd.)</vt:lpstr>
      <vt:lpstr>Module 3: Software Development and Design</vt:lpstr>
      <vt:lpstr>Module Objectives</vt:lpstr>
      <vt:lpstr>3.1 Software Development</vt:lpstr>
      <vt:lpstr>Software Development and Design Introduction</vt:lpstr>
      <vt:lpstr>Software Development and Design Software Development Life Cycle (SDLC)</vt:lpstr>
      <vt:lpstr>Software Development and Design Requirements and Analysis Phase</vt:lpstr>
      <vt:lpstr>Software Development and Design Design and Implementation Phases</vt:lpstr>
      <vt:lpstr>Software Development and Design Testing, Deployment, and Maintenance Phases</vt:lpstr>
      <vt:lpstr>Software Development and Design Software Development Methodologies</vt:lpstr>
      <vt:lpstr>Software Development and Design Waterfall Software Development</vt:lpstr>
      <vt:lpstr>Software Development and Design Agile Software Development</vt:lpstr>
      <vt:lpstr>Software Development and Design  Agile Methods</vt:lpstr>
      <vt:lpstr>Software Development and Design Agile Methods (Contd.)</vt:lpstr>
      <vt:lpstr>Software Development and Design Agile Methods (Contd.)</vt:lpstr>
      <vt:lpstr>Software Development and Design Lean Software Development</vt:lpstr>
      <vt:lpstr>Software Development and Design Lean Software Development (Contd.)</vt:lpstr>
      <vt:lpstr>Software Development and Design Lean Software Development (Contd.)</vt:lpstr>
      <vt:lpstr>Software Development and Design Lean Software Development (Contd.)</vt:lpstr>
      <vt:lpstr>Software Development and Design Lab - Explore Python Development Tools</vt:lpstr>
      <vt:lpstr>3.2 Software Design Patterns</vt:lpstr>
      <vt:lpstr>Software Design Patterns  Introduction</vt:lpstr>
      <vt:lpstr>Software Design Patterns  The Original Design Patterns</vt:lpstr>
      <vt:lpstr>Software Design Patterns  Observer Design Pattern</vt:lpstr>
      <vt:lpstr>Software Design Patterns  Model-View-Controller (MVC)</vt:lpstr>
      <vt:lpstr>3.3 Version Control Systems</vt:lpstr>
      <vt:lpstr>Version Control Systems  Types of Version Control Systems</vt:lpstr>
      <vt:lpstr>Version Control Systems  Types of Version Control Systems (Contd.)</vt:lpstr>
      <vt:lpstr>Version Control Systems  Types of Version Control Systems (Contd.)</vt:lpstr>
      <vt:lpstr>Version Control Systems  Types of Version Control Systems (Contd.)</vt:lpstr>
      <vt:lpstr>Version Control Systems   Git</vt:lpstr>
      <vt:lpstr>Version Control Systems  Git (Contd.)</vt:lpstr>
      <vt:lpstr>Version Control Systems  Local vs. Remote Repositories</vt:lpstr>
      <vt:lpstr>Version Control Systems  What is Branching?</vt:lpstr>
      <vt:lpstr>Version Control Systems  GitHub and Other Providers</vt:lpstr>
      <vt:lpstr>Version Control Systems  Git Commands</vt:lpstr>
      <vt:lpstr>Version Control Systems  Git Commands (Contd.)</vt:lpstr>
      <vt:lpstr>Version Control Systems  Git Commands (Contd.)</vt:lpstr>
      <vt:lpstr>Version Control Systems  Adding and Removing Files</vt:lpstr>
      <vt:lpstr>Version Control Systems  Adding and Removing Files (Contd.)</vt:lpstr>
      <vt:lpstr>Version Control Systems  Adding and Removing Files (Contd.)</vt:lpstr>
      <vt:lpstr>Version Control Systems  Updating Repositories</vt:lpstr>
      <vt:lpstr>Version Control Systems  Updating Repositories (Contd.)</vt:lpstr>
      <vt:lpstr>Version Control Systems  Updating Repositories (Contd.)</vt:lpstr>
      <vt:lpstr>Version Control Systems  Updating Repositories (Contd.)</vt:lpstr>
      <vt:lpstr>Version Control Systems  Branching Features</vt:lpstr>
      <vt:lpstr>Version Control Systems  Branching Features (Contd.)</vt:lpstr>
      <vt:lpstr>Version Control Systems  Branching Features (Contd.)</vt:lpstr>
      <vt:lpstr>Version Control Systems  Branching Features (Contd.)</vt:lpstr>
      <vt:lpstr>Version Control Systems  .diff Files</vt:lpstr>
      <vt:lpstr>Version Control Systems  Lab - Software Version Control with Git</vt:lpstr>
      <vt:lpstr>3.4 Coding Basics</vt:lpstr>
      <vt:lpstr>Coding Basics  Methods, Functions, Modules, and Classes</vt:lpstr>
      <vt:lpstr>Coding Basics  Clean Code</vt:lpstr>
      <vt:lpstr>Coding Basics  Methods and Functions</vt:lpstr>
      <vt:lpstr>Coding Basics  Methods and Functions (Contd.)</vt:lpstr>
      <vt:lpstr>Coding Basics  Methods and Functions (Contd.)</vt:lpstr>
      <vt:lpstr>Coding Basics  Methods and Functions (Contd.)</vt:lpstr>
      <vt:lpstr>Coding Basics  Modules</vt:lpstr>
      <vt:lpstr>Coding Basics  Classes</vt:lpstr>
      <vt:lpstr>Coding Basics  Lab - Python Classes Review</vt:lpstr>
      <vt:lpstr>3.5 Code Review and Testing</vt:lpstr>
      <vt:lpstr>Code Review and Testing  What is a Code Review and Why Should You Do This?</vt:lpstr>
      <vt:lpstr>Code Review and Testing  Types of Code Reviews</vt:lpstr>
      <vt:lpstr>Code Review and Testing  Testing</vt:lpstr>
      <vt:lpstr>Code Review and Testing  Unit Testing</vt:lpstr>
      <vt:lpstr>Code Review and Testing  Integration Testing</vt:lpstr>
      <vt:lpstr>Code Review and Testing  Test-Driven Development (TDD)</vt:lpstr>
      <vt:lpstr>Code Review and Testing  Lab - Create a Python Unit Test</vt:lpstr>
      <vt:lpstr>3.6 Understanding Data Formats</vt:lpstr>
      <vt:lpstr>Understanding Data Formats  Data Formats</vt:lpstr>
      <vt:lpstr>Understanding Data Formats  XML</vt:lpstr>
      <vt:lpstr>Understanding Data Formats  XML (Contd.)</vt:lpstr>
      <vt:lpstr>Understanding Data Formats  XML (Contd.)</vt:lpstr>
      <vt:lpstr>Understanding Data Formats  XML (Contd.)</vt:lpstr>
      <vt:lpstr>Understanding Data Formats  JSON</vt:lpstr>
      <vt:lpstr>Understanding Data Formats  JSON (Contd.)</vt:lpstr>
      <vt:lpstr>Understanding Data Formats  YAML</vt:lpstr>
      <vt:lpstr>Understanding Data Formats  YAML (Contd.)</vt:lpstr>
      <vt:lpstr>Understanding Data Formats  YAML (Contd.)</vt:lpstr>
      <vt:lpstr>Understanding Data Formats  YAML (Contd.)</vt:lpstr>
      <vt:lpstr>Understanding Data Formats  YAML (Contd.)</vt:lpstr>
      <vt:lpstr>Understanding Data Formats  Parsing and Serializing</vt:lpstr>
      <vt:lpstr>Understanding Data Formats  Lab - Parse Different Data Types with Python</vt:lpstr>
      <vt:lpstr>3.7 Software Development and Design Summary</vt:lpstr>
      <vt:lpstr>Software Development and Design Summary  What Did I Learn in this Module?</vt:lpstr>
      <vt:lpstr>Software Development and Design New Terms and Commands</vt:lpstr>
      <vt:lpstr>PowerPoint Presentation</vt:lpstr>
    </vt:vector>
  </TitlesOfParts>
  <Company>Cisco Systems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bvachon@cisco.com</dc:creator>
  <cp:lastModifiedBy>admin</cp:lastModifiedBy>
  <cp:revision>1391</cp:revision>
  <dcterms:created xsi:type="dcterms:W3CDTF">2016-08-22T22:27:36Z</dcterms:created>
  <dcterms:modified xsi:type="dcterms:W3CDTF">2020-08-13T08:15:37Z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