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tags/tag78.xml" ContentType="application/vnd.openxmlformats-officedocument.presentationml.tags+xml"/>
  <Override PartName="/ppt/notesSlides/notesSlide77.xml" ContentType="application/vnd.openxmlformats-officedocument.presentationml.notesSlide+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tags/tag81.xml" ContentType="application/vnd.openxmlformats-officedocument.presentationml.tags+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3"/>
  </p:notesMasterIdLst>
  <p:sldIdLst>
    <p:sldId id="1132" r:id="rId2"/>
    <p:sldId id="1162" r:id="rId3"/>
    <p:sldId id="1134" r:id="rId4"/>
    <p:sldId id="1135" r:id="rId5"/>
    <p:sldId id="1136" r:id="rId6"/>
    <p:sldId id="1137" r:id="rId7"/>
    <p:sldId id="1138" r:id="rId8"/>
    <p:sldId id="1139" r:id="rId9"/>
    <p:sldId id="1140" r:id="rId10"/>
    <p:sldId id="1141" r:id="rId11"/>
    <p:sldId id="1142" r:id="rId12"/>
    <p:sldId id="925" r:id="rId13"/>
    <p:sldId id="759" r:id="rId14"/>
    <p:sldId id="628" r:id="rId15"/>
    <p:sldId id="1072" r:id="rId16"/>
    <p:sldId id="1073" r:id="rId17"/>
    <p:sldId id="927" r:id="rId18"/>
    <p:sldId id="788" r:id="rId19"/>
    <p:sldId id="1074" r:id="rId20"/>
    <p:sldId id="1075" r:id="rId21"/>
    <p:sldId id="1077" r:id="rId22"/>
    <p:sldId id="1078" r:id="rId23"/>
    <p:sldId id="1079" r:id="rId24"/>
    <p:sldId id="1080" r:id="rId25"/>
    <p:sldId id="1143" r:id="rId26"/>
    <p:sldId id="1082" r:id="rId27"/>
    <p:sldId id="1083" r:id="rId28"/>
    <p:sldId id="1084" r:id="rId29"/>
    <p:sldId id="1085" r:id="rId30"/>
    <p:sldId id="1081" r:id="rId31"/>
    <p:sldId id="1086" r:id="rId32"/>
    <p:sldId id="1087" r:id="rId33"/>
    <p:sldId id="1161" r:id="rId34"/>
    <p:sldId id="1090" r:id="rId35"/>
    <p:sldId id="1091" r:id="rId36"/>
    <p:sldId id="1092" r:id="rId37"/>
    <p:sldId id="1094" r:id="rId38"/>
    <p:sldId id="1095" r:id="rId39"/>
    <p:sldId id="1096" r:id="rId40"/>
    <p:sldId id="1098" r:id="rId41"/>
    <p:sldId id="1100" r:id="rId42"/>
    <p:sldId id="1101" r:id="rId43"/>
    <p:sldId id="1102" r:id="rId44"/>
    <p:sldId id="1103" r:id="rId45"/>
    <p:sldId id="1104" r:id="rId46"/>
    <p:sldId id="1105" r:id="rId47"/>
    <p:sldId id="1106" r:id="rId48"/>
    <p:sldId id="1108" r:id="rId49"/>
    <p:sldId id="1109" r:id="rId50"/>
    <p:sldId id="1110" r:id="rId51"/>
    <p:sldId id="1111" r:id="rId52"/>
    <p:sldId id="1144" r:id="rId53"/>
    <p:sldId id="1145" r:id="rId54"/>
    <p:sldId id="1146" r:id="rId55"/>
    <p:sldId id="1112" r:id="rId56"/>
    <p:sldId id="1113" r:id="rId57"/>
    <p:sldId id="1115" r:id="rId58"/>
    <p:sldId id="1117" r:id="rId59"/>
    <p:sldId id="1118" r:id="rId60"/>
    <p:sldId id="1119" r:id="rId61"/>
    <p:sldId id="1120" r:id="rId62"/>
    <p:sldId id="1121" r:id="rId63"/>
    <p:sldId id="1148" r:id="rId64"/>
    <p:sldId id="1149" r:id="rId65"/>
    <p:sldId id="1150" r:id="rId66"/>
    <p:sldId id="1122" r:id="rId67"/>
    <p:sldId id="1151" r:id="rId68"/>
    <p:sldId id="1123" r:id="rId69"/>
    <p:sldId id="1124" r:id="rId70"/>
    <p:sldId id="1152" r:id="rId71"/>
    <p:sldId id="1153" r:id="rId72"/>
    <p:sldId id="1154" r:id="rId73"/>
    <p:sldId id="1158" r:id="rId74"/>
    <p:sldId id="1159" r:id="rId75"/>
    <p:sldId id="1126" r:id="rId76"/>
    <p:sldId id="1127" r:id="rId77"/>
    <p:sldId id="1128" r:id="rId78"/>
    <p:sldId id="1129" r:id="rId79"/>
    <p:sldId id="1130" r:id="rId80"/>
    <p:sldId id="1160" r:id="rId81"/>
    <p:sldId id="1131" r:id="rId82"/>
  </p:sldIdLst>
  <p:sldSz cx="9144000" cy="5143500" type="screen16x9"/>
  <p:notesSz cx="6858000" cy="9144000"/>
  <p:custDataLst>
    <p:tags r:id="rId8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7" name="admin" initials="a" lastIdx="1" clrIdx="7"/>
  <p:cmAuthor id="1" name="Jane Gibbons -X (jagibbon - DEL ORO CONSULTING INC at Cisco)" initials="JG-(-DOCIaC" lastIdx="28" clrIdx="1"/>
  <p:cmAuthor id="2" name="Bob Vachon" initials="BV" lastIdx="24" clrIdx="2"/>
  <p:cmAuthor id="3" name="Sue Livingston -X (suliving - UNICON INC at Cisco)" initials="SL-(-UIaC" lastIdx="4" clrIdx="3"/>
  <p:cmAuthor id="4" name="jagibbon" initials="jmg" lastIdx="3" clrIdx="4"/>
  <p:cmAuthor id="5" name="hp" initials="h" lastIdx="48" clrIdx="5"/>
  <p:cmAuthor id="6" name="Telethia Willis (twillis)" initials="TW(" lastIdx="21"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2E35A-F9A6-D457-BE08-514FBFA732CA}" v="17" dt="2020-08-04T06:09:53.054"/>
    <p1510:client id="{259CBFB8-AE55-469D-FD96-2DDA22DE9B12}" v="27" dt="2020-08-04T06:52:29.783"/>
    <p1510:client id="{2F43ED9E-B832-D2C9-431A-3EA1453F8EB9}" v="50" dt="2020-08-04T09:28:46.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13" autoAdjust="0"/>
    <p:restoredTop sz="98217" autoAdjust="0"/>
  </p:normalViewPr>
  <p:slideViewPr>
    <p:cSldViewPr snapToGrid="0" showGuides="1">
      <p:cViewPr>
        <p:scale>
          <a:sx n="100" d="100"/>
          <a:sy n="100" d="100"/>
        </p:scale>
        <p:origin x="-41" y="82"/>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gs" Target="tags/tag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microsoft.com/office/2015/10/relationships/revisionInfo" Target="revisionInfo.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Cisco Networking</a:t>
            </a:r>
            <a:r>
              <a:rPr lang="en-US" baseline="0" dirty="0">
                <a:solidFill>
                  <a:schemeClr val="accent5">
                    <a:lumMod val="40000"/>
                    <a:lumOff val="60000"/>
                  </a:schemeClr>
                </a:solidFill>
              </a:rPr>
              <a:t> Academy Program</a:t>
            </a:r>
            <a:endParaRPr lang="en-US" dirty="0">
              <a:solidFill>
                <a:schemeClr val="accent5">
                  <a:lumMod val="40000"/>
                  <a:lumOff val="60000"/>
                </a:schemeClr>
              </a:solidFill>
            </a:endParaRPr>
          </a:p>
          <a:p>
            <a:r>
              <a:rPr lang="en-US" dirty="0">
                <a:solidFill>
                  <a:schemeClr val="accent5">
                    <a:lumMod val="40000"/>
                    <a:lumOff val="60000"/>
                  </a:schemeClr>
                </a:solidFill>
              </a:rPr>
              <a:t>DevNet Associate v1.0</a:t>
            </a:r>
          </a:p>
          <a:p>
            <a:pPr>
              <a:buFontTx/>
              <a:buNone/>
            </a:pPr>
            <a:r>
              <a:rPr lang="en-US" sz="1200" b="0" dirty="0"/>
              <a:t>Module 4: </a:t>
            </a:r>
            <a:r>
              <a:rPr lang="en-US" dirty="0">
                <a:solidFill>
                  <a:schemeClr val="accent5">
                    <a:lumMod val="40000"/>
                    <a:lumOff val="60000"/>
                  </a:schemeClr>
                </a:solidFill>
              </a:rPr>
              <a:t>Understanding and Using APIs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10</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Cisco Networking</a:t>
            </a:r>
            <a:r>
              <a:rPr lang="en-US" baseline="0" dirty="0">
                <a:solidFill>
                  <a:schemeClr val="accent5">
                    <a:lumMod val="40000"/>
                    <a:lumOff val="60000"/>
                  </a:schemeClr>
                </a:solidFill>
              </a:rPr>
              <a:t> Academy Program</a:t>
            </a:r>
            <a:endParaRPr lang="en-US" dirty="0">
              <a:solidFill>
                <a:schemeClr val="accent5">
                  <a:lumMod val="40000"/>
                  <a:lumOff val="60000"/>
                </a:schemeClr>
              </a:solidFill>
            </a:endParaRPr>
          </a:p>
          <a:p>
            <a:r>
              <a:rPr lang="en-US" dirty="0">
                <a:solidFill>
                  <a:schemeClr val="accent5">
                    <a:lumMod val="40000"/>
                    <a:lumOff val="60000"/>
                  </a:schemeClr>
                </a:solidFill>
              </a:rPr>
              <a:t>DevNet Associate v1.0</a:t>
            </a:r>
          </a:p>
          <a:p>
            <a:pPr>
              <a:buFontTx/>
              <a:buNone/>
            </a:pPr>
            <a:r>
              <a:rPr lang="en-US" sz="1200" b="0" dirty="0"/>
              <a:t>Module 4: </a:t>
            </a:r>
            <a:r>
              <a:rPr lang="en-US" dirty="0">
                <a:solidFill>
                  <a:schemeClr val="accent5">
                    <a:lumMod val="40000"/>
                    <a:lumOff val="60000"/>
                  </a:schemeClr>
                </a:solidFill>
              </a:rPr>
              <a:t>Understanding and Using APIs</a:t>
            </a:r>
            <a:endParaRPr lang="en-US" dirty="0"/>
          </a:p>
          <a:p>
            <a:endParaRPr lang="en-US" dirty="0"/>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t>5 mins.</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endParaRPr lang="en-US" sz="1050" b="1"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12</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defTabSz="914400" eaLnBrk="0" hangingPunct="0">
              <a:spcBef>
                <a:spcPct val="0"/>
              </a:spcBef>
              <a:spcAft>
                <a:spcPct val="0"/>
              </a:spcAft>
              <a:buClrTx/>
              <a:buSzTx/>
              <a:buNone/>
            </a:pPr>
            <a:r>
              <a:rPr lang="en-US" sz="1200" b="0" dirty="0"/>
              <a:t>4 – </a:t>
            </a:r>
            <a:r>
              <a:rPr lang="en-US" sz="1200" dirty="0">
                <a:solidFill>
                  <a:schemeClr val="tx1"/>
                </a:solidFill>
                <a:ea typeface="Calibri" panose="020F0502020204030204" pitchFamily="34" charset="0"/>
                <a:cs typeface="Calibri" panose="020F0502020204030204" pitchFamily="34" charset="0"/>
              </a:rPr>
              <a:t>Understanding and Using APIs</a:t>
            </a:r>
            <a:endParaRPr lang="en-US" altLang="en-US" sz="1200" dirty="0">
              <a:solidFill>
                <a:schemeClr val="tx1"/>
              </a:solidFill>
              <a:ea typeface="Calibri" panose="020F0502020204030204" pitchFamily="34" charset="0"/>
              <a:cs typeface="Calibri" panose="020F0502020204030204" pitchFamily="34" charset="0"/>
            </a:endParaRPr>
          </a:p>
          <a:p>
            <a:r>
              <a:rPr lang="en-GB" dirty="0"/>
              <a:t>4.0.1 – Why should I take this module?</a:t>
            </a:r>
          </a:p>
        </p:txBody>
      </p:sp>
    </p:spTree>
    <p:extLst>
      <p:ext uri="{BB962C8B-B14F-4D97-AF65-F5344CB8AC3E}">
        <p14:creationId xmlns:p14="http://schemas.microsoft.com/office/powerpoint/2010/main" val="158792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1" dirty="0">
                <a:solidFill>
                  <a:srgbClr val="FF0000"/>
                </a:solidFill>
              </a:rPr>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4 - </a:t>
            </a:r>
            <a:r>
              <a:rPr lang="en-US" dirty="0">
                <a:solidFill>
                  <a:schemeClr val="accent5">
                    <a:lumMod val="40000"/>
                    <a:lumOff val="60000"/>
                  </a:schemeClr>
                </a:solidFill>
              </a:rPr>
              <a:t>Understanding and Using APIs</a:t>
            </a:r>
            <a:endParaRPr lang="en-US" dirty="0"/>
          </a:p>
          <a:p>
            <a:pPr>
              <a:buFontTx/>
              <a:buNone/>
            </a:pPr>
            <a:r>
              <a:rPr lang="en-US" sz="1200" b="0" dirty="0">
                <a:solidFill>
                  <a:srgbClr val="FF0000"/>
                </a:solidFill>
              </a:rPr>
              <a:t>4.1 - </a:t>
            </a:r>
            <a:r>
              <a:rPr lang="en-US" dirty="0">
                <a:solidFill>
                  <a:schemeClr val="accent5">
                    <a:lumMod val="40000"/>
                    <a:lumOff val="60000"/>
                  </a:schemeClr>
                </a:solidFill>
              </a:rPr>
              <a:t>Introducing APIs</a:t>
            </a: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Introduce API</a:t>
            </a:r>
            <a:r>
              <a:rPr lang="en-US" sz="1000" baseline="0" dirty="0"/>
              <a:t> by providing examples of </a:t>
            </a:r>
            <a:r>
              <a:rPr lang="en-US" sz="1000" dirty="0"/>
              <a:t>different</a:t>
            </a:r>
            <a:r>
              <a:rPr lang="en-US" sz="1000" baseline="0" dirty="0"/>
              <a:t> types of API integrations.</a:t>
            </a:r>
          </a:p>
          <a:p>
            <a:pPr marL="341313" lvl="1" indent="-171450">
              <a:buFont typeface="Arial" panose="020B0604020202020204" pitchFamily="34" charset="0"/>
              <a:buChar char="•"/>
            </a:pPr>
            <a:r>
              <a:rPr lang="en-US" sz="1000" baseline="0" dirty="0"/>
              <a:t>Explain the uses of APIs by introducing the use cases supported by examples. (Refer to section 4.1.2)</a:t>
            </a:r>
          </a:p>
          <a:p>
            <a:pPr marL="341313" lvl="1" indent="-171450">
              <a:buFont typeface="Arial" panose="020B0604020202020204" pitchFamily="34" charset="0"/>
              <a:buChar char="•"/>
            </a:pPr>
            <a:r>
              <a:rPr lang="en-US" sz="1000" baseline="0" dirty="0"/>
              <a:t>After discussing the uses of APIs, ask the students what are their views on APIs being so popular or widely spread. </a:t>
            </a:r>
            <a:endParaRPr lang="en-US" sz="1000" dirty="0">
              <a:solidFill>
                <a:prstClr val="black"/>
              </a:solidFill>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0" baseline="0" dirty="0"/>
              <a:t>API</a:t>
            </a:r>
            <a:r>
              <a:rPr lang="en-US" sz="1200" b="0" i="0" baseline="0" dirty="0">
                <a:solidFill>
                  <a:srgbClr val="FF0000"/>
                </a:solidFill>
              </a:rPr>
              <a:t> and API Use cases</a:t>
            </a:r>
            <a:endParaRPr lang="en-US" i="0" dirty="0">
              <a:solidFill>
                <a:srgbClr val="FF0000"/>
              </a:solidFil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sz="1200" kern="1200" dirty="0">
                <a:solidFill>
                  <a:schemeClr val="tx1"/>
                </a:solidFill>
                <a:latin typeface="Arial" charset="0"/>
                <a:ea typeface="ＭＳ Ｐゴシック" charset="0"/>
                <a:cs typeface="ＭＳ Ｐゴシック" charset="0"/>
              </a:rPr>
              <a:t>4.1 – Introducing APIs</a:t>
            </a:r>
          </a:p>
          <a:p>
            <a:pPr>
              <a:lnSpc>
                <a:spcPct val="80000"/>
              </a:lnSpc>
              <a:buFontTx/>
              <a:buNone/>
            </a:pPr>
            <a:r>
              <a:rPr lang="en-US" sz="1200" kern="1200" dirty="0">
                <a:solidFill>
                  <a:schemeClr val="tx1"/>
                </a:solidFill>
                <a:latin typeface="Arial" charset="0"/>
                <a:ea typeface="ＭＳ Ｐゴシック" charset="0"/>
                <a:cs typeface="ＭＳ Ｐゴシック" charset="0"/>
              </a:rPr>
              <a:t>4.1.1 – </a:t>
            </a:r>
            <a:r>
              <a:rPr lang="en-US" altLang="en-US" dirty="0"/>
              <a:t>What is an API?</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sz="1200" kern="1200" dirty="0">
                <a:solidFill>
                  <a:schemeClr val="tx1"/>
                </a:solidFill>
                <a:latin typeface="Arial" charset="0"/>
                <a:ea typeface="ＭＳ Ｐゴシック" charset="0"/>
                <a:cs typeface="ＭＳ Ｐゴシック" charset="0"/>
              </a:rPr>
              <a:t>4.1 – Introducing APIs</a:t>
            </a:r>
          </a:p>
          <a:p>
            <a:pPr>
              <a:lnSpc>
                <a:spcPct val="80000"/>
              </a:lnSpc>
              <a:buFontTx/>
              <a:buNone/>
            </a:pPr>
            <a:r>
              <a:rPr lang="en-US" sz="1200" kern="1200" dirty="0">
                <a:solidFill>
                  <a:schemeClr val="tx1"/>
                </a:solidFill>
                <a:latin typeface="Arial" charset="0"/>
                <a:ea typeface="ＭＳ Ｐゴシック" charset="0"/>
                <a:cs typeface="ＭＳ Ｐゴシック" charset="0"/>
              </a:rPr>
              <a:t>4.1.2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Why use APIs?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sz="1200" kern="1200" dirty="0">
                <a:solidFill>
                  <a:schemeClr val="tx1"/>
                </a:solidFill>
                <a:latin typeface="Arial" charset="0"/>
                <a:ea typeface="ＭＳ Ｐゴシック" charset="0"/>
                <a:cs typeface="ＭＳ Ｐゴシック" charset="0"/>
              </a:rPr>
              <a:t>4.1 – Introducing APIs</a:t>
            </a:r>
          </a:p>
          <a:p>
            <a:pPr>
              <a:lnSpc>
                <a:spcPct val="80000"/>
              </a:lnSpc>
              <a:buFontTx/>
              <a:buNone/>
            </a:pPr>
            <a:r>
              <a:rPr lang="en-US" sz="1200" kern="1200" dirty="0">
                <a:solidFill>
                  <a:schemeClr val="tx1"/>
                </a:solidFill>
                <a:latin typeface="Arial" charset="0"/>
                <a:ea typeface="ＭＳ Ｐゴシック" charset="0"/>
                <a:cs typeface="ＭＳ Ｐゴシック" charset="0"/>
              </a:rPr>
              <a:t>4.1.3– </a:t>
            </a:r>
            <a:r>
              <a:rPr lang="en-US" altLang="en-US" dirty="0"/>
              <a:t>Why are APIs so popular?</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050" b="1" dirty="0">
                <a:solidFill>
                  <a:srgbClr val="FF0000"/>
                </a:solidFill>
              </a:rPr>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a:solidFill>
                  <a:srgbClr val="FF0000"/>
                </a:solidFill>
              </a:rPr>
              <a:t>4 - </a:t>
            </a:r>
            <a:r>
              <a:rPr lang="en-US" sz="1050" dirty="0">
                <a:solidFill>
                  <a:schemeClr val="accent5">
                    <a:lumMod val="40000"/>
                    <a:lumOff val="60000"/>
                  </a:schemeClr>
                </a:solidFill>
              </a:rPr>
              <a:t>Understanding and Using APIs</a:t>
            </a:r>
            <a:endParaRPr lang="en-US" sz="1050" dirty="0"/>
          </a:p>
          <a:p>
            <a:pPr>
              <a:buFontTx/>
              <a:buNone/>
            </a:pPr>
            <a:r>
              <a:rPr lang="en-US" sz="1050" b="0" dirty="0">
                <a:solidFill>
                  <a:srgbClr val="FF0000"/>
                </a:solidFill>
              </a:rPr>
              <a:t>4.2 - </a:t>
            </a:r>
            <a:r>
              <a:rPr lang="en-US" sz="1050" dirty="0">
                <a:solidFill>
                  <a:schemeClr val="accent5">
                    <a:lumMod val="40000"/>
                    <a:lumOff val="60000"/>
                  </a:schemeClr>
                </a:solidFill>
              </a:rPr>
              <a:t>API Design Styles</a:t>
            </a:r>
          </a:p>
          <a:p>
            <a:pPr>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Introduce API Design</a:t>
            </a:r>
            <a:r>
              <a:rPr lang="en-US" sz="1000" baseline="0" dirty="0"/>
              <a:t> styles.</a:t>
            </a:r>
            <a:endParaRPr lang="en-US" sz="1000" dirty="0"/>
          </a:p>
          <a:p>
            <a:pPr marL="341313" lvl="1" indent="-171450">
              <a:buFont typeface="Arial" panose="020B0604020202020204" pitchFamily="34" charset="0"/>
              <a:buChar char="•"/>
            </a:pPr>
            <a:r>
              <a:rPr lang="en-US" sz="1000" dirty="0"/>
              <a:t>Discuss the differences between Asynchronous and Synchronous API with examples.</a:t>
            </a: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050" b="1" kern="1200" dirty="0">
                <a:solidFill>
                  <a:schemeClr val="tx1"/>
                </a:solidFill>
                <a:latin typeface="+mn-lt"/>
                <a:ea typeface="+mn-ea"/>
                <a:cs typeface="+mn-cs"/>
              </a:rPr>
              <a:t>Key Points</a:t>
            </a:r>
            <a:r>
              <a:rPr lang="en-US" sz="1050" b="1" dirty="0"/>
              <a:t>:</a:t>
            </a:r>
            <a:r>
              <a:rPr lang="en-US" sz="1100" b="1" dirty="0"/>
              <a:t>  </a:t>
            </a:r>
            <a:r>
              <a:rPr lang="en-US" sz="1000" b="0" i="1" dirty="0"/>
              <a:t>Asynchronous API</a:t>
            </a:r>
            <a:r>
              <a:rPr lang="en-US" sz="1000" b="0" i="1" baseline="0" dirty="0"/>
              <a:t> and </a:t>
            </a:r>
            <a:r>
              <a:rPr lang="en-US" sz="1000" b="0" i="1" dirty="0"/>
              <a:t>Synchronous</a:t>
            </a:r>
            <a:r>
              <a:rPr lang="en-US" sz="1000" b="0" i="1" baseline="0" dirty="0"/>
              <a:t> API</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4.2</a:t>
            </a:r>
            <a:r>
              <a:rPr lang="en-US" baseline="0" dirty="0">
                <a:solidFill>
                  <a:schemeClr val="accent5">
                    <a:lumMod val="40000"/>
                    <a:lumOff val="60000"/>
                  </a:schemeClr>
                </a:solidFill>
              </a:rPr>
              <a:t>  - API Design Styles</a:t>
            </a:r>
          </a:p>
          <a:p>
            <a:pPr>
              <a:lnSpc>
                <a:spcPct val="80000"/>
              </a:lnSpc>
              <a:buFontTx/>
              <a:buNone/>
            </a:pPr>
            <a:r>
              <a:rPr lang="en-US" baseline="0" dirty="0">
                <a:solidFill>
                  <a:schemeClr val="accent5">
                    <a:lumMod val="40000"/>
                    <a:lumOff val="60000"/>
                  </a:schemeClr>
                </a:solidFill>
              </a:rPr>
              <a:t>4.2.1 – Types of design styles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4.2</a:t>
            </a:r>
            <a:r>
              <a:rPr lang="en-US" baseline="0" dirty="0">
                <a:solidFill>
                  <a:schemeClr val="accent5">
                    <a:lumMod val="40000"/>
                    <a:lumOff val="60000"/>
                  </a:schemeClr>
                </a:solidFill>
              </a:rPr>
              <a:t>  - API Design Styles</a:t>
            </a:r>
          </a:p>
          <a:p>
            <a:pPr>
              <a:lnSpc>
                <a:spcPct val="80000"/>
              </a:lnSpc>
              <a:buFontTx/>
              <a:buNone/>
            </a:pPr>
            <a:r>
              <a:rPr lang="en-US" baseline="0" dirty="0">
                <a:solidFill>
                  <a:schemeClr val="accent5">
                    <a:lumMod val="40000"/>
                    <a:lumOff val="60000"/>
                  </a:schemeClr>
                </a:solidFill>
              </a:rPr>
              <a:t>4.2.2 – Synchronous APIs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4.2</a:t>
            </a:r>
            <a:r>
              <a:rPr lang="en-US" baseline="0" dirty="0">
                <a:solidFill>
                  <a:schemeClr val="accent5">
                    <a:lumMod val="40000"/>
                    <a:lumOff val="60000"/>
                  </a:schemeClr>
                </a:solidFill>
              </a:rPr>
              <a:t>  - API Design Styles</a:t>
            </a:r>
          </a:p>
          <a:p>
            <a:pPr>
              <a:lnSpc>
                <a:spcPct val="80000"/>
              </a:lnSpc>
              <a:buFontTx/>
              <a:buNone/>
            </a:pPr>
            <a:r>
              <a:rPr lang="en-US" baseline="0" dirty="0">
                <a:solidFill>
                  <a:schemeClr val="accent5">
                    <a:lumMod val="40000"/>
                    <a:lumOff val="60000"/>
                  </a:schemeClr>
                </a:solidFill>
              </a:rPr>
              <a:t>4.2.3 – Asynchronous APIs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050" b="1" dirty="0">
                <a:solidFill>
                  <a:srgbClr val="FF0000"/>
                </a:solidFill>
              </a:rPr>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a:solidFill>
                  <a:srgbClr val="FF0000"/>
                </a:solidFill>
              </a:rPr>
              <a:t>4 - </a:t>
            </a:r>
            <a:r>
              <a:rPr lang="en-US" sz="1050" dirty="0">
                <a:solidFill>
                  <a:schemeClr val="accent5">
                    <a:lumMod val="40000"/>
                    <a:lumOff val="60000"/>
                  </a:schemeClr>
                </a:solidFill>
              </a:rPr>
              <a:t>Understanding and Using APIs</a:t>
            </a:r>
            <a:endParaRPr lang="en-US" sz="1050" dirty="0"/>
          </a:p>
          <a:p>
            <a:pPr>
              <a:buFontTx/>
              <a:buNone/>
            </a:pPr>
            <a:r>
              <a:rPr lang="en-US" sz="1050" b="0" dirty="0">
                <a:solidFill>
                  <a:srgbClr val="FF0000"/>
                </a:solidFill>
              </a:rPr>
              <a:t>4.3 – </a:t>
            </a:r>
            <a:r>
              <a:rPr lang="en-US" sz="1050" dirty="0">
                <a:solidFill>
                  <a:schemeClr val="accent5">
                    <a:lumMod val="40000"/>
                    <a:lumOff val="60000"/>
                  </a:schemeClr>
                </a:solidFill>
              </a:rPr>
              <a:t>API</a:t>
            </a:r>
            <a:r>
              <a:rPr lang="en-US" sz="1050" baseline="0" dirty="0">
                <a:solidFill>
                  <a:schemeClr val="accent5">
                    <a:lumMod val="40000"/>
                    <a:lumOff val="60000"/>
                  </a:schemeClr>
                </a:solidFill>
              </a:rPr>
              <a:t> Architectural Styles</a:t>
            </a:r>
            <a:endParaRPr lang="en-US" sz="1050" b="0" dirty="0">
              <a:solidFill>
                <a:srgbClr val="FF0000"/>
              </a:solidFill>
            </a:endParaRPr>
          </a:p>
          <a:p>
            <a:pPr>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10</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Introduce API Architectural Styles and its types</a:t>
            </a:r>
            <a:r>
              <a:rPr lang="en-US" sz="1000" baseline="0" dirty="0"/>
              <a:t>.</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Explain each API Architectural Styles in detail.</a:t>
            </a:r>
            <a:endParaRPr lang="en-US" sz="1000" dirty="0"/>
          </a:p>
          <a:p>
            <a:pPr marL="171450" lvl="0" indent="-171450">
              <a:buFont typeface="Arial" panose="020B0604020202020204" pitchFamily="34" charset="0"/>
              <a:buChar char="•"/>
            </a:pPr>
            <a:r>
              <a:rPr lang="en-US" sz="1050" b="1" kern="1200" dirty="0">
                <a:solidFill>
                  <a:schemeClr val="tx1"/>
                </a:solidFill>
                <a:latin typeface="+mn-lt"/>
                <a:ea typeface="+mn-ea"/>
                <a:cs typeface="+mn-cs"/>
              </a:rPr>
              <a:t>Key Points</a:t>
            </a:r>
            <a:r>
              <a:rPr lang="en-US" sz="1050" b="1" dirty="0"/>
              <a:t>:</a:t>
            </a:r>
            <a:r>
              <a:rPr lang="en-US" sz="1100" b="1" dirty="0"/>
              <a:t>  </a:t>
            </a:r>
            <a:r>
              <a:rPr lang="en-US" sz="1100" b="0" i="0" dirty="0"/>
              <a:t>API Architectural Styles, </a:t>
            </a:r>
            <a:r>
              <a:rPr lang="en-US" sz="1000" b="0" i="0" dirty="0"/>
              <a:t>RPC, SOAP, REST</a:t>
            </a:r>
            <a:endParaRPr lang="en-US" i="0"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4.3</a:t>
            </a:r>
            <a:r>
              <a:rPr lang="en-US" baseline="0" dirty="0">
                <a:solidFill>
                  <a:schemeClr val="accent5">
                    <a:lumMod val="40000"/>
                    <a:lumOff val="60000"/>
                  </a:schemeClr>
                </a:solidFill>
              </a:rPr>
              <a:t>  - API Architectural Styles</a:t>
            </a:r>
          </a:p>
          <a:p>
            <a:pPr>
              <a:lnSpc>
                <a:spcPct val="80000"/>
              </a:lnSpc>
              <a:buFontTx/>
              <a:buNone/>
            </a:pPr>
            <a:r>
              <a:rPr lang="en-US" baseline="0" dirty="0">
                <a:solidFill>
                  <a:schemeClr val="accent5">
                    <a:lumMod val="40000"/>
                    <a:lumOff val="60000"/>
                  </a:schemeClr>
                </a:solidFill>
              </a:rPr>
              <a:t>4.3.1 – Common Architectural Styles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4.3</a:t>
            </a:r>
            <a:r>
              <a:rPr lang="en-US" baseline="0" dirty="0">
                <a:solidFill>
                  <a:schemeClr val="accent5">
                    <a:lumMod val="40000"/>
                    <a:lumOff val="60000"/>
                  </a:schemeClr>
                </a:solidFill>
              </a:rPr>
              <a:t>  - API Architectural Styles</a:t>
            </a:r>
          </a:p>
          <a:p>
            <a:pPr>
              <a:lnSpc>
                <a:spcPct val="80000"/>
              </a:lnSpc>
              <a:buFontTx/>
              <a:buNone/>
            </a:pPr>
            <a:r>
              <a:rPr lang="en-US" baseline="0" dirty="0">
                <a:solidFill>
                  <a:schemeClr val="accent5">
                    <a:lumMod val="40000"/>
                    <a:lumOff val="60000"/>
                  </a:schemeClr>
                </a:solidFill>
              </a:rPr>
              <a:t>4.3.2 – Remote Procedure Call (RPC)</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4.3</a:t>
            </a:r>
            <a:r>
              <a:rPr lang="en-US" baseline="0" dirty="0">
                <a:solidFill>
                  <a:schemeClr val="accent5">
                    <a:lumMod val="40000"/>
                    <a:lumOff val="60000"/>
                  </a:schemeClr>
                </a:solidFill>
              </a:rPr>
              <a:t>  - API Architectural Styles</a:t>
            </a:r>
          </a:p>
          <a:p>
            <a:pPr>
              <a:lnSpc>
                <a:spcPct val="80000"/>
              </a:lnSpc>
              <a:buFontTx/>
              <a:buNone/>
            </a:pPr>
            <a:r>
              <a:rPr lang="en-US" baseline="0" dirty="0">
                <a:solidFill>
                  <a:schemeClr val="accent5">
                    <a:lumMod val="40000"/>
                    <a:lumOff val="60000"/>
                  </a:schemeClr>
                </a:solidFill>
              </a:rPr>
              <a:t>4.3.3 – Simple Object Access Protocol (SOAP)</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4.3</a:t>
            </a:r>
            <a:r>
              <a:rPr lang="en-US" baseline="0" dirty="0">
                <a:solidFill>
                  <a:schemeClr val="accent5">
                    <a:lumMod val="40000"/>
                    <a:lumOff val="60000"/>
                  </a:schemeClr>
                </a:solidFill>
              </a:rPr>
              <a:t>  - API Architectural Styles</a:t>
            </a:r>
          </a:p>
          <a:p>
            <a:pPr>
              <a:lnSpc>
                <a:spcPct val="80000"/>
              </a:lnSpc>
              <a:buFontTx/>
              <a:buNone/>
            </a:pPr>
            <a:r>
              <a:rPr lang="en-US" baseline="0" dirty="0">
                <a:solidFill>
                  <a:schemeClr val="accent5">
                    <a:lumMod val="40000"/>
                    <a:lumOff val="60000"/>
                  </a:schemeClr>
                </a:solidFill>
              </a:rPr>
              <a:t>4.3.3 – Simple Object Access Protocol (SOAP)</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4.3</a:t>
            </a:r>
            <a:r>
              <a:rPr lang="en-US" baseline="0" dirty="0">
                <a:solidFill>
                  <a:schemeClr val="accent5">
                    <a:lumMod val="40000"/>
                    <a:lumOff val="60000"/>
                  </a:schemeClr>
                </a:solidFill>
              </a:rPr>
              <a:t>  - API Architectural Styles</a:t>
            </a:r>
            <a:endParaRPr lang="en-US" dirty="0">
              <a:solidFill>
                <a:schemeClr val="accent5">
                  <a:lumMod val="40000"/>
                  <a:lumOff val="60000"/>
                </a:schemeClr>
              </a:solidFill>
            </a:endParaRPr>
          </a:p>
          <a:p>
            <a:pPr>
              <a:lnSpc>
                <a:spcPct val="80000"/>
              </a:lnSpc>
              <a:buFontTx/>
              <a:buNone/>
            </a:pPr>
            <a:r>
              <a:rPr lang="en-US" dirty="0">
                <a:solidFill>
                  <a:schemeClr val="accent5">
                    <a:lumMod val="40000"/>
                    <a:lumOff val="60000"/>
                  </a:schemeClr>
                </a:solidFill>
              </a:rPr>
              <a:t>4.3.4 -</a:t>
            </a:r>
            <a:r>
              <a:rPr lang="en-US" baseline="0" dirty="0">
                <a:solidFill>
                  <a:schemeClr val="accent5">
                    <a:lumMod val="40000"/>
                    <a:lumOff val="60000"/>
                  </a:schemeClr>
                </a:solidFill>
              </a:rPr>
              <a:t> </a:t>
            </a:r>
            <a:r>
              <a:rPr lang="en-US" dirty="0">
                <a:solidFill>
                  <a:schemeClr val="accent5">
                    <a:lumMod val="40000"/>
                    <a:lumOff val="60000"/>
                  </a:schemeClr>
                </a:solidFill>
              </a:rPr>
              <a:t>Representational State Transfer (REST)</a:t>
            </a:r>
          </a:p>
        </p:txBody>
      </p:sp>
    </p:spTree>
    <p:extLst>
      <p:ext uri="{BB962C8B-B14F-4D97-AF65-F5344CB8AC3E}">
        <p14:creationId xmlns:p14="http://schemas.microsoft.com/office/powerpoint/2010/main" val="3427554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4.3</a:t>
            </a:r>
            <a:r>
              <a:rPr lang="en-US" baseline="0" dirty="0">
                <a:solidFill>
                  <a:schemeClr val="accent5">
                    <a:lumMod val="40000"/>
                    <a:lumOff val="60000"/>
                  </a:schemeClr>
                </a:solidFill>
              </a:rPr>
              <a:t>  - API Architectural Styles</a:t>
            </a:r>
            <a:endParaRPr lang="en-US" dirty="0">
              <a:solidFill>
                <a:schemeClr val="accent5">
                  <a:lumMod val="40000"/>
                  <a:lumOff val="60000"/>
                </a:schemeClr>
              </a:solidFill>
            </a:endParaRPr>
          </a:p>
          <a:p>
            <a:pPr>
              <a:lnSpc>
                <a:spcPct val="80000"/>
              </a:lnSpc>
              <a:buFontTx/>
              <a:buNone/>
            </a:pPr>
            <a:r>
              <a:rPr lang="en-US" dirty="0">
                <a:solidFill>
                  <a:schemeClr val="accent5">
                    <a:lumMod val="40000"/>
                    <a:lumOff val="60000"/>
                  </a:schemeClr>
                </a:solidFill>
              </a:rPr>
              <a:t>4.3.4 -</a:t>
            </a:r>
            <a:r>
              <a:rPr lang="en-US" baseline="0" dirty="0">
                <a:solidFill>
                  <a:schemeClr val="accent5">
                    <a:lumMod val="40000"/>
                    <a:lumOff val="60000"/>
                  </a:schemeClr>
                </a:solidFill>
              </a:rPr>
              <a:t> </a:t>
            </a:r>
            <a:r>
              <a:rPr lang="en-US" dirty="0">
                <a:solidFill>
                  <a:schemeClr val="accent5">
                    <a:lumMod val="40000"/>
                    <a:lumOff val="60000"/>
                  </a:schemeClr>
                </a:solidFill>
              </a:rPr>
              <a:t>Representational State Transfer (REST)</a:t>
            </a:r>
          </a:p>
        </p:txBody>
      </p:sp>
    </p:spTree>
    <p:extLst>
      <p:ext uri="{BB962C8B-B14F-4D97-AF65-F5344CB8AC3E}">
        <p14:creationId xmlns:p14="http://schemas.microsoft.com/office/powerpoint/2010/main" val="342755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4.3</a:t>
            </a:r>
            <a:r>
              <a:rPr lang="en-US" baseline="0" dirty="0">
                <a:solidFill>
                  <a:schemeClr val="accent5">
                    <a:lumMod val="40000"/>
                    <a:lumOff val="60000"/>
                  </a:schemeClr>
                </a:solidFill>
              </a:rPr>
              <a:t>  - API Architectural Styles</a:t>
            </a:r>
            <a:endParaRPr lang="en-US" dirty="0">
              <a:solidFill>
                <a:schemeClr val="accent5">
                  <a:lumMod val="40000"/>
                  <a:lumOff val="60000"/>
                </a:schemeClr>
              </a:solidFill>
            </a:endParaRPr>
          </a:p>
          <a:p>
            <a:pPr>
              <a:lnSpc>
                <a:spcPct val="80000"/>
              </a:lnSpc>
              <a:buFontTx/>
              <a:buNone/>
            </a:pPr>
            <a:r>
              <a:rPr lang="en-US" dirty="0">
                <a:solidFill>
                  <a:schemeClr val="accent5">
                    <a:lumMod val="40000"/>
                    <a:lumOff val="60000"/>
                  </a:schemeClr>
                </a:solidFill>
              </a:rPr>
              <a:t>4.3.4 -</a:t>
            </a:r>
            <a:r>
              <a:rPr lang="en-US" baseline="0" dirty="0">
                <a:solidFill>
                  <a:schemeClr val="accent5">
                    <a:lumMod val="40000"/>
                    <a:lumOff val="60000"/>
                  </a:schemeClr>
                </a:solidFill>
              </a:rPr>
              <a:t> </a:t>
            </a:r>
            <a:r>
              <a:rPr lang="en-US" dirty="0">
                <a:solidFill>
                  <a:schemeClr val="accent5">
                    <a:lumMod val="40000"/>
                    <a:lumOff val="60000"/>
                  </a:schemeClr>
                </a:solidFill>
              </a:rPr>
              <a:t>REpresentational State Transfer (REST)</a:t>
            </a:r>
          </a:p>
        </p:txBody>
      </p:sp>
    </p:spTree>
    <p:extLst>
      <p:ext uri="{BB962C8B-B14F-4D97-AF65-F5344CB8AC3E}">
        <p14:creationId xmlns:p14="http://schemas.microsoft.com/office/powerpoint/2010/main" val="3427554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4.3</a:t>
            </a:r>
            <a:r>
              <a:rPr lang="en-US" baseline="0" dirty="0">
                <a:solidFill>
                  <a:schemeClr val="accent5">
                    <a:lumMod val="40000"/>
                    <a:lumOff val="60000"/>
                  </a:schemeClr>
                </a:solidFill>
              </a:rPr>
              <a:t>  - API Architectural Styles</a:t>
            </a:r>
            <a:endParaRPr lang="en-US" dirty="0">
              <a:solidFill>
                <a:schemeClr val="accent5">
                  <a:lumMod val="40000"/>
                  <a:lumOff val="60000"/>
                </a:schemeClr>
              </a:solidFill>
            </a:endParaRPr>
          </a:p>
          <a:p>
            <a:pPr>
              <a:lnSpc>
                <a:spcPct val="80000"/>
              </a:lnSpc>
              <a:buFontTx/>
              <a:buNone/>
            </a:pPr>
            <a:r>
              <a:rPr lang="en-US" dirty="0">
                <a:solidFill>
                  <a:schemeClr val="accent5">
                    <a:lumMod val="40000"/>
                    <a:lumOff val="60000"/>
                  </a:schemeClr>
                </a:solidFill>
              </a:rPr>
              <a:t>4.3.4 -</a:t>
            </a:r>
            <a:r>
              <a:rPr lang="en-US" baseline="0" dirty="0">
                <a:solidFill>
                  <a:schemeClr val="accent5">
                    <a:lumMod val="40000"/>
                    <a:lumOff val="60000"/>
                  </a:schemeClr>
                </a:solidFill>
              </a:rPr>
              <a:t> </a:t>
            </a:r>
            <a:r>
              <a:rPr lang="en-US" dirty="0">
                <a:solidFill>
                  <a:schemeClr val="accent5">
                    <a:lumMod val="40000"/>
                    <a:lumOff val="60000"/>
                  </a:schemeClr>
                </a:solidFill>
              </a:rPr>
              <a:t>REpresentational State Transfer (REST)</a:t>
            </a:r>
          </a:p>
        </p:txBody>
      </p:sp>
    </p:spTree>
    <p:extLst>
      <p:ext uri="{BB962C8B-B14F-4D97-AF65-F5344CB8AC3E}">
        <p14:creationId xmlns:p14="http://schemas.microsoft.com/office/powerpoint/2010/main" val="342755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466822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050" b="1" dirty="0">
                <a:solidFill>
                  <a:srgbClr val="FF0000"/>
                </a:solidFill>
              </a:rPr>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a:solidFill>
                  <a:srgbClr val="FF0000"/>
                </a:solidFill>
              </a:rPr>
              <a:t>4 - </a:t>
            </a:r>
            <a:r>
              <a:rPr lang="en-US" sz="1050" dirty="0">
                <a:solidFill>
                  <a:schemeClr val="accent5">
                    <a:lumMod val="40000"/>
                    <a:lumOff val="60000"/>
                  </a:schemeClr>
                </a:solidFill>
              </a:rPr>
              <a:t>Understanding and Using APIs</a:t>
            </a:r>
            <a:endParaRPr lang="en-US" sz="1050" dirty="0"/>
          </a:p>
          <a:p>
            <a:pPr>
              <a:buFontTx/>
              <a:buNone/>
            </a:pPr>
            <a:r>
              <a:rPr lang="en-US" sz="1050" b="0" dirty="0">
                <a:solidFill>
                  <a:srgbClr val="FF0000"/>
                </a:solidFill>
              </a:rPr>
              <a:t>4.4 - </a:t>
            </a:r>
            <a:r>
              <a:rPr lang="en-US" sz="1050" dirty="0">
                <a:solidFill>
                  <a:schemeClr val="accent5">
                    <a:lumMod val="40000"/>
                    <a:lumOff val="60000"/>
                  </a:schemeClr>
                </a:solidFill>
              </a:rPr>
              <a:t>Introduction to REST APIs</a:t>
            </a:r>
            <a:endParaRPr lang="en-US" sz="1050" b="1" u="sng"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17</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Introduce the topic Rest APIs</a:t>
            </a:r>
          </a:p>
          <a:p>
            <a:pPr marL="341313" lvl="1" indent="-171450">
              <a:buFont typeface="Arial" panose="020B0604020202020204" pitchFamily="34" charset="0"/>
              <a:buChar char="•"/>
            </a:pPr>
            <a:r>
              <a:rPr lang="en-US" sz="1000" dirty="0"/>
              <a:t>Explain the components of REST API.</a:t>
            </a:r>
          </a:p>
          <a:p>
            <a:pPr marL="341313" lvl="1" indent="-171450">
              <a:buFont typeface="Arial" panose="020B0604020202020204" pitchFamily="34" charset="0"/>
              <a:buChar char="•"/>
            </a:pPr>
            <a:r>
              <a:rPr lang="en-US" sz="1000" b="0" i="0" kern="1200" dirty="0">
                <a:solidFill>
                  <a:schemeClr val="tx1"/>
                </a:solidFill>
                <a:effectLst/>
                <a:latin typeface="+mn-lt"/>
                <a:ea typeface="+mn-ea"/>
                <a:cs typeface="+mn-cs"/>
              </a:rPr>
              <a:t>Explain the components</a:t>
            </a:r>
            <a:r>
              <a:rPr lang="en-US" sz="1000" b="0" i="0" kern="1200" baseline="0" dirty="0">
                <a:solidFill>
                  <a:schemeClr val="tx1"/>
                </a:solidFill>
                <a:effectLst/>
                <a:latin typeface="+mn-lt"/>
                <a:ea typeface="+mn-ea"/>
                <a:cs typeface="+mn-cs"/>
              </a:rPr>
              <a:t> of URI.</a:t>
            </a:r>
          </a:p>
          <a:p>
            <a:pPr marL="341313" lvl="1" indent="-171450">
              <a:buFont typeface="Arial" panose="020B0604020202020204" pitchFamily="34" charset="0"/>
              <a:buChar char="•"/>
            </a:pPr>
            <a:r>
              <a:rPr lang="en-US" sz="1000" b="0" i="0" kern="1200" baseline="0" dirty="0">
                <a:solidFill>
                  <a:schemeClr val="tx1"/>
                </a:solidFill>
                <a:effectLst/>
                <a:latin typeface="+mn-lt"/>
                <a:ea typeface="+mn-ea"/>
                <a:cs typeface="+mn-cs"/>
              </a:rPr>
              <a:t>Explain API request and responses.</a:t>
            </a: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050" b="1" kern="1200" dirty="0">
                <a:solidFill>
                  <a:schemeClr val="tx1"/>
                </a:solidFill>
                <a:latin typeface="+mn-lt"/>
                <a:ea typeface="+mn-ea"/>
                <a:cs typeface="+mn-cs"/>
              </a:rPr>
              <a:t>Key Points</a:t>
            </a:r>
            <a:r>
              <a:rPr lang="en-US" sz="1050" b="1" dirty="0"/>
              <a:t>:</a:t>
            </a:r>
            <a:r>
              <a:rPr lang="en-US" sz="1100" b="1" dirty="0"/>
              <a:t>  </a:t>
            </a:r>
            <a:r>
              <a:rPr lang="en-US" sz="1000" b="0" i="0" dirty="0"/>
              <a:t>REST APIs  requests, REST APIs responses.</a:t>
            </a:r>
            <a:endParaRPr lang="en-US" i="0"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4.4-Introduction</a:t>
            </a:r>
            <a:r>
              <a:rPr lang="en-US" baseline="0" dirty="0">
                <a:solidFill>
                  <a:schemeClr val="accent5">
                    <a:lumMod val="40000"/>
                    <a:lumOff val="60000"/>
                  </a:schemeClr>
                </a:solidFill>
              </a:rPr>
              <a:t> to REST APIs</a:t>
            </a:r>
          </a:p>
          <a:p>
            <a:pPr marL="0" marR="0" indent="0" algn="l" defTabSz="457200" rtl="0" eaLnBrk="1" fontAlgn="auto" latinLnBrk="0" hangingPunct="1">
              <a:lnSpc>
                <a:spcPct val="80000"/>
              </a:lnSpc>
              <a:spcBef>
                <a:spcPts val="0"/>
              </a:spcBef>
              <a:spcAft>
                <a:spcPts val="0"/>
              </a:spcAft>
              <a:buClrTx/>
              <a:buSzTx/>
              <a:buFontTx/>
              <a:buNone/>
              <a:tabLst/>
              <a:defRPr/>
            </a:pPr>
            <a:r>
              <a:rPr lang="en-US" baseline="0" dirty="0">
                <a:solidFill>
                  <a:schemeClr val="accent5">
                    <a:lumMod val="40000"/>
                    <a:lumOff val="60000"/>
                  </a:schemeClr>
                </a:solidFill>
              </a:rPr>
              <a:t>4.4.1-</a:t>
            </a:r>
            <a:r>
              <a:rPr lang="en-US" sz="1200" b="0" i="0" kern="1200" dirty="0">
                <a:solidFill>
                  <a:schemeClr val="tx1"/>
                </a:solidFill>
                <a:effectLst/>
                <a:latin typeface="+mn-lt"/>
                <a:ea typeface="+mn-ea"/>
                <a:cs typeface="+mn-cs"/>
              </a:rPr>
              <a:t>REST Web Service APIs</a:t>
            </a:r>
          </a:p>
          <a:p>
            <a:pPr>
              <a:lnSpc>
                <a:spcPct val="80000"/>
              </a:lnSpc>
              <a:buFontTx/>
              <a:buNone/>
            </a:pP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4.4-Introduction</a:t>
            </a:r>
            <a:r>
              <a:rPr lang="en-US" baseline="0" dirty="0">
                <a:solidFill>
                  <a:schemeClr val="accent5">
                    <a:lumMod val="40000"/>
                    <a:lumOff val="60000"/>
                  </a:schemeClr>
                </a:solidFill>
              </a:rPr>
              <a:t> to REST APIs</a:t>
            </a:r>
          </a:p>
          <a:p>
            <a:pPr marL="0" marR="0" indent="0" algn="l" defTabSz="457200" rtl="0" eaLnBrk="1" fontAlgn="auto" latinLnBrk="0" hangingPunct="1">
              <a:lnSpc>
                <a:spcPct val="80000"/>
              </a:lnSpc>
              <a:spcBef>
                <a:spcPts val="0"/>
              </a:spcBef>
              <a:spcAft>
                <a:spcPts val="0"/>
              </a:spcAft>
              <a:buClrTx/>
              <a:buSzTx/>
              <a:buFontTx/>
              <a:buNone/>
              <a:tabLst/>
              <a:defRPr/>
            </a:pPr>
            <a:r>
              <a:rPr lang="en-US" baseline="0" dirty="0">
                <a:solidFill>
                  <a:schemeClr val="accent5">
                    <a:lumMod val="40000"/>
                    <a:lumOff val="60000"/>
                  </a:schemeClr>
                </a:solidFill>
              </a:rPr>
              <a:t>4.4.2-</a:t>
            </a:r>
            <a:r>
              <a:rPr lang="en-US" sz="1200" b="0" i="0" kern="1200" dirty="0">
                <a:solidFill>
                  <a:schemeClr val="tx1"/>
                </a:solidFill>
                <a:effectLst/>
                <a:latin typeface="+mn-lt"/>
                <a:ea typeface="+mn-ea"/>
                <a:cs typeface="+mn-cs"/>
              </a:rPr>
              <a:t>REST API Requests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4.4-Introduction</a:t>
            </a:r>
            <a:r>
              <a:rPr lang="en-US" baseline="0" dirty="0">
                <a:solidFill>
                  <a:schemeClr val="accent5">
                    <a:lumMod val="40000"/>
                    <a:lumOff val="60000"/>
                  </a:schemeClr>
                </a:solidFill>
              </a:rPr>
              <a:t> to REST APIs</a:t>
            </a:r>
          </a:p>
          <a:p>
            <a:pPr marL="0" marR="0" indent="0" algn="l" defTabSz="457200" rtl="0" eaLnBrk="1" fontAlgn="auto" latinLnBrk="0" hangingPunct="1">
              <a:lnSpc>
                <a:spcPct val="80000"/>
              </a:lnSpc>
              <a:spcBef>
                <a:spcPts val="0"/>
              </a:spcBef>
              <a:spcAft>
                <a:spcPts val="0"/>
              </a:spcAft>
              <a:buClrTx/>
              <a:buSzTx/>
              <a:buFontTx/>
              <a:buNone/>
              <a:tabLst/>
              <a:defRPr/>
            </a:pPr>
            <a:r>
              <a:rPr lang="en-US" baseline="0" dirty="0">
                <a:solidFill>
                  <a:schemeClr val="accent5">
                    <a:lumMod val="40000"/>
                    <a:lumOff val="60000"/>
                  </a:schemeClr>
                </a:solidFill>
              </a:rPr>
              <a:t>4.4.2-</a:t>
            </a:r>
            <a:r>
              <a:rPr lang="en-US" sz="1200" b="0" i="0" kern="1200" dirty="0">
                <a:solidFill>
                  <a:schemeClr val="tx1"/>
                </a:solidFill>
                <a:effectLst/>
                <a:latin typeface="+mn-lt"/>
                <a:ea typeface="+mn-ea"/>
                <a:cs typeface="+mn-cs"/>
              </a:rPr>
              <a:t>REST API Requests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4.4-Introduction</a:t>
            </a:r>
            <a:r>
              <a:rPr lang="en-US" baseline="0" dirty="0">
                <a:solidFill>
                  <a:schemeClr val="accent5">
                    <a:lumMod val="40000"/>
                    <a:lumOff val="60000"/>
                  </a:schemeClr>
                </a:solidFill>
              </a:rPr>
              <a:t> to REST APIs</a:t>
            </a:r>
          </a:p>
          <a:p>
            <a:pPr marL="0" marR="0" indent="0" algn="l" defTabSz="457200" rtl="0" eaLnBrk="1" fontAlgn="auto" latinLnBrk="0" hangingPunct="1">
              <a:lnSpc>
                <a:spcPct val="80000"/>
              </a:lnSpc>
              <a:spcBef>
                <a:spcPts val="0"/>
              </a:spcBef>
              <a:spcAft>
                <a:spcPts val="0"/>
              </a:spcAft>
              <a:buClrTx/>
              <a:buSzTx/>
              <a:buFontTx/>
              <a:buNone/>
              <a:tabLst/>
              <a:defRPr/>
            </a:pPr>
            <a:r>
              <a:rPr lang="en-US" baseline="0" dirty="0">
                <a:solidFill>
                  <a:schemeClr val="accent5">
                    <a:lumMod val="40000"/>
                    <a:lumOff val="60000"/>
                  </a:schemeClr>
                </a:solidFill>
              </a:rPr>
              <a:t>4.4.2-</a:t>
            </a:r>
            <a:r>
              <a:rPr lang="en-US" sz="1200" b="0" i="0" kern="1200" dirty="0">
                <a:solidFill>
                  <a:schemeClr val="tx1"/>
                </a:solidFill>
                <a:effectLst/>
                <a:latin typeface="+mn-lt"/>
                <a:ea typeface="+mn-ea"/>
                <a:cs typeface="+mn-cs"/>
              </a:rPr>
              <a:t>REST API Requests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4.4-Introduction</a:t>
            </a:r>
            <a:r>
              <a:rPr lang="en-US" baseline="0" dirty="0">
                <a:solidFill>
                  <a:schemeClr val="accent5">
                    <a:lumMod val="40000"/>
                    <a:lumOff val="60000"/>
                  </a:schemeClr>
                </a:solidFill>
              </a:rPr>
              <a:t> to REST APIs</a:t>
            </a:r>
          </a:p>
          <a:p>
            <a:pPr marL="0" marR="0" indent="0" algn="l" defTabSz="457200" rtl="0" eaLnBrk="1" fontAlgn="auto" latinLnBrk="0" hangingPunct="1">
              <a:lnSpc>
                <a:spcPct val="80000"/>
              </a:lnSpc>
              <a:spcBef>
                <a:spcPts val="0"/>
              </a:spcBef>
              <a:spcAft>
                <a:spcPts val="0"/>
              </a:spcAft>
              <a:buClrTx/>
              <a:buSzTx/>
              <a:buFontTx/>
              <a:buNone/>
              <a:tabLst/>
              <a:defRPr/>
            </a:pPr>
            <a:r>
              <a:rPr lang="en-US" baseline="0" dirty="0">
                <a:solidFill>
                  <a:schemeClr val="accent5">
                    <a:lumMod val="40000"/>
                    <a:lumOff val="60000"/>
                  </a:schemeClr>
                </a:solidFill>
              </a:rPr>
              <a:t>4.4.2-</a:t>
            </a:r>
            <a:r>
              <a:rPr lang="en-US" sz="1200" b="0" i="0" kern="1200" dirty="0">
                <a:solidFill>
                  <a:schemeClr val="tx1"/>
                </a:solidFill>
                <a:effectLst/>
                <a:latin typeface="+mn-lt"/>
                <a:ea typeface="+mn-ea"/>
                <a:cs typeface="+mn-cs"/>
              </a:rPr>
              <a:t>REST API Requests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4.4-Introduction</a:t>
            </a:r>
            <a:r>
              <a:rPr lang="en-US" baseline="0" dirty="0">
                <a:solidFill>
                  <a:schemeClr val="accent5">
                    <a:lumMod val="40000"/>
                    <a:lumOff val="60000"/>
                  </a:schemeClr>
                </a:solidFill>
              </a:rPr>
              <a:t> to REST APIs</a:t>
            </a:r>
          </a:p>
          <a:p>
            <a:pPr marL="0" marR="0" indent="0" algn="l" defTabSz="457200" rtl="0" eaLnBrk="1" fontAlgn="auto" latinLnBrk="0" hangingPunct="1">
              <a:lnSpc>
                <a:spcPct val="80000"/>
              </a:lnSpc>
              <a:spcBef>
                <a:spcPts val="0"/>
              </a:spcBef>
              <a:spcAft>
                <a:spcPts val="0"/>
              </a:spcAft>
              <a:buClrTx/>
              <a:buSzTx/>
              <a:buFontTx/>
              <a:buNone/>
              <a:tabLst/>
              <a:defRPr/>
            </a:pPr>
            <a:r>
              <a:rPr lang="en-US" baseline="0" dirty="0">
                <a:solidFill>
                  <a:schemeClr val="accent5">
                    <a:lumMod val="40000"/>
                    <a:lumOff val="60000"/>
                  </a:schemeClr>
                </a:solidFill>
              </a:rPr>
              <a:t>4.4.2-</a:t>
            </a:r>
            <a:r>
              <a:rPr lang="en-US" sz="1200" b="0" i="0" kern="1200" dirty="0">
                <a:solidFill>
                  <a:schemeClr val="tx1"/>
                </a:solidFill>
                <a:effectLst/>
                <a:latin typeface="+mn-lt"/>
                <a:ea typeface="+mn-ea"/>
                <a:cs typeface="+mn-cs"/>
              </a:rPr>
              <a:t>REST API Requests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4.4-Introduction</a:t>
            </a:r>
            <a:r>
              <a:rPr lang="en-US" baseline="0" dirty="0">
                <a:solidFill>
                  <a:schemeClr val="accent5">
                    <a:lumMod val="40000"/>
                    <a:lumOff val="60000"/>
                  </a:schemeClr>
                </a:solidFill>
              </a:rPr>
              <a:t> to REST APIs</a:t>
            </a:r>
          </a:p>
          <a:p>
            <a:pPr marL="0" marR="0" indent="0" algn="l" defTabSz="457200" rtl="0" eaLnBrk="1" fontAlgn="auto" latinLnBrk="0" hangingPunct="1">
              <a:lnSpc>
                <a:spcPct val="80000"/>
              </a:lnSpc>
              <a:spcBef>
                <a:spcPts val="0"/>
              </a:spcBef>
              <a:spcAft>
                <a:spcPts val="0"/>
              </a:spcAft>
              <a:buClrTx/>
              <a:buSzTx/>
              <a:buFontTx/>
              <a:buNone/>
              <a:tabLst/>
              <a:defRPr/>
            </a:pPr>
            <a:r>
              <a:rPr lang="en-US" baseline="0" dirty="0">
                <a:solidFill>
                  <a:schemeClr val="accent5">
                    <a:lumMod val="40000"/>
                    <a:lumOff val="60000"/>
                  </a:schemeClr>
                </a:solidFill>
              </a:rPr>
              <a:t>4.4.3 – REST API Responses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4.4-Introduction</a:t>
            </a:r>
            <a:r>
              <a:rPr lang="en-US" baseline="0" dirty="0">
                <a:solidFill>
                  <a:schemeClr val="accent5">
                    <a:lumMod val="40000"/>
                    <a:lumOff val="60000"/>
                  </a:schemeClr>
                </a:solidFill>
              </a:rPr>
              <a:t> to REST APIs</a:t>
            </a:r>
          </a:p>
          <a:p>
            <a:pPr marL="0" marR="0" indent="0" algn="l" defTabSz="457200" rtl="0" eaLnBrk="1" fontAlgn="auto" latinLnBrk="0" hangingPunct="1">
              <a:lnSpc>
                <a:spcPct val="80000"/>
              </a:lnSpc>
              <a:spcBef>
                <a:spcPts val="0"/>
              </a:spcBef>
              <a:spcAft>
                <a:spcPts val="0"/>
              </a:spcAft>
              <a:buClrTx/>
              <a:buSzTx/>
              <a:buFontTx/>
              <a:buNone/>
              <a:tabLst/>
              <a:defRPr/>
            </a:pPr>
            <a:r>
              <a:rPr lang="en-US" baseline="0" dirty="0">
                <a:solidFill>
                  <a:schemeClr val="accent5">
                    <a:lumMod val="40000"/>
                    <a:lumOff val="60000"/>
                  </a:schemeClr>
                </a:solidFill>
              </a:rPr>
              <a:t>4.4.3 – REST API Responses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4.4-Introduction</a:t>
            </a:r>
            <a:r>
              <a:rPr lang="en-US" baseline="0" dirty="0">
                <a:solidFill>
                  <a:schemeClr val="accent5">
                    <a:lumMod val="40000"/>
                    <a:lumOff val="60000"/>
                  </a:schemeClr>
                </a:solidFill>
              </a:rPr>
              <a:t> to REST APIs</a:t>
            </a:r>
          </a:p>
          <a:p>
            <a:pPr marL="0" marR="0" indent="0" algn="l" defTabSz="457200" rtl="0" eaLnBrk="1" fontAlgn="auto" latinLnBrk="0" hangingPunct="1">
              <a:lnSpc>
                <a:spcPct val="80000"/>
              </a:lnSpc>
              <a:spcBef>
                <a:spcPts val="0"/>
              </a:spcBef>
              <a:spcAft>
                <a:spcPts val="0"/>
              </a:spcAft>
              <a:buClrTx/>
              <a:buSzTx/>
              <a:buFontTx/>
              <a:buNone/>
              <a:tabLst/>
              <a:defRPr/>
            </a:pPr>
            <a:r>
              <a:rPr lang="en-US" baseline="0" dirty="0">
                <a:solidFill>
                  <a:schemeClr val="accent5">
                    <a:lumMod val="40000"/>
                    <a:lumOff val="60000"/>
                  </a:schemeClr>
                </a:solidFill>
              </a:rPr>
              <a:t>4.4.3 – REST API Responses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40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4.4-Introduction</a:t>
            </a:r>
            <a:r>
              <a:rPr lang="en-US" baseline="0" dirty="0">
                <a:solidFill>
                  <a:schemeClr val="accent5">
                    <a:lumMod val="40000"/>
                    <a:lumOff val="60000"/>
                  </a:schemeClr>
                </a:solidFill>
              </a:rPr>
              <a:t> to REST APIs</a:t>
            </a:r>
          </a:p>
          <a:p>
            <a:pPr marL="0" marR="0" indent="0" algn="l" defTabSz="457200" rtl="0" eaLnBrk="1" fontAlgn="auto" latinLnBrk="0" hangingPunct="1">
              <a:lnSpc>
                <a:spcPct val="80000"/>
              </a:lnSpc>
              <a:spcBef>
                <a:spcPts val="0"/>
              </a:spcBef>
              <a:spcAft>
                <a:spcPts val="0"/>
              </a:spcAft>
              <a:buClrTx/>
              <a:buSzTx/>
              <a:buFontTx/>
              <a:buNone/>
              <a:tabLst/>
              <a:defRPr/>
            </a:pPr>
            <a:r>
              <a:rPr lang="en-US" baseline="0" dirty="0">
                <a:solidFill>
                  <a:schemeClr val="accent5">
                    <a:lumMod val="40000"/>
                    <a:lumOff val="60000"/>
                  </a:schemeClr>
                </a:solidFill>
              </a:rPr>
              <a:t>4.4.3 – REST API Responses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41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4.4-Introduction</a:t>
            </a:r>
            <a:r>
              <a:rPr lang="en-US" baseline="0" dirty="0">
                <a:solidFill>
                  <a:schemeClr val="accent5">
                    <a:lumMod val="40000"/>
                    <a:lumOff val="60000"/>
                  </a:schemeClr>
                </a:solidFill>
              </a:rPr>
              <a:t> to REST APIs</a:t>
            </a:r>
          </a:p>
          <a:p>
            <a:pPr marL="0" marR="0" indent="0" algn="l" defTabSz="457200" rtl="0" eaLnBrk="1" fontAlgn="auto" latinLnBrk="0" hangingPunct="1">
              <a:lnSpc>
                <a:spcPct val="80000"/>
              </a:lnSpc>
              <a:spcBef>
                <a:spcPts val="0"/>
              </a:spcBef>
              <a:spcAft>
                <a:spcPts val="0"/>
              </a:spcAft>
              <a:buClrTx/>
              <a:buSzTx/>
              <a:buFontTx/>
              <a:buNone/>
              <a:tabLst/>
              <a:defRPr/>
            </a:pPr>
            <a:r>
              <a:rPr lang="en-US" baseline="0" dirty="0">
                <a:solidFill>
                  <a:schemeClr val="accent5">
                    <a:lumMod val="40000"/>
                    <a:lumOff val="60000"/>
                  </a:schemeClr>
                </a:solidFill>
              </a:rPr>
              <a:t>4.4.3 – REST API Responses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42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4.4-Introduction</a:t>
            </a:r>
            <a:r>
              <a:rPr lang="en-US" baseline="0" dirty="0">
                <a:solidFill>
                  <a:schemeClr val="accent5">
                    <a:lumMod val="40000"/>
                    <a:lumOff val="60000"/>
                  </a:schemeClr>
                </a:solidFill>
              </a:rPr>
              <a:t> to REST APIs</a:t>
            </a:r>
          </a:p>
          <a:p>
            <a:r>
              <a:rPr lang="en-US" baseline="0" dirty="0">
                <a:solidFill>
                  <a:schemeClr val="accent5">
                    <a:lumMod val="40000"/>
                    <a:lumOff val="60000"/>
                  </a:schemeClr>
                </a:solidFill>
              </a:rPr>
              <a:t>4.4.</a:t>
            </a:r>
            <a:r>
              <a:rPr lang="en-US" sz="1200" b="0" i="0" kern="1200" dirty="0">
                <a:solidFill>
                  <a:schemeClr val="tx1"/>
                </a:solidFill>
                <a:effectLst/>
                <a:latin typeface="+mn-lt"/>
                <a:ea typeface="+mn-ea"/>
                <a:cs typeface="+mn-cs"/>
              </a:rPr>
              <a:t> 4 - Using Sequence Diagrams with REST API</a:t>
            </a:r>
          </a:p>
        </p:txBody>
      </p:sp>
    </p:spTree>
    <p:extLst>
      <p:ext uri="{BB962C8B-B14F-4D97-AF65-F5344CB8AC3E}">
        <p14:creationId xmlns:p14="http://schemas.microsoft.com/office/powerpoint/2010/main" val="34275545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050" b="1" dirty="0">
                <a:solidFill>
                  <a:srgbClr val="FF0000"/>
                </a:solidFill>
              </a:rPr>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a:solidFill>
                  <a:srgbClr val="FF0000"/>
                </a:solidFill>
              </a:rPr>
              <a:t>4 - </a:t>
            </a:r>
            <a:r>
              <a:rPr lang="en-US" sz="1050" dirty="0">
                <a:solidFill>
                  <a:schemeClr val="accent5">
                    <a:lumMod val="40000"/>
                    <a:lumOff val="60000"/>
                  </a:schemeClr>
                </a:solidFill>
              </a:rPr>
              <a:t>Understanding and Using APIs</a:t>
            </a:r>
            <a:endParaRPr lang="en-US" sz="1050" dirty="0"/>
          </a:p>
          <a:p>
            <a:pPr>
              <a:buFontTx/>
              <a:buNone/>
            </a:pPr>
            <a:r>
              <a:rPr lang="en-US" sz="1050" b="0" dirty="0">
                <a:solidFill>
                  <a:srgbClr val="FF0000"/>
                </a:solidFill>
              </a:rPr>
              <a:t>4.5 - </a:t>
            </a:r>
            <a:r>
              <a:rPr lang="en-US" sz="1050" dirty="0">
                <a:solidFill>
                  <a:schemeClr val="accent5">
                    <a:lumMod val="40000"/>
                    <a:lumOff val="60000"/>
                  </a:schemeClr>
                </a:solidFill>
              </a:rPr>
              <a:t>Authenticating to a REST API</a:t>
            </a:r>
          </a:p>
          <a:p>
            <a:pPr>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20</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baseline="0" dirty="0"/>
              <a:t>Provide an overview of REST API authentication.</a:t>
            </a:r>
          </a:p>
          <a:p>
            <a:pPr marL="341313" lvl="1" indent="-171450">
              <a:buFont typeface="Arial" panose="020B0604020202020204" pitchFamily="34" charset="0"/>
              <a:buChar char="•"/>
            </a:pPr>
            <a:r>
              <a:rPr lang="en-US" sz="1000" baseline="0" dirty="0"/>
              <a:t>Explain Authentication and authorization with examples.</a:t>
            </a:r>
          </a:p>
          <a:p>
            <a:pPr marL="341313" lvl="1" indent="-171450">
              <a:buFont typeface="Arial" panose="020B0604020202020204" pitchFamily="34" charset="0"/>
              <a:buChar char="•"/>
            </a:pPr>
            <a:r>
              <a:rPr lang="en-US" sz="1000" baseline="0" dirty="0"/>
              <a:t>Explain Authentication and authorization mechanisms.</a:t>
            </a:r>
            <a:endParaRPr lang="en-US" sz="100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At the end of the topic, enquire ho</a:t>
            </a:r>
            <a:r>
              <a:rPr lang="en-US" sz="1200" b="0" i="0" kern="1200" dirty="0">
                <a:solidFill>
                  <a:schemeClr val="tx1"/>
                </a:solidFill>
                <a:effectLst/>
                <a:latin typeface="+mn-lt"/>
                <a:ea typeface="+mn-ea"/>
                <a:cs typeface="+mn-cs"/>
              </a:rPr>
              <a:t>w the learners performed during the </a:t>
            </a:r>
            <a:r>
              <a:rPr lang="en-US" dirty="0"/>
              <a:t>REST APIs with API Simulator and Postman Lab</a:t>
            </a:r>
            <a:r>
              <a:rPr lang="en-US" sz="1200" b="0" i="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US" sz="1050" b="1" kern="1200" dirty="0">
                <a:solidFill>
                  <a:schemeClr val="tx1"/>
                </a:solidFill>
                <a:latin typeface="+mn-lt"/>
                <a:ea typeface="+mn-ea"/>
                <a:cs typeface="+mn-cs"/>
              </a:rPr>
              <a:t>Key Points</a:t>
            </a:r>
            <a:r>
              <a:rPr lang="en-US" sz="1050" b="1" dirty="0"/>
              <a:t>:</a:t>
            </a:r>
            <a:r>
              <a:rPr lang="en-US" sz="1100" b="1" dirty="0"/>
              <a:t>  </a:t>
            </a:r>
            <a:r>
              <a:rPr lang="en-US" sz="1000" b="0" i="0" dirty="0"/>
              <a:t>Authentication and Authorization.</a:t>
            </a:r>
            <a:endParaRPr lang="en-US" i="0" dirty="0"/>
          </a:p>
        </p:txBody>
      </p:sp>
      <p:sp>
        <p:nvSpPr>
          <p:cNvPr id="4" name="Slide Number Placeholder 3"/>
          <p:cNvSpPr>
            <a:spLocks noGrp="1"/>
          </p:cNvSpPr>
          <p:nvPr>
            <p:ph type="sldNum" sz="quarter" idx="10"/>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44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4.5 - Authenticating to a REST APIs</a:t>
            </a:r>
          </a:p>
          <a:p>
            <a:pPr>
              <a:lnSpc>
                <a:spcPct val="80000"/>
              </a:lnSpc>
              <a:buFontTx/>
              <a:buNone/>
            </a:pPr>
            <a:r>
              <a:rPr lang="en-US" dirty="0">
                <a:solidFill>
                  <a:schemeClr val="accent5">
                    <a:lumMod val="40000"/>
                    <a:lumOff val="60000"/>
                  </a:schemeClr>
                </a:solidFill>
              </a:rPr>
              <a:t>4.5.1</a:t>
            </a:r>
            <a:r>
              <a:rPr lang="en-US" baseline="0" dirty="0">
                <a:solidFill>
                  <a:schemeClr val="accent5">
                    <a:lumMod val="40000"/>
                    <a:lumOff val="60000"/>
                  </a:schemeClr>
                </a:solidFill>
              </a:rPr>
              <a:t> – REST API authentication</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45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4.5 - Authenticating to a REST APIs</a:t>
            </a:r>
          </a:p>
          <a:p>
            <a:pPr>
              <a:lnSpc>
                <a:spcPct val="80000"/>
              </a:lnSpc>
              <a:buFontTx/>
              <a:buNone/>
            </a:pPr>
            <a:r>
              <a:rPr lang="en-US" dirty="0">
                <a:solidFill>
                  <a:schemeClr val="accent5">
                    <a:lumMod val="40000"/>
                    <a:lumOff val="60000"/>
                  </a:schemeClr>
                </a:solidFill>
              </a:rPr>
              <a:t>4.5.2</a:t>
            </a:r>
            <a:r>
              <a:rPr lang="en-US" baseline="0" dirty="0">
                <a:solidFill>
                  <a:schemeClr val="accent5">
                    <a:lumMod val="40000"/>
                    <a:lumOff val="60000"/>
                  </a:schemeClr>
                </a:solidFill>
              </a:rPr>
              <a:t>– Authentication Vs. Authorization</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46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4.5-Authenticating to a REST APIs</a:t>
            </a:r>
          </a:p>
          <a:p>
            <a:pPr>
              <a:lnSpc>
                <a:spcPct val="80000"/>
              </a:lnSpc>
              <a:buFontTx/>
              <a:buNone/>
            </a:pPr>
            <a:r>
              <a:rPr lang="en-US" dirty="0">
                <a:solidFill>
                  <a:schemeClr val="accent5">
                    <a:lumMod val="40000"/>
                    <a:lumOff val="60000"/>
                  </a:schemeClr>
                </a:solidFill>
              </a:rPr>
              <a:t>4.5.3</a:t>
            </a:r>
            <a:r>
              <a:rPr lang="en-US" baseline="0" dirty="0">
                <a:solidFill>
                  <a:schemeClr val="accent5">
                    <a:lumMod val="40000"/>
                    <a:lumOff val="60000"/>
                  </a:schemeClr>
                </a:solidFill>
              </a:rPr>
              <a:t>– Authentication Mechanisms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47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4.5-Authenticating to a REST APIs</a:t>
            </a:r>
          </a:p>
          <a:p>
            <a:pPr>
              <a:lnSpc>
                <a:spcPct val="80000"/>
              </a:lnSpc>
              <a:buFontTx/>
              <a:buNone/>
            </a:pPr>
            <a:r>
              <a:rPr lang="en-US" dirty="0">
                <a:solidFill>
                  <a:schemeClr val="accent5">
                    <a:lumMod val="40000"/>
                    <a:lumOff val="60000"/>
                  </a:schemeClr>
                </a:solidFill>
              </a:rPr>
              <a:t>4.5.4</a:t>
            </a:r>
            <a:r>
              <a:rPr lang="en-US" baseline="0" dirty="0">
                <a:solidFill>
                  <a:schemeClr val="accent5">
                    <a:lumMod val="40000"/>
                    <a:lumOff val="60000"/>
                  </a:schemeClr>
                </a:solidFill>
              </a:rPr>
              <a:t>– Authorization Mechanisms</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48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smtClean="0">
                <a:solidFill>
                  <a:schemeClr val="accent5">
                    <a:lumMod val="40000"/>
                    <a:lumOff val="60000"/>
                  </a:schemeClr>
                </a:solidFill>
              </a:rPr>
              <a:t>4.5 </a:t>
            </a:r>
            <a:r>
              <a:rPr lang="en-US" baseline="0" dirty="0" smtClean="0">
                <a:solidFill>
                  <a:schemeClr val="accent5">
                    <a:lumMod val="40000"/>
                    <a:lumOff val="60000"/>
                  </a:schemeClr>
                </a:solidFill>
              </a:rPr>
              <a:t>–</a:t>
            </a:r>
            <a:r>
              <a:rPr lang="en-US" dirty="0" smtClean="0">
                <a:solidFill>
                  <a:schemeClr val="accent5">
                    <a:lumMod val="40000"/>
                    <a:lumOff val="60000"/>
                  </a:schemeClr>
                </a:solidFill>
              </a:rPr>
              <a:t> Authenticating </a:t>
            </a:r>
            <a:r>
              <a:rPr lang="en-US" dirty="0">
                <a:solidFill>
                  <a:schemeClr val="accent5">
                    <a:lumMod val="40000"/>
                    <a:lumOff val="60000"/>
                  </a:schemeClr>
                </a:solidFill>
              </a:rPr>
              <a:t>to a REST APIs</a:t>
            </a:r>
          </a:p>
          <a:p>
            <a:r>
              <a:rPr lang="en-US" dirty="0" smtClean="0">
                <a:solidFill>
                  <a:schemeClr val="accent5">
                    <a:lumMod val="40000"/>
                    <a:lumOff val="60000"/>
                  </a:schemeClr>
                </a:solidFill>
              </a:rPr>
              <a:t>4.5.5 </a:t>
            </a:r>
            <a:r>
              <a:rPr lang="en-US" baseline="0" dirty="0" smtClean="0">
                <a:solidFill>
                  <a:schemeClr val="accent5">
                    <a:lumMod val="40000"/>
                    <a:lumOff val="60000"/>
                  </a:schemeClr>
                </a:solidFill>
              </a:rPr>
              <a:t>– </a:t>
            </a:r>
            <a:r>
              <a:rPr lang="en-US" sz="1200" b="0" i="0" kern="1200" dirty="0">
                <a:solidFill>
                  <a:schemeClr val="tx1"/>
                </a:solidFill>
                <a:effectLst/>
                <a:latin typeface="+mn-lt"/>
                <a:ea typeface="+mn-ea"/>
                <a:cs typeface="+mn-cs"/>
              </a:rPr>
              <a:t>Lab - Explore REST APIs with API Simulator and Postman</a:t>
            </a:r>
          </a:p>
        </p:txBody>
      </p:sp>
    </p:spTree>
    <p:extLst>
      <p:ext uri="{BB962C8B-B14F-4D97-AF65-F5344CB8AC3E}">
        <p14:creationId xmlns:p14="http://schemas.microsoft.com/office/powerpoint/2010/main" val="34275545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050" b="1" dirty="0">
                <a:solidFill>
                  <a:srgbClr val="FF0000"/>
                </a:solidFill>
              </a:rPr>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a:solidFill>
                  <a:srgbClr val="FF0000"/>
                </a:solidFill>
              </a:rPr>
              <a:t>4 - </a:t>
            </a:r>
            <a:r>
              <a:rPr lang="en-US" sz="1050" dirty="0">
                <a:solidFill>
                  <a:schemeClr val="accent5">
                    <a:lumMod val="40000"/>
                    <a:lumOff val="60000"/>
                  </a:schemeClr>
                </a:solidFill>
              </a:rPr>
              <a:t>Understanding and Using APIs</a:t>
            </a:r>
            <a:endParaRPr lang="en-US" sz="1050" dirty="0"/>
          </a:p>
          <a:p>
            <a:pPr>
              <a:buFontTx/>
              <a:buNone/>
            </a:pPr>
            <a:r>
              <a:rPr lang="en-US" sz="1050" b="0" dirty="0">
                <a:solidFill>
                  <a:srgbClr val="FF0000"/>
                </a:solidFill>
              </a:rPr>
              <a:t>4.6 - </a:t>
            </a:r>
            <a:r>
              <a:rPr lang="en-US" sz="1050" dirty="0">
                <a:solidFill>
                  <a:schemeClr val="accent5">
                    <a:lumMod val="40000"/>
                    <a:lumOff val="60000"/>
                  </a:schemeClr>
                </a:solidFill>
              </a:rPr>
              <a:t>API Rate Limits</a:t>
            </a:r>
          </a:p>
          <a:p>
            <a:pPr>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7</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Introduce the topic and discuss </a:t>
            </a:r>
            <a:r>
              <a:rPr lang="en-US" sz="1000" baseline="0" dirty="0"/>
              <a:t>rate limits </a:t>
            </a:r>
          </a:p>
          <a:p>
            <a:pPr marL="341313" lvl="1" indent="-171450">
              <a:buFont typeface="Arial" panose="020B0604020202020204" pitchFamily="34" charset="0"/>
              <a:buChar char="•"/>
            </a:pPr>
            <a:r>
              <a:rPr lang="en-US" sz="1000" baseline="0" dirty="0"/>
              <a:t>Explain rate limit algorithm along with its example.</a:t>
            </a:r>
          </a:p>
          <a:p>
            <a:pPr marL="341313" lvl="1" indent="-171450">
              <a:buFont typeface="Arial" panose="020B0604020202020204" pitchFamily="34" charset="0"/>
              <a:buChar char="•"/>
            </a:pPr>
            <a:r>
              <a:rPr lang="en-US" sz="1000" baseline="0" dirty="0"/>
              <a:t>Explain what will happen if one exceeds API rate limits.</a:t>
            </a:r>
          </a:p>
          <a:p>
            <a:pPr marL="171450" lvl="0" indent="-171450">
              <a:buFont typeface="Arial" panose="020B0604020202020204" pitchFamily="34" charset="0"/>
              <a:buChar char="•"/>
            </a:pPr>
            <a:r>
              <a:rPr lang="en-US" sz="1050" b="1" kern="1200" dirty="0">
                <a:solidFill>
                  <a:schemeClr val="tx1"/>
                </a:solidFill>
                <a:latin typeface="+mn-lt"/>
                <a:ea typeface="+mn-ea"/>
                <a:cs typeface="+mn-cs"/>
              </a:rPr>
              <a:t>Key Points</a:t>
            </a:r>
            <a:r>
              <a:rPr lang="en-US" sz="1050" b="1" dirty="0"/>
              <a:t>:</a:t>
            </a:r>
            <a:r>
              <a:rPr lang="en-US" sz="1100" b="1" dirty="0"/>
              <a:t>  </a:t>
            </a:r>
            <a:r>
              <a:rPr lang="en-US" sz="1000" b="0" i="1" dirty="0"/>
              <a:t>Rate</a:t>
            </a:r>
            <a:r>
              <a:rPr lang="en-US" sz="1000" b="0" i="1" baseline="0" dirty="0"/>
              <a:t> </a:t>
            </a:r>
            <a:r>
              <a:rPr lang="en-US" sz="1000" b="0" i="1" dirty="0"/>
              <a:t>limits, rate limit algorithm, knowing the</a:t>
            </a:r>
            <a:r>
              <a:rPr lang="en-US" sz="1000" b="0" i="1" baseline="0" dirty="0"/>
              <a:t> rate limit,</a:t>
            </a:r>
            <a:r>
              <a:rPr lang="en-US" sz="1000" b="0" i="1" dirty="0"/>
              <a:t> exceeding</a:t>
            </a:r>
            <a:r>
              <a:rPr lang="en-US" sz="1000" b="0" i="1" baseline="0" dirty="0"/>
              <a:t> the rate limits.</a:t>
            </a:r>
            <a:endParaRPr lang="en-US" dirty="0"/>
          </a:p>
          <a:p>
            <a:pPr>
              <a:lnSpc>
                <a:spcPct val="80000"/>
              </a:lnSpc>
              <a:buFontTx/>
              <a:buNone/>
            </a:pPr>
            <a:endParaRPr lang="en-US" dirty="0">
              <a:solidFill>
                <a:schemeClr val="accent5">
                  <a:lumMod val="40000"/>
                  <a:lumOff val="60000"/>
                </a:schemeClr>
              </a:solidFil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50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4.6</a:t>
            </a:r>
            <a:r>
              <a:rPr lang="en-US" baseline="0" dirty="0">
                <a:solidFill>
                  <a:schemeClr val="accent5">
                    <a:lumMod val="40000"/>
                    <a:lumOff val="60000"/>
                  </a:schemeClr>
                </a:solidFill>
              </a:rPr>
              <a:t> – API Rate Limits</a:t>
            </a:r>
          </a:p>
          <a:p>
            <a:pPr>
              <a:lnSpc>
                <a:spcPct val="80000"/>
              </a:lnSpc>
              <a:buFontTx/>
              <a:buNone/>
            </a:pPr>
            <a:r>
              <a:rPr lang="en-US" dirty="0" smtClean="0">
                <a:solidFill>
                  <a:schemeClr val="accent5">
                    <a:lumMod val="40000"/>
                    <a:lumOff val="60000"/>
                  </a:schemeClr>
                </a:solidFill>
              </a:rPr>
              <a:t>4.6.1 </a:t>
            </a:r>
            <a:r>
              <a:rPr lang="en-US" baseline="0" dirty="0" smtClean="0">
                <a:solidFill>
                  <a:schemeClr val="accent5">
                    <a:lumMod val="40000"/>
                    <a:lumOff val="60000"/>
                  </a:schemeClr>
                </a:solidFill>
              </a:rPr>
              <a:t>–</a:t>
            </a:r>
            <a:r>
              <a:rPr lang="en-US" dirty="0" smtClean="0">
                <a:solidFill>
                  <a:schemeClr val="accent5">
                    <a:lumMod val="40000"/>
                    <a:lumOff val="60000"/>
                  </a:schemeClr>
                </a:solidFill>
              </a:rPr>
              <a:t> </a:t>
            </a:r>
            <a:r>
              <a:rPr lang="en-US" dirty="0">
                <a:solidFill>
                  <a:schemeClr val="accent5">
                    <a:lumMod val="40000"/>
                    <a:lumOff val="60000"/>
                  </a:schemeClr>
                </a:solidFill>
              </a:rPr>
              <a:t>What are Rate Limits?</a:t>
            </a:r>
          </a:p>
        </p:txBody>
      </p:sp>
    </p:spTree>
    <p:extLst>
      <p:ext uri="{BB962C8B-B14F-4D97-AF65-F5344CB8AC3E}">
        <p14:creationId xmlns:p14="http://schemas.microsoft.com/office/powerpoint/2010/main" val="34275545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51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4.6</a:t>
            </a:r>
            <a:r>
              <a:rPr lang="en-US" baseline="0" dirty="0">
                <a:solidFill>
                  <a:schemeClr val="accent5">
                    <a:lumMod val="40000"/>
                    <a:lumOff val="60000"/>
                  </a:schemeClr>
                </a:solidFill>
              </a:rPr>
              <a:t> – API Rate Limits</a:t>
            </a:r>
          </a:p>
          <a:p>
            <a:pPr>
              <a:lnSpc>
                <a:spcPct val="80000"/>
              </a:lnSpc>
              <a:buFontTx/>
              <a:buNone/>
            </a:pPr>
            <a:r>
              <a:rPr lang="en-US" dirty="0">
                <a:solidFill>
                  <a:schemeClr val="accent5">
                    <a:lumMod val="40000"/>
                    <a:lumOff val="60000"/>
                  </a:schemeClr>
                </a:solidFill>
              </a:rPr>
              <a:t>4.6.2- Rate limit algorithms</a:t>
            </a:r>
          </a:p>
        </p:txBody>
      </p:sp>
    </p:spTree>
    <p:extLst>
      <p:ext uri="{BB962C8B-B14F-4D97-AF65-F5344CB8AC3E}">
        <p14:creationId xmlns:p14="http://schemas.microsoft.com/office/powerpoint/2010/main" val="34275545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52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4.6</a:t>
            </a:r>
            <a:r>
              <a:rPr lang="en-US" baseline="0" dirty="0">
                <a:solidFill>
                  <a:schemeClr val="accent5">
                    <a:lumMod val="40000"/>
                    <a:lumOff val="60000"/>
                  </a:schemeClr>
                </a:solidFill>
              </a:rPr>
              <a:t> – API Rate Limits</a:t>
            </a:r>
          </a:p>
          <a:p>
            <a:pPr>
              <a:lnSpc>
                <a:spcPct val="80000"/>
              </a:lnSpc>
              <a:buFontTx/>
              <a:buNone/>
            </a:pPr>
            <a:r>
              <a:rPr lang="en-US" dirty="0">
                <a:solidFill>
                  <a:schemeClr val="accent5">
                    <a:lumMod val="40000"/>
                    <a:lumOff val="60000"/>
                  </a:schemeClr>
                </a:solidFill>
              </a:rPr>
              <a:t>4.6.2- Rate limit algorithms</a:t>
            </a:r>
          </a:p>
        </p:txBody>
      </p:sp>
    </p:spTree>
    <p:extLst>
      <p:ext uri="{BB962C8B-B14F-4D97-AF65-F5344CB8AC3E}">
        <p14:creationId xmlns:p14="http://schemas.microsoft.com/office/powerpoint/2010/main" val="34275545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53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4.6</a:t>
            </a:r>
            <a:r>
              <a:rPr lang="en-US" baseline="0" dirty="0">
                <a:solidFill>
                  <a:schemeClr val="accent5">
                    <a:lumMod val="40000"/>
                    <a:lumOff val="60000"/>
                  </a:schemeClr>
                </a:solidFill>
              </a:rPr>
              <a:t> – API Rate Limits</a:t>
            </a:r>
          </a:p>
          <a:p>
            <a:pPr>
              <a:lnSpc>
                <a:spcPct val="80000"/>
              </a:lnSpc>
              <a:buFontTx/>
              <a:buNone/>
            </a:pPr>
            <a:r>
              <a:rPr lang="en-US" dirty="0">
                <a:solidFill>
                  <a:schemeClr val="accent5">
                    <a:lumMod val="40000"/>
                    <a:lumOff val="60000"/>
                  </a:schemeClr>
                </a:solidFill>
              </a:rPr>
              <a:t>4.6.2- Rate limit algorithms</a:t>
            </a:r>
          </a:p>
        </p:txBody>
      </p:sp>
    </p:spTree>
    <p:extLst>
      <p:ext uri="{BB962C8B-B14F-4D97-AF65-F5344CB8AC3E}">
        <p14:creationId xmlns:p14="http://schemas.microsoft.com/office/powerpoint/2010/main" val="34275545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54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4.6</a:t>
            </a:r>
            <a:r>
              <a:rPr lang="en-US" baseline="0" dirty="0">
                <a:solidFill>
                  <a:schemeClr val="accent5">
                    <a:lumMod val="40000"/>
                    <a:lumOff val="60000"/>
                  </a:schemeClr>
                </a:solidFill>
              </a:rPr>
              <a:t> – API Rate Limits</a:t>
            </a:r>
          </a:p>
          <a:p>
            <a:pPr>
              <a:lnSpc>
                <a:spcPct val="80000"/>
              </a:lnSpc>
              <a:buFontTx/>
              <a:buNone/>
            </a:pPr>
            <a:r>
              <a:rPr lang="en-US" dirty="0">
                <a:solidFill>
                  <a:schemeClr val="accent5">
                    <a:lumMod val="40000"/>
                    <a:lumOff val="60000"/>
                  </a:schemeClr>
                </a:solidFill>
              </a:rPr>
              <a:t>4.6.2- Rate limit algorithms</a:t>
            </a:r>
          </a:p>
        </p:txBody>
      </p:sp>
    </p:spTree>
    <p:extLst>
      <p:ext uri="{BB962C8B-B14F-4D97-AF65-F5344CB8AC3E}">
        <p14:creationId xmlns:p14="http://schemas.microsoft.com/office/powerpoint/2010/main" val="34275545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55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4.6</a:t>
            </a:r>
            <a:r>
              <a:rPr lang="en-US" baseline="0" dirty="0">
                <a:solidFill>
                  <a:schemeClr val="accent5">
                    <a:lumMod val="40000"/>
                    <a:lumOff val="60000"/>
                  </a:schemeClr>
                </a:solidFill>
              </a:rPr>
              <a:t> – API Rate Limits</a:t>
            </a:r>
          </a:p>
          <a:p>
            <a:r>
              <a:rPr lang="en-US" dirty="0">
                <a:solidFill>
                  <a:schemeClr val="accent5">
                    <a:lumMod val="40000"/>
                    <a:lumOff val="60000"/>
                  </a:schemeClr>
                </a:solidFill>
              </a:rPr>
              <a:t>4.6.3- </a:t>
            </a:r>
            <a:r>
              <a:rPr lang="en-US" sz="1200" b="0" i="0" kern="1200" dirty="0">
                <a:solidFill>
                  <a:schemeClr val="tx1"/>
                </a:solidFill>
                <a:effectLst/>
                <a:latin typeface="+mn-lt"/>
                <a:ea typeface="+mn-ea"/>
                <a:cs typeface="+mn-cs"/>
              </a:rPr>
              <a:t>Knowing the Rate Limit</a:t>
            </a:r>
          </a:p>
        </p:txBody>
      </p:sp>
    </p:spTree>
    <p:extLst>
      <p:ext uri="{BB962C8B-B14F-4D97-AF65-F5344CB8AC3E}">
        <p14:creationId xmlns:p14="http://schemas.microsoft.com/office/powerpoint/2010/main" val="34275545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56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4.6</a:t>
            </a:r>
            <a:r>
              <a:rPr lang="en-US" baseline="0" dirty="0">
                <a:solidFill>
                  <a:schemeClr val="accent5">
                    <a:lumMod val="40000"/>
                    <a:lumOff val="60000"/>
                  </a:schemeClr>
                </a:solidFill>
              </a:rPr>
              <a:t> – API Rate Limits</a:t>
            </a:r>
          </a:p>
          <a:p>
            <a:r>
              <a:rPr lang="en-US" dirty="0">
                <a:solidFill>
                  <a:schemeClr val="accent5">
                    <a:lumMod val="40000"/>
                    <a:lumOff val="60000"/>
                  </a:schemeClr>
                </a:solidFill>
              </a:rPr>
              <a:t>4.6.4- </a:t>
            </a:r>
            <a:r>
              <a:rPr lang="en-US" sz="1200" b="0" i="0" kern="1200" dirty="0">
                <a:solidFill>
                  <a:schemeClr val="tx1"/>
                </a:solidFill>
                <a:effectLst/>
                <a:latin typeface="+mn-lt"/>
                <a:ea typeface="+mn-ea"/>
                <a:cs typeface="+mn-cs"/>
              </a:rPr>
              <a:t>Exceeding the Rate Limit</a:t>
            </a:r>
          </a:p>
        </p:txBody>
      </p:sp>
    </p:spTree>
    <p:extLst>
      <p:ext uri="{BB962C8B-B14F-4D97-AF65-F5344CB8AC3E}">
        <p14:creationId xmlns:p14="http://schemas.microsoft.com/office/powerpoint/2010/main" val="34275545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050" b="1" dirty="0">
                <a:solidFill>
                  <a:srgbClr val="FF0000"/>
                </a:solidFill>
              </a:rPr>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a:solidFill>
                  <a:srgbClr val="FF0000"/>
                </a:solidFill>
              </a:rPr>
              <a:t>4 - </a:t>
            </a:r>
            <a:r>
              <a:rPr lang="en-US" sz="1050" dirty="0">
                <a:solidFill>
                  <a:schemeClr val="accent5">
                    <a:lumMod val="40000"/>
                    <a:lumOff val="60000"/>
                  </a:schemeClr>
                </a:solidFill>
              </a:rPr>
              <a:t>Understanding and Using APIs</a:t>
            </a:r>
            <a:endParaRPr lang="en-US" sz="1050" dirty="0"/>
          </a:p>
          <a:p>
            <a:pPr>
              <a:buFontTx/>
              <a:buNone/>
            </a:pPr>
            <a:r>
              <a:rPr lang="en-US" sz="1050" b="0" dirty="0">
                <a:solidFill>
                  <a:srgbClr val="FF0000"/>
                </a:solidFill>
              </a:rPr>
              <a:t>4.7 - </a:t>
            </a:r>
            <a:r>
              <a:rPr lang="en-US" sz="1050" dirty="0">
                <a:solidFill>
                  <a:schemeClr val="accent5">
                    <a:lumMod val="40000"/>
                    <a:lumOff val="60000"/>
                  </a:schemeClr>
                </a:solidFill>
              </a:rPr>
              <a:t>Working with Webhooks</a:t>
            </a:r>
          </a:p>
          <a:p>
            <a:pPr>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5</a:t>
            </a:r>
            <a:r>
              <a:rPr lang="en-US" sz="1000" b="0" baseline="0" dirty="0">
                <a:solidFill>
                  <a:srgbClr val="FF0000"/>
                </a:solidFill>
              </a:rPr>
              <a:t> </a:t>
            </a:r>
            <a:r>
              <a:rPr lang="en-US" sz="1000" dirty="0">
                <a:solidFill>
                  <a:srgbClr val="FF0000"/>
                </a:solidFill>
              </a:rPr>
              <a:t>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b="0" i="0" kern="1200" baseline="0" dirty="0">
                <a:solidFill>
                  <a:schemeClr val="tx1"/>
                </a:solidFill>
                <a:effectLst/>
                <a:latin typeface="+mn-lt"/>
                <a:ea typeface="+mn-ea"/>
                <a:cs typeface="+mn-cs"/>
              </a:rPr>
              <a:t>Walk the learners through </a:t>
            </a:r>
            <a:r>
              <a:rPr lang="en-US" sz="1000" b="0" i="0" kern="1200" baseline="0" dirty="0" err="1">
                <a:solidFill>
                  <a:schemeClr val="tx1"/>
                </a:solidFill>
                <a:effectLst/>
                <a:latin typeface="+mn-lt"/>
                <a:ea typeface="+mn-ea"/>
                <a:cs typeface="+mn-cs"/>
              </a:rPr>
              <a:t>webhooks</a:t>
            </a:r>
            <a:r>
              <a:rPr lang="en-US" sz="1000" b="0" i="0" kern="1200" baseline="0" dirty="0">
                <a:solidFill>
                  <a:schemeClr val="tx1"/>
                </a:solidFill>
                <a:effectLst/>
                <a:latin typeface="+mn-lt"/>
                <a:ea typeface="+mn-ea"/>
                <a:cs typeface="+mn-cs"/>
              </a:rPr>
              <a:t> with examples.</a:t>
            </a:r>
            <a:endParaRPr lang="en-US" sz="1200" b="0" i="0" kern="1200" baseline="0" dirty="0">
              <a:solidFill>
                <a:schemeClr val="tx1"/>
              </a:solidFill>
              <a:effectLst/>
              <a:latin typeface="+mn-lt"/>
              <a:ea typeface="+mn-ea"/>
              <a:cs typeface="+mn-cs"/>
            </a:endParaRPr>
          </a:p>
          <a:p>
            <a:pPr marL="341313" lvl="1" indent="-171450">
              <a:buFont typeface="Arial" panose="020B0604020202020204" pitchFamily="34" charset="0"/>
              <a:buChar char="•"/>
            </a:pPr>
            <a:r>
              <a:rPr lang="en-US" sz="1200" b="0" i="0" kern="1200" baseline="0" dirty="0">
                <a:solidFill>
                  <a:schemeClr val="tx1"/>
                </a:solidFill>
                <a:effectLst/>
                <a:latin typeface="+mn-lt"/>
                <a:ea typeface="+mn-ea"/>
                <a:cs typeface="+mn-cs"/>
              </a:rPr>
              <a:t>Explain the process of consuming a webhook.</a:t>
            </a: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050" b="1" kern="1200" dirty="0">
                <a:solidFill>
                  <a:schemeClr val="tx1"/>
                </a:solidFill>
                <a:latin typeface="+mn-lt"/>
                <a:ea typeface="+mn-ea"/>
                <a:cs typeface="+mn-cs"/>
              </a:rPr>
              <a:t>Key Points</a:t>
            </a:r>
            <a:r>
              <a:rPr lang="en-US" sz="1050" b="1" dirty="0"/>
              <a:t>:</a:t>
            </a:r>
            <a:r>
              <a:rPr lang="en-US" sz="1100" b="1" dirty="0"/>
              <a:t>  </a:t>
            </a:r>
            <a:r>
              <a:rPr lang="en-US" sz="1000" b="0" i="1" baseline="0" dirty="0"/>
              <a:t>Webhook, Consuming Webhook.</a:t>
            </a:r>
            <a:endParaRPr lang="en-US" dirty="0">
              <a:solidFill>
                <a:schemeClr val="accent5">
                  <a:lumMod val="40000"/>
                  <a:lumOff val="60000"/>
                </a:schemeClr>
              </a:solidFil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58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4.7</a:t>
            </a:r>
            <a:r>
              <a:rPr lang="en-US" baseline="0" dirty="0">
                <a:solidFill>
                  <a:schemeClr val="accent5">
                    <a:lumMod val="40000"/>
                    <a:lumOff val="60000"/>
                  </a:schemeClr>
                </a:solidFill>
              </a:rPr>
              <a:t> –Working with Webhooks</a:t>
            </a:r>
          </a:p>
          <a:p>
            <a:pPr>
              <a:lnSpc>
                <a:spcPct val="80000"/>
              </a:lnSpc>
              <a:buFontTx/>
              <a:buNone/>
            </a:pPr>
            <a:r>
              <a:rPr lang="en-US" dirty="0">
                <a:solidFill>
                  <a:schemeClr val="accent5">
                    <a:lumMod val="40000"/>
                    <a:lumOff val="60000"/>
                  </a:schemeClr>
                </a:solidFill>
              </a:rPr>
              <a:t>4.7.1-</a:t>
            </a:r>
            <a:r>
              <a:rPr lang="en-US" baseline="0" dirty="0">
                <a:solidFill>
                  <a:schemeClr val="accent5">
                    <a:lumMod val="40000"/>
                    <a:lumOff val="60000"/>
                  </a:schemeClr>
                </a:solidFill>
              </a:rPr>
              <a:t> W</a:t>
            </a:r>
            <a:r>
              <a:rPr lang="en-US" dirty="0"/>
              <a:t>hat is a Webhook?</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59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solidFill>
                  <a:schemeClr val="accent5">
                    <a:lumMod val="40000"/>
                    <a:lumOff val="60000"/>
                  </a:schemeClr>
                </a:solidFill>
              </a:rPr>
              <a:t>4.7</a:t>
            </a:r>
            <a:r>
              <a:rPr lang="en-US" baseline="0" dirty="0">
                <a:solidFill>
                  <a:schemeClr val="accent5">
                    <a:lumMod val="40000"/>
                    <a:lumOff val="60000"/>
                  </a:schemeClr>
                </a:solidFill>
              </a:rPr>
              <a:t> –Working with Webhooks</a:t>
            </a:r>
          </a:p>
          <a:p>
            <a:pPr>
              <a:lnSpc>
                <a:spcPct val="80000"/>
              </a:lnSpc>
              <a:buFontTx/>
              <a:buNone/>
            </a:pPr>
            <a:r>
              <a:rPr lang="en-US" dirty="0">
                <a:solidFill>
                  <a:schemeClr val="accent5">
                    <a:lumMod val="40000"/>
                    <a:lumOff val="60000"/>
                  </a:schemeClr>
                </a:solidFill>
              </a:rPr>
              <a:t>4.7.1-</a:t>
            </a:r>
            <a:r>
              <a:rPr lang="en-US" baseline="0" dirty="0">
                <a:solidFill>
                  <a:schemeClr val="accent5">
                    <a:lumMod val="40000"/>
                    <a:lumOff val="60000"/>
                  </a:schemeClr>
                </a:solidFill>
              </a:rPr>
              <a:t> Consuming a Webhook</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050" b="1" dirty="0">
                <a:solidFill>
                  <a:srgbClr val="FF0000"/>
                </a:solidFill>
              </a:rPr>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a:solidFill>
                  <a:srgbClr val="FF0000"/>
                </a:solidFill>
              </a:rPr>
              <a:t>4 - </a:t>
            </a:r>
            <a:r>
              <a:rPr lang="en-US" sz="1050" dirty="0">
                <a:solidFill>
                  <a:schemeClr val="accent5">
                    <a:lumMod val="40000"/>
                    <a:lumOff val="60000"/>
                  </a:schemeClr>
                </a:solidFill>
              </a:rPr>
              <a:t>Understanding and Using APIs</a:t>
            </a:r>
            <a:endParaRPr lang="en-US" sz="1050" dirty="0"/>
          </a:p>
          <a:p>
            <a:pPr>
              <a:buFontTx/>
              <a:buNone/>
            </a:pPr>
            <a:r>
              <a:rPr lang="en-US" sz="1050" b="0" dirty="0">
                <a:solidFill>
                  <a:srgbClr val="FF0000"/>
                </a:solidFill>
              </a:rPr>
              <a:t>4.8 - </a:t>
            </a:r>
            <a:r>
              <a:rPr lang="en-US" sz="1050" dirty="0">
                <a:solidFill>
                  <a:schemeClr val="accent5">
                    <a:lumMod val="40000"/>
                    <a:lumOff val="60000"/>
                  </a:schemeClr>
                </a:solidFill>
              </a:rPr>
              <a:t>Troubleshooting API Calls</a:t>
            </a:r>
          </a:p>
          <a:p>
            <a:pPr>
              <a:buFontTx/>
              <a:buNone/>
            </a:pPr>
            <a:endParaRPr lang="en-US" sz="1050" b="1" u="sng" dirty="0"/>
          </a:p>
          <a:p>
            <a:pPr>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15</a:t>
            </a:r>
            <a:r>
              <a:rPr lang="en-US" sz="1000" b="0" baseline="0" dirty="0">
                <a:solidFill>
                  <a:srgbClr val="FF0000"/>
                </a:solidFill>
              </a:rPr>
              <a:t> </a:t>
            </a:r>
            <a:r>
              <a:rPr lang="en-US" sz="1000" dirty="0">
                <a:solidFill>
                  <a:srgbClr val="FF0000"/>
                </a:solidFill>
              </a:rPr>
              <a:t>mi</a:t>
            </a:r>
            <a:r>
              <a:rPr lang="en-US" sz="1000" dirty="0"/>
              <a:t>ns</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Discuss </a:t>
            </a:r>
            <a:r>
              <a:rPr lang="en-US" sz="1000" baseline="0" dirty="0"/>
              <a:t>the different </a:t>
            </a:r>
            <a:r>
              <a:rPr lang="en-US" sz="1200" baseline="0" dirty="0"/>
              <a:t>Troubleshooting issues.</a:t>
            </a:r>
          </a:p>
          <a:p>
            <a:pPr marL="341313" lvl="1" indent="-171450">
              <a:buFont typeface="Arial" panose="020B0604020202020204" pitchFamily="34" charset="0"/>
              <a:buChar char="•"/>
            </a:pPr>
            <a:r>
              <a:rPr lang="en-US" sz="1200" b="0" i="0" kern="1200" baseline="0" dirty="0">
                <a:solidFill>
                  <a:schemeClr val="tx1"/>
                </a:solidFill>
                <a:effectLst/>
                <a:latin typeface="+mn-lt"/>
                <a:ea typeface="+mn-ea"/>
                <a:cs typeface="+mn-cs"/>
              </a:rPr>
              <a:t>Discuss the HTTP status codes examples.</a:t>
            </a:r>
          </a:p>
          <a:p>
            <a:pPr marL="341313" lvl="1" indent="-171450">
              <a:buFont typeface="Arial" panose="020B0604020202020204" pitchFamily="34" charset="0"/>
              <a:buChar char="•"/>
            </a:pPr>
            <a:r>
              <a:rPr lang="en-US" sz="1200" b="0" i="0" kern="1200" baseline="0" dirty="0">
                <a:solidFill>
                  <a:schemeClr val="tx1"/>
                </a:solidFill>
                <a:effectLst/>
                <a:latin typeface="+mn-lt"/>
                <a:ea typeface="+mn-ea"/>
                <a:cs typeface="+mn-cs"/>
              </a:rPr>
              <a:t>Interpret status codes.</a:t>
            </a:r>
          </a:p>
          <a:p>
            <a:pPr marL="171450" lvl="0" indent="-171450">
              <a:buFont typeface="Arial" panose="020B0604020202020204" pitchFamily="34" charset="0"/>
              <a:buChar char="•"/>
            </a:pPr>
            <a:r>
              <a:rPr lang="en-US" sz="1050" b="1" kern="1200" dirty="0">
                <a:solidFill>
                  <a:schemeClr val="tx1"/>
                </a:solidFill>
                <a:latin typeface="+mn-lt"/>
                <a:ea typeface="+mn-ea"/>
                <a:cs typeface="+mn-cs"/>
              </a:rPr>
              <a:t>Key Points</a:t>
            </a:r>
            <a:r>
              <a:rPr lang="en-US" sz="1050" b="1" dirty="0"/>
              <a:t>:</a:t>
            </a:r>
            <a:r>
              <a:rPr lang="en-US" sz="1100" b="1" dirty="0"/>
              <a:t> </a:t>
            </a:r>
            <a:r>
              <a:rPr lang="en-US" sz="1000" b="0" i="1" dirty="0"/>
              <a:t>Troubleshooting, Client-side</a:t>
            </a:r>
            <a:r>
              <a:rPr lang="en-US" sz="1000" b="0" i="1" baseline="0" dirty="0"/>
              <a:t> error, server-side error, status codes. 2xx, 4xx, 5xx status codes.</a:t>
            </a:r>
            <a:endParaRPr lang="en-US" dirty="0">
              <a:solidFill>
                <a:schemeClr val="accent5">
                  <a:lumMod val="40000"/>
                  <a:lumOff val="60000"/>
                </a:schemeClr>
              </a:solidFil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4.8.1</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Troubleshooting REST API Requests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4.8.2 -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No Response and HTTP Status Code from the API server</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4.8.2 -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No Response and HTTP Status Code from the API server</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4.8.2 -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No Response and HTTP Status Code from the API server</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4.8.2 -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No Response and HTTP Status Code from the API server</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4.8.2 -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No Response and HTTP Status Code from the API server</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4.8.2 -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No Response and HTTP Status Code from the API server</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r>
              <a:rPr lang="en-US" sz="1200" b="0" i="0" kern="1200" dirty="0">
                <a:solidFill>
                  <a:schemeClr val="tx1"/>
                </a:solidFill>
                <a:effectLst/>
                <a:latin typeface="+mn-lt"/>
                <a:ea typeface="+mn-ea"/>
                <a:cs typeface="+mn-cs"/>
              </a:rPr>
              <a:t>4.8.3</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Interpreting Status Codes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r>
              <a:rPr lang="en-US" sz="1200" b="0" i="0" kern="1200" dirty="0">
                <a:solidFill>
                  <a:schemeClr val="tx1"/>
                </a:solidFill>
                <a:effectLst/>
                <a:latin typeface="+mn-lt"/>
                <a:ea typeface="+mn-ea"/>
                <a:cs typeface="+mn-cs"/>
              </a:rPr>
              <a:t>4.8.4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2xx and 4xx Status Codes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r>
              <a:rPr lang="en-US" sz="1200" b="0" i="0" kern="1200" dirty="0">
                <a:solidFill>
                  <a:schemeClr val="tx1"/>
                </a:solidFill>
                <a:effectLst/>
                <a:latin typeface="+mn-lt"/>
                <a:ea typeface="+mn-ea"/>
                <a:cs typeface="+mn-cs"/>
              </a:rPr>
              <a:t>4.8.4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2xx and 4xx Status Codes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r>
              <a:rPr lang="en-US" sz="1200" b="0" i="0" kern="1200" dirty="0">
                <a:solidFill>
                  <a:schemeClr val="tx1"/>
                </a:solidFill>
                <a:effectLst/>
                <a:latin typeface="+mn-lt"/>
                <a:ea typeface="+mn-ea"/>
                <a:cs typeface="+mn-cs"/>
              </a:rPr>
              <a:t>4.8.4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2xx and 4xx Status Codes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r>
              <a:rPr lang="en-US" sz="1200" b="0" i="0" kern="1200" dirty="0">
                <a:solidFill>
                  <a:schemeClr val="tx1"/>
                </a:solidFill>
                <a:effectLst/>
                <a:latin typeface="+mn-lt"/>
                <a:ea typeface="+mn-ea"/>
                <a:cs typeface="+mn-cs"/>
              </a:rPr>
              <a:t>4.8.4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2xx and 4xx Status Codes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r>
              <a:rPr lang="en-US" sz="1200" b="0" i="0" kern="1200" dirty="0">
                <a:solidFill>
                  <a:schemeClr val="tx1"/>
                </a:solidFill>
                <a:effectLst/>
                <a:latin typeface="+mn-lt"/>
                <a:ea typeface="+mn-ea"/>
                <a:cs typeface="+mn-cs"/>
              </a:rPr>
              <a:t>4.8.4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2xx and 4xx Status Codes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r>
              <a:rPr lang="en-US" sz="1200" b="0" i="0" kern="1200" dirty="0">
                <a:solidFill>
                  <a:schemeClr val="tx1"/>
                </a:solidFill>
                <a:effectLst/>
                <a:latin typeface="+mn-lt"/>
                <a:ea typeface="+mn-ea"/>
                <a:cs typeface="+mn-cs"/>
              </a:rPr>
              <a:t>4.8.4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2xx and 4xx Status Codes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4.8 - </a:t>
            </a:r>
            <a:r>
              <a:rPr lang="en-US" sz="1200" b="0" i="0" kern="1200" dirty="0">
                <a:solidFill>
                  <a:schemeClr val="tx1"/>
                </a:solidFill>
                <a:effectLst/>
                <a:latin typeface="+mn-lt"/>
                <a:ea typeface="+mn-ea"/>
                <a:cs typeface="+mn-cs"/>
              </a:rPr>
              <a:t>Troubleshooting API Calls</a:t>
            </a:r>
          </a:p>
          <a:p>
            <a:r>
              <a:rPr lang="en-US" sz="1200" b="0" i="0" kern="1200" dirty="0">
                <a:solidFill>
                  <a:schemeClr val="tx1"/>
                </a:solidFill>
                <a:effectLst/>
                <a:latin typeface="+mn-lt"/>
                <a:ea typeface="+mn-ea"/>
                <a:cs typeface="+mn-cs"/>
              </a:rPr>
              <a:t>4.8.5-  5xx Status Codes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1" dirty="0">
                <a:solidFill>
                  <a:srgbClr val="FF0000"/>
                </a:solidFill>
              </a:rPr>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4 - </a:t>
            </a:r>
            <a:r>
              <a:rPr lang="en-US" sz="1200" dirty="0">
                <a:solidFill>
                  <a:schemeClr val="accent5">
                    <a:lumMod val="40000"/>
                    <a:lumOff val="60000"/>
                  </a:schemeClr>
                </a:solidFill>
              </a:rPr>
              <a:t>Understanding and Using APIs</a:t>
            </a:r>
            <a:endParaRPr lang="en-US" sz="1200" dirty="0"/>
          </a:p>
          <a:p>
            <a:pPr>
              <a:buFontTx/>
              <a:buNone/>
            </a:pPr>
            <a:r>
              <a:rPr lang="en-US" sz="1200" b="0" dirty="0">
                <a:solidFill>
                  <a:srgbClr val="FF0000"/>
                </a:solidFill>
              </a:rPr>
              <a:t>4.9</a:t>
            </a:r>
            <a:r>
              <a:rPr lang="en-US" sz="1200" b="0" baseline="0" dirty="0">
                <a:solidFill>
                  <a:srgbClr val="FF0000"/>
                </a:solidFill>
              </a:rPr>
              <a:t> </a:t>
            </a:r>
            <a:r>
              <a:rPr lang="en-US" sz="1200" b="0" dirty="0">
                <a:solidFill>
                  <a:srgbClr val="FF0000"/>
                </a:solidFill>
              </a:rPr>
              <a:t>- </a:t>
            </a:r>
            <a:r>
              <a:rPr lang="en-US" dirty="0">
                <a:solidFill>
                  <a:schemeClr val="accent5">
                    <a:lumMod val="40000"/>
                    <a:lumOff val="60000"/>
                  </a:schemeClr>
                </a:solidFill>
              </a:rPr>
              <a:t>Understanding and Using APIs Summary</a:t>
            </a:r>
            <a:r>
              <a:rPr lang="en-US" dirty="0"/>
              <a:t/>
            </a:r>
            <a:br>
              <a:rPr lang="en-US" dirty="0"/>
            </a:br>
            <a:r>
              <a:rPr lang="en-US" sz="1100" b="1" u="sng" dirty="0">
                <a:solidFill>
                  <a:prstClr val="black"/>
                </a:solidFill>
              </a:rPr>
              <a:t>In-Session Activities / Explanations:</a:t>
            </a:r>
            <a:endParaRPr lang="en-US" sz="1200" dirty="0">
              <a:solidFill>
                <a:prstClr val="black"/>
              </a:solidFill>
            </a:endParaRPr>
          </a:p>
          <a:p>
            <a:pPr marL="171450" lvl="0" indent="-171450">
              <a:buFont typeface="Arial" panose="020B0604020202020204" pitchFamily="34" charset="0"/>
              <a:buChar char="•"/>
            </a:pPr>
            <a:r>
              <a:rPr lang="en-US" sz="1100" b="1" dirty="0">
                <a:solidFill>
                  <a:prstClr val="black"/>
                </a:solidFill>
              </a:rPr>
              <a:t>Time:</a:t>
            </a:r>
            <a:r>
              <a:rPr lang="en-US" sz="2000" b="1" dirty="0">
                <a:solidFill>
                  <a:prstClr val="black"/>
                </a:solidFill>
              </a:rPr>
              <a:t> </a:t>
            </a:r>
            <a:r>
              <a:rPr lang="en-US" sz="1050" b="0" dirty="0">
                <a:solidFill>
                  <a:prstClr val="black"/>
                </a:solidFill>
              </a:rPr>
              <a:t>20</a:t>
            </a:r>
            <a:r>
              <a:rPr lang="en-US" sz="1050" dirty="0">
                <a:solidFill>
                  <a:prstClr val="black"/>
                </a:solidFill>
              </a:rPr>
              <a:t> mins</a:t>
            </a:r>
          </a:p>
          <a:p>
            <a:pPr marL="171450" lvl="0" indent="-171450">
              <a:buFont typeface="Arial" panose="020B0604020202020204" pitchFamily="34" charset="0"/>
              <a:buChar char="•"/>
              <a:tabLst>
                <a:tab pos="117475" algn="l"/>
              </a:tabLst>
            </a:pPr>
            <a:r>
              <a:rPr lang="en-US" sz="1100" b="1" dirty="0">
                <a:solidFill>
                  <a:prstClr val="black"/>
                </a:solidFill>
              </a:rPr>
              <a:t>Instructor Notes: </a:t>
            </a:r>
          </a:p>
          <a:p>
            <a:pPr marL="341313"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At the end of the topic, enquire ho</a:t>
            </a:r>
            <a:r>
              <a:rPr lang="en-US" sz="1000" b="0" i="0" kern="1200" dirty="0">
                <a:solidFill>
                  <a:schemeClr val="tx1"/>
                </a:solidFill>
                <a:effectLst/>
                <a:latin typeface="+mn-lt"/>
                <a:ea typeface="+mn-ea"/>
                <a:cs typeface="+mn-cs"/>
              </a:rPr>
              <a:t>w the learners performed during </a:t>
            </a:r>
            <a:r>
              <a:rPr lang="en-US" sz="1000" dirty="0"/>
              <a:t>Integrating a REST API with Python</a:t>
            </a:r>
            <a:r>
              <a:rPr lang="en-US" sz="1000" b="0" i="0" kern="1200" dirty="0">
                <a:solidFill>
                  <a:schemeClr val="tx1"/>
                </a:solidFill>
                <a:effectLst/>
                <a:latin typeface="+mn-lt"/>
                <a:ea typeface="+mn-ea"/>
                <a:cs typeface="+mn-cs"/>
              </a:rPr>
              <a:t>.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Ensure that the learners complete the quiz in 4.9.3.</a:t>
            </a:r>
            <a:endParaRPr lang="en-US" sz="1000" kern="1200" dirty="0">
              <a:solidFill>
                <a:schemeClr val="tx1"/>
              </a:solidFill>
              <a:latin typeface="+mn-lt"/>
              <a:ea typeface="+mn-ea"/>
              <a:cs typeface="+mn-cs"/>
            </a:endParaRPr>
          </a:p>
          <a:p>
            <a:pPr marL="171450" lvl="0" indent="-171450" algn="l" defTabSz="457200" rtl="0" eaLnBrk="1" latinLnBrk="0" hangingPunct="1">
              <a:buFont typeface="Arial" panose="020B0604020202020204" pitchFamily="34" charset="0"/>
              <a:buChar char="•"/>
              <a:tabLst>
                <a:tab pos="117475" algn="l"/>
              </a:tabLst>
            </a:pPr>
            <a:r>
              <a:rPr lang="en-US" sz="1100" b="1" kern="1200" dirty="0">
                <a:solidFill>
                  <a:prstClr val="black"/>
                </a:solidFill>
                <a:latin typeface="+mn-lt"/>
                <a:ea typeface="+mn-ea"/>
                <a:cs typeface="+mn-cs"/>
              </a:rPr>
              <a:t>Key Points</a:t>
            </a:r>
            <a:r>
              <a:rPr lang="en-US" sz="1100" b="1" i="0" kern="1200" dirty="0">
                <a:solidFill>
                  <a:prstClr val="black"/>
                </a:solidFill>
                <a:latin typeface="+mn-lt"/>
                <a:ea typeface="+mn-ea"/>
                <a:cs typeface="+mn-cs"/>
              </a:rPr>
              <a:t>:</a:t>
            </a:r>
            <a:r>
              <a:rPr lang="en-US" sz="1100" b="0" i="1" kern="1200" baseline="0" dirty="0">
                <a:solidFill>
                  <a:prstClr val="black"/>
                </a:solidFill>
                <a:latin typeface="+mn-lt"/>
                <a:ea typeface="+mn-ea"/>
                <a:cs typeface="+mn-cs"/>
              </a:rPr>
              <a:t> NA</a:t>
            </a:r>
            <a:endParaRPr lang="en-US" dirty="0">
              <a:solidFill>
                <a:schemeClr val="accent5">
                  <a:lumMod val="40000"/>
                  <a:lumOff val="60000"/>
                </a:schemeClr>
              </a:solidFil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r>
              <a:rPr lang="en-US" sz="1200" b="0" i="0" kern="1200" dirty="0">
                <a:solidFill>
                  <a:schemeClr val="tx1"/>
                </a:solidFill>
                <a:effectLst/>
                <a:latin typeface="+mn-lt"/>
                <a:ea typeface="+mn-ea"/>
                <a:cs typeface="+mn-cs"/>
              </a:rPr>
              <a:t>4.9 - Understanding and Using APIs Summary</a:t>
            </a:r>
          </a:p>
          <a:p>
            <a:r>
              <a:rPr lang="en-US" sz="1200" b="0" i="0" kern="1200" dirty="0">
                <a:solidFill>
                  <a:schemeClr val="tx1"/>
                </a:solidFill>
                <a:effectLst/>
                <a:latin typeface="+mn-lt"/>
                <a:ea typeface="+mn-ea"/>
                <a:cs typeface="+mn-cs"/>
              </a:rPr>
              <a:t>4.9.1 – What did I learn in this module?</a:t>
            </a:r>
          </a:p>
          <a:p>
            <a:r>
              <a:rPr lang="en-US" dirty="0"/>
              <a:t/>
            </a:r>
            <a:br>
              <a:rPr lang="en-US" dirty="0"/>
            </a:br>
            <a:endParaRPr lang="en-US" baseline="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r>
              <a:rPr lang="en-US" sz="1200" b="0" i="0" kern="1200" dirty="0">
                <a:solidFill>
                  <a:schemeClr val="tx1"/>
                </a:solidFill>
                <a:effectLst/>
                <a:latin typeface="+mn-lt"/>
                <a:ea typeface="+mn-ea"/>
                <a:cs typeface="+mn-cs"/>
              </a:rPr>
              <a:t>4.9 - Understanding and Using APIs Summary</a:t>
            </a:r>
          </a:p>
          <a:p>
            <a:r>
              <a:rPr lang="en-US" sz="1200" b="0" i="0" kern="1200" dirty="0">
                <a:solidFill>
                  <a:schemeClr val="tx1"/>
                </a:solidFill>
                <a:effectLst/>
                <a:latin typeface="+mn-lt"/>
                <a:ea typeface="+mn-ea"/>
                <a:cs typeface="+mn-cs"/>
              </a:rPr>
              <a:t>4.9.1 – What did I learn in this module?</a:t>
            </a:r>
          </a:p>
          <a:p>
            <a:r>
              <a:rPr lang="en-US" dirty="0"/>
              <a:t/>
            </a:r>
            <a:br>
              <a:rPr lang="en-US" dirty="0"/>
            </a:br>
            <a:endParaRPr lang="en-US" baseline="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r>
              <a:rPr lang="en-US" sz="1200" b="0" i="0" kern="1200" dirty="0">
                <a:solidFill>
                  <a:schemeClr val="tx1"/>
                </a:solidFill>
                <a:effectLst/>
                <a:latin typeface="+mn-lt"/>
                <a:ea typeface="+mn-ea"/>
                <a:cs typeface="+mn-cs"/>
              </a:rPr>
              <a:t>4.9 - Understanding and Using APIs Summary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4.9.2 - Lab – Integrating a REST API with Python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4.9.3 – Module 4: Understanding and Using APIs Quiz</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
            </a:r>
            <a:br>
              <a:rPr lang="en-US" dirty="0"/>
            </a:br>
            <a:endParaRPr lang="en-US" baseline="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80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 – </a:t>
            </a:r>
            <a:r>
              <a:rPr lang="en-US" dirty="0">
                <a:solidFill>
                  <a:schemeClr val="accent5">
                    <a:lumMod val="40000"/>
                    <a:lumOff val="60000"/>
                  </a:schemeClr>
                </a:solidFill>
              </a:rPr>
              <a:t>Understanding and Using APIs</a:t>
            </a:r>
          </a:p>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81</a:t>
            </a:fld>
            <a:endParaRPr lang="en-US" dirty="0"/>
          </a:p>
        </p:txBody>
      </p:sp>
    </p:spTree>
    <p:extLst>
      <p:ext uri="{BB962C8B-B14F-4D97-AF65-F5344CB8AC3E}">
        <p14:creationId xmlns:p14="http://schemas.microsoft.com/office/powerpoint/2010/main" val="3074832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5315373" y="4742594"/>
            <a:ext cx="882226" cy="159606"/>
          </a:xfrm>
          <a:prstGeom prst="rect">
            <a:avLst/>
          </a:prstGeom>
        </p:spPr>
        <p:txBody>
          <a:bodyPr vert="horz" lIns="91440" tIns="45720" rIns="91440" bIns="45720" rtlCol="0" anchor="ctr"/>
          <a:lstStyle>
            <a:lvl1pPr algn="r">
              <a:defRPr sz="525">
                <a:solidFill>
                  <a:schemeClr val="tx2"/>
                </a:solidFill>
              </a:defRPr>
            </a:lvl1pPr>
          </a:lstStyle>
          <a:p>
            <a:pPr defTabSz="385763">
              <a:defRPr/>
            </a:pPr>
            <a:r>
              <a:rPr lang="en-US" kern="0" dirty="0">
                <a:solidFill>
                  <a:srgbClr val="595959"/>
                </a:solidFill>
              </a:rPr>
              <a:t>@2020</a:t>
            </a:r>
          </a:p>
        </p:txBody>
      </p:sp>
      <p:sp>
        <p:nvSpPr>
          <p:cNvPr id="5" name="Rectangle 3"/>
          <p:cNvSpPr>
            <a:spLocks noGrp="1" noChangeArrowheads="1"/>
          </p:cNvSpPr>
          <p:nvPr>
            <p:ph idx="1"/>
          </p:nvPr>
        </p:nvSpPr>
        <p:spPr bwMode="auto">
          <a:xfrm>
            <a:off x="144065" y="798944"/>
            <a:ext cx="8853286" cy="37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3.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6.xml"/><Relationship Id="rId5" Type="http://schemas.openxmlformats.org/officeDocument/2006/relationships/image" Target="../media/image16.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52.xml"/><Relationship Id="rId5" Type="http://schemas.openxmlformats.org/officeDocument/2006/relationships/image" Target="../media/image18.png"/><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3.xml"/><Relationship Id="rId5" Type="http://schemas.openxmlformats.org/officeDocument/2006/relationships/image" Target="../media/image20.pn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54.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55.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63.xml"/><Relationship Id="rId5" Type="http://schemas.openxmlformats.org/officeDocument/2006/relationships/image" Target="../media/image24.png"/><Relationship Id="rId4" Type="http://schemas.openxmlformats.org/officeDocument/2006/relationships/image" Target="../media/image23.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64.xml"/><Relationship Id="rId4" Type="http://schemas.openxmlformats.org/officeDocument/2006/relationships/image" Target="../media/image25.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65.xml"/><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6.xml"/><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67.xml"/><Relationship Id="rId5" Type="http://schemas.openxmlformats.org/officeDocument/2006/relationships/image" Target="../media/image29.png"/><Relationship Id="rId4" Type="http://schemas.openxmlformats.org/officeDocument/2006/relationships/image" Target="../media/image28.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71.xml"/><Relationship Id="rId5" Type="http://schemas.openxmlformats.org/officeDocument/2006/relationships/image" Target="../media/image31.png"/><Relationship Id="rId4" Type="http://schemas.openxmlformats.org/officeDocument/2006/relationships/image" Target="../media/image30.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72.xml"/><Relationship Id="rId5" Type="http://schemas.openxmlformats.org/officeDocument/2006/relationships/image" Target="../media/image33.png"/><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tags" Target="../tags/tag73.xml"/><Relationship Id="rId5" Type="http://schemas.openxmlformats.org/officeDocument/2006/relationships/image" Target="../media/image35.png"/><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tags" Target="../tags/tag75.xml"/><Relationship Id="rId4" Type="http://schemas.openxmlformats.org/officeDocument/2006/relationships/image" Target="../media/image36.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0.xml"/><Relationship Id="rId1" Type="http://schemas.openxmlformats.org/officeDocument/2006/relationships/tags" Target="../tags/tag8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4: Understanding and Using APIs</a:t>
            </a:r>
            <a:endParaRPr lang="en-US" dirty="0">
              <a:solidFill>
                <a:srgbClr val="FF0000"/>
              </a:solidFill>
            </a:endParaRP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DevNet Associate v1.0</a:t>
            </a:r>
          </a:p>
          <a:p>
            <a:endParaRPr lang="en-US" dirty="0"/>
          </a:p>
        </p:txBody>
      </p:sp>
    </p:spTree>
    <p:custDataLst>
      <p:tags r:id="rId1"/>
    </p:custDataLst>
    <p:extLst>
      <p:ext uri="{BB962C8B-B14F-4D97-AF65-F5344CB8AC3E}">
        <p14:creationId xmlns:p14="http://schemas.microsoft.com/office/powerpoint/2010/main" val="20384836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 (Contd.)</a:t>
            </a:r>
          </a:p>
        </p:txBody>
      </p:sp>
      <p:sp>
        <p:nvSpPr>
          <p:cNvPr id="11266" name="Content Placeholder"/>
          <p:cNvSpPr>
            <a:spLocks noGrp="1" noChangeArrowheads="1"/>
          </p:cNvSpPr>
          <p:nvPr>
            <p:ph idx="1"/>
          </p:nvPr>
        </p:nvSpPr>
        <p:spPr>
          <a:xfrm>
            <a:off x="145358" y="798944"/>
            <a:ext cx="8853286" cy="3352142"/>
          </a:xfrm>
        </p:spPr>
        <p:txBody>
          <a:bodyPr/>
          <a:lstStyle/>
          <a:p>
            <a:pPr marL="0" indent="0">
              <a:lnSpc>
                <a:spcPct val="85000"/>
              </a:lnSpc>
              <a:spcBef>
                <a:spcPct val="30000"/>
              </a:spcBef>
              <a:buNone/>
            </a:pPr>
            <a:r>
              <a:rPr lang="en-US" sz="1600" dirty="0"/>
              <a:t>Topic 4.7</a:t>
            </a:r>
          </a:p>
          <a:p>
            <a:pPr lvl="1">
              <a:lnSpc>
                <a:spcPct val="85000"/>
              </a:lnSpc>
              <a:spcBef>
                <a:spcPct val="30000"/>
              </a:spcBef>
            </a:pPr>
            <a:r>
              <a:rPr lang="en-US" sz="1600" dirty="0">
                <a:solidFill>
                  <a:schemeClr val="tx1">
                    <a:lumMod val="50000"/>
                  </a:schemeClr>
                </a:solidFill>
              </a:rPr>
              <a:t>Familiarize learners with Webhook.</a:t>
            </a:r>
          </a:p>
          <a:p>
            <a:pPr lvl="1">
              <a:lnSpc>
                <a:spcPct val="85000"/>
              </a:lnSpc>
              <a:spcBef>
                <a:spcPct val="30000"/>
              </a:spcBef>
            </a:pPr>
            <a:r>
              <a:rPr lang="en-US" sz="1600" dirty="0">
                <a:solidFill>
                  <a:schemeClr val="tx1">
                    <a:lumMod val="50000"/>
                  </a:schemeClr>
                </a:solidFill>
              </a:rPr>
              <a:t>Explain how Webhook is helping to receive notifications.</a:t>
            </a:r>
          </a:p>
          <a:p>
            <a:pPr lvl="1">
              <a:lnSpc>
                <a:spcPct val="85000"/>
              </a:lnSpc>
              <a:spcBef>
                <a:spcPct val="30000"/>
              </a:spcBef>
            </a:pPr>
            <a:endParaRPr lang="en-US" sz="1600" dirty="0"/>
          </a:p>
          <a:p>
            <a:pPr marL="0" indent="0">
              <a:lnSpc>
                <a:spcPct val="85000"/>
              </a:lnSpc>
              <a:spcBef>
                <a:spcPct val="30000"/>
              </a:spcBef>
              <a:buNone/>
            </a:pPr>
            <a:r>
              <a:rPr lang="en-US" sz="1600" dirty="0"/>
              <a:t>Topic 4.8</a:t>
            </a:r>
          </a:p>
          <a:p>
            <a:pPr lvl="1">
              <a:lnSpc>
                <a:spcPct val="85000"/>
              </a:lnSpc>
              <a:spcBef>
                <a:spcPct val="30000"/>
              </a:spcBef>
            </a:pPr>
            <a:r>
              <a:rPr lang="en-US" sz="1600" dirty="0"/>
              <a:t>Differentiate between client-side error and server-side error along with its root causes and resolutions.</a:t>
            </a:r>
          </a:p>
          <a:p>
            <a:pPr lvl="1">
              <a:lnSpc>
                <a:spcPct val="85000"/>
              </a:lnSpc>
              <a:spcBef>
                <a:spcPct val="30000"/>
              </a:spcBef>
            </a:pPr>
            <a:r>
              <a:rPr lang="en-US" sz="1600" dirty="0"/>
              <a:t>List 2xx,4xx and 5xx status codes along with its categories.</a:t>
            </a:r>
          </a:p>
          <a:p>
            <a:pPr lvl="1">
              <a:lnSpc>
                <a:spcPct val="85000"/>
              </a:lnSpc>
              <a:spcBef>
                <a:spcPct val="30000"/>
              </a:spcBef>
            </a:pPr>
            <a:r>
              <a:rPr lang="en-US" sz="1600" dirty="0"/>
              <a:t>Provide sample status codes to the students and ask them to identify the errors and provide solutions.</a:t>
            </a:r>
          </a:p>
          <a:p>
            <a:pPr lvl="1">
              <a:lnSpc>
                <a:spcPct val="85000"/>
              </a:lnSpc>
              <a:spcBef>
                <a:spcPct val="30000"/>
              </a:spcBef>
            </a:pPr>
            <a:endParaRPr lang="en-US" sz="1600" dirty="0"/>
          </a:p>
          <a:p>
            <a:pPr lvl="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a:lnSpc>
                <a:spcPct val="85000"/>
              </a:lnSpc>
              <a:spcBef>
                <a:spcPct val="30000"/>
              </a:spcBef>
            </a:pPr>
            <a:endParaRPr lang="en-US" b="1" dirty="0">
              <a:solidFill>
                <a:srgbClr val="FF0000"/>
              </a:solidFill>
            </a:endParaRPr>
          </a:p>
          <a:p>
            <a:pPr>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77245589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6" y="2439071"/>
            <a:ext cx="6672708" cy="644730"/>
          </a:xfrm>
        </p:spPr>
        <p:txBody>
          <a:bodyPr/>
          <a:lstStyle/>
          <a:p>
            <a:r>
              <a:rPr lang="en-US" dirty="0">
                <a:solidFill>
                  <a:schemeClr val="accent5">
                    <a:lumMod val="40000"/>
                    <a:lumOff val="60000"/>
                  </a:schemeClr>
                </a:solidFill>
              </a:rPr>
              <a:t>Module 4: Understanding and Using APIs</a:t>
            </a:r>
            <a:endParaRPr lang="en-US" dirty="0">
              <a:solidFill>
                <a:srgbClr val="FF0000"/>
              </a:solidFill>
            </a:endParaRPr>
          </a:p>
        </p:txBody>
      </p:sp>
      <p:sp>
        <p:nvSpPr>
          <p:cNvPr id="2" name="Subtitle"/>
          <p:cNvSpPr/>
          <p:nvPr/>
        </p:nvSpPr>
        <p:spPr>
          <a:xfrm>
            <a:off x="469496" y="4392494"/>
            <a:ext cx="1729512" cy="276999"/>
          </a:xfrm>
          <a:prstGeom prst="rect">
            <a:avLst/>
          </a:prstGeom>
        </p:spPr>
        <p:txBody>
          <a:bodyPr wrap="none">
            <a:spAutoFit/>
          </a:bodyPr>
          <a:lstStyle/>
          <a:p>
            <a:r>
              <a:rPr lang="en-US" sz="1200" dirty="0">
                <a:solidFill>
                  <a:schemeClr val="accent5">
                    <a:lumMod val="40000"/>
                    <a:lumOff val="60000"/>
                  </a:schemeClr>
                </a:solidFill>
                <a:latin typeface="+mn-lt"/>
                <a:ea typeface="ＭＳ Ｐゴシック" charset="0"/>
                <a:cs typeface="CiscoSans"/>
              </a:rPr>
              <a:t>DevNet Associate v1.0</a:t>
            </a:r>
          </a:p>
        </p:txBody>
      </p:sp>
    </p:spTree>
    <p:custDataLst>
      <p:tags r:id="rId1"/>
    </p:custDataLst>
    <p:extLst>
      <p:ext uri="{BB962C8B-B14F-4D97-AF65-F5344CB8AC3E}">
        <p14:creationId xmlns:p14="http://schemas.microsoft.com/office/powerpoint/2010/main" val="397999694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p:cNvSpPr>
            <a:spLocks noGrp="1" noChangeArrowheads="1"/>
          </p:cNvSpPr>
          <p:nvPr>
            <p:ph idx="1"/>
          </p:nvPr>
        </p:nvSpPr>
        <p:spPr>
          <a:xfrm>
            <a:off x="99461" y="654206"/>
            <a:ext cx="8731272" cy="827461"/>
          </a:xfrm>
        </p:spPr>
        <p:txBody>
          <a:bodyPr/>
          <a:lstStyle/>
          <a:p>
            <a:pPr mar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sz="1400" dirty="0">
                <a:solidFill>
                  <a:schemeClr val="tx1"/>
                </a:solidFill>
                <a:ea typeface="Calibri" panose="020F0502020204030204" pitchFamily="34" charset="0"/>
                <a:cs typeface="Calibri" panose="020F0502020204030204" pitchFamily="34" charset="0"/>
              </a:rPr>
              <a:t>Understanding and Using APIs</a:t>
            </a:r>
            <a:endParaRPr lang="en-US" altLang="en-US" sz="1400" dirty="0">
              <a:solidFill>
                <a:schemeClr val="tx1"/>
              </a:solidFill>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IN" sz="1400" dirty="0">
                <a:solidFill>
                  <a:schemeClr val="tx1"/>
                </a:solidFill>
                <a:ea typeface="Calibri" panose="020F0502020204030204" pitchFamily="34" charset="0"/>
                <a:cs typeface="Calibri" panose="020F0502020204030204" pitchFamily="34" charset="0"/>
              </a:rPr>
              <a:t>Create REST API requests over HTTPS to securely integrate services.</a:t>
            </a:r>
            <a:endParaRPr lang="en-US" sz="1400" dirty="0">
              <a:solidFill>
                <a:schemeClr val="tx1"/>
              </a:solidFill>
              <a:ea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53845960"/>
              </p:ext>
            </p:extLst>
          </p:nvPr>
        </p:nvGraphicFramePr>
        <p:xfrm>
          <a:off x="423333" y="1606956"/>
          <a:ext cx="8263467" cy="2267927"/>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xmlns="" val="399010295"/>
                    </a:ext>
                  </a:extLst>
                </a:gridCol>
                <a:gridCol w="5345919">
                  <a:extLst>
                    <a:ext uri="{9D8B030D-6E8A-4147-A177-3AD203B41FA5}">
                      <a16:colId xmlns:a16="http://schemas.microsoft.com/office/drawing/2014/main" xmlns="" val="3417728144"/>
                    </a:ext>
                  </a:extLst>
                </a:gridCol>
              </a:tblGrid>
              <a:tr h="224116">
                <a:tc>
                  <a:txBody>
                    <a:bodyPr/>
                    <a:lstStyle/>
                    <a:p>
                      <a:pPr marL="0" marR="0" algn="ctr">
                        <a:lnSpc>
                          <a:spcPct val="107000"/>
                        </a:lnSpc>
                        <a:spcBef>
                          <a:spcPts val="0"/>
                        </a:spcBef>
                        <a:spcAft>
                          <a:spcPts val="0"/>
                        </a:spcAft>
                      </a:pPr>
                      <a:r>
                        <a:rPr lang="en-US" sz="1200" b="1" kern="1200" dirty="0">
                          <a:solidFill>
                            <a:schemeClr val="lt1"/>
                          </a:solidFill>
                          <a:effectLst/>
                          <a:latin typeface="+mn-lt"/>
                          <a:ea typeface="+mn-ea"/>
                          <a:cs typeface="+mn-cs"/>
                        </a:rPr>
                        <a:t>Topic Title</a:t>
                      </a:r>
                    </a:p>
                  </a:txBody>
                  <a:tcPr marL="60168" marR="60168" marT="0" marB="0"/>
                </a:tc>
                <a:tc>
                  <a:txBody>
                    <a:bodyPr/>
                    <a:lstStyle/>
                    <a:p>
                      <a:pPr marL="0" marR="0" algn="ctr">
                        <a:lnSpc>
                          <a:spcPct val="107000"/>
                        </a:lnSpc>
                        <a:spcBef>
                          <a:spcPts val="0"/>
                        </a:spcBef>
                        <a:spcAft>
                          <a:spcPts val="0"/>
                        </a:spcAft>
                      </a:pPr>
                      <a:r>
                        <a:rPr lang="en-US" sz="1200" b="1" kern="1200" dirty="0">
                          <a:solidFill>
                            <a:schemeClr val="lt1"/>
                          </a:solidFill>
                          <a:effectLst/>
                          <a:latin typeface="+mn-lt"/>
                          <a:ea typeface="+mn-ea"/>
                          <a:cs typeface="+mn-cs"/>
                        </a:rPr>
                        <a:t>Topic Objective</a:t>
                      </a:r>
                    </a:p>
                  </a:txBody>
                  <a:tcPr marL="60168" marR="60168" marT="0" marB="0"/>
                </a:tc>
                <a:extLst>
                  <a:ext uri="{0D108BD9-81ED-4DB2-BD59-A6C34878D82A}">
                    <a16:rowId xmlns:a16="http://schemas.microsoft.com/office/drawing/2014/main" xmlns="" val="364302898"/>
                  </a:ext>
                </a:extLst>
              </a:tr>
              <a:tr h="251225">
                <a:tc>
                  <a:txBody>
                    <a:bodyPr/>
                    <a:lstStyle/>
                    <a:p>
                      <a:pPr marL="0" marR="0">
                        <a:lnSpc>
                          <a:spcPct val="107000"/>
                        </a:lnSpc>
                        <a:spcBef>
                          <a:spcPts val="0"/>
                        </a:spcBef>
                        <a:spcAft>
                          <a:spcPts val="0"/>
                        </a:spcAft>
                      </a:pPr>
                      <a:r>
                        <a:rPr lang="en-US" sz="1200" dirty="0">
                          <a:effectLst/>
                        </a:rPr>
                        <a:t>Introducing APIs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nSpc>
                          <a:spcPct val="107000"/>
                        </a:lnSpc>
                        <a:spcBef>
                          <a:spcPts val="0"/>
                        </a:spcBef>
                        <a:spcAft>
                          <a:spcPts val="0"/>
                        </a:spcAft>
                      </a:pPr>
                      <a:r>
                        <a:rPr lang="en-US" sz="1200" kern="1200" dirty="0">
                          <a:solidFill>
                            <a:schemeClr val="dk1"/>
                          </a:solidFill>
                          <a:effectLst/>
                          <a:latin typeface="+mn-lt"/>
                          <a:ea typeface="+mn-ea"/>
                          <a:cs typeface="+mn-cs"/>
                        </a:rPr>
                        <a:t>Explain the use of APIs.</a:t>
                      </a:r>
                    </a:p>
                  </a:txBody>
                  <a:tcPr marL="60168" marR="60168" marT="0" marB="0" anchor="ctr"/>
                </a:tc>
                <a:extLst>
                  <a:ext uri="{0D108BD9-81ED-4DB2-BD59-A6C34878D82A}">
                    <a16:rowId xmlns:a16="http://schemas.microsoft.com/office/drawing/2014/main" xmlns="" val="3530891527"/>
                  </a:ext>
                </a:extLst>
              </a:tr>
              <a:tr h="289711">
                <a:tc>
                  <a:txBody>
                    <a:bodyPr/>
                    <a:lstStyle/>
                    <a:p>
                      <a:pPr marL="0" marR="0">
                        <a:lnSpc>
                          <a:spcPct val="107000"/>
                        </a:lnSpc>
                        <a:spcBef>
                          <a:spcPts val="0"/>
                        </a:spcBef>
                        <a:spcAft>
                          <a:spcPts val="0"/>
                        </a:spcAft>
                      </a:pPr>
                      <a:r>
                        <a:rPr lang="en-US" sz="1200" dirty="0">
                          <a:effectLst/>
                          <a:latin typeface="+mn-lt"/>
                          <a:ea typeface="+mn-ea"/>
                          <a:cs typeface="+mn-cs"/>
                        </a:rPr>
                        <a:t>API Design Styles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nSpc>
                          <a:spcPct val="107000"/>
                        </a:lnSpc>
                        <a:spcBef>
                          <a:spcPts val="0"/>
                        </a:spcBef>
                        <a:spcAft>
                          <a:spcPts val="0"/>
                        </a:spcAft>
                      </a:pPr>
                      <a:r>
                        <a:rPr lang="en-US" sz="1200" kern="1200" dirty="0">
                          <a:solidFill>
                            <a:schemeClr val="dk1"/>
                          </a:solidFill>
                          <a:effectLst/>
                          <a:latin typeface="+mn-lt"/>
                          <a:ea typeface="+mn-ea"/>
                          <a:cs typeface="+mn-cs"/>
                        </a:rPr>
                        <a:t>Compare synchronous and asynchronous API design styles.</a:t>
                      </a:r>
                    </a:p>
                  </a:txBody>
                  <a:tcPr marL="60168" marR="60168" marT="0" marB="0" anchor="ctr"/>
                </a:tc>
                <a:extLst>
                  <a:ext uri="{0D108BD9-81ED-4DB2-BD59-A6C34878D82A}">
                    <a16:rowId xmlns:a16="http://schemas.microsoft.com/office/drawing/2014/main" xmlns="" val="662892947"/>
                  </a:ext>
                </a:extLst>
              </a:tr>
              <a:tr h="217283">
                <a:tc>
                  <a:txBody>
                    <a:bodyPr/>
                    <a:lstStyle/>
                    <a:p>
                      <a:pPr marL="0" marR="0">
                        <a:lnSpc>
                          <a:spcPct val="107000"/>
                        </a:lnSpc>
                        <a:spcBef>
                          <a:spcPts val="0"/>
                        </a:spcBef>
                        <a:spcAft>
                          <a:spcPts val="0"/>
                        </a:spcAft>
                      </a:pPr>
                      <a:r>
                        <a:rPr lang="en-US" sz="1200" dirty="0">
                          <a:effectLst/>
                        </a:rPr>
                        <a:t>API Architecture Styles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nSpc>
                          <a:spcPct val="107000"/>
                        </a:lnSpc>
                        <a:spcBef>
                          <a:spcPts val="0"/>
                        </a:spcBef>
                        <a:spcAft>
                          <a:spcPts val="0"/>
                        </a:spcAft>
                      </a:pPr>
                      <a:r>
                        <a:rPr lang="en-US" sz="1200" kern="1200" dirty="0">
                          <a:solidFill>
                            <a:schemeClr val="dk1"/>
                          </a:solidFill>
                          <a:effectLst/>
                          <a:latin typeface="+mn-lt"/>
                          <a:ea typeface="+mn-ea"/>
                          <a:cs typeface="+mn-cs"/>
                        </a:rPr>
                        <a:t>Describe common API architecture styles.</a:t>
                      </a:r>
                    </a:p>
                  </a:txBody>
                  <a:tcPr marL="60168" marR="60168" marT="0" marB="0" anchor="ctr"/>
                </a:tc>
                <a:extLst>
                  <a:ext uri="{0D108BD9-81ED-4DB2-BD59-A6C34878D82A}">
                    <a16:rowId xmlns:a16="http://schemas.microsoft.com/office/drawing/2014/main" xmlns="" val="1283686363"/>
                  </a:ext>
                </a:extLst>
              </a:tr>
              <a:tr h="280658">
                <a:tc>
                  <a:txBody>
                    <a:bodyPr/>
                    <a:lstStyle/>
                    <a:p>
                      <a:pPr marL="0" marR="0">
                        <a:lnSpc>
                          <a:spcPct val="107000"/>
                        </a:lnSpc>
                        <a:spcBef>
                          <a:spcPts val="0"/>
                        </a:spcBef>
                        <a:spcAft>
                          <a:spcPts val="0"/>
                        </a:spcAft>
                      </a:pPr>
                      <a:r>
                        <a:rPr lang="en-US" sz="1200" dirty="0">
                          <a:effectLst/>
                        </a:rPr>
                        <a:t>Introduction to REST APIs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nSpc>
                          <a:spcPct val="107000"/>
                        </a:lnSpc>
                        <a:spcBef>
                          <a:spcPts val="0"/>
                        </a:spcBef>
                        <a:spcAft>
                          <a:spcPts val="0"/>
                        </a:spcAft>
                      </a:pPr>
                      <a:r>
                        <a:rPr lang="en-US" sz="1200" kern="1200" dirty="0">
                          <a:solidFill>
                            <a:schemeClr val="dk1"/>
                          </a:solidFill>
                          <a:effectLst/>
                          <a:latin typeface="+mn-lt"/>
                          <a:ea typeface="+mn-ea"/>
                          <a:cs typeface="+mn-cs"/>
                        </a:rPr>
                        <a:t>Explain the functions of REST APIs.</a:t>
                      </a:r>
                    </a:p>
                  </a:txBody>
                  <a:tcPr marL="60168" marR="60168" marT="0" marB="0" anchor="ctr"/>
                </a:tc>
                <a:extLst>
                  <a:ext uri="{0D108BD9-81ED-4DB2-BD59-A6C34878D82A}">
                    <a16:rowId xmlns:a16="http://schemas.microsoft.com/office/drawing/2014/main" xmlns="" val="2466644772"/>
                  </a:ext>
                </a:extLst>
              </a:tr>
              <a:tr h="235390">
                <a:tc>
                  <a:txBody>
                    <a:bodyPr/>
                    <a:lstStyle/>
                    <a:p>
                      <a:pPr marL="0" marR="0">
                        <a:lnSpc>
                          <a:spcPct val="107000"/>
                        </a:lnSpc>
                        <a:spcBef>
                          <a:spcPts val="0"/>
                        </a:spcBef>
                        <a:spcAft>
                          <a:spcPts val="0"/>
                        </a:spcAft>
                      </a:pPr>
                      <a:r>
                        <a:rPr lang="en-US" sz="1200" dirty="0">
                          <a:effectLst/>
                          <a:latin typeface="+mn-lt"/>
                          <a:ea typeface="+mn-ea"/>
                          <a:cs typeface="+mn-cs"/>
                        </a:rPr>
                        <a:t>Authenticating</a:t>
                      </a:r>
                      <a:r>
                        <a:rPr lang="en-US" sz="1200" baseline="0" dirty="0">
                          <a:effectLst/>
                          <a:latin typeface="+mn-lt"/>
                          <a:ea typeface="+mn-ea"/>
                          <a:cs typeface="+mn-cs"/>
                        </a:rPr>
                        <a:t> a REST API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gn="l" defTabSz="685777" rtl="0" eaLnBrk="1" latinLnBrk="0" hangingPunct="1">
                        <a:lnSpc>
                          <a:spcPct val="107000"/>
                        </a:lnSpc>
                        <a:spcBef>
                          <a:spcPts val="0"/>
                        </a:spcBef>
                        <a:spcAft>
                          <a:spcPts val="0"/>
                        </a:spcAft>
                      </a:pPr>
                      <a:r>
                        <a:rPr lang="en-IN" sz="1200" kern="1200" dirty="0">
                          <a:solidFill>
                            <a:schemeClr val="dk1"/>
                          </a:solidFill>
                          <a:effectLst/>
                          <a:latin typeface="+mn-lt"/>
                          <a:ea typeface="+mn-ea"/>
                          <a:cs typeface="+mn-cs"/>
                        </a:rPr>
                        <a:t>Create REST API requests over HTTPS to securely integrate services.</a:t>
                      </a:r>
                      <a:endParaRPr lang="en-US" sz="1200" kern="1200" dirty="0">
                        <a:solidFill>
                          <a:schemeClr val="dk1"/>
                        </a:solidFill>
                        <a:effectLst/>
                        <a:latin typeface="+mn-lt"/>
                        <a:ea typeface="+mn-ea"/>
                        <a:cs typeface="+mn-cs"/>
                      </a:endParaRPr>
                    </a:p>
                  </a:txBody>
                  <a:tcPr marL="60168" marR="60168" marT="0" marB="0" anchor="ctr"/>
                </a:tc>
                <a:extLst>
                  <a:ext uri="{0D108BD9-81ED-4DB2-BD59-A6C34878D82A}">
                    <a16:rowId xmlns:a16="http://schemas.microsoft.com/office/drawing/2014/main" xmlns="" val="2893854660"/>
                  </a:ext>
                </a:extLst>
              </a:tr>
              <a:tr h="262550">
                <a:tc>
                  <a:txBody>
                    <a:bodyPr/>
                    <a:lstStyle/>
                    <a:p>
                      <a:pPr marL="0" marR="0">
                        <a:lnSpc>
                          <a:spcPct val="107000"/>
                        </a:lnSpc>
                        <a:spcBef>
                          <a:spcPts val="0"/>
                        </a:spcBef>
                        <a:spcAft>
                          <a:spcPts val="0"/>
                        </a:spcAft>
                      </a:pPr>
                      <a:r>
                        <a:rPr lang="en-US" sz="1200" dirty="0">
                          <a:effectLst/>
                          <a:latin typeface="+mn-lt"/>
                          <a:ea typeface="+mn-ea"/>
                          <a:cs typeface="+mn-cs"/>
                        </a:rPr>
                        <a:t>API</a:t>
                      </a:r>
                      <a:r>
                        <a:rPr lang="en-US" sz="1200" baseline="0" dirty="0">
                          <a:effectLst/>
                          <a:latin typeface="+mn-lt"/>
                          <a:ea typeface="+mn-ea"/>
                          <a:cs typeface="+mn-cs"/>
                        </a:rPr>
                        <a:t> Rate Limits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nSpc>
                          <a:spcPct val="107000"/>
                        </a:lnSpc>
                        <a:spcBef>
                          <a:spcPts val="0"/>
                        </a:spcBef>
                        <a:spcAft>
                          <a:spcPts val="0"/>
                        </a:spcAft>
                      </a:pPr>
                      <a:r>
                        <a:rPr lang="en-US" sz="1200" kern="1200" dirty="0">
                          <a:solidFill>
                            <a:schemeClr val="dk1"/>
                          </a:solidFill>
                          <a:effectLst/>
                          <a:latin typeface="+mn-lt"/>
                          <a:ea typeface="+mn-ea"/>
                          <a:cs typeface="+mn-cs"/>
                        </a:rPr>
                        <a:t>Explain the purpose of API rate limits</a:t>
                      </a:r>
                    </a:p>
                  </a:txBody>
                  <a:tcPr marL="60168" marR="60168" marT="0" marB="0" anchor="ctr"/>
                </a:tc>
                <a:extLst>
                  <a:ext uri="{0D108BD9-81ED-4DB2-BD59-A6C34878D82A}">
                    <a16:rowId xmlns:a16="http://schemas.microsoft.com/office/drawing/2014/main" xmlns="" val="811040832"/>
                  </a:ext>
                </a:extLst>
              </a:tr>
              <a:tr h="262551">
                <a:tc>
                  <a:txBody>
                    <a:bodyPr/>
                    <a:lstStyle/>
                    <a:p>
                      <a:pPr marL="0" marR="0">
                        <a:lnSpc>
                          <a:spcPct val="107000"/>
                        </a:lnSpc>
                        <a:spcBef>
                          <a:spcPts val="0"/>
                        </a:spcBef>
                        <a:spcAft>
                          <a:spcPts val="0"/>
                        </a:spcAft>
                      </a:pPr>
                      <a:r>
                        <a:rPr lang="en-US" sz="1200" dirty="0">
                          <a:effectLst/>
                          <a:latin typeface="+mn-lt"/>
                          <a:ea typeface="+mn-ea"/>
                          <a:cs typeface="+mn-cs"/>
                        </a:rPr>
                        <a:t>Working</a:t>
                      </a:r>
                      <a:r>
                        <a:rPr lang="en-US" sz="1200" baseline="0" dirty="0">
                          <a:effectLst/>
                          <a:latin typeface="+mn-lt"/>
                          <a:ea typeface="+mn-ea"/>
                          <a:cs typeface="+mn-cs"/>
                        </a:rPr>
                        <a:t> with Webhooks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nSpc>
                          <a:spcPct val="107000"/>
                        </a:lnSpc>
                        <a:spcBef>
                          <a:spcPts val="0"/>
                        </a:spcBef>
                        <a:spcAft>
                          <a:spcPts val="0"/>
                        </a:spcAft>
                      </a:pPr>
                      <a:r>
                        <a:rPr lang="en-US" sz="1200" kern="1200" dirty="0">
                          <a:solidFill>
                            <a:schemeClr val="dk1"/>
                          </a:solidFill>
                          <a:effectLst/>
                          <a:latin typeface="+mn-lt"/>
                          <a:ea typeface="+mn-ea"/>
                          <a:cs typeface="+mn-cs"/>
                        </a:rPr>
                        <a:t>Explain the use of webhooks.</a:t>
                      </a:r>
                    </a:p>
                  </a:txBody>
                  <a:tcPr marL="60168" marR="60168" marT="0" marB="0" anchor="ctr"/>
                </a:tc>
                <a:extLst>
                  <a:ext uri="{0D108BD9-81ED-4DB2-BD59-A6C34878D82A}">
                    <a16:rowId xmlns:a16="http://schemas.microsoft.com/office/drawing/2014/main" xmlns="" val="2031869363"/>
                  </a:ext>
                </a:extLst>
              </a:tr>
              <a:tr h="244443">
                <a:tc>
                  <a:txBody>
                    <a:bodyPr/>
                    <a:lstStyle/>
                    <a:p>
                      <a:pPr marL="0" marR="0">
                        <a:lnSpc>
                          <a:spcPct val="107000"/>
                        </a:lnSpc>
                        <a:spcBef>
                          <a:spcPts val="0"/>
                        </a:spcBef>
                        <a:spcAft>
                          <a:spcPts val="0"/>
                        </a:spcAft>
                      </a:pPr>
                      <a:r>
                        <a:rPr lang="en-US" sz="1200" dirty="0">
                          <a:effectLst/>
                          <a:latin typeface="+mn-lt"/>
                          <a:ea typeface="+mn-ea"/>
                          <a:cs typeface="+mn-cs"/>
                        </a:rPr>
                        <a:t>Troubleshooting</a:t>
                      </a:r>
                      <a:r>
                        <a:rPr lang="en-US" sz="1200" baseline="0" dirty="0">
                          <a:effectLst/>
                          <a:latin typeface="+mn-lt"/>
                          <a:ea typeface="+mn-ea"/>
                          <a:cs typeface="+mn-cs"/>
                        </a:rPr>
                        <a:t> API calls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nSpc>
                          <a:spcPct val="107000"/>
                        </a:lnSpc>
                        <a:spcBef>
                          <a:spcPts val="0"/>
                        </a:spcBef>
                        <a:spcAft>
                          <a:spcPts val="0"/>
                        </a:spcAft>
                      </a:pPr>
                      <a:r>
                        <a:rPr lang="en-US" sz="1200" kern="1200" dirty="0">
                          <a:solidFill>
                            <a:schemeClr val="dk1"/>
                          </a:solidFill>
                          <a:effectLst/>
                          <a:latin typeface="+mn-lt"/>
                          <a:ea typeface="+mn-ea"/>
                          <a:cs typeface="+mn-cs"/>
                        </a:rPr>
                        <a:t>Explain how to troubleshoot</a:t>
                      </a:r>
                      <a:r>
                        <a:rPr lang="en-US" sz="1200" kern="1200" baseline="0" dirty="0">
                          <a:solidFill>
                            <a:schemeClr val="dk1"/>
                          </a:solidFill>
                          <a:effectLst/>
                          <a:latin typeface="+mn-lt"/>
                          <a:ea typeface="+mn-ea"/>
                          <a:cs typeface="+mn-cs"/>
                        </a:rPr>
                        <a:t> </a:t>
                      </a:r>
                      <a:r>
                        <a:rPr lang="en-US" sz="1200" kern="1200" dirty="0">
                          <a:solidFill>
                            <a:schemeClr val="dk1"/>
                          </a:solidFill>
                          <a:effectLst/>
                          <a:latin typeface="+mn-lt"/>
                          <a:ea typeface="+mn-ea"/>
                          <a:cs typeface="+mn-cs"/>
                        </a:rPr>
                        <a:t>REST APIs</a:t>
                      </a:r>
                    </a:p>
                  </a:txBody>
                  <a:tcPr marL="60168" marR="60168" marT="0" marB="0" anchor="ctr"/>
                </a:tc>
                <a:extLst>
                  <a:ext uri="{0D108BD9-81ED-4DB2-BD59-A6C34878D82A}">
                    <a16:rowId xmlns:a16="http://schemas.microsoft.com/office/drawing/2014/main" xmlns="" val="2746633774"/>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4.1 Introducing APIs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42345"/>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and Using APIs</a:t>
            </a:r>
            <a:r>
              <a:rPr lang="en-US" altLang="en-US" sz="1600" dirty="0"/>
              <a:t/>
            </a:r>
            <a:br>
              <a:rPr lang="en-US" altLang="en-US" sz="1600" dirty="0"/>
            </a:br>
            <a:r>
              <a:rPr lang="en-US" altLang="en-US" dirty="0"/>
              <a:t>What is an API?</a:t>
            </a:r>
          </a:p>
        </p:txBody>
      </p:sp>
      <p:sp>
        <p:nvSpPr>
          <p:cNvPr id="2" name="Content Placeholder 1"/>
          <p:cNvSpPr>
            <a:spLocks noGrp="1"/>
          </p:cNvSpPr>
          <p:nvPr>
            <p:ph idx="1"/>
          </p:nvPr>
        </p:nvSpPr>
        <p:spPr>
          <a:xfrm>
            <a:off x="146600" y="799351"/>
            <a:ext cx="3539681" cy="3868902"/>
          </a:xfrm>
        </p:spPr>
        <p:txBody>
          <a:bodyPr/>
          <a:lstStyle/>
          <a:p>
            <a:pPr>
              <a:buFont typeface="Arial" pitchFamily="34" charset="0"/>
              <a:buChar char="•"/>
            </a:pPr>
            <a:r>
              <a:rPr lang="en-US" sz="1600" dirty="0"/>
              <a:t>An Application Programming Interface (API) </a:t>
            </a:r>
            <a:r>
              <a:rPr lang="en-US" dirty="0"/>
              <a:t>allows one piece of software talk to another. </a:t>
            </a:r>
            <a:endParaRPr lang="en-US" sz="1600" dirty="0"/>
          </a:p>
          <a:p>
            <a:pPr>
              <a:buFont typeface="Arial" pitchFamily="34" charset="0"/>
              <a:buChar char="•"/>
            </a:pPr>
            <a:r>
              <a:rPr lang="en-US" sz="1600" dirty="0"/>
              <a:t>It uses common web-based interactions or communication protocols and its own proprietary standards.</a:t>
            </a:r>
          </a:p>
          <a:p>
            <a:pPr>
              <a:buFont typeface="Arial" pitchFamily="34" charset="0"/>
              <a:buChar char="•"/>
            </a:pPr>
            <a:r>
              <a:rPr lang="en-US" sz="1600" dirty="0"/>
              <a:t>An API determines what type of data, services, and functionality the application exposes to third parties.</a:t>
            </a:r>
          </a:p>
          <a:p>
            <a:pPr>
              <a:buFont typeface="Arial" pitchFamily="34" charset="0"/>
              <a:buChar char="•"/>
            </a:pPr>
            <a:r>
              <a:rPr lang="en-US" sz="1600" dirty="0"/>
              <a:t>By providing APIs, applications can control what they expose in a secure way.</a:t>
            </a:r>
          </a:p>
        </p:txBody>
      </p:sp>
      <p:sp>
        <p:nvSpPr>
          <p:cNvPr id="8" name="TextBox">
            <a:extLst>
              <a:ext uri="{FF2B5EF4-FFF2-40B4-BE49-F238E27FC236}">
                <a16:creationId xmlns:a16="http://schemas.microsoft.com/office/drawing/2014/main" xmlns="" id="{9A5CC6F4-B7CD-440D-B5DB-B4162EB4F4F1}"/>
              </a:ext>
            </a:extLst>
          </p:cNvPr>
          <p:cNvSpPr txBox="1"/>
          <p:nvPr/>
        </p:nvSpPr>
        <p:spPr>
          <a:xfrm>
            <a:off x="3756366" y="1415810"/>
            <a:ext cx="502342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solidFill>
                  <a:srgbClr val="000000"/>
                </a:solidFill>
                <a:latin typeface="+mn-lt"/>
                <a:ea typeface="ＭＳ Ｐゴシック"/>
              </a:rPr>
              <a:t>Example of different types of API integrations</a:t>
            </a:r>
            <a:endParaRPr lang="en-US" sz="1600" dirty="0">
              <a:solidFill>
                <a:srgbClr val="000000"/>
              </a:solidFill>
              <a:latin typeface="+mn-lt"/>
              <a:ea typeface="ＭＳ Ｐゴシック"/>
              <a:cs typeface="Arial"/>
            </a:endParaRPr>
          </a:p>
        </p:txBody>
      </p:sp>
      <p:pic>
        <p:nvPicPr>
          <p:cNvPr id="7" name="Picture" descr="A close up of a map&#10;&#10;Description automatically generated">
            <a:extLst>
              <a:ext uri="{FF2B5EF4-FFF2-40B4-BE49-F238E27FC236}">
                <a16:creationId xmlns:a16="http://schemas.microsoft.com/office/drawing/2014/main" xmlns="" id="{3B0C8F66-E7DD-49BB-9276-7B5F4FB1B908}"/>
              </a:ext>
            </a:extLst>
          </p:cNvPr>
          <p:cNvPicPr>
            <a:picLocks noChangeAspect="1"/>
          </p:cNvPicPr>
          <p:nvPr/>
        </p:nvPicPr>
        <p:blipFill>
          <a:blip r:embed="rId4"/>
          <a:stretch>
            <a:fillRect/>
          </a:stretch>
        </p:blipFill>
        <p:spPr>
          <a:xfrm>
            <a:off x="3756365" y="1812836"/>
            <a:ext cx="5087867" cy="2086717"/>
          </a:xfrm>
          <a:prstGeom prst="rect">
            <a:avLst/>
          </a:prstGeom>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and Using APIs</a:t>
            </a:r>
            <a:r>
              <a:rPr lang="en-US" altLang="en-US" sz="1600" dirty="0"/>
              <a:t/>
            </a:r>
            <a:br>
              <a:rPr lang="en-US" altLang="en-US" sz="1600" dirty="0"/>
            </a:br>
            <a:r>
              <a:rPr lang="en-US" altLang="en-US" dirty="0"/>
              <a:t>Why use APIs?</a:t>
            </a:r>
          </a:p>
        </p:txBody>
      </p:sp>
      <p:sp>
        <p:nvSpPr>
          <p:cNvPr id="2" name="Content Placeholder 1"/>
          <p:cNvSpPr>
            <a:spLocks noGrp="1"/>
          </p:cNvSpPr>
          <p:nvPr>
            <p:ph idx="1"/>
          </p:nvPr>
        </p:nvSpPr>
        <p:spPr>
          <a:xfrm>
            <a:off x="144064" y="820917"/>
            <a:ext cx="8709221" cy="2896841"/>
          </a:xfrm>
        </p:spPr>
        <p:txBody>
          <a:bodyPr/>
          <a:lstStyle/>
          <a:p>
            <a:pPr>
              <a:buFont typeface="Arial" pitchFamily="34" charset="0"/>
              <a:buChar char="•"/>
            </a:pPr>
            <a:r>
              <a:rPr lang="en-US" sz="1600" dirty="0"/>
              <a:t>APIs are built to be consumed programmatically by other applications and they can also be used by humans who want to interact with the application manually.</a:t>
            </a:r>
          </a:p>
          <a:p>
            <a:pPr marL="0" indent="0">
              <a:buNone/>
            </a:pPr>
            <a:r>
              <a:rPr lang="en-US" sz="1600" dirty="0"/>
              <a:t>Use cases of APIs are as follows:</a:t>
            </a:r>
          </a:p>
          <a:p>
            <a:pPr lvl="1">
              <a:buFont typeface="Arial" pitchFamily="34" charset="0"/>
              <a:buChar char="•"/>
            </a:pPr>
            <a:r>
              <a:rPr lang="en-US" sz="1600" b="1" dirty="0"/>
              <a:t>Automation tasks </a:t>
            </a:r>
            <a:r>
              <a:rPr lang="en-US" sz="1600" dirty="0"/>
              <a:t>– Build a script that performs manual tasks automatically and programmatically.</a:t>
            </a:r>
          </a:p>
          <a:p>
            <a:pPr lvl="1">
              <a:buFont typeface="Arial" pitchFamily="34" charset="0"/>
              <a:buChar char="•"/>
            </a:pPr>
            <a:r>
              <a:rPr lang="en-US" sz="1600" b="1" dirty="0"/>
              <a:t>Data integration </a:t>
            </a:r>
            <a:r>
              <a:rPr lang="en-US" sz="1600" dirty="0"/>
              <a:t>– An application can consume or react to data provided by another application.</a:t>
            </a:r>
          </a:p>
          <a:p>
            <a:pPr lvl="1">
              <a:buFont typeface="Arial" pitchFamily="34" charset="0"/>
              <a:buChar char="•"/>
            </a:pPr>
            <a:r>
              <a:rPr lang="en-US" sz="1600" b="1" dirty="0">
                <a:ea typeface="ＭＳ Ｐゴシック"/>
              </a:rPr>
              <a:t>Functionality </a:t>
            </a:r>
            <a:r>
              <a:rPr lang="en-US" sz="1600" dirty="0">
                <a:ea typeface="ＭＳ Ｐゴシック"/>
              </a:rPr>
              <a:t>– An application can integrate another application's functionality into its product.</a:t>
            </a:r>
          </a:p>
        </p:txBody>
      </p:sp>
    </p:spTree>
    <p:custDataLst>
      <p:tags r:id="rId1"/>
    </p:custDataLst>
    <p:extLst>
      <p:ext uri="{BB962C8B-B14F-4D97-AF65-F5344CB8AC3E}">
        <p14:creationId xmlns:p14="http://schemas.microsoft.com/office/powerpoint/2010/main" val="233359646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and Using APIs</a:t>
            </a:r>
            <a:r>
              <a:rPr lang="en-US" altLang="en-US" sz="1600" dirty="0"/>
              <a:t/>
            </a:r>
            <a:br>
              <a:rPr lang="en-US" altLang="en-US" sz="1600" dirty="0"/>
            </a:br>
            <a:r>
              <a:rPr lang="en-US" altLang="en-US" dirty="0"/>
              <a:t>Why are APIs so popular?</a:t>
            </a:r>
          </a:p>
        </p:txBody>
      </p:sp>
      <p:sp>
        <p:nvSpPr>
          <p:cNvPr id="2" name="Content Placeholder 1"/>
          <p:cNvSpPr>
            <a:spLocks noGrp="1"/>
          </p:cNvSpPr>
          <p:nvPr>
            <p:ph idx="1"/>
          </p:nvPr>
        </p:nvSpPr>
        <p:spPr>
          <a:xfrm>
            <a:off x="144064" y="820917"/>
            <a:ext cx="8709221" cy="2249907"/>
          </a:xfrm>
        </p:spPr>
        <p:txBody>
          <a:bodyPr/>
          <a:lstStyle/>
          <a:p>
            <a:pPr>
              <a:buFont typeface="Arial" pitchFamily="34" charset="0"/>
              <a:buChar char="•"/>
            </a:pPr>
            <a:r>
              <a:rPr lang="en-US" sz="1600" dirty="0"/>
              <a:t>APIs have existed for decades, but exposure and consumption of APIs has grown exponentially in the last 10 years or so.</a:t>
            </a:r>
          </a:p>
          <a:p>
            <a:pPr>
              <a:buFont typeface="Arial" pitchFamily="34" charset="0"/>
              <a:buChar char="•"/>
            </a:pPr>
            <a:r>
              <a:rPr lang="en-US" sz="1600" dirty="0"/>
              <a:t>Most modern APIs are designed into the product and are thoroughly tested.</a:t>
            </a:r>
          </a:p>
          <a:p>
            <a:pPr>
              <a:buFont typeface="Arial" pitchFamily="34" charset="0"/>
              <a:buChar char="•"/>
            </a:pPr>
            <a:r>
              <a:rPr lang="en-US" sz="1600" dirty="0"/>
              <a:t>Simplified coding languages such as Python have made it possible for non-software engineers to build applications and consume APIs. </a:t>
            </a:r>
            <a:endParaRPr lang="en-US" sz="1600" b="1" dirty="0"/>
          </a:p>
        </p:txBody>
      </p:sp>
    </p:spTree>
    <p:custDataLst>
      <p:tags r:id="rId1"/>
    </p:custDataLst>
    <p:extLst>
      <p:ext uri="{BB962C8B-B14F-4D97-AF65-F5344CB8AC3E}">
        <p14:creationId xmlns:p14="http://schemas.microsoft.com/office/powerpoint/2010/main" val="267200467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4.2 API Design Styles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altLang="en-US" sz="1600" dirty="0"/>
              <a:t>API Design Styles</a:t>
            </a:r>
            <a:br>
              <a:rPr lang="en-US" altLang="en-US" sz="1600" dirty="0"/>
            </a:br>
            <a:r>
              <a:rPr lang="en-US" altLang="en-US" dirty="0"/>
              <a:t>Types of Design Styles</a:t>
            </a:r>
          </a:p>
        </p:txBody>
      </p:sp>
      <p:sp>
        <p:nvSpPr>
          <p:cNvPr id="8195" name="Content Placeholder"/>
          <p:cNvSpPr>
            <a:spLocks noGrp="1" noChangeArrowheads="1"/>
          </p:cNvSpPr>
          <p:nvPr>
            <p:ph idx="1"/>
          </p:nvPr>
        </p:nvSpPr>
        <p:spPr>
          <a:xfrm>
            <a:off x="144063" y="798945"/>
            <a:ext cx="8506641" cy="2437741"/>
          </a:xfrm>
        </p:spPr>
        <p:txBody>
          <a:bodyPr/>
          <a:lstStyle/>
          <a:p>
            <a:pPr>
              <a:buFont typeface="Arial" pitchFamily="34" charset="0"/>
              <a:buChar char="•"/>
            </a:pPr>
            <a:r>
              <a:rPr lang="en-IN" sz="1600" dirty="0"/>
              <a:t>A product’s set of APIs may consist of both synchronous and asynchronous designs, where each API’s design is independent of the others. </a:t>
            </a:r>
            <a:endParaRPr lang="en-US" altLang="en-US" sz="1600" dirty="0"/>
          </a:p>
          <a:p>
            <a:pPr>
              <a:buFont typeface="Arial" pitchFamily="34" charset="0"/>
              <a:buChar char="•"/>
            </a:pPr>
            <a:r>
              <a:rPr lang="en-US" altLang="en-US" sz="1600" dirty="0"/>
              <a:t>The application consuming the API </a:t>
            </a:r>
            <a:r>
              <a:rPr lang="en-US" sz="1600" dirty="0"/>
              <a:t>manages the response differently depending on the API design.</a:t>
            </a:r>
          </a:p>
        </p:txBody>
      </p:sp>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altLang="en-US" sz="1600" dirty="0"/>
              <a:t>API Design Styles</a:t>
            </a:r>
            <a:br>
              <a:rPr lang="en-US" altLang="en-US" sz="1600" dirty="0"/>
            </a:br>
            <a:r>
              <a:rPr lang="en-US" altLang="en-US" dirty="0"/>
              <a:t>Synchronous APIs</a:t>
            </a:r>
          </a:p>
        </p:txBody>
      </p:sp>
      <p:sp>
        <p:nvSpPr>
          <p:cNvPr id="8195" name="Content Placeholder"/>
          <p:cNvSpPr>
            <a:spLocks noGrp="1" noChangeArrowheads="1"/>
          </p:cNvSpPr>
          <p:nvPr>
            <p:ph idx="1"/>
          </p:nvPr>
        </p:nvSpPr>
        <p:spPr>
          <a:xfrm>
            <a:off x="58823" y="705956"/>
            <a:ext cx="5187353" cy="3869309"/>
          </a:xfrm>
        </p:spPr>
        <p:txBody>
          <a:bodyPr/>
          <a:lstStyle/>
          <a:p>
            <a:pPr marL="169545" indent="-169545">
              <a:spcBef>
                <a:spcPts val="300"/>
              </a:spcBef>
              <a:spcAft>
                <a:spcPts val="300"/>
              </a:spcAft>
              <a:buFont typeface="Arial" pitchFamily="34" charset="0"/>
              <a:buChar char="•"/>
            </a:pPr>
            <a:r>
              <a:rPr lang="en-US" sz="1600" dirty="0">
                <a:ea typeface="ＭＳ Ｐゴシック"/>
              </a:rPr>
              <a:t>Synchronous APIs respond to a request directly by providing data immediately.</a:t>
            </a:r>
            <a:endParaRPr lang="en-US" dirty="0"/>
          </a:p>
          <a:p>
            <a:pPr marL="0" indent="0">
              <a:spcBef>
                <a:spcPts val="300"/>
              </a:spcBef>
              <a:spcAft>
                <a:spcPts val="300"/>
              </a:spcAft>
              <a:buNone/>
            </a:pPr>
            <a:r>
              <a:rPr lang="en-US" sz="1600" b="1" dirty="0"/>
              <a:t>When are APIs synchronous?</a:t>
            </a:r>
          </a:p>
          <a:p>
            <a:pPr lvl="1">
              <a:buFont typeface="Arial" pitchFamily="34" charset="0"/>
              <a:buChar char="•"/>
            </a:pPr>
            <a:r>
              <a:rPr lang="en-US" sz="1600" dirty="0"/>
              <a:t>APIs are synchronous when the data for the request is readily available</a:t>
            </a:r>
            <a:r>
              <a:rPr lang="en-US" dirty="0"/>
              <a:t>.</a:t>
            </a:r>
          </a:p>
          <a:p>
            <a:pPr marL="0" indent="0">
              <a:spcBef>
                <a:spcPts val="300"/>
              </a:spcBef>
              <a:spcAft>
                <a:spcPts val="300"/>
              </a:spcAft>
              <a:buNone/>
            </a:pPr>
            <a:r>
              <a:rPr lang="en-US" sz="1600" b="1" dirty="0"/>
              <a:t>Benefits of a synchronous API design</a:t>
            </a:r>
          </a:p>
          <a:p>
            <a:pPr lvl="1">
              <a:buFont typeface="Arial" pitchFamily="34" charset="0"/>
              <a:buChar char="•"/>
            </a:pPr>
            <a:r>
              <a:rPr lang="en-US" sz="1600" dirty="0"/>
              <a:t>Synchronous APIs enable the application to receive data immediately. </a:t>
            </a:r>
            <a:r>
              <a:rPr lang="en-IN" sz="1600" dirty="0"/>
              <a:t> If the API is designed correctly, the application performance will be better. </a:t>
            </a:r>
            <a:endParaRPr lang="en-US" sz="1600" dirty="0"/>
          </a:p>
          <a:p>
            <a:pPr marL="0" indent="0">
              <a:spcBef>
                <a:spcPts val="300"/>
              </a:spcBef>
              <a:spcAft>
                <a:spcPts val="300"/>
              </a:spcAft>
              <a:buNone/>
            </a:pPr>
            <a:r>
              <a:rPr lang="en-US" sz="1600" b="1" dirty="0">
                <a:ea typeface="ＭＳ Ｐゴシック"/>
              </a:rPr>
              <a:t>Client side processing</a:t>
            </a:r>
          </a:p>
          <a:p>
            <a:pPr lvl="1"/>
            <a:r>
              <a:rPr lang="en-US" sz="1600" dirty="0"/>
              <a:t>The application that is making the API request must wait for the response before performing any additional code execution tasks.</a:t>
            </a:r>
          </a:p>
          <a:p>
            <a:pPr lvl="1">
              <a:buFont typeface="Arial" panose="020B0604020202020204" pitchFamily="34" charset="0"/>
              <a:buChar char="•"/>
            </a:pPr>
            <a:endParaRPr lang="en-US" altLang="en-US" sz="1600" dirty="0"/>
          </a:p>
        </p:txBody>
      </p:sp>
      <p:sp>
        <p:nvSpPr>
          <p:cNvPr id="3" name="Textbox"/>
          <p:cNvSpPr/>
          <p:nvPr/>
        </p:nvSpPr>
        <p:spPr>
          <a:xfrm>
            <a:off x="5221073" y="826914"/>
            <a:ext cx="3378199" cy="338554"/>
          </a:xfrm>
          <a:prstGeom prst="rect">
            <a:avLst/>
          </a:prstGeom>
        </p:spPr>
        <p:txBody>
          <a:bodyPr wrap="square">
            <a:spAutoFit/>
          </a:bodyPr>
          <a:lstStyle/>
          <a:p>
            <a:pPr algn="ctr"/>
            <a:r>
              <a:rPr lang="en-US" sz="1600" dirty="0">
                <a:solidFill>
                  <a:srgbClr val="000000"/>
                </a:solidFill>
                <a:latin typeface="+mn-lt"/>
                <a:ea typeface="ＭＳ Ｐゴシック"/>
                <a:cs typeface="CiscoSans"/>
              </a:rPr>
              <a:t>Synchronous APIs</a:t>
            </a:r>
          </a:p>
        </p:txBody>
      </p:sp>
      <p:pic>
        <p:nvPicPr>
          <p:cNvPr id="1026" name="Picture"/>
          <p:cNvPicPr>
            <a:picLocks noChangeAspect="1" noChangeArrowheads="1"/>
          </p:cNvPicPr>
          <p:nvPr/>
        </p:nvPicPr>
        <p:blipFill rotWithShape="1">
          <a:blip r:embed="rId4">
            <a:extLst>
              <a:ext uri="{28A0092B-C50C-407E-A947-70E740481C1C}">
                <a14:useLocalDpi xmlns:a14="http://schemas.microsoft.com/office/drawing/2010/main" val="0"/>
              </a:ext>
            </a:extLst>
          </a:blip>
          <a:srcRect l="1686" t="2818" r="18001" b="11757"/>
          <a:stretch/>
        </p:blipFill>
        <p:spPr bwMode="auto">
          <a:xfrm>
            <a:off x="5221072" y="1190947"/>
            <a:ext cx="3378200" cy="2565400"/>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21073" y="3781595"/>
            <a:ext cx="3822188" cy="830997"/>
          </a:xfrm>
          <a:prstGeom prst="rect">
            <a:avLst/>
          </a:prstGeom>
          <a:noFill/>
        </p:spPr>
        <p:txBody>
          <a:bodyPr wrap="square" rtlCol="0">
            <a:spAutoFit/>
          </a:bodyPr>
          <a:lstStyle/>
          <a:p>
            <a:r>
              <a:rPr lang="en-US" sz="1600" dirty="0">
                <a:solidFill>
                  <a:schemeClr val="tx1">
                    <a:lumMod val="50000"/>
                  </a:schemeClr>
                </a:solidFill>
                <a:ea typeface="ＭＳ Ｐゴシック"/>
              </a:rPr>
              <a:t>Tickets are sold in first-come, first served order. This is a synchronous process.</a:t>
            </a:r>
            <a:endParaRPr lang="en-US" sz="1600" dirty="0">
              <a:solidFill>
                <a:schemeClr val="tx1">
                  <a:lumMod val="50000"/>
                </a:schemeClr>
              </a:solidFill>
            </a:endParaRPr>
          </a:p>
        </p:txBody>
      </p:sp>
    </p:spTree>
    <p:custDataLst>
      <p:tags r:id="rId1"/>
    </p:custDataLst>
    <p:extLst>
      <p:ext uri="{BB962C8B-B14F-4D97-AF65-F5344CB8AC3E}">
        <p14:creationId xmlns:p14="http://schemas.microsoft.com/office/powerpoint/2010/main" val="320666525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3"/>
          <p:cNvSpPr>
            <a:spLocks noGrp="1" noChangeArrowheads="1"/>
          </p:cNvSpPr>
          <p:nvPr>
            <p:ph type="title"/>
          </p:nvPr>
        </p:nvSpPr>
        <p:spPr>
          <a:xfrm>
            <a:off x="-14067" y="50629"/>
            <a:ext cx="9144000" cy="757551"/>
          </a:xfrm>
        </p:spPr>
        <p:txBody>
          <a:bodyPr/>
          <a:lstStyle/>
          <a:p>
            <a:r>
              <a:rPr lang="en-US" dirty="0"/>
              <a:t>Instructor Materials – Module 4 Planning Guide</a:t>
            </a:r>
          </a:p>
        </p:txBody>
      </p:sp>
      <p:sp>
        <p:nvSpPr>
          <p:cNvPr id="4099" name="Content Placeholder"/>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11</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408915532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altLang="en-US" sz="1600" dirty="0"/>
              <a:t>API Design Styles</a:t>
            </a:r>
            <a:br>
              <a:rPr lang="en-US" altLang="en-US" sz="1600" dirty="0"/>
            </a:br>
            <a:r>
              <a:rPr lang="en-US" altLang="en-US" dirty="0"/>
              <a:t>Asynchronous APIs</a:t>
            </a:r>
          </a:p>
        </p:txBody>
      </p:sp>
      <p:sp>
        <p:nvSpPr>
          <p:cNvPr id="8195" name="Content Placeholder"/>
          <p:cNvSpPr>
            <a:spLocks noGrp="1" noChangeArrowheads="1"/>
          </p:cNvSpPr>
          <p:nvPr>
            <p:ph idx="1"/>
          </p:nvPr>
        </p:nvSpPr>
        <p:spPr>
          <a:xfrm>
            <a:off x="66573" y="721454"/>
            <a:ext cx="5714870" cy="3869309"/>
          </a:xfrm>
        </p:spPr>
        <p:txBody>
          <a:bodyPr/>
          <a:lstStyle/>
          <a:p>
            <a:pPr>
              <a:spcBef>
                <a:spcPts val="300"/>
              </a:spcBef>
              <a:spcAft>
                <a:spcPts val="300"/>
              </a:spcAft>
              <a:buFont typeface="Arial" pitchFamily="34" charset="0"/>
              <a:buChar char="•"/>
            </a:pPr>
            <a:r>
              <a:rPr lang="en-US" sz="1600" dirty="0"/>
              <a:t>Asynchronous APIs provide a response (with no data) to signify that the request has been received.</a:t>
            </a:r>
          </a:p>
          <a:p>
            <a:pPr marL="0" indent="0">
              <a:spcBef>
                <a:spcPts val="300"/>
              </a:spcBef>
              <a:spcAft>
                <a:spcPts val="300"/>
              </a:spcAft>
              <a:buNone/>
            </a:pPr>
            <a:r>
              <a:rPr lang="en-US" sz="1600" b="1" dirty="0"/>
              <a:t>When are APIs asynchronous?</a:t>
            </a:r>
          </a:p>
          <a:p>
            <a:pPr lvl="1">
              <a:buFont typeface="Arial" pitchFamily="34" charset="0"/>
              <a:buChar char="•"/>
            </a:pPr>
            <a:r>
              <a:rPr lang="en-US" sz="1600" dirty="0"/>
              <a:t>APIs are asynchronous when the request takes some time for the server to process or if data isn’t readily available.</a:t>
            </a:r>
          </a:p>
          <a:p>
            <a:pPr marL="0" indent="0">
              <a:spcBef>
                <a:spcPts val="300"/>
              </a:spcBef>
              <a:spcAft>
                <a:spcPts val="300"/>
              </a:spcAft>
              <a:buNone/>
            </a:pPr>
            <a:r>
              <a:rPr lang="en-US" sz="1600" b="1" dirty="0"/>
              <a:t>Benefit of asynchronous API design</a:t>
            </a:r>
          </a:p>
          <a:p>
            <a:pPr lvl="1">
              <a:buFont typeface="Arial" pitchFamily="34" charset="0"/>
              <a:buChar char="•"/>
            </a:pPr>
            <a:r>
              <a:rPr lang="en-US" sz="1600" dirty="0"/>
              <a:t>Asynchronous APIs allow the application to continue execution without being blocked till the server processes the request, thus resulting in better performance.                                            </a:t>
            </a:r>
          </a:p>
          <a:p>
            <a:pPr marL="0" indent="0">
              <a:spcBef>
                <a:spcPts val="300"/>
              </a:spcBef>
              <a:spcAft>
                <a:spcPts val="300"/>
              </a:spcAft>
              <a:buNone/>
            </a:pPr>
            <a:r>
              <a:rPr lang="en-US" sz="1600" b="1" dirty="0"/>
              <a:t>Client-side processing</a:t>
            </a:r>
          </a:p>
          <a:p>
            <a:pPr lvl="1">
              <a:buFont typeface="Arial" pitchFamily="34" charset="0"/>
              <a:buChar char="•"/>
            </a:pPr>
            <a:r>
              <a:rPr lang="en-US" sz="1600" dirty="0"/>
              <a:t>With asynchronous processing, the design of the API on the server side defines the requirement on the client side.</a:t>
            </a:r>
          </a:p>
        </p:txBody>
      </p:sp>
      <p:sp>
        <p:nvSpPr>
          <p:cNvPr id="3" name="Textbox"/>
          <p:cNvSpPr/>
          <p:nvPr/>
        </p:nvSpPr>
        <p:spPr>
          <a:xfrm>
            <a:off x="6204105" y="1739817"/>
            <a:ext cx="1962268" cy="338554"/>
          </a:xfrm>
          <a:prstGeom prst="rect">
            <a:avLst/>
          </a:prstGeom>
        </p:spPr>
        <p:txBody>
          <a:bodyPr wrap="none">
            <a:spAutoFit/>
          </a:bodyPr>
          <a:lstStyle/>
          <a:p>
            <a:r>
              <a:rPr lang="en-US" sz="1600" dirty="0">
                <a:solidFill>
                  <a:srgbClr val="000000"/>
                </a:solidFill>
                <a:latin typeface="+mn-lt"/>
                <a:ea typeface="ＭＳ Ｐゴシック" charset="0"/>
                <a:cs typeface="CiscoSans"/>
              </a:rPr>
              <a:t>Asynchronous APIs</a:t>
            </a:r>
          </a:p>
        </p:txBody>
      </p:sp>
      <p:pic>
        <p:nvPicPr>
          <p:cNvPr id="2" name="Picture 1"/>
          <p:cNvPicPr>
            <a:picLocks noChangeAspect="1"/>
          </p:cNvPicPr>
          <p:nvPr/>
        </p:nvPicPr>
        <p:blipFill>
          <a:blip r:embed="rId4"/>
          <a:stretch>
            <a:fillRect/>
          </a:stretch>
        </p:blipFill>
        <p:spPr>
          <a:xfrm>
            <a:off x="5695231" y="2182878"/>
            <a:ext cx="3264815" cy="1585895"/>
          </a:xfrm>
          <a:prstGeom prst="rect">
            <a:avLst/>
          </a:prstGeom>
        </p:spPr>
      </p:pic>
    </p:spTree>
    <p:custDataLst>
      <p:tags r:id="rId1"/>
    </p:custDataLst>
    <p:extLst>
      <p:ext uri="{BB962C8B-B14F-4D97-AF65-F5344CB8AC3E}">
        <p14:creationId xmlns:p14="http://schemas.microsoft.com/office/powerpoint/2010/main" val="196629026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4.3 API Architectural Styles</a:t>
            </a:r>
          </a:p>
        </p:txBody>
      </p:sp>
    </p:spTree>
    <p:custDataLst>
      <p:tags r:id="rId1"/>
    </p:custDataLst>
    <p:extLst>
      <p:ext uri="{BB962C8B-B14F-4D97-AF65-F5344CB8AC3E}">
        <p14:creationId xmlns:p14="http://schemas.microsoft.com/office/powerpoint/2010/main" val="284756680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altLang="en-US" sz="1600" dirty="0"/>
              <a:t>API Architectural Styles</a:t>
            </a:r>
            <a:br>
              <a:rPr lang="en-US" altLang="en-US" sz="1600" dirty="0"/>
            </a:br>
            <a:r>
              <a:rPr lang="en-US" altLang="en-US" dirty="0"/>
              <a:t>Common Architectural Styles</a:t>
            </a:r>
          </a:p>
        </p:txBody>
      </p:sp>
      <p:sp>
        <p:nvSpPr>
          <p:cNvPr id="8195" name="Content Placeholder"/>
          <p:cNvSpPr>
            <a:spLocks noGrp="1" noChangeArrowheads="1"/>
          </p:cNvSpPr>
          <p:nvPr>
            <p:ph idx="1"/>
          </p:nvPr>
        </p:nvSpPr>
        <p:spPr>
          <a:xfrm>
            <a:off x="144064" y="798944"/>
            <a:ext cx="8723210" cy="3869309"/>
          </a:xfrm>
        </p:spPr>
        <p:txBody>
          <a:bodyPr/>
          <a:lstStyle/>
          <a:p>
            <a:pPr>
              <a:buFont typeface="Arial" pitchFamily="34" charset="0"/>
              <a:buChar char="•"/>
            </a:pPr>
            <a:r>
              <a:rPr lang="en-US" sz="1600" dirty="0"/>
              <a:t>There are certain standards, protocols, and specific architectural styles which make it easier for consumers of the API to learn and understand the API.</a:t>
            </a:r>
          </a:p>
          <a:p>
            <a:pPr>
              <a:buFont typeface="Arial" pitchFamily="34" charset="0"/>
              <a:buChar char="•"/>
            </a:pPr>
            <a:r>
              <a:rPr lang="en-US" sz="1600" dirty="0"/>
              <a:t>The three most popular types of API architectural styles are :</a:t>
            </a:r>
          </a:p>
          <a:p>
            <a:pPr marL="449263" lvl="6" indent="-177800">
              <a:spcAft>
                <a:spcPts val="600"/>
              </a:spcAft>
              <a:buClr>
                <a:schemeClr val="tx2"/>
              </a:buClr>
              <a:buSzPct val="90000"/>
            </a:pPr>
            <a:r>
              <a:rPr lang="en-US" sz="1600" dirty="0">
                <a:solidFill>
                  <a:srgbClr val="000000"/>
                </a:solidFill>
                <a:ea typeface="ＭＳ Ｐゴシック" charset="0"/>
                <a:cs typeface="CiscoSans"/>
              </a:rPr>
              <a:t>RPC</a:t>
            </a:r>
          </a:p>
          <a:p>
            <a:pPr marL="449263" lvl="6" indent="-177800">
              <a:spcAft>
                <a:spcPts val="600"/>
              </a:spcAft>
              <a:buClr>
                <a:schemeClr val="tx2"/>
              </a:buClr>
              <a:buSzPct val="90000"/>
            </a:pPr>
            <a:r>
              <a:rPr lang="en-US" sz="1600" dirty="0">
                <a:solidFill>
                  <a:srgbClr val="000000"/>
                </a:solidFill>
                <a:ea typeface="ＭＳ Ｐゴシック" charset="0"/>
                <a:cs typeface="CiscoSans"/>
              </a:rPr>
              <a:t>SOAP</a:t>
            </a:r>
          </a:p>
          <a:p>
            <a:pPr marL="449263" lvl="6" indent="-177800">
              <a:spcAft>
                <a:spcPts val="600"/>
              </a:spcAft>
              <a:buClr>
                <a:schemeClr val="tx2"/>
              </a:buClr>
              <a:buSzPct val="90000"/>
            </a:pPr>
            <a:r>
              <a:rPr lang="en-US" sz="1600" dirty="0">
                <a:solidFill>
                  <a:srgbClr val="000000"/>
                </a:solidFill>
                <a:ea typeface="ＭＳ Ｐゴシック" charset="0"/>
                <a:cs typeface="CiscoSans"/>
              </a:rPr>
              <a:t>REST</a:t>
            </a:r>
          </a:p>
        </p:txBody>
      </p:sp>
    </p:spTree>
    <p:custDataLst>
      <p:tags r:id="rId1"/>
    </p:custDataLst>
    <p:extLst>
      <p:ext uri="{BB962C8B-B14F-4D97-AF65-F5344CB8AC3E}">
        <p14:creationId xmlns:p14="http://schemas.microsoft.com/office/powerpoint/2010/main" val="195578892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altLang="en-US" sz="1600" dirty="0"/>
              <a:t>API Architectural Styles</a:t>
            </a:r>
            <a:br>
              <a:rPr lang="en-US" altLang="en-US" sz="1600" dirty="0"/>
            </a:br>
            <a:r>
              <a:rPr lang="en-US" altLang="en-US" dirty="0"/>
              <a:t>Remote Procedure Call (RPC)</a:t>
            </a:r>
          </a:p>
        </p:txBody>
      </p:sp>
      <p:sp>
        <p:nvSpPr>
          <p:cNvPr id="8195" name="Content Placeholder"/>
          <p:cNvSpPr>
            <a:spLocks noGrp="1" noChangeArrowheads="1"/>
          </p:cNvSpPr>
          <p:nvPr>
            <p:ph idx="1"/>
          </p:nvPr>
        </p:nvSpPr>
        <p:spPr>
          <a:xfrm>
            <a:off x="144065" y="798944"/>
            <a:ext cx="4275535" cy="3869309"/>
          </a:xfrm>
        </p:spPr>
        <p:txBody>
          <a:bodyPr/>
          <a:lstStyle/>
          <a:p>
            <a:pPr>
              <a:buFont typeface="Arial" pitchFamily="34" charset="0"/>
              <a:buChar char="•"/>
            </a:pPr>
            <a:r>
              <a:rPr lang="en-US" sz="1600" dirty="0"/>
              <a:t>Remote Procedure Call (RPC) is a request-response model that allows an application to make a procedure call to another application.</a:t>
            </a:r>
          </a:p>
          <a:p>
            <a:pPr>
              <a:buFont typeface="Arial" pitchFamily="34" charset="0"/>
              <a:buChar char="•"/>
            </a:pPr>
            <a:r>
              <a:rPr lang="en-US" sz="1600" dirty="0"/>
              <a:t>When RPC is called to a client, the method gets executed and the results get returned.</a:t>
            </a:r>
          </a:p>
          <a:p>
            <a:pPr>
              <a:buFont typeface="Arial" pitchFamily="34" charset="0"/>
              <a:buChar char="•"/>
            </a:pPr>
            <a:r>
              <a:rPr lang="en-US" sz="1600" dirty="0"/>
              <a:t>RPC is an API style that can be applied to different transport protocols such as:</a:t>
            </a:r>
          </a:p>
          <a:p>
            <a:pPr lvl="2">
              <a:buFont typeface="Arial" pitchFamily="34" charset="0"/>
              <a:buChar char="•"/>
            </a:pPr>
            <a:r>
              <a:rPr lang="en-US" sz="1600" dirty="0"/>
              <a:t>XML-RPC</a:t>
            </a:r>
          </a:p>
          <a:p>
            <a:pPr lvl="2">
              <a:buFont typeface="Arial" pitchFamily="34" charset="0"/>
              <a:buChar char="•"/>
            </a:pPr>
            <a:r>
              <a:rPr lang="en-US" sz="1600" dirty="0"/>
              <a:t>JSON-RPC</a:t>
            </a:r>
          </a:p>
          <a:p>
            <a:pPr lvl="2">
              <a:buFont typeface="Arial" pitchFamily="34" charset="0"/>
              <a:buChar char="•"/>
            </a:pPr>
            <a:r>
              <a:rPr lang="en-US" sz="1600" dirty="0"/>
              <a:t>NFS (Network File System)</a:t>
            </a:r>
          </a:p>
          <a:p>
            <a:pPr lvl="2">
              <a:buFont typeface="Arial" pitchFamily="34" charset="0"/>
              <a:buChar char="•"/>
            </a:pPr>
            <a:r>
              <a:rPr lang="en-US" sz="1600" dirty="0"/>
              <a:t>Simple Object Access Protocol (SOAP)</a:t>
            </a:r>
          </a:p>
          <a:p>
            <a:endParaRPr lang="en-US" sz="1600" dirty="0"/>
          </a:p>
        </p:txBody>
      </p:sp>
      <p:sp>
        <p:nvSpPr>
          <p:cNvPr id="2" name="Textbox"/>
          <p:cNvSpPr/>
          <p:nvPr/>
        </p:nvSpPr>
        <p:spPr>
          <a:xfrm>
            <a:off x="4504266" y="1035159"/>
            <a:ext cx="4411133" cy="584775"/>
          </a:xfrm>
          <a:prstGeom prst="rect">
            <a:avLst/>
          </a:prstGeom>
        </p:spPr>
        <p:txBody>
          <a:bodyPr wrap="square">
            <a:spAutoFit/>
          </a:bodyPr>
          <a:lstStyle/>
          <a:p>
            <a:pPr algn="ctr"/>
            <a:r>
              <a:rPr lang="en-US" sz="1600" dirty="0">
                <a:solidFill>
                  <a:srgbClr val="000000"/>
                </a:solidFill>
                <a:latin typeface="+mn-lt"/>
                <a:ea typeface="ＭＳ Ｐゴシック" charset="0"/>
                <a:cs typeface="CiscoSans"/>
              </a:rPr>
              <a:t>Remote Procedure Call client-server request/response model</a:t>
            </a:r>
          </a:p>
        </p:txBody>
      </p:sp>
      <p:pic>
        <p:nvPicPr>
          <p:cNvPr id="2050" name="Picture"/>
          <p:cNvPicPr>
            <a:picLocks noChangeAspect="1" noChangeArrowheads="1"/>
          </p:cNvPicPr>
          <p:nvPr/>
        </p:nvPicPr>
        <p:blipFill rotWithShape="1">
          <a:blip r:embed="rId4">
            <a:extLst>
              <a:ext uri="{28A0092B-C50C-407E-A947-70E740481C1C}">
                <a14:useLocalDpi xmlns:a14="http://schemas.microsoft.com/office/drawing/2010/main" val="0"/>
              </a:ext>
            </a:extLst>
          </a:blip>
          <a:srcRect r="2494" b="3376"/>
          <a:stretch/>
        </p:blipFill>
        <p:spPr bwMode="auto">
          <a:xfrm>
            <a:off x="4445000" y="1659646"/>
            <a:ext cx="4368800" cy="235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5103722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altLang="en-US" sz="1600" dirty="0"/>
              <a:t>API Architectural Styles</a:t>
            </a:r>
            <a:br>
              <a:rPr lang="en-US" altLang="en-US" sz="1600" dirty="0"/>
            </a:br>
            <a:r>
              <a:rPr lang="en-US" altLang="en-US" dirty="0"/>
              <a:t>Simple Object Access Protocol (SOAP)</a:t>
            </a:r>
          </a:p>
        </p:txBody>
      </p:sp>
      <p:sp>
        <p:nvSpPr>
          <p:cNvPr id="8195" name="Content Placeholder"/>
          <p:cNvSpPr>
            <a:spLocks noGrp="1" noChangeArrowheads="1"/>
          </p:cNvSpPr>
          <p:nvPr>
            <p:ph idx="1"/>
          </p:nvPr>
        </p:nvSpPr>
        <p:spPr>
          <a:xfrm>
            <a:off x="105318" y="744701"/>
            <a:ext cx="9178167" cy="3869309"/>
          </a:xfrm>
        </p:spPr>
        <p:txBody>
          <a:bodyPr/>
          <a:lstStyle/>
          <a:p>
            <a:pPr>
              <a:buFont typeface="Arial" pitchFamily="34" charset="0"/>
              <a:buChar char="•"/>
            </a:pPr>
            <a:r>
              <a:rPr lang="en-US" sz="1600" dirty="0"/>
              <a:t>Simple Object Access Protocol (SOAP) is a XML- based messaging protocol. It is used for communication between applications on different platforms or built with different programming languages.</a:t>
            </a:r>
          </a:p>
          <a:p>
            <a:pPr marL="0" indent="0">
              <a:buNone/>
            </a:pPr>
            <a:r>
              <a:rPr lang="en-US" sz="1600" dirty="0"/>
              <a:t>SOAP is:</a:t>
            </a:r>
          </a:p>
          <a:p>
            <a:pPr lvl="1">
              <a:lnSpc>
                <a:spcPct val="110000"/>
              </a:lnSpc>
              <a:spcBef>
                <a:spcPts val="0"/>
              </a:spcBef>
              <a:spcAft>
                <a:spcPts val="0"/>
              </a:spcAft>
              <a:buFont typeface="Arial" pitchFamily="34" charset="0"/>
              <a:buChar char="•"/>
            </a:pPr>
            <a:r>
              <a:rPr lang="en-US" sz="1600" b="1" dirty="0"/>
              <a:t>Independent</a:t>
            </a:r>
            <a:r>
              <a:rPr lang="en-US" sz="1600" dirty="0"/>
              <a:t>: All applications can communicate with each other and run on different operating systems</a:t>
            </a:r>
          </a:p>
          <a:p>
            <a:pPr lvl="1">
              <a:lnSpc>
                <a:spcPct val="110000"/>
              </a:lnSpc>
              <a:spcBef>
                <a:spcPts val="0"/>
              </a:spcBef>
              <a:spcAft>
                <a:spcPts val="0"/>
              </a:spcAft>
              <a:buFont typeface="Arial" pitchFamily="34" charset="0"/>
              <a:buChar char="•"/>
            </a:pPr>
            <a:r>
              <a:rPr lang="en-US" sz="1600" b="1" dirty="0"/>
              <a:t>Extensible</a:t>
            </a:r>
            <a:r>
              <a:rPr lang="en-US" sz="1600" dirty="0"/>
              <a:t>: Add features such as reliability and security</a:t>
            </a:r>
          </a:p>
          <a:p>
            <a:pPr lvl="1">
              <a:lnSpc>
                <a:spcPct val="110000"/>
              </a:lnSpc>
              <a:spcBef>
                <a:spcPts val="0"/>
              </a:spcBef>
              <a:spcAft>
                <a:spcPts val="0"/>
              </a:spcAft>
              <a:buFont typeface="Arial" pitchFamily="34" charset="0"/>
              <a:buChar char="•"/>
            </a:pPr>
            <a:r>
              <a:rPr lang="en-US" sz="1600" b="1" dirty="0"/>
              <a:t>Neutral</a:t>
            </a:r>
            <a:r>
              <a:rPr lang="en-US" sz="1600" dirty="0"/>
              <a:t>: Can be used over any protocol, including HTTP, SMTP, TCP, UDP, or JMS</a:t>
            </a:r>
          </a:p>
          <a:p>
            <a:pPr marL="0" indent="0">
              <a:buNone/>
            </a:pPr>
            <a:r>
              <a:rPr lang="en-US" sz="1600" dirty="0"/>
              <a:t>A SOAP message is an XML document that may contain the following four elements:</a:t>
            </a:r>
          </a:p>
          <a:p>
            <a:pPr marL="312738" lvl="4">
              <a:lnSpc>
                <a:spcPct val="100000"/>
              </a:lnSpc>
              <a:spcBef>
                <a:spcPts val="0"/>
              </a:spcBef>
              <a:spcAft>
                <a:spcPts val="0"/>
              </a:spcAft>
              <a:buClr>
                <a:schemeClr val="tx2"/>
              </a:buClr>
              <a:buSzPct val="90000"/>
              <a:buFont typeface="Arial" pitchFamily="34" charset="0"/>
              <a:buChar char="•"/>
            </a:pPr>
            <a:r>
              <a:rPr lang="en-US" sz="1600" b="1" dirty="0">
                <a:solidFill>
                  <a:srgbClr val="000000"/>
                </a:solidFill>
              </a:rPr>
              <a:t>Envelope</a:t>
            </a:r>
            <a:r>
              <a:rPr lang="en-US" sz="1600" dirty="0">
                <a:solidFill>
                  <a:srgbClr val="000000"/>
                </a:solidFill>
              </a:rPr>
              <a:t> – the root element of XML document.</a:t>
            </a:r>
          </a:p>
          <a:p>
            <a:pPr marL="312738" lvl="4">
              <a:lnSpc>
                <a:spcPct val="100000"/>
              </a:lnSpc>
              <a:spcBef>
                <a:spcPts val="0"/>
              </a:spcBef>
              <a:spcAft>
                <a:spcPts val="0"/>
              </a:spcAft>
              <a:buClr>
                <a:schemeClr val="tx2"/>
              </a:buClr>
              <a:buSzPct val="90000"/>
              <a:buFont typeface="Arial" pitchFamily="34" charset="0"/>
              <a:buChar char="•"/>
            </a:pPr>
            <a:r>
              <a:rPr lang="en-US" sz="1600" b="1" dirty="0">
                <a:solidFill>
                  <a:srgbClr val="000000"/>
                </a:solidFill>
              </a:rPr>
              <a:t>Header</a:t>
            </a:r>
            <a:r>
              <a:rPr lang="en-US" sz="1600" dirty="0">
                <a:solidFill>
                  <a:srgbClr val="000000"/>
                </a:solidFill>
              </a:rPr>
              <a:t> - contains application-specific information such as authorization, SOAP-specific attributes and so on</a:t>
            </a:r>
          </a:p>
          <a:p>
            <a:pPr marL="312738" lvl="4">
              <a:lnSpc>
                <a:spcPct val="100000"/>
              </a:lnSpc>
              <a:spcBef>
                <a:spcPts val="0"/>
              </a:spcBef>
              <a:spcAft>
                <a:spcPts val="0"/>
              </a:spcAft>
              <a:buClr>
                <a:schemeClr val="tx2"/>
              </a:buClr>
              <a:buSzPct val="90000"/>
              <a:buFont typeface="Arial" pitchFamily="34" charset="0"/>
              <a:buChar char="•"/>
            </a:pPr>
            <a:r>
              <a:rPr lang="en-US" sz="1600" b="1" dirty="0">
                <a:solidFill>
                  <a:srgbClr val="000000"/>
                </a:solidFill>
              </a:rPr>
              <a:t>Body</a:t>
            </a:r>
            <a:r>
              <a:rPr lang="en-US" sz="1600" dirty="0">
                <a:solidFill>
                  <a:srgbClr val="000000"/>
                </a:solidFill>
              </a:rPr>
              <a:t> - contains the data to be transported to the recipient</a:t>
            </a:r>
          </a:p>
          <a:p>
            <a:pPr marL="312738" lvl="4">
              <a:lnSpc>
                <a:spcPct val="100000"/>
              </a:lnSpc>
              <a:spcBef>
                <a:spcPts val="0"/>
              </a:spcBef>
              <a:spcAft>
                <a:spcPts val="0"/>
              </a:spcAft>
              <a:buClr>
                <a:schemeClr val="tx2"/>
              </a:buClr>
              <a:buSzPct val="90000"/>
              <a:buFont typeface="Arial" pitchFamily="34" charset="0"/>
              <a:buChar char="•"/>
            </a:pPr>
            <a:r>
              <a:rPr lang="en-US" sz="1600" b="1" dirty="0">
                <a:solidFill>
                  <a:srgbClr val="000000"/>
                </a:solidFill>
              </a:rPr>
              <a:t>Fault</a:t>
            </a:r>
            <a:r>
              <a:rPr lang="en-US" sz="1600" dirty="0">
                <a:solidFill>
                  <a:srgbClr val="000000"/>
                </a:solidFill>
              </a:rPr>
              <a:t> - provides error and/or status information.</a:t>
            </a:r>
          </a:p>
          <a:p>
            <a:pPr>
              <a:buFont typeface="Arial" pitchFamily="34" charset="0"/>
              <a:buChar char="•"/>
            </a:pPr>
            <a:endParaRPr lang="en-US" sz="1600" dirty="0"/>
          </a:p>
          <a:p>
            <a:pPr>
              <a:buFont typeface="Arial" pitchFamily="34" charset="0"/>
              <a:buChar char="•"/>
            </a:pPr>
            <a:endParaRPr lang="en-US" sz="1600" dirty="0"/>
          </a:p>
          <a:p>
            <a:pPr>
              <a:buFont typeface="Arial" pitchFamily="34" charset="0"/>
              <a:buChar char="•"/>
            </a:pPr>
            <a:endParaRPr lang="en-US" sz="1600" dirty="0"/>
          </a:p>
        </p:txBody>
      </p:sp>
    </p:spTree>
    <p:custDataLst>
      <p:tags r:id="rId1"/>
    </p:custDataLst>
    <p:extLst>
      <p:ext uri="{BB962C8B-B14F-4D97-AF65-F5344CB8AC3E}">
        <p14:creationId xmlns:p14="http://schemas.microsoft.com/office/powerpoint/2010/main" val="385573594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altLang="en-US" sz="1600" dirty="0"/>
              <a:t>API Architectural Styles</a:t>
            </a:r>
            <a:br>
              <a:rPr lang="en-US" altLang="en-US" sz="1600" dirty="0"/>
            </a:br>
            <a:r>
              <a:rPr lang="en-US" altLang="en-US" dirty="0"/>
              <a:t>Simple Object Access Protocol (SOAP) (Contd.)</a:t>
            </a:r>
          </a:p>
        </p:txBody>
      </p:sp>
      <p:sp>
        <p:nvSpPr>
          <p:cNvPr id="9" name="Content Placeholder"/>
          <p:cNvSpPr txBox="1">
            <a:spLocks noGrp="1"/>
          </p:cNvSpPr>
          <p:nvPr>
            <p:ph idx="1"/>
          </p:nvPr>
        </p:nvSpPr>
        <p:spPr>
          <a:xfrm>
            <a:off x="144463" y="798513"/>
            <a:ext cx="8853487" cy="338554"/>
          </a:xfrm>
          <a:prstGeom prst="rect">
            <a:avLst/>
          </a:prstGeom>
          <a:noFill/>
        </p:spPr>
        <p:txBody>
          <a:bodyPr wrap="square" rtlCol="0">
            <a:spAutoFit/>
          </a:bodyPr>
          <a:lstStyle/>
          <a:p>
            <a:pPr>
              <a:buFont typeface="Arial" pitchFamily="34" charset="0"/>
              <a:buChar char="•"/>
            </a:pPr>
            <a:r>
              <a:rPr lang="en-US" sz="1600" dirty="0">
                <a:solidFill>
                  <a:srgbClr val="000000"/>
                </a:solidFill>
              </a:rPr>
              <a:t>The following screenshot is an example of a SOAP message:</a:t>
            </a:r>
          </a:p>
        </p:txBody>
      </p:sp>
      <p:pic>
        <p:nvPicPr>
          <p:cNvPr id="1026" name="Pi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38" y="1486233"/>
            <a:ext cx="8733726" cy="292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4670778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altLang="en-US" sz="1600" dirty="0"/>
              <a:t>API Architectural Styles</a:t>
            </a:r>
            <a:br>
              <a:rPr lang="en-US" altLang="en-US" sz="1600" dirty="0"/>
            </a:br>
            <a:r>
              <a:rPr lang="en-US" dirty="0"/>
              <a:t>REpresentational State Transfer (REST)</a:t>
            </a:r>
            <a:endParaRPr lang="en-US" altLang="en-US" dirty="0"/>
          </a:p>
        </p:txBody>
      </p:sp>
      <p:sp>
        <p:nvSpPr>
          <p:cNvPr id="8195" name="Content placeholder"/>
          <p:cNvSpPr>
            <a:spLocks noGrp="1" noChangeArrowheads="1"/>
          </p:cNvSpPr>
          <p:nvPr>
            <p:ph idx="1"/>
          </p:nvPr>
        </p:nvSpPr>
        <p:spPr>
          <a:xfrm>
            <a:off x="144064" y="798944"/>
            <a:ext cx="8879620" cy="3869309"/>
          </a:xfrm>
        </p:spPr>
        <p:txBody>
          <a:bodyPr/>
          <a:lstStyle/>
          <a:p>
            <a:pPr>
              <a:buFont typeface="Arial" pitchFamily="34" charset="0"/>
              <a:buChar char="•"/>
            </a:pPr>
            <a:r>
              <a:rPr lang="en-US" sz="1800" dirty="0"/>
              <a:t>REpresentational State Transfer (REST) is an architectural style authored by Roy Thomas Fielding.</a:t>
            </a:r>
          </a:p>
          <a:p>
            <a:pPr>
              <a:buFont typeface="Arial" pitchFamily="34" charset="0"/>
              <a:buChar char="•"/>
            </a:pPr>
            <a:r>
              <a:rPr lang="en-US" sz="1800" dirty="0"/>
              <a:t>Roy has established six constraints that can be applied to any protocol in REST.</a:t>
            </a:r>
          </a:p>
        </p:txBody>
      </p:sp>
    </p:spTree>
    <p:custDataLst>
      <p:tags r:id="rId1"/>
    </p:custDataLst>
    <p:extLst>
      <p:ext uri="{BB962C8B-B14F-4D97-AF65-F5344CB8AC3E}">
        <p14:creationId xmlns:p14="http://schemas.microsoft.com/office/powerpoint/2010/main" val="10488855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altLang="en-US" sz="1600" dirty="0"/>
              <a:t>API Architectural Styles</a:t>
            </a:r>
            <a:br>
              <a:rPr lang="en-US" altLang="en-US" sz="1600" dirty="0"/>
            </a:br>
            <a:r>
              <a:rPr lang="en-US" dirty="0"/>
              <a:t>REpresentational State Transfer (REST) (Contd.)</a:t>
            </a:r>
            <a:endParaRPr lang="en-US" altLang="en-US" dirty="0"/>
          </a:p>
        </p:txBody>
      </p:sp>
      <p:sp>
        <p:nvSpPr>
          <p:cNvPr id="8195" name="Content placeholder 1"/>
          <p:cNvSpPr>
            <a:spLocks noGrp="1" noChangeArrowheads="1"/>
          </p:cNvSpPr>
          <p:nvPr>
            <p:ph idx="1"/>
          </p:nvPr>
        </p:nvSpPr>
        <p:spPr>
          <a:xfrm>
            <a:off x="144065" y="798944"/>
            <a:ext cx="4749668" cy="1843993"/>
          </a:xfrm>
        </p:spPr>
        <p:txBody>
          <a:bodyPr/>
          <a:lstStyle/>
          <a:p>
            <a:pPr marL="0" indent="0">
              <a:buNone/>
            </a:pPr>
            <a:r>
              <a:rPr lang="en-US" sz="1600" b="1" dirty="0"/>
              <a:t>Client-server</a:t>
            </a:r>
          </a:p>
          <a:p>
            <a:pPr>
              <a:buFont typeface="Arial" pitchFamily="34" charset="0"/>
              <a:buChar char="•"/>
            </a:pPr>
            <a:r>
              <a:rPr lang="en-US" sz="1600" dirty="0"/>
              <a:t>The client and server should be independent of each other.</a:t>
            </a:r>
          </a:p>
          <a:p>
            <a:pPr>
              <a:buFont typeface="Arial" pitchFamily="34" charset="0"/>
              <a:buChar char="•"/>
            </a:pPr>
            <a:r>
              <a:rPr lang="en-US" sz="1600" dirty="0"/>
              <a:t>This will enable the client to be built for multiple platforms which will simplify the server side components.</a:t>
            </a:r>
          </a:p>
          <a:p>
            <a:pPr>
              <a:buFont typeface="Arial" pitchFamily="34" charset="0"/>
              <a:buChar char="•"/>
            </a:pPr>
            <a:endParaRPr lang="en-US" sz="1600" dirty="0"/>
          </a:p>
        </p:txBody>
      </p:sp>
      <p:sp>
        <p:nvSpPr>
          <p:cNvPr id="15" name="Textbox 1"/>
          <p:cNvSpPr txBox="1">
            <a:spLocks noChangeArrowheads="1"/>
          </p:cNvSpPr>
          <p:nvPr/>
        </p:nvSpPr>
        <p:spPr bwMode="auto">
          <a:xfrm>
            <a:off x="5723514" y="936488"/>
            <a:ext cx="2989943" cy="42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Wingdings" panose="05000000000000000000" pitchFamily="2" charset="2"/>
              <a:buNone/>
            </a:pPr>
            <a:r>
              <a:rPr lang="en-US" sz="1600" dirty="0"/>
              <a:t>REST client-server model</a:t>
            </a:r>
          </a:p>
          <a:p>
            <a:pPr>
              <a:buFont typeface="Arial" pitchFamily="34" charset="0"/>
              <a:buChar char="•"/>
            </a:pPr>
            <a:endParaRPr lang="en-US" sz="1600" dirty="0"/>
          </a:p>
          <a:p>
            <a:pPr>
              <a:buFont typeface="Arial" pitchFamily="34" charset="0"/>
              <a:buChar char="•"/>
            </a:pPr>
            <a:endParaRPr lang="en-US" sz="16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4" y="1362777"/>
            <a:ext cx="3565765"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2"/>
          <p:cNvSpPr txBox="1">
            <a:spLocks noChangeArrowheads="1"/>
          </p:cNvSpPr>
          <p:nvPr/>
        </p:nvSpPr>
        <p:spPr bwMode="auto">
          <a:xfrm>
            <a:off x="190409" y="2795336"/>
            <a:ext cx="4652524" cy="1818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Stateless</a:t>
            </a:r>
          </a:p>
          <a:p>
            <a:pPr>
              <a:buFont typeface="Arial" pitchFamily="34" charset="0"/>
              <a:buChar char="•"/>
            </a:pPr>
            <a:r>
              <a:rPr lang="en-US" sz="1600" dirty="0"/>
              <a:t>Requests from the client to the server must contain REST client-server model and all the information which the server needs to make the request.</a:t>
            </a:r>
          </a:p>
          <a:p>
            <a:pPr>
              <a:buFont typeface="Arial" pitchFamily="34" charset="0"/>
              <a:buChar char="•"/>
            </a:pPr>
            <a:r>
              <a:rPr lang="en-US" sz="1600" dirty="0"/>
              <a:t>The server cannot contain session states.</a:t>
            </a:r>
          </a:p>
          <a:p>
            <a:pPr marL="0" indent="0">
              <a:buNone/>
            </a:pPr>
            <a:r>
              <a:rPr lang="en-US" sz="1600" dirty="0"/>
              <a:t/>
            </a:r>
            <a:br>
              <a:rPr lang="en-US" sz="1600" dirty="0"/>
            </a:br>
            <a:endParaRPr lang="en-US" sz="1600" dirty="0"/>
          </a:p>
        </p:txBody>
      </p:sp>
      <p:sp>
        <p:nvSpPr>
          <p:cNvPr id="16" name="Textbox 2"/>
          <p:cNvSpPr txBox="1">
            <a:spLocks noChangeArrowheads="1"/>
          </p:cNvSpPr>
          <p:nvPr/>
        </p:nvSpPr>
        <p:spPr bwMode="auto">
          <a:xfrm>
            <a:off x="5971128" y="2707179"/>
            <a:ext cx="2887579" cy="314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Font typeface="Wingdings" panose="05000000000000000000" pitchFamily="2" charset="2"/>
              <a:buNone/>
            </a:pPr>
            <a:r>
              <a:rPr lang="en-US" sz="1600" dirty="0"/>
              <a:t>REST stateless model</a:t>
            </a:r>
          </a:p>
          <a:p>
            <a:pPr algn="ctr">
              <a:buFont typeface="Arial" pitchFamily="34" charset="0"/>
              <a:buChar char="•"/>
            </a:pPr>
            <a:endParaRPr lang="en-US" sz="1600" dirty="0"/>
          </a:p>
          <a:p>
            <a:pPr algn="ctr">
              <a:buFont typeface="Arial" pitchFamily="34" charset="0"/>
              <a:buChar char="•"/>
            </a:pPr>
            <a:endParaRPr lang="en-US" sz="1600" dirty="0"/>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622" y="3027660"/>
            <a:ext cx="1881062" cy="170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6305632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altLang="en-US" sz="1600" dirty="0"/>
              <a:t>API Architectural Styles</a:t>
            </a:r>
            <a:br>
              <a:rPr lang="en-US" altLang="en-US" sz="1600" dirty="0"/>
            </a:br>
            <a:r>
              <a:rPr lang="en-US" dirty="0"/>
              <a:t>REpresentational State Transfer (REST) (Contd.)</a:t>
            </a:r>
            <a:endParaRPr lang="en-US" altLang="en-US" dirty="0"/>
          </a:p>
        </p:txBody>
      </p:sp>
      <p:sp>
        <p:nvSpPr>
          <p:cNvPr id="8195" name="Content placeholder 1"/>
          <p:cNvSpPr>
            <a:spLocks noGrp="1" noChangeArrowheads="1"/>
          </p:cNvSpPr>
          <p:nvPr>
            <p:ph idx="1"/>
          </p:nvPr>
        </p:nvSpPr>
        <p:spPr>
          <a:xfrm>
            <a:off x="144065" y="798944"/>
            <a:ext cx="4986736" cy="1715657"/>
          </a:xfrm>
        </p:spPr>
        <p:txBody>
          <a:bodyPr/>
          <a:lstStyle/>
          <a:p>
            <a:pPr marL="0" indent="0">
              <a:buNone/>
            </a:pPr>
            <a:r>
              <a:rPr lang="en-US" sz="1600" b="1" dirty="0"/>
              <a:t>Cache model:</a:t>
            </a:r>
          </a:p>
          <a:p>
            <a:pPr>
              <a:buFont typeface="Arial" pitchFamily="34" charset="0"/>
              <a:buChar char="•"/>
            </a:pPr>
            <a:r>
              <a:rPr lang="en-US" sz="1600" dirty="0"/>
              <a:t>Responses from the server must state whether the response is cacheable or non-cacheable. </a:t>
            </a:r>
          </a:p>
          <a:p>
            <a:pPr>
              <a:buFont typeface="Arial" pitchFamily="34" charset="0"/>
              <a:buChar char="•"/>
            </a:pPr>
            <a:r>
              <a:rPr lang="en-US" sz="1600" dirty="0"/>
              <a:t>If it is cacheable, the client can use the data from the response for later requests.</a:t>
            </a:r>
          </a:p>
          <a:p>
            <a:pPr>
              <a:buFont typeface="Arial" pitchFamily="34" charset="0"/>
              <a:buChar char="•"/>
            </a:pPr>
            <a:endParaRPr lang="en-US" sz="1600" dirty="0"/>
          </a:p>
          <a:p>
            <a:pPr>
              <a:buFont typeface="Arial" pitchFamily="34" charset="0"/>
              <a:buChar char="•"/>
            </a:pPr>
            <a:endParaRPr lang="en-US" sz="1600" dirty="0"/>
          </a:p>
          <a:p>
            <a:pPr>
              <a:buFont typeface="Arial" pitchFamily="34" charset="0"/>
              <a:buChar char="•"/>
            </a:pPr>
            <a:endParaRPr lang="en-US" sz="1600" dirty="0"/>
          </a:p>
        </p:txBody>
      </p:sp>
      <p:sp>
        <p:nvSpPr>
          <p:cNvPr id="11" name="Content placeholder 2"/>
          <p:cNvSpPr txBox="1">
            <a:spLocks noChangeArrowheads="1"/>
          </p:cNvSpPr>
          <p:nvPr/>
        </p:nvSpPr>
        <p:spPr bwMode="auto">
          <a:xfrm>
            <a:off x="155575" y="2514600"/>
            <a:ext cx="5060578" cy="262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Uniform interface:</a:t>
            </a:r>
          </a:p>
          <a:p>
            <a:pPr marL="0" indent="0">
              <a:buNone/>
            </a:pPr>
            <a:r>
              <a:rPr lang="en-US" sz="1600" dirty="0"/>
              <a:t>The interface between the client and the server adhere to the four principles:</a:t>
            </a:r>
          </a:p>
          <a:p>
            <a:pPr>
              <a:lnSpc>
                <a:spcPct val="110000"/>
              </a:lnSpc>
              <a:spcBef>
                <a:spcPts val="0"/>
              </a:spcBef>
              <a:spcAft>
                <a:spcPts val="0"/>
              </a:spcAft>
              <a:buFont typeface="Arial" pitchFamily="34" charset="0"/>
              <a:buChar char="•"/>
            </a:pPr>
            <a:r>
              <a:rPr lang="en-US" sz="1600" dirty="0"/>
              <a:t>Identification of resources</a:t>
            </a:r>
          </a:p>
          <a:p>
            <a:pPr>
              <a:lnSpc>
                <a:spcPct val="110000"/>
              </a:lnSpc>
              <a:spcBef>
                <a:spcPts val="0"/>
              </a:spcBef>
              <a:spcAft>
                <a:spcPts val="0"/>
              </a:spcAft>
              <a:buFont typeface="Arial" pitchFamily="34" charset="0"/>
              <a:buChar char="•"/>
            </a:pPr>
            <a:r>
              <a:rPr lang="en-US" sz="1600" dirty="0"/>
              <a:t>Manipulation of resources through representations</a:t>
            </a:r>
          </a:p>
          <a:p>
            <a:pPr>
              <a:lnSpc>
                <a:spcPct val="110000"/>
              </a:lnSpc>
              <a:spcBef>
                <a:spcPts val="0"/>
              </a:spcBef>
              <a:spcAft>
                <a:spcPts val="0"/>
              </a:spcAft>
              <a:buFont typeface="Arial" pitchFamily="34" charset="0"/>
              <a:buChar char="•"/>
            </a:pPr>
            <a:r>
              <a:rPr lang="en-US" sz="1600" dirty="0"/>
              <a:t>Self-descriptive messages</a:t>
            </a:r>
          </a:p>
          <a:p>
            <a:pPr>
              <a:lnSpc>
                <a:spcPct val="110000"/>
              </a:lnSpc>
              <a:spcBef>
                <a:spcPts val="0"/>
              </a:spcBef>
              <a:spcAft>
                <a:spcPts val="0"/>
              </a:spcAft>
              <a:buFont typeface="Arial" pitchFamily="34" charset="0"/>
              <a:buChar char="•"/>
            </a:pPr>
            <a:r>
              <a:rPr lang="en-US" sz="1600" dirty="0"/>
              <a:t>Hypermedia as the engine of application state.</a:t>
            </a:r>
          </a:p>
        </p:txBody>
      </p:sp>
      <p:sp>
        <p:nvSpPr>
          <p:cNvPr id="12" name="Textbox"/>
          <p:cNvSpPr txBox="1">
            <a:spLocks noChangeArrowheads="1"/>
          </p:cNvSpPr>
          <p:nvPr/>
        </p:nvSpPr>
        <p:spPr bwMode="auto">
          <a:xfrm>
            <a:off x="5837606" y="975621"/>
            <a:ext cx="2887579" cy="42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Font typeface="Wingdings" panose="05000000000000000000" pitchFamily="2" charset="2"/>
              <a:buNone/>
            </a:pPr>
            <a:r>
              <a:rPr lang="en-US" sz="1600" dirty="0"/>
              <a:t>REST cache model</a:t>
            </a:r>
          </a:p>
          <a:p>
            <a:pPr algn="ctr">
              <a:buFont typeface="Arial" pitchFamily="34" charset="0"/>
              <a:buChar char="•"/>
            </a:pPr>
            <a:endParaRPr lang="en-US" sz="1600" dirty="0"/>
          </a:p>
          <a:p>
            <a:pPr algn="ctr">
              <a:buFont typeface="Arial" pitchFamily="34" charset="0"/>
              <a:buChar char="•"/>
            </a:pPr>
            <a:endParaRPr lang="en-US" sz="1600" dirty="0"/>
          </a:p>
        </p:txBody>
      </p:sp>
      <p:pic>
        <p:nvPicPr>
          <p:cNvPr id="4098" name="Pi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153" y="1296384"/>
            <a:ext cx="3749040" cy="332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5474422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altLang="en-US" sz="1600" dirty="0"/>
              <a:t>API Architectural Styles</a:t>
            </a:r>
            <a:br>
              <a:rPr lang="en-US" altLang="en-US" sz="1600" dirty="0"/>
            </a:br>
            <a:r>
              <a:rPr lang="en-US" dirty="0"/>
              <a:t>REpresentational State Transfer (REST) (Contd.)</a:t>
            </a:r>
            <a:endParaRPr lang="en-US" altLang="en-US" dirty="0"/>
          </a:p>
        </p:txBody>
      </p:sp>
      <p:sp>
        <p:nvSpPr>
          <p:cNvPr id="8195" name="Content placeholder 1"/>
          <p:cNvSpPr>
            <a:spLocks noGrp="1" noChangeArrowheads="1"/>
          </p:cNvSpPr>
          <p:nvPr>
            <p:ph idx="1"/>
          </p:nvPr>
        </p:nvSpPr>
        <p:spPr>
          <a:xfrm>
            <a:off x="144065" y="798944"/>
            <a:ext cx="4004602" cy="1969656"/>
          </a:xfrm>
        </p:spPr>
        <p:txBody>
          <a:bodyPr/>
          <a:lstStyle/>
          <a:p>
            <a:pPr marL="0" indent="0">
              <a:buNone/>
            </a:pPr>
            <a:r>
              <a:rPr lang="en-US" sz="1600" b="1" dirty="0"/>
              <a:t>Layered system:</a:t>
            </a:r>
          </a:p>
          <a:p>
            <a:pPr>
              <a:buFont typeface="Arial" pitchFamily="34" charset="0"/>
              <a:buChar char="•"/>
            </a:pPr>
            <a:r>
              <a:rPr lang="en-US" sz="1600" dirty="0"/>
              <a:t>The Layered system consists of different hierarchical layers in which each layer provides services only to the layer above it.</a:t>
            </a:r>
          </a:p>
          <a:p>
            <a:pPr>
              <a:buFont typeface="Arial" pitchFamily="34" charset="0"/>
              <a:buChar char="•"/>
            </a:pPr>
            <a:r>
              <a:rPr lang="en-US" sz="1600" dirty="0"/>
              <a:t> As a result, it consumes services from the layer below.</a:t>
            </a:r>
            <a:br>
              <a:rPr lang="en-US" sz="1600" dirty="0"/>
            </a:br>
            <a:endParaRPr lang="en-US" sz="1600" dirty="0"/>
          </a:p>
          <a:p>
            <a:pPr>
              <a:buFont typeface="Arial" pitchFamily="34" charset="0"/>
              <a:buChar char="•"/>
            </a:pPr>
            <a:endParaRPr lang="en-US" sz="1600" dirty="0"/>
          </a:p>
          <a:p>
            <a:pPr>
              <a:buFont typeface="Arial" pitchFamily="34" charset="0"/>
              <a:buChar char="•"/>
            </a:pPr>
            <a:endParaRPr lang="en-US" sz="1600" dirty="0"/>
          </a:p>
          <a:p>
            <a:pPr>
              <a:buFont typeface="Arial" pitchFamily="34" charset="0"/>
              <a:buChar char="•"/>
            </a:pPr>
            <a:endParaRPr lang="en-US" sz="1600" dirty="0"/>
          </a:p>
        </p:txBody>
      </p:sp>
      <p:sp>
        <p:nvSpPr>
          <p:cNvPr id="11" name="Content placeholder 2"/>
          <p:cNvSpPr txBox="1">
            <a:spLocks noChangeArrowheads="1"/>
          </p:cNvSpPr>
          <p:nvPr/>
        </p:nvSpPr>
        <p:spPr bwMode="auto">
          <a:xfrm>
            <a:off x="168491" y="3048000"/>
            <a:ext cx="8511171" cy="179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Code-on-demand:</a:t>
            </a:r>
          </a:p>
          <a:p>
            <a:pPr>
              <a:buFont typeface="Arial" pitchFamily="34" charset="0"/>
              <a:buChar char="•"/>
            </a:pPr>
            <a:r>
              <a:rPr lang="en-US" sz="1600" dirty="0"/>
              <a:t>The information returned by a REST service can include executable code (for example, javascript) or links intended to usefully extend client functionality.</a:t>
            </a:r>
          </a:p>
          <a:p>
            <a:pPr>
              <a:buFont typeface="Arial" pitchFamily="34" charset="0"/>
              <a:buChar char="•"/>
            </a:pPr>
            <a:r>
              <a:rPr lang="en-US" sz="1600" dirty="0"/>
              <a:t>The constraint is optional because execution of third-party codes introduces potential security risks.</a:t>
            </a:r>
          </a:p>
        </p:txBody>
      </p:sp>
      <p:sp>
        <p:nvSpPr>
          <p:cNvPr id="8" name="Textbox"/>
          <p:cNvSpPr/>
          <p:nvPr/>
        </p:nvSpPr>
        <p:spPr>
          <a:xfrm>
            <a:off x="4706872" y="918320"/>
            <a:ext cx="3777296" cy="338554"/>
          </a:xfrm>
          <a:prstGeom prst="rect">
            <a:avLst/>
          </a:prstGeom>
        </p:spPr>
        <p:txBody>
          <a:bodyPr wrap="square">
            <a:spAutoFit/>
          </a:bodyPr>
          <a:lstStyle/>
          <a:p>
            <a:pPr algn="ctr"/>
            <a:r>
              <a:rPr lang="en-US" sz="1600" dirty="0">
                <a:solidFill>
                  <a:srgbClr val="000000"/>
                </a:solidFill>
                <a:latin typeface="+mn-lt"/>
                <a:ea typeface="ＭＳ Ｐゴシック" charset="0"/>
                <a:cs typeface="CiscoSans"/>
              </a:rPr>
              <a:t>REST layered system model</a:t>
            </a:r>
          </a:p>
        </p:txBody>
      </p:sp>
      <p:pic>
        <p:nvPicPr>
          <p:cNvPr id="5122" name="Pi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871" y="1228566"/>
            <a:ext cx="3777296" cy="216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13290500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xmlns="" id="{2D10C50B-ED86-4E5D-BD0F-658911DFEF9B}"/>
              </a:ext>
            </a:extLst>
          </p:cNvPr>
          <p:cNvSpPr>
            <a:spLocks noGrp="1"/>
          </p:cNvSpPr>
          <p:nvPr>
            <p:ph type="title"/>
          </p:nvPr>
        </p:nvSpPr>
        <p:spPr>
          <a:xfrm>
            <a:off x="0" y="-15285"/>
            <a:ext cx="9144000" cy="757238"/>
          </a:xfrm>
        </p:spPr>
        <p:txBody>
          <a:bodyPr/>
          <a:lstStyle/>
          <a:p>
            <a:r>
              <a:rPr lang="en-US" dirty="0"/>
              <a:t>What to Expect in this Module</a:t>
            </a:r>
          </a:p>
        </p:txBody>
      </p:sp>
      <p:sp>
        <p:nvSpPr>
          <p:cNvPr id="6" name="Content Placeholder 1">
            <a:extLst>
              <a:ext uri="{FF2B5EF4-FFF2-40B4-BE49-F238E27FC236}">
                <a16:creationId xmlns:a16="http://schemas.microsoft.com/office/drawing/2014/main" xmlns=""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Table">
            <a:extLst>
              <a:ext uri="{FF2B5EF4-FFF2-40B4-BE49-F238E27FC236}">
                <a16:creationId xmlns:a16="http://schemas.microsoft.com/office/drawing/2014/main" xmlns="" id="{DDD52CCD-9D1E-4CC4-815A-A5967A0831D9}"/>
              </a:ext>
            </a:extLst>
          </p:cNvPr>
          <p:cNvGraphicFramePr>
            <a:graphicFrameLocks noGrp="1"/>
          </p:cNvGraphicFramePr>
          <p:nvPr>
            <p:ph idx="1"/>
            <p:extLst>
              <p:ext uri="{D42A27DB-BD31-4B8C-83A1-F6EECF244321}">
                <p14:modId xmlns:p14="http://schemas.microsoft.com/office/powerpoint/2010/main" val="926669348"/>
              </p:ext>
            </p:extLst>
          </p:nvPr>
        </p:nvGraphicFramePr>
        <p:xfrm>
          <a:off x="255911" y="1279280"/>
          <a:ext cx="8595235" cy="143256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xmlns="" val="3215831619"/>
                    </a:ext>
                  </a:extLst>
                </a:gridCol>
                <a:gridCol w="6416970">
                  <a:extLst>
                    <a:ext uri="{9D8B030D-6E8A-4147-A177-3AD203B41FA5}">
                      <a16:colId xmlns:a16="http://schemas.microsoft.com/office/drawing/2014/main" xmlns="" val="276475465"/>
                    </a:ext>
                  </a:extLst>
                </a:gridCol>
              </a:tblGrid>
              <a:tr h="265091">
                <a:tc>
                  <a:txBody>
                    <a:bodyPr/>
                    <a:lstStyle/>
                    <a:p>
                      <a:pPr marL="0" algn="ctr" defTabSz="685777" rtl="0" eaLnBrk="1" fontAlgn="b" latinLnBrk="0" hangingPunct="1"/>
                      <a:r>
                        <a:rPr lang="en-US" sz="1400" b="1" kern="1200" dirty="0">
                          <a:solidFill>
                            <a:schemeClr val="lt1"/>
                          </a:solidFill>
                          <a:latin typeface="+mn-lt"/>
                          <a:ea typeface="+mn-ea"/>
                          <a:cs typeface="+mn-cs"/>
                        </a:rPr>
                        <a:t>Feature</a:t>
                      </a:r>
                    </a:p>
                  </a:txBody>
                  <a:tcPr marL="9525" marR="9525" marT="9525" marB="0" anchor="ctr"/>
                </a:tc>
                <a:tc>
                  <a:txBody>
                    <a:bodyPr/>
                    <a:lstStyle/>
                    <a:p>
                      <a:pPr algn="ctr"/>
                      <a:r>
                        <a:rPr lang="en-US" dirty="0"/>
                        <a:t>Description</a:t>
                      </a:r>
                    </a:p>
                  </a:txBody>
                  <a:tcPr/>
                </a:tc>
                <a:extLst>
                  <a:ext uri="{0D108BD9-81ED-4DB2-BD59-A6C34878D82A}">
                    <a16:rowId xmlns:a16="http://schemas.microsoft.com/office/drawing/2014/main" xmlns=""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xmlns="" val="2258594367"/>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xmlns=""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xmlns="" val="2267046280"/>
                  </a:ext>
                </a:extLst>
              </a:tr>
            </a:tbl>
          </a:graphicData>
        </a:graphic>
      </p:graphicFrame>
    </p:spTree>
    <p:custDataLst>
      <p:tags r:id="rId1"/>
    </p:custDataLst>
    <p:extLst>
      <p:ext uri="{BB962C8B-B14F-4D97-AF65-F5344CB8AC3E}">
        <p14:creationId xmlns:p14="http://schemas.microsoft.com/office/powerpoint/2010/main" val="235238302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559133" cy="1802391"/>
          </a:xfrm>
        </p:spPr>
        <p:txBody>
          <a:bodyPr/>
          <a:lstStyle/>
          <a:p>
            <a:r>
              <a:rPr lang="en-US" dirty="0">
                <a:solidFill>
                  <a:schemeClr val="accent5">
                    <a:lumMod val="40000"/>
                    <a:lumOff val="60000"/>
                  </a:schemeClr>
                </a:solidFill>
              </a:rPr>
              <a:t>4.4 Introduction to REST APIs</a:t>
            </a:r>
          </a:p>
        </p:txBody>
      </p:sp>
    </p:spTree>
    <p:custDataLst>
      <p:tags r:id="rId1"/>
    </p:custDataLst>
    <p:extLst>
      <p:ext uri="{BB962C8B-B14F-4D97-AF65-F5344CB8AC3E}">
        <p14:creationId xmlns:p14="http://schemas.microsoft.com/office/powerpoint/2010/main" val="161314553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Introduction to REST APIs</a:t>
            </a:r>
            <a:r>
              <a:rPr lang="en-US" altLang="en-US" sz="1600" dirty="0"/>
              <a:t/>
            </a:r>
            <a:br>
              <a:rPr lang="en-US" altLang="en-US" sz="1600" dirty="0"/>
            </a:br>
            <a:r>
              <a:rPr lang="en-US" dirty="0"/>
              <a:t>REST Web Service APIs</a:t>
            </a:r>
            <a:endParaRPr lang="en-US" altLang="en-US" dirty="0"/>
          </a:p>
        </p:txBody>
      </p:sp>
      <p:sp>
        <p:nvSpPr>
          <p:cNvPr id="6" name="Content Placeholder"/>
          <p:cNvSpPr>
            <a:spLocks noGrp="1"/>
          </p:cNvSpPr>
          <p:nvPr>
            <p:ph idx="1"/>
          </p:nvPr>
        </p:nvSpPr>
        <p:spPr>
          <a:xfrm>
            <a:off x="144065" y="798944"/>
            <a:ext cx="3583277" cy="4155319"/>
          </a:xfrm>
        </p:spPr>
        <p:txBody>
          <a:bodyPr/>
          <a:lstStyle/>
          <a:p>
            <a:pPr>
              <a:lnSpc>
                <a:spcPct val="120000"/>
              </a:lnSpc>
              <a:buFont typeface="Arial" pitchFamily="34" charset="0"/>
              <a:buChar char="•"/>
            </a:pPr>
            <a:r>
              <a:rPr lang="en-US" sz="1600" dirty="0"/>
              <a:t>A REST Web service API (REST API) is a programming interface that communicates over HTTP.</a:t>
            </a:r>
          </a:p>
          <a:p>
            <a:pPr>
              <a:buFont typeface="Arial" pitchFamily="34" charset="0"/>
              <a:buChar char="•"/>
            </a:pPr>
            <a:r>
              <a:rPr lang="en-US" sz="1600" dirty="0"/>
              <a:t>REST APIs use the same concepts as the HTTP protocol which are as follows:</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HTTP requests/responses</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HTTP verbs</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HTTP status codes</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HTTP headers/body</a:t>
            </a:r>
          </a:p>
          <a:p>
            <a:endParaRPr lang="en-US" dirty="0"/>
          </a:p>
        </p:txBody>
      </p:sp>
      <p:sp>
        <p:nvSpPr>
          <p:cNvPr id="7" name="Textbox"/>
          <p:cNvSpPr/>
          <p:nvPr/>
        </p:nvSpPr>
        <p:spPr>
          <a:xfrm>
            <a:off x="3418867" y="1553536"/>
            <a:ext cx="5453911" cy="338554"/>
          </a:xfrm>
          <a:prstGeom prst="rect">
            <a:avLst/>
          </a:prstGeom>
        </p:spPr>
        <p:txBody>
          <a:bodyPr wrap="square">
            <a:spAutoFit/>
          </a:bodyPr>
          <a:lstStyle/>
          <a:p>
            <a:pPr algn="ctr"/>
            <a:r>
              <a:rPr lang="en-US" sz="1600" dirty="0">
                <a:solidFill>
                  <a:srgbClr val="000000"/>
                </a:solidFill>
                <a:latin typeface="+mn-lt"/>
                <a:ea typeface="ＭＳ Ｐゴシック" charset="0"/>
                <a:cs typeface="CiscoSans"/>
              </a:rPr>
              <a:t>REST API request/response model</a:t>
            </a:r>
          </a:p>
        </p:txBody>
      </p:sp>
      <p:pic>
        <p:nvPicPr>
          <p:cNvPr id="2" name="Picture 1"/>
          <p:cNvPicPr>
            <a:picLocks noChangeAspect="1"/>
          </p:cNvPicPr>
          <p:nvPr/>
        </p:nvPicPr>
        <p:blipFill>
          <a:blip r:embed="rId4"/>
          <a:stretch>
            <a:fillRect/>
          </a:stretch>
        </p:blipFill>
        <p:spPr>
          <a:xfrm>
            <a:off x="3418867" y="1814919"/>
            <a:ext cx="5554480" cy="1708502"/>
          </a:xfrm>
          <a:prstGeom prst="rect">
            <a:avLst/>
          </a:prstGeom>
        </p:spPr>
      </p:pic>
    </p:spTree>
    <p:custDataLst>
      <p:tags r:id="rId1"/>
    </p:custDataLst>
    <p:extLst>
      <p:ext uri="{BB962C8B-B14F-4D97-AF65-F5344CB8AC3E}">
        <p14:creationId xmlns:p14="http://schemas.microsoft.com/office/powerpoint/2010/main" val="1141788480"/>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Introduction to REST APIs</a:t>
            </a:r>
            <a:r>
              <a:rPr lang="en-US" altLang="en-US" sz="1600" dirty="0"/>
              <a:t/>
            </a:r>
            <a:br>
              <a:rPr lang="en-US" altLang="en-US" sz="1600" dirty="0"/>
            </a:br>
            <a:r>
              <a:rPr lang="en-US" dirty="0"/>
              <a:t>REST API Requests</a:t>
            </a:r>
            <a:endParaRPr lang="en-US" altLang="en-US" dirty="0"/>
          </a:p>
        </p:txBody>
      </p:sp>
      <p:sp>
        <p:nvSpPr>
          <p:cNvPr id="6" name="Content Placeholder"/>
          <p:cNvSpPr>
            <a:spLocks noGrp="1"/>
          </p:cNvSpPr>
          <p:nvPr>
            <p:ph idx="1"/>
          </p:nvPr>
        </p:nvSpPr>
        <p:spPr/>
        <p:txBody>
          <a:bodyPr/>
          <a:lstStyle/>
          <a:p>
            <a:pPr>
              <a:buFont typeface="Arial" pitchFamily="34" charset="0"/>
              <a:buChar char="•"/>
            </a:pPr>
            <a:r>
              <a:rPr lang="en-US" sz="1600" dirty="0"/>
              <a:t>REST API requests are HTTP requests that are a way for an application (client) to ask the server to perform a function. </a:t>
            </a:r>
          </a:p>
          <a:p>
            <a:pPr>
              <a:buFont typeface="Arial" pitchFamily="34" charset="0"/>
              <a:buChar char="•"/>
            </a:pPr>
            <a:r>
              <a:rPr lang="en-US" sz="1600" dirty="0"/>
              <a:t>REST API requests are made up of four major components:</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Uniform Resource Identifier (URI)</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HTTP Method</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Header</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Body</a:t>
            </a:r>
          </a:p>
          <a:p>
            <a:pPr>
              <a:buFont typeface="Arial" pitchFamily="34" charset="0"/>
              <a:buChar char="•"/>
            </a:pPr>
            <a:endParaRPr lang="en-US" sz="1600" dirty="0"/>
          </a:p>
          <a:p>
            <a:endParaRPr lang="en-US" dirty="0"/>
          </a:p>
        </p:txBody>
      </p:sp>
    </p:spTree>
    <p:custDataLst>
      <p:tags r:id="rId1"/>
    </p:custDataLst>
    <p:extLst>
      <p:ext uri="{BB962C8B-B14F-4D97-AF65-F5344CB8AC3E}">
        <p14:creationId xmlns:p14="http://schemas.microsoft.com/office/powerpoint/2010/main" val="93386384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Introduction to REST APIs</a:t>
            </a:r>
            <a:r>
              <a:rPr lang="en-US" altLang="en-US" sz="1600" dirty="0"/>
              <a:t/>
            </a:r>
            <a:br>
              <a:rPr lang="en-US" altLang="en-US" sz="1600" dirty="0"/>
            </a:br>
            <a:r>
              <a:rPr lang="en-US" dirty="0"/>
              <a:t>REST API Requests (Contd.)</a:t>
            </a:r>
            <a:endParaRPr lang="en-US" altLang="en-US" dirty="0"/>
          </a:p>
        </p:txBody>
      </p:sp>
      <p:sp>
        <p:nvSpPr>
          <p:cNvPr id="6" name="Content Placeholder 1"/>
          <p:cNvSpPr>
            <a:spLocks noGrp="1"/>
          </p:cNvSpPr>
          <p:nvPr>
            <p:ph idx="1"/>
          </p:nvPr>
        </p:nvSpPr>
        <p:spPr>
          <a:xfrm>
            <a:off x="144064" y="746694"/>
            <a:ext cx="8856003" cy="2267439"/>
          </a:xfrm>
        </p:spPr>
        <p:txBody>
          <a:bodyPr/>
          <a:lstStyle/>
          <a:p>
            <a:pPr marL="0" indent="0">
              <a:buNone/>
            </a:pPr>
            <a:r>
              <a:rPr lang="en-US" sz="1600" dirty="0"/>
              <a:t>The Uniform Resource Identifier (URI), also referred to as Uniform Resource Locator (URL), identifies which resource the client wants to manipulate. The components of a URI are: </a:t>
            </a:r>
          </a:p>
          <a:p>
            <a:pPr>
              <a:buFont typeface="Arial" pitchFamily="34" charset="0"/>
              <a:buChar char="•"/>
            </a:pPr>
            <a:r>
              <a:rPr lang="en-US" sz="1600" b="1" dirty="0"/>
              <a:t>Scheme: </a:t>
            </a:r>
            <a:r>
              <a:rPr lang="en-US" sz="1600" dirty="0"/>
              <a:t>specifies which HTTP protocol should be used, http or https.</a:t>
            </a:r>
          </a:p>
          <a:p>
            <a:pPr>
              <a:buFont typeface="Arial" pitchFamily="34" charset="0"/>
              <a:buChar char="•"/>
            </a:pPr>
            <a:r>
              <a:rPr lang="en-US" sz="1600" b="1" dirty="0"/>
              <a:t>Authority: </a:t>
            </a:r>
            <a:r>
              <a:rPr lang="en-US" sz="1600" dirty="0"/>
              <a:t>consists of two parts, namely, host and port.</a:t>
            </a:r>
          </a:p>
          <a:p>
            <a:pPr>
              <a:buFont typeface="Arial" pitchFamily="34" charset="0"/>
              <a:buChar char="•"/>
            </a:pPr>
            <a:r>
              <a:rPr lang="en-US" sz="1600" b="1" dirty="0"/>
              <a:t>Path: </a:t>
            </a:r>
            <a:r>
              <a:rPr lang="en-US" sz="1600" dirty="0"/>
              <a:t>represents the location of the resource, the data or object, to be manipulated on the server. </a:t>
            </a:r>
          </a:p>
          <a:p>
            <a:pPr>
              <a:buFont typeface="Arial" pitchFamily="34" charset="0"/>
              <a:buChar char="•"/>
            </a:pPr>
            <a:r>
              <a:rPr lang="en-US" sz="1600" b="1" dirty="0"/>
              <a:t>Query: </a:t>
            </a:r>
            <a:r>
              <a:rPr lang="en-US" sz="1600" dirty="0"/>
              <a:t>provides additional details for scope, filtering, or to clarify a request. </a:t>
            </a:r>
          </a:p>
          <a:p>
            <a:pPr>
              <a:buFont typeface="Arial" pitchFamily="34" charset="0"/>
              <a:buChar char="•"/>
            </a:pPr>
            <a:endParaRPr lang="en-US" dirty="0"/>
          </a:p>
        </p:txBody>
      </p:sp>
      <p:pic>
        <p:nvPicPr>
          <p:cNvPr id="3" name="Picture"/>
          <p:cNvPicPr>
            <a:picLocks noChangeAspect="1" noChangeArrowheads="1"/>
          </p:cNvPicPr>
          <p:nvPr/>
        </p:nvPicPr>
        <p:blipFill rotWithShape="1">
          <a:blip r:embed="rId4">
            <a:extLst>
              <a:ext uri="{28A0092B-C50C-407E-A947-70E740481C1C}">
                <a14:useLocalDpi xmlns:a14="http://schemas.microsoft.com/office/drawing/2010/main" val="0"/>
              </a:ext>
            </a:extLst>
          </a:blip>
          <a:srcRect l="1761" t="10378" r="1270" b="32462"/>
          <a:stretch/>
        </p:blipFill>
        <p:spPr bwMode="auto">
          <a:xfrm>
            <a:off x="1102270" y="3400852"/>
            <a:ext cx="6980092" cy="899020"/>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02270" y="4331781"/>
            <a:ext cx="6980091" cy="338554"/>
          </a:xfrm>
          <a:prstGeom prst="rect">
            <a:avLst/>
          </a:prstGeom>
          <a:noFill/>
        </p:spPr>
        <p:txBody>
          <a:bodyPr wrap="square" rtlCol="0">
            <a:spAutoFit/>
          </a:bodyPr>
          <a:lstStyle/>
          <a:p>
            <a:pPr algn="ctr"/>
            <a:r>
              <a:rPr lang="en-IN" sz="1600" dirty="0">
                <a:solidFill>
                  <a:schemeClr val="tx1">
                    <a:lumMod val="50000"/>
                  </a:schemeClr>
                </a:solidFill>
              </a:rPr>
              <a:t>Different components of a URI</a:t>
            </a:r>
          </a:p>
        </p:txBody>
      </p:sp>
    </p:spTree>
    <p:custDataLst>
      <p:tags r:id="rId1"/>
    </p:custDataLst>
    <p:extLst>
      <p:ext uri="{BB962C8B-B14F-4D97-AF65-F5344CB8AC3E}">
        <p14:creationId xmlns:p14="http://schemas.microsoft.com/office/powerpoint/2010/main" val="264837744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Introduction to REST APIs</a:t>
            </a:r>
            <a:r>
              <a:rPr lang="en-US" altLang="en-US" sz="1600" dirty="0"/>
              <a:t/>
            </a:r>
            <a:br>
              <a:rPr lang="en-US" altLang="en-US" sz="1600" dirty="0"/>
            </a:br>
            <a:r>
              <a:rPr lang="en-US" dirty="0"/>
              <a:t>REST API Requests (Contd.)</a:t>
            </a:r>
            <a:endParaRPr lang="en-US" altLang="en-US" dirty="0"/>
          </a:p>
        </p:txBody>
      </p:sp>
      <p:sp>
        <p:nvSpPr>
          <p:cNvPr id="6" name="Content Placeholder5"/>
          <p:cNvSpPr>
            <a:spLocks noGrp="1"/>
          </p:cNvSpPr>
          <p:nvPr>
            <p:ph idx="1"/>
          </p:nvPr>
        </p:nvSpPr>
        <p:spPr>
          <a:xfrm>
            <a:off x="144065" y="798945"/>
            <a:ext cx="8853286" cy="1349170"/>
          </a:xfrm>
        </p:spPr>
        <p:txBody>
          <a:bodyPr/>
          <a:lstStyle/>
          <a:p>
            <a:pPr marL="0" indent="0">
              <a:buNone/>
            </a:pPr>
            <a:r>
              <a:rPr lang="en-US" sz="1600" b="1" dirty="0"/>
              <a:t>HTTP method:</a:t>
            </a:r>
          </a:p>
          <a:p>
            <a:pPr>
              <a:buFont typeface="Arial" pitchFamily="34" charset="0"/>
              <a:buChar char="•"/>
            </a:pPr>
            <a:r>
              <a:rPr lang="en-US" sz="1600" dirty="0"/>
              <a:t>REST APIs use the standard HTTP methods to communicate to the web services for which action is being requested for the given resource. </a:t>
            </a:r>
          </a:p>
          <a:p>
            <a:pPr>
              <a:buFont typeface="Arial" pitchFamily="34" charset="0"/>
              <a:buChar char="•"/>
              <a:tabLst>
                <a:tab pos="1196975" algn="l"/>
              </a:tabLst>
            </a:pPr>
            <a:r>
              <a:rPr lang="en-US" sz="1600" dirty="0"/>
              <a:t>The suggested mapping of the HTTP Method to the action is as follows:</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33330108"/>
              </p:ext>
            </p:extLst>
          </p:nvPr>
        </p:nvGraphicFramePr>
        <p:xfrm>
          <a:off x="462364" y="2267813"/>
          <a:ext cx="8356172" cy="2002792"/>
        </p:xfrm>
        <a:graphic>
          <a:graphicData uri="http://schemas.openxmlformats.org/drawingml/2006/table">
            <a:tbl>
              <a:tblPr firstRow="1" bandRow="1">
                <a:tableStyleId>{5C22544A-7EE6-4342-B048-85BDC9FD1C3A}</a:tableStyleId>
              </a:tblPr>
              <a:tblGrid>
                <a:gridCol w="1841193">
                  <a:extLst>
                    <a:ext uri="{9D8B030D-6E8A-4147-A177-3AD203B41FA5}">
                      <a16:colId xmlns:a16="http://schemas.microsoft.com/office/drawing/2014/main" xmlns="" val="20000"/>
                    </a:ext>
                  </a:extLst>
                </a:gridCol>
                <a:gridCol w="1742049">
                  <a:extLst>
                    <a:ext uri="{9D8B030D-6E8A-4147-A177-3AD203B41FA5}">
                      <a16:colId xmlns:a16="http://schemas.microsoft.com/office/drawing/2014/main" xmlns="" val="20001"/>
                    </a:ext>
                  </a:extLst>
                </a:gridCol>
                <a:gridCol w="4772930">
                  <a:extLst>
                    <a:ext uri="{9D8B030D-6E8A-4147-A177-3AD203B41FA5}">
                      <a16:colId xmlns:a16="http://schemas.microsoft.com/office/drawing/2014/main" xmlns="" val="20002"/>
                    </a:ext>
                  </a:extLst>
                </a:gridCol>
              </a:tblGrid>
              <a:tr h="356960">
                <a:tc>
                  <a:txBody>
                    <a:bodyPr/>
                    <a:lstStyle/>
                    <a:p>
                      <a:pPr algn="ctr" fontAlgn="ctr"/>
                      <a:r>
                        <a:rPr lang="en-IN" dirty="0">
                          <a:effectLst/>
                        </a:rPr>
                        <a:t>HTTP Method</a:t>
                      </a:r>
                    </a:p>
                  </a:txBody>
                  <a:tcPr marL="54429" marR="54429" marT="54429" marB="54429" anchor="ctr"/>
                </a:tc>
                <a:tc>
                  <a:txBody>
                    <a:bodyPr/>
                    <a:lstStyle/>
                    <a:p>
                      <a:pPr algn="ctr" fontAlgn="ctr"/>
                      <a:r>
                        <a:rPr lang="en-IN" dirty="0">
                          <a:effectLst/>
                        </a:rPr>
                        <a:t>Action</a:t>
                      </a:r>
                    </a:p>
                  </a:txBody>
                  <a:tcPr marL="54429" marR="54429" marT="54429" marB="54429" anchor="ctr"/>
                </a:tc>
                <a:tc>
                  <a:txBody>
                    <a:bodyPr/>
                    <a:lstStyle/>
                    <a:p>
                      <a:pPr algn="ctr" fontAlgn="ctr"/>
                      <a:r>
                        <a:rPr lang="en-IN" dirty="0">
                          <a:effectLst/>
                        </a:rPr>
                        <a:t>Description</a:t>
                      </a:r>
                    </a:p>
                  </a:txBody>
                  <a:tcPr marL="54429" marR="54429" marT="54429" marB="54429" anchor="ctr"/>
                </a:tc>
                <a:extLst>
                  <a:ext uri="{0D108BD9-81ED-4DB2-BD59-A6C34878D82A}">
                    <a16:rowId xmlns:a16="http://schemas.microsoft.com/office/drawing/2014/main" xmlns="" val="10000"/>
                  </a:ext>
                </a:extLst>
              </a:tr>
              <a:tr h="234664">
                <a:tc>
                  <a:txBody>
                    <a:bodyPr/>
                    <a:lstStyle/>
                    <a:p>
                      <a:pPr fontAlgn="ctr"/>
                      <a:r>
                        <a:rPr lang="en-IN" b="0" dirty="0">
                          <a:effectLst/>
                        </a:rPr>
                        <a:t>POST</a:t>
                      </a:r>
                    </a:p>
                  </a:txBody>
                  <a:tcPr marL="54429" marR="54429" marT="54429" marB="54429" anchor="ctr"/>
                </a:tc>
                <a:tc>
                  <a:txBody>
                    <a:bodyPr/>
                    <a:lstStyle/>
                    <a:p>
                      <a:pPr fontAlgn="ctr"/>
                      <a:r>
                        <a:rPr lang="en-IN" b="0" dirty="0">
                          <a:effectLst/>
                        </a:rPr>
                        <a:t>Create</a:t>
                      </a:r>
                    </a:p>
                  </a:txBody>
                  <a:tcPr marL="54429" marR="54429" marT="54429" marB="54429" anchor="ctr"/>
                </a:tc>
                <a:tc>
                  <a:txBody>
                    <a:bodyPr/>
                    <a:lstStyle/>
                    <a:p>
                      <a:pPr fontAlgn="ctr"/>
                      <a:r>
                        <a:rPr lang="en-IN" b="0" dirty="0">
                          <a:effectLst/>
                        </a:rPr>
                        <a:t>Create a new object or resource.</a:t>
                      </a:r>
                    </a:p>
                  </a:txBody>
                  <a:tcPr marL="54429" marR="54429" marT="54429" marB="54429" anchor="ctr"/>
                </a:tc>
                <a:extLst>
                  <a:ext uri="{0D108BD9-81ED-4DB2-BD59-A6C34878D82A}">
                    <a16:rowId xmlns:a16="http://schemas.microsoft.com/office/drawing/2014/main" xmlns="" val="10001"/>
                  </a:ext>
                </a:extLst>
              </a:tr>
              <a:tr h="261158">
                <a:tc>
                  <a:txBody>
                    <a:bodyPr/>
                    <a:lstStyle/>
                    <a:p>
                      <a:pPr fontAlgn="ctr"/>
                      <a:r>
                        <a:rPr lang="en-IN" b="0" dirty="0">
                          <a:effectLst/>
                        </a:rPr>
                        <a:t>GET</a:t>
                      </a:r>
                    </a:p>
                  </a:txBody>
                  <a:tcPr marL="54429" marR="54429" marT="54429" marB="54429" anchor="ctr"/>
                </a:tc>
                <a:tc>
                  <a:txBody>
                    <a:bodyPr/>
                    <a:lstStyle/>
                    <a:p>
                      <a:pPr fontAlgn="ctr"/>
                      <a:r>
                        <a:rPr lang="en-IN" b="0" dirty="0">
                          <a:effectLst/>
                        </a:rPr>
                        <a:t>Read</a:t>
                      </a:r>
                    </a:p>
                  </a:txBody>
                  <a:tcPr marL="54429" marR="54429" marT="54429" marB="54429" anchor="ctr"/>
                </a:tc>
                <a:tc>
                  <a:txBody>
                    <a:bodyPr/>
                    <a:lstStyle/>
                    <a:p>
                      <a:pPr fontAlgn="ctr"/>
                      <a:r>
                        <a:rPr lang="en-IN" b="0" dirty="0">
                          <a:effectLst/>
                        </a:rPr>
                        <a:t>Retrieve resource details from the system.</a:t>
                      </a:r>
                    </a:p>
                  </a:txBody>
                  <a:tcPr marL="54429" marR="54429" marT="54429" marB="54429" anchor="ctr"/>
                </a:tc>
                <a:extLst>
                  <a:ext uri="{0D108BD9-81ED-4DB2-BD59-A6C34878D82A}">
                    <a16:rowId xmlns:a16="http://schemas.microsoft.com/office/drawing/2014/main" xmlns="" val="10002"/>
                  </a:ext>
                </a:extLst>
              </a:tr>
              <a:tr h="214164">
                <a:tc>
                  <a:txBody>
                    <a:bodyPr/>
                    <a:lstStyle/>
                    <a:p>
                      <a:pPr fontAlgn="ctr"/>
                      <a:r>
                        <a:rPr lang="en-IN" b="0" dirty="0">
                          <a:effectLst/>
                        </a:rPr>
                        <a:t>PUT</a:t>
                      </a:r>
                    </a:p>
                  </a:txBody>
                  <a:tcPr marL="54429" marR="54429" marT="54429" marB="54429" anchor="ctr"/>
                </a:tc>
                <a:tc>
                  <a:txBody>
                    <a:bodyPr/>
                    <a:lstStyle/>
                    <a:p>
                      <a:pPr fontAlgn="ctr"/>
                      <a:r>
                        <a:rPr lang="en-IN" b="0" dirty="0">
                          <a:effectLst/>
                        </a:rPr>
                        <a:t>Update</a:t>
                      </a:r>
                    </a:p>
                  </a:txBody>
                  <a:tcPr marL="54429" marR="54429" marT="54429" marB="54429" anchor="ctr"/>
                </a:tc>
                <a:tc>
                  <a:txBody>
                    <a:bodyPr/>
                    <a:lstStyle/>
                    <a:p>
                      <a:pPr fontAlgn="ctr"/>
                      <a:r>
                        <a:rPr lang="en-IN" b="0" dirty="0">
                          <a:effectLst/>
                        </a:rPr>
                        <a:t>Replace or update an existing resource.</a:t>
                      </a:r>
                    </a:p>
                  </a:txBody>
                  <a:tcPr marL="54429" marR="54429" marT="54429" marB="54429" anchor="ctr"/>
                </a:tc>
                <a:extLst>
                  <a:ext uri="{0D108BD9-81ED-4DB2-BD59-A6C34878D82A}">
                    <a16:rowId xmlns:a16="http://schemas.microsoft.com/office/drawing/2014/main" xmlns="" val="10003"/>
                  </a:ext>
                </a:extLst>
              </a:tr>
              <a:tr h="275658">
                <a:tc>
                  <a:txBody>
                    <a:bodyPr/>
                    <a:lstStyle/>
                    <a:p>
                      <a:pPr fontAlgn="ctr"/>
                      <a:r>
                        <a:rPr lang="en-IN" b="0" dirty="0">
                          <a:effectLst/>
                        </a:rPr>
                        <a:t>PATCH</a:t>
                      </a:r>
                    </a:p>
                  </a:txBody>
                  <a:tcPr marL="54429" marR="54429" marT="54429" marB="54429" anchor="ctr"/>
                </a:tc>
                <a:tc>
                  <a:txBody>
                    <a:bodyPr/>
                    <a:lstStyle/>
                    <a:p>
                      <a:pPr fontAlgn="ctr"/>
                      <a:r>
                        <a:rPr lang="en-IN" b="0" dirty="0">
                          <a:effectLst/>
                        </a:rPr>
                        <a:t>Partial Update</a:t>
                      </a:r>
                    </a:p>
                  </a:txBody>
                  <a:tcPr marL="54429" marR="54429" marT="54429" marB="54429" anchor="ctr"/>
                </a:tc>
                <a:tc>
                  <a:txBody>
                    <a:bodyPr/>
                    <a:lstStyle/>
                    <a:p>
                      <a:pPr fontAlgn="ctr"/>
                      <a:r>
                        <a:rPr lang="en-IN" b="0" dirty="0">
                          <a:effectLst/>
                        </a:rPr>
                        <a:t>Update some details from an existing resource.</a:t>
                      </a:r>
                    </a:p>
                  </a:txBody>
                  <a:tcPr marL="54429" marR="54429" marT="54429" marB="54429" anchor="ctr"/>
                </a:tc>
                <a:extLst>
                  <a:ext uri="{0D108BD9-81ED-4DB2-BD59-A6C34878D82A}">
                    <a16:rowId xmlns:a16="http://schemas.microsoft.com/office/drawing/2014/main" xmlns="" val="10004"/>
                  </a:ext>
                </a:extLst>
              </a:tr>
              <a:tr h="356960">
                <a:tc>
                  <a:txBody>
                    <a:bodyPr/>
                    <a:lstStyle/>
                    <a:p>
                      <a:pPr fontAlgn="ctr"/>
                      <a:r>
                        <a:rPr lang="en-IN" b="0" dirty="0">
                          <a:effectLst/>
                        </a:rPr>
                        <a:t>DELETE</a:t>
                      </a:r>
                    </a:p>
                  </a:txBody>
                  <a:tcPr marL="54429" marR="54429" marT="54429" marB="54429" anchor="ctr"/>
                </a:tc>
                <a:tc>
                  <a:txBody>
                    <a:bodyPr/>
                    <a:lstStyle/>
                    <a:p>
                      <a:pPr fontAlgn="ctr"/>
                      <a:r>
                        <a:rPr lang="en-IN" b="0" dirty="0">
                          <a:effectLst/>
                        </a:rPr>
                        <a:t>Delete</a:t>
                      </a:r>
                    </a:p>
                  </a:txBody>
                  <a:tcPr marL="54429" marR="54429" marT="54429" marB="54429" anchor="ctr"/>
                </a:tc>
                <a:tc>
                  <a:txBody>
                    <a:bodyPr/>
                    <a:lstStyle/>
                    <a:p>
                      <a:pPr fontAlgn="ctr"/>
                      <a:r>
                        <a:rPr lang="en-IN" b="0" dirty="0">
                          <a:effectLst/>
                        </a:rPr>
                        <a:t>Remove a resource from the system.</a:t>
                      </a:r>
                    </a:p>
                  </a:txBody>
                  <a:tcPr marL="54429" marR="54429" marT="54429" marB="54429" anchor="ct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279788973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Introduction to REST APIs</a:t>
            </a:r>
            <a:r>
              <a:rPr lang="en-US" altLang="en-US" sz="1600" dirty="0"/>
              <a:t/>
            </a:r>
            <a:br>
              <a:rPr lang="en-US" altLang="en-US" sz="1600" dirty="0"/>
            </a:br>
            <a:r>
              <a:rPr lang="en-US" dirty="0"/>
              <a:t>REST API Requests (Contd.)</a:t>
            </a:r>
            <a:endParaRPr lang="en-US" altLang="en-US" dirty="0"/>
          </a:p>
        </p:txBody>
      </p:sp>
      <p:sp>
        <p:nvSpPr>
          <p:cNvPr id="5" name="Content Placeholder"/>
          <p:cNvSpPr>
            <a:spLocks noGrp="1"/>
          </p:cNvSpPr>
          <p:nvPr>
            <p:ph idx="1"/>
          </p:nvPr>
        </p:nvSpPr>
        <p:spPr>
          <a:xfrm>
            <a:off x="66575" y="698783"/>
            <a:ext cx="8853286" cy="1697513"/>
          </a:xfrm>
        </p:spPr>
        <p:txBody>
          <a:bodyPr/>
          <a:lstStyle/>
          <a:p>
            <a:pPr marL="0" indent="0">
              <a:lnSpc>
                <a:spcPct val="114000"/>
              </a:lnSpc>
              <a:spcBef>
                <a:spcPts val="0"/>
              </a:spcBef>
              <a:spcAft>
                <a:spcPts val="0"/>
              </a:spcAft>
              <a:buNone/>
            </a:pPr>
            <a:r>
              <a:rPr lang="en-US" sz="1600" b="1" dirty="0"/>
              <a:t>Header:</a:t>
            </a:r>
          </a:p>
          <a:p>
            <a:pPr>
              <a:lnSpc>
                <a:spcPct val="114000"/>
              </a:lnSpc>
              <a:spcBef>
                <a:spcPts val="0"/>
              </a:spcBef>
              <a:spcAft>
                <a:spcPts val="0"/>
              </a:spcAft>
              <a:buFont typeface="Arial" pitchFamily="34" charset="0"/>
              <a:buChar char="•"/>
            </a:pPr>
            <a:r>
              <a:rPr lang="en-US" sz="1600" dirty="0"/>
              <a:t>HTTP headers are formatted as name-value pairs that are separated by a colon (</a:t>
            </a:r>
            <a:r>
              <a:rPr lang="en-US" sz="1600" dirty="0">
                <a:solidFill>
                  <a:schemeClr val="accent3"/>
                </a:solidFill>
                <a:highlight>
                  <a:srgbClr val="000000"/>
                </a:highlight>
                <a:latin typeface="Times New Roman" panose="02020603050405020304" pitchFamily="18" charset="0"/>
                <a:cs typeface="Times New Roman" panose="02020603050405020304" pitchFamily="18" charset="0"/>
              </a:rPr>
              <a:t> : </a:t>
            </a:r>
            <a:r>
              <a:rPr lang="en-US" dirty="0"/>
              <a:t>), </a:t>
            </a:r>
            <a:r>
              <a:rPr lang="en-US" sz="1600" dirty="0"/>
              <a:t>[name]:[value].</a:t>
            </a:r>
          </a:p>
          <a:p>
            <a:pPr marL="0" indent="0">
              <a:spcBef>
                <a:spcPts val="0"/>
              </a:spcBef>
              <a:spcAft>
                <a:spcPts val="0"/>
              </a:spcAft>
              <a:buNone/>
            </a:pPr>
            <a:endParaRPr lang="en-US" sz="1600" b="1" dirty="0"/>
          </a:p>
          <a:p>
            <a:pPr marL="0" indent="0">
              <a:lnSpc>
                <a:spcPct val="114000"/>
              </a:lnSpc>
              <a:spcBef>
                <a:spcPts val="0"/>
              </a:spcBef>
              <a:buNone/>
            </a:pPr>
            <a:r>
              <a:rPr lang="en-US" sz="1600" b="1" dirty="0"/>
              <a:t>Two types of headers:</a:t>
            </a:r>
          </a:p>
          <a:p>
            <a:pPr lvl="1">
              <a:spcBef>
                <a:spcPts val="0"/>
              </a:spcBef>
              <a:spcAft>
                <a:spcPts val="0"/>
              </a:spcAft>
              <a:buFont typeface="Arial" pitchFamily="34" charset="0"/>
              <a:buChar char="•"/>
            </a:pPr>
            <a:r>
              <a:rPr lang="en-US" sz="1600" b="1" dirty="0"/>
              <a:t>Request headers </a:t>
            </a:r>
            <a:r>
              <a:rPr lang="en-US" sz="1600" dirty="0"/>
              <a:t>-</a:t>
            </a:r>
            <a:r>
              <a:rPr lang="en-US" sz="1600" b="1" dirty="0"/>
              <a:t> </a:t>
            </a:r>
            <a:r>
              <a:rPr lang="en-US" sz="1600" dirty="0"/>
              <a:t>Include additional information that does not relate to the content of the message.</a:t>
            </a:r>
          </a:p>
          <a:p>
            <a:endParaRPr lang="en-US" dirty="0"/>
          </a:p>
        </p:txBody>
      </p:sp>
      <p:graphicFrame>
        <p:nvGraphicFramePr>
          <p:cNvPr id="6" name="Table 1"/>
          <p:cNvGraphicFramePr>
            <a:graphicFrameLocks noGrp="1"/>
          </p:cNvGraphicFramePr>
          <p:nvPr>
            <p:extLst>
              <p:ext uri="{D42A27DB-BD31-4B8C-83A1-F6EECF244321}">
                <p14:modId xmlns:p14="http://schemas.microsoft.com/office/powerpoint/2010/main" val="2885530623"/>
              </p:ext>
            </p:extLst>
          </p:nvPr>
        </p:nvGraphicFramePr>
        <p:xfrm>
          <a:off x="541930" y="2766537"/>
          <a:ext cx="8355180" cy="660122"/>
        </p:xfrm>
        <a:graphic>
          <a:graphicData uri="http://schemas.openxmlformats.org/drawingml/2006/table">
            <a:tbl>
              <a:tblPr firstRow="1" bandRow="1">
                <a:tableStyleId>{5C22544A-7EE6-4342-B048-85BDC9FD1C3A}</a:tableStyleId>
              </a:tblPr>
              <a:tblGrid>
                <a:gridCol w="1589082">
                  <a:extLst>
                    <a:ext uri="{9D8B030D-6E8A-4147-A177-3AD203B41FA5}">
                      <a16:colId xmlns:a16="http://schemas.microsoft.com/office/drawing/2014/main" xmlns="" val="20000"/>
                    </a:ext>
                  </a:extLst>
                </a:gridCol>
                <a:gridCol w="2890434">
                  <a:extLst>
                    <a:ext uri="{9D8B030D-6E8A-4147-A177-3AD203B41FA5}">
                      <a16:colId xmlns:a16="http://schemas.microsoft.com/office/drawing/2014/main" xmlns="" val="20001"/>
                    </a:ext>
                  </a:extLst>
                </a:gridCol>
                <a:gridCol w="3875664">
                  <a:extLst>
                    <a:ext uri="{9D8B030D-6E8A-4147-A177-3AD203B41FA5}">
                      <a16:colId xmlns:a16="http://schemas.microsoft.com/office/drawing/2014/main" xmlns="" val="20002"/>
                    </a:ext>
                  </a:extLst>
                </a:gridCol>
              </a:tblGrid>
              <a:tr h="237329">
                <a:tc>
                  <a:txBody>
                    <a:bodyPr/>
                    <a:lstStyle/>
                    <a:p>
                      <a:pPr algn="ctr" fontAlgn="ctr"/>
                      <a:r>
                        <a:rPr lang="en-US" dirty="0">
                          <a:effectLst/>
                        </a:rPr>
                        <a:t>Key</a:t>
                      </a:r>
                    </a:p>
                  </a:txBody>
                  <a:tcPr marL="47625" marR="47625" marT="47625" marB="47625" anchor="ctr"/>
                </a:tc>
                <a:tc>
                  <a:txBody>
                    <a:bodyPr/>
                    <a:lstStyle/>
                    <a:p>
                      <a:pPr algn="ctr"/>
                      <a:r>
                        <a:rPr lang="en-US" sz="1400" b="1" i="0" kern="1200" dirty="0">
                          <a:solidFill>
                            <a:schemeClr val="lt1"/>
                          </a:solidFill>
                          <a:effectLst/>
                          <a:latin typeface="+mn-lt"/>
                          <a:ea typeface="+mn-ea"/>
                          <a:cs typeface="+mn-cs"/>
                        </a:rPr>
                        <a:t>Example Value</a:t>
                      </a:r>
                      <a:endParaRPr lang="en-US" dirty="0"/>
                    </a:p>
                  </a:txBody>
                  <a:tcPr/>
                </a:tc>
                <a:tc>
                  <a:txBody>
                    <a:bodyPr/>
                    <a:lstStyle/>
                    <a:p>
                      <a:pPr algn="ctr"/>
                      <a:r>
                        <a:rPr lang="en-US" sz="1400" b="1" i="0" kern="1200" dirty="0">
                          <a:solidFill>
                            <a:schemeClr val="lt1"/>
                          </a:solidFill>
                          <a:effectLst/>
                          <a:latin typeface="+mn-lt"/>
                          <a:ea typeface="+mn-ea"/>
                          <a:cs typeface="+mn-cs"/>
                        </a:rPr>
                        <a:t>Description</a:t>
                      </a:r>
                      <a:endParaRPr lang="en-US" dirty="0"/>
                    </a:p>
                  </a:txBody>
                  <a:tcPr/>
                </a:tc>
                <a:extLst>
                  <a:ext uri="{0D108BD9-81ED-4DB2-BD59-A6C34878D82A}">
                    <a16:rowId xmlns:a16="http://schemas.microsoft.com/office/drawing/2014/main" xmlns="" val="10000"/>
                  </a:ext>
                </a:extLst>
              </a:tr>
              <a:tr h="351512">
                <a:tc>
                  <a:txBody>
                    <a:bodyPr/>
                    <a:lstStyle/>
                    <a:p>
                      <a:r>
                        <a:rPr lang="en-US" sz="1400" b="0" i="0" kern="1200" dirty="0">
                          <a:solidFill>
                            <a:schemeClr val="dk1"/>
                          </a:solidFill>
                          <a:effectLst/>
                          <a:latin typeface="+mn-lt"/>
                          <a:ea typeface="+mn-ea"/>
                          <a:cs typeface="+mn-cs"/>
                        </a:rPr>
                        <a:t>Authorization</a:t>
                      </a:r>
                      <a:endParaRPr lang="en-US" dirty="0"/>
                    </a:p>
                  </a:txBody>
                  <a:tcPr/>
                </a:tc>
                <a:tc>
                  <a:txBody>
                    <a:bodyPr/>
                    <a:lstStyle/>
                    <a:p>
                      <a:r>
                        <a:rPr lang="en-US" sz="1400" b="0" i="0" kern="1200" dirty="0">
                          <a:solidFill>
                            <a:schemeClr val="dk1"/>
                          </a:solidFill>
                          <a:effectLst/>
                          <a:latin typeface="+mn-lt"/>
                          <a:ea typeface="+mn-ea"/>
                          <a:cs typeface="+mn-cs"/>
                        </a:rPr>
                        <a:t>Basic dmFncmFudDp2YWdyYW</a:t>
                      </a:r>
                      <a:endParaRPr lang="en-US" dirty="0"/>
                    </a:p>
                  </a:txBody>
                  <a:tcPr/>
                </a:tc>
                <a:tc>
                  <a:txBody>
                    <a:bodyPr/>
                    <a:lstStyle/>
                    <a:p>
                      <a:r>
                        <a:rPr lang="en-US" sz="1400" b="0" i="0" kern="1200" dirty="0">
                          <a:solidFill>
                            <a:schemeClr val="dk1"/>
                          </a:solidFill>
                          <a:effectLst/>
                          <a:latin typeface="+mn-lt"/>
                          <a:ea typeface="+mn-ea"/>
                          <a:cs typeface="+mn-cs"/>
                        </a:rPr>
                        <a:t>Provide credentials to authorize the request</a:t>
                      </a:r>
                      <a:endParaRPr lang="en-US" dirty="0"/>
                    </a:p>
                  </a:txBody>
                  <a:tcPr/>
                </a:tc>
                <a:extLst>
                  <a:ext uri="{0D108BD9-81ED-4DB2-BD59-A6C34878D82A}">
                    <a16:rowId xmlns:a16="http://schemas.microsoft.com/office/drawing/2014/main" xmlns="" val="10001"/>
                  </a:ext>
                </a:extLst>
              </a:tr>
            </a:tbl>
          </a:graphicData>
        </a:graphic>
      </p:graphicFrame>
      <p:sp>
        <p:nvSpPr>
          <p:cNvPr id="11" name="Content Placeholder 2"/>
          <p:cNvSpPr txBox="1">
            <a:spLocks noChangeArrowheads="1"/>
          </p:cNvSpPr>
          <p:nvPr/>
        </p:nvSpPr>
        <p:spPr bwMode="auto">
          <a:xfrm>
            <a:off x="170480" y="3523777"/>
            <a:ext cx="9051011" cy="487245"/>
          </a:xfrm>
          <a:prstGeom prst="rect">
            <a:avLst/>
          </a:prstGeom>
          <a:noFill/>
          <a:ln>
            <a:noFill/>
          </a:ln>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71463" lvl="1" indent="-271463">
              <a:buFont typeface="Arial" pitchFamily="34" charset="0"/>
              <a:buChar char="•"/>
            </a:pPr>
            <a:r>
              <a:rPr lang="en-US" sz="1600" b="1" dirty="0"/>
              <a:t>Entity headers </a:t>
            </a:r>
            <a:r>
              <a:rPr lang="en-US" sz="1600" dirty="0"/>
              <a:t>- Additional information that describes the content of the body of the message.</a:t>
            </a:r>
          </a:p>
          <a:p>
            <a:pPr marL="142875" lvl="1" indent="0">
              <a:buNone/>
            </a:pPr>
            <a:endParaRPr lang="en-US" sz="1600" b="1" dirty="0"/>
          </a:p>
          <a:p>
            <a:pPr lvl="1">
              <a:buFont typeface="Arial" pitchFamily="34" charset="0"/>
              <a:buChar char="•"/>
            </a:pPr>
            <a:endParaRPr lang="en-US" sz="1600" b="1" dirty="0"/>
          </a:p>
          <a:p>
            <a:pPr marL="142875" lvl="1" indent="0">
              <a:buNone/>
            </a:pPr>
            <a:endParaRPr lang="en-US" sz="1600" b="1" dirty="0"/>
          </a:p>
          <a:p>
            <a:pPr marL="142875" lvl="1" indent="0">
              <a:buNone/>
            </a:pPr>
            <a:endParaRPr lang="en-US" sz="1600" b="1" dirty="0"/>
          </a:p>
          <a:p>
            <a:pPr marL="142875" lvl="1" indent="0">
              <a:buNone/>
            </a:pPr>
            <a:endParaRPr lang="en-US" sz="1600" dirty="0"/>
          </a:p>
        </p:txBody>
      </p:sp>
      <p:graphicFrame>
        <p:nvGraphicFramePr>
          <p:cNvPr id="7" name="Table 2"/>
          <p:cNvGraphicFramePr>
            <a:graphicFrameLocks noGrp="1"/>
          </p:cNvGraphicFramePr>
          <p:nvPr>
            <p:extLst>
              <p:ext uri="{D42A27DB-BD31-4B8C-83A1-F6EECF244321}">
                <p14:modId xmlns:p14="http://schemas.microsoft.com/office/powerpoint/2010/main" val="1544609230"/>
              </p:ext>
            </p:extLst>
          </p:nvPr>
        </p:nvGraphicFramePr>
        <p:xfrm>
          <a:off x="557938" y="3946106"/>
          <a:ext cx="8361336" cy="630238"/>
        </p:xfrm>
        <a:graphic>
          <a:graphicData uri="http://schemas.openxmlformats.org/drawingml/2006/table">
            <a:tbl>
              <a:tblPr firstRow="1" bandRow="1">
                <a:tableStyleId>{5C22544A-7EE6-4342-B048-85BDC9FD1C3A}</a:tableStyleId>
              </a:tblPr>
              <a:tblGrid>
                <a:gridCol w="1306779">
                  <a:extLst>
                    <a:ext uri="{9D8B030D-6E8A-4147-A177-3AD203B41FA5}">
                      <a16:colId xmlns:a16="http://schemas.microsoft.com/office/drawing/2014/main" xmlns="" val="20000"/>
                    </a:ext>
                  </a:extLst>
                </a:gridCol>
                <a:gridCol w="2164843">
                  <a:extLst>
                    <a:ext uri="{9D8B030D-6E8A-4147-A177-3AD203B41FA5}">
                      <a16:colId xmlns:a16="http://schemas.microsoft.com/office/drawing/2014/main" xmlns="" val="20001"/>
                    </a:ext>
                  </a:extLst>
                </a:gridCol>
                <a:gridCol w="4889714">
                  <a:extLst>
                    <a:ext uri="{9D8B030D-6E8A-4147-A177-3AD203B41FA5}">
                      <a16:colId xmlns:a16="http://schemas.microsoft.com/office/drawing/2014/main" xmlns="" val="20002"/>
                    </a:ext>
                  </a:extLst>
                </a:gridCol>
              </a:tblGrid>
              <a:tr h="253960">
                <a:tc>
                  <a:txBody>
                    <a:bodyPr/>
                    <a:lstStyle/>
                    <a:p>
                      <a:pPr algn="ctr"/>
                      <a:r>
                        <a:rPr lang="en-US" sz="1400" b="1" i="0" kern="1200" dirty="0">
                          <a:solidFill>
                            <a:schemeClr val="lt1"/>
                          </a:solidFill>
                          <a:effectLst/>
                          <a:latin typeface="+mn-lt"/>
                          <a:ea typeface="+mn-ea"/>
                          <a:cs typeface="+mn-cs"/>
                        </a:rPr>
                        <a:t>Key</a:t>
                      </a:r>
                      <a:endParaRPr lang="en-US" dirty="0"/>
                    </a:p>
                  </a:txBody>
                  <a:tcPr/>
                </a:tc>
                <a:tc>
                  <a:txBody>
                    <a:bodyPr/>
                    <a:lstStyle/>
                    <a:p>
                      <a:pPr algn="ctr"/>
                      <a:r>
                        <a:rPr lang="en-US" sz="1400" b="1" i="0" kern="1200" dirty="0">
                          <a:solidFill>
                            <a:schemeClr val="lt1"/>
                          </a:solidFill>
                          <a:effectLst/>
                          <a:latin typeface="+mn-lt"/>
                          <a:ea typeface="+mn-ea"/>
                          <a:cs typeface="+mn-cs"/>
                        </a:rPr>
                        <a:t>Example Value</a:t>
                      </a:r>
                      <a:endParaRPr lang="en-US" dirty="0"/>
                    </a:p>
                  </a:txBody>
                  <a:tcPr/>
                </a:tc>
                <a:tc>
                  <a:txBody>
                    <a:bodyPr/>
                    <a:lstStyle/>
                    <a:p>
                      <a:pPr algn="ctr"/>
                      <a:r>
                        <a:rPr lang="en-US" sz="1400" b="1" i="0" kern="1200" dirty="0">
                          <a:solidFill>
                            <a:schemeClr val="lt1"/>
                          </a:solidFill>
                          <a:effectLst/>
                          <a:latin typeface="+mn-lt"/>
                          <a:ea typeface="+mn-ea"/>
                          <a:cs typeface="+mn-cs"/>
                        </a:rPr>
                        <a:t>Description</a:t>
                      </a:r>
                      <a:r>
                        <a:rPr lang="en-US" sz="1400" b="1" i="0" kern="1200" baseline="0" dirty="0">
                          <a:solidFill>
                            <a:schemeClr val="lt1"/>
                          </a:solidFill>
                          <a:effectLst/>
                          <a:latin typeface="+mn-lt"/>
                          <a:ea typeface="+mn-ea"/>
                          <a:cs typeface="+mn-cs"/>
                        </a:rPr>
                        <a:t> </a:t>
                      </a:r>
                      <a:endParaRPr lang="en-US" dirty="0"/>
                    </a:p>
                  </a:txBody>
                  <a:tcPr/>
                </a:tc>
                <a:extLst>
                  <a:ext uri="{0D108BD9-81ED-4DB2-BD59-A6C34878D82A}">
                    <a16:rowId xmlns:a16="http://schemas.microsoft.com/office/drawing/2014/main" xmlns="" val="10000"/>
                  </a:ext>
                </a:extLst>
              </a:tr>
              <a:tr h="325438">
                <a:tc>
                  <a:txBody>
                    <a:bodyPr/>
                    <a:lstStyle/>
                    <a:p>
                      <a:pPr fontAlgn="ctr"/>
                      <a:r>
                        <a:rPr lang="en-US" b="0" dirty="0">
                          <a:effectLst/>
                        </a:rPr>
                        <a:t>Content-Type</a:t>
                      </a:r>
                    </a:p>
                  </a:txBody>
                  <a:tcPr marL="47625" marR="47625" marT="47625" marB="47625" anchor="ctr"/>
                </a:tc>
                <a:tc>
                  <a:txBody>
                    <a:bodyPr/>
                    <a:lstStyle/>
                    <a:p>
                      <a:pPr fontAlgn="ctr"/>
                      <a:r>
                        <a:rPr lang="en-US" b="0" dirty="0">
                          <a:effectLst/>
                        </a:rPr>
                        <a:t>application/ json</a:t>
                      </a:r>
                    </a:p>
                  </a:txBody>
                  <a:tcPr marL="47625" marR="47625" marT="47625" marB="47625" anchor="ctr"/>
                </a:tc>
                <a:tc>
                  <a:txBody>
                    <a:bodyPr/>
                    <a:lstStyle/>
                    <a:p>
                      <a:pPr fontAlgn="ctr"/>
                      <a:r>
                        <a:rPr lang="en-US" b="0" dirty="0">
                          <a:effectLst/>
                        </a:rPr>
                        <a:t>Specify the format of the data in</a:t>
                      </a:r>
                      <a:r>
                        <a:rPr lang="en-US" b="0" baseline="0" dirty="0">
                          <a:effectLst/>
                        </a:rPr>
                        <a:t> </a:t>
                      </a:r>
                      <a:r>
                        <a:rPr lang="en-US" b="0" dirty="0">
                          <a:effectLst/>
                        </a:rPr>
                        <a:t>the body</a:t>
                      </a:r>
                    </a:p>
                  </a:txBody>
                  <a:tcPr marL="47625" marR="47625" marT="47625" marB="47625" anchor="ct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21674594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Introduction to REST APIs</a:t>
            </a:r>
            <a:r>
              <a:rPr lang="en-US" altLang="en-US" sz="1600" dirty="0"/>
              <a:t/>
            </a:r>
            <a:br>
              <a:rPr lang="en-US" altLang="en-US" sz="1600" dirty="0"/>
            </a:br>
            <a:r>
              <a:rPr lang="en-US" dirty="0"/>
              <a:t>REST API Requests (Contd.)</a:t>
            </a:r>
            <a:endParaRPr lang="en-US" altLang="en-US" dirty="0"/>
          </a:p>
        </p:txBody>
      </p:sp>
      <p:sp>
        <p:nvSpPr>
          <p:cNvPr id="5" name="Content Placeholder"/>
          <p:cNvSpPr>
            <a:spLocks noGrp="1"/>
          </p:cNvSpPr>
          <p:nvPr>
            <p:ph idx="1"/>
          </p:nvPr>
        </p:nvSpPr>
        <p:spPr/>
        <p:txBody>
          <a:bodyPr/>
          <a:lstStyle/>
          <a:p>
            <a:pPr marL="0" indent="0">
              <a:buNone/>
            </a:pPr>
            <a:r>
              <a:rPr lang="en-US" sz="1600" b="1" dirty="0"/>
              <a:t>Body:</a:t>
            </a:r>
          </a:p>
          <a:p>
            <a:pPr>
              <a:lnSpc>
                <a:spcPct val="120000"/>
              </a:lnSpc>
              <a:buFont typeface="Arial" pitchFamily="34" charset="0"/>
              <a:buChar char="•"/>
            </a:pPr>
            <a:r>
              <a:rPr lang="en-US" sz="1600" dirty="0"/>
              <a:t>The body of the REST API request contains the data pertaining to the resource that the client wants to manipulate. </a:t>
            </a:r>
          </a:p>
          <a:p>
            <a:pPr>
              <a:lnSpc>
                <a:spcPct val="120000"/>
              </a:lnSpc>
              <a:buFont typeface="Arial" pitchFamily="34" charset="0"/>
              <a:buChar char="•"/>
            </a:pPr>
            <a:r>
              <a:rPr lang="en-US" sz="1600" dirty="0"/>
              <a:t>REST API requests that use the HTTP method POST, PUT, and PATCH typically include a body. </a:t>
            </a:r>
          </a:p>
          <a:p>
            <a:pPr>
              <a:lnSpc>
                <a:spcPct val="120000"/>
              </a:lnSpc>
              <a:buFont typeface="Arial" pitchFamily="34" charset="0"/>
              <a:buChar char="•"/>
            </a:pPr>
            <a:r>
              <a:rPr lang="en-US" sz="1600" dirty="0"/>
              <a:t>The body is optional depending on the HTTP method. </a:t>
            </a:r>
          </a:p>
          <a:p>
            <a:pPr>
              <a:lnSpc>
                <a:spcPct val="120000"/>
              </a:lnSpc>
              <a:buFont typeface="Arial" pitchFamily="34" charset="0"/>
              <a:buChar char="•"/>
            </a:pPr>
            <a:r>
              <a:rPr lang="en-US" sz="1600" dirty="0"/>
              <a:t>If the data is provided in the body, then the data type must be specified in the header using the Content-Type key.</a:t>
            </a:r>
          </a:p>
        </p:txBody>
      </p:sp>
    </p:spTree>
    <p:custDataLst>
      <p:tags r:id="rId1"/>
    </p:custDataLst>
    <p:extLst>
      <p:ext uri="{BB962C8B-B14F-4D97-AF65-F5344CB8AC3E}">
        <p14:creationId xmlns:p14="http://schemas.microsoft.com/office/powerpoint/2010/main" val="37839471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Introduction to REST APIs</a:t>
            </a:r>
            <a:r>
              <a:rPr lang="en-US" altLang="en-US" sz="1600" dirty="0"/>
              <a:t/>
            </a:r>
            <a:br>
              <a:rPr lang="en-US" altLang="en-US" sz="1600" dirty="0"/>
            </a:br>
            <a:r>
              <a:rPr lang="en-US" dirty="0"/>
              <a:t>REST API Responses </a:t>
            </a:r>
            <a:endParaRPr lang="en-US" altLang="en-US" dirty="0"/>
          </a:p>
        </p:txBody>
      </p:sp>
      <p:sp>
        <p:nvSpPr>
          <p:cNvPr id="5" name="Content Placeholder"/>
          <p:cNvSpPr>
            <a:spLocks noGrp="1"/>
          </p:cNvSpPr>
          <p:nvPr>
            <p:ph idx="1"/>
          </p:nvPr>
        </p:nvSpPr>
        <p:spPr/>
        <p:txBody>
          <a:bodyPr/>
          <a:lstStyle/>
          <a:p>
            <a:pPr>
              <a:buFont typeface="Arial" pitchFamily="34" charset="0"/>
              <a:buChar char="•"/>
            </a:pPr>
            <a:r>
              <a:rPr lang="en-US" sz="1600" dirty="0"/>
              <a:t>REST API responses are HTTP responses that communicate the results of a client's HTTP request. </a:t>
            </a:r>
          </a:p>
          <a:p>
            <a:pPr>
              <a:buFont typeface="Arial" pitchFamily="34" charset="0"/>
              <a:buChar char="•"/>
            </a:pPr>
            <a:r>
              <a:rPr lang="en-US" sz="1600" dirty="0"/>
              <a:t>REST API Responses are made up of three major components:</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HTTP Status</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Header</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Body</a:t>
            </a:r>
          </a:p>
        </p:txBody>
      </p:sp>
    </p:spTree>
    <p:custDataLst>
      <p:tags r:id="rId1"/>
    </p:custDataLst>
    <p:extLst>
      <p:ext uri="{BB962C8B-B14F-4D97-AF65-F5344CB8AC3E}">
        <p14:creationId xmlns:p14="http://schemas.microsoft.com/office/powerpoint/2010/main" val="1735717812"/>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Introduction to REST APIs</a:t>
            </a:r>
            <a:r>
              <a:rPr lang="en-US" altLang="en-US" sz="1600" dirty="0"/>
              <a:t/>
            </a:r>
            <a:br>
              <a:rPr lang="en-US" altLang="en-US" sz="1600" dirty="0"/>
            </a:br>
            <a:r>
              <a:rPr lang="en-US" dirty="0"/>
              <a:t>REST API Responses (Contd.)</a:t>
            </a:r>
            <a:endParaRPr lang="en-US" altLang="en-US" dirty="0"/>
          </a:p>
        </p:txBody>
      </p:sp>
      <p:sp>
        <p:nvSpPr>
          <p:cNvPr id="5" name="Content Placeholder 4"/>
          <p:cNvSpPr>
            <a:spLocks noGrp="1"/>
          </p:cNvSpPr>
          <p:nvPr>
            <p:ph idx="1"/>
          </p:nvPr>
        </p:nvSpPr>
        <p:spPr/>
        <p:txBody>
          <a:bodyPr/>
          <a:lstStyle/>
          <a:p>
            <a:pPr marL="0" indent="0">
              <a:buNone/>
            </a:pPr>
            <a:r>
              <a:rPr lang="en-US" sz="1600" b="1" dirty="0"/>
              <a:t>HTTP Status</a:t>
            </a:r>
          </a:p>
          <a:p>
            <a:pPr>
              <a:buFont typeface="Arial" pitchFamily="34" charset="0"/>
              <a:buChar char="•"/>
            </a:pPr>
            <a:r>
              <a:rPr lang="en-IN" sz="1600" dirty="0"/>
              <a:t>The HTTP status code help the client determine the reason for the error and can sometimes provide suggestions for fixing the problem. </a:t>
            </a:r>
          </a:p>
          <a:p>
            <a:pPr>
              <a:buFont typeface="Arial" pitchFamily="34" charset="0"/>
              <a:buChar char="•"/>
            </a:pPr>
            <a:r>
              <a:rPr lang="en-US" sz="1600" dirty="0"/>
              <a:t>HTTP status codes consists of three digits, where the first digit is the response category and the other  two digits are assigned in numerical order. </a:t>
            </a:r>
          </a:p>
          <a:p>
            <a:pPr>
              <a:buFont typeface="Arial" pitchFamily="34" charset="0"/>
              <a:buChar char="•"/>
            </a:pPr>
            <a:r>
              <a:rPr lang="en-US" sz="1600" dirty="0"/>
              <a:t>There are five different categories of HTTP status codes:</a:t>
            </a:r>
          </a:p>
          <a:p>
            <a:pPr marL="312738" lvl="4">
              <a:lnSpc>
                <a:spcPct val="120000"/>
              </a:lnSpc>
              <a:spcBef>
                <a:spcPts val="0"/>
              </a:spcBef>
              <a:spcAft>
                <a:spcPts val="0"/>
              </a:spcAft>
              <a:buClr>
                <a:schemeClr val="tx2"/>
              </a:buClr>
              <a:buSzPct val="90000"/>
              <a:buFont typeface="Arial" pitchFamily="34" charset="0"/>
              <a:buChar char="•"/>
            </a:pPr>
            <a:r>
              <a:rPr lang="en-US" sz="1600" b="1" dirty="0">
                <a:solidFill>
                  <a:srgbClr val="000000"/>
                </a:solidFill>
              </a:rPr>
              <a:t>1xx – Informational </a:t>
            </a:r>
            <a:r>
              <a:rPr lang="en-US" sz="1600" dirty="0">
                <a:solidFill>
                  <a:srgbClr val="000000"/>
                </a:solidFill>
              </a:rPr>
              <a:t>–  for informational purposes, responses do not contain a body</a:t>
            </a:r>
          </a:p>
          <a:p>
            <a:pPr marL="312738" lvl="4">
              <a:lnSpc>
                <a:spcPct val="120000"/>
              </a:lnSpc>
              <a:spcBef>
                <a:spcPts val="0"/>
              </a:spcBef>
              <a:spcAft>
                <a:spcPts val="0"/>
              </a:spcAft>
              <a:buClr>
                <a:schemeClr val="tx2"/>
              </a:buClr>
              <a:buSzPct val="90000"/>
              <a:buFont typeface="Arial" pitchFamily="34" charset="0"/>
              <a:buChar char="•"/>
            </a:pPr>
            <a:r>
              <a:rPr lang="en-US" sz="1600" b="1" dirty="0">
                <a:solidFill>
                  <a:srgbClr val="000000"/>
                </a:solidFill>
              </a:rPr>
              <a:t>2xx – Success </a:t>
            </a:r>
            <a:r>
              <a:rPr lang="en-US" sz="1600" dirty="0">
                <a:solidFill>
                  <a:srgbClr val="000000"/>
                </a:solidFill>
              </a:rPr>
              <a:t>– the server received and accepted the request</a:t>
            </a:r>
          </a:p>
          <a:p>
            <a:pPr marL="312738" lvl="4">
              <a:lnSpc>
                <a:spcPct val="120000"/>
              </a:lnSpc>
              <a:spcBef>
                <a:spcPts val="0"/>
              </a:spcBef>
              <a:spcAft>
                <a:spcPts val="0"/>
              </a:spcAft>
              <a:buClr>
                <a:schemeClr val="tx2"/>
              </a:buClr>
              <a:buSzPct val="90000"/>
              <a:buFont typeface="Arial" pitchFamily="34" charset="0"/>
              <a:buChar char="•"/>
            </a:pPr>
            <a:r>
              <a:rPr lang="en-US" sz="1600" b="1" dirty="0">
                <a:solidFill>
                  <a:srgbClr val="000000"/>
                </a:solidFill>
              </a:rPr>
              <a:t>3xx – Redirection </a:t>
            </a:r>
            <a:r>
              <a:rPr lang="en-US" sz="1600" dirty="0">
                <a:solidFill>
                  <a:srgbClr val="000000"/>
                </a:solidFill>
              </a:rPr>
              <a:t>– the client has an additional action to take to get the request completed</a:t>
            </a:r>
          </a:p>
          <a:p>
            <a:pPr marL="312738" lvl="4">
              <a:lnSpc>
                <a:spcPct val="120000"/>
              </a:lnSpc>
              <a:spcBef>
                <a:spcPts val="0"/>
              </a:spcBef>
              <a:spcAft>
                <a:spcPts val="0"/>
              </a:spcAft>
              <a:buClr>
                <a:schemeClr val="tx2"/>
              </a:buClr>
              <a:buSzPct val="90000"/>
              <a:buFont typeface="Arial" pitchFamily="34" charset="0"/>
              <a:buChar char="•"/>
            </a:pPr>
            <a:r>
              <a:rPr lang="en-US" sz="1600" b="1" dirty="0">
                <a:solidFill>
                  <a:srgbClr val="000000"/>
                </a:solidFill>
              </a:rPr>
              <a:t>4xx -- Client Error </a:t>
            </a:r>
            <a:r>
              <a:rPr lang="en-US" sz="1600" dirty="0">
                <a:solidFill>
                  <a:srgbClr val="000000"/>
                </a:solidFill>
              </a:rPr>
              <a:t>– the request contains an error such as bad syntax or invalid input</a:t>
            </a:r>
          </a:p>
          <a:p>
            <a:pPr marL="312738" lvl="4">
              <a:lnSpc>
                <a:spcPct val="120000"/>
              </a:lnSpc>
              <a:spcBef>
                <a:spcPts val="0"/>
              </a:spcBef>
              <a:spcAft>
                <a:spcPts val="0"/>
              </a:spcAft>
              <a:buClr>
                <a:schemeClr val="tx2"/>
              </a:buClr>
              <a:buSzPct val="90000"/>
              <a:buFont typeface="Arial" pitchFamily="34" charset="0"/>
              <a:buChar char="•"/>
            </a:pPr>
            <a:r>
              <a:rPr lang="en-US" sz="1600" b="1" dirty="0">
                <a:solidFill>
                  <a:srgbClr val="000000"/>
                </a:solidFill>
              </a:rPr>
              <a:t>5xx -- Server Error </a:t>
            </a:r>
            <a:r>
              <a:rPr lang="en-US" sz="1600" dirty="0">
                <a:solidFill>
                  <a:srgbClr val="000000"/>
                </a:solidFill>
              </a:rPr>
              <a:t>– unable to fulfill the valid requests.</a:t>
            </a:r>
          </a:p>
          <a:p>
            <a:pPr marL="312738" lvl="4">
              <a:spcBef>
                <a:spcPts val="600"/>
              </a:spcBef>
              <a:spcAft>
                <a:spcPts val="600"/>
              </a:spcAft>
              <a:buClr>
                <a:schemeClr val="tx2"/>
              </a:buClr>
              <a:buSzPct val="90000"/>
              <a:buFont typeface="Arial" pitchFamily="34" charset="0"/>
              <a:buChar char="•"/>
            </a:pPr>
            <a:endParaRPr lang="en-US" sz="1600" dirty="0">
              <a:solidFill>
                <a:srgbClr val="000000"/>
              </a:solidFill>
            </a:endParaRPr>
          </a:p>
          <a:p>
            <a:endParaRPr lang="en-US" dirty="0"/>
          </a:p>
        </p:txBody>
      </p:sp>
    </p:spTree>
    <p:custDataLst>
      <p:tags r:id="rId1"/>
    </p:custDataLst>
    <p:extLst>
      <p:ext uri="{BB962C8B-B14F-4D97-AF65-F5344CB8AC3E}">
        <p14:creationId xmlns:p14="http://schemas.microsoft.com/office/powerpoint/2010/main" val="1306444205"/>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Introduction to REST APIs</a:t>
            </a:r>
            <a:r>
              <a:rPr lang="en-US" altLang="en-US" sz="1600" dirty="0"/>
              <a:t/>
            </a:r>
            <a:br>
              <a:rPr lang="en-US" altLang="en-US" sz="1600" dirty="0"/>
            </a:br>
            <a:r>
              <a:rPr lang="en-US" dirty="0"/>
              <a:t>REST API Responses (Contd.)</a:t>
            </a:r>
            <a:endParaRPr lang="en-US" altLang="en-US" dirty="0"/>
          </a:p>
        </p:txBody>
      </p:sp>
      <p:sp>
        <p:nvSpPr>
          <p:cNvPr id="7" name="Content Placeholder 6"/>
          <p:cNvSpPr>
            <a:spLocks noGrp="1"/>
          </p:cNvSpPr>
          <p:nvPr>
            <p:ph idx="1"/>
          </p:nvPr>
        </p:nvSpPr>
        <p:spPr>
          <a:xfrm>
            <a:off x="58828" y="659462"/>
            <a:ext cx="4869634" cy="376713"/>
          </a:xfrm>
        </p:spPr>
        <p:txBody>
          <a:bodyPr/>
          <a:lstStyle/>
          <a:p>
            <a:pPr marL="0" indent="0">
              <a:buNone/>
            </a:pPr>
            <a:r>
              <a:rPr lang="en-US" sz="1600" dirty="0"/>
              <a:t>The common HTTP status codes are as follows:</a:t>
            </a:r>
          </a:p>
          <a:p>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722789173"/>
              </p:ext>
            </p:extLst>
          </p:nvPr>
        </p:nvGraphicFramePr>
        <p:xfrm>
          <a:off x="139483" y="945398"/>
          <a:ext cx="8865032" cy="3722370"/>
        </p:xfrm>
        <a:graphic>
          <a:graphicData uri="http://schemas.openxmlformats.org/drawingml/2006/table">
            <a:tbl>
              <a:tblPr firstRow="1" bandRow="1">
                <a:tableStyleId>{5C22544A-7EE6-4342-B048-85BDC9FD1C3A}</a:tableStyleId>
              </a:tblPr>
              <a:tblGrid>
                <a:gridCol w="1729563">
                  <a:extLst>
                    <a:ext uri="{9D8B030D-6E8A-4147-A177-3AD203B41FA5}">
                      <a16:colId xmlns:a16="http://schemas.microsoft.com/office/drawing/2014/main" xmlns="" val="20000"/>
                    </a:ext>
                  </a:extLst>
                </a:gridCol>
                <a:gridCol w="1737317">
                  <a:extLst>
                    <a:ext uri="{9D8B030D-6E8A-4147-A177-3AD203B41FA5}">
                      <a16:colId xmlns:a16="http://schemas.microsoft.com/office/drawing/2014/main" xmlns="" val="20001"/>
                    </a:ext>
                  </a:extLst>
                </a:gridCol>
                <a:gridCol w="5398152">
                  <a:extLst>
                    <a:ext uri="{9D8B030D-6E8A-4147-A177-3AD203B41FA5}">
                      <a16:colId xmlns:a16="http://schemas.microsoft.com/office/drawing/2014/main" xmlns="" val="20002"/>
                    </a:ext>
                  </a:extLst>
                </a:gridCol>
              </a:tblGrid>
              <a:tr h="242877">
                <a:tc>
                  <a:txBody>
                    <a:bodyPr/>
                    <a:lstStyle/>
                    <a:p>
                      <a:pPr algn="ctr"/>
                      <a:r>
                        <a:rPr lang="en-US" sz="1400" b="1" i="0" kern="1200" dirty="0">
                          <a:solidFill>
                            <a:schemeClr val="lt1"/>
                          </a:solidFill>
                          <a:effectLst/>
                          <a:latin typeface="+mn-lt"/>
                          <a:ea typeface="+mn-ea"/>
                          <a:cs typeface="+mn-cs"/>
                        </a:rPr>
                        <a:t>HTTP Status Code</a:t>
                      </a:r>
                      <a:endParaRPr lang="en-US" dirty="0"/>
                    </a:p>
                  </a:txBody>
                  <a:tcPr/>
                </a:tc>
                <a:tc>
                  <a:txBody>
                    <a:bodyPr/>
                    <a:lstStyle/>
                    <a:p>
                      <a:pPr algn="ctr"/>
                      <a:r>
                        <a:rPr lang="en-US" sz="1400" b="1" i="0" kern="1200" dirty="0">
                          <a:solidFill>
                            <a:schemeClr val="lt1"/>
                          </a:solidFill>
                          <a:effectLst/>
                          <a:latin typeface="+mn-lt"/>
                          <a:ea typeface="+mn-ea"/>
                          <a:cs typeface="+mn-cs"/>
                        </a:rPr>
                        <a:t>Status Message</a:t>
                      </a:r>
                      <a:endParaRPr lang="en-US" dirty="0"/>
                    </a:p>
                  </a:txBody>
                  <a:tcPr/>
                </a:tc>
                <a:tc>
                  <a:txBody>
                    <a:bodyPr/>
                    <a:lstStyle/>
                    <a:p>
                      <a:pPr algn="ctr"/>
                      <a:r>
                        <a:rPr lang="en-US" sz="1400" b="1" i="0" kern="1200" dirty="0">
                          <a:solidFill>
                            <a:schemeClr val="lt1"/>
                          </a:solidFill>
                          <a:effectLst/>
                          <a:latin typeface="+mn-lt"/>
                          <a:ea typeface="+mn-ea"/>
                          <a:cs typeface="+mn-cs"/>
                        </a:rPr>
                        <a:t>Description</a:t>
                      </a:r>
                      <a:endParaRPr lang="en-US" dirty="0"/>
                    </a:p>
                  </a:txBody>
                  <a:tcPr/>
                </a:tc>
                <a:extLst>
                  <a:ext uri="{0D108BD9-81ED-4DB2-BD59-A6C34878D82A}">
                    <a16:rowId xmlns:a16="http://schemas.microsoft.com/office/drawing/2014/main" xmlns="" val="10000"/>
                  </a:ext>
                </a:extLst>
              </a:tr>
              <a:tr h="286026">
                <a:tc>
                  <a:txBody>
                    <a:bodyPr/>
                    <a:lstStyle/>
                    <a:p>
                      <a:r>
                        <a:rPr lang="en-US" sz="1400" b="0" i="0" kern="1200" dirty="0">
                          <a:solidFill>
                            <a:schemeClr val="dk1"/>
                          </a:solidFill>
                          <a:effectLst/>
                          <a:latin typeface="+mn-lt"/>
                          <a:ea typeface="+mn-ea"/>
                          <a:cs typeface="+mn-cs"/>
                        </a:rPr>
                        <a:t>200</a:t>
                      </a:r>
                      <a:endParaRPr lang="en-US" dirty="0"/>
                    </a:p>
                  </a:txBody>
                  <a:tcPr anchor="ctr"/>
                </a:tc>
                <a:tc>
                  <a:txBody>
                    <a:bodyPr/>
                    <a:lstStyle/>
                    <a:p>
                      <a:pPr fontAlgn="ctr"/>
                      <a:r>
                        <a:rPr lang="en-US" b="0" dirty="0">
                          <a:effectLst/>
                        </a:rPr>
                        <a:t>Ok</a:t>
                      </a:r>
                    </a:p>
                  </a:txBody>
                  <a:tcPr marL="47625" marR="47625" marT="47625" marB="47625" anchor="ctr"/>
                </a:tc>
                <a:tc>
                  <a:txBody>
                    <a:bodyPr/>
                    <a:lstStyle/>
                    <a:p>
                      <a:pPr marL="0" indent="0"/>
                      <a:r>
                        <a:rPr lang="en-US" sz="1400" b="0" i="0" kern="1200" dirty="0">
                          <a:solidFill>
                            <a:schemeClr val="dk1"/>
                          </a:solidFill>
                          <a:effectLst/>
                          <a:latin typeface="+mn-lt"/>
                          <a:ea typeface="+mn-ea"/>
                          <a:cs typeface="+mn-cs"/>
                        </a:rPr>
                        <a:t>Request was successfully and typically contains a payload (body)</a:t>
                      </a:r>
                      <a:endParaRPr lang="en-US" dirty="0"/>
                    </a:p>
                  </a:txBody>
                  <a:tcPr anchor="ctr"/>
                </a:tc>
                <a:extLst>
                  <a:ext uri="{0D108BD9-81ED-4DB2-BD59-A6C34878D82A}">
                    <a16:rowId xmlns:a16="http://schemas.microsoft.com/office/drawing/2014/main" xmlns="" val="10001"/>
                  </a:ext>
                </a:extLst>
              </a:tr>
              <a:tr h="286026">
                <a:tc>
                  <a:txBody>
                    <a:bodyPr/>
                    <a:lstStyle/>
                    <a:p>
                      <a:r>
                        <a:rPr lang="en-US" dirty="0"/>
                        <a:t>201</a:t>
                      </a:r>
                    </a:p>
                  </a:txBody>
                  <a:tcPr anchor="ctr"/>
                </a:tc>
                <a:tc>
                  <a:txBody>
                    <a:bodyPr/>
                    <a:lstStyle/>
                    <a:p>
                      <a:pPr fontAlgn="ctr"/>
                      <a:r>
                        <a:rPr lang="en-US" b="0" dirty="0">
                          <a:effectLst/>
                        </a:rPr>
                        <a:t>Created</a:t>
                      </a:r>
                    </a:p>
                  </a:txBody>
                  <a:tcPr marL="47625" marR="47625" marT="47625" marB="47625" anchor="ctr"/>
                </a:tc>
                <a:tc>
                  <a:txBody>
                    <a:bodyPr/>
                    <a:lstStyle/>
                    <a:p>
                      <a:pPr fontAlgn="ctr"/>
                      <a:r>
                        <a:rPr lang="en-US" b="0" dirty="0">
                          <a:effectLst/>
                        </a:rPr>
                        <a:t>Request was fulfilled and the requested resource was created</a:t>
                      </a:r>
                    </a:p>
                  </a:txBody>
                  <a:tcPr marL="47625" marR="47625" marT="47625" marB="47625" anchor="ctr"/>
                </a:tc>
                <a:extLst>
                  <a:ext uri="{0D108BD9-81ED-4DB2-BD59-A6C34878D82A}">
                    <a16:rowId xmlns:a16="http://schemas.microsoft.com/office/drawing/2014/main" xmlns="" val="10002"/>
                  </a:ext>
                </a:extLst>
              </a:tr>
              <a:tr h="286026">
                <a:tc>
                  <a:txBody>
                    <a:bodyPr/>
                    <a:lstStyle/>
                    <a:p>
                      <a:r>
                        <a:rPr lang="en-US" sz="1400" b="0" i="0" kern="1200" dirty="0">
                          <a:solidFill>
                            <a:schemeClr val="dk1"/>
                          </a:solidFill>
                          <a:effectLst/>
                          <a:latin typeface="+mn-lt"/>
                          <a:ea typeface="+mn-ea"/>
                          <a:cs typeface="+mn-cs"/>
                        </a:rPr>
                        <a:t>202</a:t>
                      </a:r>
                      <a:endParaRPr lang="en-US" dirty="0"/>
                    </a:p>
                  </a:txBody>
                  <a:tcPr anchor="ctr"/>
                </a:tc>
                <a:tc>
                  <a:txBody>
                    <a:bodyPr/>
                    <a:lstStyle/>
                    <a:p>
                      <a:pPr fontAlgn="ctr"/>
                      <a:r>
                        <a:rPr lang="en-US" b="0" dirty="0">
                          <a:effectLst/>
                        </a:rPr>
                        <a:t>Accepted</a:t>
                      </a:r>
                    </a:p>
                  </a:txBody>
                  <a:tcPr marL="47625" marR="47625" marT="47625" marB="47625" anchor="ctr"/>
                </a:tc>
                <a:tc>
                  <a:txBody>
                    <a:bodyPr/>
                    <a:lstStyle/>
                    <a:p>
                      <a:pPr fontAlgn="ctr"/>
                      <a:r>
                        <a:rPr lang="en-US" b="0" dirty="0">
                          <a:effectLst/>
                        </a:rPr>
                        <a:t>Request has been accepted for processing and is in process</a:t>
                      </a:r>
                    </a:p>
                  </a:txBody>
                  <a:tcPr marL="47625" marR="47625" marT="47625" marB="47625" anchor="ctr"/>
                </a:tc>
                <a:extLst>
                  <a:ext uri="{0D108BD9-81ED-4DB2-BD59-A6C34878D82A}">
                    <a16:rowId xmlns:a16="http://schemas.microsoft.com/office/drawing/2014/main" xmlns="" val="10003"/>
                  </a:ext>
                </a:extLst>
              </a:tr>
              <a:tr h="257141">
                <a:tc>
                  <a:txBody>
                    <a:bodyPr/>
                    <a:lstStyle/>
                    <a:p>
                      <a:r>
                        <a:rPr lang="en-US" sz="1400" b="0" i="0" kern="1200" dirty="0">
                          <a:solidFill>
                            <a:schemeClr val="dk1"/>
                          </a:solidFill>
                          <a:effectLst/>
                          <a:latin typeface="+mn-lt"/>
                          <a:ea typeface="+mn-ea"/>
                          <a:cs typeface="+mn-cs"/>
                        </a:rPr>
                        <a:t>400</a:t>
                      </a:r>
                      <a:endParaRPr lang="en-US" dirty="0"/>
                    </a:p>
                  </a:txBody>
                  <a:tcPr anchor="ctr"/>
                </a:tc>
                <a:tc>
                  <a:txBody>
                    <a:bodyPr/>
                    <a:lstStyle/>
                    <a:p>
                      <a:pPr fontAlgn="ctr"/>
                      <a:r>
                        <a:rPr lang="en-US" b="0" dirty="0">
                          <a:effectLst/>
                        </a:rPr>
                        <a:t>Bad Request</a:t>
                      </a:r>
                    </a:p>
                  </a:txBody>
                  <a:tcPr marL="47625" marR="47625" marT="47625" marB="47625" anchor="ctr"/>
                </a:tc>
                <a:tc>
                  <a:txBody>
                    <a:bodyPr/>
                    <a:lstStyle/>
                    <a:p>
                      <a:pPr fontAlgn="ctr"/>
                      <a:r>
                        <a:rPr lang="en-US" b="0" dirty="0">
                          <a:effectLst/>
                        </a:rPr>
                        <a:t>Request will not be processed due to an error with the request</a:t>
                      </a:r>
                    </a:p>
                  </a:txBody>
                  <a:tcPr marL="47625" marR="47625" marT="47625" marB="47625" anchor="ctr"/>
                </a:tc>
                <a:extLst>
                  <a:ext uri="{0D108BD9-81ED-4DB2-BD59-A6C34878D82A}">
                    <a16:rowId xmlns:a16="http://schemas.microsoft.com/office/drawing/2014/main" xmlns="" val="10004"/>
                  </a:ext>
                </a:extLst>
              </a:tr>
              <a:tr h="378883">
                <a:tc>
                  <a:txBody>
                    <a:bodyPr/>
                    <a:lstStyle/>
                    <a:p>
                      <a:r>
                        <a:rPr lang="en-US" sz="1400" b="0" i="0" kern="1200" dirty="0">
                          <a:solidFill>
                            <a:schemeClr val="dk1"/>
                          </a:solidFill>
                          <a:effectLst/>
                          <a:latin typeface="+mn-lt"/>
                          <a:ea typeface="+mn-ea"/>
                          <a:cs typeface="+mn-cs"/>
                        </a:rPr>
                        <a:t>401</a:t>
                      </a:r>
                      <a:endParaRPr lang="en-US" dirty="0"/>
                    </a:p>
                  </a:txBody>
                  <a:tcPr anchor="ctr"/>
                </a:tc>
                <a:tc>
                  <a:txBody>
                    <a:bodyPr/>
                    <a:lstStyle/>
                    <a:p>
                      <a:pPr fontAlgn="ctr"/>
                      <a:r>
                        <a:rPr lang="en-US" b="0" dirty="0">
                          <a:effectLst/>
                        </a:rPr>
                        <a:t>Unauthorized</a:t>
                      </a:r>
                    </a:p>
                  </a:txBody>
                  <a:tcPr marL="47625" marR="47625" marT="47625" marB="47625" anchor="ctr"/>
                </a:tc>
                <a:tc>
                  <a:txBody>
                    <a:bodyPr/>
                    <a:lstStyle/>
                    <a:p>
                      <a:pPr fontAlgn="ctr"/>
                      <a:r>
                        <a:rPr lang="en-US" b="0" dirty="0">
                          <a:effectLst/>
                        </a:rPr>
                        <a:t>Request does not have valid authentication credentials to perform the request</a:t>
                      </a:r>
                    </a:p>
                  </a:txBody>
                  <a:tcPr marL="47625" marR="47625" marT="47625" marB="47625" anchor="ctr"/>
                </a:tc>
                <a:extLst>
                  <a:ext uri="{0D108BD9-81ED-4DB2-BD59-A6C34878D82A}">
                    <a16:rowId xmlns:a16="http://schemas.microsoft.com/office/drawing/2014/main" xmlns="" val="10005"/>
                  </a:ext>
                </a:extLst>
              </a:tr>
              <a:tr h="263470">
                <a:tc>
                  <a:txBody>
                    <a:bodyPr/>
                    <a:lstStyle/>
                    <a:p>
                      <a:pPr fontAlgn="ctr"/>
                      <a:r>
                        <a:rPr lang="en-US" b="0" dirty="0">
                          <a:effectLst/>
                        </a:rPr>
                        <a:t>403</a:t>
                      </a:r>
                    </a:p>
                  </a:txBody>
                  <a:tcPr marL="47625" marR="47625" marT="47625" marB="47625" anchor="ctr"/>
                </a:tc>
                <a:tc>
                  <a:txBody>
                    <a:bodyPr/>
                    <a:lstStyle/>
                    <a:p>
                      <a:pPr fontAlgn="ctr"/>
                      <a:r>
                        <a:rPr lang="en-US" b="0" dirty="0">
                          <a:effectLst/>
                        </a:rPr>
                        <a:t>Forbidden</a:t>
                      </a:r>
                    </a:p>
                  </a:txBody>
                  <a:tcPr marL="47625" marR="47625" marT="47625" marB="47625" anchor="ctr"/>
                </a:tc>
                <a:tc>
                  <a:txBody>
                    <a:bodyPr/>
                    <a:lstStyle/>
                    <a:p>
                      <a:pPr fontAlgn="ctr"/>
                      <a:r>
                        <a:rPr lang="en-US" b="0" dirty="0">
                          <a:effectLst/>
                        </a:rPr>
                        <a:t>Request was understood but has been rejected by the server</a:t>
                      </a:r>
                    </a:p>
                  </a:txBody>
                  <a:tcPr marL="47625" marR="47625" marT="47625" marB="47625" anchor="ctr"/>
                </a:tc>
                <a:extLst>
                  <a:ext uri="{0D108BD9-81ED-4DB2-BD59-A6C34878D82A}">
                    <a16:rowId xmlns:a16="http://schemas.microsoft.com/office/drawing/2014/main" xmlns="" val="10006"/>
                  </a:ext>
                </a:extLst>
              </a:tr>
              <a:tr h="466304">
                <a:tc>
                  <a:txBody>
                    <a:bodyPr/>
                    <a:lstStyle/>
                    <a:p>
                      <a:pPr fontAlgn="ctr"/>
                      <a:r>
                        <a:rPr lang="en-US" b="0" dirty="0">
                          <a:effectLst/>
                        </a:rPr>
                        <a:t>404</a:t>
                      </a:r>
                    </a:p>
                  </a:txBody>
                  <a:tcPr marL="47625" marR="47625" marT="47625" marB="47625" anchor="ctr"/>
                </a:tc>
                <a:tc>
                  <a:txBody>
                    <a:bodyPr/>
                    <a:lstStyle/>
                    <a:p>
                      <a:pPr fontAlgn="ctr"/>
                      <a:r>
                        <a:rPr lang="en-US" b="0" dirty="0">
                          <a:effectLst/>
                        </a:rPr>
                        <a:t>Not Found</a:t>
                      </a:r>
                    </a:p>
                  </a:txBody>
                  <a:tcPr marL="47625" marR="47625" marT="47625" marB="47625" anchor="ctr"/>
                </a:tc>
                <a:tc>
                  <a:txBody>
                    <a:bodyPr/>
                    <a:lstStyle/>
                    <a:p>
                      <a:pPr fontAlgn="ctr"/>
                      <a:r>
                        <a:rPr lang="en-US" b="0" dirty="0">
                          <a:effectLst/>
                        </a:rPr>
                        <a:t>Request cannot be fulfilled because the resource path of the request was not found on the server</a:t>
                      </a:r>
                    </a:p>
                  </a:txBody>
                  <a:tcPr marL="47625" marR="47625" marT="47625" marB="47625" anchor="ctr"/>
                </a:tc>
                <a:extLst>
                  <a:ext uri="{0D108BD9-81ED-4DB2-BD59-A6C34878D82A}">
                    <a16:rowId xmlns:a16="http://schemas.microsoft.com/office/drawing/2014/main" xmlns="" val="10007"/>
                  </a:ext>
                </a:extLst>
              </a:tr>
              <a:tr h="254300">
                <a:tc>
                  <a:txBody>
                    <a:bodyPr/>
                    <a:lstStyle/>
                    <a:p>
                      <a:pPr fontAlgn="ctr"/>
                      <a:r>
                        <a:rPr lang="en-US" b="0" dirty="0">
                          <a:effectLst/>
                        </a:rPr>
                        <a:t>500</a:t>
                      </a:r>
                    </a:p>
                  </a:txBody>
                  <a:tcPr marL="47625" marR="47625" marT="47625" marB="47625" anchor="ctr"/>
                </a:tc>
                <a:tc>
                  <a:txBody>
                    <a:bodyPr/>
                    <a:lstStyle/>
                    <a:p>
                      <a:pPr fontAlgn="ctr"/>
                      <a:r>
                        <a:rPr lang="en-US" b="0" dirty="0">
                          <a:effectLst/>
                        </a:rPr>
                        <a:t>Internal Server Error</a:t>
                      </a:r>
                    </a:p>
                  </a:txBody>
                  <a:tcPr marL="47625" marR="47625" marT="47625" marB="47625" anchor="ctr"/>
                </a:tc>
                <a:tc>
                  <a:txBody>
                    <a:bodyPr/>
                    <a:lstStyle/>
                    <a:p>
                      <a:pPr fontAlgn="ctr"/>
                      <a:r>
                        <a:rPr lang="en-US" b="0" dirty="0">
                          <a:effectLst/>
                        </a:rPr>
                        <a:t>Request cannot be fulfilled due to a server error</a:t>
                      </a:r>
                    </a:p>
                  </a:txBody>
                  <a:tcPr marL="47625" marR="47625" marT="47625" marB="47625" anchor="ctr"/>
                </a:tc>
                <a:extLst>
                  <a:ext uri="{0D108BD9-81ED-4DB2-BD59-A6C34878D82A}">
                    <a16:rowId xmlns:a16="http://schemas.microsoft.com/office/drawing/2014/main" xmlns="" val="10008"/>
                  </a:ext>
                </a:extLst>
              </a:tr>
              <a:tr h="378883">
                <a:tc>
                  <a:txBody>
                    <a:bodyPr/>
                    <a:lstStyle/>
                    <a:p>
                      <a:pPr fontAlgn="ctr"/>
                      <a:r>
                        <a:rPr lang="en-US" b="0" dirty="0">
                          <a:effectLst/>
                        </a:rPr>
                        <a:t>503</a:t>
                      </a:r>
                    </a:p>
                  </a:txBody>
                  <a:tcPr marL="47625" marR="47625" marT="47625" marB="47625" anchor="ctr"/>
                </a:tc>
                <a:tc>
                  <a:txBody>
                    <a:bodyPr/>
                    <a:lstStyle/>
                    <a:p>
                      <a:pPr fontAlgn="ctr"/>
                      <a:r>
                        <a:rPr lang="en-US" b="0" dirty="0">
                          <a:effectLst/>
                        </a:rPr>
                        <a:t>Service Unavailable</a:t>
                      </a:r>
                    </a:p>
                  </a:txBody>
                  <a:tcPr marL="47625" marR="47625" marT="47625" marB="47625" anchor="ctr"/>
                </a:tc>
                <a:tc>
                  <a:txBody>
                    <a:bodyPr/>
                    <a:lstStyle/>
                    <a:p>
                      <a:pPr fontAlgn="ctr"/>
                      <a:r>
                        <a:rPr lang="en-US" b="0" dirty="0">
                          <a:effectLst/>
                        </a:rPr>
                        <a:t>Request cannot be fulfilled because currently the server cannot handle the request</a:t>
                      </a:r>
                    </a:p>
                  </a:txBody>
                  <a:tcPr marL="47625" marR="47625" marT="47625" marB="47625" anchor="ctr"/>
                </a:tc>
                <a:extLst>
                  <a:ext uri="{0D108BD9-81ED-4DB2-BD59-A6C34878D82A}">
                    <a16:rowId xmlns:a16="http://schemas.microsoft.com/office/drawing/2014/main" xmlns="" val="10009"/>
                  </a:ext>
                </a:extLst>
              </a:tr>
            </a:tbl>
          </a:graphicData>
        </a:graphic>
      </p:graphicFrame>
    </p:spTree>
    <p:custDataLst>
      <p:tags r:id="rId1"/>
    </p:custDataLst>
    <p:extLst>
      <p:ext uri="{BB962C8B-B14F-4D97-AF65-F5344CB8AC3E}">
        <p14:creationId xmlns:p14="http://schemas.microsoft.com/office/powerpoint/2010/main" val="214894060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p:cNvSpPr>
            <a:spLocks noGrp="1" noChangeArrowheads="1"/>
          </p:cNvSpPr>
          <p:nvPr>
            <p:ph type="title"/>
          </p:nvPr>
        </p:nvSpPr>
        <p:spPr/>
        <p:txBody>
          <a:bodyPr/>
          <a:lstStyle/>
          <a:p>
            <a:pPr eaLnBrk="1" hangingPunct="1"/>
            <a:r>
              <a:rPr lang="en-US" dirty="0"/>
              <a:t>Check Your Understanding</a:t>
            </a:r>
          </a:p>
        </p:txBody>
      </p:sp>
      <p:sp>
        <p:nvSpPr>
          <p:cNvPr id="7171" name="Content Placeholder"/>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marL="169545" indent="-169545">
              <a:spcBef>
                <a:spcPct val="30000"/>
              </a:spcBef>
              <a:buFont typeface="Arial" panose="020B0604020202020204" pitchFamily="34" charset="0"/>
              <a:buChar char="•"/>
            </a:pPr>
            <a:r>
              <a:rPr lang="en-US" sz="1600" dirty="0">
                <a:ea typeface="ＭＳ Ｐゴシック"/>
              </a:rPr>
              <a:t>There are no separate slides for these activities in the PPT. They are listed in the notes area of the slide that appears before these activities.</a:t>
            </a:r>
          </a:p>
          <a:p>
            <a:pPr marL="0" indent="0" eaLnBrk="1" hangingPunct="1">
              <a:spcBef>
                <a:spcPct val="30000"/>
              </a:spcBef>
              <a:buNone/>
            </a:pPr>
            <a:endParaRPr lang="en-US" sz="1600" dirty="0"/>
          </a:p>
          <a:p>
            <a:pPr eaLnBrk="1" hangingPunct="1">
              <a:spcBef>
                <a:spcPct val="30000"/>
              </a:spcBef>
            </a:pPr>
            <a:endParaRPr lang="en-US" sz="1600" dirty="0"/>
          </a:p>
        </p:txBody>
      </p:sp>
    </p:spTree>
    <p:custDataLst>
      <p:tags r:id="rId1"/>
    </p:custDataLst>
    <p:extLst>
      <p:ext uri="{BB962C8B-B14F-4D97-AF65-F5344CB8AC3E}">
        <p14:creationId xmlns:p14="http://schemas.microsoft.com/office/powerpoint/2010/main" val="1954537946"/>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Introduction to REST APIs</a:t>
            </a:r>
            <a:r>
              <a:rPr lang="en-US" altLang="en-US" sz="1600" dirty="0"/>
              <a:t/>
            </a:r>
            <a:br>
              <a:rPr lang="en-US" altLang="en-US" sz="1600" dirty="0"/>
            </a:br>
            <a:r>
              <a:rPr lang="en-US" dirty="0"/>
              <a:t>REST API Responses (Contd.)</a:t>
            </a:r>
            <a:endParaRPr lang="en-US" altLang="en-US" dirty="0"/>
          </a:p>
        </p:txBody>
      </p:sp>
      <p:sp>
        <p:nvSpPr>
          <p:cNvPr id="5" name="Content Placeholder 1"/>
          <p:cNvSpPr>
            <a:spLocks noGrp="1"/>
          </p:cNvSpPr>
          <p:nvPr>
            <p:ph idx="1"/>
          </p:nvPr>
        </p:nvSpPr>
        <p:spPr>
          <a:xfrm>
            <a:off x="97571" y="705957"/>
            <a:ext cx="8853286" cy="1378565"/>
          </a:xfrm>
        </p:spPr>
        <p:txBody>
          <a:bodyPr/>
          <a:lstStyle/>
          <a:p>
            <a:pPr>
              <a:buFont typeface="Arial" pitchFamily="34" charset="0"/>
              <a:buChar char="•"/>
            </a:pPr>
            <a:r>
              <a:rPr lang="en-US" sz="1600" b="1" dirty="0"/>
              <a:t>Header</a:t>
            </a:r>
            <a:r>
              <a:rPr lang="en-US" sz="1600" dirty="0"/>
              <a:t> - The header in the response is to provide additional information between the server and the client in the name-value pair format that is separated by a colon (</a:t>
            </a:r>
            <a:r>
              <a:rPr lang="en-US" sz="1600" b="1" dirty="0"/>
              <a:t> </a:t>
            </a:r>
            <a:r>
              <a:rPr lang="en-US" sz="1600" dirty="0">
                <a:solidFill>
                  <a:schemeClr val="accent3"/>
                </a:solidFill>
                <a:highlight>
                  <a:srgbClr val="000000"/>
                </a:highlight>
                <a:latin typeface="Times New Roman" panose="02020603050405020304" pitchFamily="18" charset="0"/>
                <a:cs typeface="Times New Roman" panose="02020603050405020304" pitchFamily="18" charset="0"/>
              </a:rPr>
              <a:t>: </a:t>
            </a:r>
            <a:r>
              <a:rPr lang="en-US" sz="1600" dirty="0"/>
              <a:t>),</a:t>
            </a:r>
            <a:r>
              <a:rPr lang="en-US" sz="1600" b="1" dirty="0"/>
              <a:t> </a:t>
            </a:r>
            <a:r>
              <a:rPr lang="en-US" sz="1600" dirty="0"/>
              <a:t>[name]:[value].There are two types of headers: </a:t>
            </a:r>
            <a:r>
              <a:rPr lang="en-US" sz="1600" b="1" dirty="0"/>
              <a:t>response headers </a:t>
            </a:r>
            <a:r>
              <a:rPr lang="en-US" sz="1600" dirty="0"/>
              <a:t>and </a:t>
            </a:r>
            <a:r>
              <a:rPr lang="en-US" sz="1600" b="1" dirty="0"/>
              <a:t>entity headers</a:t>
            </a:r>
            <a:r>
              <a:rPr lang="en-US" sz="1600" dirty="0"/>
              <a:t>.</a:t>
            </a:r>
          </a:p>
          <a:p>
            <a:pPr lvl="1">
              <a:buFont typeface="Arial" pitchFamily="34" charset="0"/>
              <a:buChar char="•"/>
            </a:pPr>
            <a:r>
              <a:rPr lang="en-US" sz="1600" b="1" dirty="0"/>
              <a:t>Response headers </a:t>
            </a:r>
            <a:r>
              <a:rPr lang="en-US" sz="1600" dirty="0"/>
              <a:t>– It contains additional information that doesn't relate to the content of the message. The typical response headers for a REST API request include:</a:t>
            </a:r>
          </a:p>
          <a:p>
            <a:pPr lvl="1">
              <a:buFont typeface="Arial" pitchFamily="34" charset="0"/>
              <a:buChar char="•"/>
            </a:pPr>
            <a:endParaRPr lang="en-US" sz="1600" dirty="0"/>
          </a:p>
          <a:p>
            <a:pPr lvl="1">
              <a:buFont typeface="Arial" pitchFamily="34" charset="0"/>
              <a:buChar char="•"/>
            </a:pPr>
            <a:endParaRPr lang="en-US" sz="1600" dirty="0"/>
          </a:p>
          <a:p>
            <a:pPr lvl="1">
              <a:buFont typeface="Arial" pitchFamily="34" charset="0"/>
              <a:buChar char="•"/>
            </a:pPr>
            <a:endParaRPr lang="en-US" sz="1600" dirty="0"/>
          </a:p>
          <a:p>
            <a:pPr lvl="1">
              <a:buFont typeface="Arial" pitchFamily="34" charset="0"/>
              <a:buChar char="•"/>
            </a:pPr>
            <a:endParaRPr lang="en-US" sz="1600" dirty="0"/>
          </a:p>
          <a:p>
            <a:pPr lvl="1">
              <a:buFont typeface="Arial" pitchFamily="34" charset="0"/>
              <a:buChar char="•"/>
            </a:pPr>
            <a:endParaRPr lang="en-US" sz="1600" dirty="0"/>
          </a:p>
          <a:p>
            <a:endParaRPr lang="en-US" sz="1600" dirty="0"/>
          </a:p>
        </p:txBody>
      </p:sp>
      <p:graphicFrame>
        <p:nvGraphicFramePr>
          <p:cNvPr id="8" name="Table 1"/>
          <p:cNvGraphicFramePr>
            <a:graphicFrameLocks noGrp="1"/>
          </p:cNvGraphicFramePr>
          <p:nvPr>
            <p:extLst>
              <p:ext uri="{D42A27DB-BD31-4B8C-83A1-F6EECF244321}">
                <p14:modId xmlns:p14="http://schemas.microsoft.com/office/powerpoint/2010/main" val="1484464280"/>
              </p:ext>
            </p:extLst>
          </p:nvPr>
        </p:nvGraphicFramePr>
        <p:xfrm>
          <a:off x="557939" y="2171299"/>
          <a:ext cx="8322589" cy="1153089"/>
        </p:xfrm>
        <a:graphic>
          <a:graphicData uri="http://schemas.openxmlformats.org/drawingml/2006/table">
            <a:tbl>
              <a:tblPr firstRow="1" bandRow="1">
                <a:tableStyleId>{5C22544A-7EE6-4342-B048-85BDC9FD1C3A}</a:tableStyleId>
              </a:tblPr>
              <a:tblGrid>
                <a:gridCol w="1404017">
                  <a:extLst>
                    <a:ext uri="{9D8B030D-6E8A-4147-A177-3AD203B41FA5}">
                      <a16:colId xmlns:a16="http://schemas.microsoft.com/office/drawing/2014/main" xmlns="" val="20000"/>
                    </a:ext>
                  </a:extLst>
                </a:gridCol>
                <a:gridCol w="3642423">
                  <a:extLst>
                    <a:ext uri="{9D8B030D-6E8A-4147-A177-3AD203B41FA5}">
                      <a16:colId xmlns:a16="http://schemas.microsoft.com/office/drawing/2014/main" xmlns="" val="20001"/>
                    </a:ext>
                  </a:extLst>
                </a:gridCol>
                <a:gridCol w="3276149">
                  <a:extLst>
                    <a:ext uri="{9D8B030D-6E8A-4147-A177-3AD203B41FA5}">
                      <a16:colId xmlns:a16="http://schemas.microsoft.com/office/drawing/2014/main" xmlns="" val="20002"/>
                    </a:ext>
                  </a:extLst>
                </a:gridCol>
              </a:tblGrid>
              <a:tr h="322509">
                <a:tc>
                  <a:txBody>
                    <a:bodyPr/>
                    <a:lstStyle/>
                    <a:p>
                      <a:pPr algn="ctr" fontAlgn="ctr"/>
                      <a:r>
                        <a:rPr lang="en-US" dirty="0">
                          <a:effectLst/>
                        </a:rPr>
                        <a:t>Key</a:t>
                      </a:r>
                    </a:p>
                  </a:txBody>
                  <a:tcPr marL="47625" marR="47625" marT="47625" marB="47625" anchor="ctr"/>
                </a:tc>
                <a:tc>
                  <a:txBody>
                    <a:bodyPr/>
                    <a:lstStyle/>
                    <a:p>
                      <a:pPr algn="ctr" fontAlgn="ctr"/>
                      <a:r>
                        <a:rPr lang="en-US" dirty="0">
                          <a:effectLst/>
                        </a:rPr>
                        <a:t>Example Value</a:t>
                      </a:r>
                    </a:p>
                  </a:txBody>
                  <a:tcPr marL="47625" marR="47625" marT="47625" marB="47625" anchor="ctr"/>
                </a:tc>
                <a:tc>
                  <a:txBody>
                    <a:bodyPr/>
                    <a:lstStyle/>
                    <a:p>
                      <a:pPr algn="ctr" fontAlgn="ctr"/>
                      <a:r>
                        <a:rPr lang="en-US" dirty="0">
                          <a:effectLst/>
                        </a:rPr>
                        <a:t>Description</a:t>
                      </a:r>
                    </a:p>
                  </a:txBody>
                  <a:tcPr marL="47625" marR="47625" marT="47625" marB="47625" anchor="ctr"/>
                </a:tc>
                <a:extLst>
                  <a:ext uri="{0D108BD9-81ED-4DB2-BD59-A6C34878D82A}">
                    <a16:rowId xmlns:a16="http://schemas.microsoft.com/office/drawing/2014/main" xmlns="" val="10000"/>
                  </a:ext>
                </a:extLst>
              </a:tr>
              <a:tr h="282332">
                <a:tc>
                  <a:txBody>
                    <a:bodyPr/>
                    <a:lstStyle/>
                    <a:p>
                      <a:pPr fontAlgn="ctr"/>
                      <a:r>
                        <a:rPr lang="en-US" b="0" dirty="0">
                          <a:effectLst/>
                        </a:rPr>
                        <a:t>Set-Cookie</a:t>
                      </a:r>
                    </a:p>
                  </a:txBody>
                  <a:tcPr marL="47625" marR="47625" marT="47625" marB="47625" anchor="ctr"/>
                </a:tc>
                <a:tc>
                  <a:txBody>
                    <a:bodyPr/>
                    <a:lstStyle/>
                    <a:p>
                      <a:pPr fontAlgn="ctr"/>
                      <a:r>
                        <a:rPr lang="en-US" b="0" dirty="0">
                          <a:effectLst/>
                        </a:rPr>
                        <a:t>JSESSIONID=30A9DN810FQ428P; Path=/</a:t>
                      </a:r>
                    </a:p>
                  </a:txBody>
                  <a:tcPr marL="47625" marR="47625" marT="47625" marB="47625" anchor="ctr"/>
                </a:tc>
                <a:tc>
                  <a:txBody>
                    <a:bodyPr/>
                    <a:lstStyle/>
                    <a:p>
                      <a:pPr fontAlgn="ctr"/>
                      <a:r>
                        <a:rPr lang="en-US" b="0" dirty="0">
                          <a:effectLst/>
                        </a:rPr>
                        <a:t>Used to send cookies from the server</a:t>
                      </a:r>
                    </a:p>
                  </a:txBody>
                  <a:tcPr marL="47625" marR="47625" marT="47625" marB="47625" anchor="ctr"/>
                </a:tc>
                <a:extLst>
                  <a:ext uri="{0D108BD9-81ED-4DB2-BD59-A6C34878D82A}">
                    <a16:rowId xmlns:a16="http://schemas.microsoft.com/office/drawing/2014/main" xmlns="" val="10001"/>
                  </a:ext>
                </a:extLst>
              </a:tr>
              <a:tr h="428000">
                <a:tc>
                  <a:txBody>
                    <a:bodyPr/>
                    <a:lstStyle/>
                    <a:p>
                      <a:pPr fontAlgn="ctr"/>
                      <a:r>
                        <a:rPr lang="en-US" b="0" dirty="0">
                          <a:effectLst/>
                        </a:rPr>
                        <a:t>Cache-Control</a:t>
                      </a:r>
                    </a:p>
                  </a:txBody>
                  <a:tcPr marL="47625" marR="47625" marT="47625" marB="47625" anchor="ctr"/>
                </a:tc>
                <a:tc>
                  <a:txBody>
                    <a:bodyPr/>
                    <a:lstStyle/>
                    <a:p>
                      <a:pPr fontAlgn="ctr"/>
                      <a:r>
                        <a:rPr lang="en-US" b="0" dirty="0">
                          <a:effectLst/>
                        </a:rPr>
                        <a:t>Cache-Control: max-age=3600, public</a:t>
                      </a:r>
                    </a:p>
                  </a:txBody>
                  <a:tcPr marL="47625" marR="47625" marT="47625" marB="47625" anchor="ctr"/>
                </a:tc>
                <a:tc>
                  <a:txBody>
                    <a:bodyPr/>
                    <a:lstStyle/>
                    <a:p>
                      <a:pPr fontAlgn="ctr"/>
                      <a:r>
                        <a:rPr lang="en-US" b="0" dirty="0">
                          <a:effectLst/>
                        </a:rPr>
                        <a:t>Specify directives which MUST be obeyed by all caching mechanisms</a:t>
                      </a:r>
                    </a:p>
                  </a:txBody>
                  <a:tcPr marL="47625" marR="47625" marT="47625" marB="47625" anchor="ctr"/>
                </a:tc>
                <a:extLst>
                  <a:ext uri="{0D108BD9-81ED-4DB2-BD59-A6C34878D82A}">
                    <a16:rowId xmlns:a16="http://schemas.microsoft.com/office/drawing/2014/main" xmlns="" val="10002"/>
                  </a:ext>
                </a:extLst>
              </a:tr>
            </a:tbl>
          </a:graphicData>
        </a:graphic>
      </p:graphicFrame>
      <p:sp>
        <p:nvSpPr>
          <p:cNvPr id="2" name="Content Placeholder 2"/>
          <p:cNvSpPr txBox="1"/>
          <p:nvPr/>
        </p:nvSpPr>
        <p:spPr>
          <a:xfrm>
            <a:off x="247973" y="3378631"/>
            <a:ext cx="8663552" cy="584775"/>
          </a:xfrm>
          <a:prstGeom prst="rect">
            <a:avLst/>
          </a:prstGeom>
          <a:noFill/>
        </p:spPr>
        <p:txBody>
          <a:bodyPr wrap="square" rtlCol="0">
            <a:spAutoFit/>
          </a:bodyPr>
          <a:lstStyle/>
          <a:p>
            <a:pPr marL="177800" lvl="1" indent="-177800">
              <a:buFont typeface="Arial" panose="020B0604020202020204" pitchFamily="34" charset="0"/>
              <a:buChar char="•"/>
            </a:pPr>
            <a:r>
              <a:rPr lang="en-US" sz="1600" b="1" dirty="0">
                <a:solidFill>
                  <a:srgbClr val="000000"/>
                </a:solidFill>
              </a:rPr>
              <a:t>Entity headers </a:t>
            </a:r>
            <a:r>
              <a:rPr lang="en-US" sz="1600" dirty="0">
                <a:solidFill>
                  <a:srgbClr val="000000"/>
                </a:solidFill>
              </a:rPr>
              <a:t>– They are additional information that describes the content of the body of the message. One common entity header specifies the type of data being returned:</a:t>
            </a:r>
          </a:p>
        </p:txBody>
      </p:sp>
      <p:graphicFrame>
        <p:nvGraphicFramePr>
          <p:cNvPr id="6" name="Table 2"/>
          <p:cNvGraphicFramePr>
            <a:graphicFrameLocks noGrp="1"/>
          </p:cNvGraphicFramePr>
          <p:nvPr>
            <p:extLst>
              <p:ext uri="{D42A27DB-BD31-4B8C-83A1-F6EECF244321}">
                <p14:modId xmlns:p14="http://schemas.microsoft.com/office/powerpoint/2010/main" val="4219941011"/>
              </p:ext>
            </p:extLst>
          </p:nvPr>
        </p:nvGraphicFramePr>
        <p:xfrm>
          <a:off x="553210" y="3980609"/>
          <a:ext cx="8327320" cy="617220"/>
        </p:xfrm>
        <a:graphic>
          <a:graphicData uri="http://schemas.openxmlformats.org/drawingml/2006/table">
            <a:tbl>
              <a:tblPr firstRow="1" bandRow="1">
                <a:tableStyleId>{5C22544A-7EE6-4342-B048-85BDC9FD1C3A}</a:tableStyleId>
              </a:tblPr>
              <a:tblGrid>
                <a:gridCol w="1200054">
                  <a:extLst>
                    <a:ext uri="{9D8B030D-6E8A-4147-A177-3AD203B41FA5}">
                      <a16:colId xmlns:a16="http://schemas.microsoft.com/office/drawing/2014/main" xmlns="" val="20000"/>
                    </a:ext>
                  </a:extLst>
                </a:gridCol>
                <a:gridCol w="1941583">
                  <a:extLst>
                    <a:ext uri="{9D8B030D-6E8A-4147-A177-3AD203B41FA5}">
                      <a16:colId xmlns:a16="http://schemas.microsoft.com/office/drawing/2014/main" xmlns="" val="20001"/>
                    </a:ext>
                  </a:extLst>
                </a:gridCol>
                <a:gridCol w="5185683">
                  <a:extLst>
                    <a:ext uri="{9D8B030D-6E8A-4147-A177-3AD203B41FA5}">
                      <a16:colId xmlns:a16="http://schemas.microsoft.com/office/drawing/2014/main" xmlns="" val="20002"/>
                    </a:ext>
                  </a:extLst>
                </a:gridCol>
              </a:tblGrid>
              <a:tr h="281427">
                <a:tc>
                  <a:txBody>
                    <a:bodyPr/>
                    <a:lstStyle/>
                    <a:p>
                      <a:pPr algn="ctr" fontAlgn="ctr"/>
                      <a:r>
                        <a:rPr lang="en-US" dirty="0">
                          <a:effectLst/>
                        </a:rPr>
                        <a:t>Key</a:t>
                      </a:r>
                    </a:p>
                  </a:txBody>
                  <a:tcPr marL="47625" marR="47625" marT="47625" marB="47625" anchor="ctr"/>
                </a:tc>
                <a:tc>
                  <a:txBody>
                    <a:bodyPr/>
                    <a:lstStyle/>
                    <a:p>
                      <a:pPr algn="ctr" fontAlgn="ctr"/>
                      <a:r>
                        <a:rPr lang="en-US" dirty="0">
                          <a:effectLst/>
                        </a:rPr>
                        <a:t>Example Value</a:t>
                      </a:r>
                    </a:p>
                  </a:txBody>
                  <a:tcPr marL="47625" marR="47625" marT="47625" marB="47625" anchor="ctr"/>
                </a:tc>
                <a:tc>
                  <a:txBody>
                    <a:bodyPr/>
                    <a:lstStyle/>
                    <a:p>
                      <a:pPr algn="ctr" fontAlgn="ctr"/>
                      <a:r>
                        <a:rPr lang="en-US" dirty="0">
                          <a:effectLst/>
                        </a:rPr>
                        <a:t>Description</a:t>
                      </a:r>
                    </a:p>
                  </a:txBody>
                  <a:tcPr marL="47625" marR="47625" marT="47625" marB="47625" anchor="ctr"/>
                </a:tc>
                <a:extLst>
                  <a:ext uri="{0D108BD9-81ED-4DB2-BD59-A6C34878D82A}">
                    <a16:rowId xmlns:a16="http://schemas.microsoft.com/office/drawing/2014/main" xmlns="" val="10000"/>
                  </a:ext>
                </a:extLst>
              </a:tr>
              <a:tr h="265719">
                <a:tc>
                  <a:txBody>
                    <a:bodyPr/>
                    <a:lstStyle/>
                    <a:p>
                      <a:pPr fontAlgn="ctr"/>
                      <a:r>
                        <a:rPr lang="en-US" b="0" dirty="0">
                          <a:effectLst/>
                        </a:rPr>
                        <a:t>Content-Type</a:t>
                      </a:r>
                    </a:p>
                  </a:txBody>
                  <a:tcPr marL="47625" marR="47625" marT="47625" marB="47625" anchor="ctr"/>
                </a:tc>
                <a:tc>
                  <a:txBody>
                    <a:bodyPr/>
                    <a:lstStyle/>
                    <a:p>
                      <a:pPr fontAlgn="ctr"/>
                      <a:r>
                        <a:rPr lang="en-US" b="0" dirty="0">
                          <a:effectLst/>
                        </a:rPr>
                        <a:t>application/json</a:t>
                      </a:r>
                    </a:p>
                  </a:txBody>
                  <a:tcPr marL="47625" marR="47625" marT="47625" marB="47625" anchor="ctr"/>
                </a:tc>
                <a:tc>
                  <a:txBody>
                    <a:bodyPr/>
                    <a:lstStyle/>
                    <a:p>
                      <a:pPr fontAlgn="ctr"/>
                      <a:r>
                        <a:rPr lang="en-US" b="0" dirty="0">
                          <a:effectLst/>
                        </a:rPr>
                        <a:t>Specify the format of the data in the body</a:t>
                      </a:r>
                    </a:p>
                  </a:txBody>
                  <a:tcPr marL="47625" marR="47625" marT="47625" marB="47625" anchor="ct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286090119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Introduction to REST APIs</a:t>
            </a:r>
            <a:r>
              <a:rPr lang="en-US" altLang="en-US" sz="1600" dirty="0"/>
              <a:t/>
            </a:r>
            <a:br>
              <a:rPr lang="en-US" altLang="en-US" sz="1600" dirty="0"/>
            </a:br>
            <a:r>
              <a:rPr lang="en-US" dirty="0"/>
              <a:t>REST API Responses (Contd.)</a:t>
            </a:r>
            <a:endParaRPr lang="en-US" altLang="en-US" dirty="0"/>
          </a:p>
        </p:txBody>
      </p:sp>
      <p:sp>
        <p:nvSpPr>
          <p:cNvPr id="10" name="Content Placeholder"/>
          <p:cNvSpPr txBox="1">
            <a:spLocks noChangeArrowheads="1"/>
          </p:cNvSpPr>
          <p:nvPr/>
        </p:nvSpPr>
        <p:spPr bwMode="auto">
          <a:xfrm>
            <a:off x="78085" y="713706"/>
            <a:ext cx="8638989" cy="402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lvl="1" indent="0">
              <a:spcBef>
                <a:spcPts val="600"/>
              </a:spcBef>
              <a:spcAft>
                <a:spcPts val="600"/>
              </a:spcAft>
              <a:buSzPct val="90000"/>
              <a:buNone/>
            </a:pPr>
            <a:r>
              <a:rPr lang="en-US" sz="1600" b="1" dirty="0"/>
              <a:t>Response Pagination</a:t>
            </a:r>
          </a:p>
          <a:p>
            <a:pPr lvl="1">
              <a:buFont typeface="Arial" pitchFamily="34" charset="0"/>
              <a:buChar char="•"/>
            </a:pPr>
            <a:r>
              <a:rPr lang="en-US" sz="1600" dirty="0"/>
              <a:t>Response Pagination enables data to be broken into chunks. </a:t>
            </a:r>
          </a:p>
          <a:p>
            <a:pPr lvl="1">
              <a:buFont typeface="Arial" pitchFamily="34" charset="0"/>
              <a:buChar char="•"/>
            </a:pPr>
            <a:r>
              <a:rPr lang="en-US" sz="1600" dirty="0"/>
              <a:t>Most APIs that implement pagination use the query parameter to specify which page to return in the response.</a:t>
            </a:r>
          </a:p>
          <a:p>
            <a:pPr marL="0" indent="0">
              <a:buNone/>
            </a:pPr>
            <a:r>
              <a:rPr lang="en-US" sz="1600" b="1" dirty="0"/>
              <a:t>Compressed response data </a:t>
            </a:r>
            <a:endParaRPr lang="en-US" sz="1600" dirty="0"/>
          </a:p>
          <a:p>
            <a:pPr lvl="1">
              <a:buFont typeface="Arial" pitchFamily="34" charset="0"/>
              <a:buChar char="•"/>
            </a:pPr>
            <a:r>
              <a:rPr lang="en-US" sz="1600" dirty="0"/>
              <a:t>Compressed data reduces large amount of data that cannot be paginated</a:t>
            </a:r>
          </a:p>
          <a:p>
            <a:pPr lvl="1">
              <a:buFont typeface="Arial" pitchFamily="34" charset="0"/>
              <a:buChar char="•"/>
            </a:pPr>
            <a:r>
              <a:rPr lang="en-US" sz="1600" dirty="0"/>
              <a:t>To request a data compression, the request must add the Accept-Encoding field to the request header. The accepted values are:</a:t>
            </a:r>
          </a:p>
          <a:p>
            <a:pPr marL="601919" lvl="5">
              <a:spcBef>
                <a:spcPts val="0"/>
              </a:spcBef>
              <a:buClr>
                <a:schemeClr val="tx2"/>
              </a:buClr>
              <a:buSzPct val="90000"/>
            </a:pPr>
            <a:r>
              <a:rPr lang="en-US" sz="1600" dirty="0">
                <a:solidFill>
                  <a:srgbClr val="000000"/>
                </a:solidFill>
              </a:rPr>
              <a:t>gzip</a:t>
            </a:r>
          </a:p>
          <a:p>
            <a:pPr marL="601919" lvl="5">
              <a:spcBef>
                <a:spcPts val="0"/>
              </a:spcBef>
              <a:buClr>
                <a:schemeClr val="tx2"/>
              </a:buClr>
              <a:buSzPct val="90000"/>
            </a:pPr>
            <a:r>
              <a:rPr lang="en-US" sz="1600" dirty="0">
                <a:solidFill>
                  <a:srgbClr val="000000"/>
                </a:solidFill>
              </a:rPr>
              <a:t>compress</a:t>
            </a:r>
          </a:p>
          <a:p>
            <a:pPr marL="601919" lvl="5">
              <a:spcBef>
                <a:spcPts val="0"/>
              </a:spcBef>
              <a:buClr>
                <a:schemeClr val="tx2"/>
              </a:buClr>
              <a:buSzPct val="90000"/>
            </a:pPr>
            <a:r>
              <a:rPr lang="en-US" sz="1600" dirty="0">
                <a:solidFill>
                  <a:srgbClr val="000000"/>
                </a:solidFill>
              </a:rPr>
              <a:t>deflate</a:t>
            </a:r>
          </a:p>
          <a:p>
            <a:pPr marL="601919" lvl="5">
              <a:spcBef>
                <a:spcPts val="0"/>
              </a:spcBef>
              <a:buClr>
                <a:schemeClr val="tx2"/>
              </a:buClr>
              <a:buSzPct val="90000"/>
            </a:pPr>
            <a:r>
              <a:rPr lang="en-US" sz="1600" dirty="0">
                <a:solidFill>
                  <a:srgbClr val="000000"/>
                </a:solidFill>
              </a:rPr>
              <a:t>br</a:t>
            </a:r>
          </a:p>
          <a:p>
            <a:pPr marL="601919" lvl="5">
              <a:spcBef>
                <a:spcPts val="0"/>
              </a:spcBef>
              <a:buClr>
                <a:schemeClr val="tx2"/>
              </a:buClr>
              <a:buSzPct val="90000"/>
            </a:pPr>
            <a:r>
              <a:rPr lang="en-US" sz="1600" dirty="0">
                <a:solidFill>
                  <a:srgbClr val="000000"/>
                </a:solidFill>
              </a:rPr>
              <a:t>identity</a:t>
            </a:r>
          </a:p>
          <a:p>
            <a:pPr marL="601919" lvl="5">
              <a:spcBef>
                <a:spcPts val="0"/>
              </a:spcBef>
              <a:buClr>
                <a:schemeClr val="tx2"/>
              </a:buClr>
              <a:buSzPct val="90000"/>
            </a:pPr>
            <a:r>
              <a:rPr lang="en-US" sz="1600" dirty="0">
                <a:solidFill>
                  <a:srgbClr val="000000"/>
                </a:solidFill>
              </a:rPr>
              <a:t>*</a:t>
            </a:r>
          </a:p>
        </p:txBody>
      </p:sp>
    </p:spTree>
    <p:custDataLst>
      <p:tags r:id="rId1"/>
    </p:custDataLst>
    <p:extLst>
      <p:ext uri="{BB962C8B-B14F-4D97-AF65-F5344CB8AC3E}">
        <p14:creationId xmlns:p14="http://schemas.microsoft.com/office/powerpoint/2010/main" val="3891926451"/>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Introduction to REST APIs</a:t>
            </a:r>
            <a:r>
              <a:rPr lang="en-US" altLang="en-US" sz="1600" dirty="0"/>
              <a:t/>
            </a:r>
            <a:br>
              <a:rPr lang="en-US" altLang="en-US" sz="1600" dirty="0"/>
            </a:br>
            <a:r>
              <a:rPr lang="en-US" dirty="0"/>
              <a:t>Using Sequence Diagrams with REST API</a:t>
            </a:r>
          </a:p>
        </p:txBody>
      </p:sp>
      <p:sp>
        <p:nvSpPr>
          <p:cNvPr id="5" name="Content Placeholder 4"/>
          <p:cNvSpPr>
            <a:spLocks noGrp="1"/>
          </p:cNvSpPr>
          <p:nvPr>
            <p:ph idx="1"/>
          </p:nvPr>
        </p:nvSpPr>
        <p:spPr>
          <a:xfrm>
            <a:off x="144066" y="798944"/>
            <a:ext cx="3259534" cy="3925456"/>
          </a:xfrm>
        </p:spPr>
        <p:txBody>
          <a:bodyPr/>
          <a:lstStyle/>
          <a:p>
            <a:pPr>
              <a:buFont typeface="Arial" pitchFamily="34" charset="0"/>
              <a:buChar char="•"/>
            </a:pPr>
            <a:r>
              <a:rPr lang="en-US" sz="1600" dirty="0"/>
              <a:t>Sequence diagrams are used to explain a sequence of exchanges or events.</a:t>
            </a:r>
          </a:p>
          <a:p>
            <a:pPr>
              <a:buFont typeface="Arial" pitchFamily="34" charset="0"/>
              <a:buChar char="•"/>
            </a:pPr>
            <a:r>
              <a:rPr lang="en-US" sz="1600" dirty="0"/>
              <a:t>API request sequence diagram has three separate sequences: </a:t>
            </a:r>
          </a:p>
          <a:p>
            <a:pPr marL="312738" lvl="4">
              <a:lnSpc>
                <a:spcPct val="110000"/>
              </a:lnSpc>
              <a:spcBef>
                <a:spcPts val="0"/>
              </a:spcBef>
              <a:spcAft>
                <a:spcPts val="0"/>
              </a:spcAft>
              <a:buClr>
                <a:schemeClr val="tx2"/>
              </a:buClr>
              <a:buSzPct val="90000"/>
              <a:buFont typeface="Arial" pitchFamily="34" charset="0"/>
              <a:buChar char="•"/>
            </a:pPr>
            <a:r>
              <a:rPr lang="en-US" sz="1600" b="1" dirty="0">
                <a:solidFill>
                  <a:srgbClr val="000000"/>
                </a:solidFill>
              </a:rPr>
              <a:t>Create session</a:t>
            </a:r>
            <a:r>
              <a:rPr lang="en-US" sz="1600" dirty="0">
                <a:solidFill>
                  <a:srgbClr val="000000"/>
                </a:solidFill>
              </a:rPr>
              <a:t>- the starting request is labeled as HTTPS: Create Session w/credentials. </a:t>
            </a:r>
            <a:endParaRPr lang="en-US" sz="1600" b="1" dirty="0">
              <a:solidFill>
                <a:srgbClr val="000000"/>
              </a:solidFill>
            </a:endParaRPr>
          </a:p>
          <a:p>
            <a:pPr marL="312738" lvl="4">
              <a:lnSpc>
                <a:spcPct val="110000"/>
              </a:lnSpc>
              <a:spcBef>
                <a:spcPts val="0"/>
              </a:spcBef>
              <a:spcAft>
                <a:spcPts val="0"/>
              </a:spcAft>
              <a:buClr>
                <a:schemeClr val="tx2"/>
              </a:buClr>
              <a:buSzPct val="90000"/>
              <a:buFont typeface="Arial" pitchFamily="34" charset="0"/>
              <a:buChar char="•"/>
            </a:pPr>
            <a:r>
              <a:rPr lang="en-US" sz="1600" b="1" dirty="0">
                <a:solidFill>
                  <a:srgbClr val="000000"/>
                </a:solidFill>
              </a:rPr>
              <a:t>Get devices</a:t>
            </a:r>
            <a:r>
              <a:rPr lang="en-US" sz="1600" dirty="0">
                <a:solidFill>
                  <a:srgbClr val="000000"/>
                </a:solidFill>
              </a:rPr>
              <a:t> - request a list of devices from the platform.</a:t>
            </a:r>
          </a:p>
          <a:p>
            <a:pPr marL="312738" lvl="4">
              <a:lnSpc>
                <a:spcPct val="110000"/>
              </a:lnSpc>
              <a:spcBef>
                <a:spcPts val="0"/>
              </a:spcBef>
              <a:spcAft>
                <a:spcPts val="0"/>
              </a:spcAft>
              <a:buClr>
                <a:schemeClr val="tx2"/>
              </a:buClr>
              <a:buSzPct val="90000"/>
              <a:buFont typeface="Arial" pitchFamily="34" charset="0"/>
              <a:buChar char="•"/>
            </a:pPr>
            <a:r>
              <a:rPr lang="en-US" sz="1600" b="1" dirty="0">
                <a:solidFill>
                  <a:srgbClr val="000000"/>
                </a:solidFill>
              </a:rPr>
              <a:t>Create device</a:t>
            </a:r>
            <a:r>
              <a:rPr lang="en-US" sz="1600" dirty="0">
                <a:solidFill>
                  <a:srgbClr val="000000"/>
                </a:solidFill>
              </a:rPr>
              <a:t> – begins with a POST request to create a device.</a:t>
            </a:r>
          </a:p>
          <a:p>
            <a:endParaRPr lang="en-US" dirty="0"/>
          </a:p>
        </p:txBody>
      </p:sp>
      <p:sp>
        <p:nvSpPr>
          <p:cNvPr id="3" name="Textbox"/>
          <p:cNvSpPr/>
          <p:nvPr/>
        </p:nvSpPr>
        <p:spPr>
          <a:xfrm>
            <a:off x="4123588" y="868518"/>
            <a:ext cx="4572000" cy="338554"/>
          </a:xfrm>
          <a:prstGeom prst="rect">
            <a:avLst/>
          </a:prstGeom>
        </p:spPr>
        <p:txBody>
          <a:bodyPr>
            <a:spAutoFit/>
          </a:bodyPr>
          <a:lstStyle/>
          <a:p>
            <a:pPr algn="ctr"/>
            <a:r>
              <a:rPr lang="en-US" sz="1600" dirty="0">
                <a:solidFill>
                  <a:srgbClr val="000000"/>
                </a:solidFill>
                <a:latin typeface="+mn-lt"/>
                <a:ea typeface="ＭＳ Ｐゴシック" charset="0"/>
                <a:cs typeface="CiscoSans"/>
              </a:rPr>
              <a:t>API Request/Response Sequence Diagram</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148" y="1295401"/>
            <a:ext cx="4754880" cy="346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99544482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5409"/>
            <a:ext cx="9264316" cy="1802391"/>
          </a:xfrm>
        </p:spPr>
        <p:txBody>
          <a:bodyPr/>
          <a:lstStyle/>
          <a:p>
            <a:r>
              <a:rPr lang="en-US" dirty="0">
                <a:solidFill>
                  <a:schemeClr val="accent5">
                    <a:lumMod val="40000"/>
                    <a:lumOff val="60000"/>
                  </a:schemeClr>
                </a:solidFill>
              </a:rPr>
              <a:t>4.5 Authenticating to a REST API</a:t>
            </a:r>
          </a:p>
        </p:txBody>
      </p:sp>
    </p:spTree>
    <p:custDataLst>
      <p:tags r:id="rId1"/>
    </p:custDataLst>
    <p:extLst>
      <p:ext uri="{BB962C8B-B14F-4D97-AF65-F5344CB8AC3E}">
        <p14:creationId xmlns:p14="http://schemas.microsoft.com/office/powerpoint/2010/main" val="208026557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Authenticating to a REST API</a:t>
            </a:r>
            <a:r>
              <a:rPr lang="en-US" altLang="en-US" sz="1600" dirty="0"/>
              <a:t/>
            </a:r>
            <a:br>
              <a:rPr lang="en-US" altLang="en-US" sz="1600" dirty="0"/>
            </a:br>
            <a:r>
              <a:rPr lang="en-US" dirty="0"/>
              <a:t>REST API Authentication</a:t>
            </a:r>
          </a:p>
        </p:txBody>
      </p:sp>
      <p:sp>
        <p:nvSpPr>
          <p:cNvPr id="5" name="Content Placeholder 4"/>
          <p:cNvSpPr>
            <a:spLocks noGrp="1"/>
          </p:cNvSpPr>
          <p:nvPr>
            <p:ph idx="1"/>
          </p:nvPr>
        </p:nvSpPr>
        <p:spPr>
          <a:xfrm>
            <a:off x="144065" y="798945"/>
            <a:ext cx="8853286" cy="3773056"/>
          </a:xfrm>
        </p:spPr>
        <p:txBody>
          <a:bodyPr/>
          <a:lstStyle/>
          <a:p>
            <a:pPr>
              <a:buFont typeface="Arial" pitchFamily="34" charset="0"/>
              <a:buChar char="•"/>
            </a:pPr>
            <a:r>
              <a:rPr lang="en-US" sz="1600" dirty="0"/>
              <a:t>REST APIs require authentication so that random users cannot access, create, update, or delete information incorrectly or maliciously.</a:t>
            </a:r>
          </a:p>
          <a:p>
            <a:pPr>
              <a:buFont typeface="Arial" pitchFamily="34" charset="0"/>
              <a:buChar char="•"/>
            </a:pPr>
            <a:r>
              <a:rPr lang="en-US" sz="1600" dirty="0"/>
              <a:t>Some APIs that do not require authentication are read-only and they do not contain any critical or confidential information. </a:t>
            </a:r>
          </a:p>
          <a:p>
            <a:endParaRPr lang="en-US" sz="1600" dirty="0"/>
          </a:p>
        </p:txBody>
      </p:sp>
    </p:spTree>
    <p:custDataLst>
      <p:tags r:id="rId1"/>
    </p:custDataLst>
    <p:extLst>
      <p:ext uri="{BB962C8B-B14F-4D97-AF65-F5344CB8AC3E}">
        <p14:creationId xmlns:p14="http://schemas.microsoft.com/office/powerpoint/2010/main" val="510952148"/>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Authenticating to a REST API</a:t>
            </a:r>
            <a:r>
              <a:rPr lang="en-US" altLang="en-US" sz="1600" dirty="0"/>
              <a:t/>
            </a:r>
            <a:br>
              <a:rPr lang="en-US" altLang="en-US" sz="1600" dirty="0"/>
            </a:br>
            <a:r>
              <a:rPr lang="en-US" dirty="0"/>
              <a:t>Authentication Vs. Authorization</a:t>
            </a:r>
          </a:p>
        </p:txBody>
      </p:sp>
      <p:sp>
        <p:nvSpPr>
          <p:cNvPr id="21" name="Content Placeholder 20"/>
          <p:cNvSpPr>
            <a:spLocks noGrp="1"/>
          </p:cNvSpPr>
          <p:nvPr>
            <p:ph idx="1"/>
          </p:nvPr>
        </p:nvSpPr>
        <p:spPr>
          <a:xfrm>
            <a:off x="97570" y="798944"/>
            <a:ext cx="5691047" cy="4155319"/>
          </a:xfrm>
        </p:spPr>
        <p:txBody>
          <a:bodyPr/>
          <a:lstStyle/>
          <a:p>
            <a:pPr marL="0" indent="0">
              <a:buNone/>
            </a:pPr>
            <a:r>
              <a:rPr lang="en-US" sz="1600" b="1" dirty="0"/>
              <a:t>Authentication:</a:t>
            </a:r>
          </a:p>
          <a:p>
            <a:pPr>
              <a:buFont typeface="Arial" pitchFamily="34" charset="0"/>
              <a:buChar char="•"/>
            </a:pPr>
            <a:r>
              <a:rPr lang="en-US" sz="1600" dirty="0"/>
              <a:t>Authentication proves the user’s identity.</a:t>
            </a:r>
          </a:p>
          <a:p>
            <a:pPr>
              <a:buFont typeface="Arial" pitchFamily="34" charset="0"/>
              <a:buChar char="•"/>
            </a:pPr>
            <a:r>
              <a:rPr lang="en-US" sz="1600" dirty="0"/>
              <a:t>For example, when you go to the airport, you have to show your government-issued identification or use biometrics to prove that you are the person you claim to be. </a:t>
            </a:r>
            <a:endParaRPr lang="en-US" sz="1800" b="1" dirty="0"/>
          </a:p>
          <a:p>
            <a:pPr marL="0" indent="0">
              <a:buNone/>
            </a:pPr>
            <a:r>
              <a:rPr lang="en-US" sz="1600" b="1" dirty="0"/>
              <a:t>Authorization:</a:t>
            </a:r>
          </a:p>
          <a:p>
            <a:pPr>
              <a:buFont typeface="Arial" pitchFamily="34" charset="0"/>
              <a:buChar char="•"/>
            </a:pPr>
            <a:r>
              <a:rPr lang="en-US" sz="1600" dirty="0"/>
              <a:t>Authorization defines the user access.</a:t>
            </a:r>
          </a:p>
          <a:p>
            <a:pPr>
              <a:buFont typeface="Arial" pitchFamily="34" charset="0"/>
              <a:buChar char="•"/>
            </a:pPr>
            <a:r>
              <a:rPr lang="en-US" sz="1600" dirty="0"/>
              <a:t>It is the act  where the user is proving to have permissions to perform the requested action on that resource.</a:t>
            </a:r>
          </a:p>
          <a:p>
            <a:pPr>
              <a:buFont typeface="Arial" pitchFamily="34" charset="0"/>
              <a:buChar char="•"/>
            </a:pPr>
            <a:r>
              <a:rPr lang="en-US" sz="1600" dirty="0"/>
              <a:t>For example, when you go to a concert, all you need to show is your ticket to prove that you are allowed in. </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353" y="770579"/>
            <a:ext cx="2194560" cy="1905132"/>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934" y="2820718"/>
            <a:ext cx="1858246" cy="1884267"/>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24036116"/>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 Authenticating to a REST API</a:t>
            </a:r>
            <a:r>
              <a:rPr lang="en-US" altLang="en-US" sz="1600" dirty="0"/>
              <a:t/>
            </a:r>
            <a:br>
              <a:rPr lang="en-US" altLang="en-US" sz="1600" dirty="0"/>
            </a:br>
            <a:r>
              <a:rPr lang="en-US" dirty="0"/>
              <a:t>Authentication mechanisms</a:t>
            </a:r>
          </a:p>
        </p:txBody>
      </p:sp>
      <p:sp>
        <p:nvSpPr>
          <p:cNvPr id="8195" name="Content Placeholder"/>
          <p:cNvSpPr>
            <a:spLocks noGrp="1" noChangeArrowheads="1"/>
          </p:cNvSpPr>
          <p:nvPr>
            <p:ph idx="1"/>
          </p:nvPr>
        </p:nvSpPr>
        <p:spPr>
          <a:xfrm>
            <a:off x="144065" y="798944"/>
            <a:ext cx="8724164" cy="4164942"/>
          </a:xfrm>
        </p:spPr>
        <p:txBody>
          <a:bodyPr/>
          <a:lstStyle/>
          <a:p>
            <a:pPr marL="0" indent="0">
              <a:buNone/>
            </a:pPr>
            <a:r>
              <a:rPr lang="en-US" sz="1600" dirty="0"/>
              <a:t>The common types of authentication mechanisms include:</a:t>
            </a:r>
          </a:p>
          <a:p>
            <a:pPr marL="169863" lvl="4">
              <a:lnSpc>
                <a:spcPct val="100000"/>
              </a:lnSpc>
              <a:spcBef>
                <a:spcPts val="600"/>
              </a:spcBef>
              <a:spcAft>
                <a:spcPts val="600"/>
              </a:spcAft>
              <a:buClr>
                <a:schemeClr val="tx2"/>
              </a:buClr>
              <a:buSzPct val="90000"/>
              <a:buFont typeface="Arial" pitchFamily="34" charset="0"/>
              <a:buChar char="•"/>
            </a:pPr>
            <a:r>
              <a:rPr lang="en-US" sz="1600" b="1" dirty="0">
                <a:solidFill>
                  <a:srgbClr val="000000"/>
                </a:solidFill>
              </a:rPr>
              <a:t>Basic authentication</a:t>
            </a:r>
            <a:r>
              <a:rPr lang="en-US" sz="1600" dirty="0">
                <a:solidFill>
                  <a:srgbClr val="000000"/>
                </a:solidFill>
              </a:rPr>
              <a:t>: It transmits credentials as username/password pairs separated with a colon </a:t>
            </a:r>
            <a:r>
              <a:rPr lang="en-US" dirty="0"/>
              <a:t>(</a:t>
            </a:r>
            <a:r>
              <a:rPr lang="en-US" sz="1600" dirty="0">
                <a:solidFill>
                  <a:schemeClr val="accent3"/>
                </a:solidFill>
                <a:highlight>
                  <a:srgbClr val="000000"/>
                </a:highlight>
                <a:latin typeface="Times New Roman" panose="02020603050405020304" pitchFamily="18" charset="0"/>
                <a:cs typeface="Times New Roman" panose="02020603050405020304" pitchFamily="18" charset="0"/>
              </a:rPr>
              <a:t>:</a:t>
            </a:r>
            <a:r>
              <a:rPr lang="en-US" dirty="0"/>
              <a:t>)</a:t>
            </a:r>
            <a:r>
              <a:rPr lang="en-US" sz="1600" dirty="0">
                <a:solidFill>
                  <a:srgbClr val="000000"/>
                </a:solidFill>
              </a:rPr>
              <a:t> and encoded using Base64.</a:t>
            </a:r>
          </a:p>
          <a:p>
            <a:pPr marL="169863" lvl="4">
              <a:lnSpc>
                <a:spcPct val="100000"/>
              </a:lnSpc>
              <a:spcBef>
                <a:spcPts val="600"/>
              </a:spcBef>
              <a:spcAft>
                <a:spcPts val="600"/>
              </a:spcAft>
              <a:buClr>
                <a:schemeClr val="tx2"/>
              </a:buClr>
              <a:buSzPct val="90000"/>
              <a:buFont typeface="Arial" pitchFamily="34" charset="0"/>
              <a:buChar char="•"/>
            </a:pPr>
            <a:r>
              <a:rPr lang="en-US" sz="1600" b="1" dirty="0">
                <a:solidFill>
                  <a:srgbClr val="000000"/>
                </a:solidFill>
              </a:rPr>
              <a:t>Bearer authentication</a:t>
            </a:r>
            <a:r>
              <a:rPr lang="en-US" sz="1600" dirty="0">
                <a:solidFill>
                  <a:srgbClr val="000000"/>
                </a:solidFill>
              </a:rPr>
              <a:t>: It uses a bearer token, which is a string generated by an authentication server such as an Identity Service (IdS).</a:t>
            </a:r>
          </a:p>
          <a:p>
            <a:pPr marL="169863" lvl="4">
              <a:lnSpc>
                <a:spcPct val="100000"/>
              </a:lnSpc>
              <a:spcBef>
                <a:spcPts val="600"/>
              </a:spcBef>
              <a:spcAft>
                <a:spcPts val="600"/>
              </a:spcAft>
              <a:buClr>
                <a:schemeClr val="tx2"/>
              </a:buClr>
              <a:buSzPct val="90000"/>
              <a:buFont typeface="Arial" pitchFamily="34" charset="0"/>
              <a:buChar char="•"/>
            </a:pPr>
            <a:r>
              <a:rPr lang="en-US" sz="1600" dirty="0">
                <a:solidFill>
                  <a:srgbClr val="000000"/>
                </a:solidFill>
              </a:rPr>
              <a:t> </a:t>
            </a:r>
            <a:r>
              <a:rPr lang="en-US" sz="1600" b="1" dirty="0">
                <a:solidFill>
                  <a:srgbClr val="000000"/>
                </a:solidFill>
              </a:rPr>
              <a:t>API Key</a:t>
            </a:r>
            <a:r>
              <a:rPr lang="en-US" sz="1600" dirty="0">
                <a:solidFill>
                  <a:srgbClr val="000000"/>
                </a:solidFill>
              </a:rPr>
              <a:t>: It is a unique alphanumeric string generated by the server and assigned to a user. The two types of API keys are public and private.</a:t>
            </a:r>
          </a:p>
        </p:txBody>
      </p:sp>
    </p:spTree>
    <p:custDataLst>
      <p:tags r:id="rId1"/>
    </p:custDataLst>
    <p:extLst>
      <p:ext uri="{BB962C8B-B14F-4D97-AF65-F5344CB8AC3E}">
        <p14:creationId xmlns:p14="http://schemas.microsoft.com/office/powerpoint/2010/main" val="3595399724"/>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Authenticating to a REST API</a:t>
            </a:r>
            <a:r>
              <a:rPr lang="en-US" altLang="en-US" sz="1600" dirty="0"/>
              <a:t/>
            </a:r>
            <a:br>
              <a:rPr lang="en-US" altLang="en-US" sz="1600" dirty="0"/>
            </a:br>
            <a:r>
              <a:rPr lang="en-US" dirty="0"/>
              <a:t>Authorization Mechanisms</a:t>
            </a:r>
          </a:p>
        </p:txBody>
      </p:sp>
      <p:sp>
        <p:nvSpPr>
          <p:cNvPr id="10" name="Content Placeholder"/>
          <p:cNvSpPr txBox="1">
            <a:spLocks noChangeArrowheads="1"/>
          </p:cNvSpPr>
          <p:nvPr/>
        </p:nvSpPr>
        <p:spPr bwMode="auto">
          <a:xfrm>
            <a:off x="155575" y="798946"/>
            <a:ext cx="8687635" cy="372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Open Authorization (Oauth) combines authentication with authorization</a:t>
            </a:r>
            <a:r>
              <a:rPr lang="en-US" sz="1600" dirty="0">
                <a:solidFill>
                  <a:srgbClr val="FF0000"/>
                </a:solidFill>
              </a:rPr>
              <a:t>.</a:t>
            </a:r>
          </a:p>
          <a:p>
            <a:pPr>
              <a:buFont typeface="Arial" pitchFamily="34" charset="0"/>
              <a:buChar char="•"/>
            </a:pPr>
            <a:r>
              <a:rPr lang="en-US" sz="1600" dirty="0"/>
              <a:t>Oauth was developed as a solution to insecure authentication mechanisms.</a:t>
            </a:r>
          </a:p>
          <a:p>
            <a:pPr>
              <a:buFont typeface="Arial" pitchFamily="34" charset="0"/>
              <a:buChar char="•"/>
            </a:pPr>
            <a:r>
              <a:rPr lang="en-US" sz="1600" dirty="0"/>
              <a:t>Oauth has increased security as compared to other options.</a:t>
            </a:r>
          </a:p>
          <a:p>
            <a:pPr>
              <a:buFont typeface="Arial" pitchFamily="34" charset="0"/>
              <a:buChar char="•"/>
            </a:pPr>
            <a:r>
              <a:rPr lang="en-US" sz="1600" dirty="0"/>
              <a:t>There are two versions of Oauth - OAuth 1.0 and OAuth 2.0, where OAuth 2.0 is not backwards compatible. </a:t>
            </a:r>
          </a:p>
          <a:p>
            <a:pPr>
              <a:buFont typeface="Arial" pitchFamily="34" charset="0"/>
              <a:buChar char="•"/>
            </a:pPr>
            <a:r>
              <a:rPr lang="en-US" sz="1600" dirty="0"/>
              <a:t>OAuth 2.0 authorization framework enables a third-party application to obtain limited access to an HTTP service.</a:t>
            </a:r>
          </a:p>
          <a:p>
            <a:pPr>
              <a:buFont typeface="Arial" pitchFamily="34" charset="0"/>
              <a:buChar char="•"/>
            </a:pPr>
            <a:r>
              <a:rPr lang="en-US" sz="1600" dirty="0"/>
              <a:t>OAuth allows the user to provide credentials directly to the authorization server [Identity Provider (IdP) or an Identity Service (IdS)], to obtain an access token to share with the application. </a:t>
            </a:r>
          </a:p>
          <a:p>
            <a:pPr>
              <a:buFont typeface="Arial" pitchFamily="34" charset="0"/>
              <a:buChar char="•"/>
            </a:pPr>
            <a:r>
              <a:rPr lang="en-US" sz="1600" dirty="0"/>
              <a:t>The process of obtaining the token is called a flow. </a:t>
            </a:r>
          </a:p>
        </p:txBody>
      </p:sp>
    </p:spTree>
    <p:custDataLst>
      <p:tags r:id="rId1"/>
    </p:custDataLst>
    <p:extLst>
      <p:ext uri="{BB962C8B-B14F-4D97-AF65-F5344CB8AC3E}">
        <p14:creationId xmlns:p14="http://schemas.microsoft.com/office/powerpoint/2010/main" val="3337518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Authenticating to a REST API</a:t>
            </a:r>
            <a:r>
              <a:rPr lang="en-US" altLang="en-US" sz="1600" dirty="0"/>
              <a:t/>
            </a:r>
            <a:br>
              <a:rPr lang="en-US" altLang="en-US" sz="1600" dirty="0"/>
            </a:br>
            <a:r>
              <a:rPr lang="en-US" dirty="0"/>
              <a:t>Lab - Explore REST APIs with API Simulator and Postman</a:t>
            </a:r>
          </a:p>
        </p:txBody>
      </p:sp>
      <p:sp>
        <p:nvSpPr>
          <p:cNvPr id="10" name="Content Placeholder"/>
          <p:cNvSpPr txBox="1">
            <a:spLocks noChangeArrowheads="1"/>
          </p:cNvSpPr>
          <p:nvPr/>
        </p:nvSpPr>
        <p:spPr bwMode="auto">
          <a:xfrm>
            <a:off x="155575" y="798946"/>
            <a:ext cx="8687635" cy="384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dirty="0"/>
              <a:t>In this lab, you will complete the following objectives:</a:t>
            </a:r>
          </a:p>
          <a:p>
            <a:pPr>
              <a:buFont typeface="Arial" panose="020B0604020202020204" pitchFamily="34" charset="0"/>
              <a:buChar char="•"/>
            </a:pPr>
            <a:r>
              <a:rPr lang="en-IN" sz="1600" b="1" dirty="0"/>
              <a:t>Part 1</a:t>
            </a:r>
            <a:r>
              <a:rPr lang="en-IN" sz="1600" dirty="0"/>
              <a:t>: Launch the DEVASC VM</a:t>
            </a:r>
          </a:p>
          <a:p>
            <a:pPr>
              <a:buFont typeface="Arial" panose="020B0604020202020204" pitchFamily="34" charset="0"/>
              <a:buChar char="•"/>
            </a:pPr>
            <a:r>
              <a:rPr lang="en-IN" sz="1600" b="1" dirty="0"/>
              <a:t>Part 2</a:t>
            </a:r>
            <a:r>
              <a:rPr lang="en-IN" sz="1600" dirty="0"/>
              <a:t>: Explore API Documentation Using the API Simulator</a:t>
            </a:r>
          </a:p>
          <a:p>
            <a:pPr>
              <a:buFont typeface="Arial" panose="020B0604020202020204" pitchFamily="34" charset="0"/>
              <a:buChar char="•"/>
            </a:pPr>
            <a:r>
              <a:rPr lang="en-IN" sz="1600" b="1" dirty="0"/>
              <a:t>Part 3</a:t>
            </a:r>
            <a:r>
              <a:rPr lang="en-IN" sz="1600" dirty="0"/>
              <a:t>: Use Postman to Make API Calls to the API Simulator</a:t>
            </a:r>
          </a:p>
          <a:p>
            <a:pPr>
              <a:buFont typeface="Arial" panose="020B0604020202020204" pitchFamily="34" charset="0"/>
              <a:buChar char="•"/>
            </a:pPr>
            <a:r>
              <a:rPr lang="en-IN" sz="1600" b="1" dirty="0"/>
              <a:t>Part 4</a:t>
            </a:r>
            <a:r>
              <a:rPr lang="en-IN" sz="1600" dirty="0"/>
              <a:t>: Use Python to Add 100 Books to the API Simulator</a:t>
            </a:r>
          </a:p>
          <a:p>
            <a:pPr marL="0" indent="0">
              <a:buNone/>
            </a:pPr>
            <a:r>
              <a:rPr lang="en-US" sz="1800" dirty="0"/>
              <a:t/>
            </a:r>
            <a:br>
              <a:rPr lang="en-US" sz="1800" dirty="0"/>
            </a:br>
            <a:endParaRPr lang="en-US" sz="1800" dirty="0"/>
          </a:p>
        </p:txBody>
      </p:sp>
    </p:spTree>
    <p:custDataLst>
      <p:tags r:id="rId1"/>
    </p:custDataLst>
    <p:extLst>
      <p:ext uri="{BB962C8B-B14F-4D97-AF65-F5344CB8AC3E}">
        <p14:creationId xmlns:p14="http://schemas.microsoft.com/office/powerpoint/2010/main" val="1894595003"/>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5347" y="1095883"/>
            <a:ext cx="7267074" cy="1802391"/>
          </a:xfrm>
        </p:spPr>
        <p:txBody>
          <a:bodyPr/>
          <a:lstStyle/>
          <a:p>
            <a:r>
              <a:rPr lang="en-US" dirty="0">
                <a:solidFill>
                  <a:schemeClr val="accent5">
                    <a:lumMod val="40000"/>
                    <a:lumOff val="60000"/>
                  </a:schemeClr>
                </a:solidFill>
              </a:rPr>
              <a:t>4.6 API Rate Limits</a:t>
            </a:r>
          </a:p>
        </p:txBody>
      </p:sp>
    </p:spTree>
    <p:custDataLst>
      <p:tags r:id="rId1"/>
    </p:custDataLst>
    <p:extLst>
      <p:ext uri="{BB962C8B-B14F-4D97-AF65-F5344CB8AC3E}">
        <p14:creationId xmlns:p14="http://schemas.microsoft.com/office/powerpoint/2010/main" val="172596368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p:cNvSpPr>
            <a:spLocks noGrp="1" noChangeArrowheads="1"/>
          </p:cNvSpPr>
          <p:nvPr>
            <p:ph type="title"/>
          </p:nvPr>
        </p:nvSpPr>
        <p:spPr>
          <a:xfrm>
            <a:off x="1" y="41393"/>
            <a:ext cx="9144000" cy="568207"/>
          </a:xfrm>
        </p:spPr>
        <p:txBody>
          <a:bodyPr/>
          <a:lstStyle/>
          <a:p>
            <a:pPr eaLnBrk="1" hangingPunct="1"/>
            <a:r>
              <a:rPr lang="en-US" dirty="0"/>
              <a:t>Module 4: Activities</a:t>
            </a:r>
          </a:p>
        </p:txBody>
      </p:sp>
      <p:sp>
        <p:nvSpPr>
          <p:cNvPr id="6147" name="Content Placeholder 1"/>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Table"/>
          <p:cNvGraphicFramePr>
            <a:graphicFrameLocks/>
          </p:cNvGraphicFramePr>
          <p:nvPr>
            <p:extLst>
              <p:ext uri="{D42A27DB-BD31-4B8C-83A1-F6EECF244321}">
                <p14:modId xmlns:p14="http://schemas.microsoft.com/office/powerpoint/2010/main" val="1166767289"/>
              </p:ext>
            </p:extLst>
          </p:nvPr>
        </p:nvGraphicFramePr>
        <p:xfrm>
          <a:off x="233692" y="1058117"/>
          <a:ext cx="8674924" cy="804302"/>
        </p:xfrm>
        <a:graphic>
          <a:graphicData uri="http://schemas.openxmlformats.org/drawingml/2006/table">
            <a:tbl>
              <a:tblPr firstRow="1" bandRow="1">
                <a:tableStyleId>{5C22544A-7EE6-4342-B048-85BDC9FD1C3A}</a:tableStyleId>
              </a:tblPr>
              <a:tblGrid>
                <a:gridCol w="1190892">
                  <a:extLst>
                    <a:ext uri="{9D8B030D-6E8A-4147-A177-3AD203B41FA5}">
                      <a16:colId xmlns:a16="http://schemas.microsoft.com/office/drawing/2014/main" xmlns="" val="20001"/>
                    </a:ext>
                  </a:extLst>
                </a:gridCol>
                <a:gridCol w="1958306">
                  <a:extLst>
                    <a:ext uri="{9D8B030D-6E8A-4147-A177-3AD203B41FA5}">
                      <a16:colId xmlns:a16="http://schemas.microsoft.com/office/drawing/2014/main" xmlns="" val="3156509146"/>
                    </a:ext>
                  </a:extLst>
                </a:gridCol>
                <a:gridCol w="4300954">
                  <a:extLst>
                    <a:ext uri="{9D8B030D-6E8A-4147-A177-3AD203B41FA5}">
                      <a16:colId xmlns:a16="http://schemas.microsoft.com/office/drawing/2014/main" xmlns="" val="20002"/>
                    </a:ext>
                  </a:extLst>
                </a:gridCol>
                <a:gridCol w="1224772">
                  <a:extLst>
                    <a:ext uri="{9D8B030D-6E8A-4147-A177-3AD203B41FA5}">
                      <a16:colId xmlns:a16="http://schemas.microsoft.com/office/drawing/2014/main" xmlns=""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pPr algn="ctr"/>
                      <a:r>
                        <a:rPr lang="en-US" sz="1200" dirty="0"/>
                        <a:t>Activity Name</a:t>
                      </a:r>
                    </a:p>
                  </a:txBody>
                  <a:tcPr marL="68580" marR="68580" marT="34290" marB="34290" anchor="ctr"/>
                </a:tc>
                <a:tc>
                  <a:txBody>
                    <a:bodyPr/>
                    <a:lstStyle/>
                    <a:p>
                      <a:pPr algn="ctr"/>
                      <a:r>
                        <a:rPr lang="en-US" sz="1200" dirty="0"/>
                        <a:t>Optional?</a:t>
                      </a:r>
                    </a:p>
                  </a:txBody>
                  <a:tcPr marL="68580" marR="68580" marT="34290" marB="34290" anchor="ctr"/>
                </a:tc>
                <a:extLst>
                  <a:ext uri="{0D108BD9-81ED-4DB2-BD59-A6C34878D82A}">
                    <a16:rowId xmlns:a16="http://schemas.microsoft.com/office/drawing/2014/main" xmlns="" val="10000"/>
                  </a:ext>
                </a:extLst>
              </a:tr>
              <a:tr h="236179">
                <a:tc>
                  <a:txBody>
                    <a:bodyPr/>
                    <a:lstStyle/>
                    <a:p>
                      <a:pPr algn="l"/>
                      <a:r>
                        <a:rPr lang="en-US" sz="1200" kern="1200" dirty="0">
                          <a:solidFill>
                            <a:schemeClr val="dk1"/>
                          </a:solidFill>
                          <a:latin typeface="+mn-lt"/>
                          <a:ea typeface="+mn-ea"/>
                          <a:cs typeface="+mn-cs"/>
                        </a:rPr>
                        <a:t>4.5.5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Lab</a:t>
                      </a:r>
                    </a:p>
                  </a:txBody>
                  <a:tcPr marL="68580" marR="68580" marT="34290" marB="34290" anchor="ctr"/>
                </a:tc>
                <a:tc>
                  <a:txBody>
                    <a:bodyPr/>
                    <a:lstStyle/>
                    <a:p>
                      <a:pPr algn="l"/>
                      <a:r>
                        <a:rPr lang="en-US" sz="1200" kern="1200" dirty="0">
                          <a:solidFill>
                            <a:schemeClr val="dk1"/>
                          </a:solidFill>
                          <a:latin typeface="+mn-lt"/>
                          <a:ea typeface="+mn-ea"/>
                          <a:cs typeface="+mn-cs"/>
                        </a:rPr>
                        <a:t>Explore REST APIs with API simulator and postman</a:t>
                      </a:r>
                    </a:p>
                  </a:txBody>
                  <a:tcPr marL="68580" marR="68580" marT="34290" marB="34290" anchor="ctr"/>
                </a:tc>
                <a:tc>
                  <a:txBody>
                    <a:bodyPr/>
                    <a:lstStyle/>
                    <a:p>
                      <a:pPr algn="l"/>
                      <a:r>
                        <a:rPr lang="en-US" sz="12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10001"/>
                  </a:ext>
                </a:extLst>
              </a:tr>
              <a:tr h="236179">
                <a:tc>
                  <a:txBody>
                    <a:bodyPr/>
                    <a:lstStyle/>
                    <a:p>
                      <a:pPr algn="l"/>
                      <a:r>
                        <a:rPr lang="en-US" sz="1200" kern="1200" dirty="0">
                          <a:solidFill>
                            <a:schemeClr val="dk1"/>
                          </a:solidFill>
                          <a:latin typeface="+mn-lt"/>
                          <a:ea typeface="+mn-ea"/>
                          <a:cs typeface="+mn-cs"/>
                        </a:rPr>
                        <a:t>4.9.2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Integrating a REST API with Python</a:t>
                      </a:r>
                    </a:p>
                  </a:txBody>
                  <a:tcPr marL="68580" marR="68580" marT="34290" marB="34290" anchor="ctr"/>
                </a:tc>
                <a:tc>
                  <a:txBody>
                    <a:bodyPr/>
                    <a:lstStyle/>
                    <a:p>
                      <a:pPr algn="l"/>
                      <a:r>
                        <a:rPr lang="en-US" sz="12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3039725069"/>
                  </a:ext>
                </a:extLst>
              </a:tr>
            </a:tbl>
          </a:graphicData>
        </a:graphic>
      </p:graphicFrame>
    </p:spTree>
    <p:custDataLst>
      <p:tags r:id="rId1"/>
    </p:custDataLst>
    <p:extLst>
      <p:ext uri="{BB962C8B-B14F-4D97-AF65-F5344CB8AC3E}">
        <p14:creationId xmlns:p14="http://schemas.microsoft.com/office/powerpoint/2010/main" val="2200466223"/>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 API Rate Limits</a:t>
            </a:r>
            <a:br>
              <a:rPr lang="en-US" sz="1600" dirty="0"/>
            </a:br>
            <a:r>
              <a:rPr lang="en-US" dirty="0"/>
              <a:t>What are Rate Limits?</a:t>
            </a:r>
          </a:p>
        </p:txBody>
      </p:sp>
      <p:sp>
        <p:nvSpPr>
          <p:cNvPr id="10" name="Content Placeholder"/>
          <p:cNvSpPr txBox="1">
            <a:spLocks noChangeArrowheads="1"/>
          </p:cNvSpPr>
          <p:nvPr/>
        </p:nvSpPr>
        <p:spPr bwMode="auto">
          <a:xfrm>
            <a:off x="155575" y="798945"/>
            <a:ext cx="8687635" cy="356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An API rate limit is a way for a web service to control the number of requests a user or an application can make per defined unit of time. </a:t>
            </a:r>
          </a:p>
          <a:p>
            <a:pPr>
              <a:buFont typeface="Arial" pitchFamily="34" charset="0"/>
              <a:buChar char="•"/>
            </a:pPr>
            <a:r>
              <a:rPr lang="en-US" sz="1600" dirty="0"/>
              <a:t>Rate limiting helps to :</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avoid a server overload from too many requests at once</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provide better service and response time to all users</a:t>
            </a:r>
          </a:p>
          <a:p>
            <a:pPr marL="312738" lvl="4">
              <a:spcBef>
                <a:spcPts val="600"/>
              </a:spcBef>
              <a:spcAft>
                <a:spcPts val="600"/>
              </a:spcAft>
              <a:buClr>
                <a:schemeClr val="tx2"/>
              </a:buClr>
              <a:buSzPct val="90000"/>
              <a:buFont typeface="Arial" pitchFamily="34" charset="0"/>
              <a:buChar char="•"/>
            </a:pPr>
            <a:r>
              <a:rPr lang="en-US" sz="1600" dirty="0">
                <a:solidFill>
                  <a:srgbClr val="000000"/>
                </a:solidFill>
              </a:rPr>
              <a:t>protect against a Denial-of-Service (DoS) attack</a:t>
            </a:r>
          </a:p>
        </p:txBody>
      </p:sp>
    </p:spTree>
    <p:custDataLst>
      <p:tags r:id="rId1"/>
    </p:custDataLst>
    <p:extLst>
      <p:ext uri="{BB962C8B-B14F-4D97-AF65-F5344CB8AC3E}">
        <p14:creationId xmlns:p14="http://schemas.microsoft.com/office/powerpoint/2010/main" val="424199941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 API Rate Limits</a:t>
            </a:r>
            <a:r>
              <a:rPr lang="en-US" altLang="en-US" sz="1600" dirty="0"/>
              <a:t/>
            </a:r>
            <a:br>
              <a:rPr lang="en-US" altLang="en-US" sz="1600" dirty="0"/>
            </a:br>
            <a:r>
              <a:rPr lang="en-US" dirty="0"/>
              <a:t>Rate Limit  Algorithms</a:t>
            </a:r>
          </a:p>
        </p:txBody>
      </p:sp>
      <p:sp>
        <p:nvSpPr>
          <p:cNvPr id="10" name="Content Placeholder"/>
          <p:cNvSpPr txBox="1">
            <a:spLocks noChangeArrowheads="1"/>
          </p:cNvSpPr>
          <p:nvPr/>
        </p:nvSpPr>
        <p:spPr bwMode="auto">
          <a:xfrm>
            <a:off x="132329" y="806695"/>
            <a:ext cx="3223053" cy="368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Leaky bucket </a:t>
            </a:r>
            <a:endParaRPr lang="en-US" sz="1600" dirty="0"/>
          </a:p>
          <a:p>
            <a:pPr>
              <a:buFont typeface="Arial" pitchFamily="34" charset="0"/>
              <a:buChar char="•"/>
            </a:pPr>
            <a:r>
              <a:rPr lang="en-US" sz="1600" dirty="0"/>
              <a:t>This algorithm puts all incoming requests into a request queue in the order in which they were received.</a:t>
            </a:r>
          </a:p>
          <a:p>
            <a:pPr>
              <a:buFont typeface="Arial" pitchFamily="34" charset="0"/>
              <a:buChar char="•"/>
            </a:pPr>
            <a:r>
              <a:rPr lang="en-US" sz="1600" dirty="0"/>
              <a:t>The incoming requests can come in at any rate, but the server will process the requests from the queue at a fixed rate. </a:t>
            </a:r>
          </a:p>
          <a:p>
            <a:pPr>
              <a:buFont typeface="Arial" pitchFamily="34" charset="0"/>
              <a:buChar char="•"/>
            </a:pPr>
            <a:r>
              <a:rPr lang="en-US" sz="1600" dirty="0"/>
              <a:t>If the request queue is full, the request is rejected </a:t>
            </a:r>
          </a:p>
        </p:txBody>
      </p:sp>
      <p:sp>
        <p:nvSpPr>
          <p:cNvPr id="21" name="TextBox 1"/>
          <p:cNvSpPr txBox="1"/>
          <p:nvPr/>
        </p:nvSpPr>
        <p:spPr>
          <a:xfrm>
            <a:off x="3199981" y="911743"/>
            <a:ext cx="2620049" cy="584775"/>
          </a:xfrm>
          <a:prstGeom prst="rect">
            <a:avLst/>
          </a:prstGeom>
          <a:noFill/>
        </p:spPr>
        <p:txBody>
          <a:bodyPr wrap="square" rtlCol="0">
            <a:spAutoFit/>
          </a:bodyPr>
          <a:lstStyle/>
          <a:p>
            <a:pPr algn="ctr" defTabSz="684213">
              <a:spcBef>
                <a:spcPts val="600"/>
              </a:spcBef>
              <a:spcAft>
                <a:spcPts val="600"/>
              </a:spcAft>
              <a:buClr>
                <a:schemeClr val="tx2"/>
              </a:buClr>
              <a:buSzPct val="90000"/>
            </a:pPr>
            <a:r>
              <a:rPr lang="en-US" sz="1600" dirty="0">
                <a:solidFill>
                  <a:srgbClr val="000000"/>
                </a:solidFill>
                <a:latin typeface="+mn-lt"/>
                <a:ea typeface="ＭＳ Ｐゴシック" charset="0"/>
                <a:cs typeface="CiscoSans"/>
              </a:rPr>
              <a:t>Visual representation of leaky bucket algorithm</a:t>
            </a:r>
          </a:p>
        </p:txBody>
      </p:sp>
      <p:pic>
        <p:nvPicPr>
          <p:cNvPr id="102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7730" y="1549491"/>
            <a:ext cx="2620050" cy="2477136"/>
          </a:xfrm>
          <a:prstGeom prst="rect">
            <a:avLst/>
          </a:prstGeom>
          <a:noFill/>
          <a:ln w="3175">
            <a:solidFill>
              <a:schemeClr val="bg1">
                <a:lumMod val="9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6" name="TextBox 2"/>
          <p:cNvSpPr txBox="1"/>
          <p:nvPr/>
        </p:nvSpPr>
        <p:spPr>
          <a:xfrm>
            <a:off x="5835110" y="950150"/>
            <a:ext cx="3307423" cy="338554"/>
          </a:xfrm>
          <a:prstGeom prst="rect">
            <a:avLst/>
          </a:prstGeom>
          <a:noFill/>
        </p:spPr>
        <p:txBody>
          <a:bodyPr wrap="square" rtlCol="0">
            <a:spAutoFit/>
          </a:bodyPr>
          <a:lstStyle/>
          <a:p>
            <a:pPr algn="ctr" defTabSz="684213">
              <a:spcBef>
                <a:spcPts val="600"/>
              </a:spcBef>
              <a:spcAft>
                <a:spcPts val="600"/>
              </a:spcAft>
              <a:buClr>
                <a:schemeClr val="tx2"/>
              </a:buClr>
              <a:buSzPct val="90000"/>
            </a:pPr>
            <a:r>
              <a:rPr lang="en-US" sz="1600" dirty="0">
                <a:solidFill>
                  <a:srgbClr val="000000"/>
                </a:solidFill>
                <a:latin typeface="+mn-lt"/>
                <a:ea typeface="ＭＳ Ｐゴシック" charset="0"/>
                <a:cs typeface="CiscoSans"/>
              </a:rPr>
              <a:t>Example of leaky bucket algorithm</a:t>
            </a:r>
          </a:p>
        </p:txBody>
      </p:sp>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6679"/>
          <a:stretch/>
        </p:blipFill>
        <p:spPr bwMode="auto">
          <a:xfrm>
            <a:off x="5917773" y="1548362"/>
            <a:ext cx="3116274" cy="3043942"/>
          </a:xfrm>
          <a:prstGeom prst="rect">
            <a:avLst/>
          </a:prstGeom>
          <a:noFill/>
          <a:ln w="3175">
            <a:solidFill>
              <a:schemeClr val="bg1">
                <a:lumMod val="9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4052480666"/>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 API Rate Limits</a:t>
            </a:r>
            <a:r>
              <a:rPr lang="en-US" altLang="en-US" sz="1600" dirty="0"/>
              <a:t/>
            </a:r>
            <a:br>
              <a:rPr lang="en-US" altLang="en-US" sz="1600" dirty="0"/>
            </a:br>
            <a:r>
              <a:rPr lang="en-US" dirty="0"/>
              <a:t>Rate Limit  Algorithms (Contd.)</a:t>
            </a:r>
          </a:p>
        </p:txBody>
      </p:sp>
      <p:sp>
        <p:nvSpPr>
          <p:cNvPr id="10" name="Content Placeholder"/>
          <p:cNvSpPr txBox="1">
            <a:spLocks noChangeArrowheads="1"/>
          </p:cNvSpPr>
          <p:nvPr/>
        </p:nvSpPr>
        <p:spPr bwMode="auto">
          <a:xfrm>
            <a:off x="155576" y="721456"/>
            <a:ext cx="9065915" cy="160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spcBef>
                <a:spcPts val="300"/>
              </a:spcBef>
              <a:spcAft>
                <a:spcPts val="300"/>
              </a:spcAft>
              <a:buNone/>
            </a:pPr>
            <a:r>
              <a:rPr lang="en-US" sz="1600" b="1" dirty="0"/>
              <a:t>Token bucket </a:t>
            </a:r>
          </a:p>
          <a:p>
            <a:pPr>
              <a:spcBef>
                <a:spcPts val="300"/>
              </a:spcBef>
              <a:spcAft>
                <a:spcPts val="300"/>
              </a:spcAft>
              <a:buFont typeface="Arial" pitchFamily="34" charset="0"/>
              <a:buChar char="•"/>
            </a:pPr>
            <a:r>
              <a:rPr lang="en-US" sz="1600" dirty="0"/>
              <a:t>This algorithm gives each user a defined number of tokens they can use within a certain increment of time.</a:t>
            </a:r>
          </a:p>
          <a:p>
            <a:pPr>
              <a:spcBef>
                <a:spcPts val="300"/>
              </a:spcBef>
              <a:spcAft>
                <a:spcPts val="300"/>
              </a:spcAft>
              <a:buFont typeface="Arial" pitchFamily="34" charset="0"/>
              <a:buChar char="•"/>
            </a:pPr>
            <a:r>
              <a:rPr lang="en-US" sz="1600" dirty="0"/>
              <a:t>When the client makes a request, the server checks the bucket to make sure it contains at least one token. </a:t>
            </a:r>
            <a:r>
              <a:rPr lang="en-IN" sz="1600" dirty="0"/>
              <a:t>If so, it removes that token and processes the request. If there isn't a token available, it rejects the request.</a:t>
            </a:r>
          </a:p>
          <a:p>
            <a:pPr>
              <a:spcBef>
                <a:spcPts val="300"/>
              </a:spcBef>
              <a:spcAft>
                <a:spcPts val="300"/>
              </a:spcAft>
              <a:buFont typeface="Arial" pitchFamily="34" charset="0"/>
              <a:buChar char="•"/>
            </a:pPr>
            <a:r>
              <a:rPr lang="en-IN" sz="1600" dirty="0"/>
              <a:t>The client must calculate the number of tokens he currently has to avoid rejected </a:t>
            </a:r>
            <a:r>
              <a:rPr lang="en-IN" sz="1600" dirty="0" smtClean="0"/>
              <a:t>requests.</a:t>
            </a:r>
            <a:r>
              <a:rPr lang="en-US" sz="1600" dirty="0"/>
              <a:t/>
            </a:r>
            <a:br>
              <a:rPr lang="en-US" sz="1600" dirty="0"/>
            </a:br>
            <a:endParaRPr lang="en-US" sz="1600" dirty="0"/>
          </a:p>
        </p:txBody>
      </p:sp>
      <p:sp>
        <p:nvSpPr>
          <p:cNvPr id="25" name="TextBox 1"/>
          <p:cNvSpPr txBox="1"/>
          <p:nvPr/>
        </p:nvSpPr>
        <p:spPr>
          <a:xfrm>
            <a:off x="385920" y="4458679"/>
            <a:ext cx="3901309" cy="338554"/>
          </a:xfrm>
          <a:prstGeom prst="rect">
            <a:avLst/>
          </a:prstGeom>
          <a:noFill/>
        </p:spPr>
        <p:txBody>
          <a:bodyPr wrap="square" rtlCol="0">
            <a:spAutoFit/>
          </a:bodyPr>
          <a:lstStyle/>
          <a:p>
            <a:pPr algn="ctr" defTabSz="684213">
              <a:spcBef>
                <a:spcPts val="600"/>
              </a:spcBef>
              <a:spcAft>
                <a:spcPts val="600"/>
              </a:spcAft>
              <a:buClr>
                <a:schemeClr val="tx2"/>
              </a:buClr>
              <a:buSzPct val="90000"/>
            </a:pPr>
            <a:r>
              <a:rPr lang="en-US" sz="1600" dirty="0">
                <a:solidFill>
                  <a:srgbClr val="000000"/>
                </a:solidFill>
                <a:latin typeface="+mn-lt"/>
                <a:ea typeface="ＭＳ Ｐゴシック" charset="0"/>
                <a:cs typeface="CiscoSans"/>
              </a:rPr>
              <a:t>Token Bucket Algorithm model</a:t>
            </a:r>
          </a:p>
        </p:txBody>
      </p:sp>
      <p:sp>
        <p:nvSpPr>
          <p:cNvPr id="4" name="TextBox 2"/>
          <p:cNvSpPr txBox="1"/>
          <p:nvPr/>
        </p:nvSpPr>
        <p:spPr>
          <a:xfrm>
            <a:off x="4676685" y="4443693"/>
            <a:ext cx="4103106" cy="338554"/>
          </a:xfrm>
          <a:prstGeom prst="rect">
            <a:avLst/>
          </a:prstGeom>
          <a:noFill/>
        </p:spPr>
        <p:txBody>
          <a:bodyPr wrap="square" rtlCol="0">
            <a:spAutoFit/>
          </a:bodyPr>
          <a:lstStyle/>
          <a:p>
            <a:pPr algn="ctr"/>
            <a:r>
              <a:rPr lang="en-US" sz="1600" dirty="0">
                <a:solidFill>
                  <a:srgbClr val="000000"/>
                </a:solidFill>
                <a:ea typeface="ＭＳ Ｐゴシック" charset="0"/>
                <a:cs typeface="CiscoSans"/>
              </a:rPr>
              <a:t>Example of the token bucket algorithm</a:t>
            </a:r>
            <a:endParaRPr lang="en-IN" sz="16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0369" y="2770839"/>
            <a:ext cx="3603883" cy="169200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785" y="2772246"/>
            <a:ext cx="3962400" cy="167419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3184822611"/>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 API Rate Limits</a:t>
            </a:r>
            <a:r>
              <a:rPr lang="en-US" altLang="en-US" sz="1600" dirty="0"/>
              <a:t/>
            </a:r>
            <a:br>
              <a:rPr lang="en-US" altLang="en-US" sz="1600" dirty="0"/>
            </a:br>
            <a:r>
              <a:rPr lang="en-US" dirty="0"/>
              <a:t>Rate Limit  Algorithms (Contd.)</a:t>
            </a:r>
          </a:p>
        </p:txBody>
      </p:sp>
      <p:sp>
        <p:nvSpPr>
          <p:cNvPr id="10" name="Content Placeholder"/>
          <p:cNvSpPr txBox="1">
            <a:spLocks noChangeArrowheads="1"/>
          </p:cNvSpPr>
          <p:nvPr/>
        </p:nvSpPr>
        <p:spPr bwMode="auto">
          <a:xfrm>
            <a:off x="101334" y="767949"/>
            <a:ext cx="3633758" cy="340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spcBef>
                <a:spcPts val="500"/>
              </a:spcBef>
              <a:spcAft>
                <a:spcPts val="500"/>
              </a:spcAft>
              <a:buNone/>
            </a:pPr>
            <a:r>
              <a:rPr lang="en-US" sz="1600" b="1" dirty="0"/>
              <a:t>Fixed window counter </a:t>
            </a:r>
          </a:p>
          <a:p>
            <a:pPr>
              <a:spcBef>
                <a:spcPts val="500"/>
              </a:spcBef>
              <a:spcAft>
                <a:spcPts val="500"/>
              </a:spcAft>
              <a:buFont typeface="Arial" pitchFamily="34" charset="0"/>
              <a:buChar char="•"/>
            </a:pPr>
            <a:r>
              <a:rPr lang="en-IN" sz="1600" dirty="0"/>
              <a:t>In fixed window counter algorithm, a fixed window of time is assigned a counter to represent how many requests can be processed during that period. </a:t>
            </a:r>
          </a:p>
          <a:p>
            <a:pPr>
              <a:spcBef>
                <a:spcPts val="500"/>
              </a:spcBef>
              <a:spcAft>
                <a:spcPts val="500"/>
              </a:spcAft>
              <a:buFont typeface="Arial" pitchFamily="34" charset="0"/>
              <a:buChar char="•"/>
            </a:pPr>
            <a:r>
              <a:rPr lang="en-IN" sz="1600" dirty="0"/>
              <a:t>When the server receives a request, the counter for the current window of time must be zero. </a:t>
            </a:r>
          </a:p>
          <a:p>
            <a:pPr>
              <a:spcBef>
                <a:spcPts val="500"/>
              </a:spcBef>
              <a:spcAft>
                <a:spcPts val="500"/>
              </a:spcAft>
              <a:buFont typeface="Arial" pitchFamily="34" charset="0"/>
              <a:buChar char="•"/>
            </a:pPr>
            <a:r>
              <a:rPr lang="en-IN" sz="1600" dirty="0"/>
              <a:t>When the request is processed, the counter is deducted. If the limit for that window of time is met, all subsequent requests within that window of time will be rejected.</a:t>
            </a:r>
            <a:endParaRPr lang="en-US" sz="1600" dirty="0"/>
          </a:p>
        </p:txBody>
      </p:sp>
      <p:sp>
        <p:nvSpPr>
          <p:cNvPr id="25" name="TextBox 24"/>
          <p:cNvSpPr txBox="1"/>
          <p:nvPr/>
        </p:nvSpPr>
        <p:spPr>
          <a:xfrm>
            <a:off x="4073470" y="1139310"/>
            <a:ext cx="4701156" cy="338554"/>
          </a:xfrm>
          <a:prstGeom prst="rect">
            <a:avLst/>
          </a:prstGeom>
          <a:noFill/>
        </p:spPr>
        <p:txBody>
          <a:bodyPr wrap="square" rtlCol="0">
            <a:spAutoFit/>
          </a:bodyPr>
          <a:lstStyle/>
          <a:p>
            <a:pPr algn="ctr" defTabSz="684213">
              <a:spcBef>
                <a:spcPts val="600"/>
              </a:spcBef>
              <a:spcAft>
                <a:spcPts val="600"/>
              </a:spcAft>
              <a:buClr>
                <a:schemeClr val="tx2"/>
              </a:buClr>
              <a:buSzPct val="90000"/>
            </a:pPr>
            <a:r>
              <a:rPr lang="en-US" sz="1600" dirty="0">
                <a:solidFill>
                  <a:srgbClr val="000000"/>
                </a:solidFill>
                <a:latin typeface="+mn-lt"/>
                <a:ea typeface="ＭＳ Ｐゴシック" charset="0"/>
                <a:cs typeface="CiscoSans"/>
              </a:rPr>
              <a:t>Fixed Window Counter Algorithm Example</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3470" y="1519813"/>
            <a:ext cx="4701156" cy="241384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633462207"/>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 API Rate Limits</a:t>
            </a:r>
            <a:r>
              <a:rPr lang="en-US" altLang="en-US" sz="1600" dirty="0"/>
              <a:t/>
            </a:r>
            <a:br>
              <a:rPr lang="en-US" altLang="en-US" sz="1600" dirty="0"/>
            </a:br>
            <a:r>
              <a:rPr lang="en-US" dirty="0"/>
              <a:t>Rate Limit  Algorithms (Contd.)</a:t>
            </a:r>
          </a:p>
        </p:txBody>
      </p:sp>
      <p:sp>
        <p:nvSpPr>
          <p:cNvPr id="10" name="Content Placeholder"/>
          <p:cNvSpPr txBox="1">
            <a:spLocks noChangeArrowheads="1"/>
          </p:cNvSpPr>
          <p:nvPr/>
        </p:nvSpPr>
        <p:spPr bwMode="auto">
          <a:xfrm>
            <a:off x="124579" y="767950"/>
            <a:ext cx="3611055" cy="112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spcBef>
                <a:spcPts val="400"/>
              </a:spcBef>
              <a:spcAft>
                <a:spcPts val="400"/>
              </a:spcAft>
              <a:buNone/>
            </a:pPr>
            <a:r>
              <a:rPr lang="en-US" sz="1600" b="1" dirty="0"/>
              <a:t>Sliding window counter </a:t>
            </a:r>
          </a:p>
          <a:p>
            <a:pPr>
              <a:spcBef>
                <a:spcPts val="400"/>
              </a:spcBef>
              <a:spcAft>
                <a:spcPts val="400"/>
              </a:spcAft>
              <a:buFont typeface="Arial" pitchFamily="34" charset="0"/>
              <a:buChar char="•"/>
            </a:pPr>
            <a:r>
              <a:rPr lang="en-US" sz="1600" dirty="0"/>
              <a:t>This algorithm allows a fixed number of requests to be made in a set duration of time.</a:t>
            </a:r>
          </a:p>
          <a:p>
            <a:pPr>
              <a:spcBef>
                <a:spcPts val="400"/>
              </a:spcBef>
              <a:spcAft>
                <a:spcPts val="400"/>
              </a:spcAft>
              <a:buFont typeface="Arial" pitchFamily="34" charset="0"/>
              <a:buChar char="•"/>
            </a:pPr>
            <a:r>
              <a:rPr lang="en-IN" sz="1600" dirty="0"/>
              <a:t>When a new request is made, the server counts how many requests have already been made from the beginning of the window to the current time to determine if the request should be processed or rejected.</a:t>
            </a:r>
          </a:p>
          <a:p>
            <a:pPr>
              <a:spcBef>
                <a:spcPts val="400"/>
              </a:spcBef>
              <a:spcAft>
                <a:spcPts val="400"/>
              </a:spcAft>
              <a:buFont typeface="Arial" pitchFamily="34" charset="0"/>
              <a:buChar char="•"/>
            </a:pPr>
            <a:r>
              <a:rPr lang="en-IN" sz="1600" dirty="0"/>
              <a:t>The client  needs to ensure that the rate limit does not exceed at the time of the request. </a:t>
            </a:r>
            <a:endParaRPr lang="en-US" sz="1600" dirty="0"/>
          </a:p>
          <a:p>
            <a:pPr>
              <a:spcBef>
                <a:spcPts val="400"/>
              </a:spcBef>
              <a:spcAft>
                <a:spcPts val="400"/>
              </a:spcAft>
              <a:buFont typeface="Arial" pitchFamily="34" charset="0"/>
              <a:buChar char="•"/>
            </a:pPr>
            <a:endParaRPr lang="en-IN" sz="1600" dirty="0"/>
          </a:p>
        </p:txBody>
      </p:sp>
      <p:sp>
        <p:nvSpPr>
          <p:cNvPr id="25" name="TextBox"/>
          <p:cNvSpPr txBox="1"/>
          <p:nvPr/>
        </p:nvSpPr>
        <p:spPr>
          <a:xfrm>
            <a:off x="3683057" y="1119117"/>
            <a:ext cx="5561178" cy="338554"/>
          </a:xfrm>
          <a:prstGeom prst="rect">
            <a:avLst/>
          </a:prstGeom>
          <a:noFill/>
        </p:spPr>
        <p:txBody>
          <a:bodyPr wrap="square" rtlCol="0">
            <a:spAutoFit/>
          </a:bodyPr>
          <a:lstStyle/>
          <a:p>
            <a:pPr algn="ctr" defTabSz="684213">
              <a:spcBef>
                <a:spcPts val="600"/>
              </a:spcBef>
              <a:spcAft>
                <a:spcPts val="600"/>
              </a:spcAft>
              <a:buClr>
                <a:schemeClr val="tx2"/>
              </a:buClr>
              <a:buSzPct val="90000"/>
            </a:pPr>
            <a:r>
              <a:rPr lang="en-US" sz="1600" dirty="0">
                <a:solidFill>
                  <a:schemeClr val="tx1">
                    <a:lumMod val="50000"/>
                  </a:schemeClr>
                </a:solidFill>
                <a:latin typeface="+mn-lt"/>
                <a:ea typeface="ＭＳ Ｐゴシック" charset="0"/>
                <a:cs typeface="CiscoSans"/>
              </a:rPr>
              <a:t>Sliding Window Counter Algorithm Example</a:t>
            </a:r>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252" r="1219"/>
          <a:stretch/>
        </p:blipFill>
        <p:spPr bwMode="auto">
          <a:xfrm>
            <a:off x="4192293" y="1506098"/>
            <a:ext cx="4602996" cy="2081213"/>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3616066323"/>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 API Rate Limits</a:t>
            </a:r>
            <a:r>
              <a:rPr lang="en-US" altLang="en-US" sz="1600" dirty="0"/>
              <a:t/>
            </a:r>
            <a:br>
              <a:rPr lang="en-US" altLang="en-US" sz="1600" dirty="0"/>
            </a:br>
            <a:r>
              <a:rPr lang="en-US" dirty="0"/>
              <a:t>Knowing the Rate Limit</a:t>
            </a:r>
          </a:p>
        </p:txBody>
      </p:sp>
      <p:sp>
        <p:nvSpPr>
          <p:cNvPr id="10" name="Content Placeholder"/>
          <p:cNvSpPr txBox="1">
            <a:spLocks noChangeArrowheads="1"/>
          </p:cNvSpPr>
          <p:nvPr/>
        </p:nvSpPr>
        <p:spPr bwMode="auto">
          <a:xfrm>
            <a:off x="155575" y="798945"/>
            <a:ext cx="8687635" cy="368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IN" sz="1600" dirty="0"/>
              <a:t>Many rate limiting APIs add details about the rate limit in the response's header.</a:t>
            </a:r>
            <a:endParaRPr lang="en-US" sz="1600" dirty="0"/>
          </a:p>
          <a:p>
            <a:pPr>
              <a:buFont typeface="Arial" pitchFamily="34" charset="0"/>
              <a:buChar char="•"/>
            </a:pPr>
            <a:r>
              <a:rPr lang="en-US" sz="1600" dirty="0"/>
              <a:t>The commonly used Rate Limit keys include:</a:t>
            </a:r>
          </a:p>
          <a:p>
            <a:pPr lvl="1">
              <a:buFont typeface="Arial" pitchFamily="34" charset="0"/>
              <a:buChar char="•"/>
            </a:pPr>
            <a:r>
              <a:rPr lang="en-US" sz="1600" b="1" dirty="0"/>
              <a:t>X-Rate Limit-Limit </a:t>
            </a:r>
            <a:r>
              <a:rPr lang="en-US" sz="1600" dirty="0"/>
              <a:t>- The maximum number of requests that can be made in a specified unit of time.</a:t>
            </a:r>
          </a:p>
          <a:p>
            <a:pPr lvl="1">
              <a:buFont typeface="Arial" pitchFamily="34" charset="0"/>
              <a:buChar char="•"/>
            </a:pPr>
            <a:r>
              <a:rPr lang="en-US" sz="1600" b="1" dirty="0"/>
              <a:t>X-Rate Limit-Remaining </a:t>
            </a:r>
            <a:r>
              <a:rPr lang="en-US" sz="1600" dirty="0"/>
              <a:t>- The number of pending requests that the requester can make in the current rate limit window</a:t>
            </a:r>
          </a:p>
          <a:p>
            <a:pPr lvl="1">
              <a:buFont typeface="Arial" pitchFamily="34" charset="0"/>
              <a:buChar char="•"/>
            </a:pPr>
            <a:r>
              <a:rPr lang="en-US" sz="1600" b="1" dirty="0"/>
              <a:t>X-Rate Limit-Reset </a:t>
            </a:r>
            <a:r>
              <a:rPr lang="en-US" sz="1600" dirty="0"/>
              <a:t>- The time when the rate limit window will reset.	</a:t>
            </a:r>
          </a:p>
        </p:txBody>
      </p:sp>
    </p:spTree>
    <p:custDataLst>
      <p:tags r:id="rId1"/>
    </p:custDataLst>
    <p:extLst>
      <p:ext uri="{BB962C8B-B14F-4D97-AF65-F5344CB8AC3E}">
        <p14:creationId xmlns:p14="http://schemas.microsoft.com/office/powerpoint/2010/main" val="3825305790"/>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API Rate Limits</a:t>
            </a:r>
            <a:r>
              <a:rPr lang="en-US" altLang="en-US" sz="1600" dirty="0"/>
              <a:t/>
            </a:r>
            <a:br>
              <a:rPr lang="en-US" altLang="en-US" sz="1600" dirty="0"/>
            </a:br>
            <a:r>
              <a:rPr lang="en-US" dirty="0"/>
              <a:t>Exceeding the Rate Limit</a:t>
            </a:r>
          </a:p>
        </p:txBody>
      </p:sp>
      <p:sp>
        <p:nvSpPr>
          <p:cNvPr id="10" name="Content Placeholder"/>
          <p:cNvSpPr txBox="1">
            <a:spLocks noChangeArrowheads="1"/>
          </p:cNvSpPr>
          <p:nvPr/>
        </p:nvSpPr>
        <p:spPr bwMode="auto">
          <a:xfrm>
            <a:off x="106613" y="798945"/>
            <a:ext cx="8983143" cy="162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When the rate limit is exceeded, the server automatically rejects the request and sends back an HTTP response to the user.</a:t>
            </a:r>
          </a:p>
          <a:p>
            <a:pPr>
              <a:buFont typeface="Arial" pitchFamily="34" charset="0"/>
              <a:buChar char="•"/>
            </a:pPr>
            <a:r>
              <a:rPr lang="en-US" sz="1600" dirty="0"/>
              <a:t>The response containing the ‘rate limit exceeded’ error also includes a meaningful HTTP status code.</a:t>
            </a:r>
          </a:p>
          <a:p>
            <a:pPr>
              <a:buFont typeface="Arial" pitchFamily="34" charset="0"/>
              <a:buChar char="•"/>
            </a:pPr>
            <a:r>
              <a:rPr lang="en-US" sz="1600" dirty="0"/>
              <a:t>The most commonly used HTTP status codes are </a:t>
            </a:r>
            <a:r>
              <a:rPr lang="en-IN" sz="1400" dirty="0">
                <a:solidFill>
                  <a:schemeClr val="accent3"/>
                </a:solidFill>
                <a:highlight>
                  <a:srgbClr val="000000"/>
                </a:highlight>
                <a:latin typeface="Times New Roman" panose="02020603050405020304" pitchFamily="18" charset="0"/>
                <a:cs typeface="Times New Roman" panose="02020603050405020304" pitchFamily="18" charset="0"/>
              </a:rPr>
              <a:t>429: Too Many Requests</a:t>
            </a:r>
            <a:r>
              <a:rPr lang="en-IN" sz="1600" dirty="0"/>
              <a:t> or </a:t>
            </a:r>
            <a:r>
              <a:rPr lang="en-IN" sz="1400" dirty="0">
                <a:solidFill>
                  <a:schemeClr val="accent3"/>
                </a:solidFill>
                <a:highlight>
                  <a:srgbClr val="000000"/>
                </a:highlight>
                <a:latin typeface="Times New Roman" panose="02020603050405020304" pitchFamily="18" charset="0"/>
                <a:cs typeface="Times New Roman" panose="02020603050405020304" pitchFamily="18" charset="0"/>
              </a:rPr>
              <a:t>403: Forbidden</a:t>
            </a:r>
            <a:r>
              <a:rPr lang="en-IN" sz="1600" dirty="0"/>
              <a:t>.</a:t>
            </a:r>
            <a:r>
              <a:rPr lang="en-US" sz="1600" dirty="0"/>
              <a:t>                                   </a:t>
            </a:r>
          </a:p>
        </p:txBody>
      </p:sp>
    </p:spTree>
    <p:custDataLst>
      <p:tags r:id="rId1"/>
    </p:custDataLst>
    <p:extLst>
      <p:ext uri="{BB962C8B-B14F-4D97-AF65-F5344CB8AC3E}">
        <p14:creationId xmlns:p14="http://schemas.microsoft.com/office/powerpoint/2010/main" val="2319458030"/>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347" y="1083851"/>
            <a:ext cx="8542421" cy="1802391"/>
          </a:xfrm>
        </p:spPr>
        <p:txBody>
          <a:bodyPr/>
          <a:lstStyle/>
          <a:p>
            <a:r>
              <a:rPr lang="en-US" dirty="0">
                <a:solidFill>
                  <a:schemeClr val="accent5">
                    <a:lumMod val="40000"/>
                    <a:lumOff val="60000"/>
                  </a:schemeClr>
                </a:solidFill>
              </a:rPr>
              <a:t>4.7 Working with Webhooks</a:t>
            </a:r>
          </a:p>
        </p:txBody>
      </p:sp>
    </p:spTree>
    <p:custDataLst>
      <p:tags r:id="rId1"/>
    </p:custDataLst>
    <p:extLst>
      <p:ext uri="{BB962C8B-B14F-4D97-AF65-F5344CB8AC3E}">
        <p14:creationId xmlns:p14="http://schemas.microsoft.com/office/powerpoint/2010/main" val="1333969047"/>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Working with Webhooks </a:t>
            </a:r>
            <a:r>
              <a:rPr lang="en-US" altLang="en-US" sz="1600" dirty="0"/>
              <a:t/>
            </a:r>
            <a:br>
              <a:rPr lang="en-US" altLang="en-US" sz="1600" dirty="0"/>
            </a:br>
            <a:r>
              <a:rPr lang="en-US" dirty="0"/>
              <a:t>What is a Webhook?</a:t>
            </a:r>
          </a:p>
        </p:txBody>
      </p:sp>
      <p:sp>
        <p:nvSpPr>
          <p:cNvPr id="10" name="Content Placeholder"/>
          <p:cNvSpPr txBox="1">
            <a:spLocks noChangeArrowheads="1"/>
          </p:cNvSpPr>
          <p:nvPr/>
        </p:nvSpPr>
        <p:spPr bwMode="auto">
          <a:xfrm>
            <a:off x="106613" y="832698"/>
            <a:ext cx="8975394" cy="407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400"/>
              </a:spcBef>
              <a:spcAft>
                <a:spcPts val="400"/>
              </a:spcAft>
              <a:buFont typeface="Arial" pitchFamily="34" charset="0"/>
              <a:buChar char="•"/>
            </a:pPr>
            <a:r>
              <a:rPr lang="en-US" sz="1600" dirty="0"/>
              <a:t>A Webhook is an HTTP callback, or an HTTP POST, to a specified URL that notifies the application when a particular activity or event is occurred in the resources.</a:t>
            </a:r>
          </a:p>
          <a:p>
            <a:pPr>
              <a:spcBef>
                <a:spcPts val="400"/>
              </a:spcBef>
              <a:spcAft>
                <a:spcPts val="400"/>
              </a:spcAft>
              <a:buFont typeface="Arial" pitchFamily="34" charset="0"/>
              <a:buChar char="•"/>
            </a:pPr>
            <a:r>
              <a:rPr lang="en-US" sz="1600" dirty="0"/>
              <a:t>With webhooks, applications are more efficient as polling mechanisms are not required.</a:t>
            </a:r>
          </a:p>
          <a:p>
            <a:pPr>
              <a:spcBef>
                <a:spcPts val="400"/>
              </a:spcBef>
              <a:spcAft>
                <a:spcPts val="400"/>
              </a:spcAft>
              <a:buFont typeface="Arial" pitchFamily="34" charset="0"/>
              <a:buChar char="•"/>
            </a:pPr>
            <a:r>
              <a:rPr lang="en-US" sz="1600" dirty="0"/>
              <a:t>Webhooks are also known as reverse APIs, because applications subscribe to a webhook server by registering with the webhook provider.</a:t>
            </a:r>
          </a:p>
          <a:p>
            <a:pPr>
              <a:spcBef>
                <a:spcPts val="400"/>
              </a:spcBef>
              <a:spcAft>
                <a:spcPts val="400"/>
              </a:spcAft>
              <a:buFont typeface="Arial" pitchFamily="34" charset="0"/>
              <a:buChar char="•"/>
            </a:pPr>
            <a:r>
              <a:rPr lang="en-US" sz="1600" dirty="0"/>
              <a:t>Multiple applications can subscribe to a single webhook server.</a:t>
            </a:r>
          </a:p>
          <a:p>
            <a:pPr marL="0" indent="0">
              <a:spcBef>
                <a:spcPts val="400"/>
              </a:spcBef>
              <a:spcAft>
                <a:spcPts val="400"/>
              </a:spcAft>
              <a:buNone/>
            </a:pPr>
            <a:r>
              <a:rPr lang="en-US" sz="1600" b="1" dirty="0"/>
              <a:t>Examples:</a:t>
            </a:r>
          </a:p>
          <a:p>
            <a:pPr lvl="1">
              <a:spcBef>
                <a:spcPts val="400"/>
              </a:spcBef>
              <a:spcAft>
                <a:spcPts val="400"/>
              </a:spcAft>
              <a:buFont typeface="Arial" pitchFamily="34" charset="0"/>
              <a:buChar char="•"/>
            </a:pPr>
            <a:r>
              <a:rPr lang="en-US" sz="1600" dirty="0"/>
              <a:t>The Cisco DNA Center platform provides webhooks that enable third-party applications to receive network data when specified events occur.</a:t>
            </a:r>
          </a:p>
          <a:p>
            <a:pPr lvl="1">
              <a:spcBef>
                <a:spcPts val="400"/>
              </a:spcBef>
              <a:spcAft>
                <a:spcPts val="400"/>
              </a:spcAft>
              <a:buFont typeface="Arial" pitchFamily="34" charset="0"/>
              <a:buChar char="•"/>
            </a:pPr>
            <a:r>
              <a:rPr lang="en-US" sz="1600" dirty="0"/>
              <a:t>You can create a webhook to have Cisco Webex Teams notify you of new messages posted in a particular room. </a:t>
            </a:r>
          </a:p>
        </p:txBody>
      </p:sp>
    </p:spTree>
    <p:custDataLst>
      <p:tags r:id="rId1"/>
    </p:custDataLst>
    <p:extLst>
      <p:ext uri="{BB962C8B-B14F-4D97-AF65-F5344CB8AC3E}">
        <p14:creationId xmlns:p14="http://schemas.microsoft.com/office/powerpoint/2010/main" val="2215409577"/>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Working with Webhooks </a:t>
            </a:r>
            <a:r>
              <a:rPr lang="en-US" altLang="en-US" sz="1600" dirty="0"/>
              <a:t/>
            </a:r>
            <a:br>
              <a:rPr lang="en-US" altLang="en-US" sz="1600" dirty="0"/>
            </a:br>
            <a:r>
              <a:rPr lang="en-US" altLang="en-US" dirty="0"/>
              <a:t>C</a:t>
            </a:r>
            <a:r>
              <a:rPr lang="en-US" dirty="0"/>
              <a:t>onsuming a Webhook</a:t>
            </a:r>
          </a:p>
        </p:txBody>
      </p:sp>
      <p:sp>
        <p:nvSpPr>
          <p:cNvPr id="10" name="Content Placeholder"/>
          <p:cNvSpPr txBox="1">
            <a:spLocks noChangeArrowheads="1"/>
          </p:cNvSpPr>
          <p:nvPr/>
        </p:nvSpPr>
        <p:spPr bwMode="auto">
          <a:xfrm>
            <a:off x="106613" y="824255"/>
            <a:ext cx="8687635" cy="2516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In order to receive a notification from a webhook provider, the application must meet certain requirements:</a:t>
            </a:r>
          </a:p>
          <a:p>
            <a:pPr lvl="1">
              <a:buFont typeface="Arial" pitchFamily="34" charset="0"/>
              <a:buChar char="•"/>
            </a:pPr>
            <a:r>
              <a:rPr lang="en-US" sz="1600" dirty="0"/>
              <a:t>The application must be running at all times to receive HTTP POST requests.</a:t>
            </a:r>
          </a:p>
          <a:p>
            <a:pPr lvl="1">
              <a:buFont typeface="Arial" pitchFamily="34" charset="0"/>
              <a:buChar char="•"/>
            </a:pPr>
            <a:r>
              <a:rPr lang="en-US" sz="1600" dirty="0">
                <a:solidFill>
                  <a:srgbClr val="000000"/>
                </a:solidFill>
              </a:rPr>
              <a:t>The application must register a URI on the webhook provider.</a:t>
            </a:r>
          </a:p>
          <a:p>
            <a:pPr marL="169863" lvl="2">
              <a:spcBef>
                <a:spcPts val="600"/>
              </a:spcBef>
              <a:spcAft>
                <a:spcPts val="600"/>
              </a:spcAft>
              <a:buClr>
                <a:schemeClr val="tx2"/>
              </a:buClr>
              <a:buSzPct val="90000"/>
              <a:buFont typeface="Arial" pitchFamily="34" charset="0"/>
              <a:buChar char="•"/>
            </a:pPr>
            <a:r>
              <a:rPr lang="en-US" sz="1600" dirty="0"/>
              <a:t>Also, the application must handle the incoming notifications from the webhook server.</a:t>
            </a:r>
          </a:p>
          <a:p>
            <a:pPr>
              <a:buFont typeface="Arial" pitchFamily="34" charset="0"/>
              <a:buChar char="•"/>
            </a:pPr>
            <a:r>
              <a:rPr lang="en-US" sz="1600" dirty="0"/>
              <a:t>Use free online tools to ensure the application is receiving notifications from a webhook.</a:t>
            </a:r>
          </a:p>
        </p:txBody>
      </p:sp>
    </p:spTree>
    <p:custDataLst>
      <p:tags r:id="rId1"/>
    </p:custDataLst>
    <p:extLst>
      <p:ext uri="{BB962C8B-B14F-4D97-AF65-F5344CB8AC3E}">
        <p14:creationId xmlns:p14="http://schemas.microsoft.com/office/powerpoint/2010/main" val="384254139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Module 4: Best Practices</a:t>
            </a:r>
          </a:p>
        </p:txBody>
      </p:sp>
      <p:sp>
        <p:nvSpPr>
          <p:cNvPr id="11266" name="Content Placeholder"/>
          <p:cNvSpPr>
            <a:spLocks noGrp="1" noChangeArrowheads="1"/>
          </p:cNvSpPr>
          <p:nvPr>
            <p:ph idx="1"/>
          </p:nvPr>
        </p:nvSpPr>
        <p:spPr/>
        <p:txBody>
          <a:bodyPr/>
          <a:lstStyle/>
          <a:p>
            <a:pPr marL="0" indent="0">
              <a:lnSpc>
                <a:spcPct val="85000"/>
              </a:lnSpc>
              <a:spcBef>
                <a:spcPct val="30000"/>
              </a:spcBef>
              <a:buNone/>
            </a:pPr>
            <a:r>
              <a:rPr lang="en-US" sz="1600" dirty="0"/>
              <a:t>Prior to teaching Module 4,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endParaRPr lang="en-US" sz="1600" dirty="0"/>
          </a:p>
          <a:p>
            <a:pPr marL="0" indent="0">
              <a:lnSpc>
                <a:spcPct val="85000"/>
              </a:lnSpc>
              <a:spcBef>
                <a:spcPct val="30000"/>
              </a:spcBef>
              <a:buNone/>
            </a:pPr>
            <a:r>
              <a:rPr lang="en-US" sz="1600" dirty="0"/>
              <a:t>Topic 4.1</a:t>
            </a:r>
          </a:p>
          <a:p>
            <a:pPr lvl="1"/>
            <a:r>
              <a:rPr lang="en-US" altLang="ja-JP" sz="1600" dirty="0"/>
              <a:t>Define </a:t>
            </a:r>
            <a:r>
              <a:rPr lang="en-US" sz="1600" dirty="0"/>
              <a:t>Application Programming Interface (API).</a:t>
            </a:r>
            <a:endParaRPr lang="en-US" altLang="ja-JP" sz="1600" dirty="0"/>
          </a:p>
          <a:p>
            <a:pPr lvl="1">
              <a:buSzPct val="90000"/>
            </a:pPr>
            <a:r>
              <a:rPr lang="en-US" altLang="ja-JP" sz="1600" dirty="0"/>
              <a:t>Ask the class what is the purpose of using an API?</a:t>
            </a:r>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354595926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347" y="1083851"/>
            <a:ext cx="8542421" cy="1802391"/>
          </a:xfrm>
        </p:spPr>
        <p:txBody>
          <a:bodyPr/>
          <a:lstStyle/>
          <a:p>
            <a:r>
              <a:rPr lang="en-US" dirty="0">
                <a:solidFill>
                  <a:schemeClr val="accent5">
                    <a:lumMod val="40000"/>
                    <a:lumOff val="60000"/>
                  </a:schemeClr>
                </a:solidFill>
              </a:rPr>
              <a:t>4.8 Troubleshooting API Calls</a:t>
            </a:r>
          </a:p>
        </p:txBody>
      </p:sp>
    </p:spTree>
    <p:custDataLst>
      <p:tags r:id="rId1"/>
    </p:custDataLst>
    <p:extLst>
      <p:ext uri="{BB962C8B-B14F-4D97-AF65-F5344CB8AC3E}">
        <p14:creationId xmlns:p14="http://schemas.microsoft.com/office/powerpoint/2010/main" val="180965646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Troubleshooting REST API Requests</a:t>
            </a:r>
          </a:p>
        </p:txBody>
      </p:sp>
      <p:sp>
        <p:nvSpPr>
          <p:cNvPr id="10" name="Content Placeholder"/>
          <p:cNvSpPr txBox="1">
            <a:spLocks noChangeArrowheads="1"/>
          </p:cNvSpPr>
          <p:nvPr/>
        </p:nvSpPr>
        <p:spPr bwMode="auto">
          <a:xfrm>
            <a:off x="106613" y="769938"/>
            <a:ext cx="8687635" cy="375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There will be instances where you will make an API request but will not get the expected response. Hence, learning to troubleshoot the most common REST API issues is important.</a:t>
            </a:r>
          </a:p>
          <a:p>
            <a:pPr>
              <a:buFont typeface="Arial" pitchFamily="34" charset="0"/>
              <a:buChar char="•"/>
            </a:pPr>
            <a:r>
              <a:rPr lang="en-US" sz="1600" dirty="0"/>
              <a:t>Always have the API reference guide and API authentication information handy while troubleshooting the REST API issues.</a:t>
            </a:r>
          </a:p>
        </p:txBody>
      </p:sp>
    </p:spTree>
    <p:custDataLst>
      <p:tags r:id="rId1"/>
    </p:custDataLst>
    <p:extLst>
      <p:ext uri="{BB962C8B-B14F-4D97-AF65-F5344CB8AC3E}">
        <p14:creationId xmlns:p14="http://schemas.microsoft.com/office/powerpoint/2010/main" val="2554440101"/>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No Response and HTTP Status Code from the API server</a:t>
            </a:r>
          </a:p>
        </p:txBody>
      </p:sp>
      <p:sp>
        <p:nvSpPr>
          <p:cNvPr id="10" name="Content Placeholder 1"/>
          <p:cNvSpPr txBox="1">
            <a:spLocks noChangeArrowheads="1"/>
          </p:cNvSpPr>
          <p:nvPr/>
        </p:nvSpPr>
        <p:spPr bwMode="auto">
          <a:xfrm>
            <a:off x="106613" y="769938"/>
            <a:ext cx="8687635" cy="1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300"/>
              </a:spcBef>
              <a:spcAft>
                <a:spcPts val="300"/>
              </a:spcAft>
              <a:buFont typeface="Arial" pitchFamily="34" charset="0"/>
              <a:buChar char="•"/>
            </a:pPr>
            <a:r>
              <a:rPr lang="en-US" sz="1600" dirty="0"/>
              <a:t>Sometimes API servers cannot be reached or fail to respond. You can identify what went wrong from the error messages received as a result of the request.</a:t>
            </a:r>
            <a:endParaRPr lang="en-US" sz="1600" b="1" dirty="0"/>
          </a:p>
          <a:p>
            <a:pPr marL="0" indent="0">
              <a:spcBef>
                <a:spcPts val="300"/>
              </a:spcBef>
              <a:spcAft>
                <a:spcPts val="300"/>
              </a:spcAft>
              <a:buNone/>
            </a:pPr>
            <a:r>
              <a:rPr lang="en-US" sz="1600" b="1" dirty="0"/>
              <a:t>Troubleshooting tips for client side error:</a:t>
            </a:r>
          </a:p>
          <a:p>
            <a:pPr>
              <a:spcBef>
                <a:spcPts val="300"/>
              </a:spcBef>
              <a:spcAft>
                <a:spcPts val="300"/>
              </a:spcAft>
              <a:buFont typeface="Arial" panose="020B0604020202020204" pitchFamily="34" charset="0"/>
              <a:buChar char="•"/>
            </a:pPr>
            <a:r>
              <a:rPr lang="en-US" sz="1600" b="1" dirty="0"/>
              <a:t>User error</a:t>
            </a:r>
            <a:r>
              <a:rPr lang="en-US" sz="1600" dirty="0"/>
              <a:t>: Mistyping the URI when using the API for the first time.</a:t>
            </a:r>
            <a:endParaRPr lang="en-US" sz="1600" dirty="0">
              <a:solidFill>
                <a:srgbClr val="000000"/>
              </a:solidFill>
            </a:endParaRPr>
          </a:p>
          <a:p>
            <a:pPr lvl="3">
              <a:buFont typeface="Arial" panose="020B0604020202020204" pitchFamily="34" charset="0"/>
              <a:buChar char="•"/>
            </a:pPr>
            <a:endParaRPr lang="en-US" sz="1600" dirty="0"/>
          </a:p>
        </p:txBody>
      </p:sp>
      <p:sp>
        <p:nvSpPr>
          <p:cNvPr id="4" name="Content Placeholder 2"/>
          <p:cNvSpPr txBox="1">
            <a:spLocks noChangeArrowheads="1"/>
          </p:cNvSpPr>
          <p:nvPr/>
        </p:nvSpPr>
        <p:spPr bwMode="auto">
          <a:xfrm>
            <a:off x="108489" y="1960727"/>
            <a:ext cx="9058758" cy="54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b="1" dirty="0"/>
              <a:t>Invalid URI Example </a:t>
            </a:r>
            <a:r>
              <a:rPr lang="en-US" sz="1600" dirty="0"/>
              <a:t>– To test the invalid URI condition, run a script which makes the request to a URI that is missing the scheme. </a:t>
            </a:r>
          </a:p>
          <a:p>
            <a:pPr marL="0" indent="0">
              <a:buNone/>
            </a:pPr>
            <a:endParaRPr lang="en-US" sz="1600" dirty="0"/>
          </a:p>
        </p:txBody>
      </p:sp>
      <p:pic>
        <p:nvPicPr>
          <p:cNvPr id="2050" name="Picture 1"/>
          <p:cNvPicPr>
            <a:picLocks noChangeAspect="1" noChangeArrowheads="1"/>
          </p:cNvPicPr>
          <p:nvPr/>
        </p:nvPicPr>
        <p:blipFill rotWithShape="1">
          <a:blip r:embed="rId4">
            <a:extLst>
              <a:ext uri="{28A0092B-C50C-407E-A947-70E740481C1C}">
                <a14:useLocalDpi xmlns:a14="http://schemas.microsoft.com/office/drawing/2010/main" val="0"/>
              </a:ext>
            </a:extLst>
          </a:blip>
          <a:srcRect t="9645"/>
          <a:stretch/>
        </p:blipFill>
        <p:spPr bwMode="auto">
          <a:xfrm>
            <a:off x="476202" y="2636154"/>
            <a:ext cx="7802552" cy="714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3"/>
          <p:cNvSpPr txBox="1"/>
          <p:nvPr/>
        </p:nvSpPr>
        <p:spPr>
          <a:xfrm>
            <a:off x="476202" y="3440625"/>
            <a:ext cx="7826478" cy="338554"/>
          </a:xfrm>
          <a:prstGeom prst="rect">
            <a:avLst/>
          </a:prstGeom>
          <a:noFill/>
        </p:spPr>
        <p:txBody>
          <a:bodyPr wrap="square" rtlCol="0">
            <a:spAutoFit/>
          </a:bodyPr>
          <a:lstStyle/>
          <a:p>
            <a:r>
              <a:rPr lang="en-IN" sz="1600" dirty="0">
                <a:solidFill>
                  <a:srgbClr val="000000"/>
                </a:solidFill>
              </a:rPr>
              <a:t>The </a:t>
            </a:r>
            <a:r>
              <a:rPr lang="en-IN" sz="1600" dirty="0" err="1">
                <a:solidFill>
                  <a:srgbClr val="000000"/>
                </a:solidFill>
              </a:rPr>
              <a:t>traceback</a:t>
            </a:r>
            <a:r>
              <a:rPr lang="en-IN" sz="1600" dirty="0">
                <a:solidFill>
                  <a:srgbClr val="000000"/>
                </a:solidFill>
              </a:rPr>
              <a:t> will be as follows:</a:t>
            </a:r>
          </a:p>
        </p:txBody>
      </p:sp>
      <p:pic>
        <p:nvPicPr>
          <p:cNvPr id="2051"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12647"/>
          <a:stretch/>
        </p:blipFill>
        <p:spPr bwMode="auto">
          <a:xfrm>
            <a:off x="465872" y="3874897"/>
            <a:ext cx="7836808" cy="726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858096288"/>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No Response and HTTP Status Code from the API server (Contd.)</a:t>
            </a:r>
          </a:p>
        </p:txBody>
      </p:sp>
      <p:sp>
        <p:nvSpPr>
          <p:cNvPr id="10" name="Content Placeholder"/>
          <p:cNvSpPr txBox="1">
            <a:spLocks noChangeArrowheads="1"/>
          </p:cNvSpPr>
          <p:nvPr/>
        </p:nvSpPr>
        <p:spPr bwMode="auto">
          <a:xfrm>
            <a:off x="155575" y="769938"/>
            <a:ext cx="8687635" cy="702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Wrong Domain name Example </a:t>
            </a:r>
            <a:r>
              <a:rPr lang="en-US" sz="1600" dirty="0"/>
              <a:t>– To test the wrong domain name condition, run a script which simply makes the request to a URI that has the wrong domain name.</a:t>
            </a: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983"/>
          <a:stretch/>
        </p:blipFill>
        <p:spPr bwMode="auto">
          <a:xfrm>
            <a:off x="157172" y="1325023"/>
            <a:ext cx="8793099" cy="282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948349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No Response and HTTP Status Code from the API server (Contd.)</a:t>
            </a:r>
          </a:p>
        </p:txBody>
      </p:sp>
      <p:sp>
        <p:nvSpPr>
          <p:cNvPr id="10" name="Content Placeholder"/>
          <p:cNvSpPr txBox="1">
            <a:spLocks noChangeArrowheads="1"/>
          </p:cNvSpPr>
          <p:nvPr/>
        </p:nvSpPr>
        <p:spPr bwMode="auto">
          <a:xfrm>
            <a:off x="155575" y="769937"/>
            <a:ext cx="8687635" cy="280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Connectivity Issues </a:t>
            </a:r>
          </a:p>
          <a:p>
            <a:pPr>
              <a:buFont typeface="Arial" pitchFamily="34" charset="0"/>
              <a:buChar char="•"/>
            </a:pPr>
            <a:r>
              <a:rPr lang="en-US" sz="1600" dirty="0"/>
              <a:t>Are there any Proxy, Firewall or VPN issues?</a:t>
            </a:r>
          </a:p>
          <a:p>
            <a:pPr>
              <a:buFont typeface="Arial" pitchFamily="34" charset="0"/>
              <a:buChar char="•"/>
            </a:pPr>
            <a:r>
              <a:rPr lang="en-US" sz="1600" dirty="0"/>
              <a:t>Is there an SSL error?</a:t>
            </a:r>
            <a:endParaRPr lang="en-US" sz="1600" b="1" dirty="0"/>
          </a:p>
          <a:p>
            <a:pPr marL="0" indent="0">
              <a:buNone/>
            </a:pPr>
            <a:r>
              <a:rPr lang="en-US" sz="1600" b="1" dirty="0"/>
              <a:t>Invalid Certificate Example</a:t>
            </a:r>
          </a:p>
          <a:p>
            <a:pPr>
              <a:lnSpc>
                <a:spcPct val="120000"/>
              </a:lnSpc>
              <a:spcBef>
                <a:spcPts val="0"/>
              </a:spcBef>
              <a:spcAft>
                <a:spcPts val="0"/>
              </a:spcAft>
              <a:buFont typeface="Arial" panose="020B0604020202020204" pitchFamily="34" charset="0"/>
              <a:buChar char="•"/>
            </a:pPr>
            <a:r>
              <a:rPr lang="en-US" sz="1600" dirty="0"/>
              <a:t>This issue can only occur if the REST API URI uses a secure connection (HTTPS). </a:t>
            </a:r>
          </a:p>
          <a:p>
            <a:pPr>
              <a:lnSpc>
                <a:spcPct val="120000"/>
              </a:lnSpc>
              <a:spcBef>
                <a:spcPts val="0"/>
              </a:spcBef>
              <a:spcAft>
                <a:spcPts val="0"/>
              </a:spcAft>
              <a:buFont typeface="Arial" panose="020B0604020202020204" pitchFamily="34" charset="0"/>
              <a:buChar char="•"/>
            </a:pPr>
            <a:r>
              <a:rPr lang="en-US" dirty="0"/>
              <a:t>When the scheme of the URI is HTTPS, the connection will perform an</a:t>
            </a:r>
            <a:r>
              <a:rPr lang="en-US" sz="1600" dirty="0"/>
              <a:t> the SSL handshake between the client and the server. If it fails, fix the invalid certificate</a:t>
            </a:r>
          </a:p>
          <a:p>
            <a:pPr marL="0" indent="0">
              <a:buNone/>
            </a:pPr>
            <a:r>
              <a:rPr lang="en-US" sz="1600" b="1" dirty="0"/>
              <a:t>Traceback:</a:t>
            </a:r>
          </a:p>
        </p:txBody>
      </p:sp>
      <p:pic>
        <p:nvPicPr>
          <p:cNvPr id="51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1194" r="3590" b="20420"/>
          <a:stretch/>
        </p:blipFill>
        <p:spPr bwMode="auto">
          <a:xfrm>
            <a:off x="385010" y="3679373"/>
            <a:ext cx="8154556" cy="87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04257132"/>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No Response and HTTP Status Code from the API server (Contd.)</a:t>
            </a:r>
          </a:p>
        </p:txBody>
      </p:sp>
      <p:sp>
        <p:nvSpPr>
          <p:cNvPr id="10" name="Content Placeholder 1"/>
          <p:cNvSpPr txBox="1">
            <a:spLocks noChangeArrowheads="1"/>
          </p:cNvSpPr>
          <p:nvPr/>
        </p:nvSpPr>
        <p:spPr bwMode="auto">
          <a:xfrm>
            <a:off x="155575" y="769937"/>
            <a:ext cx="8687635" cy="1044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But, if you are working in a lab environment where the certificates aren't valid yet, you can turn off the certificate verification setting.</a:t>
            </a:r>
          </a:p>
          <a:p>
            <a:pPr>
              <a:buFont typeface="Arial" pitchFamily="34" charset="0"/>
              <a:buChar char="•"/>
            </a:pPr>
            <a:r>
              <a:rPr lang="en-US" sz="1600" dirty="0"/>
              <a:t>To turn it off for the requests library in Python, add the verify parameter to the request.</a:t>
            </a:r>
          </a:p>
          <a:p>
            <a:pPr marL="0" indent="0">
              <a:buNone/>
            </a:pPr>
            <a:endParaRPr lang="en-US" sz="1600" dirty="0"/>
          </a:p>
        </p:txBody>
      </p:sp>
      <p:pic>
        <p:nvPicPr>
          <p:cNvPr id="61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20119" r="4454" b="36876"/>
          <a:stretch/>
        </p:blipFill>
        <p:spPr bwMode="auto">
          <a:xfrm>
            <a:off x="423863" y="2050472"/>
            <a:ext cx="8217985" cy="47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Content Placeholder 2"/>
          <p:cNvSpPr txBox="1">
            <a:spLocks noChangeArrowheads="1"/>
          </p:cNvSpPr>
          <p:nvPr/>
        </p:nvSpPr>
        <p:spPr bwMode="auto">
          <a:xfrm>
            <a:off x="307974" y="2718479"/>
            <a:ext cx="8333874" cy="1044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Resolution:</a:t>
            </a:r>
          </a:p>
          <a:p>
            <a:pPr>
              <a:buFont typeface="Arial" panose="020B0604020202020204" pitchFamily="34" charset="0"/>
              <a:buChar char="•"/>
            </a:pPr>
            <a:r>
              <a:rPr lang="en-US" sz="1600" dirty="0"/>
              <a:t>Fix the issue by identifying the root cause.</a:t>
            </a:r>
          </a:p>
          <a:p>
            <a:pPr marL="0" indent="0">
              <a:buNone/>
            </a:pPr>
            <a:endParaRPr lang="en-US" sz="1600" dirty="0"/>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1125596120"/>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No Response and HTTP Status Code from the API server (Contd.)</a:t>
            </a:r>
          </a:p>
        </p:txBody>
      </p:sp>
      <p:sp>
        <p:nvSpPr>
          <p:cNvPr id="10" name="Content Placeholder 1"/>
          <p:cNvSpPr txBox="1">
            <a:spLocks noChangeArrowheads="1"/>
          </p:cNvSpPr>
          <p:nvPr/>
        </p:nvSpPr>
        <p:spPr bwMode="auto">
          <a:xfrm>
            <a:off x="106613" y="769937"/>
            <a:ext cx="8687635" cy="122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42875" lvl="4" indent="0">
              <a:spcBef>
                <a:spcPts val="400"/>
              </a:spcBef>
              <a:spcAft>
                <a:spcPts val="400"/>
              </a:spcAft>
              <a:buClr>
                <a:schemeClr val="tx2"/>
              </a:buClr>
              <a:buSzPct val="90000"/>
              <a:buNone/>
            </a:pPr>
            <a:r>
              <a:rPr lang="en-US" sz="1600" b="1" dirty="0">
                <a:solidFill>
                  <a:srgbClr val="000000"/>
                </a:solidFill>
              </a:rPr>
              <a:t>Troubleshooting tips for server side error :</a:t>
            </a:r>
          </a:p>
          <a:p>
            <a:pPr marL="534988" lvl="4" indent="-263525">
              <a:spcBef>
                <a:spcPts val="400"/>
              </a:spcBef>
              <a:spcAft>
                <a:spcPts val="400"/>
              </a:spcAft>
              <a:buClr>
                <a:schemeClr val="tx2"/>
              </a:buClr>
              <a:buSzPct val="90000"/>
              <a:buFont typeface="Arial" pitchFamily="34" charset="0"/>
              <a:buChar char="•"/>
            </a:pPr>
            <a:r>
              <a:rPr lang="en-US" sz="1600" b="1" dirty="0">
                <a:solidFill>
                  <a:srgbClr val="000000"/>
                </a:solidFill>
              </a:rPr>
              <a:t>API server functioning </a:t>
            </a:r>
            <a:r>
              <a:rPr lang="en-US" sz="1600" dirty="0">
                <a:solidFill>
                  <a:srgbClr val="000000"/>
                </a:solidFill>
              </a:rPr>
              <a:t>– poweroff, cabling issues, domain name change, network down.</a:t>
            </a:r>
          </a:p>
          <a:p>
            <a:pPr marL="534988" lvl="4" indent="-263525">
              <a:spcBef>
                <a:spcPts val="400"/>
              </a:spcBef>
              <a:spcAft>
                <a:spcPts val="400"/>
              </a:spcAft>
              <a:buClr>
                <a:schemeClr val="tx2"/>
              </a:buClr>
              <a:buSzPct val="90000"/>
              <a:buFont typeface="Arial" pitchFamily="34" charset="0"/>
              <a:buChar char="•"/>
            </a:pPr>
            <a:r>
              <a:rPr lang="en-US" sz="1600" dirty="0">
                <a:solidFill>
                  <a:srgbClr val="000000"/>
                </a:solidFill>
              </a:rPr>
              <a:t>To test if the IP address is accessible, run a script which makes the request to the URL and waits for a response.</a:t>
            </a:r>
          </a:p>
        </p:txBody>
      </p:sp>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447" t="9881" r="2153" b="18555"/>
          <a:stretch/>
        </p:blipFill>
        <p:spPr bwMode="auto">
          <a:xfrm>
            <a:off x="588931" y="2262751"/>
            <a:ext cx="8043621" cy="83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Content Placeholder 2"/>
          <p:cNvSpPr txBox="1">
            <a:spLocks noChangeArrowheads="1"/>
          </p:cNvSpPr>
          <p:nvPr/>
        </p:nvSpPr>
        <p:spPr bwMode="auto">
          <a:xfrm>
            <a:off x="153107" y="3094001"/>
            <a:ext cx="8687635" cy="595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534988" lvl="4" indent="-306388">
              <a:spcBef>
                <a:spcPts val="600"/>
              </a:spcBef>
              <a:spcAft>
                <a:spcPts val="600"/>
              </a:spcAft>
              <a:buClr>
                <a:schemeClr val="tx2"/>
              </a:buClr>
              <a:buSzPct val="90000"/>
              <a:buFont typeface="Arial" pitchFamily="34" charset="0"/>
              <a:buChar char="•"/>
            </a:pPr>
            <a:r>
              <a:rPr lang="en-US" sz="1600" dirty="0">
                <a:solidFill>
                  <a:srgbClr val="000000"/>
                </a:solidFill>
              </a:rPr>
              <a:t>If the API server is not functioning, you will get a long silence followed by a traceback that will be as follows:</a:t>
            </a:r>
          </a:p>
        </p:txBody>
      </p:sp>
      <p:pic>
        <p:nvPicPr>
          <p:cNvPr id="7171"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r="3609" b="21116"/>
          <a:stretch/>
        </p:blipFill>
        <p:spPr bwMode="auto">
          <a:xfrm>
            <a:off x="582081" y="3673404"/>
            <a:ext cx="8042723" cy="999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5631045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No Response and HTTP Status Code from the API server (Contd.)</a:t>
            </a:r>
          </a:p>
        </p:txBody>
      </p:sp>
      <p:sp>
        <p:nvSpPr>
          <p:cNvPr id="10" name="Content Placeholder"/>
          <p:cNvSpPr txBox="1">
            <a:spLocks noChangeArrowheads="1"/>
          </p:cNvSpPr>
          <p:nvPr/>
        </p:nvSpPr>
        <p:spPr bwMode="auto">
          <a:xfrm>
            <a:off x="106613" y="870675"/>
            <a:ext cx="8687635" cy="384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Is there a communication issue between the API server and the client? </a:t>
            </a:r>
          </a:p>
          <a:p>
            <a:pPr>
              <a:buFont typeface="Arial" pitchFamily="34" charset="0"/>
              <a:buChar char="•"/>
            </a:pPr>
            <a:r>
              <a:rPr lang="en-US" sz="1600" dirty="0"/>
              <a:t>Use a network capturing tool to see if the response from the API server </a:t>
            </a:r>
            <a:r>
              <a:rPr lang="en-IN" sz="1600" dirty="0"/>
              <a:t>is lost in the communication between the API server and the client.</a:t>
            </a:r>
            <a:r>
              <a:rPr lang="en-US" sz="1600" dirty="0"/>
              <a:t>.</a:t>
            </a:r>
          </a:p>
          <a:p>
            <a:pPr>
              <a:buFont typeface="Arial" pitchFamily="34" charset="0"/>
              <a:buChar char="•"/>
            </a:pPr>
            <a:r>
              <a:rPr lang="en-US" sz="1600" dirty="0"/>
              <a:t>If you have access, take a look at the API server logs if the request was received.</a:t>
            </a:r>
            <a:endParaRPr lang="en-US" sz="1600" b="1" dirty="0"/>
          </a:p>
          <a:p>
            <a:pPr marL="0" indent="0">
              <a:buNone/>
            </a:pPr>
            <a:r>
              <a:rPr lang="en-US" sz="1600" b="1" dirty="0"/>
              <a:t>Resolution:</a:t>
            </a:r>
          </a:p>
          <a:p>
            <a:pPr>
              <a:buFont typeface="Arial" pitchFamily="34" charset="0"/>
              <a:buChar char="•"/>
            </a:pPr>
            <a:r>
              <a:rPr lang="en-US" sz="1600" dirty="0"/>
              <a:t>Server side issues cannot be resolved from the API client side. </a:t>
            </a:r>
          </a:p>
          <a:p>
            <a:pPr>
              <a:buFont typeface="Arial" pitchFamily="34" charset="0"/>
              <a:buChar char="•"/>
            </a:pPr>
            <a:r>
              <a:rPr lang="en-US" sz="1600" dirty="0"/>
              <a:t>Contact the administrator of the API server to resolve this issue.</a:t>
            </a:r>
            <a:endParaRPr lang="en-US" sz="1600" b="1" dirty="0"/>
          </a:p>
          <a:p>
            <a:pPr>
              <a:buFont typeface="Arial" pitchFamily="34" charset="0"/>
              <a:buChar char="•"/>
            </a:pPr>
            <a:endParaRPr lang="en-US" sz="1600" b="1" dirty="0"/>
          </a:p>
          <a:p>
            <a:pPr marL="428625" lvl="4" indent="-285750">
              <a:spcBef>
                <a:spcPts val="600"/>
              </a:spcBef>
              <a:spcAft>
                <a:spcPts val="600"/>
              </a:spcAft>
              <a:buClr>
                <a:schemeClr val="tx2"/>
              </a:buClr>
              <a:buSzPct val="90000"/>
              <a:buFont typeface="Arial"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378166841"/>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Interpreting Status Codes</a:t>
            </a:r>
          </a:p>
        </p:txBody>
      </p:sp>
      <p:sp>
        <p:nvSpPr>
          <p:cNvPr id="10" name="Content Placeholder"/>
          <p:cNvSpPr txBox="1">
            <a:spLocks noChangeArrowheads="1"/>
          </p:cNvSpPr>
          <p:nvPr/>
        </p:nvSpPr>
        <p:spPr bwMode="auto">
          <a:xfrm>
            <a:off x="106613" y="769937"/>
            <a:ext cx="8687635" cy="423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SzPct val="94000"/>
              <a:buFont typeface="Arial" panose="020B0604020202020204" pitchFamily="34" charset="0"/>
              <a:buChar char="•"/>
            </a:pPr>
            <a:r>
              <a:rPr lang="en-US" sz="1600" dirty="0"/>
              <a:t>The status code is a part of HTTP/1.1 standard (RFC 7231), where the first digit defines the class of the response and the last two digits do not have any class or categorization role.</a:t>
            </a:r>
          </a:p>
          <a:p>
            <a:pPr marL="169863" lvl="2">
              <a:lnSpc>
                <a:spcPct val="114000"/>
              </a:lnSpc>
              <a:spcBef>
                <a:spcPts val="0"/>
              </a:spcBef>
              <a:spcAft>
                <a:spcPts val="0"/>
              </a:spcAft>
              <a:buClr>
                <a:schemeClr val="tx2"/>
              </a:buClr>
              <a:buSzPct val="90000"/>
              <a:buFont typeface="Arial" pitchFamily="34" charset="0"/>
              <a:buChar char="•"/>
            </a:pPr>
            <a:r>
              <a:rPr lang="en-US" sz="1600" dirty="0"/>
              <a:t>The five categories of status codes are as follows:</a:t>
            </a:r>
          </a:p>
          <a:p>
            <a:pPr marL="312738" lvl="4">
              <a:lnSpc>
                <a:spcPct val="114000"/>
              </a:lnSpc>
              <a:spcBef>
                <a:spcPts val="0"/>
              </a:spcBef>
              <a:spcAft>
                <a:spcPts val="0"/>
              </a:spcAft>
              <a:buClr>
                <a:schemeClr val="tx2"/>
              </a:buClr>
              <a:buSzPct val="90000"/>
              <a:buFont typeface="Arial" pitchFamily="34" charset="0"/>
              <a:buChar char="•"/>
            </a:pPr>
            <a:r>
              <a:rPr lang="en-US" sz="1600" b="1" dirty="0">
                <a:solidFill>
                  <a:srgbClr val="000000"/>
                </a:solidFill>
              </a:rPr>
              <a:t>1xx: Informational </a:t>
            </a:r>
            <a:r>
              <a:rPr lang="en-US" sz="1600" dirty="0">
                <a:solidFill>
                  <a:srgbClr val="000000"/>
                </a:solidFill>
              </a:rPr>
              <a:t>- Request received, continuing to process.</a:t>
            </a:r>
          </a:p>
          <a:p>
            <a:pPr marL="312738" lvl="4">
              <a:lnSpc>
                <a:spcPct val="114000"/>
              </a:lnSpc>
              <a:spcBef>
                <a:spcPts val="0"/>
              </a:spcBef>
              <a:spcAft>
                <a:spcPts val="0"/>
              </a:spcAft>
              <a:buClr>
                <a:schemeClr val="tx2"/>
              </a:buClr>
              <a:buSzPct val="90000"/>
              <a:buFont typeface="Arial" pitchFamily="34" charset="0"/>
              <a:buChar char="•"/>
            </a:pPr>
            <a:r>
              <a:rPr lang="en-US" sz="1600" b="1" dirty="0">
                <a:solidFill>
                  <a:srgbClr val="000000"/>
                </a:solidFill>
              </a:rPr>
              <a:t>2xx: Success </a:t>
            </a:r>
            <a:r>
              <a:rPr lang="en-US" sz="1600" dirty="0">
                <a:solidFill>
                  <a:srgbClr val="000000"/>
                </a:solidFill>
              </a:rPr>
              <a:t>- The action was successfully received, understood, and accepted.</a:t>
            </a:r>
          </a:p>
          <a:p>
            <a:pPr marL="312738" lvl="4">
              <a:lnSpc>
                <a:spcPct val="114000"/>
              </a:lnSpc>
              <a:spcBef>
                <a:spcPts val="0"/>
              </a:spcBef>
              <a:spcAft>
                <a:spcPts val="0"/>
              </a:spcAft>
              <a:buClr>
                <a:schemeClr val="tx2"/>
              </a:buClr>
              <a:buSzPct val="90000"/>
              <a:buFont typeface="Arial" pitchFamily="34" charset="0"/>
              <a:buChar char="•"/>
            </a:pPr>
            <a:r>
              <a:rPr lang="en-US" sz="1600" b="1" dirty="0">
                <a:solidFill>
                  <a:srgbClr val="000000"/>
                </a:solidFill>
              </a:rPr>
              <a:t>3xx: Redirection </a:t>
            </a:r>
            <a:r>
              <a:rPr lang="en-US" sz="1600" dirty="0">
                <a:solidFill>
                  <a:srgbClr val="000000"/>
                </a:solidFill>
              </a:rPr>
              <a:t>- Further action must be taken in order to complete the request.</a:t>
            </a:r>
          </a:p>
          <a:p>
            <a:pPr marL="312738" lvl="4">
              <a:lnSpc>
                <a:spcPct val="114000"/>
              </a:lnSpc>
              <a:spcBef>
                <a:spcPts val="0"/>
              </a:spcBef>
              <a:spcAft>
                <a:spcPts val="0"/>
              </a:spcAft>
              <a:buClr>
                <a:schemeClr val="tx2"/>
              </a:buClr>
              <a:buSzPct val="90000"/>
              <a:buFont typeface="Arial" pitchFamily="34" charset="0"/>
              <a:buChar char="•"/>
            </a:pPr>
            <a:r>
              <a:rPr lang="en-US" sz="1600" b="1" dirty="0">
                <a:solidFill>
                  <a:srgbClr val="000000"/>
                </a:solidFill>
              </a:rPr>
              <a:t>4xx: Client Error </a:t>
            </a:r>
            <a:r>
              <a:rPr lang="en-US" sz="1600" dirty="0">
                <a:solidFill>
                  <a:srgbClr val="000000"/>
                </a:solidFill>
              </a:rPr>
              <a:t>- The request contains bad syntax or cannot be fulfilled.</a:t>
            </a:r>
          </a:p>
          <a:p>
            <a:pPr marL="312738" lvl="4">
              <a:lnSpc>
                <a:spcPct val="114000"/>
              </a:lnSpc>
              <a:spcBef>
                <a:spcPts val="0"/>
              </a:spcBef>
              <a:spcAft>
                <a:spcPts val="0"/>
              </a:spcAft>
              <a:buClr>
                <a:schemeClr val="tx2"/>
              </a:buClr>
              <a:buSzPct val="90000"/>
              <a:buFont typeface="Arial" pitchFamily="34" charset="0"/>
              <a:buChar char="•"/>
            </a:pPr>
            <a:r>
              <a:rPr lang="en-US" sz="1600" b="1" dirty="0">
                <a:solidFill>
                  <a:srgbClr val="000000"/>
                </a:solidFill>
              </a:rPr>
              <a:t>5xx: Server Error </a:t>
            </a:r>
            <a:r>
              <a:rPr lang="en-US" sz="1600" dirty="0">
                <a:solidFill>
                  <a:srgbClr val="000000"/>
                </a:solidFill>
              </a:rPr>
              <a:t>- The server failed to fulfill an apparently valid request.</a:t>
            </a:r>
          </a:p>
          <a:p>
            <a:pPr>
              <a:buFont typeface="Arial" panose="020B0604020202020204" pitchFamily="34" charset="0"/>
              <a:buChar char="•"/>
            </a:pPr>
            <a:r>
              <a:rPr lang="en-US" sz="1600" b="1" dirty="0"/>
              <a:t>Steps to troubleshoot errors:</a:t>
            </a:r>
          </a:p>
          <a:p>
            <a:pPr marL="312738" lvl="4">
              <a:lnSpc>
                <a:spcPct val="100000"/>
              </a:lnSpc>
              <a:spcBef>
                <a:spcPts val="0"/>
              </a:spcBef>
              <a:spcAft>
                <a:spcPts val="0"/>
              </a:spcAft>
              <a:buClr>
                <a:schemeClr val="tx2"/>
              </a:buClr>
              <a:buSzPct val="90000"/>
              <a:buFont typeface="Arial" pitchFamily="34" charset="0"/>
              <a:buChar char="•"/>
            </a:pPr>
            <a:r>
              <a:rPr lang="en-US" sz="1600" b="1" dirty="0">
                <a:solidFill>
                  <a:srgbClr val="000000"/>
                </a:solidFill>
              </a:rPr>
              <a:t>Check the return code </a:t>
            </a:r>
            <a:r>
              <a:rPr lang="en-US" sz="1600" dirty="0">
                <a:solidFill>
                  <a:srgbClr val="000000"/>
                </a:solidFill>
              </a:rPr>
              <a:t>- It can help to output the return code in the script during the development phase.</a:t>
            </a:r>
          </a:p>
          <a:p>
            <a:pPr marL="312738" lvl="4">
              <a:lnSpc>
                <a:spcPct val="114000"/>
              </a:lnSpc>
              <a:spcBef>
                <a:spcPts val="0"/>
              </a:spcBef>
              <a:spcAft>
                <a:spcPts val="0"/>
              </a:spcAft>
              <a:buClr>
                <a:schemeClr val="tx2"/>
              </a:buClr>
              <a:buSzPct val="90000"/>
              <a:buFont typeface="Arial" pitchFamily="34" charset="0"/>
              <a:buChar char="•"/>
            </a:pPr>
            <a:r>
              <a:rPr lang="en-US" sz="1600" b="1" dirty="0">
                <a:solidFill>
                  <a:srgbClr val="000000"/>
                </a:solidFill>
              </a:rPr>
              <a:t>Check the response body </a:t>
            </a:r>
            <a:r>
              <a:rPr lang="en-US" sz="1600" dirty="0">
                <a:solidFill>
                  <a:srgbClr val="000000"/>
                </a:solidFill>
              </a:rPr>
              <a:t>- Output the response body during development</a:t>
            </a:r>
          </a:p>
          <a:p>
            <a:pPr marL="312738" lvl="4">
              <a:lnSpc>
                <a:spcPct val="100000"/>
              </a:lnSpc>
              <a:spcBef>
                <a:spcPts val="0"/>
              </a:spcBef>
              <a:spcAft>
                <a:spcPts val="0"/>
              </a:spcAft>
              <a:buClr>
                <a:schemeClr val="tx2"/>
              </a:buClr>
              <a:buSzPct val="90000"/>
              <a:buFont typeface="Arial" pitchFamily="34" charset="0"/>
              <a:buChar char="•"/>
            </a:pPr>
            <a:r>
              <a:rPr lang="en-US" sz="1600" b="1" dirty="0">
                <a:solidFill>
                  <a:srgbClr val="000000"/>
                </a:solidFill>
              </a:rPr>
              <a:t>Use status code reference </a:t>
            </a:r>
            <a:r>
              <a:rPr lang="en-US" sz="1600" dirty="0">
                <a:solidFill>
                  <a:srgbClr val="000000"/>
                </a:solidFill>
              </a:rPr>
              <a:t>– If the issues cannot be resolved by checking the return code and response body.</a:t>
            </a:r>
          </a:p>
          <a:p>
            <a:pPr marL="0" indent="0">
              <a:buNone/>
            </a:pPr>
            <a:r>
              <a:rPr lang="en-US" sz="1600" dirty="0"/>
              <a:t> </a:t>
            </a:r>
          </a:p>
        </p:txBody>
      </p:sp>
    </p:spTree>
    <p:custDataLst>
      <p:tags r:id="rId1"/>
    </p:custDataLst>
    <p:extLst>
      <p:ext uri="{BB962C8B-B14F-4D97-AF65-F5344CB8AC3E}">
        <p14:creationId xmlns:p14="http://schemas.microsoft.com/office/powerpoint/2010/main" val="174457153"/>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2xx and 4xx Status Codes</a:t>
            </a:r>
          </a:p>
        </p:txBody>
      </p:sp>
      <p:sp>
        <p:nvSpPr>
          <p:cNvPr id="10" name="Content Placeholder"/>
          <p:cNvSpPr txBox="1">
            <a:spLocks noChangeArrowheads="1"/>
          </p:cNvSpPr>
          <p:nvPr/>
        </p:nvSpPr>
        <p:spPr bwMode="auto">
          <a:xfrm>
            <a:off x="106613" y="769937"/>
            <a:ext cx="9037387" cy="290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b="1" dirty="0"/>
              <a:t>2xx – Success error</a:t>
            </a:r>
            <a:r>
              <a:rPr lang="en-US" sz="1600" dirty="0"/>
              <a:t>: Successfully received, understood and accepted</a:t>
            </a:r>
          </a:p>
          <a:p>
            <a:pPr>
              <a:buFont typeface="Arial" pitchFamily="34" charset="0"/>
              <a:buChar char="•"/>
            </a:pPr>
            <a:r>
              <a:rPr lang="en-US" sz="1600" b="1" dirty="0"/>
              <a:t>4xx – Client side error</a:t>
            </a:r>
            <a:r>
              <a:rPr lang="en-US" sz="1600" dirty="0"/>
              <a:t>: Error is on the client side.</a:t>
            </a:r>
          </a:p>
          <a:p>
            <a:pPr marL="0" indent="0">
              <a:buNone/>
            </a:pPr>
            <a:r>
              <a:rPr lang="en-US" sz="1600" dirty="0"/>
              <a:t>Troubleshooting common 4xx errors:</a:t>
            </a:r>
          </a:p>
          <a:p>
            <a:pPr marL="0" indent="0">
              <a:buNone/>
            </a:pPr>
            <a:r>
              <a:rPr lang="en-US" sz="1600" b="1" dirty="0"/>
              <a:t>400 – Bad request</a:t>
            </a:r>
          </a:p>
          <a:p>
            <a:pPr marL="0" indent="0">
              <a:buNone/>
            </a:pPr>
            <a:r>
              <a:rPr lang="en-US" dirty="0"/>
              <a:t>The request could not be understood by the server due to malformed syntax, which is mainly due to:</a:t>
            </a:r>
            <a:endParaRPr lang="en-US" sz="1600" b="1" dirty="0"/>
          </a:p>
          <a:p>
            <a:pPr lvl="1">
              <a:buFont typeface="Arial" pitchFamily="34" charset="0"/>
              <a:buChar char="•"/>
            </a:pPr>
            <a:r>
              <a:rPr lang="en-US" sz="1600" dirty="0"/>
              <a:t>Misspelling of resources</a:t>
            </a:r>
          </a:p>
          <a:p>
            <a:pPr lvl="1">
              <a:buFont typeface="Arial" pitchFamily="34" charset="0"/>
              <a:buChar char="•"/>
            </a:pPr>
            <a:r>
              <a:rPr lang="en-US" sz="1600" dirty="0"/>
              <a:t>Syntax issue in JSON object.</a:t>
            </a:r>
          </a:p>
        </p:txBody>
      </p:sp>
    </p:spTree>
    <p:custDataLst>
      <p:tags r:id="rId1"/>
    </p:custDataLst>
    <p:extLst>
      <p:ext uri="{BB962C8B-B14F-4D97-AF65-F5344CB8AC3E}">
        <p14:creationId xmlns:p14="http://schemas.microsoft.com/office/powerpoint/2010/main" val="125981289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 (Contd.)</a:t>
            </a:r>
          </a:p>
        </p:txBody>
      </p:sp>
      <p:sp>
        <p:nvSpPr>
          <p:cNvPr id="11266" name="Content Placeholder"/>
          <p:cNvSpPr>
            <a:spLocks noGrp="1" noChangeArrowheads="1"/>
          </p:cNvSpPr>
          <p:nvPr>
            <p:ph idx="1"/>
          </p:nvPr>
        </p:nvSpPr>
        <p:spPr>
          <a:xfrm>
            <a:off x="145358" y="798944"/>
            <a:ext cx="8853286" cy="3993954"/>
          </a:xfrm>
        </p:spPr>
        <p:txBody>
          <a:bodyPr/>
          <a:lstStyle/>
          <a:p>
            <a:pPr marL="0" indent="0">
              <a:buNone/>
            </a:pPr>
            <a:r>
              <a:rPr lang="en-US" altLang="ja-JP" sz="1600" dirty="0"/>
              <a:t>Topic 4.2</a:t>
            </a:r>
          </a:p>
          <a:p>
            <a:pPr lvl="1"/>
            <a:r>
              <a:rPr lang="en-US" altLang="ja-JP" sz="1600" dirty="0"/>
              <a:t>Discuss the difference between Asynchronous and Synchronous APIs. Ask the students to provide examples for Asynchronous and Synchronous APIs and have a discussion on the same.</a:t>
            </a:r>
          </a:p>
          <a:p>
            <a:pPr lvl="1"/>
            <a:r>
              <a:rPr lang="en-US" altLang="ja-JP" sz="1600" dirty="0"/>
              <a:t>Discuss the benefits of Asynchronous and Synchronous APIs.</a:t>
            </a:r>
          </a:p>
          <a:p>
            <a:pPr marL="142875" lvl="1" indent="0">
              <a:buNone/>
            </a:pPr>
            <a:endParaRPr lang="en-US" sz="1600" dirty="0"/>
          </a:p>
          <a:p>
            <a:pPr marL="142875" lvl="1" indent="0">
              <a:buNone/>
            </a:pPr>
            <a:r>
              <a:rPr lang="en-US" sz="1600" dirty="0"/>
              <a:t>Topic 4.3</a:t>
            </a:r>
          </a:p>
          <a:p>
            <a:pPr marL="572770" lvl="1" indent="-285750"/>
            <a:r>
              <a:rPr lang="en-US" sz="1600" dirty="0"/>
              <a:t>Discuss API architectural styles: RPC, SOAP, and REST.</a:t>
            </a:r>
          </a:p>
          <a:p>
            <a:pPr marL="572770" lvl="1" indent="-285750"/>
            <a:r>
              <a:rPr lang="en-US" sz="1600" dirty="0">
                <a:ea typeface="ＭＳ Ｐゴシック"/>
              </a:rPr>
              <a:t>Provide examples of RPC, SOAP, and REST to the class. Ask them to brainstorm on the examples and identify the appropriate architectural style.</a:t>
            </a:r>
          </a:p>
          <a:p>
            <a:pPr lvl="1"/>
            <a:endParaRPr lang="en-US" sz="1600" dirty="0"/>
          </a:p>
          <a:p>
            <a:pPr lvl="1"/>
            <a:endParaRPr lang="en-US" sz="1600" dirty="0"/>
          </a:p>
          <a:p>
            <a:pPr lvl="1">
              <a:lnSpc>
                <a:spcPct val="85000"/>
              </a:lnSpc>
              <a:spcBef>
                <a:spcPct val="30000"/>
              </a:spcBef>
            </a:pPr>
            <a:endParaRPr lang="en-US" dirty="0"/>
          </a:p>
          <a:p>
            <a:pPr marL="169545" indent="-169545">
              <a:lnSpc>
                <a:spcPct val="85000"/>
              </a:lnSpc>
              <a:spcBef>
                <a:spcPct val="30000"/>
              </a:spcBef>
            </a:pPr>
            <a:endParaRPr lang="en-US" dirty="0"/>
          </a:p>
          <a:p>
            <a:pPr marL="629920" lvl="2" indent="-213995">
              <a:buFont typeface="Arial" panose="020B0604020202020204" pitchFamily="34" charset="0"/>
              <a:buChar char="•"/>
            </a:pPr>
            <a:endParaRPr lang="en-US" dirty="0"/>
          </a:p>
          <a:p>
            <a:pPr marL="629920" lvl="2" indent="-213995">
              <a:buFont typeface="Arial" panose="020B0604020202020204" pitchFamily="34" charset="0"/>
              <a:buChar char="•"/>
            </a:pPr>
            <a:endParaRPr lang="en-US" sz="1500" dirty="0"/>
          </a:p>
          <a:p>
            <a:pPr marL="169545" indent="-169545">
              <a:lnSpc>
                <a:spcPct val="85000"/>
              </a:lnSpc>
              <a:spcBef>
                <a:spcPct val="30000"/>
              </a:spcBef>
            </a:pPr>
            <a:endParaRPr lang="en-US" b="1" dirty="0">
              <a:solidFill>
                <a:srgbClr val="FF0000"/>
              </a:solidFill>
            </a:endParaRPr>
          </a:p>
          <a:p>
            <a:pPr marL="169545" indent="-169545">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4222775096"/>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2xx and 4xx Status Codes (Contd.)</a:t>
            </a:r>
          </a:p>
        </p:txBody>
      </p:sp>
      <p:sp>
        <p:nvSpPr>
          <p:cNvPr id="10" name="Content Placeholder 1"/>
          <p:cNvSpPr txBox="1">
            <a:spLocks noChangeArrowheads="1"/>
          </p:cNvSpPr>
          <p:nvPr/>
        </p:nvSpPr>
        <p:spPr bwMode="auto">
          <a:xfrm>
            <a:off x="106613" y="769938"/>
            <a:ext cx="8687635" cy="2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lvl="1" indent="0">
              <a:buNone/>
            </a:pPr>
            <a:r>
              <a:rPr lang="en-US" sz="1600" b="1" dirty="0"/>
              <a:t>Example : </a:t>
            </a:r>
            <a:r>
              <a:rPr lang="en-US" sz="1600" dirty="0"/>
              <a:t>This example returns a status code of 400.</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5" name="Picture 1"/>
          <p:cNvPicPr>
            <a:picLocks noChangeAspect="1" noChangeArrowheads="1"/>
          </p:cNvPicPr>
          <p:nvPr/>
        </p:nvPicPr>
        <p:blipFill rotWithShape="1">
          <a:blip r:embed="rId4">
            <a:extLst>
              <a:ext uri="{28A0092B-C50C-407E-A947-70E740481C1C}">
                <a14:useLocalDpi xmlns:a14="http://schemas.microsoft.com/office/drawing/2010/main" val="0"/>
              </a:ext>
            </a:extLst>
          </a:blip>
          <a:srcRect l="762" t="11846" r="7586" b="23340"/>
          <a:stretch/>
        </p:blipFill>
        <p:spPr bwMode="auto">
          <a:xfrm>
            <a:off x="195741" y="1218167"/>
            <a:ext cx="8625372" cy="1280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2"/>
          <p:cNvSpPr/>
          <p:nvPr/>
        </p:nvSpPr>
        <p:spPr>
          <a:xfrm>
            <a:off x="154062" y="2638584"/>
            <a:ext cx="8640186" cy="42620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sz="1600" dirty="0">
                <a:solidFill>
                  <a:srgbClr val="000000"/>
                </a:solidFill>
              </a:rPr>
              <a:t>The server side also tells you "No id field provided", because the id is mandatory for this API request. </a:t>
            </a:r>
          </a:p>
        </p:txBody>
      </p:sp>
      <p:pic>
        <p:nvPicPr>
          <p:cNvPr id="92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487" t="7439" r="8892" b="33986"/>
          <a:stretch/>
        </p:blipFill>
        <p:spPr bwMode="auto">
          <a:xfrm>
            <a:off x="140199" y="3283574"/>
            <a:ext cx="8819106" cy="122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02350752"/>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2xx and 4xx Status Codes (Contd.)</a:t>
            </a:r>
          </a:p>
        </p:txBody>
      </p:sp>
      <p:sp>
        <p:nvSpPr>
          <p:cNvPr id="10" name="Content Placeholder 1"/>
          <p:cNvSpPr txBox="1">
            <a:spLocks noChangeArrowheads="1"/>
          </p:cNvSpPr>
          <p:nvPr/>
        </p:nvSpPr>
        <p:spPr bwMode="auto">
          <a:xfrm>
            <a:off x="106613" y="769938"/>
            <a:ext cx="8848701" cy="92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401 – Unauthorized: </a:t>
            </a:r>
          </a:p>
          <a:p>
            <a:pPr lvl="1">
              <a:buFont typeface="Arial" pitchFamily="34" charset="0"/>
              <a:buChar char="•"/>
            </a:pPr>
            <a:r>
              <a:rPr lang="en-US" sz="1600" dirty="0"/>
              <a:t>This error message means the server could not authenticate the request.</a:t>
            </a:r>
            <a:endParaRPr lang="en-US" sz="1600" b="1" dirty="0"/>
          </a:p>
          <a:p>
            <a:pPr lvl="1">
              <a:buFont typeface="Arial" pitchFamily="34" charset="0"/>
              <a:buChar char="•"/>
            </a:pPr>
            <a:r>
              <a:rPr lang="en-US" sz="1600" dirty="0"/>
              <a:t>Check your credentials, including username, password, API key,  token, request URI</a:t>
            </a:r>
          </a:p>
          <a:p>
            <a:pPr marL="142875" lvl="1" indent="0">
              <a:buNone/>
            </a:pPr>
            <a:r>
              <a:rPr lang="en-US" sz="1600" b="1" dirty="0"/>
              <a:t>Example</a:t>
            </a:r>
          </a:p>
          <a:p>
            <a:pPr marL="142875" lvl="1" indent="0">
              <a:buNone/>
            </a:pPr>
            <a:endParaRPr lang="en-US" sz="1600" b="1" dirty="0"/>
          </a:p>
          <a:p>
            <a:pPr marL="142875" lvl="1" indent="0">
              <a:buNone/>
            </a:pPr>
            <a:endParaRPr lang="en-US" sz="1600" b="1" dirty="0"/>
          </a:p>
          <a:p>
            <a:pPr marL="142875" lvl="1" indent="0">
              <a:buNone/>
            </a:pPr>
            <a:endParaRPr lang="en-US" sz="1600" b="1" dirty="0"/>
          </a:p>
          <a:p>
            <a:pPr marL="142875" lvl="1" indent="0">
              <a:buNone/>
            </a:pPr>
            <a:endParaRPr lang="en-US" sz="1600" b="1" dirty="0"/>
          </a:p>
        </p:txBody>
      </p:sp>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4826" r="2294" b="21294"/>
          <a:stretch/>
        </p:blipFill>
        <p:spPr bwMode="auto">
          <a:xfrm>
            <a:off x="392350" y="2131886"/>
            <a:ext cx="8115300" cy="10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Content Placeholder 2"/>
          <p:cNvSpPr txBox="1">
            <a:spLocks noChangeArrowheads="1"/>
          </p:cNvSpPr>
          <p:nvPr/>
        </p:nvSpPr>
        <p:spPr bwMode="auto">
          <a:xfrm>
            <a:off x="392350" y="3194006"/>
            <a:ext cx="8848701" cy="35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dirty="0"/>
              <a:t>The authentication auth=("person1","great") should be added in the code</a:t>
            </a:r>
          </a:p>
          <a:p>
            <a:pPr marL="142875" lvl="1" indent="0">
              <a:buNone/>
            </a:pPr>
            <a:endParaRPr lang="en-US" sz="1600" b="1" dirty="0"/>
          </a:p>
          <a:p>
            <a:pPr marL="142875" lvl="1" indent="0">
              <a:buNone/>
            </a:pPr>
            <a:endParaRPr lang="en-US" sz="1600" b="1" dirty="0"/>
          </a:p>
          <a:p>
            <a:pPr marL="142875" lvl="1" indent="0">
              <a:buNone/>
            </a:pPr>
            <a:endParaRPr lang="en-US" sz="1600" b="1" dirty="0"/>
          </a:p>
        </p:txBody>
      </p:sp>
      <p:pic>
        <p:nvPicPr>
          <p:cNvPr id="10243"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t="6425" b="18594"/>
          <a:stretch/>
        </p:blipFill>
        <p:spPr bwMode="auto">
          <a:xfrm>
            <a:off x="392350" y="3483429"/>
            <a:ext cx="8277225" cy="118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94033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2xx and 4xx Status Codes (Contd.)</a:t>
            </a:r>
          </a:p>
        </p:txBody>
      </p:sp>
      <p:sp>
        <p:nvSpPr>
          <p:cNvPr id="10" name="Content Placeholder 1"/>
          <p:cNvSpPr txBox="1">
            <a:spLocks noChangeArrowheads="1"/>
          </p:cNvSpPr>
          <p:nvPr/>
        </p:nvSpPr>
        <p:spPr bwMode="auto">
          <a:xfrm>
            <a:off x="106613" y="769938"/>
            <a:ext cx="8848701" cy="138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403 – Forbidden</a:t>
            </a:r>
          </a:p>
          <a:p>
            <a:pPr>
              <a:buFont typeface="Arial" panose="020B0604020202020204" pitchFamily="34" charset="0"/>
              <a:buChar char="•"/>
            </a:pPr>
            <a:r>
              <a:rPr lang="en-US" sz="1600" dirty="0"/>
              <a:t>The server recognizes the authentication credentials, but the client is not authorized to perform the request.</a:t>
            </a:r>
          </a:p>
          <a:p>
            <a:pPr>
              <a:buFont typeface="Arial" panose="020B0604020202020204" pitchFamily="34" charset="0"/>
              <a:buChar char="•"/>
            </a:pPr>
            <a:r>
              <a:rPr lang="en-US" sz="1600" b="1" dirty="0" smtClean="0"/>
              <a:t>Example</a:t>
            </a:r>
            <a:r>
              <a:rPr lang="en-US" sz="1600" b="1" dirty="0"/>
              <a:t>: </a:t>
            </a:r>
            <a:r>
              <a:rPr lang="en-US" dirty="0"/>
              <a:t>The status code 403 is not an authentication issue; it is just that the user does not have enough privileges to use that particular API.</a:t>
            </a:r>
            <a:endParaRPr lang="en-US" sz="1600" b="1" dirty="0"/>
          </a:p>
          <a:p>
            <a:pPr marL="142875" lvl="1" indent="0">
              <a:buNone/>
            </a:pPr>
            <a:endParaRPr lang="en-US" sz="1600" b="1" dirty="0"/>
          </a:p>
          <a:p>
            <a:pPr marL="142875" lvl="1" indent="0">
              <a:buNone/>
            </a:pPr>
            <a:endParaRPr lang="en-US" sz="1600" b="1" dirty="0"/>
          </a:p>
          <a:p>
            <a:pPr marL="142875" lvl="1" indent="0">
              <a:buNone/>
            </a:pPr>
            <a:endParaRPr lang="en-US" sz="1600" b="1" dirty="0"/>
          </a:p>
          <a:p>
            <a:pPr marL="142875" lvl="1" indent="0">
              <a:buNone/>
            </a:pPr>
            <a:endParaRPr lang="en-US" sz="1600" b="1" dirty="0"/>
          </a:p>
        </p:txBody>
      </p:sp>
      <p:pic>
        <p:nvPicPr>
          <p:cNvPr id="1126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9871" b="21275"/>
          <a:stretch/>
        </p:blipFill>
        <p:spPr bwMode="auto">
          <a:xfrm>
            <a:off x="1164770" y="2375834"/>
            <a:ext cx="6814460" cy="920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Content Placeholder 2"/>
          <p:cNvSpPr txBox="1">
            <a:spLocks noChangeArrowheads="1"/>
          </p:cNvSpPr>
          <p:nvPr/>
        </p:nvSpPr>
        <p:spPr bwMode="auto">
          <a:xfrm>
            <a:off x="106613" y="3361661"/>
            <a:ext cx="8647339" cy="32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0975" lvl="1" indent="0">
              <a:buNone/>
            </a:pPr>
            <a:r>
              <a:rPr lang="en-US" sz="1600" dirty="0"/>
              <a:t>The authentication should be modified to use person2/super instead of person1/great.</a:t>
            </a:r>
          </a:p>
          <a:p>
            <a:pPr marL="142875" lvl="1" indent="0">
              <a:buNone/>
            </a:pPr>
            <a:endParaRPr lang="en-US" sz="1600" dirty="0"/>
          </a:p>
          <a:p>
            <a:pPr marL="142875" lvl="1" indent="0">
              <a:buNone/>
            </a:pPr>
            <a:endParaRPr lang="en-US" sz="1600" dirty="0"/>
          </a:p>
          <a:p>
            <a:pPr marL="142875" lvl="1" indent="0">
              <a:buNone/>
            </a:pPr>
            <a:endParaRPr lang="en-US" sz="1600" b="1" dirty="0"/>
          </a:p>
        </p:txBody>
      </p:sp>
      <p:pic>
        <p:nvPicPr>
          <p:cNvPr id="1126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r="1824" b="17299"/>
          <a:stretch/>
        </p:blipFill>
        <p:spPr bwMode="auto">
          <a:xfrm>
            <a:off x="859970" y="3653045"/>
            <a:ext cx="7424060" cy="108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645000043"/>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2xx and 4xx Status Codes (Contd.)</a:t>
            </a:r>
          </a:p>
        </p:txBody>
      </p:sp>
      <p:sp>
        <p:nvSpPr>
          <p:cNvPr id="10" name="Content Placeholder"/>
          <p:cNvSpPr txBox="1">
            <a:spLocks noChangeArrowheads="1"/>
          </p:cNvSpPr>
          <p:nvPr/>
        </p:nvSpPr>
        <p:spPr bwMode="auto">
          <a:xfrm>
            <a:off x="106613" y="769938"/>
            <a:ext cx="8848701" cy="393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407</a:t>
            </a:r>
            <a:r>
              <a:rPr lang="en-US" sz="1600" dirty="0"/>
              <a:t> </a:t>
            </a:r>
            <a:r>
              <a:rPr lang="en-US" sz="1600" b="1" dirty="0"/>
              <a:t>- Proxy Authentication Required</a:t>
            </a:r>
          </a:p>
          <a:p>
            <a:pPr lvl="2">
              <a:buFont typeface="Arial" pitchFamily="34" charset="0"/>
              <a:buChar char="•"/>
            </a:pPr>
            <a:r>
              <a:rPr lang="en-US" sz="1600" dirty="0"/>
              <a:t>This code is similar to 401 (Unauthorized), but it indicates that the client must first authenticate itself with the proxy.</a:t>
            </a:r>
          </a:p>
          <a:p>
            <a:pPr lvl="2">
              <a:buFont typeface="Arial" pitchFamily="34" charset="0"/>
              <a:buChar char="•"/>
            </a:pPr>
            <a:r>
              <a:rPr lang="en-US" sz="1600" dirty="0"/>
              <a:t> In this scenario, there is a proxy server between the client and the server, and the 407 response code indicates that the client needs to authenticate with the proxy server first.</a:t>
            </a:r>
            <a:endParaRPr lang="en-US" sz="1600" b="1" dirty="0"/>
          </a:p>
          <a:p>
            <a:pPr marL="0" indent="0">
              <a:buNone/>
            </a:pPr>
            <a:r>
              <a:rPr lang="en-US" sz="1600" b="1" dirty="0"/>
              <a:t>409</a:t>
            </a:r>
            <a:r>
              <a:rPr lang="en-US" sz="1600" dirty="0"/>
              <a:t> </a:t>
            </a:r>
            <a:r>
              <a:rPr lang="en-US" sz="1600" b="1" dirty="0"/>
              <a:t>-</a:t>
            </a:r>
            <a:r>
              <a:rPr lang="en-US" sz="1600" dirty="0"/>
              <a:t> </a:t>
            </a:r>
            <a:r>
              <a:rPr lang="en-US" sz="1600" b="1" dirty="0"/>
              <a:t>The request could not be completed due to a conflict with the current state of the target resource.</a:t>
            </a:r>
          </a:p>
          <a:p>
            <a:pPr lvl="2"/>
            <a:r>
              <a:rPr lang="en-US" sz="1600" dirty="0"/>
              <a:t>For example, an edit conflict where a resource is being edited by multiple users would cause a 409 error. </a:t>
            </a:r>
          </a:p>
          <a:p>
            <a:pPr lvl="2"/>
            <a:r>
              <a:rPr lang="en-US" sz="1600" dirty="0"/>
              <a:t>Retrying the request later might succeed, as long as the conflict is resolved by the server.</a:t>
            </a:r>
          </a:p>
          <a:p>
            <a:pPr marL="0" indent="0">
              <a:buNone/>
            </a:pPr>
            <a:endParaRPr lang="en-US" sz="1600" b="1" dirty="0"/>
          </a:p>
        </p:txBody>
      </p:sp>
    </p:spTree>
    <p:custDataLst>
      <p:tags r:id="rId1"/>
    </p:custDataLst>
    <p:extLst>
      <p:ext uri="{BB962C8B-B14F-4D97-AF65-F5344CB8AC3E}">
        <p14:creationId xmlns:p14="http://schemas.microsoft.com/office/powerpoint/2010/main" val="1822200268"/>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2xx and 4xx Status Codes (Contd.)</a:t>
            </a:r>
          </a:p>
        </p:txBody>
      </p:sp>
      <p:sp>
        <p:nvSpPr>
          <p:cNvPr id="10" name="Content Placeholder 1"/>
          <p:cNvSpPr txBox="1">
            <a:spLocks noChangeArrowheads="1"/>
          </p:cNvSpPr>
          <p:nvPr/>
        </p:nvSpPr>
        <p:spPr bwMode="auto">
          <a:xfrm>
            <a:off x="106613" y="769938"/>
            <a:ext cx="8980667" cy="1102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415</a:t>
            </a:r>
            <a:r>
              <a:rPr lang="en-US" sz="1600" dirty="0"/>
              <a:t> </a:t>
            </a:r>
            <a:r>
              <a:rPr lang="en-US" sz="1600" b="1" dirty="0"/>
              <a:t>- Unsupported Media Type</a:t>
            </a:r>
          </a:p>
          <a:p>
            <a:pPr>
              <a:buFont typeface="Arial" panose="020B0604020202020204" pitchFamily="34" charset="0"/>
              <a:buChar char="•"/>
            </a:pPr>
            <a:r>
              <a:rPr lang="en-US" sz="1600" dirty="0"/>
              <a:t>In this case, the client sent a request body in a format that the server does not support. </a:t>
            </a:r>
            <a:endParaRPr lang="en-US" sz="1600" b="1" dirty="0"/>
          </a:p>
          <a:p>
            <a:pPr>
              <a:buFont typeface="Arial" panose="020B0604020202020204" pitchFamily="34" charset="0"/>
              <a:buChar char="•"/>
            </a:pPr>
            <a:r>
              <a:rPr lang="en-US" sz="1600" b="1" dirty="0"/>
              <a:t>Example: </a:t>
            </a:r>
            <a:r>
              <a:rPr lang="en-US" sz="1600" dirty="0"/>
              <a:t>If the client sends XML to a server that only accepts JSON, the server would return a 415 error</a:t>
            </a:r>
            <a:r>
              <a:rPr lang="en-US" dirty="0"/>
              <a:t>.</a:t>
            </a:r>
            <a:endParaRPr lang="en-US" sz="1600" b="1" dirty="0"/>
          </a:p>
          <a:p>
            <a:pPr marL="0" indent="0">
              <a:buNone/>
            </a:pPr>
            <a:endParaRPr lang="en-US" sz="1600" b="1" dirty="0"/>
          </a:p>
          <a:p>
            <a:pPr marL="0" indent="0">
              <a:buNone/>
            </a:pPr>
            <a:endParaRPr lang="en-US" sz="1600" b="1" dirty="0"/>
          </a:p>
          <a:p>
            <a:pPr marL="0" indent="0">
              <a:buNone/>
            </a:pPr>
            <a:endParaRPr lang="en-US" sz="1600" b="1" dirty="0"/>
          </a:p>
        </p:txBody>
      </p:sp>
      <p:pic>
        <p:nvPicPr>
          <p:cNvPr id="1536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065" t="7203" r="2393" b="62052"/>
          <a:stretch/>
        </p:blipFill>
        <p:spPr bwMode="auto">
          <a:xfrm>
            <a:off x="821438" y="2161493"/>
            <a:ext cx="7419048" cy="108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Content Placeholder 2"/>
          <p:cNvSpPr txBox="1">
            <a:spLocks noChangeArrowheads="1"/>
          </p:cNvSpPr>
          <p:nvPr/>
        </p:nvSpPr>
        <p:spPr bwMode="auto">
          <a:xfrm>
            <a:off x="238579" y="3158690"/>
            <a:ext cx="8848701" cy="37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90488" indent="0">
              <a:buNone/>
            </a:pPr>
            <a:r>
              <a:rPr lang="en-US" sz="1600" dirty="0"/>
              <a:t>Omitting the header or adding a header </a:t>
            </a:r>
            <a:r>
              <a:rPr lang="en-US" sz="1600" b="1" dirty="0"/>
              <a:t>{"content-type":"application/ json"}</a:t>
            </a:r>
            <a:r>
              <a:rPr lang="en-US" sz="1600" dirty="0"/>
              <a:t> will work.</a:t>
            </a:r>
            <a:endParaRPr lang="en-US" sz="1600" b="1" dirty="0"/>
          </a:p>
        </p:txBody>
      </p:sp>
      <p:pic>
        <p:nvPicPr>
          <p:cNvPr id="1536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741" t="58679" r="2717" b="5121"/>
          <a:stretch/>
        </p:blipFill>
        <p:spPr bwMode="auto">
          <a:xfrm>
            <a:off x="513144" y="3533079"/>
            <a:ext cx="8035637" cy="111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37745674"/>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5xx Status Codes</a:t>
            </a:r>
          </a:p>
        </p:txBody>
      </p:sp>
      <p:sp>
        <p:nvSpPr>
          <p:cNvPr id="10" name="Content Placeholder"/>
          <p:cNvSpPr txBox="1">
            <a:spLocks noChangeArrowheads="1"/>
          </p:cNvSpPr>
          <p:nvPr/>
        </p:nvSpPr>
        <p:spPr bwMode="auto">
          <a:xfrm>
            <a:off x="106613" y="769938"/>
            <a:ext cx="8906758" cy="393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300"/>
              </a:spcBef>
              <a:spcAft>
                <a:spcPts val="300"/>
              </a:spcAft>
              <a:buFont typeface="Arial" pitchFamily="34" charset="0"/>
              <a:buChar char="•"/>
            </a:pPr>
            <a:r>
              <a:rPr lang="en-US" sz="1600" b="1" dirty="0"/>
              <a:t>500</a:t>
            </a:r>
            <a:r>
              <a:rPr lang="en-US" sz="1600" dirty="0"/>
              <a:t> </a:t>
            </a:r>
            <a:r>
              <a:rPr lang="en-US" sz="1600" b="1" dirty="0"/>
              <a:t>- Internal Server Error</a:t>
            </a:r>
          </a:p>
          <a:p>
            <a:pPr marL="673907" lvl="6">
              <a:spcBef>
                <a:spcPts val="300"/>
              </a:spcBef>
              <a:spcAft>
                <a:spcPts val="300"/>
              </a:spcAft>
              <a:buClr>
                <a:schemeClr val="tx2"/>
              </a:buClr>
              <a:buSzPct val="90000"/>
            </a:pPr>
            <a:r>
              <a:rPr lang="en-US" sz="1600" dirty="0">
                <a:solidFill>
                  <a:srgbClr val="000000"/>
                </a:solidFill>
                <a:ea typeface="ＭＳ Ｐゴシック" charset="0"/>
                <a:cs typeface="CiscoSans"/>
              </a:rPr>
              <a:t>The server encountered an unexpected condition that prevented it from fulfilling the request.</a:t>
            </a:r>
          </a:p>
          <a:p>
            <a:pPr>
              <a:spcBef>
                <a:spcPts val="300"/>
              </a:spcBef>
              <a:spcAft>
                <a:spcPts val="300"/>
              </a:spcAft>
              <a:buFont typeface="Arial" pitchFamily="34" charset="0"/>
              <a:buChar char="•"/>
            </a:pPr>
            <a:r>
              <a:rPr lang="en-US" sz="1600" b="1" dirty="0"/>
              <a:t>501 - Not Implemented</a:t>
            </a:r>
          </a:p>
          <a:p>
            <a:pPr marL="673907" lvl="6">
              <a:spcBef>
                <a:spcPts val="300"/>
              </a:spcBef>
              <a:spcAft>
                <a:spcPts val="300"/>
              </a:spcAft>
              <a:buClr>
                <a:schemeClr val="tx2"/>
              </a:buClr>
              <a:buSzPct val="90000"/>
            </a:pPr>
            <a:r>
              <a:rPr lang="en-US" sz="1600" dirty="0">
                <a:solidFill>
                  <a:srgbClr val="000000"/>
                </a:solidFill>
                <a:ea typeface="ＭＳ Ｐゴシック" charset="0"/>
                <a:cs typeface="CiscoSans"/>
              </a:rPr>
              <a:t>The server does not support the functionality required to fulfill this request</a:t>
            </a:r>
          </a:p>
          <a:p>
            <a:pPr>
              <a:spcBef>
                <a:spcPts val="300"/>
              </a:spcBef>
              <a:spcAft>
                <a:spcPts val="300"/>
              </a:spcAft>
              <a:buFont typeface="Arial" pitchFamily="34" charset="0"/>
              <a:buChar char="•"/>
            </a:pPr>
            <a:r>
              <a:rPr lang="en-US" sz="1600" b="1" dirty="0"/>
              <a:t>502</a:t>
            </a:r>
            <a:r>
              <a:rPr lang="en-US" sz="1600" dirty="0"/>
              <a:t> </a:t>
            </a:r>
            <a:r>
              <a:rPr lang="en-US" sz="1600" b="1" dirty="0"/>
              <a:t>-</a:t>
            </a:r>
            <a:r>
              <a:rPr lang="en-US" sz="1600" dirty="0"/>
              <a:t> </a:t>
            </a:r>
            <a:r>
              <a:rPr lang="en-US" sz="1600" b="1" dirty="0"/>
              <a:t>Bad Gateway</a:t>
            </a:r>
          </a:p>
          <a:p>
            <a:pPr marL="673907" lvl="6">
              <a:spcBef>
                <a:spcPts val="300"/>
              </a:spcBef>
              <a:spcAft>
                <a:spcPts val="300"/>
              </a:spcAft>
              <a:buClr>
                <a:schemeClr val="tx2"/>
              </a:buClr>
              <a:buSzPct val="90000"/>
            </a:pPr>
            <a:r>
              <a:rPr lang="en-US" sz="1600" dirty="0">
                <a:solidFill>
                  <a:srgbClr val="000000"/>
                </a:solidFill>
                <a:ea typeface="ＭＳ Ｐゴシック" charset="0"/>
                <a:cs typeface="CiscoSans"/>
              </a:rPr>
              <a:t>The server (acting as gateway or proxy) received an invalid response from an inbound server.</a:t>
            </a:r>
          </a:p>
          <a:p>
            <a:pPr>
              <a:spcBef>
                <a:spcPts val="300"/>
              </a:spcBef>
              <a:spcAft>
                <a:spcPts val="300"/>
              </a:spcAft>
              <a:buFont typeface="Arial" pitchFamily="34" charset="0"/>
              <a:buChar char="•"/>
            </a:pPr>
            <a:r>
              <a:rPr lang="en-US" sz="1600" b="1" dirty="0"/>
              <a:t>503</a:t>
            </a:r>
            <a:r>
              <a:rPr lang="en-US" sz="1600" dirty="0"/>
              <a:t> </a:t>
            </a:r>
            <a:r>
              <a:rPr lang="en-US" sz="1600" b="1" dirty="0"/>
              <a:t>- Service Unavailable</a:t>
            </a:r>
          </a:p>
          <a:p>
            <a:pPr marL="673907" lvl="6">
              <a:spcBef>
                <a:spcPts val="300"/>
              </a:spcBef>
              <a:spcAft>
                <a:spcPts val="300"/>
              </a:spcAft>
              <a:buClr>
                <a:schemeClr val="tx2"/>
              </a:buClr>
              <a:buSzPct val="90000"/>
            </a:pPr>
            <a:r>
              <a:rPr lang="en-US" sz="1600" dirty="0">
                <a:solidFill>
                  <a:srgbClr val="000000"/>
                </a:solidFill>
                <a:ea typeface="ＭＳ Ｐゴシック" charset="0"/>
                <a:cs typeface="CiscoSans"/>
              </a:rPr>
              <a:t>The server is currently unable to handle the request due to overload or scheduled maintenance.</a:t>
            </a:r>
          </a:p>
          <a:p>
            <a:pPr>
              <a:spcBef>
                <a:spcPts val="300"/>
              </a:spcBef>
              <a:spcAft>
                <a:spcPts val="300"/>
              </a:spcAft>
              <a:buFont typeface="Arial" pitchFamily="34" charset="0"/>
              <a:buChar char="•"/>
            </a:pPr>
            <a:r>
              <a:rPr lang="en-US" sz="1600" b="1" dirty="0"/>
              <a:t>504</a:t>
            </a:r>
            <a:r>
              <a:rPr lang="en-US" sz="1600" dirty="0"/>
              <a:t> </a:t>
            </a:r>
            <a:r>
              <a:rPr lang="en-US" sz="1600" b="1" dirty="0"/>
              <a:t>- Gateway Timeout</a:t>
            </a:r>
          </a:p>
          <a:p>
            <a:pPr marL="673907" lvl="6">
              <a:spcBef>
                <a:spcPts val="300"/>
              </a:spcBef>
              <a:spcAft>
                <a:spcPts val="300"/>
              </a:spcAft>
              <a:buClr>
                <a:schemeClr val="tx2"/>
              </a:buClr>
              <a:buSzPct val="90000"/>
            </a:pPr>
            <a:r>
              <a:rPr lang="en-US" sz="1600" dirty="0">
                <a:solidFill>
                  <a:srgbClr val="000000"/>
                </a:solidFill>
                <a:ea typeface="ＭＳ Ｐゴシック" charset="0"/>
                <a:cs typeface="CiscoSans"/>
              </a:rPr>
              <a:t>The server (acting as a gateway or proxy) did not receive timely response from an upstream server.</a:t>
            </a:r>
          </a:p>
        </p:txBody>
      </p:sp>
    </p:spTree>
    <p:custDataLst>
      <p:tags r:id="rId1"/>
    </p:custDataLst>
    <p:extLst>
      <p:ext uri="{BB962C8B-B14F-4D97-AF65-F5344CB8AC3E}">
        <p14:creationId xmlns:p14="http://schemas.microsoft.com/office/powerpoint/2010/main" val="26003338"/>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694" y="3140241"/>
            <a:ext cx="8542421" cy="1491917"/>
          </a:xfrm>
        </p:spPr>
        <p:txBody>
          <a:bodyPr/>
          <a:lstStyle/>
          <a:p>
            <a:r>
              <a:rPr lang="en-US" dirty="0">
                <a:solidFill>
                  <a:schemeClr val="accent5">
                    <a:lumMod val="40000"/>
                    <a:lumOff val="60000"/>
                  </a:schemeClr>
                </a:solidFill>
              </a:rPr>
              <a:t>4.9 Understanding and Using APIs Summary</a:t>
            </a:r>
            <a:br>
              <a:rPr lang="en-US" dirty="0">
                <a:solidFill>
                  <a:schemeClr val="accent5">
                    <a:lumMod val="40000"/>
                    <a:lumOff val="60000"/>
                  </a:schemeClr>
                </a:solidFill>
              </a:rPr>
            </a:br>
            <a:r>
              <a:rPr lang="en-US" dirty="0"/>
              <a:t/>
            </a:r>
            <a:br>
              <a:rPr lang="en-US" dirty="0"/>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69737502"/>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What Did I Learn in this Module?</a:t>
            </a:r>
          </a:p>
        </p:txBody>
      </p:sp>
      <p:sp>
        <p:nvSpPr>
          <p:cNvPr id="10" name="Content Placeholder"/>
          <p:cNvSpPr txBox="1">
            <a:spLocks noChangeArrowheads="1"/>
          </p:cNvSpPr>
          <p:nvPr/>
        </p:nvSpPr>
        <p:spPr bwMode="auto">
          <a:xfrm>
            <a:off x="106613" y="769938"/>
            <a:ext cx="8687635" cy="389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API defines the ways users, developers, and other applications can interact with an application's components.</a:t>
            </a:r>
          </a:p>
          <a:p>
            <a:pPr>
              <a:buFont typeface="Arial" pitchFamily="34" charset="0"/>
              <a:buChar char="•"/>
            </a:pPr>
            <a:r>
              <a:rPr lang="en-US" sz="1600" dirty="0"/>
              <a:t>An API can use common web-based interactions or communication protocols and its own proprietary standards.</a:t>
            </a:r>
          </a:p>
          <a:p>
            <a:pPr>
              <a:buFont typeface="Arial" pitchFamily="34" charset="0"/>
              <a:buChar char="•"/>
            </a:pPr>
            <a:r>
              <a:rPr lang="en-US" sz="1600" dirty="0"/>
              <a:t>APIs can be delivered synchronously (or) asynchronously.</a:t>
            </a:r>
          </a:p>
          <a:p>
            <a:pPr>
              <a:buFont typeface="Arial" pitchFamily="34" charset="0"/>
              <a:buChar char="•"/>
            </a:pPr>
            <a:r>
              <a:rPr lang="en-US" sz="1600" dirty="0"/>
              <a:t>The three most popular types of API architectural styles are RPC, SOAP, and REST.</a:t>
            </a:r>
          </a:p>
          <a:p>
            <a:pPr>
              <a:buFont typeface="Arial" pitchFamily="34" charset="0"/>
              <a:buChar char="•"/>
            </a:pPr>
            <a:r>
              <a:rPr lang="en-US" sz="1600" dirty="0"/>
              <a:t>A REST web service API (REST API) is a programming interface that communicates over HTTP while adhering to the principles of the REST architectural style.</a:t>
            </a:r>
          </a:p>
          <a:p>
            <a:pPr>
              <a:buFont typeface="Arial" pitchFamily="34" charset="0"/>
              <a:buChar char="•"/>
            </a:pPr>
            <a:r>
              <a:rPr lang="en-US" sz="1600" dirty="0"/>
              <a:t>Authentication is the act of verifying the user's identity. Common types of authentication mechanisms include Basic, Bearer, and API Key.</a:t>
            </a:r>
          </a:p>
          <a:p>
            <a:pPr>
              <a:buFont typeface="Arial" pitchFamily="34" charset="0"/>
              <a:buChar char="•"/>
            </a:pPr>
            <a:r>
              <a:rPr lang="en-US" sz="1600" dirty="0"/>
              <a:t>Authorization is the act where the user is proving to have permissions to perform the requested action on that resource.</a:t>
            </a:r>
          </a:p>
          <a:p>
            <a:pPr>
              <a:buFont typeface="Arial" pitchFamily="34" charset="0"/>
              <a:buChar char="•"/>
            </a:pPr>
            <a:endParaRPr lang="en-US" sz="1600" dirty="0"/>
          </a:p>
          <a:p>
            <a:pPr marL="0" indent="0">
              <a:buNone/>
            </a:pPr>
            <a:r>
              <a:rPr lang="en-US" sz="1600" dirty="0"/>
              <a:t/>
            </a:r>
            <a:br>
              <a:rPr lang="en-US" sz="1600" dirty="0"/>
            </a:br>
            <a:endParaRPr lang="en-US" sz="1600" dirty="0"/>
          </a:p>
          <a:p>
            <a:pPr>
              <a:buFont typeface="Arial" pitchFamily="34" charset="0"/>
              <a:buChar char="•"/>
            </a:pPr>
            <a:endParaRPr lang="en-US" sz="1600" dirty="0"/>
          </a:p>
          <a:p>
            <a:pPr marL="0" indent="0">
              <a:buNone/>
            </a:pPr>
            <a:r>
              <a:rPr lang="en-US" sz="1600" dirty="0"/>
              <a:t/>
            </a:r>
            <a:br>
              <a:rPr lang="en-US" sz="1600" dirty="0"/>
            </a:br>
            <a:endParaRPr lang="en-US" sz="1600" dirty="0">
              <a:solidFill>
                <a:srgbClr val="000000"/>
              </a:solidFill>
            </a:endParaRPr>
          </a:p>
        </p:txBody>
      </p:sp>
    </p:spTree>
    <p:custDataLst>
      <p:tags r:id="rId1"/>
    </p:custDataLst>
    <p:extLst>
      <p:ext uri="{BB962C8B-B14F-4D97-AF65-F5344CB8AC3E}">
        <p14:creationId xmlns:p14="http://schemas.microsoft.com/office/powerpoint/2010/main" val="3132525748"/>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What Did I Learn in this Module? </a:t>
            </a:r>
            <a:r>
              <a:rPr lang="en-US" altLang="en-US" dirty="0"/>
              <a:t>(Contd.)</a:t>
            </a:r>
            <a:endParaRPr lang="en-US" dirty="0"/>
          </a:p>
        </p:txBody>
      </p:sp>
      <p:sp>
        <p:nvSpPr>
          <p:cNvPr id="10" name="Content Placeholder"/>
          <p:cNvSpPr txBox="1">
            <a:spLocks noChangeArrowheads="1"/>
          </p:cNvSpPr>
          <p:nvPr/>
        </p:nvSpPr>
        <p:spPr bwMode="auto">
          <a:xfrm>
            <a:off x="106613" y="769938"/>
            <a:ext cx="8687635" cy="364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An API Rate limit is a way for a web service to control the number of requests a user or an application can make per defined unit of time.</a:t>
            </a:r>
          </a:p>
          <a:p>
            <a:pPr>
              <a:buFont typeface="Arial" pitchFamily="34" charset="0"/>
              <a:buChar char="•"/>
            </a:pPr>
            <a:r>
              <a:rPr lang="en-US" sz="1600" dirty="0"/>
              <a:t>A webhook is an HTTP callback, or an HTTP POST, to a specified URL that notifies your application in case of an activity or ‘event’ in one of your resources on the platform. </a:t>
            </a:r>
          </a:p>
          <a:p>
            <a:pPr>
              <a:buFont typeface="Arial" pitchFamily="34" charset="0"/>
              <a:buChar char="•"/>
            </a:pPr>
            <a:r>
              <a:rPr lang="en-US" sz="1600" dirty="0"/>
              <a:t>The API reference guide and API authentication information must be handy before troubleshooting.</a:t>
            </a:r>
          </a:p>
          <a:p>
            <a:pPr>
              <a:buFont typeface="Arial" pitchFamily="34" charset="0"/>
              <a:buChar char="•"/>
            </a:pPr>
            <a:r>
              <a:rPr lang="en-US" sz="1600" dirty="0"/>
              <a:t>Client side errors include user error, wrong URI, wrong domain, a connectivity issue, and an invalid certificate.</a:t>
            </a:r>
          </a:p>
          <a:p>
            <a:pPr>
              <a:buFont typeface="Arial" pitchFamily="34" charset="0"/>
              <a:buChar char="•"/>
            </a:pPr>
            <a:r>
              <a:rPr lang="en-US" sz="1600" dirty="0"/>
              <a:t>Server side error includes communication problems between the server and the client.</a:t>
            </a:r>
          </a:p>
          <a:p>
            <a:pPr>
              <a:buFont typeface="Arial" pitchFamily="34" charset="0"/>
              <a:buChar char="•"/>
            </a:pPr>
            <a:r>
              <a:rPr lang="en-US" sz="1600" dirty="0"/>
              <a:t> 4xx codes are Client side errors and 5xx codes are Server side errors.</a:t>
            </a:r>
          </a:p>
          <a:p>
            <a:pPr marL="0" indent="0">
              <a:buNone/>
            </a:pPr>
            <a:r>
              <a:rPr lang="en-US" sz="1600" dirty="0"/>
              <a:t/>
            </a:r>
            <a:br>
              <a:rPr lang="en-US" sz="1600" dirty="0"/>
            </a:br>
            <a:endParaRPr lang="en-US" sz="1600" dirty="0"/>
          </a:p>
        </p:txBody>
      </p:sp>
    </p:spTree>
    <p:custDataLst>
      <p:tags r:id="rId1"/>
    </p:custDataLst>
    <p:extLst>
      <p:ext uri="{BB962C8B-B14F-4D97-AF65-F5344CB8AC3E}">
        <p14:creationId xmlns:p14="http://schemas.microsoft.com/office/powerpoint/2010/main" val="4066586046"/>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p:cNvSpPr>
            <a:spLocks noGrp="1" noChangeArrowheads="1"/>
          </p:cNvSpPr>
          <p:nvPr>
            <p:ph type="title"/>
          </p:nvPr>
        </p:nvSpPr>
        <p:spPr/>
        <p:txBody>
          <a:bodyPr/>
          <a:lstStyle/>
          <a:p>
            <a:r>
              <a:rPr lang="en-US" sz="1600" dirty="0"/>
              <a:t>Troubleshooting API Calls </a:t>
            </a:r>
            <a:r>
              <a:rPr lang="en-US" altLang="en-US" sz="1600" dirty="0"/>
              <a:t/>
            </a:r>
            <a:br>
              <a:rPr lang="en-US" altLang="en-US" sz="1600" dirty="0"/>
            </a:br>
            <a:r>
              <a:rPr lang="en-US" dirty="0"/>
              <a:t>Lab – Integrating a REST API with Python</a:t>
            </a:r>
          </a:p>
        </p:txBody>
      </p:sp>
      <p:sp>
        <p:nvSpPr>
          <p:cNvPr id="10" name="Content Placeholder"/>
          <p:cNvSpPr txBox="1">
            <a:spLocks noChangeArrowheads="1"/>
          </p:cNvSpPr>
          <p:nvPr/>
        </p:nvSpPr>
        <p:spPr bwMode="auto">
          <a:xfrm>
            <a:off x="106613" y="769938"/>
            <a:ext cx="8687635" cy="364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dirty="0"/>
              <a:t>In this lab, you will complete the following objectives:</a:t>
            </a:r>
          </a:p>
          <a:p>
            <a:pPr>
              <a:buFont typeface="Arial" panose="020B0604020202020204" pitchFamily="34" charset="0"/>
              <a:buChar char="•"/>
            </a:pPr>
            <a:r>
              <a:rPr lang="en-IN" sz="1600" b="1" dirty="0"/>
              <a:t>Part 1</a:t>
            </a:r>
            <a:r>
              <a:rPr lang="en-IN" sz="1600" dirty="0"/>
              <a:t>: Launch the DEVASC VM</a:t>
            </a:r>
          </a:p>
          <a:p>
            <a:pPr>
              <a:buFont typeface="Arial" panose="020B0604020202020204" pitchFamily="34" charset="0"/>
              <a:buChar char="•"/>
            </a:pPr>
            <a:r>
              <a:rPr lang="en-IN" sz="1600" b="1" dirty="0"/>
              <a:t>Part 2</a:t>
            </a:r>
            <a:r>
              <a:rPr lang="en-IN" sz="1600" dirty="0"/>
              <a:t>: Demonstrate the MapQuest Directions Application</a:t>
            </a:r>
          </a:p>
          <a:p>
            <a:pPr>
              <a:buFont typeface="Arial" panose="020B0604020202020204" pitchFamily="34" charset="0"/>
              <a:buChar char="•"/>
            </a:pPr>
            <a:r>
              <a:rPr lang="en-IN" sz="1600" b="1" dirty="0"/>
              <a:t>Part 3</a:t>
            </a:r>
            <a:r>
              <a:rPr lang="en-IN" sz="1600" dirty="0"/>
              <a:t>: Get a MapQuest API Key</a:t>
            </a:r>
          </a:p>
          <a:p>
            <a:pPr>
              <a:buFont typeface="Arial" panose="020B0604020202020204" pitchFamily="34" charset="0"/>
              <a:buChar char="•"/>
            </a:pPr>
            <a:r>
              <a:rPr lang="en-IN" sz="1600" b="1" dirty="0"/>
              <a:t>Part 4</a:t>
            </a:r>
            <a:r>
              <a:rPr lang="en-IN" sz="1600" dirty="0"/>
              <a:t>: Build the Basic MapQuest Direction Application</a:t>
            </a:r>
          </a:p>
          <a:p>
            <a:pPr>
              <a:buFont typeface="Arial" panose="020B0604020202020204" pitchFamily="34" charset="0"/>
              <a:buChar char="•"/>
            </a:pPr>
            <a:r>
              <a:rPr lang="en-IN" sz="1600" b="1" dirty="0"/>
              <a:t>Part 5</a:t>
            </a:r>
            <a:r>
              <a:rPr lang="en-IN" sz="1600" dirty="0"/>
              <a:t>: Upgrade the MapQuest Directions Application with More Features</a:t>
            </a:r>
          </a:p>
          <a:p>
            <a:pPr>
              <a:buFont typeface="Arial" panose="020B0604020202020204" pitchFamily="34" charset="0"/>
              <a:buChar char="•"/>
            </a:pPr>
            <a:r>
              <a:rPr lang="en-IN" sz="1600" b="1" dirty="0"/>
              <a:t>Part 6</a:t>
            </a:r>
            <a:r>
              <a:rPr lang="en-IN" sz="1600" dirty="0"/>
              <a:t>: Test Full Application Functionality</a:t>
            </a:r>
            <a:r>
              <a:rPr lang="en-US" sz="1600" dirty="0"/>
              <a:t/>
            </a:r>
            <a:br>
              <a:rPr lang="en-US" sz="1600" dirty="0"/>
            </a:br>
            <a:endParaRPr lang="en-US" sz="1600" dirty="0"/>
          </a:p>
        </p:txBody>
      </p:sp>
    </p:spTree>
    <p:custDataLst>
      <p:tags r:id="rId1"/>
    </p:custDataLst>
    <p:extLst>
      <p:ext uri="{BB962C8B-B14F-4D97-AF65-F5344CB8AC3E}">
        <p14:creationId xmlns:p14="http://schemas.microsoft.com/office/powerpoint/2010/main" val="404427800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 (Contd.)</a:t>
            </a:r>
          </a:p>
        </p:txBody>
      </p:sp>
      <p:sp>
        <p:nvSpPr>
          <p:cNvPr id="11266" name="Content Placeholder"/>
          <p:cNvSpPr>
            <a:spLocks noGrp="1" noChangeArrowheads="1"/>
          </p:cNvSpPr>
          <p:nvPr>
            <p:ph idx="1"/>
          </p:nvPr>
        </p:nvSpPr>
        <p:spPr>
          <a:xfrm>
            <a:off x="145358" y="798944"/>
            <a:ext cx="8853286" cy="3993954"/>
          </a:xfrm>
        </p:spPr>
        <p:txBody>
          <a:bodyPr/>
          <a:lstStyle/>
          <a:p>
            <a:pPr marL="0" indent="0">
              <a:lnSpc>
                <a:spcPct val="85000"/>
              </a:lnSpc>
              <a:spcBef>
                <a:spcPct val="30000"/>
              </a:spcBef>
              <a:buNone/>
            </a:pPr>
            <a:r>
              <a:rPr lang="en-US" sz="1600" dirty="0"/>
              <a:t>Topic 4.4</a:t>
            </a:r>
          </a:p>
          <a:p>
            <a:pPr marL="285750" lvl="1" indent="-285750"/>
            <a:r>
              <a:rPr lang="en-US" sz="1600" dirty="0"/>
              <a:t>Explain the six principles of REST architectural style : Client-Server, Stateless, Cache, Uniform Interface, Layered System, Code-On-Demand.</a:t>
            </a:r>
          </a:p>
          <a:p>
            <a:pPr marL="285750" lvl="1" indent="-285750"/>
            <a:r>
              <a:rPr lang="en-US" sz="1600" dirty="0"/>
              <a:t>Discuss the four major components of REST API requests : Uniform Resource Identifier , HTTP Method, Header, body.</a:t>
            </a:r>
          </a:p>
          <a:p>
            <a:pPr marL="285750" lvl="1" indent="-285750"/>
            <a:r>
              <a:rPr lang="en-US" sz="1600" dirty="0"/>
              <a:t>Provide a URL and ask the students to categorize the scheme, authority, path, and query.</a:t>
            </a:r>
          </a:p>
          <a:p>
            <a:pPr marL="285750" lvl="1" indent="-285750"/>
            <a:r>
              <a:rPr lang="en-US" sz="1600" dirty="0"/>
              <a:t>Ask the class if they are aware of the common HTTP errors. Discuss the common HTTP status codes.</a:t>
            </a:r>
          </a:p>
          <a:p>
            <a:pPr marL="285750" lvl="1" indent="-285750"/>
            <a:r>
              <a:rPr lang="en-US" sz="1600" dirty="0"/>
              <a:t>Ask the students to research for the different examples of the status codes and share with the class by performing the errors on the computer.</a:t>
            </a:r>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a:lnSpc>
                <a:spcPct val="85000"/>
              </a:lnSpc>
              <a:spcBef>
                <a:spcPct val="30000"/>
              </a:spcBef>
            </a:pPr>
            <a:endParaRPr lang="en-US" b="1" dirty="0">
              <a:solidFill>
                <a:srgbClr val="FF0000"/>
              </a:solidFill>
            </a:endParaRPr>
          </a:p>
          <a:p>
            <a:pPr>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408382238"/>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p:cNvSpPr>
            <a:spLocks noGrp="1" noChangeArrowheads="1"/>
          </p:cNvSpPr>
          <p:nvPr>
            <p:ph type="title"/>
          </p:nvPr>
        </p:nvSpPr>
        <p:spPr/>
        <p:txBody>
          <a:bodyPr/>
          <a:lstStyle/>
          <a:p>
            <a:pPr eaLnBrk="1" hangingPunct="1"/>
            <a:r>
              <a:rPr lang="en-US" sz="1400" dirty="0">
                <a:latin typeface="Arial" charset="0"/>
              </a:rPr>
              <a:t>Module 4</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90040489"/>
              </p:ext>
            </p:extLst>
          </p:nvPr>
        </p:nvGraphicFramePr>
        <p:xfrm>
          <a:off x="195943" y="1077758"/>
          <a:ext cx="8763000" cy="1808480"/>
        </p:xfrm>
        <a:graphic>
          <a:graphicData uri="http://schemas.openxmlformats.org/drawingml/2006/table">
            <a:tbl>
              <a:tblPr firstRow="1" bandRow="1">
                <a:tableStyleId>{F5AB1C69-6EDB-4FF4-983F-18BD219EF322}</a:tableStyleId>
              </a:tblPr>
              <a:tblGrid>
                <a:gridCol w="4657216">
                  <a:extLst>
                    <a:ext uri="{9D8B030D-6E8A-4147-A177-3AD203B41FA5}">
                      <a16:colId xmlns:a16="http://schemas.microsoft.com/office/drawing/2014/main" xmlns="" val="2731093094"/>
                    </a:ext>
                  </a:extLst>
                </a:gridCol>
                <a:gridCol w="4105784">
                  <a:extLst>
                    <a:ext uri="{9D8B030D-6E8A-4147-A177-3AD203B41FA5}">
                      <a16:colId xmlns:a16="http://schemas.microsoft.com/office/drawing/2014/main" xmlns="" val="2353496225"/>
                    </a:ext>
                  </a:extLst>
                </a:gridCol>
              </a:tblGrid>
              <a:tr h="1611013">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Application Programming Interface (API)</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Remote Procedure Call (RPC)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Simple Object Access Protocol (SOAP)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REpresentational State Transfer (REST)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Uniform Resource Identifier (URI)</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Unified Modeling Language (UML</a:t>
                      </a:r>
                      <a:r>
                        <a:rPr lang="en-US" sz="1600" b="0" dirty="0" smtClean="0">
                          <a:solidFill>
                            <a:schemeClr val="tx1"/>
                          </a:solidFill>
                          <a:latin typeface="+mn-lt"/>
                        </a:rPr>
                        <a:t>)</a:t>
                      </a:r>
                      <a:endParaRPr lang="en-US" sz="1600" b="0" dirty="0">
                        <a:solidFill>
                          <a:schemeClr val="tx1"/>
                        </a:solidFill>
                        <a:latin typeface="+mn-lt"/>
                      </a:endParaRP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Identity Service (</a:t>
                      </a:r>
                      <a:r>
                        <a:rPr lang="en-US" sz="1600" b="0" dirty="0" err="1">
                          <a:solidFill>
                            <a:schemeClr val="tx1"/>
                          </a:solidFill>
                          <a:latin typeface="+mn-lt"/>
                        </a:rPr>
                        <a:t>IdS</a:t>
                      </a:r>
                      <a:r>
                        <a:rPr lang="en-US" sz="1600" b="0" dirty="0" smtClean="0">
                          <a:solidFill>
                            <a:schemeClr val="tx1"/>
                          </a:solidFill>
                          <a:latin typeface="+mn-lt"/>
                        </a:rPr>
                        <a:t>)</a:t>
                      </a:r>
                      <a:endParaRPr lang="en-US" sz="1600" b="0" dirty="0">
                        <a:solidFill>
                          <a:schemeClr val="tx1"/>
                        </a:solidFill>
                        <a:latin typeface="+mn-lt"/>
                      </a:endParaRP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Open Authorization (Oauth)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Denial-of-Service (DoS)</a:t>
                      </a:r>
                      <a:endParaRPr lang="en-US" sz="1600" b="0" kern="1200" dirty="0">
                        <a:solidFill>
                          <a:schemeClr val="tx1"/>
                        </a:solidFill>
                        <a:latin typeface="+mn-lt"/>
                        <a:ea typeface="+mn-ea"/>
                        <a:cs typeface="+mn-cs"/>
                      </a:endParaRPr>
                    </a:p>
                    <a:p>
                      <a:pPr marL="285750" indent="-285750">
                        <a:spcBef>
                          <a:spcPts val="200"/>
                        </a:spcBef>
                        <a:spcAft>
                          <a:spcPts val="200"/>
                        </a:spcAft>
                        <a:buFont typeface="Arial" panose="020B0604020202020204" pitchFamily="34" charset="0"/>
                        <a:buChar char="•"/>
                      </a:pPr>
                      <a:endParaRPr lang="en-US" sz="1600" b="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0795013"/>
                  </a:ext>
                </a:extLst>
              </a:tr>
            </a:tbl>
          </a:graphicData>
        </a:graphic>
      </p:graphicFrame>
    </p:spTree>
    <p:extLst>
      <p:ext uri="{BB962C8B-B14F-4D97-AF65-F5344CB8AC3E}">
        <p14:creationId xmlns:p14="http://schemas.microsoft.com/office/powerpoint/2010/main" val="471571672"/>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24918521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 (Contd.)</a:t>
            </a:r>
          </a:p>
        </p:txBody>
      </p:sp>
      <p:sp>
        <p:nvSpPr>
          <p:cNvPr id="11266" name="Content Placeholder"/>
          <p:cNvSpPr>
            <a:spLocks noGrp="1" noChangeArrowheads="1"/>
          </p:cNvSpPr>
          <p:nvPr>
            <p:ph idx="1"/>
          </p:nvPr>
        </p:nvSpPr>
        <p:spPr>
          <a:xfrm>
            <a:off x="145358" y="798944"/>
            <a:ext cx="8853286" cy="3993954"/>
          </a:xfrm>
        </p:spPr>
        <p:txBody>
          <a:bodyPr/>
          <a:lstStyle/>
          <a:p>
            <a:pPr marL="0" indent="0">
              <a:lnSpc>
                <a:spcPct val="85000"/>
              </a:lnSpc>
              <a:spcBef>
                <a:spcPct val="30000"/>
              </a:spcBef>
              <a:buNone/>
            </a:pPr>
            <a:r>
              <a:rPr lang="en-US" sz="1600" dirty="0"/>
              <a:t>Topic 4.5</a:t>
            </a:r>
          </a:p>
          <a:p>
            <a:pPr lvl="1">
              <a:lnSpc>
                <a:spcPct val="85000"/>
              </a:lnSpc>
              <a:spcBef>
                <a:spcPct val="30000"/>
              </a:spcBef>
            </a:pPr>
            <a:r>
              <a:rPr lang="en-US" sz="1600" dirty="0"/>
              <a:t>Introduce Authentication and Authorization with different scenarios.</a:t>
            </a:r>
          </a:p>
          <a:p>
            <a:pPr lvl="1">
              <a:lnSpc>
                <a:spcPct val="85000"/>
              </a:lnSpc>
              <a:spcBef>
                <a:spcPct val="30000"/>
              </a:spcBef>
            </a:pPr>
            <a:r>
              <a:rPr lang="en-US" sz="1600" dirty="0"/>
              <a:t>Discuss authentication mechanisms.</a:t>
            </a:r>
          </a:p>
          <a:p>
            <a:pPr lvl="1">
              <a:lnSpc>
                <a:spcPct val="85000"/>
              </a:lnSpc>
              <a:spcBef>
                <a:spcPct val="30000"/>
              </a:spcBef>
            </a:pPr>
            <a:r>
              <a:rPr lang="en-US" sz="1600" dirty="0"/>
              <a:t>Explain the term ‘flow’ through authorization versions.</a:t>
            </a:r>
          </a:p>
          <a:p>
            <a:pPr marL="142875" lvl="1" indent="0">
              <a:lnSpc>
                <a:spcPct val="85000"/>
              </a:lnSpc>
              <a:spcBef>
                <a:spcPct val="30000"/>
              </a:spcBef>
              <a:buNone/>
            </a:pPr>
            <a:endParaRPr lang="en-US" sz="1600" dirty="0"/>
          </a:p>
          <a:p>
            <a:pPr marL="0" lvl="0" indent="0">
              <a:lnSpc>
                <a:spcPct val="85000"/>
              </a:lnSpc>
              <a:spcBef>
                <a:spcPct val="30000"/>
              </a:spcBef>
              <a:buClr>
                <a:srgbClr val="58585B"/>
              </a:buClr>
              <a:buNone/>
            </a:pPr>
            <a:r>
              <a:rPr lang="en-US" sz="1600" dirty="0"/>
              <a:t>Topic 4.6</a:t>
            </a:r>
          </a:p>
          <a:p>
            <a:pPr lvl="1">
              <a:lnSpc>
                <a:spcPct val="85000"/>
              </a:lnSpc>
              <a:spcBef>
                <a:spcPct val="30000"/>
              </a:spcBef>
              <a:buClr>
                <a:srgbClr val="58585B"/>
              </a:buClr>
            </a:pPr>
            <a:r>
              <a:rPr lang="en-US" sz="1600" dirty="0"/>
              <a:t>Provide an overview of ‘Rate limit’.</a:t>
            </a:r>
          </a:p>
          <a:p>
            <a:pPr lvl="1">
              <a:lnSpc>
                <a:spcPct val="85000"/>
              </a:lnSpc>
              <a:spcBef>
                <a:spcPct val="30000"/>
              </a:spcBef>
              <a:buClr>
                <a:srgbClr val="58585B"/>
              </a:buClr>
            </a:pPr>
            <a:r>
              <a:rPr lang="en-US" sz="1600" dirty="0"/>
              <a:t>Explain the rate limit algorithm models with examples.</a:t>
            </a:r>
          </a:p>
          <a:p>
            <a:pPr lvl="1">
              <a:lnSpc>
                <a:spcPct val="85000"/>
              </a:lnSpc>
              <a:spcBef>
                <a:spcPct val="30000"/>
              </a:spcBef>
              <a:buClr>
                <a:srgbClr val="58585B"/>
              </a:buClr>
            </a:pPr>
            <a:r>
              <a:rPr lang="en-US" sz="1600" dirty="0"/>
              <a:t>Discuss the causes of exceeding the rate limit.</a:t>
            </a:r>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a:lnSpc>
                <a:spcPct val="85000"/>
              </a:lnSpc>
              <a:spcBef>
                <a:spcPct val="30000"/>
              </a:spcBef>
            </a:pPr>
            <a:endParaRPr lang="en-US" sz="1600" b="1" dirty="0">
              <a:solidFill>
                <a:srgbClr val="FF0000"/>
              </a:solidFill>
            </a:endParaRPr>
          </a:p>
          <a:p>
            <a:pPr>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32794863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24173</TotalTime>
  <Words>6698</Words>
  <Application>Microsoft Office PowerPoint</Application>
  <PresentationFormat>On-screen Show (16:9)</PresentationFormat>
  <Paragraphs>1015</Paragraphs>
  <Slides>81</Slides>
  <Notes>81</Notes>
  <HiddenSlides>10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Default Theme</vt:lpstr>
      <vt:lpstr>Module 4: Understanding and Using APIs</vt:lpstr>
      <vt:lpstr>Instructor Materials – Module 4 Planning Guide</vt:lpstr>
      <vt:lpstr>What to Expect in this Module</vt:lpstr>
      <vt:lpstr>Check Your Understanding</vt:lpstr>
      <vt:lpstr>Module 4: Activities</vt:lpstr>
      <vt:lpstr>Module 4: Best Practices</vt:lpstr>
      <vt:lpstr>Module 4: Best Practices (Contd.)</vt:lpstr>
      <vt:lpstr>Module 4: Best Practices (Contd.)</vt:lpstr>
      <vt:lpstr>Module 4: Best Practices (Contd.)</vt:lpstr>
      <vt:lpstr>Module 4: Best Practices (Contd.)</vt:lpstr>
      <vt:lpstr>Module 4: Understanding and Using APIs</vt:lpstr>
      <vt:lpstr>Module Objectives</vt:lpstr>
      <vt:lpstr>4.1 Introducing APIs</vt:lpstr>
      <vt:lpstr>PowerPoint Presentation</vt:lpstr>
      <vt:lpstr>PowerPoint Presentation</vt:lpstr>
      <vt:lpstr>PowerPoint Presentation</vt:lpstr>
      <vt:lpstr>4.2 API Design Styles</vt:lpstr>
      <vt:lpstr>API Design Styles Types of Design Styles</vt:lpstr>
      <vt:lpstr>API Design Styles Synchronous APIs</vt:lpstr>
      <vt:lpstr>API Design Styles Asynchronous APIs</vt:lpstr>
      <vt:lpstr>4.3 API Architectural Styles</vt:lpstr>
      <vt:lpstr>API Architectural Styles Common Architectural Styles</vt:lpstr>
      <vt:lpstr>API Architectural Styles Remote Procedure Call (RPC)</vt:lpstr>
      <vt:lpstr>API Architectural Styles Simple Object Access Protocol (SOAP)</vt:lpstr>
      <vt:lpstr>API Architectural Styles Simple Object Access Protocol (SOAP) (Contd.)</vt:lpstr>
      <vt:lpstr>API Architectural Styles REpresentational State Transfer (REST)</vt:lpstr>
      <vt:lpstr>API Architectural Styles REpresentational State Transfer (REST) (Contd.)</vt:lpstr>
      <vt:lpstr>API Architectural Styles REpresentational State Transfer (REST) (Contd.)</vt:lpstr>
      <vt:lpstr>API Architectural Styles REpresentational State Transfer (REST) (Contd.)</vt:lpstr>
      <vt:lpstr>4.4 Introduction to REST APIs</vt:lpstr>
      <vt:lpstr>Introduction to REST APIs REST Web Service APIs</vt:lpstr>
      <vt:lpstr>Introduction to REST APIs REST API Requests</vt:lpstr>
      <vt:lpstr>Introduction to REST APIs REST API Requests (Contd.)</vt:lpstr>
      <vt:lpstr>Introduction to REST APIs REST API Requests (Contd.)</vt:lpstr>
      <vt:lpstr>Introduction to REST APIs REST API Requests (Contd.)</vt:lpstr>
      <vt:lpstr>Introduction to REST APIs REST API Requests (Contd.)</vt:lpstr>
      <vt:lpstr>Introduction to REST APIs REST API Responses </vt:lpstr>
      <vt:lpstr>Introduction to REST APIs REST API Responses (Contd.)</vt:lpstr>
      <vt:lpstr>Introduction to REST APIs REST API Responses (Contd.)</vt:lpstr>
      <vt:lpstr>Introduction to REST APIs REST API Responses (Contd.)</vt:lpstr>
      <vt:lpstr>Introduction to REST APIs REST API Responses (Contd.)</vt:lpstr>
      <vt:lpstr>Introduction to REST APIs Using Sequence Diagrams with REST API</vt:lpstr>
      <vt:lpstr>4.5 Authenticating to a REST API</vt:lpstr>
      <vt:lpstr>Authenticating to a REST API REST API Authentication</vt:lpstr>
      <vt:lpstr>Authenticating to a REST API Authentication Vs. Authorization</vt:lpstr>
      <vt:lpstr> Authenticating to a REST API Authentication mechanisms</vt:lpstr>
      <vt:lpstr>Authenticating to a REST API Authorization Mechanisms</vt:lpstr>
      <vt:lpstr>Authenticating to a REST API Lab - Explore REST APIs with API Simulator and Postman</vt:lpstr>
      <vt:lpstr>4.6 API Rate Limits</vt:lpstr>
      <vt:lpstr> API Rate Limits What are Rate Limits?</vt:lpstr>
      <vt:lpstr> API Rate Limits Rate Limit  Algorithms</vt:lpstr>
      <vt:lpstr> API Rate Limits Rate Limit  Algorithms (Contd.)</vt:lpstr>
      <vt:lpstr> API Rate Limits Rate Limit  Algorithms (Contd.)</vt:lpstr>
      <vt:lpstr> API Rate Limits Rate Limit  Algorithms (Contd.)</vt:lpstr>
      <vt:lpstr> API Rate Limits Knowing the Rate Limit</vt:lpstr>
      <vt:lpstr>API Rate Limits Exceeding the Rate Limit</vt:lpstr>
      <vt:lpstr>4.7 Working with Webhooks</vt:lpstr>
      <vt:lpstr>Working with Webhooks  What is a Webhook?</vt:lpstr>
      <vt:lpstr>Working with Webhooks  Consuming a Webhook</vt:lpstr>
      <vt:lpstr>4.8 Troubleshooting API Calls</vt:lpstr>
      <vt:lpstr>Troubleshooting API Calls  Troubleshooting REST API Requests</vt:lpstr>
      <vt:lpstr>Troubleshooting API Calls  No Response and HTTP Status Code from the API server</vt:lpstr>
      <vt:lpstr>Troubleshooting API Calls  No Response and HTTP Status Code from the API server (Contd.)</vt:lpstr>
      <vt:lpstr>Troubleshooting API Calls  No Response and HTTP Status Code from the API server (Contd.)</vt:lpstr>
      <vt:lpstr>Troubleshooting API Calls  No Response and HTTP Status Code from the API server (Contd.)</vt:lpstr>
      <vt:lpstr>Troubleshooting API Calls  No Response and HTTP Status Code from the API server (Contd.)</vt:lpstr>
      <vt:lpstr>Troubleshooting API Calls  No Response and HTTP Status Code from the API server (Contd.)</vt:lpstr>
      <vt:lpstr>Troubleshooting API Calls  Interpreting Status Codes</vt:lpstr>
      <vt:lpstr>Troubleshooting API Calls  2xx and 4xx Status Codes</vt:lpstr>
      <vt:lpstr>Troubleshooting API Calls  2xx and 4xx Status Codes (Contd.)</vt:lpstr>
      <vt:lpstr>Troubleshooting API Calls  2xx and 4xx Status Codes (Contd.)</vt:lpstr>
      <vt:lpstr>Troubleshooting API Calls  2xx and 4xx Status Codes (Contd.)</vt:lpstr>
      <vt:lpstr>Troubleshooting API Calls  2xx and 4xx Status Codes (Contd.)</vt:lpstr>
      <vt:lpstr>Troubleshooting API Calls  2xx and 4xx Status Codes (Contd.)</vt:lpstr>
      <vt:lpstr>Troubleshooting API Calls  5xx Status Codes</vt:lpstr>
      <vt:lpstr>4.9 Understanding and Using APIs Summary  </vt:lpstr>
      <vt:lpstr>Troubleshooting API Calls  What Did I Learn in this Module?</vt:lpstr>
      <vt:lpstr>Troubleshooting API Calls  What Did I Learn in this Module? (Contd.)</vt:lpstr>
      <vt:lpstr>Troubleshooting API Calls  Lab – Integrating a REST API with Python</vt:lpstr>
      <vt:lpstr>Module 4 New Terms and Commands</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admin</cp:lastModifiedBy>
  <cp:revision>1423</cp:revision>
  <dcterms:created xsi:type="dcterms:W3CDTF">2016-08-22T22:27:36Z</dcterms:created>
  <dcterms:modified xsi:type="dcterms:W3CDTF">2020-08-13T15:53:25Z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