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1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3"/>
  </p:notesMasterIdLst>
  <p:sldIdLst>
    <p:sldId id="513" r:id="rId2"/>
    <p:sldId id="730" r:id="rId3"/>
    <p:sldId id="1071" r:id="rId4"/>
    <p:sldId id="880" r:id="rId5"/>
    <p:sldId id="924" r:id="rId6"/>
    <p:sldId id="1074" r:id="rId7"/>
    <p:sldId id="1075" r:id="rId8"/>
    <p:sldId id="1213" r:id="rId9"/>
    <p:sldId id="876" r:id="rId10"/>
    <p:sldId id="925" r:id="rId11"/>
    <p:sldId id="1087" r:id="rId12"/>
    <p:sldId id="628" r:id="rId13"/>
    <p:sldId id="1077" r:id="rId14"/>
    <p:sldId id="1078" r:id="rId15"/>
    <p:sldId id="1079" r:id="rId16"/>
    <p:sldId id="1080" r:id="rId17"/>
    <p:sldId id="1236" r:id="rId18"/>
    <p:sldId id="1264" r:id="rId19"/>
    <p:sldId id="1082" r:id="rId20"/>
    <p:sldId id="1081" r:id="rId21"/>
    <p:sldId id="1083" r:id="rId22"/>
    <p:sldId id="1086" r:id="rId23"/>
    <p:sldId id="1085" r:id="rId24"/>
    <p:sldId id="1084" r:id="rId25"/>
    <p:sldId id="759" r:id="rId26"/>
    <p:sldId id="1215" r:id="rId27"/>
    <p:sldId id="1230" r:id="rId28"/>
    <p:sldId id="1214" r:id="rId29"/>
    <p:sldId id="1229" r:id="rId30"/>
    <p:sldId id="1216" r:id="rId31"/>
    <p:sldId id="1217" r:id="rId32"/>
    <p:sldId id="1219" r:id="rId33"/>
    <p:sldId id="1220" r:id="rId34"/>
    <p:sldId id="1249" r:id="rId35"/>
    <p:sldId id="1221" r:id="rId36"/>
    <p:sldId id="1222" r:id="rId37"/>
    <p:sldId id="1223" r:id="rId38"/>
    <p:sldId id="1224" r:id="rId39"/>
    <p:sldId id="1225" r:id="rId40"/>
    <p:sldId id="1226" r:id="rId41"/>
    <p:sldId id="1088" r:id="rId42"/>
    <p:sldId id="1089" r:id="rId43"/>
    <p:sldId id="1090" r:id="rId44"/>
    <p:sldId id="1091" r:id="rId45"/>
    <p:sldId id="1093" r:id="rId46"/>
    <p:sldId id="1094" r:id="rId47"/>
    <p:sldId id="1096" r:id="rId48"/>
    <p:sldId id="1265" r:id="rId49"/>
    <p:sldId id="1237" r:id="rId50"/>
    <p:sldId id="1151" r:id="rId51"/>
    <p:sldId id="1153" r:id="rId52"/>
    <p:sldId id="1152" r:id="rId53"/>
    <p:sldId id="1154" r:id="rId54"/>
    <p:sldId id="1241" r:id="rId55"/>
    <p:sldId id="1155" r:id="rId56"/>
    <p:sldId id="1242" r:id="rId57"/>
    <p:sldId id="1156" r:id="rId58"/>
    <p:sldId id="1158" r:id="rId59"/>
    <p:sldId id="1160" r:id="rId60"/>
    <p:sldId id="1162" r:id="rId61"/>
    <p:sldId id="1161" r:id="rId62"/>
    <p:sldId id="1163" r:id="rId63"/>
    <p:sldId id="1171" r:id="rId64"/>
    <p:sldId id="1166" r:id="rId65"/>
    <p:sldId id="1172" r:id="rId66"/>
    <p:sldId id="1174" r:id="rId67"/>
    <p:sldId id="1173" r:id="rId68"/>
    <p:sldId id="1175" r:id="rId69"/>
    <p:sldId id="1245" r:id="rId70"/>
    <p:sldId id="1176" r:id="rId71"/>
    <p:sldId id="1178" r:id="rId72"/>
    <p:sldId id="1179" r:id="rId73"/>
    <p:sldId id="1181" r:id="rId74"/>
    <p:sldId id="1183" r:id="rId75"/>
    <p:sldId id="1263" r:id="rId76"/>
    <p:sldId id="1184" r:id="rId77"/>
    <p:sldId id="1185" r:id="rId78"/>
    <p:sldId id="1186" r:id="rId79"/>
    <p:sldId id="1201" r:id="rId80"/>
    <p:sldId id="1202" r:id="rId81"/>
    <p:sldId id="1187" r:id="rId82"/>
    <p:sldId id="1190" r:id="rId83"/>
    <p:sldId id="1189" r:id="rId84"/>
    <p:sldId id="1193" r:id="rId85"/>
    <p:sldId id="1194" r:id="rId86"/>
    <p:sldId id="1195" r:id="rId87"/>
    <p:sldId id="1207" r:id="rId88"/>
    <p:sldId id="1209" r:id="rId89"/>
    <p:sldId id="1243" r:id="rId90"/>
    <p:sldId id="1262" r:id="rId91"/>
    <p:sldId id="1210" r:id="rId92"/>
    <p:sldId id="1211" r:id="rId93"/>
    <p:sldId id="1212" r:id="rId94"/>
    <p:sldId id="1246" r:id="rId95"/>
    <p:sldId id="1121" r:id="rId96"/>
    <p:sldId id="1197" r:id="rId97"/>
    <p:sldId id="1198" r:id="rId98"/>
    <p:sldId id="1199" r:id="rId99"/>
    <p:sldId id="1200" r:id="rId100"/>
    <p:sldId id="1076" r:id="rId101"/>
    <p:sldId id="291" r:id="rId102"/>
  </p:sldIdLst>
  <p:sldSz cx="9144000" cy="5143500" type="screen16x9"/>
  <p:notesSz cx="6858000" cy="9144000"/>
  <p:custDataLst>
    <p:tags r:id="rId10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Ravi Shankar" initials="RS" lastIdx="91" clrIdx="7">
    <p:extLst>
      <p:ext uri="{19B8F6BF-5375-455C-9EA6-DF929625EA0E}">
        <p15:presenceInfo xmlns:p15="http://schemas.microsoft.com/office/powerpoint/2012/main" userId="1ddb9244b6f63f6d" providerId="Windows Live"/>
      </p:ext>
    </p:extLst>
  </p:cmAuthor>
  <p:cmAuthor id="1" name="Jane Gibbons -X (jagibbon - DEL ORO CONSULTING INC at Cisco)" initials="JG-(-DOCIaC" lastIdx="28" clrIdx="1"/>
  <p:cmAuthor id="8" name="Telethia Willis (twillis)" initials="TW(" lastIdx="4" clrIdx="8">
    <p:extLst>
      <p:ext uri="{19B8F6BF-5375-455C-9EA6-DF929625EA0E}">
        <p15:presenceInfo xmlns:p15="http://schemas.microsoft.com/office/powerpoint/2012/main" userId="S::twillis@cisco.com::b3a0f02c-775d-4737-9fd6-3f4e1d55c5e6" providerId="AD"/>
      </p:ext>
    </p:extLst>
  </p:cmAuthor>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Arpita Brat" initials="AB" lastIdx="179" clrIdx="5">
    <p:extLst>
      <p:ext uri="{19B8F6BF-5375-455C-9EA6-DF929625EA0E}">
        <p15:presenceInfo xmlns:p15="http://schemas.microsoft.com/office/powerpoint/2012/main" userId="02a5492ed542b403" providerId="Windows Live"/>
      </p:ext>
    </p:extLst>
  </p:cmAuthor>
  <p:cmAuthor id="6" name="ANNANYA SOOD" initials="AS" lastIdx="8" clrIdx="6">
    <p:extLst>
      <p:ext uri="{19B8F6BF-5375-455C-9EA6-DF929625EA0E}">
        <p15:presenceInfo xmlns:p15="http://schemas.microsoft.com/office/powerpoint/2012/main" userId="S-1-5-21-1801674531-1177238915-682003330-1514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6" autoAdjust="0"/>
    <p:restoredTop sz="53223" autoAdjust="0"/>
  </p:normalViewPr>
  <p:slideViewPr>
    <p:cSldViewPr snapToGrid="0" showGuides="1">
      <p:cViewPr varScale="1">
        <p:scale>
          <a:sx n="51" d="100"/>
          <a:sy n="51" d="100"/>
        </p:scale>
        <p:origin x="1992" y="60"/>
      </p:cViewPr>
      <p:guideLst>
        <p:guide orient="horz" pos="1620"/>
        <p:guide pos="336"/>
      </p:guideLst>
    </p:cSldViewPr>
  </p:slideViewPr>
  <p:notesTextViewPr>
    <p:cViewPr>
      <p:scale>
        <a:sx n="100" d="100"/>
        <a:sy n="100" d="100"/>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rgbClr val="AFE8FB"/>
                </a:solidFill>
              </a:rPr>
              <a:t>DevNet Associate v1.0</a:t>
            </a:r>
            <a:endParaRPr lang="en-US" sz="1200" b="0" dirty="0"/>
          </a:p>
          <a:p>
            <a:pPr>
              <a:buFontTx/>
              <a:buNone/>
            </a:pPr>
            <a:r>
              <a:rPr lang="en-US" dirty="0">
                <a:solidFill>
                  <a:srgbClr val="AFE8FB"/>
                </a:solidFill>
              </a:rPr>
              <a:t>Module</a:t>
            </a:r>
            <a:r>
              <a:rPr lang="en-US" dirty="0">
                <a:solidFill>
                  <a:schemeClr val="accent5">
                    <a:lumMod val="40000"/>
                    <a:lumOff val="60000"/>
                  </a:schemeClr>
                </a:solidFill>
              </a:rPr>
              <a:t> 6: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10</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DevNet Associate v1.0</a:t>
            </a:r>
            <a:endParaRPr lang="en-US" sz="1200" b="0" i="0" kern="1200" dirty="0">
              <a:solidFill>
                <a:schemeClr val="tx1"/>
              </a:solidFill>
              <a:effectLst/>
              <a:latin typeface="+mn-lt"/>
              <a:ea typeface="+mn-ea"/>
              <a:cs typeface="+mn-cs"/>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6 – Application</a:t>
            </a:r>
            <a:r>
              <a:rPr lang="en-IN" baseline="0" dirty="0">
                <a:latin typeface="Times New Roman"/>
                <a:cs typeface="Times New Roman"/>
              </a:rPr>
              <a:t> Deployment and Security</a:t>
            </a:r>
            <a:endParaRPr lang="en-US" dirty="0">
              <a:latin typeface="Times New Roman"/>
              <a:cs typeface="Times New Roman"/>
            </a:endParaRPr>
          </a:p>
          <a:p>
            <a:pPr>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en-IN" dirty="0">
                <a:latin typeface="Times New Roman"/>
                <a:cs typeface="Times New Roman"/>
              </a:rPr>
              <a:t>6.0 – Introduction to Application</a:t>
            </a:r>
            <a:r>
              <a:rPr lang="en-IN" baseline="0" dirty="0">
                <a:latin typeface="Times New Roman"/>
                <a:cs typeface="Times New Roman"/>
              </a:rPr>
              <a:t> Deployment and Security</a:t>
            </a:r>
            <a:endParaRPr lang="en-US" dirty="0">
              <a:latin typeface="Times New Roman"/>
              <a:cs typeface="Times New Roman"/>
            </a:endParaRPr>
          </a:p>
          <a:p>
            <a:r>
              <a:rPr lang="en-IN" dirty="0">
                <a:latin typeface="Times New Roman"/>
                <a:cs typeface="Times New Roman"/>
              </a:rPr>
              <a:t>6.0.2 – </a:t>
            </a:r>
            <a:r>
              <a:rPr lang="en-US" sz="1200" b="0" i="0" kern="1200" dirty="0">
                <a:solidFill>
                  <a:schemeClr val="tx1"/>
                </a:solidFill>
                <a:effectLst/>
                <a:latin typeface="+mn-lt"/>
                <a:ea typeface="+mn-ea"/>
                <a:cs typeface="+mn-cs"/>
              </a:rPr>
              <a:t>What Will I Learn to Do in this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8792403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100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AFE8FB"/>
                </a:solidFill>
                <a:latin typeface="Arial" panose="020B0604020202020204" pitchFamily="34" charset="0"/>
                <a:cs typeface="Arial" panose="020B0604020202020204" pitchFamily="34" charset="0"/>
              </a:rPr>
              <a:t>New Terms and Commands </a:t>
            </a:r>
            <a:endParaRPr lang="en-US" sz="1200" b="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609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15min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Introduce the topic and explain various deployment environments.</a:t>
            </a:r>
          </a:p>
          <a:p>
            <a:pPr marL="341313" lvl="1" indent="-171450">
              <a:buFont typeface="Arial" panose="020B0604020202020204" pitchFamily="34" charset="0"/>
              <a:buChar char="•"/>
            </a:pPr>
            <a:r>
              <a:rPr lang="en-US" sz="1000" dirty="0"/>
              <a:t>Discuss various deployment models.</a:t>
            </a:r>
          </a:p>
          <a:p>
            <a:pPr marL="341313" lvl="1" indent="-171450">
              <a:buFont typeface="Arial" panose="020B0604020202020204" pitchFamily="34" charset="0"/>
              <a:buChar char="•"/>
            </a:pPr>
            <a:r>
              <a:rPr lang="en-US" sz="1000" dirty="0"/>
              <a:t>Explain the types of infrastructure and On-Premises.</a:t>
            </a:r>
          </a:p>
          <a:p>
            <a:pPr marL="341313" lvl="1" indent="-171450">
              <a:buFont typeface="Arial" panose="020B0604020202020204" pitchFamily="34" charset="0"/>
              <a:buChar char="•"/>
            </a:pPr>
            <a:r>
              <a:rPr lang="en-US" sz="1000" dirty="0"/>
              <a:t>By the end of the topic, ensure the learners also have understanding of different types of clouds.</a:t>
            </a:r>
          </a:p>
          <a:p>
            <a:pPr marL="171450" lvl="0" indent="-171450">
              <a:buFont typeface="Arial" panose="020B0604020202020204" pitchFamily="34" charset="0"/>
              <a:buChar char="•"/>
            </a:pPr>
            <a:r>
              <a:rPr lang="en-US" sz="1050" b="1" dirty="0"/>
              <a:t>Key Points: </a:t>
            </a:r>
          </a:p>
          <a:p>
            <a:pPr lvl="1">
              <a:buFont typeface="Arial" panose="020B0604020202020204" pitchFamily="34" charset="0"/>
              <a:buChar char="•"/>
            </a:pPr>
            <a:r>
              <a:rPr lang="en-US" sz="1200" b="1" dirty="0"/>
              <a:t> </a:t>
            </a:r>
            <a:r>
              <a:rPr lang="en-US" sz="1200" dirty="0"/>
              <a:t>Development Environment, Testing Environment, Staging Environment, Production Environment</a:t>
            </a:r>
          </a:p>
          <a:p>
            <a:pPr lvl="1">
              <a:buFont typeface="Arial" panose="020B0604020202020204" pitchFamily="34" charset="0"/>
              <a:buChar char="•"/>
            </a:pPr>
            <a:r>
              <a:rPr lang="en-US" sz="1200" dirty="0"/>
              <a:t> On-Premises, Private, Public, Hybrid, Edge.</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24897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a:buFontTx/>
              <a:buNone/>
            </a:pPr>
            <a:r>
              <a:rPr lang="en-US" sz="1200" kern="1200" dirty="0">
                <a:solidFill>
                  <a:schemeClr val="tx1"/>
                </a:solidFill>
                <a:latin typeface="Arial" charset="0"/>
                <a:ea typeface="ＭＳ Ｐゴシック" charset="0"/>
                <a:cs typeface="ＭＳ Ｐゴシック" charset="0"/>
              </a:rPr>
              <a:t>6.1.1 – </a:t>
            </a:r>
            <a:r>
              <a:rPr lang="en-US" dirty="0"/>
              <a:t>Introduction to Deployment Choices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6.1.2 – </a:t>
            </a:r>
            <a:r>
              <a:rPr lang="en-US" dirty="0"/>
              <a:t>Deployment Environments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4329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6.1.3 – </a:t>
            </a:r>
            <a:r>
              <a:rPr lang="en-US" dirty="0"/>
              <a:t>Deployment Models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29658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6.1.3 – </a:t>
            </a:r>
            <a:r>
              <a:rPr lang="en-US" dirty="0"/>
              <a:t>Deployment Models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18046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6.1.3 – </a:t>
            </a:r>
            <a:r>
              <a:rPr lang="en-US" dirty="0"/>
              <a:t>Deployment Models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84441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6.1.3 – </a:t>
            </a:r>
            <a:r>
              <a:rPr lang="en-US" dirty="0"/>
              <a:t>Deployment Models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63424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6.1.3 – </a:t>
            </a:r>
            <a:r>
              <a:rPr lang="en-US" dirty="0"/>
              <a:t>Deployment Models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84644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6.1.4 – </a:t>
            </a:r>
            <a:r>
              <a:rPr lang="en-US" dirty="0"/>
              <a:t>Types of Infrastructure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93308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6.1.5 – </a:t>
            </a:r>
            <a:r>
              <a:rPr lang="en-US" altLang="en-US" sz="1200" dirty="0"/>
              <a:t>On-Premises</a:t>
            </a:r>
            <a:endParaRPr lang="en-US" dirty="0"/>
          </a:p>
        </p:txBody>
      </p:sp>
    </p:spTree>
    <p:extLst>
      <p:ext uri="{BB962C8B-B14F-4D97-AF65-F5344CB8AC3E}">
        <p14:creationId xmlns:p14="http://schemas.microsoft.com/office/powerpoint/2010/main" val="418649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6.1.6 – Private Cloud</a:t>
            </a:r>
            <a:endParaRPr lang="en-US" dirty="0"/>
          </a:p>
        </p:txBody>
      </p:sp>
    </p:spTree>
    <p:extLst>
      <p:ext uri="{BB962C8B-B14F-4D97-AF65-F5344CB8AC3E}">
        <p14:creationId xmlns:p14="http://schemas.microsoft.com/office/powerpoint/2010/main" val="2430677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6.1.7 – Public Cloud</a:t>
            </a:r>
            <a:endParaRPr lang="en-US" dirty="0"/>
          </a:p>
        </p:txBody>
      </p:sp>
    </p:spTree>
    <p:extLst>
      <p:ext uri="{BB962C8B-B14F-4D97-AF65-F5344CB8AC3E}">
        <p14:creationId xmlns:p14="http://schemas.microsoft.com/office/powerpoint/2010/main" val="234819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6.1.8 – Hybrid Cloud</a:t>
            </a:r>
            <a:endParaRPr lang="en-US" dirty="0"/>
          </a:p>
        </p:txBody>
      </p:sp>
    </p:spTree>
    <p:extLst>
      <p:ext uri="{BB962C8B-B14F-4D97-AF65-F5344CB8AC3E}">
        <p14:creationId xmlns:p14="http://schemas.microsoft.com/office/powerpoint/2010/main" val="732355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sz="1200" b="0" dirty="0">
                <a:solidFill>
                  <a:srgbClr val="FF0000"/>
                </a:solidFill>
              </a:rPr>
              <a:t>6.1 </a:t>
            </a:r>
            <a:r>
              <a:rPr lang="en-GB" dirty="0"/>
              <a:t>–</a:t>
            </a:r>
            <a:r>
              <a:rPr lang="en-US" sz="1200" b="0" dirty="0">
                <a:solidFill>
                  <a:srgbClr val="FF0000"/>
                </a:solidFill>
              </a:rPr>
              <a:t>  </a:t>
            </a:r>
            <a:r>
              <a:rPr lang="en-US" dirty="0">
                <a:solidFill>
                  <a:schemeClr val="accent5">
                    <a:lumMod val="40000"/>
                    <a:lumOff val="60000"/>
                  </a:schemeClr>
                </a:solidFill>
              </a:rPr>
              <a:t>Understanding Deployment Choices with Different Models</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6.1.9 – Edge Cloud</a:t>
            </a:r>
            <a:endParaRPr lang="en-US" dirty="0"/>
          </a:p>
        </p:txBody>
      </p:sp>
    </p:spTree>
    <p:extLst>
      <p:ext uri="{BB962C8B-B14F-4D97-AF65-F5344CB8AC3E}">
        <p14:creationId xmlns:p14="http://schemas.microsoft.com/office/powerpoint/2010/main" val="3761383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latin typeface="Arial" panose="020B0604020202020204" pitchFamily="34" charset="0"/>
                <a:cs typeface="Arial" panose="020B0604020202020204" pitchFamily="34" charset="0"/>
              </a:rPr>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latin typeface="Arial" panose="020B0604020202020204" pitchFamily="34" charset="0"/>
                <a:cs typeface="Arial" panose="020B0604020202020204" pitchFamily="34" charset="0"/>
              </a:rPr>
              <a:t>6 </a:t>
            </a:r>
            <a:r>
              <a:rPr lang="en-GB" dirty="0">
                <a:latin typeface="Arial" panose="020B0604020202020204" pitchFamily="34" charset="0"/>
                <a:cs typeface="Arial" panose="020B0604020202020204" pitchFamily="34" charset="0"/>
              </a:rPr>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latin typeface="Arial" panose="020B0604020202020204" pitchFamily="34" charset="0"/>
                <a:cs typeface="Arial" panose="020B0604020202020204" pitchFamily="34" charset="0"/>
              </a:rPr>
              <a:t>6.2 </a:t>
            </a:r>
            <a:r>
              <a:rPr lang="en-GB" dirty="0">
                <a:latin typeface="Arial" panose="020B0604020202020204" pitchFamily="34" charset="0"/>
                <a:cs typeface="Arial" panose="020B0604020202020204" pitchFamily="34" charset="0"/>
              </a:rPr>
              <a:t>–</a:t>
            </a:r>
            <a:r>
              <a:rPr lang="en-US" sz="1200" b="0" dirty="0">
                <a:solidFill>
                  <a:srgbClr val="FF0000"/>
                </a:solidFill>
                <a:latin typeface="Arial" panose="020B0604020202020204" pitchFamily="34" charset="0"/>
                <a:cs typeface="Arial" panose="020B0604020202020204" pitchFamily="34" charset="0"/>
              </a:rPr>
              <a:t>  </a:t>
            </a:r>
            <a:r>
              <a:rPr lang="en-US" dirty="0">
                <a:solidFill>
                  <a:schemeClr val="accent5">
                    <a:lumMod val="40000"/>
                    <a:lumOff val="60000"/>
                  </a:schemeClr>
                </a:solidFill>
                <a:latin typeface="Arial" panose="020B0604020202020204" pitchFamily="34" charset="0"/>
                <a:cs typeface="Arial" panose="020B0604020202020204" pitchFamily="34" charset="0"/>
              </a:rPr>
              <a:t>Creating and Deploying a Sample Application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r>
              <a:rPr lang="en-US" sz="1050" b="1" u="sng" dirty="0">
                <a:latin typeface="Arial" panose="020B0604020202020204" pitchFamily="34" charset="0"/>
                <a:cs typeface="Arial" panose="020B0604020202020204" pitchFamily="34" charset="0"/>
              </a:rPr>
              <a:t>In-Session Activities / Explanations:</a:t>
            </a:r>
            <a:endParaRPr lang="en-US" sz="1050"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050" b="1" dirty="0">
                <a:latin typeface="Arial" panose="020B0604020202020204" pitchFamily="34" charset="0"/>
                <a:cs typeface="Arial" panose="020B0604020202020204" pitchFamily="34" charset="0"/>
              </a:rPr>
              <a:t>Time</a:t>
            </a:r>
            <a:r>
              <a:rPr lang="en-US" b="1"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15 min</a:t>
            </a:r>
            <a:endParaRPr lang="en-US" sz="1000" b="0" dirty="0">
              <a:latin typeface="Arial" panose="020B0604020202020204" pitchFamily="34" charset="0"/>
              <a:cs typeface="Arial" panose="020B0604020202020204" pitchFamily="34" charset="0"/>
            </a:endParaRPr>
          </a:p>
          <a:p>
            <a:pPr marL="171450" lvl="0" indent="-171450">
              <a:buFont typeface="Arial" panose="020B0604020202020204" pitchFamily="34" charset="0"/>
              <a:buChar char="•"/>
            </a:pPr>
            <a:r>
              <a:rPr lang="en-US" sz="1050" b="1" dirty="0">
                <a:latin typeface="Arial" panose="020B0604020202020204" pitchFamily="34" charset="0"/>
                <a:cs typeface="Arial" panose="020B0604020202020204" pitchFamily="34" charset="0"/>
              </a:rPr>
              <a:t>Instructor Notes: </a:t>
            </a:r>
            <a:endParaRPr lang="en-US" sz="1050" dirty="0">
              <a:latin typeface="Arial" panose="020B0604020202020204" pitchFamily="34" charset="0"/>
              <a:cs typeface="Arial" panose="020B0604020202020204" pitchFamily="34" charset="0"/>
            </a:endParaRPr>
          </a:p>
          <a:p>
            <a:pPr marL="341313" lvl="1" indent="-171450">
              <a:buFont typeface="Arial" panose="020B0604020202020204" pitchFamily="34" charset="0"/>
              <a:buChar char="•"/>
            </a:pPr>
            <a:r>
              <a:rPr lang="en-US" sz="1000" dirty="0"/>
              <a:t>Start the topic by introducing the learners to the concept of Docker containers.</a:t>
            </a:r>
          </a:p>
          <a:p>
            <a:pPr marL="341313" lvl="1" indent="-171450">
              <a:buFont typeface="Arial" panose="020B0604020202020204" pitchFamily="34" charset="0"/>
              <a:buChar char="•"/>
            </a:pPr>
            <a:r>
              <a:rPr lang="en-US" sz="1000" dirty="0"/>
              <a:t>Explain different components of a docker file.</a:t>
            </a:r>
          </a:p>
          <a:p>
            <a:pPr marL="341313" lvl="1" indent="-171450">
              <a:buFont typeface="Arial" panose="020B0604020202020204" pitchFamily="34" charset="0"/>
              <a:buChar char="•"/>
            </a:pPr>
            <a:r>
              <a:rPr lang="en-US" sz="1000" dirty="0"/>
              <a:t>Explain the steps to start the docker container locally.</a:t>
            </a:r>
          </a:p>
          <a:p>
            <a:pPr marL="341313" lvl="1" indent="-171450">
              <a:buFont typeface="Arial" panose="020B0604020202020204" pitchFamily="34" charset="0"/>
              <a:buChar char="•"/>
            </a:pPr>
            <a:r>
              <a:rPr lang="en-US" sz="1000" dirty="0"/>
              <a:t>Explain the steps to s</a:t>
            </a:r>
            <a:r>
              <a:rPr lang="en-US" sz="1200" b="0" i="0" kern="1200" dirty="0">
                <a:solidFill>
                  <a:schemeClr val="tx1"/>
                </a:solidFill>
                <a:latin typeface="+mn-lt"/>
                <a:ea typeface="+mn-ea"/>
                <a:cs typeface="+mn-cs"/>
              </a:rPr>
              <a:t>ave a docker image to a registry.</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latin typeface="+mn-lt"/>
                <a:ea typeface="+mn-ea"/>
                <a:cs typeface="+mn-cs"/>
              </a:rPr>
              <a:t>By the end of the topic, encourage the learners to perform the Hands-on Lab.</a:t>
            </a:r>
          </a:p>
          <a:p>
            <a:pPr>
              <a:buFont typeface="Arial" panose="020B0604020202020204" pitchFamily="34" charset="0"/>
              <a:buChar char="•"/>
            </a:pPr>
            <a:r>
              <a:rPr lang="en-US" sz="1050" b="1" dirty="0">
                <a:latin typeface="Arial" panose="020B0604020202020204" pitchFamily="34" charset="0"/>
                <a:cs typeface="Arial" panose="020B0604020202020204" pitchFamily="34" charset="0"/>
              </a:rPr>
              <a:t> Key Points: </a:t>
            </a:r>
            <a:r>
              <a:rPr lang="en-US" sz="1050" b="0" dirty="0">
                <a:latin typeface="Arial" panose="020B0604020202020204" pitchFamily="34" charset="0"/>
                <a:cs typeface="Arial" panose="020B0604020202020204" pitchFamily="34" charset="0"/>
              </a:rPr>
              <a:t>Dockerfile, docker build, docker run, docker commit.</a:t>
            </a:r>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6.2.1 – </a:t>
            </a:r>
            <a:r>
              <a:rPr lang="en-US" dirty="0"/>
              <a:t>What is Docker?</a:t>
            </a:r>
          </a:p>
        </p:txBody>
      </p:sp>
    </p:spTree>
    <p:extLst>
      <p:ext uri="{BB962C8B-B14F-4D97-AF65-F5344CB8AC3E}">
        <p14:creationId xmlns:p14="http://schemas.microsoft.com/office/powerpoint/2010/main" val="264531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6.2.1 – </a:t>
            </a:r>
            <a:r>
              <a:rPr lang="en-US" dirty="0"/>
              <a:t>What is Docker?</a:t>
            </a:r>
          </a:p>
        </p:txBody>
      </p:sp>
    </p:spTree>
    <p:extLst>
      <p:ext uri="{BB962C8B-B14F-4D97-AF65-F5344CB8AC3E}">
        <p14:creationId xmlns:p14="http://schemas.microsoft.com/office/powerpoint/2010/main" val="4206196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6.2.2 – </a:t>
            </a:r>
            <a:r>
              <a:rPr lang="en-US" dirty="0"/>
              <a:t>What is Dockerfile?</a:t>
            </a:r>
          </a:p>
        </p:txBody>
      </p:sp>
    </p:spTree>
    <p:extLst>
      <p:ext uri="{BB962C8B-B14F-4D97-AF65-F5344CB8AC3E}">
        <p14:creationId xmlns:p14="http://schemas.microsoft.com/office/powerpoint/2010/main" val="83445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6.2.2 – </a:t>
            </a:r>
            <a:r>
              <a:rPr lang="en-US" dirty="0"/>
              <a:t>What is Dockerfile?</a:t>
            </a:r>
          </a:p>
          <a:p>
            <a:endParaRPr lang="en-US" dirty="0"/>
          </a:p>
        </p:txBody>
      </p:sp>
    </p:spTree>
    <p:extLst>
      <p:ext uri="{BB962C8B-B14F-4D97-AF65-F5344CB8AC3E}">
        <p14:creationId xmlns:p14="http://schemas.microsoft.com/office/powerpoint/2010/main" val="165579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466822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6.2.3 – </a:t>
            </a:r>
            <a:r>
              <a:rPr lang="en-US" dirty="0"/>
              <a:t>Anatomy of a Dockerfile</a:t>
            </a:r>
          </a:p>
        </p:txBody>
      </p:sp>
    </p:spTree>
    <p:extLst>
      <p:ext uri="{BB962C8B-B14F-4D97-AF65-F5344CB8AC3E}">
        <p14:creationId xmlns:p14="http://schemas.microsoft.com/office/powerpoint/2010/main" val="171492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6.2.3 – </a:t>
            </a:r>
            <a:r>
              <a:rPr lang="en-US" dirty="0"/>
              <a:t>Anatomy of a Dockerfile</a:t>
            </a:r>
          </a:p>
        </p:txBody>
      </p:sp>
    </p:spTree>
    <p:extLst>
      <p:ext uri="{BB962C8B-B14F-4D97-AF65-F5344CB8AC3E}">
        <p14:creationId xmlns:p14="http://schemas.microsoft.com/office/powerpoint/2010/main" val="1116114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6.2.4 – </a:t>
            </a:r>
            <a:r>
              <a:rPr lang="en-US" dirty="0"/>
              <a:t>Start a Docker Container Locally</a:t>
            </a:r>
          </a:p>
        </p:txBody>
      </p:sp>
    </p:spTree>
    <p:extLst>
      <p:ext uri="{BB962C8B-B14F-4D97-AF65-F5344CB8AC3E}">
        <p14:creationId xmlns:p14="http://schemas.microsoft.com/office/powerpoint/2010/main" val="1257174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6.2.4 – </a:t>
            </a:r>
            <a:r>
              <a:rPr lang="en-US" dirty="0"/>
              <a:t>Start a Docker Container Locally</a:t>
            </a:r>
          </a:p>
        </p:txBody>
      </p:sp>
    </p:spTree>
    <p:extLst>
      <p:ext uri="{BB962C8B-B14F-4D97-AF65-F5344CB8AC3E}">
        <p14:creationId xmlns:p14="http://schemas.microsoft.com/office/powerpoint/2010/main" val="2898434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6.2.4 – </a:t>
            </a:r>
            <a:r>
              <a:rPr lang="en-US" dirty="0"/>
              <a:t>Start a Docker Container Locally</a:t>
            </a:r>
          </a:p>
        </p:txBody>
      </p:sp>
    </p:spTree>
    <p:extLst>
      <p:ext uri="{BB962C8B-B14F-4D97-AF65-F5344CB8AC3E}">
        <p14:creationId xmlns:p14="http://schemas.microsoft.com/office/powerpoint/2010/main" val="2898434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6.2.4 – </a:t>
            </a:r>
            <a:r>
              <a:rPr lang="en-US" dirty="0"/>
              <a:t>Start a Docker Container Locally</a:t>
            </a:r>
          </a:p>
        </p:txBody>
      </p:sp>
    </p:spTree>
    <p:extLst>
      <p:ext uri="{BB962C8B-B14F-4D97-AF65-F5344CB8AC3E}">
        <p14:creationId xmlns:p14="http://schemas.microsoft.com/office/powerpoint/2010/main" val="4078135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6.2.5 – </a:t>
            </a:r>
            <a:r>
              <a:rPr lang="en-US" dirty="0"/>
              <a:t>Save a Docker Image to a Registry</a:t>
            </a:r>
          </a:p>
        </p:txBody>
      </p:sp>
    </p:spTree>
    <p:extLst>
      <p:ext uri="{BB962C8B-B14F-4D97-AF65-F5344CB8AC3E}">
        <p14:creationId xmlns:p14="http://schemas.microsoft.com/office/powerpoint/2010/main" val="3222965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6.2.5 – </a:t>
            </a:r>
            <a:r>
              <a:rPr lang="en-US" dirty="0"/>
              <a:t>Save a Docker Image to a Registry</a:t>
            </a:r>
          </a:p>
        </p:txBody>
      </p:sp>
    </p:spTree>
    <p:extLst>
      <p:ext uri="{BB962C8B-B14F-4D97-AF65-F5344CB8AC3E}">
        <p14:creationId xmlns:p14="http://schemas.microsoft.com/office/powerpoint/2010/main" val="3105670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6.2.5 – </a:t>
            </a:r>
            <a:r>
              <a:rPr lang="en-US" dirty="0"/>
              <a:t>Save a Docker Image to a Registry</a:t>
            </a:r>
          </a:p>
        </p:txBody>
      </p:sp>
    </p:spTree>
    <p:extLst>
      <p:ext uri="{BB962C8B-B14F-4D97-AF65-F5344CB8AC3E}">
        <p14:creationId xmlns:p14="http://schemas.microsoft.com/office/powerpoint/2010/main" val="2178158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6.2.6 – </a:t>
            </a:r>
            <a:r>
              <a:rPr lang="en-US" dirty="0"/>
              <a:t>Create a Development Environment</a:t>
            </a:r>
          </a:p>
        </p:txBody>
      </p:sp>
    </p:spTree>
    <p:extLst>
      <p:ext uri="{BB962C8B-B14F-4D97-AF65-F5344CB8AC3E}">
        <p14:creationId xmlns:p14="http://schemas.microsoft.com/office/powerpoint/2010/main" val="192109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r>
              <a:rPr lang="en-US" sz="1200" b="0" dirty="0">
                <a:solidFill>
                  <a:srgbClr val="FF0000"/>
                </a:solidFill>
              </a:rPr>
              <a:t>6.2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Creating and Deploying a Sample 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6.2.7 – </a:t>
            </a:r>
            <a:r>
              <a:rPr lang="en-US" dirty="0"/>
              <a:t>Lab – Build a Sample Web App in a Docker Container</a:t>
            </a:r>
          </a:p>
        </p:txBody>
      </p:sp>
    </p:spTree>
    <p:extLst>
      <p:ext uri="{BB962C8B-B14F-4D97-AF65-F5344CB8AC3E}">
        <p14:creationId xmlns:p14="http://schemas.microsoft.com/office/powerpoint/2010/main" val="2127291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6.3 </a:t>
            </a:r>
            <a:r>
              <a:rPr lang="en-US" sz="1200" b="0" dirty="0"/>
              <a:t>–</a:t>
            </a:r>
            <a:r>
              <a:rPr lang="en-US" dirty="0">
                <a:solidFill>
                  <a:schemeClr val="accent5">
                    <a:lumMod val="40000"/>
                    <a:lumOff val="60000"/>
                  </a:schemeClr>
                </a:solidFill>
              </a:rPr>
              <a:t> Continuous Integration/Continuous Deployment (CI/CD)</a:t>
            </a:r>
          </a:p>
          <a:p>
            <a:pPr>
              <a:buFontTx/>
              <a:buNone/>
            </a:pPr>
            <a:endParaRPr lang="en-US" sz="1200" b="0" u="none" dirty="0">
              <a:solidFill>
                <a:schemeClr val="accent5">
                  <a:lumMod val="40000"/>
                  <a:lumOff val="60000"/>
                </a:schemeClr>
              </a:solidFill>
            </a:endParaRP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20 min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Introduce the topic and discuss the concept of </a:t>
            </a:r>
            <a:r>
              <a:rPr lang="en-US" sz="1100" dirty="0">
                <a:solidFill>
                  <a:schemeClr val="accent5">
                    <a:lumMod val="40000"/>
                    <a:lumOff val="60000"/>
                  </a:schemeClr>
                </a:solidFill>
              </a:rPr>
              <a:t>Continuous Integration/Continuous Deployment (CI/CD).</a:t>
            </a:r>
          </a:p>
          <a:p>
            <a:pPr marL="341313" lvl="1" indent="-171450">
              <a:buFont typeface="Arial" panose="020B0604020202020204" pitchFamily="34" charset="0"/>
              <a:buChar char="•"/>
            </a:pPr>
            <a:r>
              <a:rPr lang="en-US" sz="900" dirty="0"/>
              <a:t>Discuss the benefits of CI and CD.</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00" dirty="0"/>
              <a:t>Discuss the steps to </a:t>
            </a:r>
            <a:r>
              <a:rPr lang="en-US" sz="1100" b="0" i="0" kern="1200" dirty="0">
                <a:solidFill>
                  <a:schemeClr val="tx1"/>
                </a:solidFill>
                <a:latin typeface="+mn-lt"/>
                <a:ea typeface="+mn-ea"/>
                <a:cs typeface="+mn-cs"/>
              </a:rPr>
              <a:t>build job for Jenkins and</a:t>
            </a:r>
            <a:r>
              <a:rPr lang="en-US" sz="700" dirty="0"/>
              <a:t> </a:t>
            </a:r>
            <a:r>
              <a:rPr lang="en-US" sz="1100" b="0" i="0" kern="1200" dirty="0">
                <a:solidFill>
                  <a:schemeClr val="tx1"/>
                </a:solidFill>
                <a:latin typeface="+mn-lt"/>
                <a:ea typeface="+mn-ea"/>
                <a:cs typeface="+mn-cs"/>
              </a:rPr>
              <a:t>build a pipeline in Jenkins with the help of examples.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i="0" kern="1200" dirty="0">
                <a:solidFill>
                  <a:schemeClr val="tx1"/>
                </a:solidFill>
                <a:latin typeface="+mn-lt"/>
                <a:ea typeface="+mn-ea"/>
                <a:cs typeface="+mn-cs"/>
              </a:rPr>
              <a:t>By the end of the topic, encourage the learners to perform the Hands-on </a:t>
            </a:r>
            <a:r>
              <a:rPr lang="en-US" sz="1600" b="0" i="0" dirty="0">
                <a:solidFill>
                  <a:srgbClr val="056153"/>
                </a:solidFill>
                <a:effectLst/>
                <a:latin typeface="CiscoSans"/>
              </a:rPr>
              <a:t>Lab.</a:t>
            </a:r>
            <a:endParaRPr lang="en-US" sz="1100" b="0" i="0" kern="1200" dirty="0">
              <a:solidFill>
                <a:schemeClr val="tx1"/>
              </a:solidFill>
              <a:latin typeface="+mn-lt"/>
              <a:ea typeface="+mn-ea"/>
              <a:cs typeface="+mn-cs"/>
            </a:endParaRPr>
          </a:p>
          <a:p>
            <a:pPr>
              <a:buFont typeface="Arial" panose="020B0604020202020204" pitchFamily="34" charset="0"/>
              <a:buChar char="•"/>
            </a:pPr>
            <a:r>
              <a:rPr lang="en-US" sz="1050" b="1" dirty="0"/>
              <a:t> Key Points: </a:t>
            </a:r>
            <a:r>
              <a:rPr lang="en-US" sz="1050" b="1" i="0" dirty="0">
                <a:solidFill>
                  <a:srgbClr val="000000"/>
                </a:solidFill>
                <a:effectLst/>
                <a:latin typeface="CiscoSans"/>
              </a:rPr>
              <a:t> </a:t>
            </a:r>
            <a:r>
              <a:rPr lang="en-US" b="0" i="0" dirty="0">
                <a:solidFill>
                  <a:srgbClr val="000000"/>
                </a:solidFill>
                <a:effectLst/>
                <a:latin typeface="CiscoSans"/>
              </a:rPr>
              <a:t>Continuous Integration, Continuous Deployment, Rolling upgrade, Canary pipeline, Blue-green deployment.</a:t>
            </a:r>
            <a:endParaRPr lang="en-US" sz="1200" b="0" dirty="0">
              <a:solidFill>
                <a:srgbClr val="000000"/>
              </a:solidFill>
            </a:endParaRPr>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87373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6.3.1 – </a:t>
            </a:r>
            <a:r>
              <a:rPr lang="en-US" dirty="0"/>
              <a:t>Introduction to CI/CD</a:t>
            </a:r>
          </a:p>
        </p:txBody>
      </p:sp>
    </p:spTree>
    <p:extLst>
      <p:ext uri="{BB962C8B-B14F-4D97-AF65-F5344CB8AC3E}">
        <p14:creationId xmlns:p14="http://schemas.microsoft.com/office/powerpoint/2010/main" val="2995838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6.3.2 – </a:t>
            </a:r>
            <a:r>
              <a:rPr lang="en-US" dirty="0"/>
              <a:t>Continuous Integration</a:t>
            </a:r>
          </a:p>
        </p:txBody>
      </p:sp>
    </p:spTree>
    <p:extLst>
      <p:ext uri="{BB962C8B-B14F-4D97-AF65-F5344CB8AC3E}">
        <p14:creationId xmlns:p14="http://schemas.microsoft.com/office/powerpoint/2010/main" val="3756450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6.3.2 – </a:t>
            </a:r>
            <a:r>
              <a:rPr lang="en-US" dirty="0"/>
              <a:t>Continuous Integration</a:t>
            </a:r>
          </a:p>
        </p:txBody>
      </p:sp>
    </p:spTree>
    <p:extLst>
      <p:ext uri="{BB962C8B-B14F-4D97-AF65-F5344CB8AC3E}">
        <p14:creationId xmlns:p14="http://schemas.microsoft.com/office/powerpoint/2010/main" val="2075653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6.3.2 – </a:t>
            </a:r>
            <a:r>
              <a:rPr lang="en-US" dirty="0"/>
              <a:t>Continuous Integration</a:t>
            </a:r>
          </a:p>
        </p:txBody>
      </p:sp>
    </p:spTree>
    <p:extLst>
      <p:ext uri="{BB962C8B-B14F-4D97-AF65-F5344CB8AC3E}">
        <p14:creationId xmlns:p14="http://schemas.microsoft.com/office/powerpoint/2010/main" val="2696551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6.3.3 </a:t>
            </a:r>
            <a:r>
              <a:rPr lang="en-US" sz="1200" b="0" dirty="0"/>
              <a:t>–</a:t>
            </a:r>
            <a:r>
              <a:rPr lang="en-US" dirty="0">
                <a:solidFill>
                  <a:schemeClr val="accent5">
                    <a:lumMod val="40000"/>
                    <a:lumOff val="60000"/>
                  </a:schemeClr>
                </a:solidFill>
              </a:rPr>
              <a:t> CI/CD Benefits</a:t>
            </a:r>
            <a:endParaRPr lang="en-US" dirty="0"/>
          </a:p>
        </p:txBody>
      </p:sp>
    </p:spTree>
    <p:extLst>
      <p:ext uri="{BB962C8B-B14F-4D97-AF65-F5344CB8AC3E}">
        <p14:creationId xmlns:p14="http://schemas.microsoft.com/office/powerpoint/2010/main" val="4080596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6.3.4 </a:t>
            </a:r>
            <a:r>
              <a:rPr lang="en-US" sz="1200" b="0" dirty="0"/>
              <a:t>–</a:t>
            </a:r>
            <a:r>
              <a:rPr lang="en-US" dirty="0">
                <a:solidFill>
                  <a:schemeClr val="accent5">
                    <a:lumMod val="40000"/>
                    <a:lumOff val="60000"/>
                  </a:schemeClr>
                </a:solidFill>
              </a:rPr>
              <a:t> </a:t>
            </a:r>
            <a:r>
              <a:rPr lang="en-US" sz="1200" b="0" dirty="0"/>
              <a:t>Example Build Job for Jenkins</a:t>
            </a:r>
          </a:p>
        </p:txBody>
      </p:sp>
    </p:spTree>
    <p:extLst>
      <p:ext uri="{BB962C8B-B14F-4D97-AF65-F5344CB8AC3E}">
        <p14:creationId xmlns:p14="http://schemas.microsoft.com/office/powerpoint/2010/main" val="3427293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6.3.4 </a:t>
            </a:r>
            <a:r>
              <a:rPr lang="en-US" sz="1200" b="0" dirty="0"/>
              <a:t>–</a:t>
            </a:r>
            <a:r>
              <a:rPr lang="en-US" dirty="0">
                <a:solidFill>
                  <a:schemeClr val="accent5">
                    <a:lumMod val="40000"/>
                    <a:lumOff val="60000"/>
                  </a:schemeClr>
                </a:solidFill>
              </a:rPr>
              <a:t> </a:t>
            </a:r>
            <a:r>
              <a:rPr lang="en-US" sz="1200" b="0" dirty="0"/>
              <a:t>Example Build Job for Jenkins</a:t>
            </a:r>
          </a:p>
        </p:txBody>
      </p:sp>
    </p:spTree>
    <p:extLst>
      <p:ext uri="{BB962C8B-B14F-4D97-AF65-F5344CB8AC3E}">
        <p14:creationId xmlns:p14="http://schemas.microsoft.com/office/powerpoint/2010/main" val="1427113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6.3.4 </a:t>
            </a:r>
            <a:r>
              <a:rPr lang="en-US" sz="1200" b="0" dirty="0"/>
              <a:t>–</a:t>
            </a:r>
            <a:r>
              <a:rPr lang="en-US" dirty="0">
                <a:solidFill>
                  <a:schemeClr val="accent5">
                    <a:lumMod val="40000"/>
                    <a:lumOff val="60000"/>
                  </a:schemeClr>
                </a:solidFill>
              </a:rPr>
              <a:t> </a:t>
            </a:r>
            <a:r>
              <a:rPr lang="en-US" sz="1200" b="0" dirty="0"/>
              <a:t>Example Build Job for Jenkins</a:t>
            </a:r>
          </a:p>
        </p:txBody>
      </p:sp>
    </p:spTree>
    <p:extLst>
      <p:ext uri="{BB962C8B-B14F-4D97-AF65-F5344CB8AC3E}">
        <p14:creationId xmlns:p14="http://schemas.microsoft.com/office/powerpoint/2010/main" val="376209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6.3 </a:t>
            </a:r>
            <a:r>
              <a:rPr lang="en-GB" dirty="0"/>
              <a:t>–</a:t>
            </a:r>
            <a:r>
              <a:rPr lang="en-US" sz="1200" b="0" dirty="0">
                <a:solidFill>
                  <a:srgbClr val="FF0000"/>
                </a:solidFill>
              </a:rPr>
              <a:t>  </a:t>
            </a:r>
            <a:r>
              <a:rPr lang="en-US" dirty="0">
                <a:solidFill>
                  <a:schemeClr val="accent5">
                    <a:lumMod val="40000"/>
                    <a:lumOff val="60000"/>
                  </a:schemeClr>
                </a:solidFill>
              </a:rPr>
              <a:t>Continuous Integration/Continuous Deployment (CI/CD)</a:t>
            </a:r>
            <a:endParaRPr lang="en-US" sz="1200" b="0" dirty="0">
              <a:solidFill>
                <a:srgbClr val="FF0000"/>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6.3.6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Lab – Build a CI/CD Pipeline Using Jenkins</a:t>
            </a:r>
            <a:endParaRPr lang="en-US" sz="1200" b="0" dirty="0"/>
          </a:p>
        </p:txBody>
      </p:sp>
    </p:spTree>
    <p:extLst>
      <p:ext uri="{BB962C8B-B14F-4D97-AF65-F5344CB8AC3E}">
        <p14:creationId xmlns:p14="http://schemas.microsoft.com/office/powerpoint/2010/main" val="2912397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p>
          <a:p>
            <a:pPr>
              <a:buFontTx/>
              <a:buNone/>
            </a:pPr>
            <a:endParaRPr lang="en-US" sz="1200" b="0" u="none" dirty="0">
              <a:solidFill>
                <a:schemeClr val="accent5">
                  <a:lumMod val="40000"/>
                  <a:lumOff val="60000"/>
                </a:schemeClr>
              </a:solidFill>
            </a:endParaRP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7 min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Introduce the topic and discuss </a:t>
            </a:r>
            <a:r>
              <a:rPr lang="en-US" sz="1100" dirty="0"/>
              <a:t>the concepts of firewall, load balancers, DNS, reverse proxies.</a:t>
            </a:r>
            <a:endParaRPr lang="en-US" sz="1100" b="0" i="0" kern="1200" dirty="0">
              <a:solidFill>
                <a:schemeClr val="dk1"/>
              </a:solidFill>
              <a:effectLst/>
              <a:latin typeface="+mn-lt"/>
              <a:ea typeface="+mn-ea"/>
              <a:cs typeface="+mn-cs"/>
            </a:endParaRPr>
          </a:p>
          <a:p>
            <a:pPr>
              <a:buFont typeface="Arial" panose="020B0604020202020204" pitchFamily="34" charset="0"/>
              <a:buChar char="•"/>
            </a:pPr>
            <a:r>
              <a:rPr lang="en-US" sz="1050" b="1" dirty="0"/>
              <a:t> Key Points:</a:t>
            </a:r>
          </a:p>
          <a:p>
            <a:pPr lvl="1">
              <a:buFont typeface="Arial" panose="020B0604020202020204" pitchFamily="34" charset="0"/>
              <a:buChar char="•"/>
            </a:pPr>
            <a:r>
              <a:rPr lang="en-US" sz="1050" b="1" dirty="0"/>
              <a:t> </a:t>
            </a:r>
            <a:r>
              <a:rPr lang="en-US" sz="1600" dirty="0"/>
              <a:t>Firewalls, Load balancers, DNS, Reverse proxies</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149499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6.4.1 </a:t>
            </a:r>
            <a:r>
              <a:rPr lang="en-US" sz="1200" b="0" dirty="0"/>
              <a:t>–</a:t>
            </a:r>
            <a:r>
              <a:rPr lang="en-US" dirty="0">
                <a:solidFill>
                  <a:schemeClr val="accent5">
                    <a:lumMod val="40000"/>
                    <a:lumOff val="60000"/>
                  </a:schemeClr>
                </a:solidFill>
              </a:rPr>
              <a:t> Introduction</a:t>
            </a:r>
            <a:endParaRPr lang="en-US" dirty="0"/>
          </a:p>
        </p:txBody>
      </p:sp>
    </p:spTree>
    <p:extLst>
      <p:ext uri="{BB962C8B-B14F-4D97-AF65-F5344CB8AC3E}">
        <p14:creationId xmlns:p14="http://schemas.microsoft.com/office/powerpoint/2010/main" val="3825438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6.4.2 </a:t>
            </a:r>
            <a:r>
              <a:rPr lang="en-US" sz="1200" b="0" dirty="0"/>
              <a:t>–</a:t>
            </a:r>
            <a:r>
              <a:rPr lang="en-US" dirty="0">
                <a:solidFill>
                  <a:schemeClr val="accent5">
                    <a:lumMod val="40000"/>
                    <a:lumOff val="60000"/>
                  </a:schemeClr>
                </a:solidFill>
              </a:rPr>
              <a:t> Firewall</a:t>
            </a:r>
            <a:endParaRPr lang="en-US" dirty="0"/>
          </a:p>
        </p:txBody>
      </p:sp>
    </p:spTree>
    <p:extLst>
      <p:ext uri="{BB962C8B-B14F-4D97-AF65-F5344CB8AC3E}">
        <p14:creationId xmlns:p14="http://schemas.microsoft.com/office/powerpoint/2010/main" val="490803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6.4.2 </a:t>
            </a:r>
            <a:r>
              <a:rPr lang="en-US" sz="1200" b="0" dirty="0"/>
              <a:t>–</a:t>
            </a:r>
            <a:r>
              <a:rPr lang="en-US" dirty="0">
                <a:solidFill>
                  <a:schemeClr val="accent5">
                    <a:lumMod val="40000"/>
                    <a:lumOff val="60000"/>
                  </a:schemeClr>
                </a:solidFill>
              </a:rPr>
              <a:t> Firewall</a:t>
            </a:r>
            <a:endParaRPr lang="en-US" dirty="0"/>
          </a:p>
        </p:txBody>
      </p:sp>
    </p:spTree>
    <p:extLst>
      <p:ext uri="{BB962C8B-B14F-4D97-AF65-F5344CB8AC3E}">
        <p14:creationId xmlns:p14="http://schemas.microsoft.com/office/powerpoint/2010/main" val="660324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6.4.3 </a:t>
            </a:r>
            <a:r>
              <a:rPr lang="en-US" sz="1200" b="0" dirty="0"/>
              <a:t>–</a:t>
            </a:r>
            <a:r>
              <a:rPr lang="en-US" dirty="0">
                <a:solidFill>
                  <a:schemeClr val="accent5">
                    <a:lumMod val="40000"/>
                    <a:lumOff val="60000"/>
                  </a:schemeClr>
                </a:solidFill>
              </a:rPr>
              <a:t> </a:t>
            </a:r>
            <a:r>
              <a:rPr lang="en-US" altLang="en-US" sz="1200" dirty="0"/>
              <a:t>Load Balancer</a:t>
            </a:r>
            <a:endParaRPr lang="en-US" dirty="0"/>
          </a:p>
        </p:txBody>
      </p:sp>
    </p:spTree>
    <p:extLst>
      <p:ext uri="{BB962C8B-B14F-4D97-AF65-F5344CB8AC3E}">
        <p14:creationId xmlns:p14="http://schemas.microsoft.com/office/powerpoint/2010/main" val="1340996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6.4.3 </a:t>
            </a:r>
            <a:r>
              <a:rPr lang="en-US" sz="1200" b="0" dirty="0"/>
              <a:t>–</a:t>
            </a:r>
            <a:r>
              <a:rPr lang="en-US" dirty="0">
                <a:solidFill>
                  <a:schemeClr val="accent5">
                    <a:lumMod val="40000"/>
                    <a:lumOff val="60000"/>
                  </a:schemeClr>
                </a:solidFill>
              </a:rPr>
              <a:t> </a:t>
            </a:r>
            <a:r>
              <a:rPr lang="en-US" altLang="en-US" sz="1200" dirty="0"/>
              <a:t>Load Balancer</a:t>
            </a:r>
            <a:endParaRPr lang="en-US" dirty="0"/>
          </a:p>
        </p:txBody>
      </p:sp>
    </p:spTree>
    <p:extLst>
      <p:ext uri="{BB962C8B-B14F-4D97-AF65-F5344CB8AC3E}">
        <p14:creationId xmlns:p14="http://schemas.microsoft.com/office/powerpoint/2010/main" val="40716978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6.4.3 </a:t>
            </a:r>
            <a:r>
              <a:rPr lang="en-US" sz="1200" b="0" dirty="0"/>
              <a:t>–</a:t>
            </a:r>
            <a:r>
              <a:rPr lang="en-US" dirty="0">
                <a:solidFill>
                  <a:schemeClr val="accent5">
                    <a:lumMod val="40000"/>
                    <a:lumOff val="60000"/>
                  </a:schemeClr>
                </a:solidFill>
              </a:rPr>
              <a:t> </a:t>
            </a:r>
            <a:r>
              <a:rPr lang="en-US" altLang="en-US" sz="1200" dirty="0"/>
              <a:t>Load Balancer</a:t>
            </a:r>
            <a:endParaRPr lang="en-US" dirty="0"/>
          </a:p>
        </p:txBody>
      </p:sp>
    </p:spTree>
    <p:extLst>
      <p:ext uri="{BB962C8B-B14F-4D97-AF65-F5344CB8AC3E}">
        <p14:creationId xmlns:p14="http://schemas.microsoft.com/office/powerpoint/2010/main" val="2838775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6.4.4 </a:t>
            </a:r>
            <a:r>
              <a:rPr lang="en-US" sz="1200" b="0" dirty="0"/>
              <a:t>–</a:t>
            </a:r>
            <a:r>
              <a:rPr lang="en-US" dirty="0">
                <a:solidFill>
                  <a:schemeClr val="accent5">
                    <a:lumMod val="40000"/>
                    <a:lumOff val="60000"/>
                  </a:schemeClr>
                </a:solidFill>
              </a:rPr>
              <a:t> </a:t>
            </a:r>
            <a:r>
              <a:rPr lang="en-US" altLang="en-US" sz="1200" dirty="0"/>
              <a:t>DNS</a:t>
            </a:r>
            <a:endParaRPr lang="en-US" dirty="0"/>
          </a:p>
        </p:txBody>
      </p:sp>
    </p:spTree>
    <p:extLst>
      <p:ext uri="{BB962C8B-B14F-4D97-AF65-F5344CB8AC3E}">
        <p14:creationId xmlns:p14="http://schemas.microsoft.com/office/powerpoint/2010/main" val="1422894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6.4 </a:t>
            </a:r>
            <a:r>
              <a:rPr lang="en-US" sz="1200" b="0" dirty="0"/>
              <a:t>–</a:t>
            </a:r>
            <a:r>
              <a:rPr lang="en-US" dirty="0">
                <a:solidFill>
                  <a:schemeClr val="accent5">
                    <a:lumMod val="40000"/>
                    <a:lumOff val="60000"/>
                  </a:schemeClr>
                </a:solidFill>
              </a:rPr>
              <a:t> Networks for Application Development and Security</a:t>
            </a:r>
            <a:endParaRPr lang="en-US" sz="1200" b="0" u="none"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6.4.5 </a:t>
            </a:r>
            <a:r>
              <a:rPr lang="en-US" sz="1200" b="0" dirty="0"/>
              <a:t>–</a:t>
            </a:r>
            <a:r>
              <a:rPr lang="en-US" dirty="0">
                <a:solidFill>
                  <a:schemeClr val="accent5">
                    <a:lumMod val="40000"/>
                    <a:lumOff val="60000"/>
                  </a:schemeClr>
                </a:solidFill>
              </a:rPr>
              <a:t> </a:t>
            </a:r>
            <a:r>
              <a:rPr lang="en-US" altLang="en-US" dirty="0"/>
              <a:t>Reverse Proxy</a:t>
            </a:r>
            <a:endParaRPr lang="en-US" dirty="0"/>
          </a:p>
        </p:txBody>
      </p:sp>
    </p:spTree>
    <p:extLst>
      <p:ext uri="{BB962C8B-B14F-4D97-AF65-F5344CB8AC3E}">
        <p14:creationId xmlns:p14="http://schemas.microsoft.com/office/powerpoint/2010/main" val="65227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 Securing Applications</a:t>
            </a:r>
          </a:p>
          <a:p>
            <a:pPr>
              <a:buFontTx/>
              <a:buNone/>
            </a:pPr>
            <a:endParaRPr lang="en-US" dirty="0">
              <a:solidFill>
                <a:schemeClr val="accent5">
                  <a:lumMod val="40000"/>
                  <a:lumOff val="60000"/>
                </a:schemeClr>
              </a:solidFill>
            </a:endParaRPr>
          </a:p>
          <a:p>
            <a:pPr>
              <a:buFontTx/>
              <a:buNone/>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45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500" dirty="0"/>
              <a:t>Start by mentioning that </a:t>
            </a:r>
            <a:r>
              <a:rPr lang="en-US" sz="1400" b="0" i="0" dirty="0">
                <a:solidFill>
                  <a:srgbClr val="58585B"/>
                </a:solidFill>
                <a:effectLst/>
                <a:latin typeface="CiscoSans"/>
              </a:rPr>
              <a:t>security is a major issue in today’s world. Build further context by mentioning that this part of the module </a:t>
            </a:r>
            <a:r>
              <a:rPr lang="en-US" sz="1050" b="0" i="0" dirty="0">
                <a:solidFill>
                  <a:srgbClr val="58585B"/>
                </a:solidFill>
                <a:effectLst/>
                <a:latin typeface="CiscoSans"/>
              </a:rPr>
              <a:t>focuses on some of the issues involved in securing both data and an application.</a:t>
            </a:r>
          </a:p>
          <a:p>
            <a:pPr marL="341313" lvl="1" indent="-171450">
              <a:buFont typeface="Arial" panose="020B0604020202020204" pitchFamily="34" charset="0"/>
              <a:buChar char="•"/>
            </a:pPr>
            <a:r>
              <a:rPr lang="en-US" sz="500" dirty="0"/>
              <a:t>Explain how to secure the data.</a:t>
            </a:r>
          </a:p>
          <a:p>
            <a:pPr marL="341313" lvl="1" indent="-171450">
              <a:buFont typeface="Arial" panose="020B0604020202020204" pitchFamily="34" charset="0"/>
              <a:buChar char="•"/>
            </a:pPr>
            <a:r>
              <a:rPr lang="en-US" sz="500" dirty="0"/>
              <a:t>Discuss SQL Injection and how to prevent and detect it.</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 dirty="0"/>
              <a:t>Describe the various ways of securing the applications.</a:t>
            </a:r>
            <a:endParaRPr lang="en-US" sz="800" b="0" i="0" kern="1200" dirty="0">
              <a:solidFill>
                <a:schemeClr val="tx1"/>
              </a:solidFill>
              <a:latin typeface="+mn-lt"/>
              <a:ea typeface="+mn-ea"/>
              <a:cs typeface="+mn-cs"/>
            </a:endParaRP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 dirty="0"/>
              <a:t>Explain </a:t>
            </a:r>
            <a:r>
              <a:rPr lang="en-US" sz="1000" b="0" i="0" kern="1200" dirty="0">
                <a:solidFill>
                  <a:schemeClr val="tx1"/>
                </a:solidFill>
                <a:latin typeface="+mn-lt"/>
                <a:ea typeface="+mn-ea"/>
                <a:cs typeface="+mn-cs"/>
              </a:rPr>
              <a:t>Cross-Site Scripting (XSS),</a:t>
            </a:r>
            <a:r>
              <a:rPr lang="en-US" sz="1000" b="0" i="0" kern="1200" baseline="0" dirty="0">
                <a:solidFill>
                  <a:schemeClr val="tx1"/>
                </a:solidFill>
                <a:latin typeface="+mn-lt"/>
                <a:ea typeface="+mn-ea"/>
                <a:cs typeface="+mn-cs"/>
              </a:rPr>
              <a:t> </a:t>
            </a:r>
            <a:r>
              <a:rPr lang="en-US" sz="1000" b="0" i="0" kern="1200" dirty="0">
                <a:solidFill>
                  <a:schemeClr val="tx1"/>
                </a:solidFill>
                <a:latin typeface="+mn-lt"/>
                <a:ea typeface="+mn-ea"/>
                <a:cs typeface="+mn-cs"/>
              </a:rPr>
              <a:t>Cross-Site Request Forgery (CSRF) and the OWASP Top Ten.</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Ensure that the learners know of the evolution of password systems and the techniques for cracking the password.</a:t>
            </a:r>
            <a:endParaRPr lang="en-US" sz="800" b="0" i="0" kern="1200" dirty="0">
              <a:solidFill>
                <a:schemeClr val="tx1"/>
              </a:solidFill>
              <a:latin typeface="+mn-lt"/>
              <a:ea typeface="+mn-ea"/>
              <a:cs typeface="+mn-cs"/>
            </a:endParaRP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a:solidFill>
                  <a:schemeClr val="tx1"/>
                </a:solidFill>
                <a:latin typeface="+mn-lt"/>
                <a:ea typeface="+mn-ea"/>
                <a:cs typeface="+mn-cs"/>
              </a:rPr>
              <a:t>By the end of the topic, encourage the learners to perform the Hands-on </a:t>
            </a:r>
            <a:r>
              <a:rPr lang="en-US" sz="1000" b="0" i="0" kern="1200" dirty="0">
                <a:solidFill>
                  <a:srgbClr val="056153"/>
                </a:solidFill>
                <a:effectLst/>
                <a:latin typeface="CiscoSans"/>
                <a:ea typeface="+mn-ea"/>
                <a:cs typeface="+mn-cs"/>
              </a:rPr>
              <a:t>L</a:t>
            </a:r>
            <a:r>
              <a:rPr lang="en-US" b="0" i="0" dirty="0">
                <a:solidFill>
                  <a:srgbClr val="056153"/>
                </a:solidFill>
                <a:effectLst/>
                <a:latin typeface="CiscoSans"/>
              </a:rPr>
              <a:t>ab.</a:t>
            </a:r>
            <a:endParaRPr lang="en-US" sz="800" b="0" i="0" kern="1200" dirty="0">
              <a:solidFill>
                <a:schemeClr val="tx1"/>
              </a:solidFill>
              <a:latin typeface="+mn-lt"/>
              <a:ea typeface="+mn-ea"/>
              <a:cs typeface="+mn-cs"/>
            </a:endParaRPr>
          </a:p>
          <a:p>
            <a:pPr>
              <a:buFont typeface="Arial" panose="020B0604020202020204" pitchFamily="34" charset="0"/>
              <a:buChar char="•"/>
            </a:pPr>
            <a:r>
              <a:rPr lang="en-US" sz="1050" b="1" dirty="0"/>
              <a:t> Key Points: </a:t>
            </a:r>
            <a:r>
              <a:rPr lang="en-US" sz="1050" b="0" dirty="0"/>
              <a:t>Hash, SQL injection, </a:t>
            </a:r>
            <a:r>
              <a:rPr lang="en-US" sz="1050" b="0" i="0" kern="1200" dirty="0">
                <a:solidFill>
                  <a:schemeClr val="tx1"/>
                </a:solidFill>
                <a:latin typeface="+mn-lt"/>
                <a:ea typeface="+mn-ea"/>
                <a:cs typeface="+mn-cs"/>
              </a:rPr>
              <a:t>Cross-Site Scripting (XSS),</a:t>
            </a:r>
            <a:r>
              <a:rPr lang="en-US" sz="1050" b="0" i="0" kern="1200" baseline="0" dirty="0">
                <a:solidFill>
                  <a:schemeClr val="tx1"/>
                </a:solidFill>
                <a:latin typeface="+mn-lt"/>
                <a:ea typeface="+mn-ea"/>
                <a:cs typeface="+mn-cs"/>
              </a:rPr>
              <a:t> </a:t>
            </a:r>
            <a:r>
              <a:rPr lang="en-US" sz="1050" b="0" i="0" kern="1200" dirty="0">
                <a:solidFill>
                  <a:schemeClr val="tx1"/>
                </a:solidFill>
                <a:latin typeface="+mn-lt"/>
                <a:ea typeface="+mn-ea"/>
                <a:cs typeface="+mn-cs"/>
              </a:rPr>
              <a:t>Cross-Site Request Forgery (CSRF), OWASP Top Ten</a:t>
            </a:r>
            <a:r>
              <a:rPr lang="en-US" sz="1050" b="0" dirty="0"/>
              <a:t>, password cracking.</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1497735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6.5.1 </a:t>
            </a:r>
            <a:r>
              <a:rPr lang="en-US" sz="1200" b="0" dirty="0"/>
              <a:t>–</a:t>
            </a:r>
            <a:r>
              <a:rPr lang="en-US" dirty="0">
                <a:solidFill>
                  <a:schemeClr val="accent5">
                    <a:lumMod val="40000"/>
                    <a:lumOff val="60000"/>
                  </a:schemeClr>
                </a:solidFill>
              </a:rPr>
              <a:t> </a:t>
            </a:r>
            <a:r>
              <a:rPr lang="en-US" dirty="0"/>
              <a:t>Securing the Data</a:t>
            </a:r>
          </a:p>
        </p:txBody>
      </p:sp>
    </p:spTree>
    <p:extLst>
      <p:ext uri="{BB962C8B-B14F-4D97-AF65-F5344CB8AC3E}">
        <p14:creationId xmlns:p14="http://schemas.microsoft.com/office/powerpoint/2010/main" val="1258885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6.5.1 </a:t>
            </a:r>
            <a:r>
              <a:rPr lang="en-US" sz="1200" b="0" dirty="0"/>
              <a:t>–</a:t>
            </a:r>
            <a:r>
              <a:rPr lang="en-US" dirty="0">
                <a:solidFill>
                  <a:schemeClr val="accent5">
                    <a:lumMod val="40000"/>
                    <a:lumOff val="60000"/>
                  </a:schemeClr>
                </a:solidFill>
              </a:rPr>
              <a:t> </a:t>
            </a:r>
            <a:r>
              <a:rPr lang="en-US" dirty="0"/>
              <a:t>Securing the Data</a:t>
            </a:r>
          </a:p>
        </p:txBody>
      </p:sp>
    </p:spTree>
    <p:extLst>
      <p:ext uri="{BB962C8B-B14F-4D97-AF65-F5344CB8AC3E}">
        <p14:creationId xmlns:p14="http://schemas.microsoft.com/office/powerpoint/2010/main" val="7104904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6.5.1 </a:t>
            </a:r>
            <a:r>
              <a:rPr lang="en-US" sz="1200" b="0" dirty="0"/>
              <a:t>–</a:t>
            </a:r>
            <a:r>
              <a:rPr lang="en-US" dirty="0">
                <a:solidFill>
                  <a:schemeClr val="accent5">
                    <a:lumMod val="40000"/>
                    <a:lumOff val="60000"/>
                  </a:schemeClr>
                </a:solidFill>
              </a:rPr>
              <a:t> </a:t>
            </a:r>
            <a:r>
              <a:rPr lang="en-US" dirty="0"/>
              <a:t>Securing the Data</a:t>
            </a:r>
          </a:p>
        </p:txBody>
      </p:sp>
    </p:spTree>
    <p:extLst>
      <p:ext uri="{BB962C8B-B14F-4D97-AF65-F5344CB8AC3E}">
        <p14:creationId xmlns:p14="http://schemas.microsoft.com/office/powerpoint/2010/main" val="32079240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6.5.2 </a:t>
            </a:r>
            <a:r>
              <a:rPr lang="en-US" sz="1200" b="0" dirty="0"/>
              <a:t>–</a:t>
            </a:r>
            <a:r>
              <a:rPr lang="en-US" dirty="0">
                <a:solidFill>
                  <a:schemeClr val="accent5">
                    <a:lumMod val="40000"/>
                    <a:lumOff val="60000"/>
                  </a:schemeClr>
                </a:solidFill>
              </a:rPr>
              <a:t> </a:t>
            </a:r>
            <a:r>
              <a:rPr lang="en-US" altLang="en-US" dirty="0"/>
              <a:t>What is SQL Injection?</a:t>
            </a:r>
            <a:endParaRPr lang="en-US" dirty="0"/>
          </a:p>
        </p:txBody>
      </p:sp>
    </p:spTree>
    <p:extLst>
      <p:ext uri="{BB962C8B-B14F-4D97-AF65-F5344CB8AC3E}">
        <p14:creationId xmlns:p14="http://schemas.microsoft.com/office/powerpoint/2010/main" val="1603493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6.5.2 </a:t>
            </a:r>
            <a:r>
              <a:rPr lang="en-US" sz="1200" b="0" dirty="0"/>
              <a:t>–</a:t>
            </a:r>
            <a:r>
              <a:rPr lang="en-US" dirty="0">
                <a:solidFill>
                  <a:schemeClr val="accent5">
                    <a:lumMod val="40000"/>
                    <a:lumOff val="60000"/>
                  </a:schemeClr>
                </a:solidFill>
              </a:rPr>
              <a:t> </a:t>
            </a:r>
            <a:r>
              <a:rPr lang="en-US" altLang="en-US" dirty="0"/>
              <a:t>What is SQL Injection?</a:t>
            </a:r>
            <a:endParaRPr lang="en-US" dirty="0"/>
          </a:p>
        </p:txBody>
      </p:sp>
    </p:spTree>
    <p:extLst>
      <p:ext uri="{BB962C8B-B14F-4D97-AF65-F5344CB8AC3E}">
        <p14:creationId xmlns:p14="http://schemas.microsoft.com/office/powerpoint/2010/main" val="896623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6.5.2 </a:t>
            </a:r>
            <a:r>
              <a:rPr lang="en-US" sz="1200" b="0" dirty="0"/>
              <a:t>–</a:t>
            </a:r>
            <a:r>
              <a:rPr lang="en-US" dirty="0">
                <a:solidFill>
                  <a:schemeClr val="accent5">
                    <a:lumMod val="40000"/>
                    <a:lumOff val="60000"/>
                  </a:schemeClr>
                </a:solidFill>
              </a:rPr>
              <a:t> </a:t>
            </a:r>
            <a:r>
              <a:rPr lang="en-US" altLang="en-US" dirty="0"/>
              <a:t>What is SQL Injection?</a:t>
            </a:r>
            <a:endParaRPr lang="en-US" dirty="0"/>
          </a:p>
        </p:txBody>
      </p:sp>
    </p:spTree>
    <p:extLst>
      <p:ext uri="{BB962C8B-B14F-4D97-AF65-F5344CB8AC3E}">
        <p14:creationId xmlns:p14="http://schemas.microsoft.com/office/powerpoint/2010/main" val="27021171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6.5.2 </a:t>
            </a:r>
            <a:r>
              <a:rPr lang="en-US" sz="1200" b="0" dirty="0"/>
              <a:t>–</a:t>
            </a:r>
            <a:r>
              <a:rPr lang="en-US" dirty="0">
                <a:solidFill>
                  <a:schemeClr val="accent5">
                    <a:lumMod val="40000"/>
                    <a:lumOff val="60000"/>
                  </a:schemeClr>
                </a:solidFill>
              </a:rPr>
              <a:t> </a:t>
            </a:r>
            <a:r>
              <a:rPr lang="en-US" altLang="en-US" dirty="0"/>
              <a:t>What is SQL Injection?</a:t>
            </a:r>
            <a:endParaRPr lang="en-US" dirty="0"/>
          </a:p>
        </p:txBody>
      </p:sp>
    </p:spTree>
    <p:extLst>
      <p:ext uri="{BB962C8B-B14F-4D97-AF65-F5344CB8AC3E}">
        <p14:creationId xmlns:p14="http://schemas.microsoft.com/office/powerpoint/2010/main" val="28957098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6.5.3 </a:t>
            </a:r>
            <a:r>
              <a:rPr lang="en-US" sz="1200" b="0" dirty="0"/>
              <a:t>–</a:t>
            </a:r>
            <a:r>
              <a:rPr lang="en-US" dirty="0">
                <a:solidFill>
                  <a:schemeClr val="accent5">
                    <a:lumMod val="40000"/>
                    <a:lumOff val="60000"/>
                  </a:schemeClr>
                </a:solidFill>
              </a:rPr>
              <a:t> </a:t>
            </a:r>
            <a:r>
              <a:rPr lang="en-US" dirty="0"/>
              <a:t>How to Detect and Prevent SQL Injection</a:t>
            </a:r>
          </a:p>
        </p:txBody>
      </p:sp>
    </p:spTree>
    <p:extLst>
      <p:ext uri="{BB962C8B-B14F-4D97-AF65-F5344CB8AC3E}">
        <p14:creationId xmlns:p14="http://schemas.microsoft.com/office/powerpoint/2010/main" val="27063869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6.5.3 </a:t>
            </a:r>
            <a:r>
              <a:rPr lang="en-US" sz="1200" b="0" dirty="0"/>
              <a:t>–</a:t>
            </a:r>
            <a:r>
              <a:rPr lang="en-US" dirty="0">
                <a:solidFill>
                  <a:schemeClr val="accent5">
                    <a:lumMod val="40000"/>
                    <a:lumOff val="60000"/>
                  </a:schemeClr>
                </a:solidFill>
              </a:rPr>
              <a:t> </a:t>
            </a:r>
            <a:r>
              <a:rPr lang="en-US" dirty="0"/>
              <a:t>How to Detect and Prevent SQL Injection</a:t>
            </a:r>
          </a:p>
        </p:txBody>
      </p:sp>
    </p:spTree>
    <p:extLst>
      <p:ext uri="{BB962C8B-B14F-4D97-AF65-F5344CB8AC3E}">
        <p14:creationId xmlns:p14="http://schemas.microsoft.com/office/powerpoint/2010/main" val="132234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en-GB" dirty="0"/>
            </a:br>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6.5.3 </a:t>
            </a:r>
            <a:r>
              <a:rPr lang="en-US" sz="1200" b="0" dirty="0"/>
              <a:t>–</a:t>
            </a:r>
            <a:r>
              <a:rPr lang="en-US" dirty="0">
                <a:solidFill>
                  <a:schemeClr val="accent5">
                    <a:lumMod val="40000"/>
                    <a:lumOff val="60000"/>
                  </a:schemeClr>
                </a:solidFill>
              </a:rPr>
              <a:t> </a:t>
            </a:r>
            <a:r>
              <a:rPr lang="en-US" dirty="0"/>
              <a:t>How to Detect and Prevent SQL Injection</a:t>
            </a:r>
          </a:p>
        </p:txBody>
      </p:sp>
    </p:spTree>
    <p:extLst>
      <p:ext uri="{BB962C8B-B14F-4D97-AF65-F5344CB8AC3E}">
        <p14:creationId xmlns:p14="http://schemas.microsoft.com/office/powerpoint/2010/main" val="101725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6.5.3 </a:t>
            </a:r>
            <a:r>
              <a:rPr lang="en-US" sz="1200" b="0" dirty="0"/>
              <a:t>–</a:t>
            </a:r>
            <a:r>
              <a:rPr lang="en-US" dirty="0">
                <a:solidFill>
                  <a:schemeClr val="accent5">
                    <a:lumMod val="40000"/>
                    <a:lumOff val="60000"/>
                  </a:schemeClr>
                </a:solidFill>
              </a:rPr>
              <a:t> </a:t>
            </a:r>
            <a:r>
              <a:rPr lang="en-US" dirty="0"/>
              <a:t>How to Detect and Prevent SQL Injection</a:t>
            </a:r>
          </a:p>
        </p:txBody>
      </p:sp>
    </p:spTree>
    <p:extLst>
      <p:ext uri="{BB962C8B-B14F-4D97-AF65-F5344CB8AC3E}">
        <p14:creationId xmlns:p14="http://schemas.microsoft.com/office/powerpoint/2010/main" val="2463279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6.5.3 </a:t>
            </a:r>
            <a:r>
              <a:rPr lang="en-US" sz="1200" b="0" dirty="0"/>
              <a:t>–</a:t>
            </a:r>
            <a:r>
              <a:rPr lang="en-US" dirty="0">
                <a:solidFill>
                  <a:schemeClr val="accent5">
                    <a:lumMod val="40000"/>
                    <a:lumOff val="60000"/>
                  </a:schemeClr>
                </a:solidFill>
              </a:rPr>
              <a:t> </a:t>
            </a:r>
            <a:r>
              <a:rPr lang="en-US" dirty="0"/>
              <a:t>How to Detect and Prevent SQL Injection</a:t>
            </a:r>
          </a:p>
        </p:txBody>
      </p:sp>
    </p:spTree>
    <p:extLst>
      <p:ext uri="{BB962C8B-B14F-4D97-AF65-F5344CB8AC3E}">
        <p14:creationId xmlns:p14="http://schemas.microsoft.com/office/powerpoint/2010/main" val="233136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6.5.4 </a:t>
            </a:r>
            <a:r>
              <a:rPr lang="en-US" sz="1200" b="0" dirty="0"/>
              <a:t>–</a:t>
            </a:r>
            <a:r>
              <a:rPr lang="en-US" dirty="0">
                <a:solidFill>
                  <a:schemeClr val="accent5">
                    <a:lumMod val="40000"/>
                    <a:lumOff val="60000"/>
                  </a:schemeClr>
                </a:solidFill>
              </a:rPr>
              <a:t> </a:t>
            </a:r>
            <a:r>
              <a:rPr lang="en-US" dirty="0"/>
              <a:t>Secure the Application</a:t>
            </a:r>
          </a:p>
        </p:txBody>
      </p:sp>
    </p:spTree>
    <p:extLst>
      <p:ext uri="{BB962C8B-B14F-4D97-AF65-F5344CB8AC3E}">
        <p14:creationId xmlns:p14="http://schemas.microsoft.com/office/powerpoint/2010/main" val="3482498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6.5.5 </a:t>
            </a:r>
            <a:r>
              <a:rPr lang="en-US" sz="1200" b="0" dirty="0"/>
              <a:t>–</a:t>
            </a:r>
            <a:r>
              <a:rPr lang="en-US" dirty="0">
                <a:solidFill>
                  <a:schemeClr val="accent5">
                    <a:lumMod val="40000"/>
                    <a:lumOff val="60000"/>
                  </a:schemeClr>
                </a:solidFill>
              </a:rPr>
              <a:t> </a:t>
            </a:r>
            <a:r>
              <a:rPr lang="en-US" altLang="en-US" dirty="0"/>
              <a:t>Cross-Site Scripting (XSS)</a:t>
            </a:r>
            <a:endParaRPr lang="en-US" dirty="0"/>
          </a:p>
        </p:txBody>
      </p:sp>
    </p:spTree>
    <p:extLst>
      <p:ext uri="{BB962C8B-B14F-4D97-AF65-F5344CB8AC3E}">
        <p14:creationId xmlns:p14="http://schemas.microsoft.com/office/powerpoint/2010/main" val="31664362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6.5.5 </a:t>
            </a:r>
            <a:r>
              <a:rPr lang="en-US" sz="1200" b="0" dirty="0"/>
              <a:t>–</a:t>
            </a:r>
            <a:r>
              <a:rPr lang="en-US" dirty="0">
                <a:solidFill>
                  <a:schemeClr val="accent5">
                    <a:lumMod val="40000"/>
                    <a:lumOff val="60000"/>
                  </a:schemeClr>
                </a:solidFill>
              </a:rPr>
              <a:t> </a:t>
            </a:r>
            <a:r>
              <a:rPr lang="en-US" altLang="en-US" dirty="0"/>
              <a:t>Cross-Site Scripting (XSS)</a:t>
            </a:r>
            <a:endParaRPr lang="en-US" dirty="0"/>
          </a:p>
        </p:txBody>
      </p:sp>
    </p:spTree>
    <p:extLst>
      <p:ext uri="{BB962C8B-B14F-4D97-AF65-F5344CB8AC3E}">
        <p14:creationId xmlns:p14="http://schemas.microsoft.com/office/powerpoint/2010/main" val="31664362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6.5.5 </a:t>
            </a:r>
            <a:r>
              <a:rPr lang="en-US" sz="1200" b="0" dirty="0"/>
              <a:t>–</a:t>
            </a:r>
            <a:r>
              <a:rPr lang="en-US" dirty="0">
                <a:solidFill>
                  <a:schemeClr val="accent5">
                    <a:lumMod val="40000"/>
                    <a:lumOff val="60000"/>
                  </a:schemeClr>
                </a:solidFill>
              </a:rPr>
              <a:t> </a:t>
            </a:r>
            <a:r>
              <a:rPr lang="en-US" altLang="en-US" dirty="0"/>
              <a:t>Cross-Site Scripting (XSS)</a:t>
            </a:r>
            <a:endParaRPr lang="en-US" dirty="0"/>
          </a:p>
        </p:txBody>
      </p:sp>
    </p:spTree>
    <p:extLst>
      <p:ext uri="{BB962C8B-B14F-4D97-AF65-F5344CB8AC3E}">
        <p14:creationId xmlns:p14="http://schemas.microsoft.com/office/powerpoint/2010/main" val="3595630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6.5.6 </a:t>
            </a:r>
            <a:r>
              <a:rPr lang="en-US" sz="1200" b="0" dirty="0"/>
              <a:t>–</a:t>
            </a:r>
            <a:r>
              <a:rPr lang="en-US" dirty="0">
                <a:solidFill>
                  <a:schemeClr val="accent5">
                    <a:lumMod val="40000"/>
                    <a:lumOff val="60000"/>
                  </a:schemeClr>
                </a:solidFill>
              </a:rPr>
              <a:t> </a:t>
            </a:r>
            <a:r>
              <a:rPr lang="en-US" dirty="0"/>
              <a:t>Cross-Site Request Forgery (CSRF)</a:t>
            </a:r>
          </a:p>
        </p:txBody>
      </p:sp>
    </p:spTree>
    <p:extLst>
      <p:ext uri="{BB962C8B-B14F-4D97-AF65-F5344CB8AC3E}">
        <p14:creationId xmlns:p14="http://schemas.microsoft.com/office/powerpoint/2010/main" val="34544155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6.5.6 </a:t>
            </a:r>
            <a:r>
              <a:rPr lang="en-US" sz="1200" b="0" dirty="0"/>
              <a:t>–</a:t>
            </a:r>
            <a:r>
              <a:rPr lang="en-US" dirty="0">
                <a:solidFill>
                  <a:schemeClr val="accent5">
                    <a:lumMod val="40000"/>
                    <a:lumOff val="60000"/>
                  </a:schemeClr>
                </a:solidFill>
              </a:rPr>
              <a:t> </a:t>
            </a:r>
            <a:r>
              <a:rPr lang="en-US" dirty="0"/>
              <a:t>Cross-Site Request Forgery (CSRF)</a:t>
            </a:r>
          </a:p>
        </p:txBody>
      </p:sp>
    </p:spTree>
    <p:extLst>
      <p:ext uri="{BB962C8B-B14F-4D97-AF65-F5344CB8AC3E}">
        <p14:creationId xmlns:p14="http://schemas.microsoft.com/office/powerpoint/2010/main" val="16640192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6.5.7 </a:t>
            </a:r>
            <a:r>
              <a:rPr lang="en-US" sz="1200" b="0" dirty="0"/>
              <a:t>–</a:t>
            </a:r>
            <a:r>
              <a:rPr lang="en-US" dirty="0">
                <a:solidFill>
                  <a:schemeClr val="accent5">
                    <a:lumMod val="40000"/>
                    <a:lumOff val="60000"/>
                  </a:schemeClr>
                </a:solidFill>
              </a:rPr>
              <a:t> </a:t>
            </a:r>
            <a:r>
              <a:rPr lang="en-US" dirty="0"/>
              <a:t>The OWASP Top Ten</a:t>
            </a:r>
          </a:p>
        </p:txBody>
      </p:sp>
    </p:spTree>
    <p:extLst>
      <p:ext uri="{BB962C8B-B14F-4D97-AF65-F5344CB8AC3E}">
        <p14:creationId xmlns:p14="http://schemas.microsoft.com/office/powerpoint/2010/main" val="2200439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93205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6.5.7 </a:t>
            </a:r>
            <a:r>
              <a:rPr lang="en-US" sz="1200" b="0" dirty="0"/>
              <a:t>–</a:t>
            </a:r>
            <a:r>
              <a:rPr lang="en-US" dirty="0">
                <a:solidFill>
                  <a:schemeClr val="accent5">
                    <a:lumMod val="40000"/>
                    <a:lumOff val="60000"/>
                  </a:schemeClr>
                </a:solidFill>
              </a:rPr>
              <a:t> </a:t>
            </a:r>
            <a:r>
              <a:rPr lang="en-US" dirty="0"/>
              <a:t>The OWASP Top Ten</a:t>
            </a:r>
          </a:p>
        </p:txBody>
      </p:sp>
    </p:spTree>
    <p:extLst>
      <p:ext uri="{BB962C8B-B14F-4D97-AF65-F5344CB8AC3E}">
        <p14:creationId xmlns:p14="http://schemas.microsoft.com/office/powerpoint/2010/main" val="24354592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34436845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18753592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25087858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2518397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5337085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6.5.8 </a:t>
            </a:r>
            <a:r>
              <a:rPr lang="en-US" sz="1200" b="0" dirty="0"/>
              <a:t>–</a:t>
            </a:r>
            <a:r>
              <a:rPr lang="en-US" dirty="0">
                <a:solidFill>
                  <a:schemeClr val="accent5">
                    <a:lumMod val="40000"/>
                    <a:lumOff val="60000"/>
                  </a:schemeClr>
                </a:solidFill>
              </a:rPr>
              <a:t> </a:t>
            </a:r>
            <a:r>
              <a:rPr lang="en-US" dirty="0"/>
              <a:t>Evolution of Password Systems</a:t>
            </a:r>
          </a:p>
        </p:txBody>
      </p:sp>
    </p:spTree>
    <p:extLst>
      <p:ext uri="{BB962C8B-B14F-4D97-AF65-F5344CB8AC3E}">
        <p14:creationId xmlns:p14="http://schemas.microsoft.com/office/powerpoint/2010/main" val="5380697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35928153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30237615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116590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sz="1200" b="0" dirty="0"/>
              <a:t>DevNet Associate v1.0</a:t>
            </a:r>
          </a:p>
          <a:p>
            <a:pPr>
              <a:buFontTx/>
              <a:buNone/>
            </a:pPr>
            <a:r>
              <a:rPr lang="en-US" sz="1200" b="0" dirty="0"/>
              <a:t>Module 6: </a:t>
            </a:r>
            <a:r>
              <a:rPr lang="en-US" dirty="0">
                <a:solidFill>
                  <a:srgbClr val="AFE8FB"/>
                </a:solidFill>
                <a:latin typeface="Arial" panose="020B0604020202020204" pitchFamily="34" charset="0"/>
                <a:cs typeface="Arial" panose="020B0604020202020204" pitchFamily="34" charset="0"/>
              </a:rPr>
              <a:t>Application Deployment and Security</a:t>
            </a:r>
            <a:r>
              <a:rPr lang="en-US" sz="1200" b="0" dirty="0"/>
              <a:t> </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5 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b="0" dirty="0">
                <a:solidFill>
                  <a:prstClr val="black"/>
                </a:solidFill>
              </a:rPr>
              <a:t>To start the class, build the context by briefing the learners on </a:t>
            </a:r>
            <a:r>
              <a:rPr lang="en-IN" sz="1200" b="0" i="0" kern="1200" dirty="0">
                <a:solidFill>
                  <a:schemeClr val="tx1"/>
                </a:solidFill>
                <a:effectLst/>
                <a:latin typeface="+mn-lt"/>
                <a:ea typeface="+mn-ea"/>
                <a:cs typeface="+mn-cs"/>
              </a:rPr>
              <a:t>application deployment and security</a:t>
            </a:r>
            <a:r>
              <a:rPr lang="en-US" sz="1000" b="0" i="0" kern="1200" dirty="0">
                <a:solidFill>
                  <a:prstClr val="black"/>
                </a:solidFill>
                <a:effectLst/>
                <a:latin typeface="+mn-lt"/>
                <a:ea typeface="+mn-ea"/>
                <a:cs typeface="+mn-cs"/>
              </a:rPr>
              <a:t>.</a:t>
            </a:r>
            <a:r>
              <a:rPr lang="en-US" sz="1400" b="0" i="0" dirty="0">
                <a:solidFill>
                  <a:srgbClr val="58585B"/>
                </a:solidFill>
                <a:effectLst/>
                <a:latin typeface="CiscoSans"/>
              </a:rPr>
              <a:t> </a:t>
            </a:r>
          </a:p>
          <a:p>
            <a:pPr marL="341313" lvl="1" indent="-171450">
              <a:buFont typeface="Arial" panose="020B0604020202020204" pitchFamily="34" charset="0"/>
              <a:buChar char="•"/>
            </a:pPr>
            <a:r>
              <a:rPr lang="en-US" sz="1400" b="0" i="0" dirty="0">
                <a:solidFill>
                  <a:srgbClr val="58585B"/>
                </a:solidFill>
                <a:effectLst/>
                <a:latin typeface="CiscoSans"/>
              </a:rPr>
              <a:t>Mention that this module will introduce them to various application deployment options. </a:t>
            </a:r>
          </a:p>
          <a:p>
            <a:pPr marL="341313" lvl="1" indent="-171450">
              <a:buFont typeface="Arial" panose="020B0604020202020204" pitchFamily="34" charset="0"/>
              <a:buChar char="•"/>
            </a:pPr>
            <a:r>
              <a:rPr lang="en-US" sz="1400" b="0" i="0" dirty="0">
                <a:solidFill>
                  <a:srgbClr val="58585B"/>
                </a:solidFill>
                <a:effectLst/>
                <a:latin typeface="CiscoSans"/>
              </a:rPr>
              <a:t>Also mention that they will learn about the components of a continuous integration and continuous deployment pipeline, including containers and microservices. Examples of deployment in test environments and in production environments will be showcased during the course of learning and the learners will also learn about deployment security measures and understand known vulnerabilities.</a:t>
            </a:r>
            <a:endParaRPr lang="en-US" sz="1050" b="0" dirty="0">
              <a:solidFill>
                <a:prstClr val="black"/>
              </a:solidFill>
            </a:endParaRPr>
          </a:p>
          <a:p>
            <a:pPr marL="341313" lvl="1" indent="-171450">
              <a:buFont typeface="Arial" panose="020B0604020202020204" pitchFamily="34" charset="0"/>
              <a:buChar char="•"/>
            </a:pPr>
            <a:r>
              <a:rPr lang="en-US" sz="1000" dirty="0"/>
              <a:t>Once the introduction to the module is completed, 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11659012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a:buFontTx/>
              <a:buNone/>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1869440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latin typeface="Arial" panose="020B0604020202020204" pitchFamily="34" charset="0"/>
              <a:cs typeface="Arial" panose="020B0604020202020204" pitchFamily="34" charset="0"/>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1952007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6.5.9 </a:t>
            </a:r>
            <a:r>
              <a:rPr lang="en-US" sz="1200" b="0" dirty="0"/>
              <a:t>–</a:t>
            </a:r>
            <a:r>
              <a:rPr lang="en-US" dirty="0">
                <a:solidFill>
                  <a:schemeClr val="accent5">
                    <a:lumMod val="40000"/>
                    <a:lumOff val="60000"/>
                  </a:schemeClr>
                </a:solidFill>
              </a:rPr>
              <a:t> </a:t>
            </a:r>
            <a:r>
              <a:rPr lang="en-US" sz="1200" b="0" i="0" kern="1200" dirty="0">
                <a:solidFill>
                  <a:schemeClr val="tx1"/>
                </a:solidFill>
                <a:effectLst/>
                <a:latin typeface="+mn-lt"/>
                <a:ea typeface="+mn-ea"/>
                <a:cs typeface="+mn-cs"/>
              </a:rPr>
              <a:t>Password Cracking</a:t>
            </a:r>
          </a:p>
        </p:txBody>
      </p:sp>
    </p:spTree>
    <p:extLst>
      <p:ext uri="{BB962C8B-B14F-4D97-AF65-F5344CB8AC3E}">
        <p14:creationId xmlns:p14="http://schemas.microsoft.com/office/powerpoint/2010/main" val="41426568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a:t>
            </a:r>
            <a:r>
              <a:rPr lang="en-US" dirty="0">
                <a:solidFill>
                  <a:schemeClr val="accent5">
                    <a:lumMod val="40000"/>
                    <a:lumOff val="60000"/>
                  </a:schemeClr>
                </a:solidFill>
              </a:rPr>
              <a:t> Securing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6.5.10 </a:t>
            </a:r>
            <a:r>
              <a:rPr lang="en-US" sz="1200" b="0" dirty="0"/>
              <a:t>–</a:t>
            </a:r>
            <a:r>
              <a:rPr lang="en-US" dirty="0">
                <a:solidFill>
                  <a:schemeClr val="accent5">
                    <a:lumMod val="40000"/>
                    <a:lumOff val="60000"/>
                  </a:schemeClr>
                </a:solidFill>
              </a:rPr>
              <a:t> </a:t>
            </a:r>
            <a:r>
              <a:rPr lang="en-US" b="0" i="0" dirty="0">
                <a:solidFill>
                  <a:srgbClr val="056153"/>
                </a:solidFill>
                <a:effectLst/>
                <a:latin typeface="CiscoSans"/>
              </a:rPr>
              <a:t>Lab – Explore the Evolution of Password Methods</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639349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solidFill>
                  <a:srgbClr val="FF0000"/>
                </a:solidFill>
              </a:rPr>
              <a:t>Source: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baseline="0" dirty="0">
                <a:solidFill>
                  <a:schemeClr val="tx1"/>
                </a:solidFill>
                <a:latin typeface="Arial" charset="0"/>
                <a:ea typeface="ＭＳ Ｐゴシック" charset="0"/>
                <a:cs typeface="ＭＳ Ｐゴシック" charset="0"/>
              </a:rPr>
              <a:t>6.6 – </a:t>
            </a:r>
            <a:r>
              <a:rPr lang="en-US" b="0" i="0" dirty="0">
                <a:solidFill>
                  <a:srgbClr val="FFFFFF"/>
                </a:solidFill>
                <a:effectLst/>
                <a:latin typeface="CiscoSans"/>
              </a:rPr>
              <a:t>Summary: Application Deployment and Security</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take the quiz.</a:t>
            </a:r>
            <a:endParaRPr lang="en-US" sz="1050" dirty="0"/>
          </a:p>
          <a:p>
            <a:pPr>
              <a:lnSpc>
                <a:spcPct val="80000"/>
              </a:lnSpc>
              <a:buFontTx/>
              <a:buNone/>
            </a:pPr>
            <a:r>
              <a:rPr lang="en-US" sz="1050" b="1" dirty="0"/>
              <a:t>Key Points: </a:t>
            </a:r>
            <a:r>
              <a:rPr lang="en-US" sz="1050" b="0" dirty="0"/>
              <a:t>NA</a:t>
            </a:r>
            <a:endParaRPr lang="en-US" sz="1000" b="0"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95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 Summary:</a:t>
            </a:r>
            <a:r>
              <a:rPr lang="en-US" dirty="0">
                <a:solidFill>
                  <a:schemeClr val="accent5">
                    <a:lumMod val="40000"/>
                    <a:lumOff val="60000"/>
                  </a:schemeClr>
                </a:solidFill>
              </a:rPr>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6.6.1 </a:t>
            </a:r>
            <a:r>
              <a:rPr lang="en-US" sz="1200" b="0" dirty="0"/>
              <a:t>–</a:t>
            </a:r>
            <a:r>
              <a:rPr lang="en-US" dirty="0">
                <a:solidFill>
                  <a:schemeClr val="accent5">
                    <a:lumMod val="40000"/>
                    <a:lumOff val="60000"/>
                  </a:schemeClr>
                </a:solidFill>
              </a:rPr>
              <a:t> </a:t>
            </a:r>
            <a:r>
              <a:rPr lang="en-US" dirty="0"/>
              <a:t>What Did I Learn in this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431046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 Summary:</a:t>
            </a:r>
            <a:r>
              <a:rPr lang="en-US" dirty="0">
                <a:solidFill>
                  <a:schemeClr val="accent5">
                    <a:lumMod val="40000"/>
                    <a:lumOff val="60000"/>
                  </a:schemeClr>
                </a:solidFill>
              </a:rPr>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6.6.1 </a:t>
            </a:r>
            <a:r>
              <a:rPr lang="en-US" sz="1200" b="0" dirty="0"/>
              <a:t>–</a:t>
            </a:r>
            <a:r>
              <a:rPr lang="en-US" dirty="0">
                <a:solidFill>
                  <a:schemeClr val="accent5">
                    <a:lumMod val="40000"/>
                    <a:lumOff val="60000"/>
                  </a:schemeClr>
                </a:solidFill>
              </a:rPr>
              <a:t> </a:t>
            </a:r>
            <a:r>
              <a:rPr lang="en-US" dirty="0"/>
              <a:t>What Did I Learn in this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640377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 Summary:</a:t>
            </a:r>
            <a:r>
              <a:rPr lang="en-US" dirty="0">
                <a:solidFill>
                  <a:schemeClr val="accent5">
                    <a:lumMod val="40000"/>
                    <a:lumOff val="60000"/>
                  </a:schemeClr>
                </a:solidFill>
              </a:rPr>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6.6.1 </a:t>
            </a:r>
            <a:r>
              <a:rPr lang="en-US" sz="1200" b="0" dirty="0"/>
              <a:t>–</a:t>
            </a:r>
            <a:r>
              <a:rPr lang="en-US" dirty="0">
                <a:solidFill>
                  <a:schemeClr val="accent5">
                    <a:lumMod val="40000"/>
                    <a:lumOff val="60000"/>
                  </a:schemeClr>
                </a:solidFill>
              </a:rPr>
              <a:t> </a:t>
            </a:r>
            <a:r>
              <a:rPr lang="en-US" dirty="0"/>
              <a:t>What Did I Learn in this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74532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6 </a:t>
            </a:r>
            <a:r>
              <a:rPr lang="en-GB" dirty="0"/>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sz="1200" b="0" dirty="0">
              <a:solidFill>
                <a:srgbClr val="FF0000"/>
              </a:solidFill>
            </a:endParaRPr>
          </a:p>
          <a:p>
            <a:pPr>
              <a:buFontTx/>
              <a:buNone/>
            </a:pPr>
            <a:r>
              <a:rPr lang="en-US" dirty="0">
                <a:solidFill>
                  <a:schemeClr val="accent5">
                    <a:lumMod val="40000"/>
                    <a:lumOff val="60000"/>
                  </a:schemeClr>
                </a:solidFill>
              </a:rPr>
              <a:t>6.5 </a:t>
            </a:r>
            <a:r>
              <a:rPr lang="en-US" sz="1200" b="0" dirty="0"/>
              <a:t>– Summary:</a:t>
            </a:r>
            <a:r>
              <a:rPr lang="en-US" dirty="0">
                <a:solidFill>
                  <a:schemeClr val="accent5">
                    <a:lumMod val="40000"/>
                    <a:lumOff val="60000"/>
                  </a:schemeClr>
                </a:solidFill>
              </a:rPr>
              <a:t>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chemeClr val="accent5">
                  <a:lumMod val="40000"/>
                  <a:lumOff val="60000"/>
                </a:schemeClr>
              </a:solidFill>
            </a:endParaRP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solidFill>
                  <a:schemeClr val="accent5">
                    <a:lumMod val="40000"/>
                    <a:lumOff val="60000"/>
                  </a:schemeClr>
                </a:solidFill>
              </a:rPr>
              <a:t>6.6.1 </a:t>
            </a:r>
            <a:r>
              <a:rPr lang="en-US" sz="1200" b="0" dirty="0"/>
              <a:t>–</a:t>
            </a:r>
            <a:r>
              <a:rPr lang="en-US" dirty="0">
                <a:solidFill>
                  <a:schemeClr val="accent5">
                    <a:lumMod val="40000"/>
                    <a:lumOff val="60000"/>
                  </a:schemeClr>
                </a:solidFill>
              </a:rPr>
              <a:t> </a:t>
            </a:r>
            <a:r>
              <a:rPr lang="en-US" dirty="0"/>
              <a:t>What Did I Learn in this Module?</a:t>
            </a:r>
          </a:p>
          <a:p>
            <a:pPr marL="0" marR="0" lvl="0" indent="0" algn="l" defTabSz="914400" rtl="0" eaLnBrk="1" fontAlgn="auto" latinLnBrk="0" hangingPunct="1">
              <a:lnSpc>
                <a:spcPct val="80000"/>
              </a:lnSpc>
              <a:spcBef>
                <a:spcPts val="0"/>
              </a:spcBef>
              <a:spcAft>
                <a:spcPts val="0"/>
              </a:spcAft>
              <a:buClrTx/>
              <a:buSzTx/>
              <a:buFontTx/>
              <a:buNone/>
              <a:tabLst/>
              <a:defRPr/>
            </a:pPr>
            <a:r>
              <a:rPr lang="en-US" dirty="0"/>
              <a:t>6.6.2 - Module 6: Application Deployment and Security Quiz</a:t>
            </a:r>
          </a:p>
        </p:txBody>
      </p:sp>
    </p:spTree>
    <p:extLst>
      <p:ext uri="{BB962C8B-B14F-4D97-AF65-F5344CB8AC3E}">
        <p14:creationId xmlns:p14="http://schemas.microsoft.com/office/powerpoint/2010/main" val="2627168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0633"/>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 Id="rId5" Type="http://schemas.openxmlformats.org/officeDocument/2006/relationships/image" Target="../media/image35.png"/><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8.xml"/><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7.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68.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0.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5.xml"/><Relationship Id="rId5" Type="http://schemas.openxmlformats.org/officeDocument/2006/relationships/image" Target="../media/image45.png"/><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6.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9.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tags" Target="../tags/tag92.xml"/><Relationship Id="rId4" Type="http://schemas.openxmlformats.org/officeDocument/2006/relationships/image" Target="../media/image48.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tags" Target="../tags/tag98.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3.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rgbClr val="AFE8FB"/>
                </a:solidFill>
              </a:rPr>
              <a:t>Module</a:t>
            </a:r>
            <a:r>
              <a:rPr lang="en-US" dirty="0">
                <a:solidFill>
                  <a:schemeClr val="accent5">
                    <a:lumMod val="40000"/>
                    <a:lumOff val="60000"/>
                  </a:schemeClr>
                </a:solidFill>
              </a:rPr>
              <a:t> 6: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rgbClr val="FF0000"/>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rgbClr val="AFE8FB"/>
                </a:solidFill>
              </a:rPr>
              <a:t>DevNet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4"/>
          <p:cNvSpPr>
            <a:spLocks noGrp="1" noChangeArrowheads="1"/>
          </p:cNvSpPr>
          <p:nvPr>
            <p:ph idx="1"/>
          </p:nvPr>
        </p:nvSpPr>
        <p:spPr>
          <a:xfrm>
            <a:off x="99461" y="654206"/>
            <a:ext cx="9044538" cy="1007022"/>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a:t>
            </a:r>
            <a:r>
              <a:rPr lang="en-US" altLang="en-US" sz="1400" b="1" dirty="0">
                <a:cs typeface="Calibri" panose="020F0502020204030204" pitchFamily="34" charset="0"/>
              </a:rPr>
              <a:t>: </a:t>
            </a:r>
            <a:r>
              <a:rPr lang="en-US" sz="1400" dirty="0">
                <a:cs typeface="Calibri" panose="020F0502020204030204" pitchFamily="34" charset="0"/>
              </a:rPr>
              <a:t>Application Deployment and Security</a:t>
            </a:r>
            <a:endParaRPr lang="en-US" altLang="en-US" sz="1400" dirty="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b="1" dirty="0">
              <a:cs typeface="Calibri" panose="020F0502020204030204" pitchFamily="34" charset="0"/>
            </a:endParaRPr>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sz="1400" dirty="0">
                <a:cs typeface="Calibri" panose="020F0502020204030204" pitchFamily="34" charset="0"/>
              </a:rPr>
              <a:t>Use current technologies to deploy and secure applications and data in a cloud environment.</a:t>
            </a:r>
            <a:endParaRPr lang="en-US" altLang="en-US" sz="1400" dirty="0">
              <a:cs typeface="Calibri" panose="020F050202020403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22346221"/>
              </p:ext>
            </p:extLst>
          </p:nvPr>
        </p:nvGraphicFramePr>
        <p:xfrm>
          <a:off x="605561" y="1671786"/>
          <a:ext cx="7766543" cy="2721315"/>
        </p:xfrm>
        <a:graphic>
          <a:graphicData uri="http://schemas.openxmlformats.org/drawingml/2006/table">
            <a:tbl>
              <a:tblPr firstRow="1" firstCol="1" bandRow="1">
                <a:tableStyleId>{5C22544A-7EE6-4342-B048-85BDC9FD1C3A}</a:tableStyleId>
              </a:tblPr>
              <a:tblGrid>
                <a:gridCol w="2754528">
                  <a:extLst>
                    <a:ext uri="{9D8B030D-6E8A-4147-A177-3AD203B41FA5}">
                      <a16:colId xmlns:a16="http://schemas.microsoft.com/office/drawing/2014/main" val="399010295"/>
                    </a:ext>
                  </a:extLst>
                </a:gridCol>
                <a:gridCol w="5012015">
                  <a:extLst>
                    <a:ext uri="{9D8B030D-6E8A-4147-A177-3AD203B41FA5}">
                      <a16:colId xmlns:a16="http://schemas.microsoft.com/office/drawing/2014/main" val="3417728144"/>
                    </a:ext>
                  </a:extLst>
                </a:gridCol>
              </a:tblGrid>
              <a:tr h="325297">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507663">
                <a:tc>
                  <a:txBody>
                    <a:bodyPr/>
                    <a:lstStyle/>
                    <a:p>
                      <a:pPr marL="0" marR="0" algn="l">
                        <a:lnSpc>
                          <a:spcPct val="107000"/>
                        </a:lnSpc>
                        <a:spcBef>
                          <a:spcPts val="0"/>
                        </a:spcBef>
                        <a:spcAft>
                          <a:spcPts val="0"/>
                        </a:spcAft>
                      </a:pPr>
                      <a:r>
                        <a:rPr lang="en-US" sz="1100" b="1" kern="1200" dirty="0">
                          <a:solidFill>
                            <a:schemeClr val="lt1"/>
                          </a:solidFill>
                          <a:effectLst/>
                          <a:latin typeface="+mn-lt"/>
                          <a:ea typeface="+mn-ea"/>
                          <a:cs typeface="+mn-cs"/>
                        </a:rPr>
                        <a:t>Understanding Deployment Choices with Different Models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Explain common cloud deployment models</a:t>
                      </a:r>
                      <a:r>
                        <a:rPr lang="en-US" sz="1100" b="0" i="0" kern="1200" dirty="0">
                          <a:solidFill>
                            <a:schemeClr val="dk1"/>
                          </a:solidFill>
                          <a:effectLst/>
                          <a:latin typeface="+mn-lt"/>
                          <a:ea typeface="+mn-ea"/>
                          <a:cs typeface="+mn-cs"/>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530891527"/>
                  </a:ext>
                </a:extLst>
              </a:tr>
              <a:tr h="501856">
                <a:tc>
                  <a:txBody>
                    <a:bodyPr/>
                    <a:lstStyle/>
                    <a:p>
                      <a:pPr marL="0" marR="0" algn="l">
                        <a:lnSpc>
                          <a:spcPct val="107000"/>
                        </a:lnSpc>
                        <a:spcBef>
                          <a:spcPts val="0"/>
                        </a:spcBef>
                        <a:spcAft>
                          <a:spcPts val="0"/>
                        </a:spcAft>
                      </a:pPr>
                      <a:r>
                        <a:rPr lang="en-US" sz="1100" b="1" kern="1200" dirty="0">
                          <a:solidFill>
                            <a:schemeClr val="lt1"/>
                          </a:solidFill>
                          <a:effectLst/>
                          <a:latin typeface="+mn-lt"/>
                          <a:ea typeface="+mn-ea"/>
                          <a:cs typeface="+mn-cs"/>
                        </a:rPr>
                        <a:t>Creating and Deploying a Sample Application</a:t>
                      </a:r>
                    </a:p>
                  </a:txBody>
                  <a:tcPr marL="60168" marR="60168" marT="0" marB="0" anchor="ctr"/>
                </a:tc>
                <a:tc>
                  <a:txBody>
                    <a:bodyPr/>
                    <a:lstStyle/>
                    <a:p>
                      <a:pPr marL="0" marR="0" algn="l">
                        <a:lnSpc>
                          <a:spcPct val="107000"/>
                        </a:lnSpc>
                        <a:spcBef>
                          <a:spcPts val="0"/>
                        </a:spcBef>
                        <a:spcAft>
                          <a:spcPts val="0"/>
                        </a:spcAft>
                      </a:pPr>
                      <a:r>
                        <a:rPr lang="en-US" sz="1100" kern="1200" dirty="0">
                          <a:solidFill>
                            <a:schemeClr val="dk1"/>
                          </a:solidFill>
                          <a:effectLst/>
                          <a:latin typeface="+mn-lt"/>
                          <a:ea typeface="+mn-ea"/>
                          <a:cs typeface="+mn-cs"/>
                        </a:rPr>
                        <a:t>Use container technology to deploy a simple application</a:t>
                      </a:r>
                      <a:r>
                        <a:rPr lang="en-US" sz="1100" b="0" i="0" kern="1200" dirty="0">
                          <a:solidFill>
                            <a:schemeClr val="dk1"/>
                          </a:solidFill>
                          <a:effectLst/>
                          <a:latin typeface="+mn-lt"/>
                          <a:ea typeface="+mn-ea"/>
                          <a:cs typeface="+mn-cs"/>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662892947"/>
                  </a:ext>
                </a:extLst>
              </a:tr>
              <a:tr h="501856">
                <a:tc>
                  <a:txBody>
                    <a:bodyPr/>
                    <a:lstStyle/>
                    <a:p>
                      <a:pPr marL="0" marR="0" algn="l">
                        <a:lnSpc>
                          <a:spcPct val="107000"/>
                        </a:lnSpc>
                        <a:spcBef>
                          <a:spcPts val="0"/>
                        </a:spcBef>
                        <a:spcAft>
                          <a:spcPts val="0"/>
                        </a:spcAft>
                      </a:pPr>
                      <a:r>
                        <a:rPr lang="en-US" sz="1100" b="1" i="0" kern="1200" dirty="0">
                          <a:solidFill>
                            <a:schemeClr val="lt1"/>
                          </a:solidFill>
                          <a:effectLst/>
                          <a:latin typeface="+mn-lt"/>
                          <a:ea typeface="+mn-ea"/>
                          <a:cs typeface="+mn-cs"/>
                        </a:rPr>
                        <a:t>Continuous Integration/Continuous Deployment (CI/CD)</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l">
                        <a:lnSpc>
                          <a:spcPct val="107000"/>
                        </a:lnSpc>
                        <a:spcBef>
                          <a:spcPts val="0"/>
                        </a:spcBef>
                        <a:spcAft>
                          <a:spcPts val="0"/>
                        </a:spcAft>
                      </a:pPr>
                      <a:r>
                        <a:rPr lang="en-US" sz="1100" kern="1200" dirty="0">
                          <a:solidFill>
                            <a:schemeClr val="dk1"/>
                          </a:solidFill>
                          <a:effectLst/>
                          <a:latin typeface="+mn-lt"/>
                          <a:ea typeface="+mn-ea"/>
                          <a:cs typeface="+mn-cs"/>
                        </a:rPr>
                        <a:t>Explain the use of Continuous Integration/Continuous Deployment (CI/CD) in application deployment.</a:t>
                      </a:r>
                    </a:p>
                  </a:txBody>
                  <a:tcPr marL="60168" marR="60168" marT="0" marB="0" anchor="ctr"/>
                </a:tc>
                <a:extLst>
                  <a:ext uri="{0D108BD9-81ED-4DB2-BD59-A6C34878D82A}">
                    <a16:rowId xmlns:a16="http://schemas.microsoft.com/office/drawing/2014/main" val="1283686363"/>
                  </a:ext>
                </a:extLst>
              </a:tr>
              <a:tr h="501856">
                <a:tc>
                  <a:txBody>
                    <a:bodyPr/>
                    <a:lstStyle/>
                    <a:p>
                      <a:pPr marL="0" marR="0" algn="l">
                        <a:lnSpc>
                          <a:spcPct val="107000"/>
                        </a:lnSpc>
                        <a:spcBef>
                          <a:spcPts val="0"/>
                        </a:spcBef>
                        <a:spcAft>
                          <a:spcPts val="0"/>
                        </a:spcAft>
                      </a:pPr>
                      <a:r>
                        <a:rPr lang="en-US" sz="1100" b="1" kern="1200" dirty="0">
                          <a:solidFill>
                            <a:schemeClr val="lt1"/>
                          </a:solidFill>
                          <a:effectLst/>
                          <a:latin typeface="+mn-lt"/>
                          <a:ea typeface="+mn-ea"/>
                          <a:cs typeface="+mn-cs"/>
                        </a:rPr>
                        <a:t>Networks for Application Development and Security</a:t>
                      </a:r>
                    </a:p>
                  </a:txBody>
                  <a:tcPr marL="60168" marR="60168" marT="0" marB="0" anchor="ctr"/>
                </a:tc>
                <a:tc>
                  <a:txBody>
                    <a:bodyPr/>
                    <a:lstStyle/>
                    <a:p>
                      <a:pPr marL="0" marR="0" algn="l">
                        <a:lnSpc>
                          <a:spcPct val="107000"/>
                        </a:lnSpc>
                        <a:spcBef>
                          <a:spcPts val="0"/>
                        </a:spcBef>
                        <a:spcAft>
                          <a:spcPts val="0"/>
                        </a:spcAft>
                      </a:pPr>
                      <a:r>
                        <a:rPr lang="en-US" sz="1100" kern="1200" dirty="0">
                          <a:solidFill>
                            <a:schemeClr val="dk1"/>
                          </a:solidFill>
                          <a:effectLst/>
                          <a:latin typeface="+mn-lt"/>
                          <a:ea typeface="+mn-ea"/>
                          <a:cs typeface="+mn-cs"/>
                        </a:rPr>
                        <a:t>Explain the network technology required for application development in a cloud environment.</a:t>
                      </a:r>
                    </a:p>
                  </a:txBody>
                  <a:tcPr marL="60168" marR="60168" marT="0" marB="0" anchor="ctr"/>
                </a:tc>
                <a:extLst>
                  <a:ext uri="{0D108BD9-81ED-4DB2-BD59-A6C34878D82A}">
                    <a16:rowId xmlns:a16="http://schemas.microsoft.com/office/drawing/2014/main" val="2466644772"/>
                  </a:ext>
                </a:extLst>
              </a:tr>
              <a:tr h="382787">
                <a:tc>
                  <a:txBody>
                    <a:bodyPr/>
                    <a:lstStyle/>
                    <a:p>
                      <a:pPr marL="0" marR="0" algn="l">
                        <a:lnSpc>
                          <a:spcPct val="107000"/>
                        </a:lnSpc>
                        <a:spcBef>
                          <a:spcPts val="0"/>
                        </a:spcBef>
                        <a:spcAft>
                          <a:spcPts val="0"/>
                        </a:spcAft>
                      </a:pPr>
                      <a:r>
                        <a:rPr lang="en-US" sz="1100" b="1" kern="1200" dirty="0">
                          <a:solidFill>
                            <a:schemeClr val="lt1"/>
                          </a:solidFill>
                          <a:effectLst/>
                          <a:latin typeface="+mn-lt"/>
                          <a:ea typeface="+mn-ea"/>
                          <a:cs typeface="+mn-cs"/>
                        </a:rPr>
                        <a:t>Securing Applications</a:t>
                      </a:r>
                    </a:p>
                  </a:txBody>
                  <a:tcPr marL="60168" marR="60168" marT="0" marB="0" anchor="ctr"/>
                </a:tc>
                <a:tc>
                  <a:txBody>
                    <a:bodyPr/>
                    <a:lstStyle/>
                    <a:p>
                      <a:pPr marL="0" marR="0" algn="l">
                        <a:lnSpc>
                          <a:spcPct val="107000"/>
                        </a:lnSpc>
                        <a:spcBef>
                          <a:spcPts val="0"/>
                        </a:spcBef>
                        <a:spcAft>
                          <a:spcPts val="0"/>
                        </a:spcAft>
                      </a:pPr>
                      <a:r>
                        <a:rPr lang="en-US" sz="1100" kern="1200" dirty="0">
                          <a:solidFill>
                            <a:schemeClr val="dk1"/>
                          </a:solidFill>
                          <a:effectLst/>
                          <a:latin typeface="+mn-lt"/>
                          <a:ea typeface="+mn-ea"/>
                          <a:cs typeface="+mn-cs"/>
                        </a:rPr>
                        <a:t>Use common application security techniques to secure data.</a:t>
                      </a:r>
                    </a:p>
                  </a:txBody>
                  <a:tcPr marL="60168" marR="60168" marT="0" marB="0" anchor="ctr"/>
                </a:tc>
                <a:extLst>
                  <a:ext uri="{0D108BD9-81ED-4DB2-BD59-A6C34878D82A}">
                    <a16:rowId xmlns:a16="http://schemas.microsoft.com/office/drawing/2014/main" val="2893854660"/>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6</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68900663"/>
              </p:ext>
            </p:extLst>
          </p:nvPr>
        </p:nvGraphicFramePr>
        <p:xfrm>
          <a:off x="317499" y="971550"/>
          <a:ext cx="8140701" cy="1600200"/>
        </p:xfrm>
        <a:graphic>
          <a:graphicData uri="http://schemas.openxmlformats.org/drawingml/2006/table">
            <a:tbl>
              <a:tblPr firstRow="1" bandRow="1">
                <a:tableStyleId>{F5AB1C69-6EDB-4FF4-983F-18BD219EF322}</a:tableStyleId>
              </a:tblPr>
              <a:tblGrid>
                <a:gridCol w="2713567">
                  <a:extLst>
                    <a:ext uri="{9D8B030D-6E8A-4147-A177-3AD203B41FA5}">
                      <a16:colId xmlns:a16="http://schemas.microsoft.com/office/drawing/2014/main" val="2731093094"/>
                    </a:ext>
                  </a:extLst>
                </a:gridCol>
                <a:gridCol w="2713567">
                  <a:extLst>
                    <a:ext uri="{9D8B030D-6E8A-4147-A177-3AD203B41FA5}">
                      <a16:colId xmlns:a16="http://schemas.microsoft.com/office/drawing/2014/main" val="2353496225"/>
                    </a:ext>
                  </a:extLst>
                </a:gridCol>
                <a:gridCol w="2713567">
                  <a:extLst>
                    <a:ext uri="{9D8B030D-6E8A-4147-A177-3AD203B41FA5}">
                      <a16:colId xmlns:a16="http://schemas.microsoft.com/office/drawing/2014/main" val="281959122"/>
                    </a:ext>
                  </a:extLst>
                </a:gridCol>
              </a:tblGrid>
              <a:tr h="370840">
                <a:tc>
                  <a:txBody>
                    <a:bodyPr/>
                    <a:lstStyle/>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Edge Clouds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kern="1200" baseline="0" dirty="0">
                          <a:solidFill>
                            <a:srgbClr val="000000"/>
                          </a:solidFill>
                          <a:latin typeface="+mn-lt"/>
                          <a:ea typeface="+mn-ea"/>
                          <a:cs typeface="+mn-cs"/>
                        </a:rPr>
                        <a:t>Private clouds</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Continuous integration</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Staging environment</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Over Committing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b="0" dirty="0">
                          <a:solidFill>
                            <a:srgbClr val="000000"/>
                          </a:solidFill>
                          <a:latin typeface="+mn-lt"/>
                        </a:rPr>
                        <a:t>Docker</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Continuous Integration</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Jump box</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b="0" dirty="0">
                          <a:solidFill>
                            <a:srgbClr val="000000"/>
                          </a:solidFill>
                          <a:latin typeface="+mn-lt"/>
                        </a:rPr>
                        <a:t>Canary Pipeline</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Whitelist input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Insecure deserialization</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kern="1200" dirty="0">
                          <a:solidFill>
                            <a:srgbClr val="000000"/>
                          </a:solidFill>
                          <a:effectLst/>
                          <a:latin typeface="+mn-lt"/>
                          <a:ea typeface="+mn-ea"/>
                          <a:cs typeface="+mn-cs"/>
                        </a:rPr>
                        <a:t>Hashing</a:t>
                      </a:r>
                      <a:endParaRPr lang="en-US" b="0" dirty="0">
                        <a:solidFill>
                          <a:srgbClr val="000000"/>
                        </a:solidFill>
                        <a:latin typeface="+mn-lt"/>
                      </a:endParaRP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Multi factor authentication</a:t>
                      </a:r>
                    </a:p>
                    <a:p>
                      <a:pPr marL="173038" indent="-173038">
                        <a:spcBef>
                          <a:spcPts val="200"/>
                        </a:spcBef>
                        <a:spcAft>
                          <a:spcPts val="200"/>
                        </a:spcAft>
                        <a:buFont typeface="Arial" panose="020B0604020202020204" pitchFamily="34" charset="0"/>
                        <a:buChar char="•"/>
                      </a:pPr>
                      <a:r>
                        <a:rPr lang="en-US" b="0" dirty="0">
                          <a:solidFill>
                            <a:srgbClr val="000000"/>
                          </a:solidFill>
                          <a:latin typeface="+mn-lt"/>
                        </a:rPr>
                        <a:t>Reciprocity</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kern="1200" dirty="0">
                          <a:solidFill>
                            <a:srgbClr val="000000"/>
                          </a:solidFill>
                          <a:effectLst/>
                          <a:latin typeface="+mn-lt"/>
                          <a:ea typeface="+mn-ea"/>
                          <a:cs typeface="+mn-cs"/>
                        </a:rPr>
                        <a:t>OWASP</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550474"/>
            <a:ext cx="7598042" cy="2042551"/>
          </a:xfrm>
        </p:spPr>
        <p:txBody>
          <a:bodyPr/>
          <a:lstStyle/>
          <a:p>
            <a:r>
              <a:rPr lang="en-US" dirty="0">
                <a:solidFill>
                  <a:schemeClr val="accent5">
                    <a:lumMod val="40000"/>
                    <a:lumOff val="60000"/>
                  </a:schemeClr>
                </a:solidFill>
              </a:rPr>
              <a:t>6.1 Understanding Deployment Choices with Different Models</a:t>
            </a:r>
          </a:p>
        </p:txBody>
      </p:sp>
    </p:spTree>
    <p:custDataLst>
      <p:tags r:id="rId1"/>
    </p:custDataLst>
    <p:extLst>
      <p:ext uri="{BB962C8B-B14F-4D97-AF65-F5344CB8AC3E}">
        <p14:creationId xmlns:p14="http://schemas.microsoft.com/office/powerpoint/2010/main" val="6644521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Introduction to Deployment Choices 	</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144065" y="798944"/>
            <a:ext cx="8853286" cy="3013401"/>
          </a:xfrm>
        </p:spPr>
        <p:txBody>
          <a:bodyPr/>
          <a:lstStyle/>
          <a:p>
            <a:pPr>
              <a:buFont typeface="Arial" panose="020B0604020202020204" pitchFamily="34" charset="0"/>
              <a:buChar char="•"/>
            </a:pPr>
            <a:r>
              <a:rPr lang="en-US" sz="1600" dirty="0"/>
              <a:t>Developers need to do more than deliver application code: they need to concern themselves with how applications are deployed, secured, operated, monitored, scaled, and maintained.</a:t>
            </a:r>
          </a:p>
          <a:p>
            <a:pPr>
              <a:buFont typeface="Arial" panose="020B0604020202020204" pitchFamily="34" charset="0"/>
              <a:buChar char="•"/>
            </a:pPr>
            <a:r>
              <a:rPr lang="en-US" sz="1600" dirty="0"/>
              <a:t>The physical and virtual infrastructure and platforms on which applications are being developed and deployed are quickly evolving.</a:t>
            </a:r>
          </a:p>
          <a:p>
            <a:pPr>
              <a:buFont typeface="Arial" panose="020B0604020202020204" pitchFamily="34" charset="0"/>
              <a:buChar char="•"/>
            </a:pPr>
            <a:r>
              <a:rPr lang="en-US" sz="1600" dirty="0"/>
              <a:t>Developers are confronted with an expanding stack of platform options, which are all hosted on infrastructures and frameworks of increasing flexibility and complexity.</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Environments</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144065" y="798944"/>
            <a:ext cx="8853286" cy="1429906"/>
          </a:xfrm>
        </p:spPr>
        <p:txBody>
          <a:bodyPr/>
          <a:lstStyle/>
          <a:p>
            <a:pPr>
              <a:buFont typeface="Arial" panose="020B0604020202020204" pitchFamily="34" charset="0"/>
              <a:buChar char="•"/>
            </a:pPr>
            <a:r>
              <a:rPr lang="en-US" sz="1400" dirty="0"/>
              <a:t>A piece of code, before it reaches to the user, passes through a number of environments that leads to an increase in its quality and reliability. These environments are self-contained and mimic the ultimate environment in which the code will live.</a:t>
            </a:r>
          </a:p>
          <a:p>
            <a:pPr>
              <a:buFont typeface="Arial" panose="020B0604020202020204" pitchFamily="34" charset="0"/>
              <a:buChar char="•"/>
            </a:pPr>
            <a:r>
              <a:rPr lang="en-US" sz="1400" dirty="0"/>
              <a:t>Typically, large organizations use a four-tier structure:</a:t>
            </a:r>
          </a:p>
        </p:txBody>
      </p:sp>
      <p:graphicFrame>
        <p:nvGraphicFramePr>
          <p:cNvPr id="4" name="Table 9">
            <a:extLst>
              <a:ext uri="{FF2B5EF4-FFF2-40B4-BE49-F238E27FC236}">
                <a16:creationId xmlns:a16="http://schemas.microsoft.com/office/drawing/2014/main" id="{76218A22-30FD-4B14-BD42-14558D9B857B}"/>
              </a:ext>
            </a:extLst>
          </p:cNvPr>
          <p:cNvGraphicFramePr>
            <a:graphicFrameLocks noGrp="1"/>
          </p:cNvGraphicFramePr>
          <p:nvPr>
            <p:extLst>
              <p:ext uri="{D42A27DB-BD31-4B8C-83A1-F6EECF244321}">
                <p14:modId xmlns:p14="http://schemas.microsoft.com/office/powerpoint/2010/main" val="1828837309"/>
              </p:ext>
            </p:extLst>
          </p:nvPr>
        </p:nvGraphicFramePr>
        <p:xfrm>
          <a:off x="183358" y="1929447"/>
          <a:ext cx="8853288" cy="2595880"/>
        </p:xfrm>
        <a:graphic>
          <a:graphicData uri="http://schemas.openxmlformats.org/drawingml/2006/table">
            <a:tbl>
              <a:tblPr firstRow="1" bandRow="1">
                <a:tableStyleId>{5C22544A-7EE6-4342-B048-85BDC9FD1C3A}</a:tableStyleId>
              </a:tblPr>
              <a:tblGrid>
                <a:gridCol w="2213322">
                  <a:extLst>
                    <a:ext uri="{9D8B030D-6E8A-4147-A177-3AD203B41FA5}">
                      <a16:colId xmlns:a16="http://schemas.microsoft.com/office/drawing/2014/main" val="3658501380"/>
                    </a:ext>
                  </a:extLst>
                </a:gridCol>
                <a:gridCol w="2213322">
                  <a:extLst>
                    <a:ext uri="{9D8B030D-6E8A-4147-A177-3AD203B41FA5}">
                      <a16:colId xmlns:a16="http://schemas.microsoft.com/office/drawing/2014/main" val="1909622527"/>
                    </a:ext>
                  </a:extLst>
                </a:gridCol>
                <a:gridCol w="2213322">
                  <a:extLst>
                    <a:ext uri="{9D8B030D-6E8A-4147-A177-3AD203B41FA5}">
                      <a16:colId xmlns:a16="http://schemas.microsoft.com/office/drawing/2014/main" val="1705456522"/>
                    </a:ext>
                  </a:extLst>
                </a:gridCol>
                <a:gridCol w="2213322">
                  <a:extLst>
                    <a:ext uri="{9D8B030D-6E8A-4147-A177-3AD203B41FA5}">
                      <a16:colId xmlns:a16="http://schemas.microsoft.com/office/drawing/2014/main" val="2358715717"/>
                    </a:ext>
                  </a:extLst>
                </a:gridCol>
              </a:tblGrid>
              <a:tr h="370840">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b="1" dirty="0"/>
                        <a:t>Development</a:t>
                      </a:r>
                    </a:p>
                  </a:txBody>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400" b="1" dirty="0"/>
                        <a:t>Testing</a:t>
                      </a:r>
                      <a:endParaRPr lang="en-US" dirty="0"/>
                    </a:p>
                  </a:txBody>
                  <a:tcPr/>
                </a:tc>
                <a:tc>
                  <a:txBody>
                    <a:bodyPr/>
                    <a:lstStyle/>
                    <a:p>
                      <a:pPr algn="ctr"/>
                      <a:r>
                        <a:rPr lang="en-US" b="1" dirty="0"/>
                        <a:t>Staging</a:t>
                      </a:r>
                      <a:endParaRPr lang="en-US" dirty="0"/>
                    </a:p>
                  </a:txBody>
                  <a:tcPr/>
                </a:tc>
                <a:tc>
                  <a:txBody>
                    <a:bodyPr/>
                    <a:lstStyle/>
                    <a:p>
                      <a:pPr algn="ctr"/>
                      <a:r>
                        <a:rPr lang="en-US" b="1" dirty="0"/>
                        <a:t>Production </a:t>
                      </a:r>
                      <a:endParaRPr lang="en-US" dirty="0"/>
                    </a:p>
                  </a:txBody>
                  <a:tcPr/>
                </a:tc>
                <a:extLst>
                  <a:ext uri="{0D108BD9-81ED-4DB2-BD59-A6C34878D82A}">
                    <a16:rowId xmlns:a16="http://schemas.microsoft.com/office/drawing/2014/main" val="1140268648"/>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This environment is used for coding. It is also used to manage fundamental aspects of the infrastructure, such as containers or cloud networking.</a:t>
                      </a:r>
                    </a:p>
                    <a:p>
                      <a:endParaRPr lang="en-US"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This environment is used for testing the code. It should be structurally similar to the final production environment, on a much smaller scale. It often includes automated testing tools as well as integration with a version control system.</a:t>
                      </a:r>
                    </a:p>
                  </a:txBody>
                  <a:tcPr/>
                </a:tc>
                <a:tc>
                  <a:txBody>
                    <a:bodyPr/>
                    <a:lstStyle/>
                    <a:p>
                      <a:r>
                        <a:rPr lang="en-US" dirty="0"/>
                        <a:t>This environment is used for final acceptance testing in a realistic environment. After the code has been tested, it moves to the staging environment.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This environment is used for deploying the final code for the end user interaction. It must be sized and constructed to handle expected traffic, including surges that might come seasonally or with a particular event.</a:t>
                      </a:r>
                    </a:p>
                    <a:p>
                      <a:endParaRPr lang="en-US" dirty="0"/>
                    </a:p>
                  </a:txBody>
                  <a:tcPr/>
                </a:tc>
                <a:extLst>
                  <a:ext uri="{0D108BD9-81ED-4DB2-BD59-A6C34878D82A}">
                    <a16:rowId xmlns:a16="http://schemas.microsoft.com/office/drawing/2014/main" val="2761677867"/>
                  </a:ext>
                </a:extLst>
              </a:tr>
            </a:tbl>
          </a:graphicData>
        </a:graphic>
      </p:graphicFrame>
    </p:spTree>
    <p:custDataLst>
      <p:tags r:id="rId1"/>
    </p:custDataLst>
    <p:extLst>
      <p:ext uri="{BB962C8B-B14F-4D97-AF65-F5344CB8AC3E}">
        <p14:creationId xmlns:p14="http://schemas.microsoft.com/office/powerpoint/2010/main" val="18710490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Models</a:t>
            </a:r>
            <a:endParaRPr lang="en-US" dirty="0">
              <a:solidFill>
                <a:schemeClr val="tx1"/>
              </a:solidFill>
              <a:latin typeface="Arial" charset="0"/>
              <a:cs typeface="ＭＳ Ｐゴシック" charset="0"/>
            </a:endParaRPr>
          </a:p>
        </p:txBody>
      </p:sp>
      <p:sp>
        <p:nvSpPr>
          <p:cNvPr id="3" name="Content Placeholder 1">
            <a:extLst>
              <a:ext uri="{FF2B5EF4-FFF2-40B4-BE49-F238E27FC236}">
                <a16:creationId xmlns:a16="http://schemas.microsoft.com/office/drawing/2014/main" id="{A49DA265-7528-4AFE-8E56-35D96FEA8C72}"/>
              </a:ext>
            </a:extLst>
          </p:cNvPr>
          <p:cNvSpPr/>
          <p:nvPr/>
        </p:nvSpPr>
        <p:spPr>
          <a:xfrm>
            <a:off x="198422" y="760917"/>
            <a:ext cx="8652970" cy="523220"/>
          </a:xfrm>
          <a:prstGeom prst="rect">
            <a:avLst/>
          </a:prstGeom>
        </p:spPr>
        <p:txBody>
          <a:bodyPr wrap="square">
            <a:spAutoFit/>
          </a:bodyPr>
          <a:lstStyle/>
          <a:p>
            <a:pPr marL="0" indent="0">
              <a:buNone/>
            </a:pPr>
            <a:r>
              <a:rPr lang="en-US" sz="1400" dirty="0">
                <a:solidFill>
                  <a:srgbClr val="000000"/>
                </a:solidFill>
                <a:latin typeface="+mn-lt"/>
              </a:rPr>
              <a:t>There are various deployment models that can be used to deploy a software. These include Bare Metal, Virtual Machines, Container-based Infrastructure and Serverless Computing.</a:t>
            </a:r>
          </a:p>
        </p:txBody>
      </p:sp>
      <p:sp>
        <p:nvSpPr>
          <p:cNvPr id="2" name="Content Placeholder 1"/>
          <p:cNvSpPr>
            <a:spLocks noGrp="1"/>
          </p:cNvSpPr>
          <p:nvPr>
            <p:ph idx="1"/>
          </p:nvPr>
        </p:nvSpPr>
        <p:spPr>
          <a:xfrm>
            <a:off x="144065" y="1296924"/>
            <a:ext cx="4156474" cy="3579876"/>
          </a:xfrm>
        </p:spPr>
        <p:txBody>
          <a:bodyPr/>
          <a:lstStyle/>
          <a:p>
            <a:pPr marL="0" indent="0">
              <a:buNone/>
            </a:pPr>
            <a:r>
              <a:rPr lang="en-US" sz="1400" b="1" dirty="0"/>
              <a:t>Bare Metal</a:t>
            </a:r>
          </a:p>
          <a:p>
            <a:pPr marL="348715" indent="-285750">
              <a:buFont typeface="Arial" panose="020B0604020202020204" pitchFamily="34" charset="0"/>
              <a:buChar char="•"/>
            </a:pPr>
            <a:r>
              <a:rPr lang="en-US" sz="1400" dirty="0"/>
              <a:t>A bare metal deployment is essentially deploying to an actual computer. It is used to install a software directly on the target computer.</a:t>
            </a:r>
          </a:p>
          <a:p>
            <a:pPr marL="348715" indent="-285750">
              <a:buFont typeface="Arial" panose="020B0604020202020204" pitchFamily="34" charset="0"/>
              <a:buChar char="•"/>
            </a:pPr>
            <a:r>
              <a:rPr lang="en-US" sz="1400" dirty="0"/>
              <a:t>In this method, software can directly access the operating system and the hardware.</a:t>
            </a:r>
          </a:p>
          <a:p>
            <a:pPr marL="348715" indent="-285750" defTabSz="914346">
              <a:buFont typeface="Arial" panose="020B0604020202020204" pitchFamily="34" charset="0"/>
              <a:buChar char="•"/>
            </a:pPr>
            <a:r>
              <a:rPr lang="en-US" sz="1400" dirty="0"/>
              <a:t>It is useful for situations requiring access to specialized hardware, or for High Performance Computing (HPC) applications.</a:t>
            </a:r>
          </a:p>
          <a:p>
            <a:pPr marL="348715" indent="-285750">
              <a:buFont typeface="Arial" panose="020B0604020202020204" pitchFamily="34" charset="0"/>
              <a:buChar char="•"/>
            </a:pPr>
            <a:r>
              <a:rPr lang="en-US" sz="1400" dirty="0"/>
              <a:t>It is now used as infrastructure to host virtualization and cloud frameworks.</a:t>
            </a:r>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77C58C94-C8DE-40B2-8B2B-861B8FC03B6F}"/>
              </a:ext>
            </a:extLst>
          </p:cNvPr>
          <p:cNvPicPr>
            <a:picLocks noChangeAspect="1"/>
          </p:cNvPicPr>
          <p:nvPr/>
        </p:nvPicPr>
        <p:blipFill rotWithShape="1">
          <a:blip r:embed="rId4"/>
          <a:srcRect l="23179" t="11642" r="23252" b="15296"/>
          <a:stretch/>
        </p:blipFill>
        <p:spPr>
          <a:xfrm>
            <a:off x="4353057" y="1343693"/>
            <a:ext cx="4427936" cy="3395199"/>
          </a:xfrm>
          <a:prstGeom prst="rect">
            <a:avLst/>
          </a:prstGeom>
          <a:ln>
            <a:solidFill>
              <a:schemeClr val="tx2">
                <a:lumMod val="60000"/>
                <a:lumOff val="40000"/>
              </a:schemeClr>
            </a:solidFill>
          </a:ln>
        </p:spPr>
      </p:pic>
    </p:spTree>
    <p:custDataLst>
      <p:tags r:id="rId1"/>
    </p:custDataLst>
    <p:extLst>
      <p:ext uri="{BB962C8B-B14F-4D97-AF65-F5344CB8AC3E}">
        <p14:creationId xmlns:p14="http://schemas.microsoft.com/office/powerpoint/2010/main" val="24097014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Models (Contd.)</a:t>
            </a:r>
            <a:endParaRPr lang="en-US" dirty="0">
              <a:solidFill>
                <a:schemeClr val="tx1"/>
              </a:solidFill>
              <a:latin typeface="Arial" charset="0"/>
              <a:cs typeface="ＭＳ Ｐゴシック" charset="0"/>
            </a:endParaRPr>
          </a:p>
        </p:txBody>
      </p:sp>
      <p:sp>
        <p:nvSpPr>
          <p:cNvPr id="5" name="Content Placeholder 1">
            <a:extLst>
              <a:ext uri="{FF2B5EF4-FFF2-40B4-BE49-F238E27FC236}">
                <a16:creationId xmlns:a16="http://schemas.microsoft.com/office/drawing/2014/main" id="{CB81A6F7-7FB5-43B0-8277-9470931EA9DE}"/>
              </a:ext>
            </a:extLst>
          </p:cNvPr>
          <p:cNvSpPr txBox="1">
            <a:spLocks/>
          </p:cNvSpPr>
          <p:nvPr/>
        </p:nvSpPr>
        <p:spPr bwMode="auto">
          <a:xfrm>
            <a:off x="0" y="928410"/>
            <a:ext cx="3174867" cy="383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42875" lvl="1" indent="0">
              <a:buNone/>
            </a:pPr>
            <a:r>
              <a:rPr lang="en-US" sz="1400" b="1" dirty="0"/>
              <a:t>Virtual Machines (VMs)</a:t>
            </a:r>
            <a:endParaRPr lang="en-US" dirty="0"/>
          </a:p>
          <a:p>
            <a:pPr lvl="1">
              <a:buFont typeface="Arial" panose="020B0604020202020204" pitchFamily="34" charset="0"/>
              <a:buChar char="•"/>
            </a:pPr>
            <a:r>
              <a:rPr lang="en-US" dirty="0"/>
              <a:t>Virtual machines share the resources of the host. It is like a computer within the computer and has its own computing power, network interfaces, and storage.</a:t>
            </a:r>
            <a:endParaRPr lang="en-US" strike="sngStrike" dirty="0"/>
          </a:p>
          <a:p>
            <a:pPr lvl="1">
              <a:buFont typeface="Arial" panose="020B0604020202020204" pitchFamily="34" charset="0"/>
              <a:buChar char="•"/>
            </a:pPr>
            <a:r>
              <a:rPr lang="en-US" dirty="0"/>
              <a:t>Hypervisor is software that creates and manages VMs.</a:t>
            </a:r>
          </a:p>
          <a:p>
            <a:pPr lvl="1">
              <a:buFont typeface="Arial" panose="020B0604020202020204" pitchFamily="34" charset="0"/>
              <a:buChar char="•"/>
            </a:pPr>
            <a:r>
              <a:rPr lang="en-US" dirty="0"/>
              <a:t>VMs run on top of a hypervisor that provides VMs with simulated hardware, or with controlled access to underlying physical hardware. </a:t>
            </a:r>
          </a:p>
        </p:txBody>
      </p:sp>
      <p:pic>
        <p:nvPicPr>
          <p:cNvPr id="3" name="Picture 2">
            <a:extLst>
              <a:ext uri="{FF2B5EF4-FFF2-40B4-BE49-F238E27FC236}">
                <a16:creationId xmlns:a16="http://schemas.microsoft.com/office/drawing/2014/main" id="{6B85A2ED-8933-4FC4-8EC0-5F101C880029}"/>
              </a:ext>
            </a:extLst>
          </p:cNvPr>
          <p:cNvPicPr>
            <a:picLocks noChangeAspect="1"/>
          </p:cNvPicPr>
          <p:nvPr/>
        </p:nvPicPr>
        <p:blipFill>
          <a:blip r:embed="rId4"/>
          <a:stretch>
            <a:fillRect/>
          </a:stretch>
        </p:blipFill>
        <p:spPr>
          <a:xfrm>
            <a:off x="3174867" y="1112909"/>
            <a:ext cx="5918942" cy="3252572"/>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167164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Models (Contd.)</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0" y="798944"/>
            <a:ext cx="8880254" cy="1046789"/>
          </a:xfrm>
        </p:spPr>
        <p:txBody>
          <a:bodyPr/>
          <a:lstStyle/>
          <a:p>
            <a:pPr marL="0" indent="0">
              <a:spcBef>
                <a:spcPts val="300"/>
              </a:spcBef>
              <a:spcAft>
                <a:spcPts val="300"/>
              </a:spcAft>
              <a:buNone/>
            </a:pPr>
            <a:r>
              <a:rPr lang="en-US" sz="1400" b="1" dirty="0"/>
              <a:t>Container-based infrastructure</a:t>
            </a:r>
          </a:p>
          <a:p>
            <a:pPr>
              <a:spcBef>
                <a:spcPts val="300"/>
              </a:spcBef>
              <a:spcAft>
                <a:spcPts val="300"/>
              </a:spcAft>
              <a:buFont typeface="Arial" panose="020B0604020202020204" pitchFamily="34" charset="0"/>
              <a:buChar char="•"/>
            </a:pPr>
            <a:r>
              <a:rPr lang="en-US" sz="1400" dirty="0"/>
              <a:t>Containers were designed to provide the same benefits as VMs, such as workload isolation and the ability to run multiple workloads on a single machine but are designed to start up quickly.</a:t>
            </a:r>
          </a:p>
        </p:txBody>
      </p:sp>
      <p:sp>
        <p:nvSpPr>
          <p:cNvPr id="5" name="Content Placeholder 1">
            <a:extLst>
              <a:ext uri="{FF2B5EF4-FFF2-40B4-BE49-F238E27FC236}">
                <a16:creationId xmlns:a16="http://schemas.microsoft.com/office/drawing/2014/main" id="{7D9E573F-75C3-4680-83E1-5D54C0D34F5C}"/>
              </a:ext>
            </a:extLst>
          </p:cNvPr>
          <p:cNvSpPr txBox="1">
            <a:spLocks/>
          </p:cNvSpPr>
          <p:nvPr/>
        </p:nvSpPr>
        <p:spPr bwMode="auto">
          <a:xfrm>
            <a:off x="0" y="1682706"/>
            <a:ext cx="3124800" cy="363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Containers share resources of the host including the kernel.</a:t>
            </a:r>
          </a:p>
          <a:p>
            <a:pPr>
              <a:buFont typeface="Arial" panose="020B0604020202020204" pitchFamily="34" charset="0"/>
              <a:buChar char="•"/>
            </a:pPr>
            <a:r>
              <a:rPr lang="en-US" sz="1400" dirty="0"/>
              <a:t>A container shares the operating system of the host machine and uses container-specific binaries and libraries.</a:t>
            </a:r>
          </a:p>
        </p:txBody>
      </p:sp>
      <p:pic>
        <p:nvPicPr>
          <p:cNvPr id="3" name="Picture 2">
            <a:extLst>
              <a:ext uri="{FF2B5EF4-FFF2-40B4-BE49-F238E27FC236}">
                <a16:creationId xmlns:a16="http://schemas.microsoft.com/office/drawing/2014/main" id="{C057C4FF-6E29-404A-B05A-63794862D73D}"/>
              </a:ext>
            </a:extLst>
          </p:cNvPr>
          <p:cNvPicPr>
            <a:picLocks noChangeAspect="1"/>
          </p:cNvPicPr>
          <p:nvPr/>
        </p:nvPicPr>
        <p:blipFill>
          <a:blip r:embed="rId4"/>
          <a:stretch>
            <a:fillRect/>
          </a:stretch>
        </p:blipFill>
        <p:spPr>
          <a:xfrm>
            <a:off x="3124800" y="1606502"/>
            <a:ext cx="5458103" cy="3132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93331933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Models (Contd.)</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144065" y="798944"/>
            <a:ext cx="8855869" cy="3760356"/>
          </a:xfrm>
        </p:spPr>
        <p:txBody>
          <a:bodyPr/>
          <a:lstStyle/>
          <a:p>
            <a:pPr marL="0" indent="0">
              <a:buNone/>
            </a:pPr>
            <a:r>
              <a:rPr lang="en-US" sz="1400" b="1" dirty="0"/>
              <a:t>Serverless Computing</a:t>
            </a:r>
          </a:p>
          <a:p>
            <a:pPr marL="169863" lvl="1" indent="-169863">
              <a:spcBef>
                <a:spcPts val="600"/>
              </a:spcBef>
              <a:spcAft>
                <a:spcPts val="600"/>
              </a:spcAft>
              <a:buSzPct val="90000"/>
              <a:buFont typeface="Arial" panose="020B0604020202020204" pitchFamily="34" charset="0"/>
              <a:buChar char="•"/>
            </a:pPr>
            <a:r>
              <a:rPr lang="en-US" dirty="0"/>
              <a:t>Serverless computing takes advantage of a modern trend towards applications that are built around services. Application makes a call to another program or workload to accomplish a particular task, to create an environment where applications are made available on an “as needed” basis.</a:t>
            </a:r>
          </a:p>
          <a:p>
            <a:pPr>
              <a:buFont typeface="Arial" panose="020B0604020202020204" pitchFamily="34" charset="0"/>
              <a:buChar char="•"/>
            </a:pPr>
            <a:r>
              <a:rPr lang="en-US" sz="1400" dirty="0"/>
              <a:t>It works as follows:</a:t>
            </a:r>
          </a:p>
          <a:p>
            <a:pPr lvl="1">
              <a:buFont typeface="Arial" panose="020B0604020202020204" pitchFamily="34" charset="0"/>
              <a:buChar char="•"/>
            </a:pPr>
            <a:r>
              <a:rPr lang="en-US" b="1" dirty="0"/>
              <a:t>Step 1.</a:t>
            </a:r>
            <a:r>
              <a:rPr lang="en-US" dirty="0"/>
              <a:t> The developer creates an application.</a:t>
            </a:r>
          </a:p>
          <a:p>
            <a:pPr lvl="1">
              <a:buFont typeface="Arial" panose="020B0604020202020204" pitchFamily="34" charset="0"/>
              <a:buChar char="•"/>
            </a:pPr>
            <a:r>
              <a:rPr lang="en-US" b="1" dirty="0"/>
              <a:t>Step 2.</a:t>
            </a:r>
            <a:r>
              <a:rPr lang="en-US" dirty="0"/>
              <a:t> The developer deploys the application as a container, so that it can run easily in any appropriate environment.</a:t>
            </a:r>
          </a:p>
          <a:p>
            <a:pPr lvl="1">
              <a:buFont typeface="Arial" panose="020B0604020202020204" pitchFamily="34" charset="0"/>
              <a:buChar char="•"/>
            </a:pPr>
            <a:r>
              <a:rPr lang="en-US" b="1" dirty="0"/>
              <a:t>Step 3.</a:t>
            </a:r>
            <a:r>
              <a:rPr lang="en-US" dirty="0"/>
              <a:t> The developer deploys that container to a serverless computing provider. This deployment includes a specification of how long the function should remain inactive before it is spun down.</a:t>
            </a:r>
          </a:p>
          <a:p>
            <a:pPr lvl="1">
              <a:buFont typeface="Arial" panose="020B0604020202020204" pitchFamily="34" charset="0"/>
              <a:buChar char="•"/>
            </a:pPr>
            <a:r>
              <a:rPr lang="en-US" b="1" dirty="0"/>
              <a:t>Step 4. </a:t>
            </a:r>
            <a:r>
              <a:rPr lang="en-US" dirty="0"/>
              <a:t>When necessary, the application calls the function.</a:t>
            </a:r>
          </a:p>
          <a:p>
            <a:pPr lvl="1">
              <a:buFont typeface="Arial" panose="020B0604020202020204" pitchFamily="34" charset="0"/>
              <a:buChar char="•"/>
            </a:pPr>
            <a:r>
              <a:rPr lang="en-US" b="1" dirty="0"/>
              <a:t>Step 5. </a:t>
            </a:r>
            <a:r>
              <a:rPr lang="en-US" dirty="0"/>
              <a:t>The provider spins up an instance of the container, performs the needed task, and returns the result.</a:t>
            </a:r>
          </a:p>
          <a:p>
            <a:pPr lvl="1">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5344628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Deployment Models (Contd.)</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180640" y="747765"/>
            <a:ext cx="8819295" cy="3760356"/>
          </a:xfrm>
        </p:spPr>
        <p:txBody>
          <a:bodyPr/>
          <a:lstStyle/>
          <a:p>
            <a:pPr marL="0" indent="0">
              <a:buNone/>
            </a:pPr>
            <a:r>
              <a:rPr lang="en-US" sz="1400" dirty="0"/>
              <a:t>Serverless computing takes responsibility for assigning resources away from the developer and only incurs costs when the application runs.</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987C1E6F-8F27-487B-A11B-4130F151C89D}"/>
              </a:ext>
            </a:extLst>
          </p:cNvPr>
          <p:cNvPicPr>
            <a:picLocks noChangeAspect="1"/>
          </p:cNvPicPr>
          <p:nvPr/>
        </p:nvPicPr>
        <p:blipFill>
          <a:blip r:embed="rId4"/>
          <a:stretch>
            <a:fillRect/>
          </a:stretch>
        </p:blipFill>
        <p:spPr>
          <a:xfrm>
            <a:off x="390059" y="1419588"/>
            <a:ext cx="8350570" cy="272815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40944329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Types of Infrastructure</a:t>
            </a:r>
            <a:endParaRPr lang="en-US" dirty="0">
              <a:solidFill>
                <a:schemeClr val="tx1"/>
              </a:solidFill>
              <a:latin typeface="Arial" charset="0"/>
              <a:cs typeface="ＭＳ Ｐゴシック" charset="0"/>
            </a:endParaRPr>
          </a:p>
        </p:txBody>
      </p:sp>
      <p:sp>
        <p:nvSpPr>
          <p:cNvPr id="2" name="Content Placeholder 1"/>
          <p:cNvSpPr>
            <a:spLocks noGrp="1"/>
          </p:cNvSpPr>
          <p:nvPr>
            <p:ph idx="1"/>
          </p:nvPr>
        </p:nvSpPr>
        <p:spPr>
          <a:xfrm>
            <a:off x="144065" y="798944"/>
            <a:ext cx="8855869" cy="3013401"/>
          </a:xfrm>
        </p:spPr>
        <p:txBody>
          <a:bodyPr/>
          <a:lstStyle/>
          <a:p>
            <a:pPr>
              <a:buFont typeface="Arial" panose="020B0604020202020204" pitchFamily="34" charset="0"/>
              <a:buChar char="•"/>
            </a:pPr>
            <a:r>
              <a:rPr lang="en-US" sz="1600" dirty="0"/>
              <a:t>In the early days of computers, infrastructure was pretty straightforward. Software ran on a single computer and networks could link multiple computers together. </a:t>
            </a:r>
          </a:p>
          <a:p>
            <a:pPr>
              <a:buFont typeface="Arial" panose="020B0604020202020204" pitchFamily="34" charset="0"/>
              <a:buChar char="•"/>
            </a:pPr>
            <a:r>
              <a:rPr lang="en-US" sz="1600" dirty="0"/>
              <a:t>Now, infrastructure has become more complicated, with various options available for designing the infrastructure such as different types of clouds, and what each does and does not do well.</a:t>
            </a:r>
          </a:p>
        </p:txBody>
      </p:sp>
    </p:spTree>
    <p:custDataLst>
      <p:tags r:id="rId1"/>
    </p:custDataLst>
    <p:extLst>
      <p:ext uri="{BB962C8B-B14F-4D97-AF65-F5344CB8AC3E}">
        <p14:creationId xmlns:p14="http://schemas.microsoft.com/office/powerpoint/2010/main" val="6737284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4067" y="50629"/>
            <a:ext cx="9144000" cy="757551"/>
          </a:xfrm>
        </p:spPr>
        <p:txBody>
          <a:bodyPr/>
          <a:lstStyle/>
          <a:p>
            <a:r>
              <a:rPr lang="en-US" dirty="0"/>
              <a:t>Instructor Materials – Module 6 Planning Guide</a:t>
            </a:r>
          </a:p>
        </p:txBody>
      </p:sp>
      <p:sp>
        <p:nvSpPr>
          <p:cNvPr id="4099" name="Content Placeholder 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altLang="en-US" dirty="0"/>
              <a:t>On-Premises</a:t>
            </a:r>
            <a:endParaRPr lang="en-US" dirty="0"/>
          </a:p>
        </p:txBody>
      </p:sp>
      <p:sp>
        <p:nvSpPr>
          <p:cNvPr id="2" name="Content Placeholder 1"/>
          <p:cNvSpPr>
            <a:spLocks noGrp="1"/>
          </p:cNvSpPr>
          <p:nvPr>
            <p:ph idx="1"/>
          </p:nvPr>
        </p:nvSpPr>
        <p:spPr>
          <a:xfrm>
            <a:off x="144065" y="823328"/>
            <a:ext cx="8855869" cy="3565792"/>
          </a:xfrm>
        </p:spPr>
        <p:txBody>
          <a:bodyPr/>
          <a:lstStyle/>
          <a:p>
            <a:pPr>
              <a:buFont typeface="Arial" panose="020B0604020202020204" pitchFamily="34" charset="0"/>
              <a:buChar char="•"/>
            </a:pPr>
            <a:r>
              <a:rPr lang="en-US" sz="1600" dirty="0"/>
              <a:t>On-Premises means any system that is literally within the confines of the building.</a:t>
            </a:r>
          </a:p>
          <a:p>
            <a:pPr>
              <a:buFont typeface="Arial" panose="020B0604020202020204" pitchFamily="34" charset="0"/>
              <a:buChar char="•"/>
            </a:pPr>
            <a:r>
              <a:rPr lang="en-US" sz="1600" dirty="0"/>
              <a:t>On-Premises are the traditional data centers that house individual machines which are provisioned for applications, rather than clouds.</a:t>
            </a:r>
          </a:p>
          <a:p>
            <a:pPr>
              <a:buFont typeface="Arial" panose="020B0604020202020204" pitchFamily="34" charset="0"/>
              <a:buChar char="•"/>
            </a:pPr>
            <a:r>
              <a:rPr lang="en-US" sz="1600" dirty="0"/>
              <a:t>These traditional data centers with servers dedicated to individual applications</a:t>
            </a:r>
            <a:r>
              <a:rPr lang="en-IN" sz="1600" dirty="0"/>
              <a:t>, or to VMs,</a:t>
            </a:r>
            <a:r>
              <a:rPr lang="en-US" sz="1600" dirty="0"/>
              <a:t> which enable a single computer to act like multiple computers.</a:t>
            </a:r>
          </a:p>
          <a:p>
            <a:pPr>
              <a:buFont typeface="Arial" panose="020B0604020202020204" pitchFamily="34" charset="0"/>
              <a:buChar char="•"/>
            </a:pPr>
            <a:r>
              <a:rPr lang="en-US" sz="1600" dirty="0"/>
              <a:t>Operating a traditional on-premises data center requires servers, storage devices, and network equipment to be ordered, received, assembled in racks, moved to a location, cabled for power and data. All this setup of infrastructure takes time and effort. </a:t>
            </a:r>
            <a:endParaRPr lang="en-US" sz="1600" strike="sngStrike" dirty="0"/>
          </a:p>
          <a:p>
            <a:pPr>
              <a:buFont typeface="Arial" panose="020B0604020202020204" pitchFamily="34" charset="0"/>
              <a:buChar char="•"/>
            </a:pPr>
            <a:r>
              <a:rPr lang="en-US" sz="1600" dirty="0"/>
              <a:t>Problems related to On-Premises can be solved by moving to a cloud-based solution.</a:t>
            </a:r>
          </a:p>
        </p:txBody>
      </p:sp>
    </p:spTree>
    <p:custDataLst>
      <p:tags r:id="rId1"/>
    </p:custDataLst>
    <p:extLst>
      <p:ext uri="{BB962C8B-B14F-4D97-AF65-F5344CB8AC3E}">
        <p14:creationId xmlns:p14="http://schemas.microsoft.com/office/powerpoint/2010/main" val="15261756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Private Cloud</a:t>
            </a:r>
          </a:p>
        </p:txBody>
      </p:sp>
      <p:sp>
        <p:nvSpPr>
          <p:cNvPr id="2" name="Content Placeholder 1"/>
          <p:cNvSpPr>
            <a:spLocks noGrp="1"/>
          </p:cNvSpPr>
          <p:nvPr>
            <p:ph idx="1"/>
          </p:nvPr>
        </p:nvSpPr>
        <p:spPr>
          <a:xfrm>
            <a:off x="-1" y="820917"/>
            <a:ext cx="8999935" cy="3013401"/>
          </a:xfrm>
        </p:spPr>
        <p:txBody>
          <a:bodyPr/>
          <a:lstStyle/>
          <a:p>
            <a:pPr>
              <a:buFont typeface="Arial" panose="020B0604020202020204" pitchFamily="34" charset="0"/>
              <a:buChar char="•"/>
            </a:pPr>
            <a:r>
              <a:rPr lang="en-US" sz="1400" dirty="0"/>
              <a:t>A cloud is a system that provides self-service provisioning for compute resources, networking, and storage.</a:t>
            </a:r>
          </a:p>
        </p:txBody>
      </p:sp>
      <p:sp>
        <p:nvSpPr>
          <p:cNvPr id="5" name="Content Placeholder 1">
            <a:extLst>
              <a:ext uri="{FF2B5EF4-FFF2-40B4-BE49-F238E27FC236}">
                <a16:creationId xmlns:a16="http://schemas.microsoft.com/office/drawing/2014/main" id="{8BD7F3B3-67AE-41A2-983E-013514DEA252}"/>
              </a:ext>
            </a:extLst>
          </p:cNvPr>
          <p:cNvSpPr txBox="1">
            <a:spLocks/>
          </p:cNvSpPr>
          <p:nvPr/>
        </p:nvSpPr>
        <p:spPr bwMode="auto">
          <a:xfrm>
            <a:off x="0" y="1173266"/>
            <a:ext cx="3430343" cy="301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In a private cloud infrastructure, the organization controls all of the resources.</a:t>
            </a:r>
          </a:p>
          <a:p>
            <a:pPr>
              <a:buFont typeface="Arial" panose="020B0604020202020204" pitchFamily="34" charset="0"/>
              <a:buChar char="•"/>
            </a:pPr>
            <a:r>
              <a:rPr lang="en-US" sz="1400" dirty="0"/>
              <a:t>In most cases, a private cloud is located in a data center and all resources that run on the hardware belong to the owner organization.</a:t>
            </a:r>
          </a:p>
          <a:p>
            <a:pPr>
              <a:buFont typeface="Arial" panose="020B0604020202020204" pitchFamily="34" charset="0"/>
              <a:buChar char="•"/>
            </a:pPr>
            <a:r>
              <a:rPr lang="en-US" sz="1400" dirty="0"/>
              <a:t>The advantage of a private cloud is that one has complete control over where it is located.</a:t>
            </a:r>
          </a:p>
          <a:p>
            <a:pPr>
              <a:buFont typeface="Arial" panose="020B0604020202020204" pitchFamily="34" charset="0"/>
              <a:buChar char="•"/>
            </a:pPr>
            <a:r>
              <a:rPr lang="en-US" sz="1400" dirty="0"/>
              <a:t>An operations team is required to manage the cloud and keep it running.</a:t>
            </a:r>
          </a:p>
        </p:txBody>
      </p:sp>
      <p:pic>
        <p:nvPicPr>
          <p:cNvPr id="3" name="Picture 2">
            <a:extLst>
              <a:ext uri="{FF2B5EF4-FFF2-40B4-BE49-F238E27FC236}">
                <a16:creationId xmlns:a16="http://schemas.microsoft.com/office/drawing/2014/main" id="{E8E39374-0882-4832-B648-23A4C0E1F3C1}"/>
              </a:ext>
            </a:extLst>
          </p:cNvPr>
          <p:cNvPicPr>
            <a:picLocks noChangeAspect="1"/>
          </p:cNvPicPr>
          <p:nvPr/>
        </p:nvPicPr>
        <p:blipFill>
          <a:blip r:embed="rId4"/>
          <a:stretch>
            <a:fillRect/>
          </a:stretch>
        </p:blipFill>
        <p:spPr>
          <a:xfrm>
            <a:off x="3186044" y="1307105"/>
            <a:ext cx="5885923" cy="3437854"/>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417488930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Public Cloud</a:t>
            </a:r>
          </a:p>
        </p:txBody>
      </p:sp>
      <p:sp>
        <p:nvSpPr>
          <p:cNvPr id="2" name="Content Placeholder 1"/>
          <p:cNvSpPr>
            <a:spLocks noGrp="1"/>
          </p:cNvSpPr>
          <p:nvPr>
            <p:ph idx="1"/>
          </p:nvPr>
        </p:nvSpPr>
        <p:spPr>
          <a:xfrm>
            <a:off x="144065" y="820917"/>
            <a:ext cx="8657035" cy="3738383"/>
          </a:xfrm>
        </p:spPr>
        <p:txBody>
          <a:bodyPr/>
          <a:lstStyle/>
          <a:p>
            <a:pPr>
              <a:buFont typeface="Arial" panose="020B0604020202020204" pitchFamily="34" charset="0"/>
              <a:buChar char="•"/>
            </a:pPr>
            <a:r>
              <a:rPr lang="en-US" sz="1400" dirty="0"/>
              <a:t>A public cloud is the same as a private cloud, but it is managed by a public cloud provider.</a:t>
            </a:r>
          </a:p>
        </p:txBody>
      </p:sp>
      <p:sp>
        <p:nvSpPr>
          <p:cNvPr id="5" name="Content Placeholder 1">
            <a:extLst>
              <a:ext uri="{FF2B5EF4-FFF2-40B4-BE49-F238E27FC236}">
                <a16:creationId xmlns:a16="http://schemas.microsoft.com/office/drawing/2014/main" id="{C00E8C15-222D-4804-AE04-BF58100CEDB7}"/>
              </a:ext>
            </a:extLst>
          </p:cNvPr>
          <p:cNvSpPr txBox="1">
            <a:spLocks/>
          </p:cNvSpPr>
          <p:nvPr/>
        </p:nvSpPr>
        <p:spPr bwMode="auto">
          <a:xfrm>
            <a:off x="131552" y="1156014"/>
            <a:ext cx="3492181" cy="373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Public cloud customers may share resources with other organizations. Alternatively, public cloud providers may provide customers with dedicated infrastructure. </a:t>
            </a:r>
          </a:p>
          <a:p>
            <a:pPr>
              <a:buFont typeface="Arial" panose="020B0604020202020204" pitchFamily="34" charset="0"/>
              <a:buChar char="•"/>
            </a:pPr>
            <a:r>
              <a:rPr lang="en-US" sz="1400" dirty="0"/>
              <a:t>With a public cloud, the organization does not control the resources.</a:t>
            </a:r>
          </a:p>
          <a:p>
            <a:pPr>
              <a:buFont typeface="Arial" panose="020B0604020202020204" pitchFamily="34" charset="0"/>
              <a:buChar char="•"/>
            </a:pPr>
            <a:r>
              <a:rPr lang="en-US" sz="1400" dirty="0"/>
              <a:t>A public cloud is helpful in scaling up virtually as long as the load requires and then scale down when traffic is slow.</a:t>
            </a:r>
          </a:p>
          <a:p>
            <a:pPr>
              <a:buFont typeface="Arial" panose="020B0604020202020204" pitchFamily="34" charset="0"/>
              <a:buChar char="•"/>
            </a:pPr>
            <a:r>
              <a:rPr lang="en-US" sz="1400" dirty="0"/>
              <a:t>One disadvantage of public cloud is known as the "noisy neighbor" problem.</a:t>
            </a:r>
            <a:endParaRPr lang="en-US" sz="1400" strike="sngStrike" dirty="0"/>
          </a:p>
        </p:txBody>
      </p:sp>
      <p:pic>
        <p:nvPicPr>
          <p:cNvPr id="3" name="Picture 2">
            <a:extLst>
              <a:ext uri="{FF2B5EF4-FFF2-40B4-BE49-F238E27FC236}">
                <a16:creationId xmlns:a16="http://schemas.microsoft.com/office/drawing/2014/main" id="{E153D6EB-70B0-4E07-A53B-AF7FC2BB19E0}"/>
              </a:ext>
            </a:extLst>
          </p:cNvPr>
          <p:cNvPicPr>
            <a:picLocks noChangeAspect="1"/>
          </p:cNvPicPr>
          <p:nvPr/>
        </p:nvPicPr>
        <p:blipFill>
          <a:blip r:embed="rId4"/>
          <a:stretch>
            <a:fillRect/>
          </a:stretch>
        </p:blipFill>
        <p:spPr>
          <a:xfrm>
            <a:off x="3500439" y="1275749"/>
            <a:ext cx="5512010" cy="319992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56943211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Hybrid Cloud</a:t>
            </a:r>
          </a:p>
        </p:txBody>
      </p:sp>
      <p:sp>
        <p:nvSpPr>
          <p:cNvPr id="2" name="Content Placeholder 1"/>
          <p:cNvSpPr>
            <a:spLocks noGrp="1"/>
          </p:cNvSpPr>
          <p:nvPr>
            <p:ph idx="1"/>
          </p:nvPr>
        </p:nvSpPr>
        <p:spPr>
          <a:xfrm>
            <a:off x="144066" y="820916"/>
            <a:ext cx="3781372" cy="3812043"/>
          </a:xfrm>
        </p:spPr>
        <p:txBody>
          <a:bodyPr/>
          <a:lstStyle/>
          <a:p>
            <a:pPr>
              <a:buFont typeface="Arial" panose="020B0604020202020204" pitchFamily="34" charset="0"/>
              <a:buChar char="•"/>
            </a:pPr>
            <a:r>
              <a:rPr lang="en-US" sz="1400" dirty="0"/>
              <a:t>Hybrid cloud is the combination of two different types of clouds. </a:t>
            </a:r>
          </a:p>
          <a:p>
            <a:pPr>
              <a:buFont typeface="Arial" panose="020B0604020202020204" pitchFamily="34" charset="0"/>
              <a:buChar char="•"/>
            </a:pPr>
            <a:r>
              <a:rPr lang="en-US" sz="1400" dirty="0"/>
              <a:t>Hybrid cloud is used to bridge a private cloud and a public cloud within a single application.</a:t>
            </a:r>
          </a:p>
          <a:p>
            <a:pPr>
              <a:buFont typeface="Arial" panose="020B0604020202020204" pitchFamily="34" charset="0"/>
              <a:buChar char="•"/>
            </a:pPr>
            <a:r>
              <a:rPr lang="en-US" sz="1400" dirty="0"/>
              <a:t>Hybrid cloud combines public and private cloud to provide additional resources and security where necessary.</a:t>
            </a:r>
          </a:p>
          <a:p>
            <a:pPr>
              <a:buFont typeface="Arial" panose="020B0604020202020204" pitchFamily="34" charset="0"/>
              <a:buChar char="•"/>
            </a:pPr>
            <a:r>
              <a:rPr lang="en-US" sz="1400" dirty="0"/>
              <a:t>Hybrid cloud is distinguished by the use of more than one cloud within a single application.</a:t>
            </a:r>
          </a:p>
          <a:p>
            <a:pPr>
              <a:buFont typeface="Arial" panose="020B0604020202020204" pitchFamily="34" charset="0"/>
              <a:buChar char="•"/>
            </a:pPr>
            <a:r>
              <a:rPr lang="en-US" sz="1400" dirty="0"/>
              <a:t>Container orchestrators have become very popular with companies employing hybrid-cloud deployments.</a:t>
            </a:r>
            <a:endParaRPr lang="en-US" sz="1400" strike="sngStrike" dirty="0"/>
          </a:p>
        </p:txBody>
      </p:sp>
      <p:pic>
        <p:nvPicPr>
          <p:cNvPr id="3" name="Picture 2">
            <a:extLst>
              <a:ext uri="{FF2B5EF4-FFF2-40B4-BE49-F238E27FC236}">
                <a16:creationId xmlns:a16="http://schemas.microsoft.com/office/drawing/2014/main" id="{572794E4-0870-4C81-9E23-2E02E8B7E2E3}"/>
              </a:ext>
            </a:extLst>
          </p:cNvPr>
          <p:cNvPicPr>
            <a:picLocks noChangeAspect="1"/>
          </p:cNvPicPr>
          <p:nvPr/>
        </p:nvPicPr>
        <p:blipFill>
          <a:blip r:embed="rId4"/>
          <a:stretch>
            <a:fillRect/>
          </a:stretch>
        </p:blipFill>
        <p:spPr>
          <a:xfrm>
            <a:off x="3925438" y="448986"/>
            <a:ext cx="5004275" cy="432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0016710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Application Deployment and Security</a:t>
            </a:r>
            <a:br>
              <a:rPr lang="en-US" altLang="en-US" dirty="0"/>
            </a:br>
            <a:r>
              <a:rPr lang="en-US" dirty="0"/>
              <a:t>Edge Cloud</a:t>
            </a:r>
          </a:p>
        </p:txBody>
      </p:sp>
      <p:sp>
        <p:nvSpPr>
          <p:cNvPr id="2" name="Content Placeholder 1"/>
          <p:cNvSpPr>
            <a:spLocks noGrp="1"/>
          </p:cNvSpPr>
          <p:nvPr>
            <p:ph idx="1"/>
          </p:nvPr>
        </p:nvSpPr>
        <p:spPr>
          <a:xfrm>
            <a:off x="0" y="812101"/>
            <a:ext cx="8815029" cy="3693210"/>
          </a:xfrm>
        </p:spPr>
        <p:txBody>
          <a:bodyPr/>
          <a:lstStyle/>
          <a:p>
            <a:pPr>
              <a:buFont typeface="Arial" panose="020B0604020202020204" pitchFamily="34" charset="0"/>
              <a:buChar char="•"/>
            </a:pPr>
            <a:r>
              <a:rPr lang="en-US" sz="1400" dirty="0"/>
              <a:t>Edge cloud is gaining popularity because of the growth of the Internet of Things (IoT).</a:t>
            </a:r>
          </a:p>
        </p:txBody>
      </p:sp>
      <p:sp>
        <p:nvSpPr>
          <p:cNvPr id="5" name="Content Placeholder 1">
            <a:extLst>
              <a:ext uri="{FF2B5EF4-FFF2-40B4-BE49-F238E27FC236}">
                <a16:creationId xmlns:a16="http://schemas.microsoft.com/office/drawing/2014/main" id="{EAA5FBD3-8E6E-41AC-B8C3-F416F2396116}"/>
              </a:ext>
            </a:extLst>
          </p:cNvPr>
          <p:cNvSpPr txBox="1">
            <a:spLocks/>
          </p:cNvSpPr>
          <p:nvPr/>
        </p:nvSpPr>
        <p:spPr bwMode="auto">
          <a:xfrm>
            <a:off x="0" y="1140737"/>
            <a:ext cx="2919680" cy="369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Edge cloud enables resources to be closer to where they are needed.</a:t>
            </a:r>
          </a:p>
          <a:p>
            <a:pPr>
              <a:buFont typeface="Arial" panose="020B0604020202020204" pitchFamily="34" charset="0"/>
              <a:buChar char="•"/>
            </a:pPr>
            <a:r>
              <a:rPr lang="en-US" sz="1400" dirty="0"/>
              <a:t>Edge cloud computing comprises one or more central clouds that act as a hub for the edge clouds themselves.</a:t>
            </a:r>
          </a:p>
          <a:p>
            <a:pPr>
              <a:buFont typeface="Arial" panose="020B0604020202020204" pitchFamily="34" charset="0"/>
              <a:buChar char="•"/>
            </a:pPr>
            <a:r>
              <a:rPr lang="en-US" sz="1400" dirty="0"/>
              <a:t>Hardware for the edge clouds is located as close as possible to the user. </a:t>
            </a:r>
          </a:p>
          <a:p>
            <a:pPr>
              <a:buFont typeface="Arial" panose="020B0604020202020204" pitchFamily="34" charset="0"/>
              <a:buChar char="•"/>
            </a:pPr>
            <a:r>
              <a:rPr lang="en-US" sz="1400" dirty="0"/>
              <a:t>Edge cloud run on much smaller hardware so they may be more resource-constrained.</a:t>
            </a:r>
          </a:p>
        </p:txBody>
      </p:sp>
      <p:pic>
        <p:nvPicPr>
          <p:cNvPr id="3" name="Picture 2">
            <a:extLst>
              <a:ext uri="{FF2B5EF4-FFF2-40B4-BE49-F238E27FC236}">
                <a16:creationId xmlns:a16="http://schemas.microsoft.com/office/drawing/2014/main" id="{BABE030C-0896-41C2-95B4-CE846C639015}"/>
              </a:ext>
            </a:extLst>
          </p:cNvPr>
          <p:cNvPicPr>
            <a:picLocks noChangeAspect="1"/>
          </p:cNvPicPr>
          <p:nvPr/>
        </p:nvPicPr>
        <p:blipFill>
          <a:blip r:embed="rId4"/>
          <a:stretch>
            <a:fillRect/>
          </a:stretch>
        </p:blipFill>
        <p:spPr>
          <a:xfrm>
            <a:off x="2976455" y="1140736"/>
            <a:ext cx="5895349"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03065012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833072"/>
            <a:ext cx="7598042" cy="1477355"/>
          </a:xfrm>
        </p:spPr>
        <p:txBody>
          <a:bodyPr/>
          <a:lstStyle/>
          <a:p>
            <a:r>
              <a:rPr lang="en-US" dirty="0">
                <a:solidFill>
                  <a:schemeClr val="accent5">
                    <a:lumMod val="40000"/>
                    <a:lumOff val="60000"/>
                  </a:schemeClr>
                </a:solidFill>
              </a:rPr>
              <a:t>6.2 Creating and Deploying a Sample Application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5"/>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What is Docker?</a:t>
            </a:r>
          </a:p>
        </p:txBody>
      </p:sp>
      <p:sp>
        <p:nvSpPr>
          <p:cNvPr id="2" name="Content Placeholder 1"/>
          <p:cNvSpPr>
            <a:spLocks noGrp="1"/>
          </p:cNvSpPr>
          <p:nvPr>
            <p:ph idx="1"/>
          </p:nvPr>
        </p:nvSpPr>
        <p:spPr>
          <a:xfrm>
            <a:off x="144065" y="820916"/>
            <a:ext cx="8855869" cy="3814583"/>
          </a:xfrm>
        </p:spPr>
        <p:txBody>
          <a:bodyPr/>
          <a:lstStyle/>
          <a:p>
            <a:pPr lvl="0" defTabSz="914400" eaLnBrk="0" hangingPunct="0">
              <a:spcBef>
                <a:spcPts val="300"/>
              </a:spcBef>
              <a:spcAft>
                <a:spcPts val="300"/>
              </a:spcAft>
              <a:buClrTx/>
              <a:buSzTx/>
              <a:buFont typeface="Arial" panose="020B0604020202020204" pitchFamily="34" charset="0"/>
              <a:buChar char="•"/>
            </a:pPr>
            <a:r>
              <a:rPr lang="en-US" sz="1400" dirty="0"/>
              <a:t>The most popular way to containerize an application is to deploy it as a Docker container. A container is a way of encapsulating everything you need to run your application, so that it can easily be deployed in a variety of environments. Docker is a way of creating and running that container.</a:t>
            </a:r>
          </a:p>
          <a:p>
            <a:pPr lvl="0" defTabSz="914400" eaLnBrk="0" hangingPunct="0">
              <a:spcBef>
                <a:spcPts val="300"/>
              </a:spcBef>
              <a:spcAft>
                <a:spcPts val="300"/>
              </a:spcAft>
              <a:buClrTx/>
              <a:buSzTx/>
              <a:buFont typeface="Arial" panose="020B0604020202020204" pitchFamily="34" charset="0"/>
              <a:buChar char="•"/>
            </a:pPr>
            <a:r>
              <a:rPr lang="en-US" sz="1400" dirty="0"/>
              <a:t>Docker is a format that wraps a number of different technologies to create containers. </a:t>
            </a:r>
            <a:r>
              <a:rPr lang="en-IN" sz="1400" dirty="0"/>
              <a:t>These technologies are:</a:t>
            </a:r>
            <a:endParaRPr lang="en-US" sz="1400" dirty="0"/>
          </a:p>
          <a:p>
            <a:pPr marL="576263" lvl="1" indent="-238125" defTabSz="914400" eaLnBrk="0" hangingPunct="0">
              <a:buClrTx/>
              <a:buFont typeface="Arial" panose="020B0604020202020204" pitchFamily="34" charset="0"/>
              <a:buChar char="•"/>
            </a:pPr>
            <a:r>
              <a:rPr lang="en-US" altLang="en-US" b="1" dirty="0"/>
              <a:t>Namespaces</a:t>
            </a:r>
            <a:r>
              <a:rPr lang="en-US" altLang="en-US" dirty="0"/>
              <a:t> - These isolate different parts of the running container.</a:t>
            </a:r>
          </a:p>
          <a:p>
            <a:pPr marL="576263" lvl="1" indent="-238125" defTabSz="914400" eaLnBrk="0" hangingPunct="0">
              <a:buClrTx/>
              <a:buFont typeface="Arial" panose="020B0604020202020204" pitchFamily="34" charset="0"/>
              <a:buChar char="•"/>
            </a:pPr>
            <a:r>
              <a:rPr lang="en-US" altLang="en-US" b="1" dirty="0"/>
              <a:t>Control groups</a:t>
            </a:r>
            <a:r>
              <a:rPr lang="en-US" altLang="en-US" dirty="0"/>
              <a:t> - These </a:t>
            </a:r>
            <a:r>
              <a:rPr lang="en-US" altLang="en-US" dirty="0">
                <a:solidFill>
                  <a:schemeClr val="bg1"/>
                </a:solidFill>
                <a:highlight>
                  <a:srgbClr val="000000"/>
                </a:highlight>
                <a:latin typeface="Times New Roman" panose="02020603050405020304" pitchFamily="18" charset="0"/>
                <a:cs typeface="Times New Roman" panose="02020603050405020304" pitchFamily="18" charset="0"/>
              </a:rPr>
              <a:t>cgroups</a:t>
            </a:r>
            <a:r>
              <a:rPr lang="en-US" altLang="en-US" dirty="0">
                <a:solidFill>
                  <a:schemeClr val="bg1"/>
                </a:solidFill>
              </a:rPr>
              <a:t> </a:t>
            </a:r>
            <a:r>
              <a:rPr lang="en-US" altLang="en-US" dirty="0"/>
              <a:t>are a standard Linux concept that enables the system to limit the resources, used by an application.</a:t>
            </a:r>
          </a:p>
          <a:p>
            <a:pPr marL="576263" lvl="1" indent="-238125" defTabSz="914400" eaLnBrk="0" hangingPunct="0">
              <a:buClrTx/>
              <a:buFont typeface="Arial" panose="020B0604020202020204" pitchFamily="34" charset="0"/>
              <a:buChar char="•"/>
            </a:pPr>
            <a:r>
              <a:rPr lang="en-US" altLang="en-US" b="1" dirty="0"/>
              <a:t>Union File Systems</a:t>
            </a:r>
            <a:r>
              <a:rPr lang="en-US" altLang="en-US" dirty="0"/>
              <a:t> - These </a:t>
            </a:r>
            <a:r>
              <a:rPr lang="en-US" altLang="en-US" dirty="0">
                <a:solidFill>
                  <a:schemeClr val="bg1"/>
                </a:solidFill>
                <a:highlight>
                  <a:srgbClr val="000000"/>
                </a:highlight>
                <a:latin typeface="Times New Roman" panose="02020603050405020304" pitchFamily="18" charset="0"/>
                <a:cs typeface="Times New Roman" panose="02020603050405020304" pitchFamily="18" charset="0"/>
              </a:rPr>
              <a:t>UnionFS</a:t>
            </a:r>
            <a:r>
              <a:rPr lang="en-US" altLang="en-US" dirty="0">
                <a:solidFill>
                  <a:schemeClr val="bg1"/>
                </a:solidFill>
              </a:rPr>
              <a:t> </a:t>
            </a:r>
            <a:r>
              <a:rPr lang="en-US" altLang="en-US" dirty="0"/>
              <a:t>are file systems that are built layer by layer, combining resources.</a:t>
            </a:r>
          </a:p>
          <a:p>
            <a:pPr defTabSz="914400" eaLnBrk="0" hangingPunct="0">
              <a:spcBef>
                <a:spcPts val="300"/>
              </a:spcBef>
              <a:spcAft>
                <a:spcPts val="300"/>
              </a:spcAft>
              <a:buClrTx/>
              <a:buSzTx/>
              <a:buFont typeface="Arial" panose="020B0604020202020204" pitchFamily="34" charset="0"/>
              <a:buChar char="•"/>
            </a:pPr>
            <a:r>
              <a:rPr lang="en-US" sz="1400" dirty="0"/>
              <a:t>A Docker image is a set of read-only files that have no state and contains source code, libraries, and other dependencies needed to run an application.</a:t>
            </a:r>
          </a:p>
          <a:p>
            <a:pPr defTabSz="914400" eaLnBrk="0" hangingPunct="0">
              <a:spcBef>
                <a:spcPts val="300"/>
              </a:spcBef>
              <a:spcAft>
                <a:spcPts val="300"/>
              </a:spcAft>
              <a:buClrTx/>
              <a:buSzTx/>
              <a:buFont typeface="Arial" panose="020B0604020202020204" pitchFamily="34" charset="0"/>
              <a:buChar char="•"/>
            </a:pPr>
            <a:r>
              <a:rPr lang="en-US" sz="1400" dirty="0"/>
              <a:t>A Docker container is the run-time instance of a Docker image.</a:t>
            </a:r>
          </a:p>
          <a:p>
            <a:pPr defTabSz="914400" eaLnBrk="0" hangingPunct="0">
              <a:spcBef>
                <a:spcPts val="300"/>
              </a:spcBef>
              <a:spcAft>
                <a:spcPts val="300"/>
              </a:spcAft>
              <a:buClrTx/>
              <a:buSzTx/>
              <a:buFont typeface="Arial" panose="020B0604020202020204" pitchFamily="34" charset="0"/>
              <a:buChar char="•"/>
            </a:pPr>
            <a:r>
              <a:rPr lang="en-US" sz="1400" dirty="0"/>
              <a:t>Creating a container involves pulling an image or a template from a repository, then using it to create a container.</a:t>
            </a:r>
          </a:p>
          <a:p>
            <a:pPr defTabSz="914400" eaLnBrk="0" hangingPunct="0">
              <a:spcBef>
                <a:spcPts val="300"/>
              </a:spcBef>
              <a:spcAft>
                <a:spcPts val="300"/>
              </a:spcAft>
              <a:buClrTx/>
              <a:buSzTx/>
              <a:buFont typeface="Arial" panose="020B0604020202020204" pitchFamily="34" charset="0"/>
              <a:buChar char="•"/>
            </a:pPr>
            <a:endParaRPr lang="en-US" sz="1400" dirty="0"/>
          </a:p>
          <a:p>
            <a:pPr marL="142875" lvl="1" indent="0" defTabSz="914400" eaLnBrk="0" hangingPunct="0">
              <a:buClrTx/>
              <a:buNone/>
            </a:pPr>
            <a:endParaRPr lang="en-US" altLang="en-US" dirty="0"/>
          </a:p>
        </p:txBody>
      </p:sp>
    </p:spTree>
    <p:custDataLst>
      <p:tags r:id="rId1"/>
    </p:custDataLst>
    <p:extLst>
      <p:ext uri="{BB962C8B-B14F-4D97-AF65-F5344CB8AC3E}">
        <p14:creationId xmlns:p14="http://schemas.microsoft.com/office/powerpoint/2010/main" val="64060981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What is Docker? (Contd.)</a:t>
            </a:r>
          </a:p>
        </p:txBody>
      </p:sp>
      <p:sp>
        <p:nvSpPr>
          <p:cNvPr id="2" name="Content Placeholder 1"/>
          <p:cNvSpPr>
            <a:spLocks noGrp="1"/>
          </p:cNvSpPr>
          <p:nvPr>
            <p:ph idx="1"/>
          </p:nvPr>
        </p:nvSpPr>
        <p:spPr>
          <a:xfrm>
            <a:off x="144065" y="787464"/>
            <a:ext cx="3715241" cy="3903483"/>
          </a:xfrm>
        </p:spPr>
        <p:txBody>
          <a:bodyPr/>
          <a:lstStyle/>
          <a:p>
            <a:pPr marL="0" indent="0" defTabSz="914400" eaLnBrk="0" hangingPunct="0">
              <a:spcBef>
                <a:spcPct val="0"/>
              </a:spcBef>
              <a:spcAft>
                <a:spcPct val="0"/>
              </a:spcAft>
              <a:buClrTx/>
              <a:buSzTx/>
              <a:buNone/>
            </a:pPr>
            <a:r>
              <a:rPr lang="en-US" sz="1400" dirty="0"/>
              <a:t>The workflow of creating a container is as follows:</a:t>
            </a:r>
            <a:endParaRPr lang="en-US" altLang="en-US" sz="1400" dirty="0"/>
          </a:p>
          <a:p>
            <a:pPr lvl="1">
              <a:buFont typeface="Arial" panose="020B0604020202020204" pitchFamily="34" charset="0"/>
              <a:buChar char="•"/>
            </a:pPr>
            <a:r>
              <a:rPr lang="en-US" b="1" dirty="0"/>
              <a:t>Step 1:</a:t>
            </a:r>
            <a:r>
              <a:rPr lang="en-US" dirty="0"/>
              <a:t> Either create a new image using </a:t>
            </a:r>
            <a:r>
              <a:rPr lang="en-US" dirty="0">
                <a:solidFill>
                  <a:schemeClr val="bg1"/>
                </a:solidFill>
                <a:highlight>
                  <a:srgbClr val="000000"/>
                </a:highlight>
                <a:latin typeface="Times New Roman" panose="02020603050405020304" pitchFamily="18" charset="0"/>
                <a:cs typeface="Times New Roman" panose="02020603050405020304" pitchFamily="18" charset="0"/>
              </a:rPr>
              <a:t>docker bui</a:t>
            </a:r>
            <a:r>
              <a:rPr lang="en-US" dirty="0">
                <a:solidFill>
                  <a:schemeClr val="bg1"/>
                </a:solidFill>
                <a:highlight>
                  <a:srgbClr val="000000"/>
                </a:highlight>
              </a:rPr>
              <a:t>ld</a:t>
            </a:r>
            <a:r>
              <a:rPr lang="en-US" dirty="0">
                <a:solidFill>
                  <a:schemeClr val="bg1"/>
                </a:solidFill>
              </a:rPr>
              <a:t> </a:t>
            </a:r>
            <a:r>
              <a:rPr lang="en-US" dirty="0"/>
              <a:t>or pull a copy of an existing image from a registry using docker pull.</a:t>
            </a:r>
          </a:p>
          <a:p>
            <a:pPr lvl="1">
              <a:buFont typeface="Arial" panose="020B0604020202020204" pitchFamily="34" charset="0"/>
              <a:buChar char="•"/>
            </a:pPr>
            <a:r>
              <a:rPr lang="en-US" b="1" dirty="0"/>
              <a:t>Step 2:</a:t>
            </a:r>
            <a:r>
              <a:rPr lang="en-US" dirty="0"/>
              <a:t> Run a container based on the image using </a:t>
            </a:r>
            <a:r>
              <a:rPr lang="en-US" dirty="0">
                <a:solidFill>
                  <a:schemeClr val="bg1"/>
                </a:solidFill>
                <a:highlight>
                  <a:srgbClr val="000000"/>
                </a:highlight>
                <a:latin typeface="Times New Roman" panose="02020603050405020304" pitchFamily="18" charset="0"/>
                <a:cs typeface="Times New Roman" panose="02020603050405020304" pitchFamily="18" charset="0"/>
              </a:rPr>
              <a:t>docker run</a:t>
            </a:r>
            <a:r>
              <a:rPr lang="en-US" dirty="0">
                <a:latin typeface="Times New Roman" panose="02020603050405020304" pitchFamily="18" charset="0"/>
                <a:cs typeface="Times New Roman" panose="02020603050405020304" pitchFamily="18" charset="0"/>
              </a:rPr>
              <a:t> </a:t>
            </a:r>
            <a:r>
              <a:rPr lang="en-US" dirty="0"/>
              <a:t>or </a:t>
            </a:r>
            <a:r>
              <a:rPr lang="en-US" dirty="0">
                <a:solidFill>
                  <a:schemeClr val="bg1"/>
                </a:solidFill>
                <a:highlight>
                  <a:srgbClr val="000000"/>
                </a:highlight>
                <a:latin typeface="Times New Roman" panose="02020603050405020304" pitchFamily="18" charset="0"/>
                <a:cs typeface="Times New Roman" panose="02020603050405020304" pitchFamily="18" charset="0"/>
              </a:rPr>
              <a:t>docker container create</a:t>
            </a:r>
            <a:r>
              <a:rPr lang="en-US" dirty="0"/>
              <a:t>.</a:t>
            </a:r>
          </a:p>
          <a:p>
            <a:pPr lvl="1">
              <a:buFont typeface="Arial" panose="020B0604020202020204" pitchFamily="34" charset="0"/>
              <a:buChar char="•"/>
            </a:pPr>
            <a:r>
              <a:rPr lang="en-US" b="1" dirty="0"/>
              <a:t>Step 3:</a:t>
            </a:r>
            <a:r>
              <a:rPr lang="en-US" dirty="0"/>
              <a:t> The Docker daemon checks to see if it has a local copy of the image. If it does not, it pulls the image from the registry.</a:t>
            </a:r>
          </a:p>
          <a:p>
            <a:pPr lvl="1">
              <a:buFont typeface="Arial" panose="020B0604020202020204" pitchFamily="34" charset="0"/>
              <a:buChar char="•"/>
            </a:pPr>
            <a:r>
              <a:rPr lang="en-US" b="1" dirty="0"/>
              <a:t>Step 4:</a:t>
            </a:r>
            <a:r>
              <a:rPr lang="en-US" dirty="0"/>
              <a:t> The Docker daemon creates a container based on the image and, if </a:t>
            </a:r>
            <a:r>
              <a:rPr lang="en-US" dirty="0">
                <a:solidFill>
                  <a:schemeClr val="bg1"/>
                </a:solidFill>
                <a:highlight>
                  <a:srgbClr val="000000"/>
                </a:highlight>
                <a:latin typeface="Times New Roman" panose="02020603050405020304" pitchFamily="18" charset="0"/>
                <a:cs typeface="Times New Roman" panose="02020603050405020304" pitchFamily="18" charset="0"/>
              </a:rPr>
              <a:t>docker run</a:t>
            </a:r>
            <a:r>
              <a:rPr lang="en-US" dirty="0">
                <a:latin typeface="Times New Roman" panose="02020603050405020304" pitchFamily="18" charset="0"/>
                <a:cs typeface="Times New Roman" panose="02020603050405020304" pitchFamily="18" charset="0"/>
              </a:rPr>
              <a:t> </a:t>
            </a:r>
            <a:r>
              <a:rPr lang="en-US" dirty="0"/>
              <a:t>was used, logs into it and executes the requested command.</a:t>
            </a:r>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F460E5F7-0A9E-452C-A98A-05AF8CDFECF1}"/>
              </a:ext>
            </a:extLst>
          </p:cNvPr>
          <p:cNvPicPr>
            <a:picLocks noChangeAspect="1"/>
          </p:cNvPicPr>
          <p:nvPr/>
        </p:nvPicPr>
        <p:blipFill>
          <a:blip r:embed="rId4"/>
          <a:stretch>
            <a:fillRect/>
          </a:stretch>
        </p:blipFill>
        <p:spPr>
          <a:xfrm>
            <a:off x="3751729" y="941391"/>
            <a:ext cx="5124175" cy="382141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80210435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What is a Dockerfile?</a:t>
            </a:r>
          </a:p>
        </p:txBody>
      </p:sp>
      <p:sp>
        <p:nvSpPr>
          <p:cNvPr id="4" name="Content Placeholder 1">
            <a:extLst>
              <a:ext uri="{FF2B5EF4-FFF2-40B4-BE49-F238E27FC236}">
                <a16:creationId xmlns:a16="http://schemas.microsoft.com/office/drawing/2014/main" id="{A87FB7B6-AE37-44B2-A232-171EF4133F19}"/>
              </a:ext>
            </a:extLst>
          </p:cNvPr>
          <p:cNvSpPr/>
          <p:nvPr/>
        </p:nvSpPr>
        <p:spPr>
          <a:xfrm>
            <a:off x="86915" y="696861"/>
            <a:ext cx="8779868" cy="1400383"/>
          </a:xfrm>
          <a:prstGeom prst="rect">
            <a:avLst/>
          </a:prstGeom>
        </p:spPr>
        <p:txBody>
          <a:bodyPr wrap="square">
            <a:spAutoFit/>
          </a:bodyPr>
          <a:lstStyle/>
          <a:p>
            <a:pPr marL="285750" indent="-285750">
              <a:spcBef>
                <a:spcPts val="300"/>
              </a:spcBef>
              <a:spcAft>
                <a:spcPts val="300"/>
              </a:spcAft>
              <a:buFont typeface="Arial" panose="020B0604020202020204" pitchFamily="34" charset="0"/>
              <a:buChar char="•"/>
            </a:pPr>
            <a:r>
              <a:rPr lang="en-US" sz="1400" dirty="0">
                <a:solidFill>
                  <a:srgbClr val="000000"/>
                </a:solidFill>
              </a:rPr>
              <a:t>Dockerfile is a simple text-file which is required to compile the code.</a:t>
            </a:r>
          </a:p>
          <a:p>
            <a:pPr marL="285750" indent="-285750">
              <a:spcBef>
                <a:spcPts val="300"/>
              </a:spcBef>
              <a:spcAft>
                <a:spcPts val="300"/>
              </a:spcAft>
              <a:buFont typeface="Arial" panose="020B0604020202020204" pitchFamily="34" charset="0"/>
              <a:buChar char="•"/>
            </a:pPr>
            <a:r>
              <a:rPr lang="en-US" sz="1400" dirty="0">
                <a:solidFill>
                  <a:srgbClr val="000000"/>
                </a:solidFill>
              </a:rPr>
              <a:t>It defines the steps that the </a:t>
            </a:r>
            <a:r>
              <a:rPr lang="en-US" sz="1400" dirty="0">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docker build</a:t>
            </a:r>
            <a:r>
              <a:rPr lang="en-US" sz="1400" dirty="0">
                <a:solidFill>
                  <a:srgbClr val="000000"/>
                </a:solidFill>
              </a:rPr>
              <a:t> command takes to create an image that can be used to create the target container.</a:t>
            </a:r>
          </a:p>
          <a:p>
            <a:pPr>
              <a:spcBef>
                <a:spcPts val="300"/>
              </a:spcBef>
              <a:spcAft>
                <a:spcPts val="300"/>
              </a:spcAft>
            </a:pPr>
            <a:r>
              <a:rPr lang="en-US" sz="1400" dirty="0">
                <a:solidFill>
                  <a:srgbClr val="000000"/>
                </a:solidFill>
              </a:rPr>
              <a:t>Steps to generate a Dockerfile that creates an Ubuntu container: </a:t>
            </a:r>
          </a:p>
          <a:p>
            <a:pPr marL="285750" indent="-285750">
              <a:spcBef>
                <a:spcPts val="300"/>
              </a:spcBef>
              <a:spcAft>
                <a:spcPts val="300"/>
              </a:spcAft>
              <a:buFont typeface="Arial" panose="020B0604020202020204" pitchFamily="34" charset="0"/>
              <a:buChar char="•"/>
            </a:pPr>
            <a:endParaRPr lang="en-US" sz="1400" dirty="0">
              <a:solidFill>
                <a:srgbClr val="000000"/>
              </a:solidFill>
            </a:endParaRPr>
          </a:p>
        </p:txBody>
      </p:sp>
      <p:sp>
        <p:nvSpPr>
          <p:cNvPr id="2" name="Content Placeholder 1"/>
          <p:cNvSpPr>
            <a:spLocks noGrp="1"/>
          </p:cNvSpPr>
          <p:nvPr>
            <p:ph idx="1"/>
          </p:nvPr>
        </p:nvSpPr>
        <p:spPr>
          <a:xfrm>
            <a:off x="132635" y="1796483"/>
            <a:ext cx="2234208" cy="3052651"/>
          </a:xfrm>
        </p:spPr>
        <p:txBody>
          <a:bodyPr/>
          <a:lstStyle/>
          <a:p>
            <a:pPr>
              <a:buFont typeface="Arial" panose="020B0604020202020204" pitchFamily="34" charset="0"/>
              <a:buChar char="•"/>
            </a:pPr>
            <a:r>
              <a:rPr lang="en-US" sz="1400" dirty="0"/>
              <a:t>Create a file named Dockerfile and save it in the current directory.</a:t>
            </a:r>
          </a:p>
          <a:p>
            <a:pPr>
              <a:buFont typeface="Arial" panose="020B0604020202020204" pitchFamily="34" charset="0"/>
              <a:buChar char="•"/>
            </a:pPr>
            <a:r>
              <a:rPr lang="en-US" sz="1400" dirty="0"/>
              <a:t>Run the </a:t>
            </a:r>
            <a:r>
              <a:rPr lang="en-US" sz="1400" dirty="0">
                <a:solidFill>
                  <a:schemeClr val="bg1"/>
                </a:solidFill>
                <a:highlight>
                  <a:srgbClr val="000000"/>
                </a:highlight>
                <a:latin typeface="Times New Roman" panose="02020603050405020304" pitchFamily="18" charset="0"/>
                <a:cs typeface="Times New Roman" panose="02020603050405020304" pitchFamily="18" charset="0"/>
              </a:rPr>
              <a:t>docker build</a:t>
            </a:r>
            <a:r>
              <a:rPr lang="en-US" sz="1400" dirty="0"/>
              <a:t> command to build the image using a Dockerfile in the current directory (.) and give it a name of myubuntu.</a:t>
            </a:r>
          </a:p>
          <a:p>
            <a:pPr marL="0" indent="0">
              <a:buNone/>
            </a:pPr>
            <a:endParaRPr lang="en-US" sz="1400" dirty="0"/>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A42108D6-DF33-4448-B9A3-2E2AC4FD543D}"/>
              </a:ext>
            </a:extLst>
          </p:cNvPr>
          <p:cNvPicPr>
            <a:picLocks noChangeAspect="1"/>
          </p:cNvPicPr>
          <p:nvPr/>
        </p:nvPicPr>
        <p:blipFill>
          <a:blip r:embed="rId4"/>
          <a:stretch>
            <a:fillRect/>
          </a:stretch>
        </p:blipFill>
        <p:spPr>
          <a:xfrm>
            <a:off x="2378273" y="1762496"/>
            <a:ext cx="6621661" cy="3008882"/>
          </a:xfrm>
          <a:prstGeom prst="rect">
            <a:avLst/>
          </a:prstGeom>
        </p:spPr>
      </p:pic>
    </p:spTree>
    <p:custDataLst>
      <p:tags r:id="rId1"/>
    </p:custDataLst>
    <p:extLst>
      <p:ext uri="{BB962C8B-B14F-4D97-AF65-F5344CB8AC3E}">
        <p14:creationId xmlns:p14="http://schemas.microsoft.com/office/powerpoint/2010/main" val="180787611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What is a Dockerfile? (Contd.)</a:t>
            </a:r>
          </a:p>
        </p:txBody>
      </p:sp>
      <p:sp>
        <p:nvSpPr>
          <p:cNvPr id="2" name="Content Placeholder 1"/>
          <p:cNvSpPr>
            <a:spLocks noGrp="1"/>
          </p:cNvSpPr>
          <p:nvPr>
            <p:ph idx="1"/>
          </p:nvPr>
        </p:nvSpPr>
        <p:spPr>
          <a:xfrm>
            <a:off x="235722" y="842858"/>
            <a:ext cx="8225858" cy="565434"/>
          </a:xfrm>
        </p:spPr>
        <p:txBody>
          <a:bodyPr/>
          <a:lstStyle/>
          <a:p>
            <a:pPr>
              <a:buFont typeface="Arial" panose="020B0604020202020204" pitchFamily="34" charset="0"/>
              <a:buChar char="•"/>
            </a:pPr>
            <a:r>
              <a:rPr lang="en-US" sz="1400" b="0" i="0" dirty="0">
                <a:effectLst/>
              </a:rPr>
              <a:t>Enter the command </a:t>
            </a:r>
            <a:r>
              <a:rPr lang="en-US" sz="1400" b="0" i="0" dirty="0">
                <a:solidFill>
                  <a:schemeClr val="accent3"/>
                </a:solidFill>
                <a:effectLst/>
                <a:highlight>
                  <a:srgbClr val="000000"/>
                </a:highlight>
                <a:latin typeface="Times New Roman" panose="02020603050405020304" pitchFamily="18" charset="0"/>
                <a:cs typeface="Times New Roman" panose="02020603050405020304" pitchFamily="18" charset="0"/>
              </a:rPr>
              <a:t>docker images</a:t>
            </a:r>
            <a:r>
              <a:rPr lang="en-US" sz="1400" b="0" i="0" dirty="0">
                <a:effectLst/>
                <a:latin typeface="Times New Roman" panose="02020603050405020304" pitchFamily="18" charset="0"/>
                <a:cs typeface="Times New Roman" panose="02020603050405020304" pitchFamily="18" charset="0"/>
              </a:rPr>
              <a:t> </a:t>
            </a:r>
            <a:r>
              <a:rPr lang="en-US" sz="1400" b="0" i="0" dirty="0">
                <a:effectLst/>
              </a:rPr>
              <a:t>to see your image in the list of images on the DEVASC VM.</a:t>
            </a:r>
            <a:endParaRPr lang="en-US" sz="1400" dirty="0"/>
          </a:p>
        </p:txBody>
      </p:sp>
      <p:pic>
        <p:nvPicPr>
          <p:cNvPr id="3" name="Picture 2">
            <a:extLst>
              <a:ext uri="{FF2B5EF4-FFF2-40B4-BE49-F238E27FC236}">
                <a16:creationId xmlns:a16="http://schemas.microsoft.com/office/drawing/2014/main" id="{F06EF8DA-AC50-4304-B674-2C4492DCB1C2}"/>
              </a:ext>
            </a:extLst>
          </p:cNvPr>
          <p:cNvPicPr>
            <a:picLocks noChangeAspect="1"/>
          </p:cNvPicPr>
          <p:nvPr/>
        </p:nvPicPr>
        <p:blipFill rotWithShape="1">
          <a:blip r:embed="rId4"/>
          <a:srcRect l="31021" t="40153" r="17938" b="45111"/>
          <a:stretch/>
        </p:blipFill>
        <p:spPr>
          <a:xfrm>
            <a:off x="444756" y="1280977"/>
            <a:ext cx="8016823" cy="1301228"/>
          </a:xfrm>
          <a:prstGeom prst="rect">
            <a:avLst/>
          </a:prstGeom>
        </p:spPr>
      </p:pic>
      <p:sp>
        <p:nvSpPr>
          <p:cNvPr id="7" name="Content Placeholder 1">
            <a:extLst>
              <a:ext uri="{FF2B5EF4-FFF2-40B4-BE49-F238E27FC236}">
                <a16:creationId xmlns:a16="http://schemas.microsoft.com/office/drawing/2014/main" id="{2C752912-2002-45FF-A31A-37602F33A6A5}"/>
              </a:ext>
            </a:extLst>
          </p:cNvPr>
          <p:cNvSpPr txBox="1">
            <a:spLocks/>
          </p:cNvSpPr>
          <p:nvPr/>
        </p:nvSpPr>
        <p:spPr bwMode="auto">
          <a:xfrm>
            <a:off x="235722" y="2866590"/>
            <a:ext cx="867255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Change to the home directory and enter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Is</a:t>
            </a:r>
            <a:r>
              <a:rPr lang="en-US" sz="1400" dirty="0"/>
              <a:t> to see that it is empty and ready for use. </a:t>
            </a:r>
          </a:p>
          <a:p>
            <a:pPr>
              <a:buFont typeface="Arial" panose="020B0604020202020204" pitchFamily="34" charset="0"/>
              <a:buChar char="•"/>
            </a:pPr>
            <a:r>
              <a:rPr lang="en-US" sz="1400" dirty="0"/>
              <a:t>Enter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exit</a:t>
            </a:r>
            <a:r>
              <a:rPr lang="en-US" sz="1400" dirty="0"/>
              <a:t> to leave the Docker container and return to your DEVASC VM main operating system.</a:t>
            </a:r>
          </a:p>
        </p:txBody>
      </p:sp>
      <p:pic>
        <p:nvPicPr>
          <p:cNvPr id="4" name="Picture 3">
            <a:extLst>
              <a:ext uri="{FF2B5EF4-FFF2-40B4-BE49-F238E27FC236}">
                <a16:creationId xmlns:a16="http://schemas.microsoft.com/office/drawing/2014/main" id="{A0850575-DE3A-4E01-B244-580E0FD5C917}"/>
              </a:ext>
            </a:extLst>
          </p:cNvPr>
          <p:cNvPicPr>
            <a:picLocks noChangeAspect="1"/>
          </p:cNvPicPr>
          <p:nvPr/>
        </p:nvPicPr>
        <p:blipFill>
          <a:blip r:embed="rId5"/>
          <a:stretch>
            <a:fillRect/>
          </a:stretch>
        </p:blipFill>
        <p:spPr>
          <a:xfrm>
            <a:off x="128146" y="3687713"/>
            <a:ext cx="8893715" cy="696896"/>
          </a:xfrm>
          <a:prstGeom prst="rect">
            <a:avLst/>
          </a:prstGeom>
        </p:spPr>
      </p:pic>
    </p:spTree>
    <p:custDataLst>
      <p:tags r:id="rId1"/>
    </p:custDataLst>
    <p:extLst>
      <p:ext uri="{BB962C8B-B14F-4D97-AF65-F5344CB8AC3E}">
        <p14:creationId xmlns:p14="http://schemas.microsoft.com/office/powerpoint/2010/main" val="27841961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3714574229"/>
              </p:ext>
            </p:extLst>
          </p:nvPr>
        </p:nvGraphicFramePr>
        <p:xfrm>
          <a:off x="454441" y="1139190"/>
          <a:ext cx="8235119" cy="1432560"/>
        </p:xfrm>
        <a:graphic>
          <a:graphicData uri="http://schemas.openxmlformats.org/drawingml/2006/table">
            <a:tbl>
              <a:tblPr firstRow="1" bandRow="1">
                <a:tableStyleId>{5C22544A-7EE6-4342-B048-85BDC9FD1C3A}</a:tableStyleId>
              </a:tblPr>
              <a:tblGrid>
                <a:gridCol w="2087002">
                  <a:extLst>
                    <a:ext uri="{9D8B030D-6E8A-4147-A177-3AD203B41FA5}">
                      <a16:colId xmlns:a16="http://schemas.microsoft.com/office/drawing/2014/main" val="3215831619"/>
                    </a:ext>
                  </a:extLst>
                </a:gridCol>
                <a:gridCol w="6148117">
                  <a:extLst>
                    <a:ext uri="{9D8B030D-6E8A-4147-A177-3AD203B41FA5}">
                      <a16:colId xmlns:a16="http://schemas.microsoft.com/office/drawing/2014/main" val="276475465"/>
                    </a:ext>
                  </a:extLst>
                </a:gridCol>
              </a:tblGrid>
              <a:tr h="265091">
                <a:tc>
                  <a:txBody>
                    <a:bodyPr/>
                    <a:lstStyle/>
                    <a:p>
                      <a:pPr algn="ctr" fontAlgn="b"/>
                      <a:r>
                        <a:rPr lang="en-US" sz="1400" b="1" i="0" u="none" strike="noStrike" dirty="0">
                          <a:solidFill>
                            <a:schemeClr val="bg1"/>
                          </a:solidFill>
                          <a:effectLst/>
                          <a:latin typeface="+mn-lt"/>
                        </a:rPr>
                        <a:t>Feature</a:t>
                      </a:r>
                    </a:p>
                  </a:txBody>
                  <a:tcPr marL="9525" marR="9525" marT="9525" marB="0" anchor="ctr"/>
                </a:tc>
                <a:tc>
                  <a:txBody>
                    <a:bodyPr/>
                    <a:lstStyle/>
                    <a:p>
                      <a:pPr algn="ctr"/>
                      <a:r>
                        <a:rPr lang="en-US" dirty="0"/>
                        <a:t>Description</a:t>
                      </a:r>
                    </a:p>
                  </a:txBody>
                  <a:tcPr anchor="ct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58585B"/>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algn="l" fontAlgn="b"/>
                      <a:r>
                        <a:rPr lang="en-US" sz="1400" b="0" i="0" u="none" strike="noStrike" dirty="0">
                          <a:solidFill>
                            <a:srgbClr val="58585B"/>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3594625360"/>
                  </a:ext>
                </a:extLst>
              </a:tr>
              <a:tr h="265091">
                <a:tc>
                  <a:txBody>
                    <a:bodyPr/>
                    <a:lstStyle/>
                    <a:p>
                      <a:pPr algn="l" fontAlgn="b"/>
                      <a:r>
                        <a:rPr lang="en-US" sz="1400" b="0" i="0" u="none" strike="noStrike" dirty="0">
                          <a:solidFill>
                            <a:srgbClr val="58585B"/>
                          </a:solidFill>
                          <a:effectLst/>
                          <a:latin typeface="+mn-lt"/>
                        </a:rPr>
                        <a:t>Module Summary</a:t>
                      </a:r>
                    </a:p>
                  </a:txBody>
                  <a:tcPr marL="9525" marR="9525" marT="9525" marB="0" anchor="ctr"/>
                </a:tc>
                <a:tc>
                  <a:txBody>
                    <a:bodyPr/>
                    <a:lstStyle/>
                    <a:p>
                      <a:r>
                        <a:rPr lang="en-US" dirty="0"/>
                        <a:t>Briefly recaps module content.</a:t>
                      </a:r>
                    </a:p>
                  </a:txBody>
                  <a:tcPr/>
                </a:tc>
                <a:extLst>
                  <a:ext uri="{0D108BD9-81ED-4DB2-BD59-A6C34878D82A}">
                    <a16:rowId xmlns:a16="http://schemas.microsoft.com/office/drawing/2014/main" val="4159102671"/>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Anatomy of a Dockerfile</a:t>
            </a:r>
          </a:p>
        </p:txBody>
      </p:sp>
      <p:sp>
        <p:nvSpPr>
          <p:cNvPr id="2" name="Content Placeholder 1"/>
          <p:cNvSpPr>
            <a:spLocks noGrp="1"/>
          </p:cNvSpPr>
          <p:nvPr>
            <p:ph idx="1"/>
          </p:nvPr>
        </p:nvSpPr>
        <p:spPr>
          <a:xfrm>
            <a:off x="0" y="741894"/>
            <a:ext cx="8896865" cy="3979679"/>
          </a:xfrm>
        </p:spPr>
        <p:txBody>
          <a:bodyPr/>
          <a:lstStyle/>
          <a:p>
            <a:pPr>
              <a:buFont typeface="Arial" panose="020B0604020202020204" pitchFamily="34" charset="0"/>
              <a:buChar char="•"/>
            </a:pPr>
            <a:r>
              <a:rPr kumimoji="0" lang="en-US" altLang="en-US" sz="1400" b="0" i="0" u="none" strike="noStrike" cap="none" normalizeH="0" baseline="0" dirty="0">
                <a:ln>
                  <a:noFill/>
                </a:ln>
                <a:effectLst/>
              </a:rPr>
              <a:t>Consider the following </a:t>
            </a:r>
            <a:r>
              <a:rPr lang="en-US" altLang="en-US" sz="1400" dirty="0">
                <a:solidFill>
                  <a:schemeClr val="accent3"/>
                </a:solidFill>
                <a:highlight>
                  <a:srgbClr val="000000"/>
                </a:highlight>
                <a:latin typeface="Times New Roman" panose="02020603050405020304" pitchFamily="18" charset="0"/>
                <a:cs typeface="Times New Roman" panose="02020603050405020304" pitchFamily="18" charset="0"/>
              </a:rPr>
              <a:t>Dockerfile</a:t>
            </a:r>
            <a:r>
              <a:rPr kumimoji="0" lang="en-US" altLang="en-US" sz="1400" b="0" i="0" u="none" strike="noStrike" cap="none" normalizeH="0" baseline="0" dirty="0">
                <a:ln>
                  <a:noFill/>
                </a:ln>
                <a:effectLst/>
              </a:rPr>
              <a:t> that containerizes a Python app and the explanation of th</a:t>
            </a:r>
            <a:r>
              <a:rPr lang="en-US" altLang="en-US" sz="1400" dirty="0"/>
              <a:t>e commands are as follows:</a:t>
            </a:r>
            <a:endParaRPr lang="en-US" sz="1400" dirty="0"/>
          </a:p>
          <a:p>
            <a:pPr lvl="1">
              <a:buFont typeface="Arial" panose="020B0604020202020204" pitchFamily="34" charset="0"/>
              <a:buChar char="•"/>
            </a:pPr>
            <a:r>
              <a:rPr kumimoji="0" lang="en-US" altLang="en-US" b="0" i="0" u="none" strike="noStrike" cap="none" normalizeH="0" baseline="0" dirty="0">
                <a:ln>
                  <a:noFill/>
                </a:ln>
                <a:effectLst/>
              </a:rPr>
              <a:t>The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FROM</a:t>
            </a:r>
            <a:r>
              <a:rPr kumimoji="0" lang="en-US" altLang="en-US" b="0" i="0" u="none" strike="noStrike" cap="none" normalizeH="0" baseline="0" dirty="0">
                <a:ln>
                  <a:noFill/>
                </a:ln>
                <a:effectLst/>
              </a:rPr>
              <a:t> command installs Python in the Docker image. </a:t>
            </a:r>
          </a:p>
          <a:p>
            <a:pPr lvl="1">
              <a:buFont typeface="Arial" panose="020B0604020202020204" pitchFamily="34" charset="0"/>
              <a:buChar char="•"/>
            </a:pPr>
            <a:r>
              <a:rPr kumimoji="0" lang="en-US" altLang="en-US" b="0" i="0" u="none" strike="noStrike" cap="none" normalizeH="0" baseline="0" dirty="0">
                <a:ln>
                  <a:noFill/>
                </a:ln>
                <a:effectLst/>
              </a:rPr>
              <a:t>The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WORKDIR</a:t>
            </a:r>
            <a:r>
              <a:rPr kumimoji="0" lang="en-US" altLang="en-US" b="0" i="0" u="none" strike="noStrike" cap="none" normalizeH="0" baseline="0" dirty="0">
                <a:ln>
                  <a:noFill/>
                </a:ln>
                <a:effectLst/>
              </a:rPr>
              <a:t> command tells Docker to use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/home/ubuntu </a:t>
            </a:r>
            <a:r>
              <a:rPr kumimoji="0" lang="en-US" altLang="en-US" b="0" i="0" u="none" strike="noStrike" cap="none" normalizeH="0" baseline="0" dirty="0">
                <a:ln>
                  <a:noFill/>
                </a:ln>
                <a:effectLst/>
              </a:rPr>
              <a:t>as the working directory.</a:t>
            </a:r>
            <a:endParaRPr lang="en-US" altLang="en-US" dirty="0"/>
          </a:p>
          <a:p>
            <a:pPr lvl="1">
              <a:buFont typeface="Arial" panose="020B0604020202020204" pitchFamily="34" charset="0"/>
              <a:buChar char="•"/>
            </a:pPr>
            <a:r>
              <a:rPr kumimoji="0" lang="en-US" altLang="en-US" b="0" i="0" u="none" strike="noStrike" cap="none" normalizeH="0" baseline="0" dirty="0">
                <a:ln>
                  <a:noFill/>
                </a:ln>
                <a:effectLst/>
              </a:rPr>
              <a:t>The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COPY</a:t>
            </a:r>
            <a:r>
              <a:rPr kumimoji="0" lang="en-US" altLang="en-US" b="0" i="0" u="none" strike="noStrike" cap="none" normalizeH="0" baseline="0" dirty="0">
                <a:ln>
                  <a:noFill/>
                </a:ln>
                <a:effectLst/>
              </a:rPr>
              <a:t> command tells Docker to copy the file from Dockerfile’s current directory into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/home/ubuntu</a:t>
            </a:r>
            <a:r>
              <a:rPr kumimoji="0" lang="en-US" altLang="en-US" b="0" i="0" u="none" strike="noStrike" cap="none" normalizeH="0" baseline="0" dirty="0">
                <a:ln>
                  <a:noFill/>
                </a:ln>
                <a:effectLst/>
              </a:rPr>
              <a:t>.</a:t>
            </a:r>
          </a:p>
          <a:p>
            <a:pPr lvl="1">
              <a:buFont typeface="Arial" panose="020B0604020202020204" pitchFamily="34" charset="0"/>
              <a:buChar char="•"/>
            </a:pPr>
            <a:r>
              <a:rPr kumimoji="0" lang="en-US" altLang="en-US" b="0" i="0" u="none" strike="noStrike" cap="none" normalizeH="0" baseline="0" dirty="0">
                <a:ln>
                  <a:noFill/>
                </a:ln>
                <a:effectLst/>
              </a:rPr>
              <a:t>The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RUN</a:t>
            </a:r>
            <a:r>
              <a:rPr kumimoji="0" lang="en-US" altLang="en-US" b="0" i="0" u="none" strike="noStrike" cap="none" normalizeH="0" baseline="0" dirty="0">
                <a:ln>
                  <a:noFill/>
                </a:ln>
                <a:effectLst/>
              </a:rPr>
              <a:t> command allows to directly run commands on the container.</a:t>
            </a:r>
          </a:p>
          <a:p>
            <a:pPr lvl="1">
              <a:buFont typeface="Arial" panose="020B0604020202020204" pitchFamily="34" charset="0"/>
              <a:buChar char="•"/>
            </a:pPr>
            <a:r>
              <a:rPr lang="en-US" altLang="en-US" dirty="0"/>
              <a:t>T</a:t>
            </a:r>
            <a:r>
              <a:rPr kumimoji="0" lang="en-US" altLang="en-US" b="0" i="0" u="none" strike="noStrike" cap="none" normalizeH="0" baseline="0" dirty="0">
                <a:ln>
                  <a:noFill/>
                </a:ln>
                <a:effectLst/>
              </a:rPr>
              <a:t>he</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 CMD </a:t>
            </a:r>
            <a:r>
              <a:rPr kumimoji="0" lang="en-US" altLang="en-US" b="0" i="0" u="none" strike="noStrike" cap="none" normalizeH="0" baseline="0" dirty="0">
                <a:ln>
                  <a:noFill/>
                </a:ln>
                <a:effectLst/>
              </a:rPr>
              <a:t>command will start the server when </a:t>
            </a:r>
            <a:r>
              <a:rPr lang="en-US" altLang="en-US" dirty="0"/>
              <a:t>the user</a:t>
            </a:r>
            <a:r>
              <a:rPr kumimoji="0" lang="en-US" altLang="en-US" b="0" i="0" u="none" strike="noStrike" cap="none" normalizeH="0" baseline="0" dirty="0">
                <a:ln>
                  <a:noFill/>
                </a:ln>
                <a:effectLst/>
              </a:rPr>
              <a:t> run the actual container. </a:t>
            </a:r>
          </a:p>
          <a:p>
            <a:pPr lvl="1">
              <a:buFont typeface="Arial" panose="020B0604020202020204" pitchFamily="34" charset="0"/>
              <a:buChar char="•"/>
            </a:pPr>
            <a:r>
              <a:rPr lang="en-US" altLang="en-US" dirty="0"/>
              <a:t>T</a:t>
            </a:r>
            <a:r>
              <a:rPr kumimoji="0" lang="en-US" altLang="en-US" b="0" i="0" u="none" strike="noStrike" cap="none" normalizeH="0" baseline="0" dirty="0">
                <a:ln>
                  <a:noFill/>
                </a:ln>
                <a:effectLst/>
              </a:rPr>
              <a:t>he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EXPOSE</a:t>
            </a:r>
            <a:r>
              <a:rPr kumimoji="0" lang="en-US" altLang="en-US" b="0" i="0" u="none" strike="noStrike" cap="none" normalizeH="0" baseline="0" dirty="0">
                <a:ln>
                  <a:noFill/>
                </a:ln>
                <a:effectLst/>
              </a:rPr>
              <a:t> command tells Docker that the user want to expose port 8080. </a:t>
            </a:r>
          </a:p>
        </p:txBody>
      </p:sp>
      <p:pic>
        <p:nvPicPr>
          <p:cNvPr id="3" name="Picture 2">
            <a:extLst>
              <a:ext uri="{FF2B5EF4-FFF2-40B4-BE49-F238E27FC236}">
                <a16:creationId xmlns:a16="http://schemas.microsoft.com/office/drawing/2014/main" id="{635ECB90-42DF-46BA-B63E-0A4E60E854BE}"/>
              </a:ext>
            </a:extLst>
          </p:cNvPr>
          <p:cNvPicPr>
            <a:picLocks noChangeAspect="1"/>
          </p:cNvPicPr>
          <p:nvPr/>
        </p:nvPicPr>
        <p:blipFill>
          <a:blip r:embed="rId4"/>
          <a:stretch>
            <a:fillRect/>
          </a:stretch>
        </p:blipFill>
        <p:spPr>
          <a:xfrm>
            <a:off x="2437511" y="3068810"/>
            <a:ext cx="4105179" cy="1692000"/>
          </a:xfrm>
          <a:prstGeom prst="rect">
            <a:avLst/>
          </a:prstGeom>
        </p:spPr>
      </p:pic>
    </p:spTree>
    <p:custDataLst>
      <p:tags r:id="rId1"/>
    </p:custDataLst>
    <p:extLst>
      <p:ext uri="{BB962C8B-B14F-4D97-AF65-F5344CB8AC3E}">
        <p14:creationId xmlns:p14="http://schemas.microsoft.com/office/powerpoint/2010/main" val="226272217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p>
          <a:p>
            <a:r>
              <a:rPr lang="en-US" dirty="0"/>
              <a:t>Anatomy of a Dockerfile (Contd.)</a:t>
            </a:r>
          </a:p>
        </p:txBody>
      </p:sp>
      <p:sp>
        <p:nvSpPr>
          <p:cNvPr id="2" name="Content Placeholder 1"/>
          <p:cNvSpPr>
            <a:spLocks noGrp="1"/>
          </p:cNvSpPr>
          <p:nvPr>
            <p:ph idx="1"/>
          </p:nvPr>
        </p:nvSpPr>
        <p:spPr>
          <a:xfrm>
            <a:off x="144066" y="820917"/>
            <a:ext cx="4293464" cy="3693210"/>
          </a:xfrm>
        </p:spPr>
        <p:txBody>
          <a:bodyPr/>
          <a:lstStyle/>
          <a:p>
            <a:pPr>
              <a:buFont typeface="Arial" panose="020B0604020202020204" pitchFamily="34" charset="0"/>
              <a:buChar char="•"/>
            </a:pPr>
            <a:r>
              <a:rPr lang="en-US" sz="1400" b="0" i="0" dirty="0">
                <a:effectLst/>
              </a:rPr>
              <a:t>Docker takes advantage of what is stored in cache to speed up the process.</a:t>
            </a:r>
          </a:p>
          <a:p>
            <a:pPr>
              <a:buFont typeface="Arial" panose="020B0604020202020204" pitchFamily="34" charset="0"/>
              <a:buChar char="•"/>
            </a:pPr>
            <a:r>
              <a:rPr lang="en-US" sz="1400" b="0" i="0" dirty="0">
                <a:effectLst/>
              </a:rPr>
              <a:t>The docker build comman</a:t>
            </a:r>
            <a:r>
              <a:rPr lang="en-US" sz="1400" dirty="0"/>
              <a:t>d is used to build the image. In the given output, the image was previously built. </a:t>
            </a:r>
          </a:p>
          <a:p>
            <a:pPr>
              <a:buFont typeface="Arial" panose="020B0604020202020204" pitchFamily="34" charset="0"/>
              <a:buChar char="•"/>
            </a:pPr>
            <a:r>
              <a:rPr lang="en-US" sz="1400" dirty="0"/>
              <a:t>The Docker goes through each step in the Dockerfile, starting with the base image, Python. If this image does not exist on the system, Docker pulls it from the registry. The default registry is Docker Hub.</a:t>
            </a:r>
          </a:p>
          <a:p>
            <a:pPr>
              <a:buFont typeface="Arial" panose="020B0604020202020204" pitchFamily="34" charset="0"/>
              <a:buChar char="•"/>
            </a:pPr>
            <a:r>
              <a:rPr lang="en-US" sz="1400" dirty="0"/>
              <a:t>Between steps such as executing a command, Docker actually creates a new container and builds an intermediate image, a new layer, by saving that container. </a:t>
            </a:r>
            <a:endParaRPr lang="en-US" sz="1400" b="0" i="0" dirty="0">
              <a:effectLst/>
            </a:endParaRP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172E576D-2BAC-4062-A302-0E332001F07A}"/>
              </a:ext>
            </a:extLst>
          </p:cNvPr>
          <p:cNvPicPr>
            <a:picLocks noChangeAspect="1"/>
          </p:cNvPicPr>
          <p:nvPr/>
        </p:nvPicPr>
        <p:blipFill>
          <a:blip r:embed="rId4"/>
          <a:stretch>
            <a:fillRect/>
          </a:stretch>
        </p:blipFill>
        <p:spPr>
          <a:xfrm>
            <a:off x="4948520" y="265134"/>
            <a:ext cx="3603696" cy="4500000"/>
          </a:xfrm>
          <a:prstGeom prst="rect">
            <a:avLst/>
          </a:prstGeom>
        </p:spPr>
      </p:pic>
    </p:spTree>
    <p:custDataLst>
      <p:tags r:id="rId1"/>
    </p:custDataLst>
    <p:extLst>
      <p:ext uri="{BB962C8B-B14F-4D97-AF65-F5344CB8AC3E}">
        <p14:creationId xmlns:p14="http://schemas.microsoft.com/office/powerpoint/2010/main" val="5841814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p>
          <a:p>
            <a:r>
              <a:rPr lang="en-US" dirty="0"/>
              <a:t>Start a Docker Container Locally</a:t>
            </a:r>
          </a:p>
        </p:txBody>
      </p:sp>
      <p:sp>
        <p:nvSpPr>
          <p:cNvPr id="2" name="Content Placeholder 1"/>
          <p:cNvSpPr>
            <a:spLocks noGrp="1"/>
          </p:cNvSpPr>
          <p:nvPr>
            <p:ph idx="1"/>
          </p:nvPr>
        </p:nvSpPr>
        <p:spPr>
          <a:xfrm>
            <a:off x="87621" y="730605"/>
            <a:ext cx="8912313" cy="3693210"/>
          </a:xfrm>
        </p:spPr>
        <p:txBody>
          <a:bodyPr/>
          <a:lstStyle/>
          <a:p>
            <a:pPr>
              <a:buFont typeface="Arial" panose="020B0604020202020204" pitchFamily="34" charset="0"/>
              <a:buChar char="•"/>
            </a:pPr>
            <a:r>
              <a:rPr lang="en-US" sz="1400" dirty="0"/>
              <a:t>After building the image using dockerfile, create a new container and do some work by entering the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docker run</a:t>
            </a:r>
            <a:r>
              <a:rPr lang="en-US" sz="1400" dirty="0"/>
              <a:t> command.</a:t>
            </a:r>
          </a:p>
          <a:p>
            <a:pPr>
              <a:buFont typeface="Arial" panose="020B0604020202020204" pitchFamily="34" charset="0"/>
              <a:buChar char="•"/>
            </a:pPr>
            <a:r>
              <a:rPr lang="en-US" sz="1400" dirty="0"/>
              <a:t>The -d parameter is short for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–detach</a:t>
            </a:r>
            <a:r>
              <a:rPr lang="en-US" sz="1400" dirty="0"/>
              <a:t> and indicates that the image should run in the background.</a:t>
            </a:r>
          </a:p>
          <a:p>
            <a:pPr>
              <a:buFont typeface="Arial" panose="020B0604020202020204" pitchFamily="34" charset="0"/>
              <a:buChar char="•"/>
            </a:pPr>
            <a:r>
              <a:rPr lang="en-US" sz="1400" dirty="0"/>
              <a:t>The -P </a:t>
            </a:r>
            <a:r>
              <a:rPr lang="en-IN" sz="1400" dirty="0"/>
              <a:t>parameter tells Docker to</a:t>
            </a:r>
            <a:r>
              <a:rPr lang="en-US" sz="1400" dirty="0"/>
              <a:t> publish it on the port that was exposed.</a:t>
            </a:r>
          </a:p>
          <a:p>
            <a:pPr>
              <a:buNone/>
            </a:pPr>
            <a:r>
              <a:rPr lang="en-US" sz="1400" dirty="0"/>
              <a:t> </a:t>
            </a:r>
          </a:p>
        </p:txBody>
      </p:sp>
      <p:pic>
        <p:nvPicPr>
          <p:cNvPr id="3" name="Picture 2">
            <a:extLst>
              <a:ext uri="{FF2B5EF4-FFF2-40B4-BE49-F238E27FC236}">
                <a16:creationId xmlns:a16="http://schemas.microsoft.com/office/drawing/2014/main" id="{4E7CFF0A-0E12-4E2C-B015-1E051AE7A2B7}"/>
              </a:ext>
            </a:extLst>
          </p:cNvPr>
          <p:cNvPicPr>
            <a:picLocks noChangeAspect="1"/>
          </p:cNvPicPr>
          <p:nvPr/>
        </p:nvPicPr>
        <p:blipFill rotWithShape="1">
          <a:blip r:embed="rId4"/>
          <a:srcRect l="30845" t="39262" r="31408" b="50968"/>
          <a:stretch/>
        </p:blipFill>
        <p:spPr>
          <a:xfrm>
            <a:off x="1203915" y="2043416"/>
            <a:ext cx="5860131" cy="900000"/>
          </a:xfrm>
          <a:prstGeom prst="rect">
            <a:avLst/>
          </a:prstGeom>
        </p:spPr>
      </p:pic>
      <p:sp>
        <p:nvSpPr>
          <p:cNvPr id="7" name="Content Placeholder 1">
            <a:extLst>
              <a:ext uri="{FF2B5EF4-FFF2-40B4-BE49-F238E27FC236}">
                <a16:creationId xmlns:a16="http://schemas.microsoft.com/office/drawing/2014/main" id="{D8D3A2F8-585B-4E54-9472-990EFEA8D45C}"/>
              </a:ext>
            </a:extLst>
          </p:cNvPr>
          <p:cNvSpPr txBox="1">
            <a:spLocks/>
          </p:cNvSpPr>
          <p:nvPr/>
        </p:nvSpPr>
        <p:spPr bwMode="auto">
          <a:xfrm>
            <a:off x="144066" y="2949832"/>
            <a:ext cx="8999934" cy="43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Notice the container’s listing processes:</a:t>
            </a:r>
          </a:p>
          <a:p>
            <a:pPr>
              <a:buFont typeface="Wingdings" panose="05000000000000000000" pitchFamily="2" charset="2"/>
              <a:buNone/>
            </a:pPr>
            <a:endParaRPr lang="en-US" sz="1400" dirty="0"/>
          </a:p>
          <a:p>
            <a:pPr>
              <a:buFont typeface="Wingdings" panose="05000000000000000000" pitchFamily="2" charset="2"/>
              <a:buNone/>
            </a:pPr>
            <a:r>
              <a:rPr lang="en-US" sz="1400" dirty="0"/>
              <a:t> </a:t>
            </a:r>
          </a:p>
        </p:txBody>
      </p:sp>
      <p:pic>
        <p:nvPicPr>
          <p:cNvPr id="4" name="Picture 3">
            <a:extLst>
              <a:ext uri="{FF2B5EF4-FFF2-40B4-BE49-F238E27FC236}">
                <a16:creationId xmlns:a16="http://schemas.microsoft.com/office/drawing/2014/main" id="{AFBADA8E-1B9D-4B6E-9D97-0F5F28B50CB8}"/>
              </a:ext>
            </a:extLst>
          </p:cNvPr>
          <p:cNvPicPr>
            <a:picLocks noChangeAspect="1"/>
          </p:cNvPicPr>
          <p:nvPr/>
        </p:nvPicPr>
        <p:blipFill>
          <a:blip r:embed="rId5"/>
          <a:stretch>
            <a:fillRect/>
          </a:stretch>
        </p:blipFill>
        <p:spPr>
          <a:xfrm>
            <a:off x="642049" y="3356028"/>
            <a:ext cx="7859902" cy="1289354"/>
          </a:xfrm>
          <a:prstGeom prst="rect">
            <a:avLst/>
          </a:prstGeom>
        </p:spPr>
      </p:pic>
    </p:spTree>
    <p:custDataLst>
      <p:tags r:id="rId1"/>
    </p:custDataLst>
    <p:extLst>
      <p:ext uri="{BB962C8B-B14F-4D97-AF65-F5344CB8AC3E}">
        <p14:creationId xmlns:p14="http://schemas.microsoft.com/office/powerpoint/2010/main" val="205202748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Start a Docker Container Locally (Contd.)</a:t>
            </a:r>
          </a:p>
        </p:txBody>
      </p:sp>
      <p:sp>
        <p:nvSpPr>
          <p:cNvPr id="2" name="Content Placeholder 1"/>
          <p:cNvSpPr>
            <a:spLocks noGrp="1"/>
          </p:cNvSpPr>
          <p:nvPr>
            <p:ph idx="1"/>
          </p:nvPr>
        </p:nvSpPr>
        <p:spPr>
          <a:xfrm>
            <a:off x="144066" y="820917"/>
            <a:ext cx="8730993" cy="647999"/>
          </a:xfrm>
        </p:spPr>
        <p:txBody>
          <a:bodyPr/>
          <a:lstStyle/>
          <a:p>
            <a:pPr>
              <a:buFont typeface="Arial" pitchFamily="34" charset="0"/>
              <a:buChar char="•"/>
            </a:pPr>
            <a:r>
              <a:rPr lang="en-US" sz="1400" dirty="0"/>
              <a:t>Notice that Docker has assigned the container a name as</a:t>
            </a:r>
            <a:r>
              <a:rPr lang="en-US" sz="1400" dirty="0">
                <a:solidFill>
                  <a:schemeClr val="bg1"/>
                </a:solidFill>
              </a:rPr>
              <a:t>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jovial_sammet</a:t>
            </a:r>
            <a:r>
              <a:rPr lang="en-US" sz="1400" dirty="0"/>
              <a:t>. </a:t>
            </a:r>
            <a:r>
              <a:rPr lang="en-US" sz="1400" b="0" i="0" dirty="0">
                <a:effectLst/>
              </a:rPr>
              <a:t>Naming is also done by with the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--name</a:t>
            </a:r>
            <a:r>
              <a:rPr lang="en-US" sz="1400" b="0" i="0" dirty="0">
                <a:effectLst/>
              </a:rPr>
              <a:t> option.</a:t>
            </a:r>
            <a:endParaRPr lang="en-US" sz="1400" dirty="0"/>
          </a:p>
        </p:txBody>
      </p:sp>
      <p:pic>
        <p:nvPicPr>
          <p:cNvPr id="3" name="Picture 2">
            <a:extLst>
              <a:ext uri="{FF2B5EF4-FFF2-40B4-BE49-F238E27FC236}">
                <a16:creationId xmlns:a16="http://schemas.microsoft.com/office/drawing/2014/main" id="{C5135AF0-159B-4B76-BC77-1421525CE75A}"/>
              </a:ext>
            </a:extLst>
          </p:cNvPr>
          <p:cNvPicPr>
            <a:picLocks noChangeAspect="1"/>
          </p:cNvPicPr>
          <p:nvPr/>
        </p:nvPicPr>
        <p:blipFill rotWithShape="1">
          <a:blip r:embed="rId4"/>
          <a:srcRect l="30562" t="26530" r="39859" b="71215"/>
          <a:stretch/>
        </p:blipFill>
        <p:spPr>
          <a:xfrm>
            <a:off x="1129553" y="1468916"/>
            <a:ext cx="5991859" cy="256791"/>
          </a:xfrm>
          <a:prstGeom prst="rect">
            <a:avLst/>
          </a:prstGeom>
        </p:spPr>
      </p:pic>
      <p:sp>
        <p:nvSpPr>
          <p:cNvPr id="7" name="Content Placeholder 1">
            <a:extLst>
              <a:ext uri="{FF2B5EF4-FFF2-40B4-BE49-F238E27FC236}">
                <a16:creationId xmlns:a16="http://schemas.microsoft.com/office/drawing/2014/main" id="{7238BBB1-3C8C-42C0-9ED5-983C9633514A}"/>
              </a:ext>
            </a:extLst>
          </p:cNvPr>
          <p:cNvSpPr txBox="1">
            <a:spLocks/>
          </p:cNvSpPr>
          <p:nvPr/>
        </p:nvSpPr>
        <p:spPr bwMode="auto">
          <a:xfrm>
            <a:off x="144067" y="1954952"/>
            <a:ext cx="8999933" cy="131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itchFamily="34" charset="0"/>
              <a:buChar char="•"/>
            </a:pPr>
            <a:r>
              <a:rPr lang="en-US" sz="1400" dirty="0"/>
              <a:t>Even though the container is listening on port 80, it is just an internal port. Docker has specified an external port as 32774, which will forward to the internal port.</a:t>
            </a:r>
          </a:p>
          <a:p>
            <a:pPr>
              <a:buFont typeface="Arial" pitchFamily="34" charset="0"/>
              <a:buChar char="•"/>
            </a:pPr>
            <a:r>
              <a:rPr lang="en-US" sz="1400" dirty="0"/>
              <a:t>This lets you run multiple containers which listen on the same port without having conflicts.</a:t>
            </a:r>
          </a:p>
          <a:p>
            <a:pPr>
              <a:buFont typeface="Arial" pitchFamily="34" charset="0"/>
              <a:buChar char="•"/>
            </a:pPr>
            <a:r>
              <a:rPr lang="en-US" sz="1400" dirty="0"/>
              <a:t>To pull up the sample app website, use the public IP address for the host server and that port is used.</a:t>
            </a:r>
          </a:p>
          <a:p>
            <a:pPr>
              <a:buFont typeface="Arial" pitchFamily="34" charset="0"/>
              <a:buChar char="•"/>
            </a:pPr>
            <a:endParaRPr lang="en-US" sz="1400" dirty="0"/>
          </a:p>
          <a:p>
            <a:pPr lvl="1">
              <a:buFont typeface="Arial" pitchFamily="34" charset="0"/>
              <a:buChar char="•"/>
            </a:pPr>
            <a:endParaRPr lang="en-US" dirty="0"/>
          </a:p>
        </p:txBody>
      </p:sp>
      <p:pic>
        <p:nvPicPr>
          <p:cNvPr id="5" name="Picture 4">
            <a:extLst>
              <a:ext uri="{FF2B5EF4-FFF2-40B4-BE49-F238E27FC236}">
                <a16:creationId xmlns:a16="http://schemas.microsoft.com/office/drawing/2014/main" id="{D15A9036-9E62-472D-B07F-35169B13B692}"/>
              </a:ext>
            </a:extLst>
          </p:cNvPr>
          <p:cNvPicPr>
            <a:picLocks noChangeAspect="1"/>
          </p:cNvPicPr>
          <p:nvPr/>
        </p:nvPicPr>
        <p:blipFill rotWithShape="1">
          <a:blip r:embed="rId4"/>
          <a:srcRect l="30845" t="47573" r="46901" b="42657"/>
          <a:stretch/>
        </p:blipFill>
        <p:spPr>
          <a:xfrm>
            <a:off x="2193870" y="3422582"/>
            <a:ext cx="3966550" cy="979087"/>
          </a:xfrm>
          <a:prstGeom prst="rect">
            <a:avLst/>
          </a:prstGeom>
        </p:spPr>
      </p:pic>
    </p:spTree>
    <p:custDataLst>
      <p:tags r:id="rId1"/>
    </p:custDataLst>
    <p:extLst>
      <p:ext uri="{BB962C8B-B14F-4D97-AF65-F5344CB8AC3E}">
        <p14:creationId xmlns:p14="http://schemas.microsoft.com/office/powerpoint/2010/main" val="24257298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Start a Docker Container Locally (Contd.)</a:t>
            </a:r>
          </a:p>
        </p:txBody>
      </p:sp>
      <p:sp>
        <p:nvSpPr>
          <p:cNvPr id="2" name="Content Placeholder 1"/>
          <p:cNvSpPr>
            <a:spLocks noGrp="1"/>
          </p:cNvSpPr>
          <p:nvPr>
            <p:ph idx="1"/>
          </p:nvPr>
        </p:nvSpPr>
        <p:spPr>
          <a:xfrm>
            <a:off x="72033" y="795167"/>
            <a:ext cx="9196145" cy="484993"/>
          </a:xfrm>
        </p:spPr>
        <p:txBody>
          <a:bodyPr/>
          <a:lstStyle/>
          <a:p>
            <a:pPr>
              <a:buFont typeface="Arial" panose="020B0604020202020204" pitchFamily="34" charset="0"/>
              <a:buChar char="•"/>
            </a:pPr>
            <a:r>
              <a:rPr lang="en-US" sz="1400" dirty="0"/>
              <a:t>Docker also allows to specify a particular port to forward, so that a more predictable system can be created.</a:t>
            </a:r>
          </a:p>
          <a:p>
            <a:pPr lvl="1">
              <a:buFont typeface="Arial" pitchFamily="34" charset="0"/>
              <a:buChar char="•"/>
            </a:pPr>
            <a:endParaRPr lang="en-US" dirty="0"/>
          </a:p>
        </p:txBody>
      </p:sp>
      <p:pic>
        <p:nvPicPr>
          <p:cNvPr id="4" name="Picture 3">
            <a:extLst>
              <a:ext uri="{FF2B5EF4-FFF2-40B4-BE49-F238E27FC236}">
                <a16:creationId xmlns:a16="http://schemas.microsoft.com/office/drawing/2014/main" id="{7A22BE3D-2FED-48C0-AAA8-E2CD6650B425}"/>
              </a:ext>
            </a:extLst>
          </p:cNvPr>
          <p:cNvPicPr>
            <a:picLocks noChangeAspect="1"/>
          </p:cNvPicPr>
          <p:nvPr/>
        </p:nvPicPr>
        <p:blipFill>
          <a:blip r:embed="rId4"/>
          <a:stretch>
            <a:fillRect/>
          </a:stretch>
        </p:blipFill>
        <p:spPr>
          <a:xfrm>
            <a:off x="467098" y="1194870"/>
            <a:ext cx="8209804" cy="1969927"/>
          </a:xfrm>
          <a:prstGeom prst="rect">
            <a:avLst/>
          </a:prstGeom>
        </p:spPr>
      </p:pic>
      <p:sp>
        <p:nvSpPr>
          <p:cNvPr id="8" name="Content Placeholder 1">
            <a:extLst>
              <a:ext uri="{FF2B5EF4-FFF2-40B4-BE49-F238E27FC236}">
                <a16:creationId xmlns:a16="http://schemas.microsoft.com/office/drawing/2014/main" id="{69238EBA-C724-4ADC-921B-986A87AB4754}"/>
              </a:ext>
            </a:extLst>
          </p:cNvPr>
          <p:cNvSpPr txBox="1">
            <a:spLocks/>
          </p:cNvSpPr>
          <p:nvPr/>
        </p:nvSpPr>
        <p:spPr bwMode="auto">
          <a:xfrm>
            <a:off x="144065" y="3284813"/>
            <a:ext cx="9196145" cy="65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When the container is running, logging into it activity can be executed using the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exec</a:t>
            </a:r>
            <a:r>
              <a:rPr lang="en-US" sz="1400" dirty="0"/>
              <a:t> command.</a:t>
            </a:r>
          </a:p>
          <a:p>
            <a:pPr>
              <a:buFont typeface="Arial" panose="020B0604020202020204" pitchFamily="34" charset="0"/>
              <a:buChar char="•"/>
            </a:pPr>
            <a:endParaRPr lang="en-US" sz="1400" dirty="0"/>
          </a:p>
          <a:p>
            <a:pPr lvl="1">
              <a:buFont typeface="Arial" pitchFamily="34" charset="0"/>
              <a:buChar char="•"/>
            </a:pPr>
            <a:endParaRPr lang="en-US" dirty="0"/>
          </a:p>
        </p:txBody>
      </p:sp>
      <p:pic>
        <p:nvPicPr>
          <p:cNvPr id="7" name="Picture 6">
            <a:extLst>
              <a:ext uri="{FF2B5EF4-FFF2-40B4-BE49-F238E27FC236}">
                <a16:creationId xmlns:a16="http://schemas.microsoft.com/office/drawing/2014/main" id="{5328EDEE-2370-424B-9C7B-C152361DF793}"/>
              </a:ext>
            </a:extLst>
          </p:cNvPr>
          <p:cNvPicPr>
            <a:picLocks noChangeAspect="1"/>
          </p:cNvPicPr>
          <p:nvPr/>
        </p:nvPicPr>
        <p:blipFill>
          <a:blip r:embed="rId5"/>
          <a:stretch>
            <a:fillRect/>
          </a:stretch>
        </p:blipFill>
        <p:spPr>
          <a:xfrm>
            <a:off x="2833686" y="3639752"/>
            <a:ext cx="2908207" cy="1400964"/>
          </a:xfrm>
          <a:prstGeom prst="rect">
            <a:avLst/>
          </a:prstGeom>
        </p:spPr>
      </p:pic>
    </p:spTree>
    <p:custDataLst>
      <p:tags r:id="rId1"/>
    </p:custDataLst>
    <p:extLst>
      <p:ext uri="{BB962C8B-B14F-4D97-AF65-F5344CB8AC3E}">
        <p14:creationId xmlns:p14="http://schemas.microsoft.com/office/powerpoint/2010/main" val="183349780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 </a:t>
            </a:r>
          </a:p>
          <a:p>
            <a:r>
              <a:rPr lang="en-US" dirty="0"/>
              <a:t>Start a Docker Container Locally (Contd.)</a:t>
            </a:r>
          </a:p>
        </p:txBody>
      </p:sp>
      <p:sp>
        <p:nvSpPr>
          <p:cNvPr id="2" name="Content Placeholder 1"/>
          <p:cNvSpPr>
            <a:spLocks noGrp="1"/>
          </p:cNvSpPr>
          <p:nvPr>
            <p:ph idx="1"/>
          </p:nvPr>
        </p:nvSpPr>
        <p:spPr>
          <a:xfrm>
            <a:off x="144065" y="820917"/>
            <a:ext cx="8762868" cy="435327"/>
          </a:xfrm>
        </p:spPr>
        <p:txBody>
          <a:bodyPr/>
          <a:lstStyle/>
          <a:p>
            <a:pPr>
              <a:buFont typeface="Arial" panose="020B0604020202020204" pitchFamily="34" charset="0"/>
              <a:buChar char="•"/>
            </a:pPr>
            <a:r>
              <a:rPr lang="en-US" sz="1400" dirty="0"/>
              <a:t>To stop and remove a running container, call it by its name:</a:t>
            </a:r>
          </a:p>
        </p:txBody>
      </p:sp>
      <p:pic>
        <p:nvPicPr>
          <p:cNvPr id="4" name="Picture 3">
            <a:extLst>
              <a:ext uri="{FF2B5EF4-FFF2-40B4-BE49-F238E27FC236}">
                <a16:creationId xmlns:a16="http://schemas.microsoft.com/office/drawing/2014/main" id="{24B549DB-B319-4BA3-AC1A-7C4A9E3AE801}"/>
              </a:ext>
            </a:extLst>
          </p:cNvPr>
          <p:cNvPicPr>
            <a:picLocks noChangeAspect="1"/>
          </p:cNvPicPr>
          <p:nvPr/>
        </p:nvPicPr>
        <p:blipFill>
          <a:blip r:embed="rId4"/>
          <a:stretch>
            <a:fillRect/>
          </a:stretch>
        </p:blipFill>
        <p:spPr>
          <a:xfrm>
            <a:off x="2739032" y="1256244"/>
            <a:ext cx="2263274" cy="1222168"/>
          </a:xfrm>
          <a:prstGeom prst="rect">
            <a:avLst/>
          </a:prstGeom>
        </p:spPr>
      </p:pic>
      <p:sp>
        <p:nvSpPr>
          <p:cNvPr id="7" name="Content Placeholder 1">
            <a:extLst>
              <a:ext uri="{FF2B5EF4-FFF2-40B4-BE49-F238E27FC236}">
                <a16:creationId xmlns:a16="http://schemas.microsoft.com/office/drawing/2014/main" id="{2C0C433D-2268-45D8-AFDD-C58AF5FDFD34}"/>
              </a:ext>
            </a:extLst>
          </p:cNvPr>
          <p:cNvSpPr txBox="1">
            <a:spLocks/>
          </p:cNvSpPr>
          <p:nvPr/>
        </p:nvSpPr>
        <p:spPr bwMode="auto">
          <a:xfrm>
            <a:off x="144065" y="2671166"/>
            <a:ext cx="8762868" cy="31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Notice the running processes again and the running container has been removed.</a:t>
            </a:r>
          </a:p>
        </p:txBody>
      </p:sp>
      <p:pic>
        <p:nvPicPr>
          <p:cNvPr id="5" name="Picture 4">
            <a:extLst>
              <a:ext uri="{FF2B5EF4-FFF2-40B4-BE49-F238E27FC236}">
                <a16:creationId xmlns:a16="http://schemas.microsoft.com/office/drawing/2014/main" id="{81580895-F2EE-4DB7-AD1B-EBB0C8A27EA5}"/>
              </a:ext>
            </a:extLst>
          </p:cNvPr>
          <p:cNvPicPr>
            <a:picLocks noChangeAspect="1"/>
          </p:cNvPicPr>
          <p:nvPr/>
        </p:nvPicPr>
        <p:blipFill>
          <a:blip r:embed="rId5"/>
          <a:stretch>
            <a:fillRect/>
          </a:stretch>
        </p:blipFill>
        <p:spPr>
          <a:xfrm>
            <a:off x="400290" y="3105117"/>
            <a:ext cx="8343420" cy="1336672"/>
          </a:xfrm>
          <a:prstGeom prst="rect">
            <a:avLst/>
          </a:prstGeom>
        </p:spPr>
      </p:pic>
    </p:spTree>
    <p:custDataLst>
      <p:tags r:id="rId1"/>
    </p:custDataLst>
    <p:extLst>
      <p:ext uri="{BB962C8B-B14F-4D97-AF65-F5344CB8AC3E}">
        <p14:creationId xmlns:p14="http://schemas.microsoft.com/office/powerpoint/2010/main" val="391911421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 </a:t>
            </a:r>
          </a:p>
          <a:p>
            <a:r>
              <a:rPr lang="en-US" dirty="0"/>
              <a:t>Save a Docker Image to a Registry</a:t>
            </a:r>
          </a:p>
        </p:txBody>
      </p:sp>
      <p:sp>
        <p:nvSpPr>
          <p:cNvPr id="2" name="Content Placeholder 1"/>
          <p:cNvSpPr>
            <a:spLocks noGrp="1"/>
          </p:cNvSpPr>
          <p:nvPr>
            <p:ph idx="1"/>
          </p:nvPr>
        </p:nvSpPr>
        <p:spPr>
          <a:xfrm>
            <a:off x="144065" y="820917"/>
            <a:ext cx="8855870" cy="3693210"/>
          </a:xfrm>
        </p:spPr>
        <p:txBody>
          <a:bodyPr/>
          <a:lstStyle/>
          <a:p>
            <a:pPr>
              <a:buFont typeface="Arial" panose="020B0604020202020204" pitchFamily="34" charset="0"/>
              <a:buChar char="•"/>
            </a:pPr>
            <a:r>
              <a:rPr lang="en-US" sz="1400" dirty="0"/>
              <a:t>To make the image available for users, store it in an image registry.</a:t>
            </a:r>
          </a:p>
          <a:p>
            <a:pPr>
              <a:buFont typeface="Arial" panose="020B0604020202020204" pitchFamily="34" charset="0"/>
              <a:buChar char="•"/>
            </a:pPr>
            <a:r>
              <a:rPr lang="en-US" sz="1400" dirty="0"/>
              <a:t>By default, Docker uses the Docker Hub registry, but users can create their own registry too. To start the process:</a:t>
            </a:r>
          </a:p>
          <a:p>
            <a:pPr>
              <a:buFont typeface="Arial" panose="020B0604020202020204" pitchFamily="34" charset="0"/>
              <a:buChar char="•"/>
            </a:pPr>
            <a:r>
              <a:rPr lang="en-US" sz="1400" dirty="0"/>
              <a:t>Log in to the registry.</a:t>
            </a:r>
          </a:p>
          <a:p>
            <a:pPr>
              <a:buFont typeface="Arial" panose="020B0604020202020204" pitchFamily="34" charset="0"/>
              <a:buChar char="•"/>
            </a:pPr>
            <a:endParaRPr lang="en-US" sz="1400" dirty="0"/>
          </a:p>
          <a:p>
            <a:pPr>
              <a:buFont typeface="Arial" panose="020B0604020202020204" pitchFamily="34" charset="0"/>
              <a:buChar char="•"/>
            </a:pPr>
            <a:endParaRPr lang="en-US" sz="1400" b="1" dirty="0"/>
          </a:p>
          <a:p>
            <a:pPr>
              <a:buFont typeface="Arial" panose="020B0604020202020204" pitchFamily="34" charset="0"/>
              <a:buChar char="•"/>
            </a:pPr>
            <a:endParaRPr lang="en-US" sz="1400" b="1"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B6F5A48A-0609-422F-BEF4-0EADD1FA1B6E}"/>
              </a:ext>
            </a:extLst>
          </p:cNvPr>
          <p:cNvPicPr>
            <a:picLocks noChangeAspect="1"/>
          </p:cNvPicPr>
          <p:nvPr/>
        </p:nvPicPr>
        <p:blipFill>
          <a:blip r:embed="rId4"/>
          <a:stretch>
            <a:fillRect/>
          </a:stretch>
        </p:blipFill>
        <p:spPr>
          <a:xfrm>
            <a:off x="144065" y="2245659"/>
            <a:ext cx="8874689" cy="2268468"/>
          </a:xfrm>
          <a:prstGeom prst="rect">
            <a:avLst/>
          </a:prstGeom>
        </p:spPr>
      </p:pic>
    </p:spTree>
    <p:custDataLst>
      <p:tags r:id="rId1"/>
    </p:custDataLst>
    <p:extLst>
      <p:ext uri="{BB962C8B-B14F-4D97-AF65-F5344CB8AC3E}">
        <p14:creationId xmlns:p14="http://schemas.microsoft.com/office/powerpoint/2010/main" val="331066045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Save a Docker Image to a Registry (Contd.)</a:t>
            </a:r>
          </a:p>
        </p:txBody>
      </p:sp>
      <p:sp>
        <p:nvSpPr>
          <p:cNvPr id="2" name="Content Placeholder 1"/>
          <p:cNvSpPr>
            <a:spLocks noGrp="1"/>
          </p:cNvSpPr>
          <p:nvPr>
            <p:ph idx="1"/>
          </p:nvPr>
        </p:nvSpPr>
        <p:spPr>
          <a:xfrm>
            <a:off x="144065" y="820917"/>
            <a:ext cx="8611719" cy="3693210"/>
          </a:xfrm>
        </p:spPr>
        <p:txBody>
          <a:bodyPr/>
          <a:lstStyle/>
          <a:p>
            <a:pPr>
              <a:buFont typeface="Arial" panose="020B0604020202020204" pitchFamily="34" charset="0"/>
              <a:buChar char="•"/>
            </a:pPr>
            <a:r>
              <a:rPr lang="en-US" sz="1400" dirty="0"/>
              <a:t>Commit the running container with the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docker commit</a:t>
            </a:r>
            <a:r>
              <a:rPr lang="en-US" sz="1400" dirty="0"/>
              <a:t> command.</a:t>
            </a:r>
          </a:p>
        </p:txBody>
      </p:sp>
      <p:pic>
        <p:nvPicPr>
          <p:cNvPr id="3" name="Picture 2">
            <a:extLst>
              <a:ext uri="{FF2B5EF4-FFF2-40B4-BE49-F238E27FC236}">
                <a16:creationId xmlns:a16="http://schemas.microsoft.com/office/drawing/2014/main" id="{4FC64880-F9F6-4AFE-9830-974DB12EDB2B}"/>
              </a:ext>
            </a:extLst>
          </p:cNvPr>
          <p:cNvPicPr>
            <a:picLocks noChangeAspect="1"/>
          </p:cNvPicPr>
          <p:nvPr/>
        </p:nvPicPr>
        <p:blipFill>
          <a:blip r:embed="rId4"/>
          <a:stretch>
            <a:fillRect/>
          </a:stretch>
        </p:blipFill>
        <p:spPr>
          <a:xfrm>
            <a:off x="801849" y="1186772"/>
            <a:ext cx="7469942" cy="1657820"/>
          </a:xfrm>
          <a:prstGeom prst="rect">
            <a:avLst/>
          </a:prstGeom>
        </p:spPr>
      </p:pic>
      <p:sp>
        <p:nvSpPr>
          <p:cNvPr id="7" name="Content Placeholder 1">
            <a:extLst>
              <a:ext uri="{FF2B5EF4-FFF2-40B4-BE49-F238E27FC236}">
                <a16:creationId xmlns:a16="http://schemas.microsoft.com/office/drawing/2014/main" id="{7C3C5810-0F40-42E9-93F6-1F222E7143AA}"/>
              </a:ext>
            </a:extLst>
          </p:cNvPr>
          <p:cNvSpPr txBox="1">
            <a:spLocks/>
          </p:cNvSpPr>
          <p:nvPr/>
        </p:nvSpPr>
        <p:spPr bwMode="auto">
          <a:xfrm>
            <a:off x="144064" y="2886704"/>
            <a:ext cx="8611719" cy="3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Use the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docker tag</a:t>
            </a:r>
            <a:r>
              <a:rPr lang="en-US" sz="1400" dirty="0"/>
              <a:t> command to give the image the tag which was committed.</a:t>
            </a:r>
          </a:p>
        </p:txBody>
      </p:sp>
      <p:pic>
        <p:nvPicPr>
          <p:cNvPr id="9" name="Picture 8">
            <a:extLst>
              <a:ext uri="{FF2B5EF4-FFF2-40B4-BE49-F238E27FC236}">
                <a16:creationId xmlns:a16="http://schemas.microsoft.com/office/drawing/2014/main" id="{5C9C76FA-E3AE-4AE0-9F25-1B7A7F9CC1DD}"/>
              </a:ext>
            </a:extLst>
          </p:cNvPr>
          <p:cNvPicPr>
            <a:picLocks noChangeAspect="1"/>
          </p:cNvPicPr>
          <p:nvPr/>
        </p:nvPicPr>
        <p:blipFill rotWithShape="1">
          <a:blip r:embed="rId5"/>
          <a:srcRect l="30778" t="46849" r="51953" b="50742"/>
          <a:stretch/>
        </p:blipFill>
        <p:spPr>
          <a:xfrm>
            <a:off x="2056992" y="3253429"/>
            <a:ext cx="3018009" cy="236656"/>
          </a:xfrm>
          <a:prstGeom prst="rect">
            <a:avLst/>
          </a:prstGeom>
        </p:spPr>
      </p:pic>
      <p:sp>
        <p:nvSpPr>
          <p:cNvPr id="8" name="Content Placeholder 1">
            <a:extLst>
              <a:ext uri="{FF2B5EF4-FFF2-40B4-BE49-F238E27FC236}">
                <a16:creationId xmlns:a16="http://schemas.microsoft.com/office/drawing/2014/main" id="{F6D4E8E9-7DAE-43B9-9461-2CC2CEF2C25F}"/>
              </a:ext>
            </a:extLst>
          </p:cNvPr>
          <p:cNvSpPr txBox="1">
            <a:spLocks/>
          </p:cNvSpPr>
          <p:nvPr/>
        </p:nvSpPr>
        <p:spPr bwMode="auto">
          <a:xfrm>
            <a:off x="144064" y="3603390"/>
            <a:ext cx="8611719" cy="6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The first part, the repository, is usually the username of the account storing the image. Next is the image name, and then finally the optional tag.</a:t>
            </a:r>
          </a:p>
          <a:p>
            <a:pPr marL="0" indent="0">
              <a:buFont typeface="Wingdings" panose="05000000000000000000" pitchFamily="2" charset="2"/>
              <a:buNone/>
            </a:pPr>
            <a:endParaRPr lang="en-US" sz="1400" dirty="0"/>
          </a:p>
          <a:p>
            <a:pPr>
              <a:buFont typeface="Arial" panose="020B0604020202020204" pitchFamily="34" charset="0"/>
              <a:buChar char="•"/>
            </a:pPr>
            <a:endParaRPr lang="en-US" sz="1400" dirty="0"/>
          </a:p>
        </p:txBody>
      </p:sp>
      <p:pic>
        <p:nvPicPr>
          <p:cNvPr id="12" name="Picture 11">
            <a:extLst>
              <a:ext uri="{FF2B5EF4-FFF2-40B4-BE49-F238E27FC236}">
                <a16:creationId xmlns:a16="http://schemas.microsoft.com/office/drawing/2014/main" id="{CC6C90E0-9227-428D-8D8E-8CB1393C0DF8}"/>
              </a:ext>
            </a:extLst>
          </p:cNvPr>
          <p:cNvPicPr>
            <a:picLocks noChangeAspect="1"/>
          </p:cNvPicPr>
          <p:nvPr/>
        </p:nvPicPr>
        <p:blipFill rotWithShape="1">
          <a:blip r:embed="rId5"/>
          <a:srcRect l="31198" t="65656" r="38750" b="28138"/>
          <a:stretch/>
        </p:blipFill>
        <p:spPr>
          <a:xfrm>
            <a:off x="1843528" y="4152468"/>
            <a:ext cx="4737576" cy="550117"/>
          </a:xfrm>
          <a:prstGeom prst="rect">
            <a:avLst/>
          </a:prstGeom>
        </p:spPr>
      </p:pic>
    </p:spTree>
    <p:custDataLst>
      <p:tags r:id="rId1"/>
    </p:custDataLst>
    <p:extLst>
      <p:ext uri="{BB962C8B-B14F-4D97-AF65-F5344CB8AC3E}">
        <p14:creationId xmlns:p14="http://schemas.microsoft.com/office/powerpoint/2010/main" val="213383313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Save a Docker Image to a Registry (Contd.)</a:t>
            </a:r>
          </a:p>
        </p:txBody>
      </p:sp>
      <p:sp>
        <p:nvSpPr>
          <p:cNvPr id="2" name="Content Placeholder 1"/>
          <p:cNvSpPr>
            <a:spLocks noGrp="1"/>
          </p:cNvSpPr>
          <p:nvPr>
            <p:ph idx="1"/>
          </p:nvPr>
        </p:nvSpPr>
        <p:spPr>
          <a:xfrm>
            <a:off x="144064" y="691692"/>
            <a:ext cx="8999935" cy="348146"/>
          </a:xfrm>
        </p:spPr>
        <p:txBody>
          <a:bodyPr/>
          <a:lstStyle/>
          <a:p>
            <a:pPr>
              <a:buFont typeface="Arial" panose="020B0604020202020204" pitchFamily="34" charset="0"/>
              <a:buChar char="•"/>
            </a:pPr>
            <a:r>
              <a:rPr lang="en-US" sz="1400" dirty="0"/>
              <a:t>Now the image is ready to be pushed to the repository.</a:t>
            </a:r>
          </a:p>
        </p:txBody>
      </p:sp>
      <p:pic>
        <p:nvPicPr>
          <p:cNvPr id="3" name="Picture 2">
            <a:extLst>
              <a:ext uri="{FF2B5EF4-FFF2-40B4-BE49-F238E27FC236}">
                <a16:creationId xmlns:a16="http://schemas.microsoft.com/office/drawing/2014/main" id="{E996E823-3C1F-4105-AF17-D3B4E0D37AB6}"/>
              </a:ext>
            </a:extLst>
          </p:cNvPr>
          <p:cNvPicPr>
            <a:picLocks noChangeAspect="1"/>
          </p:cNvPicPr>
          <p:nvPr/>
        </p:nvPicPr>
        <p:blipFill>
          <a:blip r:embed="rId4"/>
          <a:stretch>
            <a:fillRect/>
          </a:stretch>
        </p:blipFill>
        <p:spPr>
          <a:xfrm>
            <a:off x="1348059" y="959103"/>
            <a:ext cx="6182293" cy="2897950"/>
          </a:xfrm>
          <a:prstGeom prst="rect">
            <a:avLst/>
          </a:prstGeom>
        </p:spPr>
      </p:pic>
      <p:sp>
        <p:nvSpPr>
          <p:cNvPr id="7" name="Content Placeholder 1">
            <a:extLst>
              <a:ext uri="{FF2B5EF4-FFF2-40B4-BE49-F238E27FC236}">
                <a16:creationId xmlns:a16="http://schemas.microsoft.com/office/drawing/2014/main" id="{B097FCD9-64CF-4D3F-8F81-F720BF51A751}"/>
              </a:ext>
            </a:extLst>
          </p:cNvPr>
          <p:cNvSpPr txBox="1">
            <a:spLocks/>
          </p:cNvSpPr>
          <p:nvPr/>
        </p:nvSpPr>
        <p:spPr bwMode="auto">
          <a:xfrm>
            <a:off x="144065" y="3852875"/>
            <a:ext cx="8999935" cy="52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Notice that the new image is stored locally. </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D1FD4FFB-58B7-4C57-B0BE-3598D4D959AD}"/>
              </a:ext>
            </a:extLst>
          </p:cNvPr>
          <p:cNvPicPr>
            <a:picLocks noChangeAspect="1"/>
          </p:cNvPicPr>
          <p:nvPr/>
        </p:nvPicPr>
        <p:blipFill>
          <a:blip r:embed="rId5"/>
          <a:stretch>
            <a:fillRect/>
          </a:stretch>
        </p:blipFill>
        <p:spPr>
          <a:xfrm>
            <a:off x="1468436" y="4222348"/>
            <a:ext cx="5964041" cy="857786"/>
          </a:xfrm>
          <a:prstGeom prst="rect">
            <a:avLst/>
          </a:prstGeom>
        </p:spPr>
      </p:pic>
    </p:spTree>
    <p:custDataLst>
      <p:tags r:id="rId1"/>
    </p:custDataLst>
    <p:extLst>
      <p:ext uri="{BB962C8B-B14F-4D97-AF65-F5344CB8AC3E}">
        <p14:creationId xmlns:p14="http://schemas.microsoft.com/office/powerpoint/2010/main" val="230621022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Create a Development Environment</a:t>
            </a:r>
          </a:p>
        </p:txBody>
      </p:sp>
      <p:sp>
        <p:nvSpPr>
          <p:cNvPr id="2" name="Content Placeholder 1"/>
          <p:cNvSpPr>
            <a:spLocks noGrp="1"/>
          </p:cNvSpPr>
          <p:nvPr>
            <p:ph idx="1"/>
          </p:nvPr>
        </p:nvSpPr>
        <p:spPr>
          <a:xfrm>
            <a:off x="144065" y="820917"/>
            <a:ext cx="8677205" cy="3693210"/>
          </a:xfrm>
        </p:spPr>
        <p:txBody>
          <a:bodyPr/>
          <a:lstStyle/>
          <a:p>
            <a:pPr marL="411163" indent="-285750">
              <a:buFont typeface="Arial" panose="020B0604020202020204" pitchFamily="34" charset="0"/>
              <a:buChar char="•"/>
            </a:pPr>
            <a:r>
              <a:rPr lang="en-US" sz="1600" dirty="0"/>
              <a:t>The development environment is meant to be convenient to the developer. It only needs to match the production environment where it is relevant.</a:t>
            </a:r>
          </a:p>
          <a:p>
            <a:pPr marL="411163" indent="-285750">
              <a:buFont typeface="Arial" panose="020B0604020202020204" pitchFamily="34" charset="0"/>
              <a:buChar char="•"/>
            </a:pPr>
            <a:r>
              <a:rPr lang="en-US" sz="1600" dirty="0"/>
              <a:t>A development environment can consist of any number of tools from Integrated Development Environments (IDEs) to databases to object storage such as Eclipse to databases to object storage. The important part here is that it has to be comfortable for the developer.</a:t>
            </a:r>
          </a:p>
        </p:txBody>
      </p:sp>
    </p:spTree>
    <p:custDataLst>
      <p:tags r:id="rId1"/>
    </p:custDataLst>
    <p:extLst>
      <p:ext uri="{BB962C8B-B14F-4D97-AF65-F5344CB8AC3E}">
        <p14:creationId xmlns:p14="http://schemas.microsoft.com/office/powerpoint/2010/main" val="8772265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4"/>
          <p:cNvSpPr>
            <a:spLocks noGrp="1" noChangeArrowheads="1"/>
          </p:cNvSpPr>
          <p:nvPr>
            <p:ph type="title"/>
          </p:nvPr>
        </p:nvSpPr>
        <p:spPr/>
        <p:txBody>
          <a:bodyPr/>
          <a:lstStyle/>
          <a:p>
            <a:pPr eaLnBrk="1" hangingPunct="1"/>
            <a:r>
              <a:rPr lang="en-US" dirty="0"/>
              <a:t>Check Your Understanding</a:t>
            </a:r>
          </a:p>
        </p:txBody>
      </p:sp>
      <p:sp>
        <p:nvSpPr>
          <p:cNvPr id="7171" name="Content Placeholder 4"/>
          <p:cNvSpPr>
            <a:spLocks noGrp="1" noChangeArrowheads="1"/>
          </p:cNvSpPr>
          <p:nvPr>
            <p:ph idx="1"/>
          </p:nvPr>
        </p:nvSpPr>
        <p:spPr>
          <a:xfrm>
            <a:off x="132715" y="749876"/>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Creating and Deploying a Sample Application</a:t>
            </a:r>
            <a:br>
              <a:rPr lang="en-US" altLang="en-US" dirty="0"/>
            </a:br>
            <a:r>
              <a:rPr lang="en-US" dirty="0"/>
              <a:t>Lab – Build a Sample Web App in a Docker Container</a:t>
            </a:r>
          </a:p>
        </p:txBody>
      </p:sp>
      <p:sp>
        <p:nvSpPr>
          <p:cNvPr id="2" name="Content Placeholder 1"/>
          <p:cNvSpPr>
            <a:spLocks noGrp="1"/>
          </p:cNvSpPr>
          <p:nvPr>
            <p:ph idx="1"/>
          </p:nvPr>
        </p:nvSpPr>
        <p:spPr>
          <a:xfrm>
            <a:off x="144065" y="820917"/>
            <a:ext cx="8677205" cy="3693210"/>
          </a:xfrm>
        </p:spPr>
        <p:txBody>
          <a:bodyPr/>
          <a:lstStyle/>
          <a:p>
            <a:pPr>
              <a:buFont typeface="Arial" panose="020B0604020202020204" pitchFamily="34" charset="0"/>
              <a:buChar char="•"/>
            </a:pPr>
            <a:r>
              <a:rPr lang="en-US" sz="1600" dirty="0"/>
              <a:t>In this lab, you will complete the following objectives:</a:t>
            </a:r>
          </a:p>
          <a:p>
            <a:pPr lvl="1">
              <a:buFont typeface="Arial" panose="020B0604020202020204" pitchFamily="34" charset="0"/>
              <a:buChar char="•"/>
            </a:pPr>
            <a:r>
              <a:rPr lang="en-US" sz="1600" b="1" dirty="0"/>
              <a:t>Part 1</a:t>
            </a:r>
            <a:r>
              <a:rPr lang="en-US" sz="1600" dirty="0"/>
              <a:t>: Launch the DEVASC VM</a:t>
            </a:r>
          </a:p>
          <a:p>
            <a:pPr lvl="1">
              <a:buFont typeface="Arial" panose="020B0604020202020204" pitchFamily="34" charset="0"/>
              <a:buChar char="•"/>
            </a:pPr>
            <a:r>
              <a:rPr lang="en-US" sz="1600" b="1" dirty="0"/>
              <a:t>Part 2</a:t>
            </a:r>
            <a:r>
              <a:rPr lang="en-US" sz="1600" dirty="0"/>
              <a:t>: Create a Simple Bash Script</a:t>
            </a:r>
          </a:p>
          <a:p>
            <a:pPr lvl="1">
              <a:buFont typeface="Arial" panose="020B0604020202020204" pitchFamily="34" charset="0"/>
              <a:buChar char="•"/>
            </a:pPr>
            <a:r>
              <a:rPr lang="en-US" sz="1600" b="1" dirty="0"/>
              <a:t>Part 3</a:t>
            </a:r>
            <a:r>
              <a:rPr lang="en-US" sz="1600" dirty="0"/>
              <a:t>: Create a Sample Web App</a:t>
            </a:r>
          </a:p>
          <a:p>
            <a:pPr lvl="1">
              <a:buFont typeface="Arial" panose="020B0604020202020204" pitchFamily="34" charset="0"/>
              <a:buChar char="•"/>
            </a:pPr>
            <a:r>
              <a:rPr lang="en-US" sz="1600" b="1" dirty="0"/>
              <a:t>Part 4</a:t>
            </a:r>
            <a:r>
              <a:rPr lang="en-US" sz="1600" dirty="0"/>
              <a:t>: Configure the Web App to Use Website Files</a:t>
            </a:r>
          </a:p>
          <a:p>
            <a:pPr lvl="1">
              <a:buFont typeface="Arial" panose="020B0604020202020204" pitchFamily="34" charset="0"/>
              <a:buChar char="•"/>
            </a:pPr>
            <a:r>
              <a:rPr lang="en-US" sz="1600" b="1" dirty="0"/>
              <a:t>Part 5</a:t>
            </a:r>
            <a:r>
              <a:rPr lang="en-US" sz="1600" dirty="0"/>
              <a:t>: Create a Bash Script to Build and Run a Docker Container</a:t>
            </a:r>
          </a:p>
          <a:p>
            <a:pPr lvl="1">
              <a:buFont typeface="Arial" panose="020B0604020202020204" pitchFamily="34" charset="0"/>
              <a:buChar char="•"/>
            </a:pPr>
            <a:r>
              <a:rPr lang="en-US" sz="1600" b="1" dirty="0"/>
              <a:t>Part 6</a:t>
            </a:r>
            <a:r>
              <a:rPr lang="en-US" sz="1600" dirty="0"/>
              <a:t>: Build, Run, and Verify the Docker Container</a:t>
            </a:r>
          </a:p>
        </p:txBody>
      </p:sp>
    </p:spTree>
    <p:custDataLst>
      <p:tags r:id="rId1"/>
    </p:custDataLst>
    <p:extLst>
      <p:ext uri="{BB962C8B-B14F-4D97-AF65-F5344CB8AC3E}">
        <p14:creationId xmlns:p14="http://schemas.microsoft.com/office/powerpoint/2010/main" val="61280818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550474"/>
            <a:ext cx="7598042" cy="2042551"/>
          </a:xfrm>
        </p:spPr>
        <p:txBody>
          <a:bodyPr/>
          <a:lstStyle/>
          <a:p>
            <a:r>
              <a:rPr lang="en-US" dirty="0">
                <a:solidFill>
                  <a:schemeClr val="accent5">
                    <a:lumMod val="40000"/>
                    <a:lumOff val="60000"/>
                  </a:schemeClr>
                </a:solidFill>
              </a:rPr>
              <a:t>6.3 Continuous Integration/Continuous Deployment (CI/CD)</a:t>
            </a:r>
          </a:p>
        </p:txBody>
      </p:sp>
    </p:spTree>
    <p:custDataLst>
      <p:tags r:id="rId1"/>
    </p:custDataLst>
    <p:extLst>
      <p:ext uri="{BB962C8B-B14F-4D97-AF65-F5344CB8AC3E}">
        <p14:creationId xmlns:p14="http://schemas.microsoft.com/office/powerpoint/2010/main" val="381082942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Introduction to CI/CD</a:t>
            </a:r>
          </a:p>
        </p:txBody>
      </p:sp>
      <p:sp>
        <p:nvSpPr>
          <p:cNvPr id="2" name="Content Placeholder 1"/>
          <p:cNvSpPr>
            <a:spLocks noGrp="1"/>
          </p:cNvSpPr>
          <p:nvPr>
            <p:ph idx="1"/>
          </p:nvPr>
        </p:nvSpPr>
        <p:spPr>
          <a:xfrm>
            <a:off x="144065" y="820917"/>
            <a:ext cx="8677205" cy="3693210"/>
          </a:xfrm>
        </p:spPr>
        <p:txBody>
          <a:bodyPr/>
          <a:lstStyle/>
          <a:p>
            <a:pPr>
              <a:buFont typeface="Arial" panose="020B0604020202020204" pitchFamily="34" charset="0"/>
              <a:buChar char="•"/>
            </a:pPr>
            <a:r>
              <a:rPr lang="en-IN" sz="1600" dirty="0"/>
              <a:t>Continuous Integration/Continuous Deployment (CI/CD)</a:t>
            </a:r>
            <a:r>
              <a:rPr lang="en-US" sz="1600" dirty="0"/>
              <a:t> is a philosophy for software deployment that figures prominently in the field of DevOps.</a:t>
            </a:r>
          </a:p>
          <a:p>
            <a:pPr>
              <a:buFont typeface="Arial" panose="020B0604020202020204" pitchFamily="34" charset="0"/>
              <a:buChar char="•"/>
            </a:pPr>
            <a:r>
              <a:rPr lang="en-US" sz="1600" dirty="0"/>
              <a:t>DevOps is about communication and making certain all members of the team are working together to ensure smooth operation.</a:t>
            </a:r>
          </a:p>
        </p:txBody>
      </p:sp>
    </p:spTree>
    <p:custDataLst>
      <p:tags r:id="rId1"/>
    </p:custDataLst>
    <p:extLst>
      <p:ext uri="{BB962C8B-B14F-4D97-AF65-F5344CB8AC3E}">
        <p14:creationId xmlns:p14="http://schemas.microsoft.com/office/powerpoint/2010/main" val="43973043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 </a:t>
            </a:r>
          </a:p>
          <a:p>
            <a:r>
              <a:rPr lang="en-US" dirty="0"/>
              <a:t>Continuous Integration</a:t>
            </a:r>
          </a:p>
        </p:txBody>
      </p:sp>
      <p:sp>
        <p:nvSpPr>
          <p:cNvPr id="2" name="Content Placeholder 1"/>
          <p:cNvSpPr>
            <a:spLocks noGrp="1"/>
          </p:cNvSpPr>
          <p:nvPr>
            <p:ph idx="1"/>
          </p:nvPr>
        </p:nvSpPr>
        <p:spPr>
          <a:xfrm>
            <a:off x="144064" y="820917"/>
            <a:ext cx="8855871" cy="3866994"/>
          </a:xfrm>
        </p:spPr>
        <p:txBody>
          <a:bodyPr/>
          <a:lstStyle/>
          <a:p>
            <a:pPr>
              <a:buFont typeface="Arial" panose="020B0604020202020204" pitchFamily="34" charset="0"/>
              <a:buChar char="•"/>
            </a:pPr>
            <a:r>
              <a:rPr lang="en-US" sz="1600" dirty="0"/>
              <a:t>Continuous Integration enables the developers on the project to continually merge the changes with the main branch of the existing application. </a:t>
            </a:r>
          </a:p>
          <a:p>
            <a:pPr>
              <a:buFont typeface="Arial" panose="020B0604020202020204" pitchFamily="34" charset="0"/>
              <a:buChar char="•"/>
            </a:pPr>
            <a:r>
              <a:rPr lang="en-US" sz="1600" dirty="0"/>
              <a:t>The Continuous Integration process provides a number of additional benefits:</a:t>
            </a:r>
          </a:p>
          <a:p>
            <a:pPr lvl="1">
              <a:buFont typeface="Arial" panose="020B0604020202020204" pitchFamily="34" charset="0"/>
              <a:buChar char="•"/>
            </a:pPr>
            <a:r>
              <a:rPr lang="en-US" sz="1600" dirty="0"/>
              <a:t>Code compilation</a:t>
            </a:r>
          </a:p>
          <a:p>
            <a:pPr lvl="1">
              <a:buFont typeface="Arial" panose="020B0604020202020204" pitchFamily="34" charset="0"/>
              <a:buChar char="•"/>
            </a:pPr>
            <a:r>
              <a:rPr lang="en-US" sz="1600" dirty="0"/>
              <a:t>Unit test execution</a:t>
            </a:r>
          </a:p>
          <a:p>
            <a:pPr lvl="1">
              <a:buFont typeface="Arial" panose="020B0604020202020204" pitchFamily="34" charset="0"/>
              <a:buChar char="•"/>
            </a:pPr>
            <a:r>
              <a:rPr lang="en-US" sz="1600" dirty="0"/>
              <a:t>Static code analysis</a:t>
            </a:r>
          </a:p>
          <a:p>
            <a:pPr lvl="1">
              <a:buFont typeface="Arial" panose="020B0604020202020204" pitchFamily="34" charset="0"/>
              <a:buChar char="•"/>
            </a:pPr>
            <a:r>
              <a:rPr lang="en-US" sz="1600" dirty="0"/>
              <a:t>Integration testing</a:t>
            </a:r>
          </a:p>
          <a:p>
            <a:pPr lvl="1">
              <a:buFont typeface="Arial" panose="020B0604020202020204" pitchFamily="34" charset="0"/>
              <a:buChar char="•"/>
            </a:pPr>
            <a:r>
              <a:rPr lang="en-US" sz="1600" dirty="0"/>
              <a:t>Packaging and versioning</a:t>
            </a:r>
          </a:p>
          <a:p>
            <a:pPr lvl="1">
              <a:buFont typeface="Arial" panose="020B0604020202020204" pitchFamily="34" charset="0"/>
              <a:buChar char="•"/>
            </a:pPr>
            <a:r>
              <a:rPr lang="en-US" sz="1600" dirty="0"/>
              <a:t>Publishing the version package to Docker Hub or other package repositories</a:t>
            </a:r>
          </a:p>
        </p:txBody>
      </p:sp>
    </p:spTree>
    <p:custDataLst>
      <p:tags r:id="rId1"/>
    </p:custDataLst>
    <p:extLst>
      <p:ext uri="{BB962C8B-B14F-4D97-AF65-F5344CB8AC3E}">
        <p14:creationId xmlns:p14="http://schemas.microsoft.com/office/powerpoint/2010/main" val="14350086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Continuous Integration (Contd.)</a:t>
            </a:r>
          </a:p>
        </p:txBody>
      </p:sp>
      <p:sp>
        <p:nvSpPr>
          <p:cNvPr id="2" name="Content Placeholder 1"/>
          <p:cNvSpPr>
            <a:spLocks noGrp="1"/>
          </p:cNvSpPr>
          <p:nvPr>
            <p:ph idx="1"/>
          </p:nvPr>
        </p:nvSpPr>
        <p:spPr>
          <a:xfrm>
            <a:off x="57268" y="746644"/>
            <a:ext cx="8937610" cy="773209"/>
          </a:xfrm>
        </p:spPr>
        <p:txBody>
          <a:bodyPr/>
          <a:lstStyle/>
          <a:p>
            <a:pPr marL="0" indent="0">
              <a:buNone/>
            </a:pPr>
            <a:r>
              <a:rPr lang="en-US" sz="1400" b="1" dirty="0"/>
              <a:t>Continuous Delivery</a:t>
            </a:r>
          </a:p>
          <a:p>
            <a:pPr marL="0" indent="0">
              <a:buNone/>
            </a:pPr>
            <a:r>
              <a:rPr lang="en-US" sz="1400" dirty="0"/>
              <a:t>It is the process of developing in short sprints so that the code is always in a deployable state. It involves the following steps: </a:t>
            </a:r>
          </a:p>
        </p:txBody>
      </p:sp>
      <p:sp>
        <p:nvSpPr>
          <p:cNvPr id="5" name="Content Placeholder 1">
            <a:extLst>
              <a:ext uri="{FF2B5EF4-FFF2-40B4-BE49-F238E27FC236}">
                <a16:creationId xmlns:a16="http://schemas.microsoft.com/office/drawing/2014/main" id="{2139B8C5-4A2A-4BC8-B74D-5A0976583D0D}"/>
              </a:ext>
            </a:extLst>
          </p:cNvPr>
          <p:cNvSpPr/>
          <p:nvPr/>
        </p:nvSpPr>
        <p:spPr>
          <a:xfrm>
            <a:off x="-77203" y="1601050"/>
            <a:ext cx="2479027" cy="3108543"/>
          </a:xfrm>
          <a:prstGeom prst="rect">
            <a:avLst/>
          </a:prstGeom>
        </p:spPr>
        <p:txBody>
          <a:bodyPr wrap="square">
            <a:spAutoFit/>
          </a:bodyPr>
          <a:lstStyle/>
          <a:p>
            <a:pPr marL="474662" lvl="1" indent="-285750">
              <a:buFont typeface="Arial" panose="020B0604020202020204" pitchFamily="34" charset="0"/>
              <a:buChar char="•"/>
            </a:pPr>
            <a:r>
              <a:rPr lang="en-US" sz="1400" b="1" dirty="0">
                <a:solidFill>
                  <a:srgbClr val="000000"/>
                </a:solidFill>
              </a:rPr>
              <a:t>Step 1: </a:t>
            </a:r>
            <a:r>
              <a:rPr lang="en-US" sz="1400" dirty="0">
                <a:solidFill>
                  <a:srgbClr val="000000"/>
                </a:solidFill>
              </a:rPr>
              <a:t>Start with the version artifact created as part of the CI process.</a:t>
            </a:r>
          </a:p>
          <a:p>
            <a:pPr marL="474662" lvl="1" indent="-285750">
              <a:buFont typeface="Arial" panose="020B0604020202020204" pitchFamily="34" charset="0"/>
              <a:buChar char="•"/>
            </a:pPr>
            <a:r>
              <a:rPr lang="en-US" sz="1400" b="1" dirty="0">
                <a:solidFill>
                  <a:srgbClr val="000000"/>
                </a:solidFill>
              </a:rPr>
              <a:t>Step 2:</a:t>
            </a:r>
            <a:r>
              <a:rPr lang="en-US" sz="1400" dirty="0">
                <a:solidFill>
                  <a:srgbClr val="000000"/>
                </a:solidFill>
              </a:rPr>
              <a:t> Automatically deploy the candidate version on staging.</a:t>
            </a:r>
          </a:p>
          <a:p>
            <a:pPr marL="474662" lvl="1" indent="-285750">
              <a:buFont typeface="Arial" panose="020B0604020202020204" pitchFamily="34" charset="0"/>
              <a:buChar char="•"/>
            </a:pPr>
            <a:r>
              <a:rPr lang="en-US" sz="1400" b="1" dirty="0">
                <a:solidFill>
                  <a:srgbClr val="000000"/>
                </a:solidFill>
              </a:rPr>
              <a:t>Step 3:</a:t>
            </a:r>
            <a:r>
              <a:rPr lang="en-US" sz="1400" dirty="0">
                <a:solidFill>
                  <a:srgbClr val="000000"/>
                </a:solidFill>
              </a:rPr>
              <a:t> Run gating tests identified by the team or organization.</a:t>
            </a:r>
          </a:p>
          <a:p>
            <a:pPr marL="474662" lvl="1" indent="-285750">
              <a:buFont typeface="Arial" panose="020B0604020202020204" pitchFamily="34" charset="0"/>
              <a:buChar char="•"/>
            </a:pPr>
            <a:r>
              <a:rPr lang="en-US" sz="1400" b="1" dirty="0">
                <a:solidFill>
                  <a:srgbClr val="000000"/>
                </a:solidFill>
              </a:rPr>
              <a:t>Step 4:</a:t>
            </a:r>
            <a:r>
              <a:rPr lang="en-US" sz="1400" dirty="0">
                <a:solidFill>
                  <a:srgbClr val="000000"/>
                </a:solidFill>
              </a:rPr>
              <a:t> If all gating tests pass, tag this build as suitable for production.</a:t>
            </a:r>
          </a:p>
        </p:txBody>
      </p:sp>
      <p:pic>
        <p:nvPicPr>
          <p:cNvPr id="4" name="Picture 3">
            <a:extLst>
              <a:ext uri="{FF2B5EF4-FFF2-40B4-BE49-F238E27FC236}">
                <a16:creationId xmlns:a16="http://schemas.microsoft.com/office/drawing/2014/main" id="{665C15F6-AB27-44BF-86FA-D626D9393823}"/>
              </a:ext>
            </a:extLst>
          </p:cNvPr>
          <p:cNvPicPr>
            <a:picLocks noChangeAspect="1"/>
          </p:cNvPicPr>
          <p:nvPr/>
        </p:nvPicPr>
        <p:blipFill>
          <a:blip r:embed="rId4"/>
          <a:stretch>
            <a:fillRect/>
          </a:stretch>
        </p:blipFill>
        <p:spPr>
          <a:xfrm>
            <a:off x="2401825" y="1509478"/>
            <a:ext cx="6593054" cy="321167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75387289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Continuous Integration (Contd.)</a:t>
            </a:r>
          </a:p>
        </p:txBody>
      </p:sp>
      <p:sp>
        <p:nvSpPr>
          <p:cNvPr id="2" name="Content Placeholder 1"/>
          <p:cNvSpPr>
            <a:spLocks noGrp="1"/>
          </p:cNvSpPr>
          <p:nvPr>
            <p:ph idx="1"/>
          </p:nvPr>
        </p:nvSpPr>
        <p:spPr>
          <a:xfrm>
            <a:off x="144065" y="691964"/>
            <a:ext cx="8999935" cy="4388170"/>
          </a:xfrm>
        </p:spPr>
        <p:txBody>
          <a:bodyPr/>
          <a:lstStyle/>
          <a:p>
            <a:pPr marL="0" indent="0">
              <a:buNone/>
            </a:pPr>
            <a:r>
              <a:rPr lang="en-US" sz="1400" b="1" dirty="0"/>
              <a:t>Continuous Deployment</a:t>
            </a:r>
          </a:p>
          <a:p>
            <a:pPr>
              <a:buFont typeface="Arial" panose="020B0604020202020204" pitchFamily="34" charset="0"/>
              <a:buChar char="•"/>
            </a:pPr>
            <a:r>
              <a:rPr lang="en-US" sz="1400" dirty="0"/>
              <a:t>Continuous Deployment is the ultimate expression of CI/CD. </a:t>
            </a:r>
          </a:p>
          <a:p>
            <a:pPr>
              <a:buFont typeface="Arial" panose="020B0604020202020204" pitchFamily="34" charset="0"/>
              <a:buChar char="•"/>
            </a:pPr>
            <a:r>
              <a:rPr lang="en-US" sz="1400" dirty="0"/>
              <a:t>It is a special type of Continuous Delivery in which, every version of software that is marked as ready for production gets deployed.</a:t>
            </a:r>
          </a:p>
          <a:p>
            <a:pPr marL="0" indent="0">
              <a:buNone/>
            </a:pPr>
            <a:r>
              <a:rPr lang="en-US" sz="1400" b="1" dirty="0"/>
              <a:t>Preventing impact to users</a:t>
            </a:r>
          </a:p>
          <a:p>
            <a:pPr marL="0" indent="0">
              <a:buNone/>
            </a:pPr>
            <a:r>
              <a:rPr lang="en-US" sz="1400" dirty="0"/>
              <a:t>In order to avoid impacting users, or limit the impact, these deployment strategies can be used:</a:t>
            </a:r>
            <a:endParaRPr lang="en-US" sz="1400" b="1" dirty="0"/>
          </a:p>
          <a:p>
            <a:pPr marL="537627" lvl="1" indent="-285750"/>
            <a:r>
              <a:rPr lang="en-US" b="1" dirty="0"/>
              <a:t>Rolling upgrade: </a:t>
            </a:r>
            <a:r>
              <a:rPr lang="en-US" dirty="0"/>
              <a:t>The changes are periodically rolled out in such a way that they don't impact current users, and nobody should have to reinstall the software.</a:t>
            </a:r>
          </a:p>
          <a:p>
            <a:pPr marL="537627" lvl="1" indent="-285750"/>
            <a:r>
              <a:rPr lang="en-US" b="1" dirty="0"/>
              <a:t>Canary pipeline:</a:t>
            </a:r>
            <a:r>
              <a:rPr lang="en-US" dirty="0"/>
              <a:t> The new version is rolled out to a subset of users. If these users experience problems, the changes can be easily rolled back. If these users don't experience problems, the changes are rolled out to the rest of production.</a:t>
            </a:r>
          </a:p>
          <a:p>
            <a:pPr marL="537627" lvl="1" indent="-285750"/>
            <a:r>
              <a:rPr lang="en-US" b="1" dirty="0"/>
              <a:t>Blue-green deployment:</a:t>
            </a:r>
            <a:r>
              <a:rPr lang="en-US" dirty="0"/>
              <a:t> An entirely new environment (Blue) is created with the new code on it, but the old environment (Green) is held in reserve.</a:t>
            </a:r>
          </a:p>
        </p:txBody>
      </p:sp>
    </p:spTree>
    <p:custDataLst>
      <p:tags r:id="rId1"/>
    </p:custDataLst>
    <p:extLst>
      <p:ext uri="{BB962C8B-B14F-4D97-AF65-F5344CB8AC3E}">
        <p14:creationId xmlns:p14="http://schemas.microsoft.com/office/powerpoint/2010/main" val="21871558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CI/CD Benefits</a:t>
            </a:r>
          </a:p>
        </p:txBody>
      </p:sp>
      <p:sp>
        <p:nvSpPr>
          <p:cNvPr id="2" name="Content Placeholder 1"/>
          <p:cNvSpPr>
            <a:spLocks noGrp="1"/>
          </p:cNvSpPr>
          <p:nvPr>
            <p:ph idx="1"/>
          </p:nvPr>
        </p:nvSpPr>
        <p:spPr>
          <a:xfrm>
            <a:off x="144065" y="820918"/>
            <a:ext cx="8819461" cy="3751082"/>
          </a:xfrm>
        </p:spPr>
        <p:txBody>
          <a:bodyPr/>
          <a:lstStyle/>
          <a:p>
            <a:pPr marL="0" indent="0">
              <a:buNone/>
            </a:pPr>
            <a:r>
              <a:rPr lang="en-US" sz="1600" dirty="0"/>
              <a:t>The benefits of using CI/CD for development include:</a:t>
            </a:r>
          </a:p>
          <a:p>
            <a:pPr lvl="1">
              <a:buFont typeface="Arial" panose="020B0604020202020204" pitchFamily="34" charset="0"/>
              <a:buChar char="•"/>
            </a:pPr>
            <a:r>
              <a:rPr lang="en-US" sz="1600" dirty="0"/>
              <a:t>Integration with agile methodologies</a:t>
            </a:r>
          </a:p>
          <a:p>
            <a:pPr lvl="1">
              <a:buFont typeface="Arial" panose="020B0604020202020204" pitchFamily="34" charset="0"/>
              <a:buChar char="•"/>
            </a:pPr>
            <a:r>
              <a:rPr lang="en-US" sz="1600" dirty="0"/>
              <a:t>Shorter Mean Time To Resolution (MTTR)</a:t>
            </a:r>
          </a:p>
          <a:p>
            <a:pPr lvl="1">
              <a:buFont typeface="Arial" panose="020B0604020202020204" pitchFamily="34" charset="0"/>
              <a:buChar char="•"/>
            </a:pPr>
            <a:r>
              <a:rPr lang="en-US" sz="1600" dirty="0"/>
              <a:t>Automated deployment</a:t>
            </a:r>
          </a:p>
          <a:p>
            <a:pPr lvl="1">
              <a:buFont typeface="Arial" panose="020B0604020202020204" pitchFamily="34" charset="0"/>
              <a:buChar char="•"/>
            </a:pPr>
            <a:r>
              <a:rPr lang="en-US" sz="1600" dirty="0"/>
              <a:t>Less disruptive feature releases</a:t>
            </a:r>
          </a:p>
          <a:p>
            <a:pPr lvl="1">
              <a:buFont typeface="Arial" panose="020B0604020202020204" pitchFamily="34" charset="0"/>
              <a:buChar char="•"/>
            </a:pPr>
            <a:r>
              <a:rPr lang="en-US" sz="1600" dirty="0"/>
              <a:t>Improved quality</a:t>
            </a:r>
          </a:p>
          <a:p>
            <a:pPr lvl="1">
              <a:buFont typeface="Arial" panose="020B0604020202020204" pitchFamily="34" charset="0"/>
              <a:buChar char="•"/>
            </a:pPr>
            <a:r>
              <a:rPr lang="en-US" sz="1600" dirty="0"/>
              <a:t>Improved time to market</a:t>
            </a:r>
          </a:p>
        </p:txBody>
      </p:sp>
    </p:spTree>
    <p:custDataLst>
      <p:tags r:id="rId1"/>
    </p:custDataLst>
    <p:extLst>
      <p:ext uri="{BB962C8B-B14F-4D97-AF65-F5344CB8AC3E}">
        <p14:creationId xmlns:p14="http://schemas.microsoft.com/office/powerpoint/2010/main" val="19230774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Example Build Job for Jenkins</a:t>
            </a:r>
          </a:p>
        </p:txBody>
      </p:sp>
      <p:sp>
        <p:nvSpPr>
          <p:cNvPr id="2" name="Content Placeholder 1"/>
          <p:cNvSpPr>
            <a:spLocks noGrp="1"/>
          </p:cNvSpPr>
          <p:nvPr>
            <p:ph idx="1"/>
          </p:nvPr>
        </p:nvSpPr>
        <p:spPr>
          <a:xfrm>
            <a:off x="144065" y="820917"/>
            <a:ext cx="8879620" cy="4027809"/>
          </a:xfrm>
        </p:spPr>
        <p:txBody>
          <a:bodyPr/>
          <a:lstStyle/>
          <a:p>
            <a:pPr>
              <a:buFont typeface="Arial" panose="020B0604020202020204" pitchFamily="34" charset="0"/>
              <a:buChar char="•"/>
            </a:pPr>
            <a:r>
              <a:rPr lang="en-US" sz="1600" dirty="0"/>
              <a:t>Deployment pipelines are normally created with a build tool such as Jenkins. These pipelines can handle tasks such as gathering and compiling source code, testing, and compiling artifacts such as tar files or other packages. </a:t>
            </a:r>
          </a:p>
          <a:p>
            <a:pPr marL="0" indent="0">
              <a:buNone/>
            </a:pPr>
            <a:r>
              <a:rPr lang="en-US" sz="1600" b="1" dirty="0"/>
              <a:t>Example build job for Jenkins</a:t>
            </a:r>
          </a:p>
          <a:p>
            <a:pPr>
              <a:buFont typeface="Arial" panose="020B0604020202020204" pitchFamily="34" charset="0"/>
              <a:buChar char="•"/>
            </a:pPr>
            <a:r>
              <a:rPr lang="en-US" sz="1600" dirty="0"/>
              <a:t>The fundamental unit of Jenkins is the project, also known as the job. Jobs are created to do all sorts of things, from retrieving code from a source code management repo to building an application using a script or build tool, to packaging it up and running it on a server.</a:t>
            </a:r>
          </a:p>
          <a:p>
            <a:pPr>
              <a:buFont typeface="Arial" panose="020B0604020202020204" pitchFamily="34" charset="0"/>
              <a:buChar char="•"/>
            </a:pPr>
            <a:endParaRPr lang="en-US" sz="1600" b="1" dirty="0"/>
          </a:p>
          <a:p>
            <a:pPr marL="0" indent="0">
              <a:buNone/>
            </a:pPr>
            <a:endParaRPr lang="en-US" sz="1600" dirty="0"/>
          </a:p>
        </p:txBody>
      </p:sp>
    </p:spTree>
    <p:custDataLst>
      <p:tags r:id="rId1"/>
    </p:custDataLst>
    <p:extLst>
      <p:ext uri="{BB962C8B-B14F-4D97-AF65-F5344CB8AC3E}">
        <p14:creationId xmlns:p14="http://schemas.microsoft.com/office/powerpoint/2010/main" val="122809130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Example Build Job for Jenkins (Contd.)</a:t>
            </a:r>
          </a:p>
        </p:txBody>
      </p:sp>
      <p:sp>
        <p:nvSpPr>
          <p:cNvPr id="2" name="Content Placeholder 1"/>
          <p:cNvSpPr>
            <a:spLocks noGrp="1"/>
          </p:cNvSpPr>
          <p:nvPr>
            <p:ph idx="1"/>
          </p:nvPr>
        </p:nvSpPr>
        <p:spPr>
          <a:xfrm>
            <a:off x="72570" y="820918"/>
            <a:ext cx="8656901" cy="3881712"/>
          </a:xfrm>
        </p:spPr>
        <p:txBody>
          <a:bodyPr/>
          <a:lstStyle/>
          <a:p>
            <a:pPr>
              <a:buFont typeface="Arial" panose="020B0604020202020204" pitchFamily="34" charset="0"/>
              <a:buChar char="•"/>
            </a:pPr>
            <a:r>
              <a:rPr lang="en-US" sz="1400" dirty="0"/>
              <a:t>To create a simple job that retrieves a version of the sample application from GitHub and runs the build script, perform the steps listed below:</a:t>
            </a:r>
          </a:p>
          <a:p>
            <a:pPr lvl="1">
              <a:buFont typeface="Arial" panose="020B0604020202020204" pitchFamily="34" charset="0"/>
              <a:buChar char="•"/>
            </a:pPr>
            <a:r>
              <a:rPr lang="en-US" b="1" dirty="0"/>
              <a:t>Step 1</a:t>
            </a:r>
            <a:r>
              <a:rPr lang="en-US" dirty="0"/>
              <a:t>: Create a New Item in the Jenkins interface by clicking the "</a:t>
            </a:r>
            <a:r>
              <a:rPr lang="en-US" b="1" dirty="0"/>
              <a:t>create new jobs</a:t>
            </a:r>
            <a:r>
              <a:rPr lang="en-US" dirty="0"/>
              <a:t>" link on the welcome page.</a:t>
            </a:r>
          </a:p>
          <a:p>
            <a:pPr lvl="1">
              <a:buFont typeface="Arial" panose="020B0604020202020204" pitchFamily="34" charset="0"/>
              <a:buChar char="•"/>
            </a:pPr>
            <a:r>
              <a:rPr lang="en-US" b="1" dirty="0"/>
              <a:t>Step 2</a:t>
            </a:r>
            <a:r>
              <a:rPr lang="en-US" dirty="0"/>
              <a:t>: Enter a name, choose Freestyle project (so that you have the most flexibility) and click </a:t>
            </a:r>
            <a:r>
              <a:rPr lang="en-US" b="1" dirty="0"/>
              <a:t>OK</a:t>
            </a:r>
            <a:r>
              <a:rPr lang="en-US" dirty="0"/>
              <a:t>.</a:t>
            </a:r>
          </a:p>
          <a:p>
            <a:pPr lvl="1">
              <a:buFont typeface="Arial" panose="020B0604020202020204" pitchFamily="34" charset="0"/>
              <a:buChar char="•"/>
            </a:pPr>
            <a:r>
              <a:rPr lang="en-US" b="1" dirty="0"/>
              <a:t>Step 3</a:t>
            </a:r>
            <a:r>
              <a:rPr lang="en-US" dirty="0"/>
              <a:t>: Scroll down to Source Code Management and select Git, then enter a GitHub repository URL for the Repository URL.</a:t>
            </a:r>
          </a:p>
          <a:p>
            <a:pPr lvl="1">
              <a:buFont typeface="Arial" panose="020B0604020202020204" pitchFamily="34" charset="0"/>
              <a:buChar char="•"/>
            </a:pPr>
            <a:r>
              <a:rPr lang="en-US" b="1" dirty="0"/>
              <a:t>Step 4</a:t>
            </a:r>
            <a:r>
              <a:rPr lang="en-US" dirty="0"/>
              <a:t>: Scroll down to Build and click </a:t>
            </a:r>
            <a:r>
              <a:rPr lang="en-US" b="1" dirty="0"/>
              <a:t>Add Build Step</a:t>
            </a:r>
            <a:r>
              <a:rPr lang="en-US" dirty="0"/>
              <a:t>. Choose </a:t>
            </a:r>
            <a:r>
              <a:rPr lang="en-US" b="1" dirty="0"/>
              <a:t>Execute</a:t>
            </a:r>
            <a:r>
              <a:rPr lang="en-US" dirty="0"/>
              <a:t> shell.</a:t>
            </a:r>
          </a:p>
          <a:p>
            <a:pPr lvl="1">
              <a:buFont typeface="Arial" panose="020B0604020202020204" pitchFamily="34" charset="0"/>
              <a:buChar char="•"/>
            </a:pPr>
            <a:r>
              <a:rPr lang="en-US" b="1" dirty="0"/>
              <a:t>Step 5</a:t>
            </a:r>
            <a:r>
              <a:rPr lang="en-US" dirty="0"/>
              <a:t>: In the Command box, add the command: </a:t>
            </a:r>
            <a:r>
              <a:rPr lang="en-US" altLang="en-US" dirty="0">
                <a:solidFill>
                  <a:schemeClr val="accent3"/>
                </a:solidFill>
                <a:highlight>
                  <a:srgbClr val="000000"/>
                </a:highlight>
                <a:latin typeface="Times New Roman" panose="02020603050405020304" pitchFamily="18" charset="0"/>
                <a:cs typeface="Times New Roman" panose="02020603050405020304" pitchFamily="18" charset="0"/>
              </a:rPr>
              <a:t>buildscript.sh </a:t>
            </a:r>
            <a:endParaRPr lang="en-US" dirty="0">
              <a:solidFill>
                <a:schemeClr val="accent3"/>
              </a:solidFill>
              <a:highlight>
                <a:srgbClr val="000000"/>
              </a:highligh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t>Step 6</a:t>
            </a:r>
            <a:r>
              <a:rPr lang="en-US" dirty="0"/>
              <a:t>: On the left-hand side, click </a:t>
            </a:r>
            <a:r>
              <a:rPr lang="en-US" b="1" dirty="0"/>
              <a:t>Build Now </a:t>
            </a:r>
            <a:r>
              <a:rPr lang="en-US" dirty="0"/>
              <a:t>to start the job.</a:t>
            </a:r>
          </a:p>
          <a:p>
            <a:pPr lvl="1">
              <a:buFont typeface="Arial" panose="020B0604020202020204" pitchFamily="34" charset="0"/>
              <a:buChar char="•"/>
            </a:pPr>
            <a:r>
              <a:rPr lang="en-US" b="1" dirty="0"/>
              <a:t>Step 7</a:t>
            </a:r>
            <a:r>
              <a:rPr lang="en-US" dirty="0"/>
              <a:t>: Move your mouse over the build number to get a pulldown menu that includes a link to the Console Output.</a:t>
            </a:r>
          </a:p>
        </p:txBody>
      </p:sp>
    </p:spTree>
    <p:custDataLst>
      <p:tags r:id="rId1"/>
    </p:custDataLst>
    <p:extLst>
      <p:ext uri="{BB962C8B-B14F-4D97-AF65-F5344CB8AC3E}">
        <p14:creationId xmlns:p14="http://schemas.microsoft.com/office/powerpoint/2010/main" val="228086340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Example Build Job for Jenkins (Contd.)</a:t>
            </a:r>
          </a:p>
        </p:txBody>
      </p:sp>
      <p:sp>
        <p:nvSpPr>
          <p:cNvPr id="2" name="Content Placeholder 1"/>
          <p:cNvSpPr>
            <a:spLocks noGrp="1"/>
          </p:cNvSpPr>
          <p:nvPr>
            <p:ph idx="1"/>
          </p:nvPr>
        </p:nvSpPr>
        <p:spPr>
          <a:xfrm>
            <a:off x="72570" y="820918"/>
            <a:ext cx="8656901" cy="2227082"/>
          </a:xfrm>
        </p:spPr>
        <p:txBody>
          <a:bodyPr/>
          <a:lstStyle/>
          <a:p>
            <a:pPr marL="0" indent="0">
              <a:buNone/>
            </a:pPr>
            <a:r>
              <a:rPr lang="en-US" sz="1400" dirty="0"/>
              <a:t>To create a second job that tests the build to ensure that it is working properly, perform the following steps:</a:t>
            </a:r>
          </a:p>
          <a:p>
            <a:pPr>
              <a:buFont typeface="Arial" panose="020B0604020202020204" pitchFamily="34" charset="0"/>
              <a:buChar char="•"/>
            </a:pPr>
            <a:r>
              <a:rPr lang="en-US" sz="1400" b="1" dirty="0"/>
              <a:t>Step 1</a:t>
            </a:r>
            <a:r>
              <a:rPr lang="en-US" sz="1400" dirty="0"/>
              <a:t>:</a:t>
            </a:r>
            <a:r>
              <a:rPr lang="en-US" sz="1400" b="1" dirty="0"/>
              <a:t> </a:t>
            </a:r>
            <a:r>
              <a:rPr lang="en-US" sz="1400" dirty="0"/>
              <a:t>Click the Jenkins link and New Item to start a new job, then create another Freestyle job called TestAppJob.</a:t>
            </a:r>
          </a:p>
          <a:p>
            <a:pPr>
              <a:buFont typeface="Arial" panose="020B0604020202020204" pitchFamily="34" charset="0"/>
              <a:buChar char="•"/>
            </a:pPr>
            <a:r>
              <a:rPr lang="en-US" sz="1400" b="1" dirty="0"/>
              <a:t>Step 2</a:t>
            </a:r>
            <a:r>
              <a:rPr lang="en-US" sz="1400" dirty="0"/>
              <a:t>:</a:t>
            </a:r>
            <a:r>
              <a:rPr lang="en-US" sz="1400" b="1" dirty="0"/>
              <a:t> </a:t>
            </a:r>
            <a:r>
              <a:rPr lang="en-US" sz="1400" dirty="0"/>
              <a:t>This time, leave the Source Code Management as None. But there is an option to set a Build Trigger so that this job runs right after the previous job, BuildAppJob.</a:t>
            </a:r>
          </a:p>
          <a:p>
            <a:pPr>
              <a:buFont typeface="Arial" panose="020B0604020202020204" pitchFamily="34" charset="0"/>
              <a:buChar char="•"/>
            </a:pPr>
            <a:r>
              <a:rPr lang="en-US" sz="1400" b="1" dirty="0"/>
              <a:t>Step 3</a:t>
            </a:r>
            <a:r>
              <a:rPr lang="en-US" sz="1400" dirty="0"/>
              <a:t>:</a:t>
            </a:r>
            <a:r>
              <a:rPr lang="en-US" sz="1400" b="1" dirty="0"/>
              <a:t> </a:t>
            </a:r>
            <a:r>
              <a:rPr lang="en-US" sz="1400" dirty="0"/>
              <a:t>Scroll down and once again add a Build Step of Execute shell script.</a:t>
            </a:r>
          </a:p>
          <a:p>
            <a:pPr>
              <a:buFont typeface="Arial" panose="020B0604020202020204" pitchFamily="34" charset="0"/>
              <a:buChar char="•"/>
            </a:pPr>
            <a:r>
              <a:rPr lang="en-US" sz="1400" b="1" dirty="0"/>
              <a:t>Step 4</a:t>
            </a:r>
            <a:r>
              <a:rPr lang="en-US" sz="1400" dirty="0"/>
              <a:t>:</a:t>
            </a:r>
            <a:r>
              <a:rPr lang="en-US" sz="1400" b="1" dirty="0"/>
              <a:t> </a:t>
            </a:r>
            <a:r>
              <a:rPr lang="en-US" sz="1400" dirty="0"/>
              <a:t>Add the following script as the command, using the IP address of an example Jenkins server and check to see if a condition is returned as true.  </a:t>
            </a:r>
          </a:p>
          <a:p>
            <a:pPr>
              <a:buFont typeface="Arial" panose="020B0604020202020204" pitchFamily="34" charset="0"/>
              <a:buChar char="•"/>
            </a:pPr>
            <a:endParaRPr lang="en-US" sz="1400" dirty="0"/>
          </a:p>
          <a:p>
            <a:pPr marL="0" indent="0">
              <a:buNone/>
            </a:pPr>
            <a:endParaRPr lang="en-US" sz="1200" dirty="0"/>
          </a:p>
        </p:txBody>
      </p:sp>
      <p:pic>
        <p:nvPicPr>
          <p:cNvPr id="8" name="Picture 7">
            <a:extLst>
              <a:ext uri="{FF2B5EF4-FFF2-40B4-BE49-F238E27FC236}">
                <a16:creationId xmlns:a16="http://schemas.microsoft.com/office/drawing/2014/main" id="{EFFC158A-39AB-48DD-8151-362A61E18465}"/>
              </a:ext>
            </a:extLst>
          </p:cNvPr>
          <p:cNvPicPr>
            <a:picLocks noChangeAspect="1"/>
          </p:cNvPicPr>
          <p:nvPr/>
        </p:nvPicPr>
        <p:blipFill>
          <a:blip r:embed="rId4"/>
          <a:stretch>
            <a:fillRect/>
          </a:stretch>
        </p:blipFill>
        <p:spPr>
          <a:xfrm>
            <a:off x="405282" y="3304032"/>
            <a:ext cx="7991475" cy="1104900"/>
          </a:xfrm>
          <a:prstGeom prst="rect">
            <a:avLst/>
          </a:prstGeom>
        </p:spPr>
      </p:pic>
    </p:spTree>
    <p:custDataLst>
      <p:tags r:id="rId1"/>
    </p:custDataLst>
    <p:extLst>
      <p:ext uri="{BB962C8B-B14F-4D97-AF65-F5344CB8AC3E}">
        <p14:creationId xmlns:p14="http://schemas.microsoft.com/office/powerpoint/2010/main" val="15657362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2"/>
          <p:cNvSpPr>
            <a:spLocks noGrp="1" noChangeArrowheads="1"/>
          </p:cNvSpPr>
          <p:nvPr>
            <p:ph type="title"/>
          </p:nvPr>
        </p:nvSpPr>
        <p:spPr>
          <a:xfrm>
            <a:off x="1" y="41393"/>
            <a:ext cx="9144000" cy="568207"/>
          </a:xfrm>
        </p:spPr>
        <p:txBody>
          <a:bodyPr/>
          <a:lstStyle/>
          <a:p>
            <a:pPr eaLnBrk="1" hangingPunct="1"/>
            <a:r>
              <a:rPr lang="en-US" dirty="0"/>
              <a:t>Module 6: Activities</a:t>
            </a:r>
          </a:p>
        </p:txBody>
      </p:sp>
      <p:sp>
        <p:nvSpPr>
          <p:cNvPr id="6147" name="Content Placeholder 4"/>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7" name="Table 3"/>
          <p:cNvGraphicFramePr>
            <a:graphicFrameLocks/>
          </p:cNvGraphicFramePr>
          <p:nvPr>
            <p:extLst>
              <p:ext uri="{D42A27DB-BD31-4B8C-83A1-F6EECF244321}">
                <p14:modId xmlns:p14="http://schemas.microsoft.com/office/powerpoint/2010/main" val="1160053260"/>
              </p:ext>
            </p:extLst>
          </p:nvPr>
        </p:nvGraphicFramePr>
        <p:xfrm>
          <a:off x="457291" y="1177806"/>
          <a:ext cx="8204109" cy="1393943"/>
        </p:xfrm>
        <a:graphic>
          <a:graphicData uri="http://schemas.openxmlformats.org/drawingml/2006/table">
            <a:tbl>
              <a:tblPr firstRow="1" bandRow="1">
                <a:tableStyleId>{5C22544A-7EE6-4342-B048-85BDC9FD1C3A}</a:tableStyleId>
              </a:tblPr>
              <a:tblGrid>
                <a:gridCol w="1126259">
                  <a:extLst>
                    <a:ext uri="{9D8B030D-6E8A-4147-A177-3AD203B41FA5}">
                      <a16:colId xmlns:a16="http://schemas.microsoft.com/office/drawing/2014/main" val="20001"/>
                    </a:ext>
                  </a:extLst>
                </a:gridCol>
                <a:gridCol w="1227491">
                  <a:extLst>
                    <a:ext uri="{9D8B030D-6E8A-4147-A177-3AD203B41FA5}">
                      <a16:colId xmlns:a16="http://schemas.microsoft.com/office/drawing/2014/main" val="3156509146"/>
                    </a:ext>
                  </a:extLst>
                </a:gridCol>
                <a:gridCol w="4330042">
                  <a:extLst>
                    <a:ext uri="{9D8B030D-6E8A-4147-A177-3AD203B41FA5}">
                      <a16:colId xmlns:a16="http://schemas.microsoft.com/office/drawing/2014/main" val="20002"/>
                    </a:ext>
                  </a:extLst>
                </a:gridCol>
                <a:gridCol w="1520317">
                  <a:extLst>
                    <a:ext uri="{9D8B030D-6E8A-4147-A177-3AD203B41FA5}">
                      <a16:colId xmlns:a16="http://schemas.microsoft.com/office/drawing/2014/main" val="20003"/>
                    </a:ext>
                  </a:extLst>
                </a:gridCol>
              </a:tblGrid>
              <a:tr h="366203">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100" dirty="0"/>
                        <a:t>Activity Type</a:t>
                      </a:r>
                    </a:p>
                  </a:txBody>
                  <a:tcPr marL="68580" marR="68580" marT="34290" marB="34290" anchor="ctr"/>
                </a:tc>
                <a:tc>
                  <a:txBody>
                    <a:bodyPr/>
                    <a:lstStyle/>
                    <a:p>
                      <a:pPr algn="ctr"/>
                      <a:r>
                        <a:rPr lang="en-US" sz="1100" dirty="0"/>
                        <a:t>Activity Name</a:t>
                      </a:r>
                    </a:p>
                  </a:txBody>
                  <a:tcPr marL="68580" marR="68580" marT="34290" marB="34290" anchor="ctr"/>
                </a:tc>
                <a:tc>
                  <a:txBody>
                    <a:bodyPr/>
                    <a:lstStyle/>
                    <a:p>
                      <a:pPr algn="ctr"/>
                      <a:r>
                        <a:rPr lang="en-US" sz="1100" dirty="0"/>
                        <a:t>Optional?</a:t>
                      </a:r>
                    </a:p>
                  </a:txBody>
                  <a:tcPr marL="68580" marR="68580" marT="34290" marB="34290" anchor="ctr"/>
                </a:tc>
                <a:extLst>
                  <a:ext uri="{0D108BD9-81ED-4DB2-BD59-A6C34878D82A}">
                    <a16:rowId xmlns:a16="http://schemas.microsoft.com/office/drawing/2014/main" val="10000"/>
                  </a:ext>
                </a:extLst>
              </a:tr>
              <a:tr h="342580">
                <a:tc>
                  <a:txBody>
                    <a:bodyPr/>
                    <a:lstStyle/>
                    <a:p>
                      <a:pPr algn="ctr"/>
                      <a:r>
                        <a:rPr lang="en-IN" sz="1100" dirty="0">
                          <a:solidFill>
                            <a:srgbClr val="58585B"/>
                          </a:solidFill>
                        </a:rPr>
                        <a:t>6</a:t>
                      </a:r>
                      <a:r>
                        <a:rPr lang="en-US" sz="1100" dirty="0">
                          <a:solidFill>
                            <a:srgbClr val="58585B"/>
                          </a:solidFill>
                        </a:rPr>
                        <a:t>.2.7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58585B"/>
                          </a:solidFill>
                        </a:rPr>
                        <a:t>Lab</a:t>
                      </a: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rgbClr val="58585B"/>
                          </a:solidFill>
                          <a:latin typeface="+mn-lt"/>
                          <a:ea typeface="+mn-ea"/>
                          <a:cs typeface="+mn-cs"/>
                        </a:rPr>
                        <a:t>Build a Sample Web App in a Docker Container</a:t>
                      </a:r>
                      <a:endParaRPr lang="en-US" sz="1100" dirty="0">
                        <a:solidFill>
                          <a:srgbClr val="58585B"/>
                        </a:solidFill>
                      </a:endParaRPr>
                    </a:p>
                  </a:txBody>
                  <a:tcPr marL="68580" marR="68580" marT="34290" marB="34290" anchor="ctr"/>
                </a:tc>
                <a:tc>
                  <a:txBody>
                    <a:bodyPr/>
                    <a:lstStyle/>
                    <a:p>
                      <a:r>
                        <a:rPr lang="en-US" sz="1100" dirty="0">
                          <a:solidFill>
                            <a:srgbClr val="58585B"/>
                          </a:solidFill>
                        </a:rPr>
                        <a:t>Recommended</a:t>
                      </a:r>
                    </a:p>
                  </a:txBody>
                  <a:tcPr marL="68580" marR="68580" marT="34290" marB="34290" anchor="ctr"/>
                </a:tc>
                <a:extLst>
                  <a:ext uri="{0D108BD9-81ED-4DB2-BD59-A6C34878D82A}">
                    <a16:rowId xmlns:a16="http://schemas.microsoft.com/office/drawing/2014/main" val="10001"/>
                  </a:ext>
                </a:extLst>
              </a:tr>
              <a:tr h="342580">
                <a:tc>
                  <a:txBody>
                    <a:bodyPr/>
                    <a:lstStyle/>
                    <a:p>
                      <a:pPr algn="ctr"/>
                      <a:r>
                        <a:rPr lang="en-US" sz="1100" dirty="0">
                          <a:solidFill>
                            <a:srgbClr val="58585B"/>
                          </a:solidFill>
                        </a:rPr>
                        <a:t>6.3.6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rgbClr val="58585B"/>
                          </a:solidFill>
                        </a:rPr>
                        <a:t>Lab</a:t>
                      </a:r>
                      <a:endParaRPr lang="en-US" sz="1100" dirty="0">
                        <a:solidFill>
                          <a:srgbClr val="58585B"/>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rgbClr val="58585B"/>
                          </a:solidFill>
                          <a:latin typeface="+mn-lt"/>
                          <a:ea typeface="+mn-ea"/>
                          <a:cs typeface="+mn-cs"/>
                        </a:rPr>
                        <a:t>Lab – Build a CI/CD Pipeline Using Jenkins</a:t>
                      </a:r>
                    </a:p>
                  </a:txBody>
                  <a:tcPr marL="68580" marR="68580" marT="34290" marB="34290" anchor="ctr"/>
                </a:tc>
                <a:tc>
                  <a:txBody>
                    <a:bodyPr/>
                    <a:lstStyle/>
                    <a:p>
                      <a:r>
                        <a:rPr lang="en-US" sz="1100" dirty="0">
                          <a:solidFill>
                            <a:srgbClr val="58585B"/>
                          </a:solidFill>
                        </a:rPr>
                        <a:t>Recommended</a:t>
                      </a:r>
                    </a:p>
                  </a:txBody>
                  <a:tcPr marL="68580" marR="68580" marT="34290" marB="34290" anchor="ctr"/>
                </a:tc>
                <a:extLst>
                  <a:ext uri="{0D108BD9-81ED-4DB2-BD59-A6C34878D82A}">
                    <a16:rowId xmlns:a16="http://schemas.microsoft.com/office/drawing/2014/main" val="3039725069"/>
                  </a:ext>
                </a:extLst>
              </a:tr>
              <a:tr h="342580">
                <a:tc>
                  <a:txBody>
                    <a:bodyPr/>
                    <a:lstStyle/>
                    <a:p>
                      <a:pPr algn="ctr"/>
                      <a:r>
                        <a:rPr lang="en-IN" sz="1100" dirty="0">
                          <a:solidFill>
                            <a:srgbClr val="58585B"/>
                          </a:solidFill>
                        </a:rPr>
                        <a:t>6</a:t>
                      </a:r>
                      <a:r>
                        <a:rPr lang="en-US" sz="1100" dirty="0">
                          <a:solidFill>
                            <a:srgbClr val="58585B"/>
                          </a:solidFill>
                        </a:rPr>
                        <a:t>.5.10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58585B"/>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rgbClr val="58585B"/>
                          </a:solidFill>
                          <a:latin typeface="+mn-lt"/>
                          <a:ea typeface="+mn-ea"/>
                          <a:cs typeface="+mn-cs"/>
                        </a:rPr>
                        <a:t>Lab – Explore the Evolution of Password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58585B"/>
                          </a:solidFill>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814984366"/>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Continuous Integration/Continuous Deployment (CI/CD)</a:t>
            </a:r>
            <a:br>
              <a:rPr lang="en-US" altLang="en-US" dirty="0"/>
            </a:br>
            <a:r>
              <a:rPr lang="en-US" dirty="0"/>
              <a:t>Lab – Build a CI/CD Pipeline Using Jenkins</a:t>
            </a:r>
          </a:p>
        </p:txBody>
      </p:sp>
      <p:sp>
        <p:nvSpPr>
          <p:cNvPr id="2" name="Content Placeholder 1"/>
          <p:cNvSpPr>
            <a:spLocks noGrp="1"/>
          </p:cNvSpPr>
          <p:nvPr>
            <p:ph idx="1"/>
          </p:nvPr>
        </p:nvSpPr>
        <p:spPr>
          <a:xfrm>
            <a:off x="144065" y="820917"/>
            <a:ext cx="8734927" cy="4063904"/>
          </a:xfrm>
        </p:spPr>
        <p:txBody>
          <a:bodyPr/>
          <a:lstStyle/>
          <a:p>
            <a:pPr>
              <a:buFont typeface="Arial" panose="020B0604020202020204" pitchFamily="34" charset="0"/>
              <a:buChar char="•"/>
            </a:pPr>
            <a:r>
              <a:rPr lang="en-US" sz="1600" dirty="0"/>
              <a:t>In this lab, you will complete the following objectives:</a:t>
            </a:r>
          </a:p>
          <a:p>
            <a:pPr lvl="1"/>
            <a:r>
              <a:rPr lang="en-US" sz="1600" b="1" dirty="0"/>
              <a:t>Part 1</a:t>
            </a:r>
            <a:r>
              <a:rPr lang="en-US" sz="1600" dirty="0"/>
              <a:t>: Launch the DEVASC VM</a:t>
            </a:r>
          </a:p>
          <a:p>
            <a:pPr lvl="1"/>
            <a:r>
              <a:rPr lang="en-US" sz="1600" b="1" dirty="0"/>
              <a:t>Part 2</a:t>
            </a:r>
            <a:r>
              <a:rPr lang="en-US" sz="1600" dirty="0"/>
              <a:t>: Commit the Sample App to Git</a:t>
            </a:r>
          </a:p>
          <a:p>
            <a:pPr lvl="1"/>
            <a:r>
              <a:rPr lang="en-US" sz="1600" b="1" dirty="0"/>
              <a:t>Part 3</a:t>
            </a:r>
            <a:r>
              <a:rPr lang="en-US" sz="1600" dirty="0"/>
              <a:t>: Modify the Sample App and Push Changes to Git</a:t>
            </a:r>
          </a:p>
          <a:p>
            <a:pPr lvl="1"/>
            <a:r>
              <a:rPr lang="en-US" sz="1600" b="1" dirty="0"/>
              <a:t>Part 4</a:t>
            </a:r>
            <a:r>
              <a:rPr lang="en-US" sz="1600" dirty="0"/>
              <a:t>: Download and Run the Jenkins Docker Image</a:t>
            </a:r>
          </a:p>
          <a:p>
            <a:pPr lvl="1"/>
            <a:r>
              <a:rPr lang="en-US" sz="1600" b="1" dirty="0"/>
              <a:t>Part 5</a:t>
            </a:r>
            <a:r>
              <a:rPr lang="en-US" sz="1600" dirty="0"/>
              <a:t>: Configure Jenkins</a:t>
            </a:r>
          </a:p>
          <a:p>
            <a:pPr lvl="1"/>
            <a:r>
              <a:rPr lang="en-US" sz="1600" b="1" dirty="0"/>
              <a:t>Part 6</a:t>
            </a:r>
            <a:r>
              <a:rPr lang="en-US" sz="1600" dirty="0"/>
              <a:t>: Use Jenkins to Run a Build of Your App</a:t>
            </a:r>
          </a:p>
          <a:p>
            <a:pPr lvl="1"/>
            <a:r>
              <a:rPr lang="en-US" sz="1600" b="1" dirty="0"/>
              <a:t>Part 7</a:t>
            </a:r>
            <a:r>
              <a:rPr lang="en-US" sz="1600" dirty="0"/>
              <a:t>: Use Jenkins to Test a Build</a:t>
            </a:r>
          </a:p>
          <a:p>
            <a:pPr lvl="1"/>
            <a:r>
              <a:rPr lang="en-US" sz="1600" b="1" dirty="0"/>
              <a:t>Part 8</a:t>
            </a:r>
            <a:r>
              <a:rPr lang="en-US" sz="1600" dirty="0"/>
              <a:t>: Create a Pipeline in Jenkins</a:t>
            </a:r>
          </a:p>
        </p:txBody>
      </p:sp>
    </p:spTree>
    <p:custDataLst>
      <p:tags r:id="rId1"/>
    </p:custDataLst>
    <p:extLst>
      <p:ext uri="{BB962C8B-B14F-4D97-AF65-F5344CB8AC3E}">
        <p14:creationId xmlns:p14="http://schemas.microsoft.com/office/powerpoint/2010/main" val="1520756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852064"/>
            <a:ext cx="7598042" cy="1439372"/>
          </a:xfrm>
        </p:spPr>
        <p:txBody>
          <a:bodyPr/>
          <a:lstStyle/>
          <a:p>
            <a:r>
              <a:rPr lang="en-US" dirty="0">
                <a:solidFill>
                  <a:schemeClr val="accent5">
                    <a:lumMod val="40000"/>
                    <a:lumOff val="60000"/>
                  </a:schemeClr>
                </a:solidFill>
              </a:rPr>
              <a:t>6.4 Networks for Application Development and Security</a:t>
            </a:r>
          </a:p>
        </p:txBody>
      </p:sp>
    </p:spTree>
    <p:custDataLst>
      <p:tags r:id="rId1"/>
    </p:custDataLst>
    <p:extLst>
      <p:ext uri="{BB962C8B-B14F-4D97-AF65-F5344CB8AC3E}">
        <p14:creationId xmlns:p14="http://schemas.microsoft.com/office/powerpoint/2010/main" val="378422108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dirty="0"/>
              <a:t>Introduction</a:t>
            </a:r>
          </a:p>
        </p:txBody>
      </p:sp>
      <p:sp>
        <p:nvSpPr>
          <p:cNvPr id="2" name="Content Placeholder 1"/>
          <p:cNvSpPr>
            <a:spLocks noGrp="1"/>
          </p:cNvSpPr>
          <p:nvPr>
            <p:ph idx="1"/>
          </p:nvPr>
        </p:nvSpPr>
        <p:spPr>
          <a:xfrm>
            <a:off x="144065" y="820918"/>
            <a:ext cx="8819461" cy="4051872"/>
          </a:xfrm>
        </p:spPr>
        <p:txBody>
          <a:bodyPr/>
          <a:lstStyle/>
          <a:p>
            <a:pPr>
              <a:buFont typeface="Arial" panose="020B0604020202020204" pitchFamily="34" charset="0"/>
              <a:buChar char="•"/>
            </a:pPr>
            <a:r>
              <a:rPr lang="en-US" sz="1600" dirty="0"/>
              <a:t>Networking accounts for all but the simplest of use cases such as cloud and container deployments.</a:t>
            </a:r>
          </a:p>
          <a:p>
            <a:pPr>
              <a:buFont typeface="Arial" panose="020B0604020202020204" pitchFamily="34" charset="0"/>
              <a:buChar char="•"/>
            </a:pPr>
            <a:r>
              <a:rPr lang="en-US" sz="1600" dirty="0"/>
              <a:t>Some of the applications which needs to be considered for cloud deployment are given below:</a:t>
            </a:r>
          </a:p>
          <a:p>
            <a:pPr lvl="1">
              <a:buFont typeface="Arial" panose="020B0604020202020204" pitchFamily="34" charset="0"/>
              <a:buChar char="•"/>
            </a:pPr>
            <a:r>
              <a:rPr lang="en-US" sz="1600" dirty="0"/>
              <a:t>Firewalls</a:t>
            </a:r>
          </a:p>
          <a:p>
            <a:pPr lvl="1">
              <a:buFont typeface="Arial" panose="020B0604020202020204" pitchFamily="34" charset="0"/>
              <a:buChar char="•"/>
            </a:pPr>
            <a:r>
              <a:rPr lang="en-US" sz="1600" dirty="0"/>
              <a:t>Load balancers</a:t>
            </a:r>
          </a:p>
          <a:p>
            <a:pPr lvl="1">
              <a:buFont typeface="Arial" panose="020B0604020202020204" pitchFamily="34" charset="0"/>
              <a:buChar char="•"/>
            </a:pPr>
            <a:r>
              <a:rPr lang="en-US" sz="1600" dirty="0"/>
              <a:t>DNS</a:t>
            </a:r>
          </a:p>
          <a:p>
            <a:pPr lvl="1">
              <a:buFont typeface="Arial" panose="020B0604020202020204" pitchFamily="34" charset="0"/>
              <a:buChar char="•"/>
            </a:pPr>
            <a:r>
              <a:rPr lang="en-US" sz="1600" dirty="0"/>
              <a:t>Reverse proxies</a:t>
            </a:r>
          </a:p>
        </p:txBody>
      </p:sp>
    </p:spTree>
    <p:custDataLst>
      <p:tags r:id="rId1"/>
    </p:custDataLst>
    <p:extLst>
      <p:ext uri="{BB962C8B-B14F-4D97-AF65-F5344CB8AC3E}">
        <p14:creationId xmlns:p14="http://schemas.microsoft.com/office/powerpoint/2010/main" val="39717430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dirty="0"/>
              <a:t>Firewall</a:t>
            </a:r>
          </a:p>
        </p:txBody>
      </p:sp>
      <p:sp>
        <p:nvSpPr>
          <p:cNvPr id="2" name="Content Placeholder 1"/>
          <p:cNvSpPr>
            <a:spLocks noGrp="1"/>
          </p:cNvSpPr>
          <p:nvPr>
            <p:ph idx="1"/>
          </p:nvPr>
        </p:nvSpPr>
        <p:spPr>
          <a:xfrm>
            <a:off x="59374" y="690290"/>
            <a:ext cx="9084625" cy="4389843"/>
          </a:xfrm>
        </p:spPr>
        <p:txBody>
          <a:bodyPr/>
          <a:lstStyle/>
          <a:p>
            <a:pPr>
              <a:buFont typeface="Arial" panose="020B0604020202020204" pitchFamily="34" charset="0"/>
              <a:buChar char="•"/>
            </a:pPr>
            <a:r>
              <a:rPr lang="en-US" sz="1400" dirty="0"/>
              <a:t>Firewalls are a computer’s most basic defense against unauthorized access by individuals or applications. They can take any number of forms, from a dedicated hardware device to a setting within an individual computer’s operating system.</a:t>
            </a:r>
          </a:p>
          <a:p>
            <a:pPr>
              <a:buFont typeface="Arial" panose="020B0604020202020204" pitchFamily="34" charset="0"/>
              <a:buChar char="•"/>
            </a:pPr>
            <a:r>
              <a:rPr lang="en-US" sz="1400" dirty="0"/>
              <a:t>At its most basic level, a firewall accepts or rejects packets based on the IP addresses and ports to which they're addressed. </a:t>
            </a:r>
          </a:p>
          <a:p>
            <a:pPr>
              <a:buFont typeface="Arial" panose="020B0604020202020204" pitchFamily="34" charset="0"/>
              <a:buChar char="•"/>
            </a:pPr>
            <a:r>
              <a:rPr lang="en-US" sz="1400" dirty="0"/>
              <a:t>Firewalls can be set up with specific “rules”, which are layered on top of each other.</a:t>
            </a:r>
          </a:p>
          <a:p>
            <a:pPr>
              <a:buFont typeface="Arial" panose="020B0604020202020204" pitchFamily="34" charset="0"/>
              <a:buChar char="•"/>
            </a:pPr>
            <a:r>
              <a:rPr lang="en-US" altLang="en-US" sz="1400" dirty="0"/>
              <a:t>A firewall can allow some connections and reject others.</a:t>
            </a:r>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20F530CE-56B8-48C7-BF19-BE6085AD5E60}"/>
              </a:ext>
            </a:extLst>
          </p:cNvPr>
          <p:cNvPicPr>
            <a:picLocks noChangeAspect="1"/>
          </p:cNvPicPr>
          <p:nvPr/>
        </p:nvPicPr>
        <p:blipFill>
          <a:blip r:embed="rId4"/>
          <a:stretch>
            <a:fillRect/>
          </a:stretch>
        </p:blipFill>
        <p:spPr>
          <a:xfrm>
            <a:off x="1524000" y="2732246"/>
            <a:ext cx="6096000" cy="202212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3682727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dirty="0"/>
              <a:t>Firewall (Contd.)</a:t>
            </a:r>
          </a:p>
        </p:txBody>
      </p:sp>
      <p:sp>
        <p:nvSpPr>
          <p:cNvPr id="2" name="Content Placeholder 1"/>
          <p:cNvSpPr>
            <a:spLocks noGrp="1"/>
          </p:cNvSpPr>
          <p:nvPr>
            <p:ph idx="1"/>
          </p:nvPr>
        </p:nvSpPr>
        <p:spPr>
          <a:xfrm>
            <a:off x="0" y="737790"/>
            <a:ext cx="8858249" cy="1289130"/>
          </a:xfrm>
        </p:spPr>
        <p:txBody>
          <a:bodyPr/>
          <a:lstStyle/>
          <a:p>
            <a:pPr lvl="1">
              <a:buFont typeface="Arial" panose="020B0604020202020204" pitchFamily="34" charset="0"/>
              <a:buChar char="•"/>
            </a:pPr>
            <a:r>
              <a:rPr lang="en-US" dirty="0"/>
              <a:t>In some cases, you might set up your systems so that logins to sensitive systems can only come from a single machine. This is called a “jump box”. </a:t>
            </a:r>
          </a:p>
          <a:p>
            <a:pPr lvl="1">
              <a:buFont typeface="Arial" panose="020B0604020202020204" pitchFamily="34" charset="0"/>
              <a:buChar char="•"/>
            </a:pPr>
            <a:r>
              <a:rPr lang="en-US" dirty="0"/>
              <a:t>A jump box can be used to provide additional access while still providing an additional layer of security. It sets up the systems so that logins can only come from a single machine and everyone must log into that server first, then log into the target machine from there.</a:t>
            </a:r>
          </a:p>
        </p:txBody>
      </p:sp>
      <p:pic>
        <p:nvPicPr>
          <p:cNvPr id="3" name="Picture 2">
            <a:extLst>
              <a:ext uri="{FF2B5EF4-FFF2-40B4-BE49-F238E27FC236}">
                <a16:creationId xmlns:a16="http://schemas.microsoft.com/office/drawing/2014/main" id="{2751C58B-85AE-4837-A314-4F633C46F977}"/>
              </a:ext>
            </a:extLst>
          </p:cNvPr>
          <p:cNvPicPr>
            <a:picLocks noChangeAspect="1"/>
          </p:cNvPicPr>
          <p:nvPr/>
        </p:nvPicPr>
        <p:blipFill>
          <a:blip r:embed="rId4"/>
          <a:stretch>
            <a:fillRect/>
          </a:stretch>
        </p:blipFill>
        <p:spPr>
          <a:xfrm>
            <a:off x="689252" y="2145770"/>
            <a:ext cx="7406640" cy="2531496"/>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54663685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altLang="en-US" dirty="0"/>
              <a:t>Load Balancer</a:t>
            </a:r>
            <a:endParaRPr lang="en-US" dirty="0"/>
          </a:p>
        </p:txBody>
      </p:sp>
      <p:sp>
        <p:nvSpPr>
          <p:cNvPr id="2" name="Content Placeholder 1"/>
          <p:cNvSpPr>
            <a:spLocks noGrp="1"/>
          </p:cNvSpPr>
          <p:nvPr>
            <p:ph idx="1"/>
          </p:nvPr>
        </p:nvSpPr>
        <p:spPr>
          <a:xfrm>
            <a:off x="144064" y="820918"/>
            <a:ext cx="4094648" cy="4051872"/>
          </a:xfrm>
        </p:spPr>
        <p:txBody>
          <a:bodyPr/>
          <a:lstStyle/>
          <a:p>
            <a:pPr>
              <a:buFont typeface="Arial" panose="020B0604020202020204" pitchFamily="34" charset="0"/>
              <a:buChar char="•"/>
            </a:pPr>
            <a:r>
              <a:rPr lang="en-US" sz="1600" dirty="0"/>
              <a:t>A load balancer takes requests and balances them by spreading them out among multiple servers.</a:t>
            </a:r>
          </a:p>
          <a:p>
            <a:pPr>
              <a:buFont typeface="Arial" panose="020B0604020202020204" pitchFamily="34" charset="0"/>
              <a:buChar char="•"/>
            </a:pPr>
            <a:r>
              <a:rPr lang="en-US" sz="1600" dirty="0"/>
              <a:t>A load balancer parcels out requests to different servers.</a:t>
            </a:r>
          </a:p>
          <a:p>
            <a:pPr>
              <a:buFont typeface="Arial" panose="020B0604020202020204" pitchFamily="34" charset="0"/>
              <a:buChar char="•"/>
            </a:pPr>
            <a:r>
              <a:rPr lang="en-US" sz="1600" dirty="0"/>
              <a:t>Load balancers makes their decisions on which servers should get a particular request in a few different ways.</a:t>
            </a:r>
          </a:p>
        </p:txBody>
      </p:sp>
      <p:pic>
        <p:nvPicPr>
          <p:cNvPr id="3" name="Picture 2">
            <a:extLst>
              <a:ext uri="{FF2B5EF4-FFF2-40B4-BE49-F238E27FC236}">
                <a16:creationId xmlns:a16="http://schemas.microsoft.com/office/drawing/2014/main" id="{2108D925-A830-4660-8798-AB5D181B5A32}"/>
              </a:ext>
            </a:extLst>
          </p:cNvPr>
          <p:cNvPicPr>
            <a:picLocks noChangeAspect="1"/>
          </p:cNvPicPr>
          <p:nvPr/>
        </p:nvPicPr>
        <p:blipFill>
          <a:blip r:embed="rId4"/>
          <a:stretch>
            <a:fillRect/>
          </a:stretch>
        </p:blipFill>
        <p:spPr>
          <a:xfrm>
            <a:off x="4905289" y="820917"/>
            <a:ext cx="3327906"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88259531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altLang="en-US" dirty="0"/>
              <a:t>Load Balancer (Contd.)</a:t>
            </a:r>
            <a:endParaRPr lang="en-US" dirty="0"/>
          </a:p>
        </p:txBody>
      </p:sp>
      <p:sp>
        <p:nvSpPr>
          <p:cNvPr id="2" name="Content Placeholder 1"/>
          <p:cNvSpPr>
            <a:spLocks noGrp="1"/>
          </p:cNvSpPr>
          <p:nvPr>
            <p:ph idx="1"/>
          </p:nvPr>
        </p:nvSpPr>
        <p:spPr>
          <a:xfrm>
            <a:off x="144065" y="820918"/>
            <a:ext cx="4427935" cy="3765596"/>
          </a:xfrm>
        </p:spPr>
        <p:txBody>
          <a:bodyPr/>
          <a:lstStyle/>
          <a:p>
            <a:pPr marL="0" indent="0">
              <a:buNone/>
            </a:pPr>
            <a:r>
              <a:rPr lang="en-US" sz="1600" b="1" dirty="0">
                <a:latin typeface="+mn-lt"/>
              </a:rPr>
              <a:t>Persistent sessions - </a:t>
            </a:r>
            <a:r>
              <a:rPr lang="en-US" sz="1600" dirty="0">
                <a:latin typeface="+mn-lt"/>
              </a:rPr>
              <a:t> If an application requires a persistent session, a user needs to be logged in and the load balancer will send requests to the server handling the session.</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08162D32-6E23-475E-ACF5-07C0FB062ACF}"/>
              </a:ext>
            </a:extLst>
          </p:cNvPr>
          <p:cNvPicPr>
            <a:picLocks noChangeAspect="1"/>
          </p:cNvPicPr>
          <p:nvPr/>
        </p:nvPicPr>
        <p:blipFill>
          <a:blip r:embed="rId4"/>
          <a:stretch>
            <a:fillRect/>
          </a:stretch>
        </p:blipFill>
        <p:spPr>
          <a:xfrm>
            <a:off x="162221" y="2219534"/>
            <a:ext cx="4207904" cy="2160000"/>
          </a:xfrm>
          <a:prstGeom prst="rect">
            <a:avLst/>
          </a:prstGeom>
          <a:ln>
            <a:solidFill>
              <a:schemeClr val="bg1">
                <a:lumMod val="85000"/>
              </a:schemeClr>
            </a:solidFill>
          </a:ln>
        </p:spPr>
      </p:pic>
      <p:sp>
        <p:nvSpPr>
          <p:cNvPr id="4" name="Content Placeholder 1">
            <a:extLst>
              <a:ext uri="{FF2B5EF4-FFF2-40B4-BE49-F238E27FC236}">
                <a16:creationId xmlns:a16="http://schemas.microsoft.com/office/drawing/2014/main" id="{0473CA26-17CC-4AF5-A1A5-BEF1214493CD}"/>
              </a:ext>
            </a:extLst>
          </p:cNvPr>
          <p:cNvSpPr/>
          <p:nvPr/>
        </p:nvSpPr>
        <p:spPr>
          <a:xfrm>
            <a:off x="4518500" y="820917"/>
            <a:ext cx="4572000" cy="830997"/>
          </a:xfrm>
          <a:prstGeom prst="rect">
            <a:avLst/>
          </a:prstGeom>
        </p:spPr>
        <p:txBody>
          <a:bodyPr>
            <a:spAutoFit/>
          </a:bodyPr>
          <a:lstStyle/>
          <a:p>
            <a:r>
              <a:rPr lang="en-US" sz="1600" b="1" dirty="0">
                <a:solidFill>
                  <a:srgbClr val="000000"/>
                </a:solidFill>
              </a:rPr>
              <a:t>Round robin - </a:t>
            </a:r>
            <a:r>
              <a:rPr lang="en-US" sz="1600" dirty="0">
                <a:solidFill>
                  <a:srgbClr val="000000"/>
                </a:solidFill>
              </a:rPr>
              <a:t>With round robin load balancing, the server sends each request to the next server on the list.</a:t>
            </a:r>
          </a:p>
        </p:txBody>
      </p:sp>
      <p:pic>
        <p:nvPicPr>
          <p:cNvPr id="5" name="Picture 4">
            <a:extLst>
              <a:ext uri="{FF2B5EF4-FFF2-40B4-BE49-F238E27FC236}">
                <a16:creationId xmlns:a16="http://schemas.microsoft.com/office/drawing/2014/main" id="{CE141995-7942-4C7B-A77C-6BB757470F26}"/>
              </a:ext>
            </a:extLst>
          </p:cNvPr>
          <p:cNvPicPr>
            <a:picLocks noChangeAspect="1"/>
          </p:cNvPicPr>
          <p:nvPr/>
        </p:nvPicPr>
        <p:blipFill>
          <a:blip r:embed="rId5"/>
          <a:stretch>
            <a:fillRect/>
          </a:stretch>
        </p:blipFill>
        <p:spPr>
          <a:xfrm>
            <a:off x="4679199" y="2219534"/>
            <a:ext cx="4250602" cy="216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99009449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altLang="en-US" dirty="0"/>
              <a:t>Load Balancer (Contd.)</a:t>
            </a:r>
            <a:endParaRPr lang="en-US" dirty="0"/>
          </a:p>
        </p:txBody>
      </p:sp>
      <p:sp>
        <p:nvSpPr>
          <p:cNvPr id="2" name="Content Placeholder 1"/>
          <p:cNvSpPr>
            <a:spLocks noGrp="1"/>
          </p:cNvSpPr>
          <p:nvPr>
            <p:ph idx="1"/>
          </p:nvPr>
        </p:nvSpPr>
        <p:spPr>
          <a:xfrm>
            <a:off x="144065" y="820918"/>
            <a:ext cx="4499967" cy="960381"/>
          </a:xfrm>
        </p:spPr>
        <p:txBody>
          <a:bodyPr/>
          <a:lstStyle/>
          <a:p>
            <a:pPr marL="0" indent="0">
              <a:buNone/>
            </a:pPr>
            <a:r>
              <a:rPr lang="en-US" sz="1600" b="1" dirty="0"/>
              <a:t>Least connections - </a:t>
            </a:r>
            <a:r>
              <a:rPr lang="en-US" sz="1600" dirty="0"/>
              <a:t>The load balancer</a:t>
            </a:r>
            <a:r>
              <a:rPr lang="en-US" sz="1600" b="1" dirty="0"/>
              <a:t> </a:t>
            </a:r>
            <a:r>
              <a:rPr lang="en-US" sz="1600" dirty="0"/>
              <a:t>sends request to the server that is the least busy - the least number of active connections. </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E25F9FD5-5B61-43D6-86B4-2D8FDED88EE7}"/>
              </a:ext>
            </a:extLst>
          </p:cNvPr>
          <p:cNvPicPr>
            <a:picLocks noChangeAspect="1"/>
          </p:cNvPicPr>
          <p:nvPr/>
        </p:nvPicPr>
        <p:blipFill>
          <a:blip r:embed="rId4"/>
          <a:stretch>
            <a:fillRect/>
          </a:stretch>
        </p:blipFill>
        <p:spPr>
          <a:xfrm>
            <a:off x="144065" y="1930377"/>
            <a:ext cx="4302821" cy="2520000"/>
          </a:xfrm>
          <a:prstGeom prst="rect">
            <a:avLst/>
          </a:prstGeom>
          <a:ln>
            <a:solidFill>
              <a:schemeClr val="bg1">
                <a:lumMod val="85000"/>
              </a:schemeClr>
            </a:solidFill>
          </a:ln>
        </p:spPr>
      </p:pic>
      <p:sp>
        <p:nvSpPr>
          <p:cNvPr id="3" name="Content Placeholder 1">
            <a:extLst>
              <a:ext uri="{FF2B5EF4-FFF2-40B4-BE49-F238E27FC236}">
                <a16:creationId xmlns:a16="http://schemas.microsoft.com/office/drawing/2014/main" id="{52426DA4-43EF-4973-A178-278A03CC358B}"/>
              </a:ext>
            </a:extLst>
          </p:cNvPr>
          <p:cNvSpPr/>
          <p:nvPr/>
        </p:nvSpPr>
        <p:spPr>
          <a:xfrm>
            <a:off x="4572000" y="822437"/>
            <a:ext cx="4572000" cy="830997"/>
          </a:xfrm>
          <a:prstGeom prst="rect">
            <a:avLst/>
          </a:prstGeom>
        </p:spPr>
        <p:txBody>
          <a:bodyPr>
            <a:spAutoFit/>
          </a:bodyPr>
          <a:lstStyle/>
          <a:p>
            <a:r>
              <a:rPr lang="en-US" sz="1600" b="1" dirty="0">
                <a:solidFill>
                  <a:srgbClr val="000000"/>
                </a:solidFill>
              </a:rPr>
              <a:t>IP Hash - </a:t>
            </a:r>
            <a:r>
              <a:rPr lang="en-IN" sz="1600" dirty="0">
                <a:solidFill>
                  <a:srgbClr val="000000"/>
                </a:solidFill>
              </a:rPr>
              <a:t>With this algorithm, </a:t>
            </a:r>
            <a:r>
              <a:rPr lang="en-US" sz="1600" dirty="0">
                <a:solidFill>
                  <a:srgbClr val="000000"/>
                </a:solidFill>
              </a:rPr>
              <a:t>The load balancer makes a decision based on a hash (an encoded value based on the IP address of the request).</a:t>
            </a:r>
          </a:p>
        </p:txBody>
      </p:sp>
      <p:pic>
        <p:nvPicPr>
          <p:cNvPr id="8" name="Picture 7">
            <a:extLst>
              <a:ext uri="{FF2B5EF4-FFF2-40B4-BE49-F238E27FC236}">
                <a16:creationId xmlns:a16="http://schemas.microsoft.com/office/drawing/2014/main" id="{5F84E8CD-FED6-4835-9C83-A2944F30E13F}"/>
              </a:ext>
            </a:extLst>
          </p:cNvPr>
          <p:cNvPicPr>
            <a:picLocks noChangeAspect="1"/>
          </p:cNvPicPr>
          <p:nvPr/>
        </p:nvPicPr>
        <p:blipFill>
          <a:blip r:embed="rId5"/>
          <a:stretch>
            <a:fillRect/>
          </a:stretch>
        </p:blipFill>
        <p:spPr>
          <a:xfrm>
            <a:off x="4655125" y="1944127"/>
            <a:ext cx="4238410" cy="216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58517502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altLang="en-US" dirty="0"/>
              <a:t>DNS</a:t>
            </a:r>
            <a:endParaRPr lang="en-US" dirty="0"/>
          </a:p>
        </p:txBody>
      </p:sp>
      <p:sp>
        <p:nvSpPr>
          <p:cNvPr id="2" name="Content Placeholder 1"/>
          <p:cNvSpPr>
            <a:spLocks noGrp="1"/>
          </p:cNvSpPr>
          <p:nvPr>
            <p:ph idx="1"/>
          </p:nvPr>
        </p:nvSpPr>
        <p:spPr>
          <a:xfrm>
            <a:off x="144065" y="749668"/>
            <a:ext cx="8774304" cy="4051872"/>
          </a:xfrm>
        </p:spPr>
        <p:txBody>
          <a:bodyPr/>
          <a:lstStyle/>
          <a:p>
            <a:pPr>
              <a:buFont typeface="Arial" panose="020B0604020202020204" pitchFamily="34" charset="0"/>
              <a:buChar char="•"/>
            </a:pPr>
            <a:r>
              <a:rPr lang="en-US" sz="1400" dirty="0"/>
              <a:t>Domain Name System (DNS) provides a way for the servers on the internet to translate human-readable names into machine-routable IP addresses. These IP addresses are necessary to actually navigate the internet.</a:t>
            </a:r>
          </a:p>
          <a:p>
            <a:pPr>
              <a:buFont typeface="Arial" panose="020B0604020202020204" pitchFamily="34" charset="0"/>
              <a:buChar char="•"/>
            </a:pPr>
            <a:r>
              <a:rPr lang="en-US" sz="1400" dirty="0"/>
              <a:t>DNS translates hostnames into (made-up) IP addresses.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ACC857FE-E221-4ADC-AE6B-DC4802496A89}"/>
              </a:ext>
            </a:extLst>
          </p:cNvPr>
          <p:cNvPicPr>
            <a:picLocks noChangeAspect="1"/>
          </p:cNvPicPr>
          <p:nvPr/>
        </p:nvPicPr>
        <p:blipFill>
          <a:blip r:embed="rId4"/>
          <a:stretch>
            <a:fillRect/>
          </a:stretch>
        </p:blipFill>
        <p:spPr>
          <a:xfrm>
            <a:off x="439740" y="1955409"/>
            <a:ext cx="8182953" cy="259291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79429968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3390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Networks for Application Development and Security</a:t>
            </a:r>
            <a:br>
              <a:rPr lang="en-US" altLang="en-US" dirty="0"/>
            </a:br>
            <a:r>
              <a:rPr lang="en-US" altLang="en-US" dirty="0"/>
              <a:t>Reverse Proxy</a:t>
            </a:r>
            <a:endParaRPr lang="en-US" dirty="0"/>
          </a:p>
        </p:txBody>
      </p:sp>
      <p:sp>
        <p:nvSpPr>
          <p:cNvPr id="2" name="Content Placeholder 1"/>
          <p:cNvSpPr>
            <a:spLocks noGrp="1"/>
          </p:cNvSpPr>
          <p:nvPr>
            <p:ph idx="1"/>
          </p:nvPr>
        </p:nvSpPr>
        <p:spPr>
          <a:xfrm>
            <a:off x="144065" y="725564"/>
            <a:ext cx="8999934" cy="3883281"/>
          </a:xfrm>
        </p:spPr>
        <p:txBody>
          <a:bodyPr/>
          <a:lstStyle/>
          <a:p>
            <a:pPr lvl="0" defTabSz="912261">
              <a:buFont typeface="Arial" panose="020B0604020202020204" pitchFamily="34" charset="0"/>
              <a:buChar char="•"/>
            </a:pPr>
            <a:r>
              <a:rPr lang="en-US" sz="1400" dirty="0"/>
              <a:t>A reverse proxy is similar to a regular proxy, however, while a regular proxy works to make requests from multiple computers look like they all come from the same client, a reverse proxy works to make sure responses look like they all come from the same server. </a:t>
            </a:r>
          </a:p>
          <a:p>
            <a:pPr lvl="0" defTabSz="912261">
              <a:buFont typeface="Arial" panose="020B0604020202020204" pitchFamily="34" charset="0"/>
              <a:buChar char="•"/>
            </a:pPr>
            <a:r>
              <a:rPr lang="en-US" sz="1400" dirty="0"/>
              <a:t>A reverse proxy can evaluate traffic and act accordingly. In this way, it is similar to, and can be used as, a firewall or a load balancer.</a:t>
            </a:r>
          </a:p>
          <a:p>
            <a:pPr marL="226478" lvl="0" indent="-226478" defTabSz="912261">
              <a:spcBef>
                <a:spcPts val="800"/>
              </a:spcBef>
              <a:spcAft>
                <a:spcPts val="800"/>
              </a:spcAft>
            </a:pPr>
            <a:endParaRPr lang="en-US" sz="1400" dirty="0"/>
          </a:p>
          <a:p>
            <a:pPr marL="226478" lvl="0" indent="-226478" defTabSz="912261">
              <a:spcBef>
                <a:spcPts val="800"/>
              </a:spcBef>
              <a:spcAft>
                <a:spcPts val="800"/>
              </a:spcAft>
              <a:buNone/>
              <a:defRPr/>
            </a:pPr>
            <a:endParaRPr lang="en-US" sz="1400" dirty="0"/>
          </a:p>
          <a:p>
            <a:pPr marL="226478" lvl="0" indent="-226478" defTabSz="912261">
              <a:spcBef>
                <a:spcPts val="800"/>
              </a:spcBef>
              <a:spcAft>
                <a:spcPts val="800"/>
              </a:spcAft>
              <a:buNone/>
              <a:defRPr/>
            </a:pPr>
            <a:endParaRPr lang="en-US" sz="1400" dirty="0"/>
          </a:p>
          <a:p>
            <a:pPr marL="0" lvl="0" indent="0" defTabSz="912261">
              <a:spcBef>
                <a:spcPts val="800"/>
              </a:spcBef>
              <a:spcAft>
                <a:spcPts val="800"/>
              </a:spcAft>
              <a:buNone/>
              <a:defRPr/>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C29ADEF1-8951-4FCA-8EA6-BE81E14AFE0B}"/>
              </a:ext>
            </a:extLst>
          </p:cNvPr>
          <p:cNvPicPr>
            <a:picLocks noChangeAspect="1"/>
          </p:cNvPicPr>
          <p:nvPr/>
        </p:nvPicPr>
        <p:blipFill rotWithShape="1">
          <a:blip r:embed="rId4"/>
          <a:srcRect l="1575"/>
          <a:stretch/>
        </p:blipFill>
        <p:spPr>
          <a:xfrm>
            <a:off x="1425806" y="2115319"/>
            <a:ext cx="5865010" cy="263639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8834453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Content Placeholder 4"/>
          <p:cNvSpPr>
            <a:spLocks noGrp="1" noChangeArrowheads="1"/>
          </p:cNvSpPr>
          <p:nvPr>
            <p:ph idx="1"/>
          </p:nvPr>
        </p:nvSpPr>
        <p:spPr>
          <a:xfrm>
            <a:off x="145357" y="710044"/>
            <a:ext cx="8998642" cy="4155319"/>
          </a:xfrm>
        </p:spPr>
        <p:txBody>
          <a:bodyPr/>
          <a:lstStyle/>
          <a:p>
            <a:pPr marL="0" indent="0">
              <a:lnSpc>
                <a:spcPct val="85000"/>
              </a:lnSpc>
              <a:spcBef>
                <a:spcPct val="30000"/>
              </a:spcBef>
              <a:buNone/>
            </a:pPr>
            <a:r>
              <a:rPr lang="en-US" sz="1400" dirty="0"/>
              <a:t>Prior to teaching Module 6,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marL="0" indent="0">
              <a:lnSpc>
                <a:spcPct val="85000"/>
              </a:lnSpc>
              <a:spcBef>
                <a:spcPct val="30000"/>
              </a:spcBef>
              <a:buNone/>
            </a:pPr>
            <a:endParaRPr lang="en-US" sz="1400" dirty="0"/>
          </a:p>
          <a:p>
            <a:pPr marL="0" indent="0">
              <a:lnSpc>
                <a:spcPct val="85000"/>
              </a:lnSpc>
              <a:spcBef>
                <a:spcPct val="30000"/>
              </a:spcBef>
              <a:buNone/>
            </a:pPr>
            <a:r>
              <a:rPr lang="en-US" sz="1400" b="1" dirty="0"/>
              <a:t>Topic 6.1</a:t>
            </a:r>
          </a:p>
          <a:p>
            <a:pPr lvl="1"/>
            <a:r>
              <a:rPr lang="en-US" altLang="ja-JP" dirty="0"/>
              <a:t>Ask if the learners understand the term deployment choices.</a:t>
            </a:r>
          </a:p>
          <a:p>
            <a:pPr lvl="1"/>
            <a:r>
              <a:rPr lang="en-US" altLang="ja-JP" dirty="0"/>
              <a:t>Explain the deployment environments.</a:t>
            </a:r>
          </a:p>
          <a:p>
            <a:pPr lvl="1"/>
            <a:r>
              <a:rPr lang="en-US" altLang="ja-JP" dirty="0"/>
              <a:t>Explain the deployment models and ask the learners to share their understanding of the same in the class.</a:t>
            </a:r>
          </a:p>
          <a:p>
            <a:pPr lvl="1"/>
            <a:r>
              <a:rPr lang="en-US" altLang="ja-JP" dirty="0"/>
              <a:t>Probe if the learners know about the types of infrastructure.</a:t>
            </a:r>
          </a:p>
          <a:p>
            <a:pPr lvl="1"/>
            <a:r>
              <a:rPr lang="en-US" altLang="ja-JP" dirty="0"/>
              <a:t>Reinforce the difference between a private and a public cloud.</a:t>
            </a:r>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836" y="2211907"/>
            <a:ext cx="6758789" cy="719686"/>
          </a:xfrm>
        </p:spPr>
        <p:txBody>
          <a:bodyPr/>
          <a:lstStyle/>
          <a:p>
            <a:r>
              <a:rPr lang="en-US" dirty="0">
                <a:solidFill>
                  <a:schemeClr val="accent5">
                    <a:lumMod val="40000"/>
                    <a:lumOff val="60000"/>
                  </a:schemeClr>
                </a:solidFill>
              </a:rPr>
              <a:t>6.5 Securing Applications</a:t>
            </a:r>
          </a:p>
        </p:txBody>
      </p:sp>
    </p:spTree>
    <p:custDataLst>
      <p:tags r:id="rId1"/>
    </p:custDataLst>
    <p:extLst>
      <p:ext uri="{BB962C8B-B14F-4D97-AF65-F5344CB8AC3E}">
        <p14:creationId xmlns:p14="http://schemas.microsoft.com/office/powerpoint/2010/main" val="277365259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Securing the Data</a:t>
            </a:r>
          </a:p>
        </p:txBody>
      </p:sp>
      <p:sp>
        <p:nvSpPr>
          <p:cNvPr id="2" name="Content Placeholder 1"/>
          <p:cNvSpPr>
            <a:spLocks noGrp="1"/>
          </p:cNvSpPr>
          <p:nvPr>
            <p:ph idx="1"/>
          </p:nvPr>
        </p:nvSpPr>
        <p:spPr>
          <a:xfrm>
            <a:off x="144064" y="820917"/>
            <a:ext cx="8999935" cy="2006689"/>
          </a:xfrm>
        </p:spPr>
        <p:txBody>
          <a:bodyPr/>
          <a:lstStyle/>
          <a:p>
            <a:pPr marL="0" indent="0">
              <a:buNone/>
            </a:pPr>
            <a:r>
              <a:rPr lang="en-US" sz="1400" b="1" dirty="0"/>
              <a:t>Best practices for storing encrypted data</a:t>
            </a:r>
          </a:p>
          <a:p>
            <a:pPr marL="0" indent="0">
              <a:buNone/>
            </a:pPr>
            <a:r>
              <a:rPr lang="en-US" sz="1400" dirty="0"/>
              <a:t>Data breaches occur when data is stored but not protected. When it comes to protecting data at rest, there are a few things to consider.</a:t>
            </a:r>
          </a:p>
          <a:p>
            <a:pPr marL="0" indent="0">
              <a:buNone/>
            </a:pPr>
            <a:r>
              <a:rPr lang="en-US" sz="1400" b="1" dirty="0"/>
              <a:t>Encrypting data</a:t>
            </a:r>
            <a:r>
              <a:rPr lang="en-US" sz="1400" dirty="0"/>
              <a:t> </a:t>
            </a:r>
          </a:p>
          <a:p>
            <a:pPr marL="0" indent="0">
              <a:buNone/>
            </a:pPr>
            <a:r>
              <a:rPr lang="en-US" sz="1400" dirty="0"/>
              <a:t>Data encryption ensures that when an unauthorized access is gained into the system, the data is not visible in its actual form. There are two methods for encrypting data:</a:t>
            </a:r>
          </a:p>
        </p:txBody>
      </p:sp>
      <p:graphicFrame>
        <p:nvGraphicFramePr>
          <p:cNvPr id="3" name="Table 3">
            <a:extLst>
              <a:ext uri="{FF2B5EF4-FFF2-40B4-BE49-F238E27FC236}">
                <a16:creationId xmlns:a16="http://schemas.microsoft.com/office/drawing/2014/main" id="{859124F2-8525-4B4B-B2FC-E8E38FB8EE91}"/>
              </a:ext>
            </a:extLst>
          </p:cNvPr>
          <p:cNvGraphicFramePr>
            <a:graphicFrameLocks noGrp="1"/>
          </p:cNvGraphicFramePr>
          <p:nvPr>
            <p:extLst>
              <p:ext uri="{D42A27DB-BD31-4B8C-83A1-F6EECF244321}">
                <p14:modId xmlns:p14="http://schemas.microsoft.com/office/powerpoint/2010/main" val="1998245208"/>
              </p:ext>
            </p:extLst>
          </p:nvPr>
        </p:nvGraphicFramePr>
        <p:xfrm>
          <a:off x="179233" y="2704407"/>
          <a:ext cx="8831126" cy="1946300"/>
        </p:xfrm>
        <a:graphic>
          <a:graphicData uri="http://schemas.openxmlformats.org/drawingml/2006/table">
            <a:tbl>
              <a:tblPr firstRow="1" bandRow="1">
                <a:tableStyleId>{5C22544A-7EE6-4342-B048-85BDC9FD1C3A}</a:tableStyleId>
              </a:tblPr>
              <a:tblGrid>
                <a:gridCol w="4415563">
                  <a:extLst>
                    <a:ext uri="{9D8B030D-6E8A-4147-A177-3AD203B41FA5}">
                      <a16:colId xmlns:a16="http://schemas.microsoft.com/office/drawing/2014/main" val="3615952014"/>
                    </a:ext>
                  </a:extLst>
                </a:gridCol>
                <a:gridCol w="4415563">
                  <a:extLst>
                    <a:ext uri="{9D8B030D-6E8A-4147-A177-3AD203B41FA5}">
                      <a16:colId xmlns:a16="http://schemas.microsoft.com/office/drawing/2014/main" val="3808971520"/>
                    </a:ext>
                  </a:extLst>
                </a:gridCol>
              </a:tblGrid>
              <a:tr h="361340">
                <a:tc>
                  <a:txBody>
                    <a:bodyPr/>
                    <a:lstStyle/>
                    <a:p>
                      <a:pPr algn="ctr"/>
                      <a:r>
                        <a:rPr lang="en-US" sz="1400" b="1" dirty="0"/>
                        <a:t>One-way encryption</a:t>
                      </a:r>
                      <a:r>
                        <a:rPr lang="en-US" sz="1400" dirty="0"/>
                        <a:t> </a:t>
                      </a:r>
                      <a:endParaRPr lang="en-US" dirty="0"/>
                    </a:p>
                  </a:txBody>
                  <a:tcPr anchor="ctr"/>
                </a:tc>
                <a:tc>
                  <a:txBody>
                    <a:bodyPr/>
                    <a:lstStyle/>
                    <a:p>
                      <a:pPr algn="ctr"/>
                      <a:r>
                        <a:rPr lang="en-US" sz="1400" b="1" dirty="0"/>
                        <a:t>Two-way encryption</a:t>
                      </a:r>
                      <a:r>
                        <a:rPr lang="en-US" sz="1400" dirty="0"/>
                        <a:t> </a:t>
                      </a:r>
                      <a:endParaRPr lang="en-US" dirty="0"/>
                    </a:p>
                  </a:txBody>
                  <a:tcPr anchor="ctr"/>
                </a:tc>
                <a:extLst>
                  <a:ext uri="{0D108BD9-81ED-4DB2-BD59-A6C34878D82A}">
                    <a16:rowId xmlns:a16="http://schemas.microsoft.com/office/drawing/2014/main" val="2183575871"/>
                  </a:ext>
                </a:extLst>
              </a:tr>
              <a:tr h="154435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One way encryption is simpler, in that you can easily create an encrypted value without necessarily using a specific key, but you cannot unencrypt it.</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t>You would use that for information you do not need to retrieve, just need to compare, such as passwords. </a:t>
                      </a:r>
                    </a:p>
                    <a:p>
                      <a:endParaRPr lang="en-US" dirty="0"/>
                    </a:p>
                  </a:txBody>
                  <a:tcPr/>
                </a:tc>
                <a:tc>
                  <a:txBody>
                    <a:bodyPr/>
                    <a:lstStyle/>
                    <a:p>
                      <a:r>
                        <a:rPr lang="en-US" sz="1400" dirty="0"/>
                        <a:t>In Two-way encryption, you encrypt the data using a key, and then you can use that key (or a variation on it) to decrypt the data to get it back in plaintext. </a:t>
                      </a:r>
                    </a:p>
                    <a:p>
                      <a:endParaRPr lang="en-US" sz="1400" dirty="0"/>
                    </a:p>
                    <a:p>
                      <a:r>
                        <a:rPr lang="en-US" sz="1400" dirty="0"/>
                        <a:t>You would use this for information you would need to access in its original form, such as medical records or social security numbers.</a:t>
                      </a:r>
                      <a:endParaRPr lang="en-US" dirty="0"/>
                    </a:p>
                  </a:txBody>
                  <a:tcPr/>
                </a:tc>
                <a:extLst>
                  <a:ext uri="{0D108BD9-81ED-4DB2-BD59-A6C34878D82A}">
                    <a16:rowId xmlns:a16="http://schemas.microsoft.com/office/drawing/2014/main" val="918341804"/>
                  </a:ext>
                </a:extLst>
              </a:tr>
            </a:tbl>
          </a:graphicData>
        </a:graphic>
      </p:graphicFrame>
    </p:spTree>
    <p:custDataLst>
      <p:tags r:id="rId1"/>
    </p:custDataLst>
    <p:extLst>
      <p:ext uri="{BB962C8B-B14F-4D97-AF65-F5344CB8AC3E}">
        <p14:creationId xmlns:p14="http://schemas.microsoft.com/office/powerpoint/2010/main" val="241174360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Securing the Data (Contd.)</a:t>
            </a:r>
          </a:p>
        </p:txBody>
      </p:sp>
      <p:sp>
        <p:nvSpPr>
          <p:cNvPr id="2" name="Content Placeholder 1"/>
          <p:cNvSpPr>
            <a:spLocks noGrp="1"/>
          </p:cNvSpPr>
          <p:nvPr>
            <p:ph idx="1"/>
          </p:nvPr>
        </p:nvSpPr>
        <p:spPr>
          <a:xfrm>
            <a:off x="97765" y="794073"/>
            <a:ext cx="8999935" cy="4260366"/>
          </a:xfrm>
        </p:spPr>
        <p:txBody>
          <a:bodyPr/>
          <a:lstStyle/>
          <a:p>
            <a:pPr marL="0" indent="0">
              <a:buNone/>
            </a:pPr>
            <a:r>
              <a:rPr lang="en-US" sz="1400" b="1" dirty="0"/>
              <a:t>Software vulnerabilities</a:t>
            </a:r>
          </a:p>
          <a:p>
            <a:pPr>
              <a:buFont typeface="Arial" panose="020B0604020202020204" pitchFamily="34" charset="0"/>
              <a:buChar char="•"/>
            </a:pPr>
            <a:r>
              <a:rPr lang="en-US" sz="1400" dirty="0"/>
              <a:t>Most developers are not experts in security and can accidentally code security vulnerabilities into the application. Ensure that someone in the organization is responsible for keeping up with the latest vulnerabilities and patching them as appropriate.</a:t>
            </a:r>
          </a:p>
          <a:p>
            <a:pPr marL="0" indent="0">
              <a:buNone/>
            </a:pPr>
            <a:r>
              <a:rPr lang="en-US" sz="1400" b="1" dirty="0"/>
              <a:t>Storing too much data</a:t>
            </a:r>
            <a:endParaRPr lang="en-US" sz="1400" dirty="0"/>
          </a:p>
          <a:p>
            <a:pPr marL="168275" lvl="1" indent="-168275">
              <a:buFont typeface="Arial" panose="020B0604020202020204" pitchFamily="34" charset="0"/>
              <a:buChar char="•"/>
            </a:pPr>
            <a:r>
              <a:rPr lang="en-US" dirty="0"/>
              <a:t>Unless the data is needed for an essential function, don't store it.</a:t>
            </a:r>
          </a:p>
          <a:p>
            <a:pPr marL="342900" indent="-342900">
              <a:spcBef>
                <a:spcPts val="300"/>
              </a:spcBef>
              <a:spcAft>
                <a:spcPts val="300"/>
              </a:spcAft>
              <a:buNone/>
            </a:pPr>
            <a:r>
              <a:rPr lang="en-US" sz="1400" b="1" dirty="0"/>
              <a:t>Storing data in the cloud</a:t>
            </a:r>
          </a:p>
          <a:p>
            <a:pPr>
              <a:buFont typeface="Arial" panose="020B0604020202020204" pitchFamily="34" charset="0"/>
              <a:buChar char="•"/>
            </a:pPr>
            <a:r>
              <a:rPr lang="en-US" sz="1400" dirty="0"/>
              <a:t>Remember that when storing data in the cloud, it is stored in someone else’s computer. Make sure that your cloud data is encrypted or otherwise protected. </a:t>
            </a:r>
          </a:p>
          <a:p>
            <a:pPr marL="0" indent="0">
              <a:buNone/>
            </a:pPr>
            <a:r>
              <a:rPr lang="en-US" sz="1400" b="1" dirty="0"/>
              <a:t>Roaming devices</a:t>
            </a:r>
            <a:endParaRPr lang="en-US" sz="1400" dirty="0"/>
          </a:p>
          <a:p>
            <a:pPr>
              <a:spcBef>
                <a:spcPts val="300"/>
              </a:spcBef>
              <a:spcAft>
                <a:spcPts val="300"/>
              </a:spcAft>
              <a:buFont typeface="Arial" panose="020B0604020202020204" pitchFamily="34" charset="0"/>
              <a:buChar char="•"/>
            </a:pPr>
            <a:r>
              <a:rPr lang="en-US" sz="1400" dirty="0"/>
              <a:t>Apps are increasingly on devices that even more portable than laptops, such as tablets and especially mobile phones. They are simply easier to lose. Be sure you are not leaving your data vulnerable by encrypting it whenever possible.</a:t>
            </a:r>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599773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Securing the Data (Contd.)</a:t>
            </a:r>
          </a:p>
        </p:txBody>
      </p:sp>
      <p:sp>
        <p:nvSpPr>
          <p:cNvPr id="2" name="Content Placeholder 1"/>
          <p:cNvSpPr>
            <a:spLocks noGrp="1"/>
          </p:cNvSpPr>
          <p:nvPr>
            <p:ph idx="1"/>
          </p:nvPr>
        </p:nvSpPr>
        <p:spPr>
          <a:xfrm>
            <a:off x="144065" y="820918"/>
            <a:ext cx="8879619" cy="4051872"/>
          </a:xfrm>
        </p:spPr>
        <p:txBody>
          <a:bodyPr/>
          <a:lstStyle/>
          <a:p>
            <a:pPr marL="0" indent="0">
              <a:buNone/>
            </a:pPr>
            <a:r>
              <a:rPr lang="en-US" sz="1400" b="1" dirty="0"/>
              <a:t>Best practices for transporting data</a:t>
            </a:r>
          </a:p>
          <a:p>
            <a:pPr marL="0" indent="0">
              <a:buNone/>
            </a:pPr>
            <a:r>
              <a:rPr lang="en-US" sz="1400" dirty="0"/>
              <a:t>Data is also vulnerable when it is being transmitted. </a:t>
            </a:r>
            <a:r>
              <a:rPr lang="en-IN" sz="1400" dirty="0"/>
              <a:t>The following can be used to prevent data vulnerability problems:</a:t>
            </a:r>
            <a:endParaRPr lang="en-US" sz="1400" dirty="0"/>
          </a:p>
          <a:p>
            <a:pPr>
              <a:buFont typeface="Arial" panose="020B0604020202020204" pitchFamily="34" charset="0"/>
              <a:buChar char="•"/>
            </a:pPr>
            <a:r>
              <a:rPr lang="en-US" sz="1400" b="1" dirty="0"/>
              <a:t>SSH</a:t>
            </a:r>
            <a:r>
              <a:rPr lang="en-US" sz="1400" dirty="0"/>
              <a:t> - SSH provides authentication and encryption of messages between the source and target machines, making it difficult or impossible to snoop on the users' actions.</a:t>
            </a:r>
          </a:p>
          <a:p>
            <a:pPr>
              <a:buFont typeface="Arial" panose="020B0604020202020204" pitchFamily="34" charset="0"/>
              <a:buChar char="•"/>
            </a:pPr>
            <a:r>
              <a:rPr lang="en-US" sz="1400" b="1" dirty="0"/>
              <a:t>TLS </a:t>
            </a:r>
            <a:r>
              <a:rPr lang="en-US" sz="1400" dirty="0"/>
              <a:t>- TLS provides message authentication and stronger ciphers than SSL.</a:t>
            </a:r>
            <a:endParaRPr lang="en-US" sz="1400" strike="sngStrike" dirty="0"/>
          </a:p>
          <a:p>
            <a:pPr>
              <a:buFont typeface="Arial" panose="020B0604020202020204" pitchFamily="34" charset="0"/>
              <a:buChar char="•"/>
            </a:pPr>
            <a:r>
              <a:rPr lang="en-US" sz="1400" b="1" dirty="0"/>
              <a:t>VPN </a:t>
            </a:r>
            <a:r>
              <a:rPr lang="en-US" sz="1400" dirty="0"/>
              <a:t>- A VPN keeps all application-related traffic inside the network, which acts as a proxy and encrypts all traffic to and from the user. </a:t>
            </a:r>
          </a:p>
          <a:p>
            <a:pPr marL="0" indent="0">
              <a:buNone/>
            </a:pPr>
            <a:endParaRPr lang="en-US" sz="1400" dirty="0"/>
          </a:p>
        </p:txBody>
      </p:sp>
    </p:spTree>
    <p:custDataLst>
      <p:tags r:id="rId1"/>
    </p:custDataLst>
    <p:extLst>
      <p:ext uri="{BB962C8B-B14F-4D97-AF65-F5344CB8AC3E}">
        <p14:creationId xmlns:p14="http://schemas.microsoft.com/office/powerpoint/2010/main" val="388314266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What is SQL Injection?</a:t>
            </a:r>
            <a:endParaRPr lang="en-US" dirty="0"/>
          </a:p>
        </p:txBody>
      </p:sp>
      <p:sp>
        <p:nvSpPr>
          <p:cNvPr id="2" name="Content Placeholder 1"/>
          <p:cNvSpPr>
            <a:spLocks noGrp="1"/>
          </p:cNvSpPr>
          <p:nvPr>
            <p:ph idx="1"/>
          </p:nvPr>
        </p:nvSpPr>
        <p:spPr>
          <a:xfrm>
            <a:off x="144064" y="820918"/>
            <a:ext cx="8879619" cy="4051871"/>
          </a:xfrm>
        </p:spPr>
        <p:txBody>
          <a:bodyPr/>
          <a:lstStyle/>
          <a:p>
            <a:pPr>
              <a:buFont typeface="Arial" panose="020B0604020202020204" pitchFamily="34" charset="0"/>
              <a:buChar char="•"/>
            </a:pPr>
            <a:r>
              <a:rPr lang="en-US" sz="1400" dirty="0"/>
              <a:t>SQL injection is a code injection technique that is used to attack data-driven applications, in which malicious SQL statements are inserted into an entry field for execution.</a:t>
            </a:r>
          </a:p>
          <a:p>
            <a:pPr>
              <a:buFont typeface="Arial" panose="020B0604020202020204" pitchFamily="34" charset="0"/>
              <a:buChar char="•"/>
            </a:pPr>
            <a:r>
              <a:rPr lang="en-US" sz="1400" dirty="0"/>
              <a:t>SQL injection exploits a security vulnerability in an application's software. This attack allows attackers to spoof identity, tamper with existing data, allow the complete disclosure of all data on the system, destroy the data or make it otherwise unavailable, and become administrators of the database server.</a:t>
            </a:r>
          </a:p>
          <a:p>
            <a:pPr marL="0" indent="0">
              <a:buNone/>
            </a:pPr>
            <a:endParaRPr lang="en-US" sz="1400" b="1" dirty="0"/>
          </a:p>
          <a:p>
            <a:pPr marL="0" indent="0">
              <a:buNone/>
            </a:pPr>
            <a:r>
              <a:rPr lang="en-US" sz="1400" b="1" dirty="0"/>
              <a:t>SQL in Web Pages</a:t>
            </a:r>
            <a:endParaRPr lang="en-US" sz="1400" strike="sngStrike" dirty="0">
              <a:solidFill>
                <a:srgbClr val="FF0000"/>
              </a:solidFill>
            </a:endParaRPr>
          </a:p>
          <a:p>
            <a:pPr>
              <a:buFont typeface="Arial" panose="020B0604020202020204" pitchFamily="34" charset="0"/>
              <a:buChar char="•"/>
            </a:pPr>
            <a:r>
              <a:rPr lang="en-US" sz="1400" dirty="0"/>
              <a:t>SQL injection is one of the most common web hacking techniques. It is the placement of malicious code in SQL statements, via web page input. </a:t>
            </a:r>
          </a:p>
          <a:p>
            <a:pPr>
              <a:buFont typeface="Arial" panose="020B0604020202020204" pitchFamily="34" charset="0"/>
              <a:buChar char="•"/>
            </a:pPr>
            <a:r>
              <a:rPr lang="en-US" sz="1400" dirty="0"/>
              <a:t>It occurs when a user is asked for input, like username/userid, and instead the user gives an SQL statement that is unknowingly executed on the database.</a:t>
            </a:r>
          </a:p>
          <a:p>
            <a:pPr marL="342900" indent="-342900">
              <a:buNone/>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81854123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What is SQL Injection? (Contd.)</a:t>
            </a:r>
            <a:endParaRPr lang="en-US" dirty="0"/>
          </a:p>
        </p:txBody>
      </p:sp>
      <p:sp>
        <p:nvSpPr>
          <p:cNvPr id="2" name="Content Placeholder 1"/>
          <p:cNvSpPr>
            <a:spLocks noGrp="1"/>
          </p:cNvSpPr>
          <p:nvPr>
            <p:ph idx="1"/>
          </p:nvPr>
        </p:nvSpPr>
        <p:spPr>
          <a:xfrm>
            <a:off x="144064" y="820919"/>
            <a:ext cx="8879619" cy="536591"/>
          </a:xfrm>
        </p:spPr>
        <p:txBody>
          <a:bodyPr/>
          <a:lstStyle/>
          <a:p>
            <a:pPr>
              <a:buFont typeface="Arial" panose="020B0604020202020204" pitchFamily="34" charset="0"/>
              <a:buChar char="•"/>
            </a:pPr>
            <a:r>
              <a:rPr lang="en-US" sz="1400" dirty="0"/>
              <a:t>This example creates a SELECT statement by adding a variable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uid</a:t>
            </a:r>
            <a:r>
              <a:rPr lang="en-US" sz="1400" b="1" dirty="0"/>
              <a:t> </a:t>
            </a:r>
            <a:r>
              <a:rPr lang="en-US" sz="1400" dirty="0"/>
              <a:t>to a select string. The variable is fetched from user input using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request.args("uid")</a:t>
            </a:r>
            <a:r>
              <a:rPr lang="en-US" sz="1400" dirty="0"/>
              <a:t>.</a:t>
            </a:r>
          </a:p>
        </p:txBody>
      </p:sp>
      <p:pic>
        <p:nvPicPr>
          <p:cNvPr id="7" name="Picture 6">
            <a:extLst>
              <a:ext uri="{FF2B5EF4-FFF2-40B4-BE49-F238E27FC236}">
                <a16:creationId xmlns:a16="http://schemas.microsoft.com/office/drawing/2014/main" id="{8F8E2E7C-351C-4BB6-BEEF-85D1A0C2235C}"/>
              </a:ext>
            </a:extLst>
          </p:cNvPr>
          <p:cNvPicPr>
            <a:picLocks noChangeAspect="1"/>
          </p:cNvPicPr>
          <p:nvPr/>
        </p:nvPicPr>
        <p:blipFill>
          <a:blip r:embed="rId4"/>
          <a:stretch>
            <a:fillRect/>
          </a:stretch>
        </p:blipFill>
        <p:spPr>
          <a:xfrm>
            <a:off x="1559359" y="1543717"/>
            <a:ext cx="5752653" cy="648000"/>
          </a:xfrm>
          <a:prstGeom prst="rect">
            <a:avLst/>
          </a:prstGeom>
        </p:spPr>
      </p:pic>
      <p:sp>
        <p:nvSpPr>
          <p:cNvPr id="8" name="Content Placeholder 1">
            <a:extLst>
              <a:ext uri="{FF2B5EF4-FFF2-40B4-BE49-F238E27FC236}">
                <a16:creationId xmlns:a16="http://schemas.microsoft.com/office/drawing/2014/main" id="{FE22E37F-D9C3-4BE0-BDDE-6342E8469A05}"/>
              </a:ext>
            </a:extLst>
          </p:cNvPr>
          <p:cNvSpPr txBox="1">
            <a:spLocks/>
          </p:cNvSpPr>
          <p:nvPr/>
        </p:nvSpPr>
        <p:spPr bwMode="auto">
          <a:xfrm>
            <a:off x="116191" y="2571750"/>
            <a:ext cx="8879619" cy="14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SQL Injection based on 1=1 is always true. Create an SQL statement to select user profile by UID, with a given UserProfile UID.</a:t>
            </a:r>
          </a:p>
          <a:p>
            <a:pPr>
              <a:buFont typeface="Arial" panose="020B0604020202020204" pitchFamily="34" charset="0"/>
              <a:buChar char="•"/>
            </a:pPr>
            <a:r>
              <a:rPr lang="en-US" sz="1400" dirty="0"/>
              <a:t>If there is not input validator to prevent a user from entering "wrong" input, the user can enter some input as UID: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2019 OR 1=1</a:t>
            </a:r>
          </a:p>
          <a:p>
            <a:pPr>
              <a:buFont typeface="Arial" panose="020B0604020202020204" pitchFamily="34" charset="0"/>
              <a:buChar char="•"/>
            </a:pPr>
            <a:r>
              <a:rPr lang="en-US" sz="1400" dirty="0"/>
              <a:t>The output SQL statement will be:</a:t>
            </a:r>
          </a:p>
        </p:txBody>
      </p:sp>
      <p:pic>
        <p:nvPicPr>
          <p:cNvPr id="4" name="Picture 3">
            <a:extLst>
              <a:ext uri="{FF2B5EF4-FFF2-40B4-BE49-F238E27FC236}">
                <a16:creationId xmlns:a16="http://schemas.microsoft.com/office/drawing/2014/main" id="{E2627E4A-C581-4E8A-A3A8-E5B04563842A}"/>
              </a:ext>
            </a:extLst>
          </p:cNvPr>
          <p:cNvPicPr>
            <a:picLocks noChangeAspect="1"/>
          </p:cNvPicPr>
          <p:nvPr/>
        </p:nvPicPr>
        <p:blipFill rotWithShape="1">
          <a:blip r:embed="rId5"/>
          <a:srcRect l="30833" t="59511" r="37084" b="36289"/>
          <a:stretch/>
        </p:blipFill>
        <p:spPr>
          <a:xfrm>
            <a:off x="1778552" y="4282738"/>
            <a:ext cx="5314265" cy="432000"/>
          </a:xfrm>
          <a:prstGeom prst="rect">
            <a:avLst/>
          </a:prstGeom>
        </p:spPr>
      </p:pic>
    </p:spTree>
    <p:custDataLst>
      <p:tags r:id="rId1"/>
    </p:custDataLst>
    <p:extLst>
      <p:ext uri="{BB962C8B-B14F-4D97-AF65-F5344CB8AC3E}">
        <p14:creationId xmlns:p14="http://schemas.microsoft.com/office/powerpoint/2010/main" val="201474766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What is SQL Injection? (Contd.)</a:t>
            </a:r>
            <a:endParaRPr lang="en-US" dirty="0"/>
          </a:p>
        </p:txBody>
      </p:sp>
      <p:sp>
        <p:nvSpPr>
          <p:cNvPr id="2" name="Content Placeholder 1"/>
          <p:cNvSpPr>
            <a:spLocks noGrp="1"/>
          </p:cNvSpPr>
          <p:nvPr>
            <p:ph idx="1"/>
          </p:nvPr>
        </p:nvSpPr>
        <p:spPr>
          <a:xfrm>
            <a:off x="144064" y="820918"/>
            <a:ext cx="8879619" cy="928369"/>
          </a:xfrm>
        </p:spPr>
        <p:txBody>
          <a:bodyPr/>
          <a:lstStyle/>
          <a:p>
            <a:pPr>
              <a:buFont typeface="Arial" panose="020B0604020202020204" pitchFamily="34" charset="0"/>
              <a:buChar char="•"/>
            </a:pPr>
            <a:r>
              <a:rPr lang="en-US" sz="1400" dirty="0"/>
              <a:t>The SQL statement above is valid, but will return all rows from the UserProfiles table, because OR 1=1 is always TRUE. </a:t>
            </a:r>
          </a:p>
          <a:p>
            <a:pPr>
              <a:buFont typeface="Arial" panose="020B0604020202020204" pitchFamily="34" charset="0"/>
              <a:buChar char="•"/>
            </a:pPr>
            <a:r>
              <a:rPr lang="en-US" sz="1400" dirty="0"/>
              <a:t>If the UserProfiles table contains names, emails, addresses, and passwords, the SQL statement will be:</a:t>
            </a:r>
          </a:p>
        </p:txBody>
      </p:sp>
      <p:pic>
        <p:nvPicPr>
          <p:cNvPr id="3" name="Picture 2">
            <a:extLst>
              <a:ext uri="{FF2B5EF4-FFF2-40B4-BE49-F238E27FC236}">
                <a16:creationId xmlns:a16="http://schemas.microsoft.com/office/drawing/2014/main" id="{D4A8E938-D69B-4FF8-8A17-B0279BC2AFEB}"/>
              </a:ext>
            </a:extLst>
          </p:cNvPr>
          <p:cNvPicPr>
            <a:picLocks noChangeAspect="1"/>
          </p:cNvPicPr>
          <p:nvPr/>
        </p:nvPicPr>
        <p:blipFill rotWithShape="1">
          <a:blip r:embed="rId4"/>
          <a:srcRect l="31620" t="82238" r="18056" b="13032"/>
          <a:stretch/>
        </p:blipFill>
        <p:spPr>
          <a:xfrm>
            <a:off x="914400" y="2069121"/>
            <a:ext cx="6983392" cy="491200"/>
          </a:xfrm>
          <a:prstGeom prst="rect">
            <a:avLst/>
          </a:prstGeom>
        </p:spPr>
      </p:pic>
      <p:sp>
        <p:nvSpPr>
          <p:cNvPr id="5" name="Content Placeholder 1">
            <a:extLst>
              <a:ext uri="{FF2B5EF4-FFF2-40B4-BE49-F238E27FC236}">
                <a16:creationId xmlns:a16="http://schemas.microsoft.com/office/drawing/2014/main" id="{54D4AC81-2807-4291-906F-307F8B38DD67}"/>
              </a:ext>
            </a:extLst>
          </p:cNvPr>
          <p:cNvSpPr txBox="1">
            <a:spLocks/>
          </p:cNvSpPr>
          <p:nvPr/>
        </p:nvSpPr>
        <p:spPr bwMode="auto">
          <a:xfrm>
            <a:off x="264381" y="3018691"/>
            <a:ext cx="8879619" cy="106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A malware creator or hacker might get access to all user profiles in database, by simply typing </a:t>
            </a:r>
            <a:r>
              <a:rPr lang="en-US" sz="1400" dirty="0">
                <a:solidFill>
                  <a:schemeClr val="accent3"/>
                </a:solidFill>
                <a:highlight>
                  <a:srgbClr val="000000"/>
                </a:highlight>
                <a:latin typeface="Times New Roman" panose="02020603050405020304" pitchFamily="18" charset="0"/>
                <a:cs typeface="Times New Roman" panose="02020603050405020304" pitchFamily="18" charset="0"/>
              </a:rPr>
              <a:t>2019 OR 1=1</a:t>
            </a:r>
            <a:r>
              <a:rPr lang="en-US" sz="1400" dirty="0"/>
              <a:t> into the input field.</a:t>
            </a:r>
            <a:r>
              <a:rPr lang="en-US" sz="1400" b="1" dirty="0"/>
              <a:t> </a:t>
            </a:r>
          </a:p>
        </p:txBody>
      </p:sp>
    </p:spTree>
    <p:custDataLst>
      <p:tags r:id="rId1"/>
    </p:custDataLst>
    <p:extLst>
      <p:ext uri="{BB962C8B-B14F-4D97-AF65-F5344CB8AC3E}">
        <p14:creationId xmlns:p14="http://schemas.microsoft.com/office/powerpoint/2010/main" val="372193839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What is SQL Injection? (Contd.)</a:t>
            </a:r>
            <a:endParaRPr lang="en-US" dirty="0"/>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b="1" dirty="0"/>
              <a:t>SQL Injection based on batched SQL statements</a:t>
            </a:r>
          </a:p>
          <a:p>
            <a:pPr>
              <a:buFont typeface="Arial" panose="020B0604020202020204" pitchFamily="34" charset="0"/>
              <a:buChar char="•"/>
            </a:pPr>
            <a:r>
              <a:rPr lang="en-US" sz="1400" dirty="0"/>
              <a:t>Most databases support batched SQL statements. A batch of SQL statements is a group of two or more SQL statements, separated by semicolons.</a:t>
            </a:r>
          </a:p>
          <a:p>
            <a:pPr>
              <a:buFont typeface="Arial" panose="020B0604020202020204" pitchFamily="34" charset="0"/>
              <a:buChar char="•"/>
            </a:pPr>
            <a:r>
              <a:rPr lang="en-US" sz="1400" dirty="0"/>
              <a:t>The SQL statement below will return all rows from the UserProfiles table, then delete the UserImages table. </a:t>
            </a:r>
          </a:p>
          <a:p>
            <a:pPr marL="0" indent="0">
              <a:buNone/>
            </a:pPr>
            <a:endParaRPr lang="en-US" sz="1400" b="1" dirty="0"/>
          </a:p>
        </p:txBody>
      </p:sp>
      <p:pic>
        <p:nvPicPr>
          <p:cNvPr id="3" name="Picture 2">
            <a:extLst>
              <a:ext uri="{FF2B5EF4-FFF2-40B4-BE49-F238E27FC236}">
                <a16:creationId xmlns:a16="http://schemas.microsoft.com/office/drawing/2014/main" id="{4B30E56F-0200-4CBA-B920-15A0EF4AD59F}"/>
              </a:ext>
            </a:extLst>
          </p:cNvPr>
          <p:cNvPicPr>
            <a:picLocks noChangeAspect="1"/>
          </p:cNvPicPr>
          <p:nvPr/>
        </p:nvPicPr>
        <p:blipFill rotWithShape="1">
          <a:blip r:embed="rId4"/>
          <a:srcRect l="30833" t="34560" r="38611" b="60650"/>
          <a:stretch/>
        </p:blipFill>
        <p:spPr>
          <a:xfrm>
            <a:off x="1268195" y="2326198"/>
            <a:ext cx="5572779" cy="491103"/>
          </a:xfrm>
          <a:prstGeom prst="rect">
            <a:avLst/>
          </a:prstGeom>
        </p:spPr>
      </p:pic>
    </p:spTree>
    <p:custDataLst>
      <p:tags r:id="rId1"/>
    </p:custDataLst>
    <p:extLst>
      <p:ext uri="{BB962C8B-B14F-4D97-AF65-F5344CB8AC3E}">
        <p14:creationId xmlns:p14="http://schemas.microsoft.com/office/powerpoint/2010/main" val="370118140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How to Detect and Prevent SQL Injection</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dirty="0"/>
              <a:t>SQL injection vulnerability exists because some developers do not care about data validation and security. There are tools that can help detect flaws and analyze code.</a:t>
            </a:r>
          </a:p>
          <a:p>
            <a:pPr>
              <a:buFont typeface="Arial" panose="020B0604020202020204" pitchFamily="34" charset="0"/>
              <a:buChar char="•"/>
            </a:pPr>
            <a:r>
              <a:rPr lang="en-US" sz="1400" b="1" dirty="0"/>
              <a:t>Open source tools</a:t>
            </a:r>
            <a:r>
              <a:rPr lang="en-US" sz="1400" dirty="0"/>
              <a:t>:</a:t>
            </a:r>
            <a:r>
              <a:rPr lang="en-US" sz="1400" b="1" dirty="0"/>
              <a:t> </a:t>
            </a:r>
            <a:r>
              <a:rPr lang="en-US" sz="1400" dirty="0"/>
              <a:t>To detect a SQL injection attack easily, developers have created good detection engines such as SQLmap or SQLninja.</a:t>
            </a:r>
          </a:p>
          <a:p>
            <a:pPr>
              <a:buFont typeface="Arial" panose="020B0604020202020204" pitchFamily="34" charset="0"/>
              <a:buChar char="•"/>
            </a:pPr>
            <a:r>
              <a:rPr lang="en-US" sz="1400" b="1" dirty="0"/>
              <a:t>Source code analysis tools</a:t>
            </a:r>
            <a:r>
              <a:rPr lang="en-US" sz="1400" dirty="0"/>
              <a:t>:</a:t>
            </a:r>
            <a:r>
              <a:rPr lang="en-US" sz="1400" b="1" dirty="0"/>
              <a:t> </a:t>
            </a:r>
            <a:r>
              <a:rPr lang="en-US" sz="1400" dirty="0"/>
              <a:t>Source code analysis tools, also known to as Static Application Security Testing (SAST) tools, are designed to analyze source code and/or compiled versions of code to help find security flaws such as buffer overflows, SQL Injection flaws, and others.</a:t>
            </a:r>
          </a:p>
          <a:p>
            <a:pPr>
              <a:buFont typeface="Arial" panose="020B0604020202020204" pitchFamily="34" charset="0"/>
              <a:buChar char="•"/>
            </a:pPr>
            <a:r>
              <a:rPr lang="en-US" sz="1400" b="1" dirty="0"/>
              <a:t>Work with a database firewall</a:t>
            </a:r>
            <a:r>
              <a:rPr lang="en-US" sz="1400" dirty="0"/>
              <a:t>: Database firewalls detect SQL injections based on the number of invalid queries from a host, while there are OR and UNION blocks inside of request, or others.</a:t>
            </a:r>
          </a:p>
        </p:txBody>
      </p:sp>
    </p:spTree>
    <p:custDataLst>
      <p:tags r:id="rId1"/>
    </p:custDataLst>
    <p:extLst>
      <p:ext uri="{BB962C8B-B14F-4D97-AF65-F5344CB8AC3E}">
        <p14:creationId xmlns:p14="http://schemas.microsoft.com/office/powerpoint/2010/main" val="654540953"/>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How to Detect and Prevent SQL Injection (Contd.)</a:t>
            </a:r>
          </a:p>
        </p:txBody>
      </p:sp>
      <p:sp>
        <p:nvSpPr>
          <p:cNvPr id="2" name="Content Placeholder 1"/>
          <p:cNvSpPr>
            <a:spLocks noGrp="1"/>
          </p:cNvSpPr>
          <p:nvPr>
            <p:ph idx="1"/>
          </p:nvPr>
        </p:nvSpPr>
        <p:spPr>
          <a:xfrm>
            <a:off x="144064" y="820918"/>
            <a:ext cx="8999935" cy="4051871"/>
          </a:xfrm>
        </p:spPr>
        <p:txBody>
          <a:bodyPr/>
          <a:lstStyle/>
          <a:p>
            <a:pPr marL="0" indent="0">
              <a:buNone/>
            </a:pPr>
            <a:r>
              <a:rPr lang="en-US" sz="1400" b="1" dirty="0"/>
              <a:t>Use prepared statements </a:t>
            </a:r>
          </a:p>
          <a:p>
            <a:pPr>
              <a:buFont typeface="Arial" panose="020B0604020202020204" pitchFamily="34" charset="0"/>
              <a:buChar char="•"/>
            </a:pPr>
            <a:r>
              <a:rPr lang="en-US" sz="1400" dirty="0"/>
              <a:t>Prepared statements with variable binding - also known as parameterized queries - are used by developers for writing database queries. Parameterized queries force the developer to first define all the SQL code, and then pass parameter to the query.</a:t>
            </a:r>
          </a:p>
          <a:p>
            <a:pPr>
              <a:buFont typeface="Arial" panose="020B0604020202020204" pitchFamily="34" charset="0"/>
              <a:buChar char="•"/>
            </a:pPr>
            <a:r>
              <a:rPr lang="en-US" sz="1400" dirty="0"/>
              <a:t>Prepared statements ensure that an attacker is not able to change the intent of a query, even if the SQL commands are inserted by an attacker.</a:t>
            </a:r>
            <a:endParaRPr lang="en-US" sz="1400" b="1" dirty="0"/>
          </a:p>
        </p:txBody>
      </p:sp>
      <p:pic>
        <p:nvPicPr>
          <p:cNvPr id="3" name="Picture 2">
            <a:extLst>
              <a:ext uri="{FF2B5EF4-FFF2-40B4-BE49-F238E27FC236}">
                <a16:creationId xmlns:a16="http://schemas.microsoft.com/office/drawing/2014/main" id="{FE8633BD-D6EE-4F72-839B-94CF315CB830}"/>
              </a:ext>
            </a:extLst>
          </p:cNvPr>
          <p:cNvPicPr>
            <a:picLocks noChangeAspect="1"/>
          </p:cNvPicPr>
          <p:nvPr/>
        </p:nvPicPr>
        <p:blipFill>
          <a:blip r:embed="rId4"/>
          <a:stretch>
            <a:fillRect/>
          </a:stretch>
        </p:blipFill>
        <p:spPr>
          <a:xfrm>
            <a:off x="444873" y="2602946"/>
            <a:ext cx="8254253" cy="1719636"/>
          </a:xfrm>
          <a:prstGeom prst="rect">
            <a:avLst/>
          </a:prstGeom>
        </p:spPr>
      </p:pic>
    </p:spTree>
    <p:custDataLst>
      <p:tags r:id="rId1"/>
    </p:custDataLst>
    <p:extLst>
      <p:ext uri="{BB962C8B-B14F-4D97-AF65-F5344CB8AC3E}">
        <p14:creationId xmlns:p14="http://schemas.microsoft.com/office/powerpoint/2010/main" val="170275925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(Contd.)</a:t>
            </a:r>
          </a:p>
        </p:txBody>
      </p:sp>
      <p:sp>
        <p:nvSpPr>
          <p:cNvPr id="11266" name="Content Placeholder 4"/>
          <p:cNvSpPr>
            <a:spLocks noGrp="1" noChangeArrowheads="1"/>
          </p:cNvSpPr>
          <p:nvPr>
            <p:ph idx="1"/>
          </p:nvPr>
        </p:nvSpPr>
        <p:spPr>
          <a:xfrm>
            <a:off x="145358" y="798944"/>
            <a:ext cx="8853286" cy="3993954"/>
          </a:xfrm>
        </p:spPr>
        <p:txBody>
          <a:bodyPr/>
          <a:lstStyle/>
          <a:p>
            <a:pPr marL="0" indent="0">
              <a:buNone/>
            </a:pPr>
            <a:r>
              <a:rPr lang="en-US" altLang="ja-JP" sz="1400" b="1" dirty="0"/>
              <a:t>Topic 6.2</a:t>
            </a:r>
          </a:p>
          <a:p>
            <a:pPr>
              <a:buFont typeface="Arial" panose="020B0604020202020204" pitchFamily="34" charset="0"/>
              <a:buChar char="•"/>
            </a:pPr>
            <a:r>
              <a:rPr lang="en-US" altLang="ja-JP" sz="1400" dirty="0"/>
              <a:t>Ask the learners if they have heard the term "docker" or "dockerfile“. If yes, ask them to share their understanding of the terms. </a:t>
            </a:r>
          </a:p>
          <a:p>
            <a:pPr>
              <a:buFont typeface="Arial" panose="020B0604020202020204" pitchFamily="34" charset="0"/>
              <a:buChar char="•"/>
            </a:pPr>
            <a:r>
              <a:rPr lang="en-US" sz="1400" dirty="0"/>
              <a:t>Discuss the anatomy of a dockerfile.</a:t>
            </a:r>
          </a:p>
          <a:p>
            <a:pPr>
              <a:buFont typeface="Arial" panose="020B0604020202020204" pitchFamily="34" charset="0"/>
              <a:buChar char="•"/>
            </a:pPr>
            <a:r>
              <a:rPr lang="en-US" sz="1400" dirty="0"/>
              <a:t>Explain how you can start a Docker Container locally.</a:t>
            </a:r>
          </a:p>
          <a:p>
            <a:pPr>
              <a:buFont typeface="Arial" panose="020B0604020202020204" pitchFamily="34" charset="0"/>
              <a:buChar char="•"/>
            </a:pPr>
            <a:r>
              <a:rPr lang="en-US" sz="1400" dirty="0"/>
              <a:t>Explain how to save a Docker Image to a Registry.</a:t>
            </a:r>
          </a:p>
          <a:p>
            <a:pPr marL="0" indent="0">
              <a:lnSpc>
                <a:spcPct val="85000"/>
              </a:lnSpc>
              <a:spcBef>
                <a:spcPct val="30000"/>
              </a:spcBef>
              <a:buNone/>
            </a:pPr>
            <a:endParaRPr lang="en-US" sz="1400" b="1" dirty="0"/>
          </a:p>
          <a:p>
            <a:pPr marL="0" indent="0">
              <a:lnSpc>
                <a:spcPct val="85000"/>
              </a:lnSpc>
              <a:spcBef>
                <a:spcPct val="30000"/>
              </a:spcBef>
              <a:buNone/>
            </a:pPr>
            <a:r>
              <a:rPr lang="en-US" sz="1400" b="1" dirty="0"/>
              <a:t>Topic 6.3</a:t>
            </a:r>
          </a:p>
          <a:p>
            <a:pPr>
              <a:lnSpc>
                <a:spcPct val="85000"/>
              </a:lnSpc>
              <a:spcBef>
                <a:spcPct val="30000"/>
              </a:spcBef>
              <a:buFont typeface="Arial" panose="020B0604020202020204" pitchFamily="34" charset="0"/>
              <a:buChar char="•"/>
            </a:pPr>
            <a:r>
              <a:rPr lang="en-US" sz="1400" dirty="0"/>
              <a:t>Explain </a:t>
            </a:r>
            <a:r>
              <a:rPr lang="en-IN" sz="1400" dirty="0"/>
              <a:t>Continuous Integration/Continuous Deployment (CI/CD) and validate the learners’ understanding by </a:t>
            </a:r>
            <a:r>
              <a:rPr lang="en-US" sz="1400" dirty="0"/>
              <a:t>asking them to list the benefits of CI/CD.</a:t>
            </a:r>
          </a:p>
          <a:p>
            <a:pPr>
              <a:lnSpc>
                <a:spcPct val="85000"/>
              </a:lnSpc>
              <a:spcBef>
                <a:spcPct val="30000"/>
              </a:spcBef>
              <a:buFont typeface="Arial" panose="020B0604020202020204" pitchFamily="34" charset="0"/>
              <a:buChar char="•"/>
            </a:pPr>
            <a:r>
              <a:rPr lang="en-US" sz="1400" dirty="0"/>
              <a:t>Ask the l</a:t>
            </a:r>
            <a:r>
              <a:rPr lang="en-US" altLang="ja-JP" sz="1400" dirty="0"/>
              <a:t>earners</a:t>
            </a:r>
            <a:r>
              <a:rPr lang="en-US" sz="1400" dirty="0"/>
              <a:t> to share their understanding of Continuous Integration.</a:t>
            </a:r>
          </a:p>
          <a:p>
            <a:pPr>
              <a:lnSpc>
                <a:spcPct val="85000"/>
              </a:lnSpc>
              <a:spcBef>
                <a:spcPct val="30000"/>
              </a:spcBef>
              <a:buFont typeface="Arial" panose="020B0604020202020204" pitchFamily="34" charset="0"/>
              <a:buChar char="•"/>
            </a:pPr>
            <a:endParaRPr lang="en-US" sz="1400" dirty="0"/>
          </a:p>
          <a:p>
            <a:pPr>
              <a:lnSpc>
                <a:spcPct val="85000"/>
              </a:lnSpc>
              <a:spcBef>
                <a:spcPct val="30000"/>
              </a:spcBef>
            </a:pPr>
            <a:endParaRPr lang="en-US" sz="1400"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How to Detect and Prevent SQL Injection (Contd.)</a:t>
            </a:r>
          </a:p>
        </p:txBody>
      </p:sp>
      <p:sp>
        <p:nvSpPr>
          <p:cNvPr id="2" name="Content Placeholder 1"/>
          <p:cNvSpPr>
            <a:spLocks noGrp="1"/>
          </p:cNvSpPr>
          <p:nvPr>
            <p:ph idx="1"/>
          </p:nvPr>
        </p:nvSpPr>
        <p:spPr>
          <a:xfrm>
            <a:off x="144064" y="820918"/>
            <a:ext cx="8796735" cy="4051871"/>
          </a:xfrm>
        </p:spPr>
        <p:txBody>
          <a:bodyPr/>
          <a:lstStyle/>
          <a:p>
            <a:pPr marL="0" indent="0">
              <a:buNone/>
            </a:pPr>
            <a:r>
              <a:rPr lang="en-US" sz="1400" b="1" dirty="0"/>
              <a:t>Use Stored Procedures </a:t>
            </a:r>
          </a:p>
          <a:p>
            <a:pPr>
              <a:buFont typeface="Arial" panose="020B0604020202020204" pitchFamily="34" charset="0"/>
              <a:buChar char="•"/>
            </a:pPr>
            <a:r>
              <a:rPr lang="en-US" sz="1400" dirty="0"/>
              <a:t>Stored procedures are not always safe from SQL injection. </a:t>
            </a:r>
          </a:p>
          <a:p>
            <a:pPr>
              <a:buFont typeface="Arial" panose="020B0604020202020204" pitchFamily="34" charset="0"/>
              <a:buChar char="•"/>
            </a:pPr>
            <a:r>
              <a:rPr lang="en-US" sz="1400" dirty="0"/>
              <a:t>The difference between prepared statements and stored procedures is that the SQL code for a stored procedure is defined and stored in the database itself, and then called from the application. </a:t>
            </a:r>
          </a:p>
          <a:p>
            <a:pPr>
              <a:buFont typeface="Arial" panose="020B0604020202020204" pitchFamily="34" charset="0"/>
              <a:buChar char="•"/>
            </a:pPr>
            <a:r>
              <a:rPr lang="en-US" sz="1400" dirty="0"/>
              <a:t>Both of these techniques have the same effectiveness in preventing SQL injection.</a:t>
            </a:r>
          </a:p>
          <a:p>
            <a:pPr marL="0" indent="0">
              <a:buNone/>
            </a:pPr>
            <a:r>
              <a:rPr lang="en-US" sz="1400" b="1" dirty="0"/>
              <a:t>Whitelist Input Validation</a:t>
            </a:r>
          </a:p>
          <a:p>
            <a:pPr>
              <a:buFont typeface="Arial" panose="020B0604020202020204" pitchFamily="34" charset="0"/>
              <a:buChar char="•"/>
            </a:pPr>
            <a:r>
              <a:rPr lang="en-US" sz="1400" dirty="0"/>
              <a:t>Various parts of SQL queries are not legal locations for the use of bind variables.</a:t>
            </a:r>
          </a:p>
          <a:p>
            <a:pPr>
              <a:buFont typeface="Arial" panose="020B0604020202020204" pitchFamily="34" charset="0"/>
              <a:buChar char="•"/>
            </a:pPr>
            <a:r>
              <a:rPr lang="en-IN" sz="1400" dirty="0"/>
              <a:t>In such situations, input</a:t>
            </a:r>
            <a:r>
              <a:rPr lang="en-US" sz="1400" dirty="0"/>
              <a:t> validation or query redesign is the most appropriate defense.</a:t>
            </a:r>
          </a:p>
          <a:p>
            <a:pPr>
              <a:buFont typeface="Arial" panose="020B0604020202020204" pitchFamily="34" charset="0"/>
              <a:buChar char="•"/>
            </a:pPr>
            <a:r>
              <a:rPr lang="en-US" sz="1400" dirty="0"/>
              <a:t>If user parameter values are used for targeting different table names and column names, then the parameter values should be mapped to the legal/expected table or column names to ensure unvalidated user input does not end up in the query.</a:t>
            </a:r>
          </a:p>
          <a:p>
            <a:pPr marL="0" indent="0">
              <a:buNone/>
            </a:pPr>
            <a:endParaRPr lang="en-US" sz="1400" dirty="0"/>
          </a:p>
        </p:txBody>
      </p:sp>
    </p:spTree>
    <p:custDataLst>
      <p:tags r:id="rId1"/>
    </p:custDataLst>
    <p:extLst>
      <p:ext uri="{BB962C8B-B14F-4D97-AF65-F5344CB8AC3E}">
        <p14:creationId xmlns:p14="http://schemas.microsoft.com/office/powerpoint/2010/main" val="360346786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How to Detect and Prevent SQL Injection (Contd.)</a:t>
            </a:r>
          </a:p>
        </p:txBody>
      </p:sp>
      <p:sp>
        <p:nvSpPr>
          <p:cNvPr id="2" name="Content Placeholder 1"/>
          <p:cNvSpPr>
            <a:spLocks noGrp="1"/>
          </p:cNvSpPr>
          <p:nvPr>
            <p:ph idx="1"/>
          </p:nvPr>
        </p:nvSpPr>
        <p:spPr>
          <a:xfrm>
            <a:off x="144064" y="820919"/>
            <a:ext cx="8879619" cy="3890782"/>
          </a:xfrm>
        </p:spPr>
        <p:txBody>
          <a:bodyPr/>
          <a:lstStyle/>
          <a:p>
            <a:pPr marL="0" indent="0">
              <a:buNone/>
            </a:pPr>
            <a:r>
              <a:rPr lang="en-US" sz="1400" b="1" dirty="0"/>
              <a:t>Escaping all user-supplied input </a:t>
            </a:r>
          </a:p>
          <a:p>
            <a:pPr>
              <a:buFont typeface="Arial" panose="020B0604020202020204" pitchFamily="34" charset="0"/>
              <a:buChar char="•"/>
            </a:pPr>
            <a:r>
              <a:rPr lang="en-US" sz="1400" dirty="0"/>
              <a:t>This technique should only be used as a last resort when none of the techniques are feasible and involves escaping user input before putting it in a query.</a:t>
            </a:r>
          </a:p>
          <a:p>
            <a:pPr>
              <a:buFont typeface="Arial" panose="020B0604020202020204" pitchFamily="34" charset="0"/>
              <a:buChar char="•"/>
            </a:pPr>
            <a:r>
              <a:rPr lang="en-IN" sz="1400" dirty="0"/>
              <a:t>The Escaping works in such a way that e</a:t>
            </a:r>
            <a:r>
              <a:rPr lang="en-US" sz="1400" dirty="0"/>
              <a:t>ach DBMS supports one or more character escaping schemes specific to certain kinds of queries.</a:t>
            </a:r>
          </a:p>
          <a:p>
            <a:pPr>
              <a:buFont typeface="Arial" panose="020B0604020202020204" pitchFamily="34" charset="0"/>
              <a:buChar char="•"/>
            </a:pPr>
            <a:r>
              <a:rPr lang="en-US" sz="1400" dirty="0"/>
              <a:t>There are libraries and tools used for Input Escaping.</a:t>
            </a:r>
          </a:p>
          <a:p>
            <a:pPr>
              <a:buFont typeface="Arial" panose="020B0604020202020204" pitchFamily="34" charset="0"/>
              <a:buChar char="•"/>
            </a:pPr>
            <a:r>
              <a:rPr lang="en-US" sz="1400" dirty="0"/>
              <a:t>The ESAPI libraries make it easier for programmers to retrofit security into applications and serve as a solid foundation.</a:t>
            </a:r>
          </a:p>
        </p:txBody>
      </p:sp>
    </p:spTree>
    <p:custDataLst>
      <p:tags r:id="rId1"/>
    </p:custDataLst>
    <p:extLst>
      <p:ext uri="{BB962C8B-B14F-4D97-AF65-F5344CB8AC3E}">
        <p14:creationId xmlns:p14="http://schemas.microsoft.com/office/powerpoint/2010/main" val="4247091641"/>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0"/>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How to Detect and Prevent SQL Injection (Contd.)</a:t>
            </a:r>
          </a:p>
        </p:txBody>
      </p:sp>
      <p:sp>
        <p:nvSpPr>
          <p:cNvPr id="2" name="Content Placeholder 1"/>
          <p:cNvSpPr>
            <a:spLocks noGrp="1"/>
          </p:cNvSpPr>
          <p:nvPr>
            <p:ph idx="1"/>
          </p:nvPr>
        </p:nvSpPr>
        <p:spPr>
          <a:xfrm>
            <a:off x="144064" y="757552"/>
            <a:ext cx="8879619" cy="4051871"/>
          </a:xfrm>
        </p:spPr>
        <p:txBody>
          <a:bodyPr/>
          <a:lstStyle/>
          <a:p>
            <a:pPr marL="0" indent="0">
              <a:buNone/>
            </a:pPr>
            <a:r>
              <a:rPr lang="en-US" sz="1400" b="1" dirty="0"/>
              <a:t>Additional defenses</a:t>
            </a:r>
          </a:p>
          <a:p>
            <a:pPr marL="0" indent="0">
              <a:buNone/>
            </a:pPr>
            <a:r>
              <a:rPr lang="en-US" sz="1400" dirty="0"/>
              <a:t>To provide defense in depth, these additional defenses can be adopted:</a:t>
            </a:r>
          </a:p>
          <a:p>
            <a:pPr marL="347663" indent="-179388">
              <a:buFont typeface="Arial" panose="020B0604020202020204" pitchFamily="34" charset="0"/>
              <a:buChar char="•"/>
            </a:pPr>
            <a:r>
              <a:rPr lang="en-US" sz="1400" b="1" dirty="0"/>
              <a:t>Least privilege</a:t>
            </a:r>
            <a:r>
              <a:rPr lang="en-US" sz="1400" dirty="0"/>
              <a:t>:</a:t>
            </a:r>
            <a:r>
              <a:rPr lang="en-US" sz="1400" b="1" dirty="0"/>
              <a:t> </a:t>
            </a:r>
            <a:r>
              <a:rPr lang="en-US" sz="1400" dirty="0"/>
              <a:t>The privileges assigned to every database account should be minimized in order to reduce the potential damage of a successful SQL injection attack. Minimizing the privileges will reduce the unauthorized access attempts, even when an attacker is not trying to use SQL injection as part of their exploit.</a:t>
            </a:r>
          </a:p>
          <a:p>
            <a:pPr marL="347663" indent="-179388">
              <a:buFont typeface="Arial" panose="020B0604020202020204" pitchFamily="34" charset="0"/>
              <a:buChar char="•"/>
            </a:pPr>
            <a:r>
              <a:rPr lang="en-US" sz="1400" b="1" dirty="0"/>
              <a:t>Multiple database users</a:t>
            </a:r>
            <a:r>
              <a:rPr lang="en-US" sz="1400" dirty="0"/>
              <a:t>:</a:t>
            </a:r>
            <a:r>
              <a:rPr lang="en-US" sz="1400" b="1" dirty="0"/>
              <a:t> </a:t>
            </a:r>
            <a:r>
              <a:rPr lang="en-US" sz="1400" dirty="0"/>
              <a:t>Web applications designers should avoid using the same owner/admin account in the web applications to connect to the database. Different DB users could be used for different web applications. </a:t>
            </a:r>
          </a:p>
          <a:p>
            <a:pPr marL="347663" indent="-179388">
              <a:buFont typeface="Arial" panose="020B0604020202020204" pitchFamily="34" charset="0"/>
              <a:buChar char="•"/>
            </a:pPr>
            <a:r>
              <a:rPr lang="en-US" sz="1400" b="1" dirty="0"/>
              <a:t>SQL views</a:t>
            </a:r>
            <a:r>
              <a:rPr lang="en-US" sz="1400" dirty="0"/>
              <a:t>:</a:t>
            </a:r>
            <a:r>
              <a:rPr lang="en-US" sz="1400" b="1" dirty="0"/>
              <a:t> </a:t>
            </a:r>
            <a:r>
              <a:rPr lang="en-US" sz="1400" dirty="0"/>
              <a:t>SQL views is used to further increase the access detail by limiting read access to specific fields of a table or joins of tables.</a:t>
            </a:r>
            <a:endParaRPr lang="en-US" sz="1400" strike="sngStrike" dirty="0">
              <a:solidFill>
                <a:srgbClr val="FF0000"/>
              </a:solidFill>
            </a:endParaRPr>
          </a:p>
          <a:p>
            <a:pPr marL="348715" indent="-285750">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00348672"/>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Secure the Application</a:t>
            </a:r>
          </a:p>
        </p:txBody>
      </p:sp>
      <p:sp>
        <p:nvSpPr>
          <p:cNvPr id="2" name="Content Placeholder 1"/>
          <p:cNvSpPr>
            <a:spLocks noGrp="1"/>
          </p:cNvSpPr>
          <p:nvPr>
            <p:ph idx="1"/>
          </p:nvPr>
        </p:nvSpPr>
        <p:spPr>
          <a:xfrm>
            <a:off x="144064" y="820918"/>
            <a:ext cx="8879619" cy="1134491"/>
          </a:xfrm>
        </p:spPr>
        <p:txBody>
          <a:bodyPr/>
          <a:lstStyle/>
          <a:p>
            <a:pPr marL="0" indent="0">
              <a:buNone/>
            </a:pPr>
            <a:r>
              <a:rPr lang="en-US" sz="1600" b="1" dirty="0"/>
              <a:t>What is OWASP?</a:t>
            </a:r>
          </a:p>
          <a:p>
            <a:pPr marL="0" indent="0">
              <a:buNone/>
            </a:pPr>
            <a:r>
              <a:rPr lang="en-US" sz="1600" dirty="0"/>
              <a:t>The Open Web Application Security Project (OWASP) is focused on providing education, tools, and other resources to help developers avoid security problems in web-based applications. Resources provided by OWASP include:</a:t>
            </a:r>
          </a:p>
        </p:txBody>
      </p:sp>
      <p:graphicFrame>
        <p:nvGraphicFramePr>
          <p:cNvPr id="3" name="Table 3">
            <a:extLst>
              <a:ext uri="{FF2B5EF4-FFF2-40B4-BE49-F238E27FC236}">
                <a16:creationId xmlns:a16="http://schemas.microsoft.com/office/drawing/2014/main" id="{F4586C53-B87C-4294-8A22-F57532AA1089}"/>
              </a:ext>
            </a:extLst>
          </p:cNvPr>
          <p:cNvGraphicFramePr>
            <a:graphicFrameLocks noGrp="1"/>
          </p:cNvGraphicFramePr>
          <p:nvPr>
            <p:extLst>
              <p:ext uri="{D42A27DB-BD31-4B8C-83A1-F6EECF244321}">
                <p14:modId xmlns:p14="http://schemas.microsoft.com/office/powerpoint/2010/main" val="1907643345"/>
              </p:ext>
            </p:extLst>
          </p:nvPr>
        </p:nvGraphicFramePr>
        <p:xfrm>
          <a:off x="356382" y="2249366"/>
          <a:ext cx="8435925" cy="1463040"/>
        </p:xfrm>
        <a:graphic>
          <a:graphicData uri="http://schemas.openxmlformats.org/drawingml/2006/table">
            <a:tbl>
              <a:tblPr firstRow="1" bandRow="1">
                <a:tableStyleId>{5C22544A-7EE6-4342-B048-85BDC9FD1C3A}</a:tableStyleId>
              </a:tblPr>
              <a:tblGrid>
                <a:gridCol w="2811975">
                  <a:extLst>
                    <a:ext uri="{9D8B030D-6E8A-4147-A177-3AD203B41FA5}">
                      <a16:colId xmlns:a16="http://schemas.microsoft.com/office/drawing/2014/main" val="2724859799"/>
                    </a:ext>
                  </a:extLst>
                </a:gridCol>
                <a:gridCol w="2811975">
                  <a:extLst>
                    <a:ext uri="{9D8B030D-6E8A-4147-A177-3AD203B41FA5}">
                      <a16:colId xmlns:a16="http://schemas.microsoft.com/office/drawing/2014/main" val="906006208"/>
                    </a:ext>
                  </a:extLst>
                </a:gridCol>
                <a:gridCol w="2811975">
                  <a:extLst>
                    <a:ext uri="{9D8B030D-6E8A-4147-A177-3AD203B41FA5}">
                      <a16:colId xmlns:a16="http://schemas.microsoft.com/office/drawing/2014/main" val="1835087645"/>
                    </a:ext>
                  </a:extLst>
                </a:gridCol>
              </a:tblGrid>
              <a:tr h="0">
                <a:tc>
                  <a:txBody>
                    <a:bodyPr/>
                    <a:lstStyle/>
                    <a:p>
                      <a:pPr algn="ctr"/>
                      <a:r>
                        <a:rPr lang="en-US" sz="1400" dirty="0"/>
                        <a:t>Tools</a:t>
                      </a:r>
                    </a:p>
                  </a:txBody>
                  <a:tcPr anchor="ctr"/>
                </a:tc>
                <a:tc>
                  <a:txBody>
                    <a:bodyPr/>
                    <a:lstStyle/>
                    <a:p>
                      <a:pPr algn="ctr"/>
                      <a:r>
                        <a:rPr lang="en-US" sz="1400" dirty="0"/>
                        <a:t>Code Projects</a:t>
                      </a:r>
                    </a:p>
                  </a:txBody>
                  <a:tcPr anchor="ctr"/>
                </a:tc>
                <a:tc>
                  <a:txBody>
                    <a:bodyPr/>
                    <a:lstStyle/>
                    <a:p>
                      <a:pPr algn="ctr"/>
                      <a:r>
                        <a:rPr lang="en-US" sz="1400" dirty="0"/>
                        <a:t>Documentation Projects</a:t>
                      </a:r>
                    </a:p>
                  </a:txBody>
                  <a:tcPr anchor="ctr"/>
                </a:tc>
                <a:extLst>
                  <a:ext uri="{0D108BD9-81ED-4DB2-BD59-A6C34878D82A}">
                    <a16:rowId xmlns:a16="http://schemas.microsoft.com/office/drawing/2014/main" val="2630082068"/>
                  </a:ext>
                </a:extLst>
              </a:tr>
              <a:tr h="370840">
                <a:tc>
                  <a:txBody>
                    <a:bodyPr/>
                    <a:lstStyle/>
                    <a:p>
                      <a:pPr marL="225425" lvl="1" indent="-169863">
                        <a:buFont typeface="Arial" panose="020B0604020202020204" pitchFamily="34" charset="0"/>
                        <a:buChar char="•"/>
                      </a:pPr>
                      <a:r>
                        <a:rPr lang="en-US" sz="1400" dirty="0"/>
                        <a:t>OWASP Zed Attack Proxy (ZAP)</a:t>
                      </a:r>
                    </a:p>
                    <a:p>
                      <a:pPr marL="225425" lvl="1" indent="-169863">
                        <a:buFont typeface="Arial" panose="020B0604020202020204" pitchFamily="34" charset="0"/>
                        <a:buChar char="•"/>
                      </a:pPr>
                      <a:r>
                        <a:rPr lang="en-US" sz="1400" dirty="0"/>
                        <a:t>Dependency Check</a:t>
                      </a:r>
                    </a:p>
                    <a:p>
                      <a:pPr marL="225425" lvl="1" indent="-169863">
                        <a:buFont typeface="Arial" panose="020B0604020202020204" pitchFamily="34" charset="0"/>
                        <a:buChar char="•"/>
                      </a:pPr>
                      <a:r>
                        <a:rPr lang="en-US" sz="1400" dirty="0"/>
                        <a:t>OWASP DefectDojo</a:t>
                      </a:r>
                    </a:p>
                  </a:txBody>
                  <a:tcPr/>
                </a:tc>
                <a:tc>
                  <a:txBody>
                    <a:bodyPr/>
                    <a:lstStyle/>
                    <a:p>
                      <a:pPr marL="225425" indent="-225425">
                        <a:buFont typeface="Arial" panose="020B0604020202020204" pitchFamily="34" charset="0"/>
                        <a:buChar char="•"/>
                      </a:pPr>
                      <a:r>
                        <a:rPr lang="en-US" sz="1400" dirty="0"/>
                        <a:t>OWASP ModSecurity Core Rule Set (CRS)</a:t>
                      </a:r>
                    </a:p>
                    <a:p>
                      <a:pPr marL="225425" indent="-225425">
                        <a:buFont typeface="Arial" panose="020B0604020202020204" pitchFamily="34" charset="0"/>
                        <a:buChar char="•"/>
                      </a:pPr>
                      <a:r>
                        <a:rPr lang="en-US" sz="1400" dirty="0"/>
                        <a:t>OWASP CSRFGuard</a:t>
                      </a:r>
                    </a:p>
                  </a:txBody>
                  <a:tcPr/>
                </a:tc>
                <a:tc>
                  <a:txBody>
                    <a:bodyPr/>
                    <a:lstStyle/>
                    <a:p>
                      <a:pPr marL="225425" lvl="1" indent="-169863">
                        <a:buFont typeface="Arial" panose="020B0604020202020204" pitchFamily="34" charset="0"/>
                        <a:buChar char="•"/>
                      </a:pPr>
                      <a:r>
                        <a:rPr lang="en-US" sz="1400" dirty="0"/>
                        <a:t>OWASP Application Security Verification Standard </a:t>
                      </a:r>
                    </a:p>
                    <a:p>
                      <a:pPr marL="225425" lvl="1" indent="-169863">
                        <a:buFont typeface="Arial" panose="020B0604020202020204" pitchFamily="34" charset="0"/>
                        <a:buChar char="•"/>
                      </a:pPr>
                      <a:r>
                        <a:rPr lang="en-US" sz="1400" dirty="0"/>
                        <a:t>OWASP Top Ten</a:t>
                      </a:r>
                    </a:p>
                    <a:p>
                      <a:pPr marL="225425" lvl="1" indent="-169863">
                        <a:buFont typeface="Arial" panose="020B0604020202020204" pitchFamily="34" charset="0"/>
                        <a:buChar char="•"/>
                      </a:pPr>
                      <a:r>
                        <a:rPr lang="en-US" sz="1400" dirty="0"/>
                        <a:t>OWASP Cheat Sheet Series</a:t>
                      </a:r>
                    </a:p>
                    <a:p>
                      <a:pPr marL="225425" indent="-169863">
                        <a:buFont typeface="Arial" panose="020B0604020202020204" pitchFamily="34" charset="0"/>
                        <a:buChar char="•"/>
                      </a:pPr>
                      <a:endParaRPr lang="en-US" sz="1400" dirty="0"/>
                    </a:p>
                  </a:txBody>
                  <a:tcPr/>
                </a:tc>
                <a:extLst>
                  <a:ext uri="{0D108BD9-81ED-4DB2-BD59-A6C34878D82A}">
                    <a16:rowId xmlns:a16="http://schemas.microsoft.com/office/drawing/2014/main" val="59010241"/>
                  </a:ext>
                </a:extLst>
              </a:tr>
            </a:tbl>
          </a:graphicData>
        </a:graphic>
      </p:graphicFrame>
    </p:spTree>
    <p:custDataLst>
      <p:tags r:id="rId1"/>
    </p:custDataLst>
    <p:extLst>
      <p:ext uri="{BB962C8B-B14F-4D97-AF65-F5344CB8AC3E}">
        <p14:creationId xmlns:p14="http://schemas.microsoft.com/office/powerpoint/2010/main" val="1091818941"/>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Cross-Site Scripting (XSS)</a:t>
            </a:r>
            <a:endParaRPr lang="en-US" dirty="0"/>
          </a:p>
        </p:txBody>
      </p:sp>
      <p:sp>
        <p:nvSpPr>
          <p:cNvPr id="2" name="Content Placeholder 1"/>
          <p:cNvSpPr>
            <a:spLocks noGrp="1"/>
          </p:cNvSpPr>
          <p:nvPr>
            <p:ph idx="1"/>
          </p:nvPr>
        </p:nvSpPr>
        <p:spPr>
          <a:xfrm>
            <a:off x="144064" y="727133"/>
            <a:ext cx="8999935" cy="2135337"/>
          </a:xfrm>
        </p:spPr>
        <p:txBody>
          <a:bodyPr/>
          <a:lstStyle/>
          <a:p>
            <a:pPr>
              <a:buFont typeface="Arial" panose="020B0604020202020204" pitchFamily="34" charset="0"/>
              <a:buChar char="•"/>
            </a:pPr>
            <a:r>
              <a:rPr lang="en-US" sz="1400" dirty="0"/>
              <a:t>Cross site scripting attacks happen when user-submitted content that has not been sanitized is displayed to other users. </a:t>
            </a:r>
          </a:p>
          <a:p>
            <a:pPr>
              <a:buFont typeface="Arial" panose="020B0604020202020204" pitchFamily="34" charset="0"/>
              <a:buChar char="•"/>
            </a:pPr>
            <a:r>
              <a:rPr lang="en-US" sz="1400" dirty="0"/>
              <a:t>The most obvious version of this exploit is where one user submits a comment that includes a script that performs a malicious action and anyone who views the comments page has that script executed on their machine.</a:t>
            </a:r>
          </a:p>
          <a:p>
            <a:pPr>
              <a:buFont typeface="Arial" panose="020B0604020202020204" pitchFamily="34" charset="0"/>
              <a:buChar char="•"/>
            </a:pPr>
            <a:r>
              <a:rPr lang="en-US" sz="1400" dirty="0"/>
              <a:t>Nowadays, the bigger problem is that the users are dealing with more than the data that is stored in the database, or “Stored XSS Attacks.” For example, consider this page, which displays content from a request parameter:</a:t>
            </a:r>
          </a:p>
        </p:txBody>
      </p:sp>
      <p:pic>
        <p:nvPicPr>
          <p:cNvPr id="3" name="Picture 2">
            <a:extLst>
              <a:ext uri="{FF2B5EF4-FFF2-40B4-BE49-F238E27FC236}">
                <a16:creationId xmlns:a16="http://schemas.microsoft.com/office/drawing/2014/main" id="{969B5ACE-5F59-49B7-84F0-56B0D1E46984}"/>
              </a:ext>
            </a:extLst>
          </p:cNvPr>
          <p:cNvPicPr>
            <a:picLocks noChangeAspect="1"/>
          </p:cNvPicPr>
          <p:nvPr/>
        </p:nvPicPr>
        <p:blipFill>
          <a:blip r:embed="rId4"/>
          <a:stretch>
            <a:fillRect/>
          </a:stretch>
        </p:blipFill>
        <p:spPr>
          <a:xfrm>
            <a:off x="1529817" y="2692463"/>
            <a:ext cx="5768260" cy="1018625"/>
          </a:xfrm>
          <a:prstGeom prst="rect">
            <a:avLst/>
          </a:prstGeom>
        </p:spPr>
      </p:pic>
      <p:sp>
        <p:nvSpPr>
          <p:cNvPr id="7" name="Content Placeholder 1">
            <a:extLst>
              <a:ext uri="{FF2B5EF4-FFF2-40B4-BE49-F238E27FC236}">
                <a16:creationId xmlns:a16="http://schemas.microsoft.com/office/drawing/2014/main" id="{5FCB1E86-3FC7-48AF-B95A-F4952DAF0EB4}"/>
              </a:ext>
            </a:extLst>
          </p:cNvPr>
          <p:cNvSpPr txBox="1">
            <a:spLocks/>
          </p:cNvSpPr>
          <p:nvPr/>
        </p:nvSpPr>
        <p:spPr bwMode="auto">
          <a:xfrm>
            <a:off x="144065" y="3912489"/>
            <a:ext cx="89999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A hacker could trick someone into visiting the page with a link in an email that provides malicious code in a parameter:</a:t>
            </a:r>
          </a:p>
        </p:txBody>
      </p:sp>
      <p:pic>
        <p:nvPicPr>
          <p:cNvPr id="4" name="Picture 3">
            <a:extLst>
              <a:ext uri="{FF2B5EF4-FFF2-40B4-BE49-F238E27FC236}">
                <a16:creationId xmlns:a16="http://schemas.microsoft.com/office/drawing/2014/main" id="{5A5647D4-34C0-4833-9D74-0FB39F15B855}"/>
              </a:ext>
            </a:extLst>
          </p:cNvPr>
          <p:cNvPicPr>
            <a:picLocks noChangeAspect="1"/>
          </p:cNvPicPr>
          <p:nvPr/>
        </p:nvPicPr>
        <p:blipFill>
          <a:blip r:embed="rId5"/>
          <a:stretch>
            <a:fillRect/>
          </a:stretch>
        </p:blipFill>
        <p:spPr>
          <a:xfrm>
            <a:off x="957262" y="4445470"/>
            <a:ext cx="7229475" cy="282893"/>
          </a:xfrm>
          <a:prstGeom prst="rect">
            <a:avLst/>
          </a:prstGeom>
        </p:spPr>
      </p:pic>
    </p:spTree>
    <p:custDataLst>
      <p:tags r:id="rId1"/>
    </p:custDataLst>
    <p:extLst>
      <p:ext uri="{BB962C8B-B14F-4D97-AF65-F5344CB8AC3E}">
        <p14:creationId xmlns:p14="http://schemas.microsoft.com/office/powerpoint/2010/main" val="3588029269"/>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Cross-Site Scripting (XSS) (Contd.)</a:t>
            </a:r>
            <a:endParaRPr lang="en-US" dirty="0"/>
          </a:p>
        </p:txBody>
      </p:sp>
      <p:sp>
        <p:nvSpPr>
          <p:cNvPr id="2" name="Content Placeholder 1"/>
          <p:cNvSpPr>
            <a:spLocks noGrp="1"/>
          </p:cNvSpPr>
          <p:nvPr>
            <p:ph idx="1"/>
          </p:nvPr>
        </p:nvSpPr>
        <p:spPr>
          <a:xfrm>
            <a:off x="144064" y="820919"/>
            <a:ext cx="8879619" cy="634574"/>
          </a:xfrm>
        </p:spPr>
        <p:txBody>
          <a:bodyPr/>
          <a:lstStyle/>
          <a:p>
            <a:pPr>
              <a:buFont typeface="Arial" panose="020B0604020202020204" pitchFamily="34" charset="0"/>
              <a:buChar char="•"/>
            </a:pPr>
            <a:r>
              <a:rPr lang="en-US" sz="1400" dirty="0"/>
              <a:t>This link, which includes a url encoded version of the script, would result in an unsuspecting user seeing a page of:</a:t>
            </a:r>
          </a:p>
        </p:txBody>
      </p:sp>
      <p:pic>
        <p:nvPicPr>
          <p:cNvPr id="3" name="Picture 2">
            <a:extLst>
              <a:ext uri="{FF2B5EF4-FFF2-40B4-BE49-F238E27FC236}">
                <a16:creationId xmlns:a16="http://schemas.microsoft.com/office/drawing/2014/main" id="{60B3925F-7D3C-41A4-9356-04F40D7AEEC9}"/>
              </a:ext>
            </a:extLst>
          </p:cNvPr>
          <p:cNvPicPr>
            <a:picLocks noChangeAspect="1"/>
          </p:cNvPicPr>
          <p:nvPr/>
        </p:nvPicPr>
        <p:blipFill>
          <a:blip r:embed="rId4"/>
          <a:stretch>
            <a:fillRect/>
          </a:stretch>
        </p:blipFill>
        <p:spPr>
          <a:xfrm>
            <a:off x="1415830" y="1269215"/>
            <a:ext cx="5658898" cy="772192"/>
          </a:xfrm>
          <a:prstGeom prst="rect">
            <a:avLst/>
          </a:prstGeom>
        </p:spPr>
      </p:pic>
      <p:sp>
        <p:nvSpPr>
          <p:cNvPr id="5" name="Content Placeholder 1">
            <a:extLst>
              <a:ext uri="{FF2B5EF4-FFF2-40B4-BE49-F238E27FC236}">
                <a16:creationId xmlns:a16="http://schemas.microsoft.com/office/drawing/2014/main" id="{28488701-9261-4DF7-900F-F6656AE5423D}"/>
              </a:ext>
            </a:extLst>
          </p:cNvPr>
          <p:cNvSpPr txBox="1">
            <a:spLocks/>
          </p:cNvSpPr>
          <p:nvPr/>
        </p:nvSpPr>
        <p:spPr bwMode="auto">
          <a:xfrm>
            <a:off x="120317" y="2296645"/>
            <a:ext cx="8879619" cy="239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This is called a </a:t>
            </a:r>
            <a:r>
              <a:rPr lang="en-US" sz="1400" b="1" dirty="0"/>
              <a:t>Reflected XSS Attack</a:t>
            </a:r>
            <a:r>
              <a:rPr lang="en-US" sz="1400" dirty="0"/>
              <a:t>. To prevent a reflected XSS attack</a:t>
            </a:r>
            <a:r>
              <a:rPr lang="en-US" sz="1400" b="1" dirty="0"/>
              <a:t>, </a:t>
            </a:r>
            <a:r>
              <a:rPr lang="en-US" sz="1400" dirty="0"/>
              <a:t>the main strategy is to sanitize content where possible, and if it cannot be sanitized, do not display it.</a:t>
            </a:r>
          </a:p>
          <a:p>
            <a:pPr>
              <a:buFont typeface="Arial" panose="020B0604020202020204" pitchFamily="34" charset="0"/>
              <a:buChar char="•"/>
            </a:pPr>
            <a:r>
              <a:rPr lang="en-US" sz="1400" dirty="0"/>
              <a:t>OWASP recommends never displaying untrusted content in the following locations:</a:t>
            </a:r>
          </a:p>
          <a:p>
            <a:pPr lvl="1">
              <a:buFont typeface="Arial" panose="020B0604020202020204" pitchFamily="34" charset="0"/>
              <a:buChar char="•"/>
            </a:pPr>
            <a:r>
              <a:rPr lang="en-US" dirty="0"/>
              <a:t>Inside script tags</a:t>
            </a:r>
          </a:p>
          <a:p>
            <a:pPr lvl="1">
              <a:buFont typeface="Arial" panose="020B0604020202020204" pitchFamily="34" charset="0"/>
              <a:buChar char="•"/>
            </a:pPr>
            <a:r>
              <a:rPr lang="en-US" dirty="0"/>
              <a:t>Inside comments</a:t>
            </a:r>
          </a:p>
          <a:p>
            <a:pPr lvl="1">
              <a:buFont typeface="Arial" panose="020B0604020202020204" pitchFamily="34" charset="0"/>
              <a:buChar char="•"/>
            </a:pPr>
            <a:r>
              <a:rPr lang="en-US" dirty="0"/>
              <a:t>As part of attribute names</a:t>
            </a:r>
          </a:p>
          <a:p>
            <a:pPr lvl="1">
              <a:buFont typeface="Arial" panose="020B0604020202020204" pitchFamily="34" charset="0"/>
              <a:buChar char="•"/>
            </a:pPr>
            <a:r>
              <a:rPr lang="en-US" dirty="0"/>
              <a:t>As part of tag names</a:t>
            </a:r>
          </a:p>
          <a:p>
            <a:pPr lvl="1">
              <a:buFont typeface="Arial" panose="020B0604020202020204" pitchFamily="34" charset="0"/>
              <a:buChar char="•"/>
            </a:pPr>
            <a:r>
              <a:rPr lang="en-US" dirty="0"/>
              <a:t>In CSS (within style tags)</a:t>
            </a:r>
          </a:p>
          <a:p>
            <a:pPr lvl="1">
              <a:buFont typeface="Arial" panose="020B0604020202020204" pitchFamily="34" charset="0"/>
              <a:buChar char="•"/>
            </a:pPr>
            <a:endParaRPr lang="en-US"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115665054"/>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altLang="en-US" dirty="0"/>
              <a:t>Cross-Site Scripting (XSS)</a:t>
            </a:r>
            <a:r>
              <a:rPr lang="en-US" dirty="0"/>
              <a:t> (Contd.)</a:t>
            </a:r>
          </a:p>
        </p:txBody>
      </p:sp>
      <p:sp>
        <p:nvSpPr>
          <p:cNvPr id="2" name="Content Placeholder 1"/>
          <p:cNvSpPr>
            <a:spLocks noGrp="1"/>
          </p:cNvSpPr>
          <p:nvPr>
            <p:ph idx="1"/>
          </p:nvPr>
        </p:nvSpPr>
        <p:spPr>
          <a:xfrm>
            <a:off x="144064" y="820918"/>
            <a:ext cx="8834835" cy="4051871"/>
          </a:xfrm>
        </p:spPr>
        <p:txBody>
          <a:bodyPr/>
          <a:lstStyle/>
          <a:p>
            <a:pPr>
              <a:buFont typeface="Arial" panose="020B0604020202020204" pitchFamily="34" charset="0"/>
              <a:buChar char="•"/>
            </a:pPr>
            <a:r>
              <a:rPr lang="en-US" sz="1600" dirty="0"/>
              <a:t>The content can be displayed in some locations, if it is sanitized first. These locations include:</a:t>
            </a:r>
          </a:p>
          <a:p>
            <a:pPr lvl="1">
              <a:buFont typeface="Arial" panose="020B0604020202020204" pitchFamily="34" charset="0"/>
              <a:buChar char="•"/>
            </a:pPr>
            <a:r>
              <a:rPr lang="en-US" sz="1600" dirty="0"/>
              <a:t>Content of an HTML tag</a:t>
            </a:r>
          </a:p>
          <a:p>
            <a:pPr lvl="1">
              <a:buFont typeface="Arial" panose="020B0604020202020204" pitchFamily="34" charset="0"/>
              <a:buChar char="•"/>
            </a:pPr>
            <a:r>
              <a:rPr lang="en-US" sz="1600" dirty="0"/>
              <a:t>Value of an attribute</a:t>
            </a:r>
          </a:p>
          <a:p>
            <a:pPr lvl="1">
              <a:buFont typeface="Arial" panose="020B0604020202020204" pitchFamily="34" charset="0"/>
              <a:buChar char="•"/>
            </a:pPr>
            <a:r>
              <a:rPr lang="en-US" sz="1600" dirty="0"/>
              <a:t>Variable within Javascript</a:t>
            </a:r>
          </a:p>
          <a:p>
            <a:pPr>
              <a:buFont typeface="Arial" panose="020B0604020202020204" pitchFamily="34" charset="0"/>
              <a:buChar char="•"/>
            </a:pPr>
            <a:r>
              <a:rPr lang="en-US" sz="1600" dirty="0"/>
              <a:t>Sanitizing content can be a complicated process to get right, as there are a wide variety of options an attacker has. </a:t>
            </a:r>
          </a:p>
        </p:txBody>
      </p:sp>
    </p:spTree>
    <p:custDataLst>
      <p:tags r:id="rId1"/>
    </p:custDataLst>
    <p:extLst>
      <p:ext uri="{BB962C8B-B14F-4D97-AF65-F5344CB8AC3E}">
        <p14:creationId xmlns:p14="http://schemas.microsoft.com/office/powerpoint/2010/main" val="1794619402"/>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Cross-Site Request Forgery (CSRF)</a:t>
            </a:r>
          </a:p>
        </p:txBody>
      </p:sp>
      <p:sp>
        <p:nvSpPr>
          <p:cNvPr id="2" name="Content Placeholder 1"/>
          <p:cNvSpPr>
            <a:spLocks noGrp="1"/>
          </p:cNvSpPr>
          <p:nvPr>
            <p:ph idx="1"/>
          </p:nvPr>
        </p:nvSpPr>
        <p:spPr>
          <a:xfrm>
            <a:off x="144064" y="820918"/>
            <a:ext cx="8879619" cy="4051871"/>
          </a:xfrm>
        </p:spPr>
        <p:txBody>
          <a:bodyPr/>
          <a:lstStyle/>
          <a:p>
            <a:pPr>
              <a:buFont typeface="Arial" panose="020B0604020202020204" pitchFamily="34" charset="0"/>
              <a:buChar char="•"/>
            </a:pPr>
            <a:r>
              <a:rPr lang="en-US" sz="1600" dirty="0"/>
              <a:t>Another type of attack that shares some aspects of XSS attacks is Cross Site Request Forgery (CSRF), sometimes pronounced “Sea Surf.”</a:t>
            </a:r>
          </a:p>
          <a:p>
            <a:pPr>
              <a:buFont typeface="Arial" panose="020B0604020202020204" pitchFamily="34" charset="0"/>
              <a:buChar char="•"/>
            </a:pPr>
            <a:r>
              <a:rPr lang="en-US" sz="1600" dirty="0"/>
              <a:t>In both cases, the attacker intends for the user to execute the attacker’s code, usually without even knowing it.</a:t>
            </a:r>
          </a:p>
          <a:p>
            <a:pPr>
              <a:buFont typeface="Arial" panose="020B0604020202020204" pitchFamily="34" charset="0"/>
              <a:buChar char="•"/>
            </a:pPr>
            <a:r>
              <a:rPr lang="en-US" sz="1600" dirty="0"/>
              <a:t>The main difference is that CSRF attacks are typically aimed not at the target site, but rather at a </a:t>
            </a:r>
            <a:r>
              <a:rPr lang="en-US" sz="1600" b="1" dirty="0"/>
              <a:t>different</a:t>
            </a:r>
            <a:r>
              <a:rPr lang="en-US" sz="1600" dirty="0"/>
              <a:t> site, one into which the user has already authenticated.</a:t>
            </a:r>
          </a:p>
          <a:p>
            <a:pPr>
              <a:buFont typeface="Arial" panose="020B0604020202020204" pitchFamily="34" charset="0"/>
              <a:buChar char="•"/>
            </a:pPr>
            <a:r>
              <a:rPr lang="en-US" sz="1600" dirty="0"/>
              <a:t>An interesting aspect of CSRF is that the attacker never actually gets the results of the attack. They can only judge the results after the fact, and they have to be able to predict what the effects will be to take advantage of a successful attack.</a:t>
            </a:r>
            <a:br>
              <a:rPr lang="en-US" sz="1600" dirty="0"/>
            </a:b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54044054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Cross-Site Request Forgery (CSRF) (Contd.)</a:t>
            </a:r>
          </a:p>
        </p:txBody>
      </p:sp>
      <p:sp>
        <p:nvSpPr>
          <p:cNvPr id="2" name="Content Placeholder 1"/>
          <p:cNvSpPr>
            <a:spLocks noGrp="1"/>
          </p:cNvSpPr>
          <p:nvPr>
            <p:ph idx="1"/>
          </p:nvPr>
        </p:nvSpPr>
        <p:spPr>
          <a:xfrm>
            <a:off x="144065" y="820919"/>
            <a:ext cx="8999935" cy="577050"/>
          </a:xfrm>
        </p:spPr>
        <p:txBody>
          <a:bodyPr/>
          <a:lstStyle/>
          <a:p>
            <a:pPr>
              <a:buFont typeface="Arial" panose="020B0604020202020204" pitchFamily="34" charset="0"/>
              <a:buChar char="•"/>
            </a:pPr>
            <a:r>
              <a:rPr lang="en-US" sz="1400" dirty="0"/>
              <a:t>One method to prevent CSRF attacks is to include a hidden token that must accompany any requests from the user.</a:t>
            </a:r>
          </a:p>
        </p:txBody>
      </p:sp>
      <p:pic>
        <p:nvPicPr>
          <p:cNvPr id="4" name="Picture 3">
            <a:extLst>
              <a:ext uri="{FF2B5EF4-FFF2-40B4-BE49-F238E27FC236}">
                <a16:creationId xmlns:a16="http://schemas.microsoft.com/office/drawing/2014/main" id="{54E368C8-5703-4138-96FC-E12721B7F87A}"/>
              </a:ext>
            </a:extLst>
          </p:cNvPr>
          <p:cNvPicPr>
            <a:picLocks noChangeAspect="1"/>
          </p:cNvPicPr>
          <p:nvPr/>
        </p:nvPicPr>
        <p:blipFill>
          <a:blip r:embed="rId4"/>
          <a:stretch>
            <a:fillRect/>
          </a:stretch>
        </p:blipFill>
        <p:spPr>
          <a:xfrm>
            <a:off x="974677" y="1432007"/>
            <a:ext cx="7009448" cy="1885950"/>
          </a:xfrm>
          <a:prstGeom prst="rect">
            <a:avLst/>
          </a:prstGeom>
        </p:spPr>
      </p:pic>
      <p:sp>
        <p:nvSpPr>
          <p:cNvPr id="5" name="Content Placeholder 1">
            <a:extLst>
              <a:ext uri="{FF2B5EF4-FFF2-40B4-BE49-F238E27FC236}">
                <a16:creationId xmlns:a16="http://schemas.microsoft.com/office/drawing/2014/main" id="{F129D899-40BE-4B96-A735-61B352C30B0F}"/>
              </a:ext>
            </a:extLst>
          </p:cNvPr>
          <p:cNvSpPr txBox="1">
            <a:spLocks/>
          </p:cNvSpPr>
          <p:nvPr/>
        </p:nvSpPr>
        <p:spPr bwMode="auto">
          <a:xfrm>
            <a:off x="144065" y="3544239"/>
            <a:ext cx="8999935" cy="405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400" dirty="0"/>
              <a:t>That </a:t>
            </a:r>
            <a:r>
              <a:rPr lang="en-US" sz="1400" dirty="0">
                <a:solidFill>
                  <a:srgbClr val="FFFFFF"/>
                </a:solidFill>
                <a:highlight>
                  <a:srgbClr val="000000"/>
                </a:highlight>
                <a:latin typeface="Times New Roman" panose="02020603050405020304" pitchFamily="18" charset="0"/>
                <a:cs typeface="Times New Roman" panose="02020603050405020304" pitchFamily="18" charset="0"/>
              </a:rPr>
              <a:t>CSRFToken</a:t>
            </a:r>
            <a:r>
              <a:rPr lang="en-US" sz="1400" dirty="0"/>
              <a:t> has to accompany every request from the user for it to be considered legitimate as it is impossible for the attacker to predict that token.</a:t>
            </a:r>
          </a:p>
        </p:txBody>
      </p:sp>
    </p:spTree>
    <p:custDataLst>
      <p:tags r:id="rId1"/>
    </p:custDataLst>
    <p:extLst>
      <p:ext uri="{BB962C8B-B14F-4D97-AF65-F5344CB8AC3E}">
        <p14:creationId xmlns:p14="http://schemas.microsoft.com/office/powerpoint/2010/main" val="3211636555"/>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The OWASP Top Ten</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dirty="0"/>
              <a:t>OWASP list of attacks include:</a:t>
            </a:r>
            <a:endParaRPr lang="en-US" sz="1400" b="1" dirty="0"/>
          </a:p>
          <a:p>
            <a:pPr>
              <a:buFont typeface="Arial" panose="020B0604020202020204" pitchFamily="34" charset="0"/>
              <a:buChar char="•"/>
            </a:pPr>
            <a:r>
              <a:rPr lang="en-US" sz="1400" b="1" dirty="0"/>
              <a:t>Injection</a:t>
            </a:r>
            <a:r>
              <a:rPr lang="en-US" sz="1400" dirty="0"/>
              <a:t>:</a:t>
            </a:r>
            <a:r>
              <a:rPr lang="en-US" sz="1400" b="1" dirty="0"/>
              <a:t> </a:t>
            </a:r>
            <a:r>
              <a:rPr lang="en-IN" sz="1400" dirty="0"/>
              <a:t>This </a:t>
            </a:r>
            <a:r>
              <a:rPr lang="en-US" sz="1400" dirty="0"/>
              <a:t>includes all sorts of injection attacks that can be prevented by using parameterized APIs, escaping user input, and by using </a:t>
            </a:r>
            <a:r>
              <a:rPr lang="en-US" sz="1400" b="1" dirty="0"/>
              <a:t>LIMIT</a:t>
            </a:r>
            <a:r>
              <a:rPr lang="en-US" sz="1400" dirty="0"/>
              <a:t> clauses.</a:t>
            </a:r>
          </a:p>
          <a:p>
            <a:pPr>
              <a:buFont typeface="Arial" panose="020B0604020202020204" pitchFamily="34" charset="0"/>
              <a:buChar char="•"/>
            </a:pPr>
            <a:r>
              <a:rPr lang="en-US" sz="1400" b="1" dirty="0"/>
              <a:t>Broken Authentication</a:t>
            </a:r>
            <a:r>
              <a:rPr lang="en-US" sz="1400" dirty="0"/>
              <a:t>: </a:t>
            </a:r>
            <a:r>
              <a:rPr lang="en-IN" sz="1400" dirty="0"/>
              <a:t>This relates to </a:t>
            </a:r>
            <a:r>
              <a:rPr lang="en-US" sz="1400" dirty="0"/>
              <a:t>multiple problems with user credentials. These attacks can be prevented by avoiding default passwords, using multi-factor authentication, and by using techniques like lengthening waiting periods after failed logins.</a:t>
            </a:r>
          </a:p>
          <a:p>
            <a:pPr>
              <a:buFont typeface="Arial" panose="020B0604020202020204" pitchFamily="34" charset="0"/>
              <a:buChar char="•"/>
            </a:pPr>
            <a:r>
              <a:rPr lang="en-US" sz="1400" b="1" dirty="0"/>
              <a:t>Sensitive Data Exposure</a:t>
            </a:r>
            <a:r>
              <a:rPr lang="en-US" sz="1400" dirty="0"/>
              <a:t>:</a:t>
            </a:r>
            <a:r>
              <a:rPr lang="en-US" sz="1400" b="1" dirty="0"/>
              <a:t> </a:t>
            </a:r>
            <a:r>
              <a:rPr lang="en-US" sz="1400" dirty="0"/>
              <a:t>This refers to scenarios when attackers steal sensitive information. Such scenarios can be prevented by storing as little personal information as possible, and by using encryption.</a:t>
            </a:r>
          </a:p>
          <a:p>
            <a:pPr>
              <a:buFont typeface="Arial" panose="020B0604020202020204" pitchFamily="34" charset="0"/>
              <a:buChar char="•"/>
            </a:pPr>
            <a:r>
              <a:rPr lang="en-US" sz="1400" b="1" dirty="0"/>
              <a:t>XML External Entities (XXE)</a:t>
            </a:r>
            <a:r>
              <a:rPr lang="en-US" sz="1400" dirty="0"/>
              <a:t>:</a:t>
            </a:r>
            <a:r>
              <a:rPr lang="en-US" sz="1400" b="1" dirty="0"/>
              <a:t> </a:t>
            </a:r>
            <a:r>
              <a:rPr lang="en-US" sz="1400" dirty="0"/>
              <a:t>These are attacks made possible an XML feature that permits incorporating external information using entities, and can be prevented by disabling XML Entity and DTD processing, or by using JSON format.</a:t>
            </a:r>
          </a:p>
          <a:p>
            <a:pPr>
              <a:buFont typeface="Arial" panose="020B0604020202020204" pitchFamily="34" charset="0"/>
              <a:buChar char="•"/>
            </a:pPr>
            <a:r>
              <a:rPr lang="en-US" sz="1400" b="1" dirty="0"/>
              <a:t>Broken Access Control</a:t>
            </a:r>
            <a:r>
              <a:rPr lang="en-US" sz="1400" dirty="0"/>
              <a:t>:</a:t>
            </a:r>
            <a:r>
              <a:rPr lang="en-US" sz="1400" b="1" dirty="0"/>
              <a:t> </a:t>
            </a:r>
            <a:r>
              <a:rPr lang="en-US" sz="1400" dirty="0"/>
              <a:t>This refers to the need to ensure that an application that enables users to circumvent existing authentication requirements should not be built and can be avoided by protecting all resources and functions on the server side. </a:t>
            </a:r>
          </a:p>
          <a:p>
            <a:endParaRPr lang="en-US" sz="1400" dirty="0"/>
          </a:p>
          <a:p>
            <a:endParaRPr lang="en-US" sz="1400" dirty="0"/>
          </a:p>
        </p:txBody>
      </p:sp>
    </p:spTree>
    <p:custDataLst>
      <p:tags r:id="rId1"/>
    </p:custDataLst>
    <p:extLst>
      <p:ext uri="{BB962C8B-B14F-4D97-AF65-F5344CB8AC3E}">
        <p14:creationId xmlns:p14="http://schemas.microsoft.com/office/powerpoint/2010/main" val="356970955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(Contd.)</a:t>
            </a:r>
          </a:p>
        </p:txBody>
      </p:sp>
      <p:sp>
        <p:nvSpPr>
          <p:cNvPr id="11266" name="Content Placeholder 4"/>
          <p:cNvSpPr>
            <a:spLocks noGrp="1" noChangeArrowheads="1"/>
          </p:cNvSpPr>
          <p:nvPr>
            <p:ph idx="1"/>
          </p:nvPr>
        </p:nvSpPr>
        <p:spPr>
          <a:xfrm>
            <a:off x="145358" y="798944"/>
            <a:ext cx="8853286" cy="3993954"/>
          </a:xfrm>
        </p:spPr>
        <p:txBody>
          <a:bodyPr/>
          <a:lstStyle/>
          <a:p>
            <a:pPr marL="0" indent="0">
              <a:buNone/>
            </a:pPr>
            <a:r>
              <a:rPr lang="en-US" altLang="ja-JP" sz="1400" b="1" dirty="0"/>
              <a:t>Topic 6.4</a:t>
            </a:r>
          </a:p>
          <a:p>
            <a:pPr>
              <a:lnSpc>
                <a:spcPct val="85000"/>
              </a:lnSpc>
              <a:spcBef>
                <a:spcPct val="30000"/>
              </a:spcBef>
              <a:buFont typeface="Arial" panose="020B0604020202020204" pitchFamily="34" charset="0"/>
              <a:buChar char="•"/>
            </a:pPr>
            <a:r>
              <a:rPr lang="en-US" sz="1400" dirty="0"/>
              <a:t>Ask if the </a:t>
            </a:r>
            <a:r>
              <a:rPr lang="en-US" altLang="ja-JP" sz="1400" dirty="0"/>
              <a:t>learners</a:t>
            </a:r>
            <a:r>
              <a:rPr lang="en-US" sz="1400" dirty="0"/>
              <a:t> know of any applications that can be used for cloud deployment. Ask them to share their knowledge and discuss the same with their peers. </a:t>
            </a:r>
          </a:p>
          <a:p>
            <a:pPr>
              <a:lnSpc>
                <a:spcPct val="85000"/>
              </a:lnSpc>
              <a:spcBef>
                <a:spcPct val="30000"/>
              </a:spcBef>
            </a:pPr>
            <a:endParaRPr lang="en-US" sz="1400" dirty="0"/>
          </a:p>
          <a:p>
            <a:pPr marL="0" indent="0">
              <a:lnSpc>
                <a:spcPct val="85000"/>
              </a:lnSpc>
              <a:spcBef>
                <a:spcPct val="30000"/>
              </a:spcBef>
              <a:buNone/>
            </a:pPr>
            <a:r>
              <a:rPr lang="en-US" sz="1400" b="1" dirty="0"/>
              <a:t>Topic 6.5</a:t>
            </a:r>
          </a:p>
          <a:p>
            <a:pPr marL="239713" indent="-285750">
              <a:lnSpc>
                <a:spcPct val="85000"/>
              </a:lnSpc>
              <a:spcBef>
                <a:spcPct val="30000"/>
              </a:spcBef>
              <a:buFont typeface="Arial" panose="020B0604020202020204" pitchFamily="34" charset="0"/>
              <a:buChar char="•"/>
            </a:pPr>
            <a:r>
              <a:rPr lang="en-US" sz="1400" dirty="0"/>
              <a:t>Probe the learners’ understanding about software attacks and conduct a discussion on the subject.</a:t>
            </a:r>
          </a:p>
          <a:p>
            <a:pPr marL="239713" indent="-285750">
              <a:lnSpc>
                <a:spcPct val="85000"/>
              </a:lnSpc>
              <a:spcBef>
                <a:spcPct val="30000"/>
              </a:spcBef>
              <a:buFont typeface="Arial" panose="020B0604020202020204" pitchFamily="34" charset="0"/>
              <a:buChar char="•"/>
            </a:pPr>
            <a:r>
              <a:rPr lang="en-US" sz="1400" dirty="0"/>
              <a:t>Explain the SQL injection technique.</a:t>
            </a:r>
          </a:p>
          <a:p>
            <a:pPr marL="239713" indent="-285750">
              <a:lnSpc>
                <a:spcPct val="85000"/>
              </a:lnSpc>
              <a:spcBef>
                <a:spcPct val="30000"/>
              </a:spcBef>
              <a:buFont typeface="Arial" panose="020B0604020202020204" pitchFamily="34" charset="0"/>
              <a:buChar char="•"/>
            </a:pPr>
            <a:r>
              <a:rPr lang="en-US" sz="1400" dirty="0"/>
              <a:t>Discuss Cross-Site Scripting, Cross-Site Request Forgery, and the OWASP Top Ten.</a:t>
            </a:r>
          </a:p>
          <a:p>
            <a:pPr marL="239713" indent="-285750">
              <a:lnSpc>
                <a:spcPct val="85000"/>
              </a:lnSpc>
              <a:spcBef>
                <a:spcPct val="30000"/>
              </a:spcBef>
              <a:buFont typeface="Arial" panose="020B0604020202020204" pitchFamily="34" charset="0"/>
              <a:buChar char="•"/>
            </a:pPr>
            <a:r>
              <a:rPr lang="en-US" sz="1400" dirty="0"/>
              <a:t>Ask if the </a:t>
            </a:r>
            <a:r>
              <a:rPr lang="en-US" altLang="ja-JP" sz="1400" dirty="0"/>
              <a:t>learners</a:t>
            </a:r>
            <a:r>
              <a:rPr lang="en-US" sz="1400" dirty="0"/>
              <a:t> know anything of the evolution of password systems and the techniques used for cracking the passwords.</a:t>
            </a:r>
          </a:p>
          <a:p>
            <a:pPr marL="239713" indent="-285750">
              <a:lnSpc>
                <a:spcPct val="85000"/>
              </a:lnSpc>
              <a:spcBef>
                <a:spcPct val="30000"/>
              </a:spcBef>
              <a:buFont typeface="Arial" panose="020B0604020202020204" pitchFamily="34" charset="0"/>
              <a:buChar char="•"/>
            </a:pPr>
            <a:endParaRPr lang="en-US" sz="1400"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429076034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The OWASP Top Ten (Contd.) </a:t>
            </a:r>
          </a:p>
        </p:txBody>
      </p:sp>
      <p:sp>
        <p:nvSpPr>
          <p:cNvPr id="2" name="Content Placeholder 1"/>
          <p:cNvSpPr>
            <a:spLocks noGrp="1"/>
          </p:cNvSpPr>
          <p:nvPr>
            <p:ph idx="1"/>
          </p:nvPr>
        </p:nvSpPr>
        <p:spPr>
          <a:xfrm>
            <a:off x="144064" y="820918"/>
            <a:ext cx="8879619" cy="4051871"/>
          </a:xfrm>
        </p:spPr>
        <p:txBody>
          <a:bodyPr/>
          <a:lstStyle/>
          <a:p>
            <a:pPr>
              <a:buFont typeface="Arial" panose="020B0604020202020204" pitchFamily="34" charset="0"/>
              <a:buChar char="•"/>
            </a:pPr>
            <a:r>
              <a:rPr lang="en-US" sz="1400" b="1" dirty="0"/>
              <a:t>Security Misconfiguration: </a:t>
            </a:r>
            <a:r>
              <a:rPr lang="en-US" sz="1400" dirty="0"/>
              <a:t>This refers to the need to ensure that the system itself is properly configured. Prevention of these types of problems requires careful, consistent hardening of systems and applications.</a:t>
            </a:r>
          </a:p>
          <a:p>
            <a:pPr>
              <a:buFont typeface="Arial" panose="020B0604020202020204" pitchFamily="34" charset="0"/>
              <a:buChar char="•"/>
            </a:pPr>
            <a:r>
              <a:rPr lang="en-US" sz="1400" b="1" dirty="0"/>
              <a:t>Cross-Site Scripting (XSS): </a:t>
            </a:r>
            <a:r>
              <a:rPr lang="en-US" sz="1400" dirty="0"/>
              <a:t>This refers to the ability for an attacker to use the dynamic functions of a site to inject malicious content into the page. These attacks can be prevented by carefully considering where to include the untrusted content as well as sanitizing any untrusted content. </a:t>
            </a:r>
          </a:p>
          <a:p>
            <a:pPr>
              <a:buFont typeface="Arial" panose="020B0604020202020204" pitchFamily="34" charset="0"/>
              <a:buChar char="•"/>
            </a:pPr>
            <a:r>
              <a:rPr lang="en-US" sz="1400" b="1" dirty="0"/>
              <a:t>Insecure Deserialization: </a:t>
            </a:r>
            <a:r>
              <a:rPr lang="en-US" sz="1400" dirty="0"/>
              <a:t>This describes issues that can occur if attackers can access, and potentially change, serialized versions of data and objects. To prevent such issues, do not accept serialized objects from untrusted sources.</a:t>
            </a:r>
          </a:p>
          <a:p>
            <a:pPr>
              <a:buFont typeface="Arial" panose="020B0604020202020204" pitchFamily="34" charset="0"/>
              <a:buChar char="•"/>
            </a:pPr>
            <a:r>
              <a:rPr lang="en-US" sz="1400" b="1" dirty="0"/>
              <a:t>Using Components with Known Vulnerabilities: </a:t>
            </a:r>
            <a:r>
              <a:rPr lang="en-US" sz="1400" dirty="0"/>
              <a:t>Most of the core functions are probably been written and included in an existing software package, and it is probably open source. Many of the packages that are available also include publicly available exploits. To fix this, ensure that they are using only necessary features and secure packages.</a:t>
            </a:r>
          </a:p>
          <a:p>
            <a:pPr>
              <a:buFont typeface="Arial" panose="020B0604020202020204" pitchFamily="34" charset="0"/>
              <a:buChar char="•"/>
            </a:pPr>
            <a:r>
              <a:rPr lang="en-US" sz="1400" b="1" dirty="0"/>
              <a:t>Insufficient Logging and Monitoring: </a:t>
            </a:r>
            <a:r>
              <a:rPr lang="en-US" sz="1400" dirty="0"/>
              <a:t>It is important to ensure that the logs are in a common format so that they can be easily consumed by reporting tools, and that they are auditable to detect tampering.</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553949788"/>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b="1" dirty="0"/>
              <a:t> Simple Plaintext Passwords</a:t>
            </a:r>
          </a:p>
          <a:p>
            <a:pPr>
              <a:buFont typeface="Arial" panose="020B0604020202020204" pitchFamily="34" charset="0"/>
              <a:buChar char="•"/>
            </a:pPr>
            <a:r>
              <a:rPr lang="en-US" sz="1400" dirty="0"/>
              <a:t>The first passwords were simple plaintext passwords that allowed multiple users using the same core processor to have unique privacy settings. </a:t>
            </a:r>
          </a:p>
          <a:p>
            <a:pPr>
              <a:buFont typeface="Arial" panose="020B0604020202020204" pitchFamily="34" charset="0"/>
              <a:buChar char="•"/>
            </a:pPr>
            <a:r>
              <a:rPr lang="en-US" sz="1400" dirty="0"/>
              <a:t>Plaintext is an insecure way of storing passwords. If the database was hacked, the user's passwords would be exposed to hackers directly.</a:t>
            </a:r>
          </a:p>
          <a:p>
            <a:pPr marL="0" indent="0">
              <a:buNone/>
            </a:pPr>
            <a:r>
              <a:rPr lang="en-US" sz="1400" b="1" dirty="0"/>
              <a:t>Password Hashing</a:t>
            </a:r>
          </a:p>
          <a:p>
            <a:pPr>
              <a:buFont typeface="Arial" panose="020B0604020202020204" pitchFamily="34" charset="0"/>
              <a:buChar char="•"/>
            </a:pPr>
            <a:r>
              <a:rPr lang="en-US" sz="1400" dirty="0"/>
              <a:t>Storing passwords is risky and complex at the same time.</a:t>
            </a:r>
          </a:p>
          <a:p>
            <a:pPr>
              <a:buFont typeface="Arial" panose="020B0604020202020204" pitchFamily="34" charset="0"/>
              <a:buChar char="•"/>
            </a:pPr>
            <a:r>
              <a:rPr lang="en-US" sz="1400" dirty="0"/>
              <a:t>A simple approach to storing passwords is to create a table in the database that maps a username with a password.</a:t>
            </a:r>
          </a:p>
          <a:p>
            <a:pPr>
              <a:buFont typeface="Arial" panose="020B0604020202020204" pitchFamily="34" charset="0"/>
              <a:buChar char="•"/>
            </a:pPr>
            <a:r>
              <a:rPr lang="en-US" sz="1400" dirty="0"/>
              <a:t>The security strength and resilience of this model depends on password storage format which is cleartext.</a:t>
            </a:r>
          </a:p>
          <a:p>
            <a:pPr>
              <a:buFont typeface="Arial" panose="020B0604020202020204" pitchFamily="34" charset="0"/>
              <a:buChar char="•"/>
            </a:pPr>
            <a:r>
              <a:rPr lang="en-US" sz="1400" dirty="0"/>
              <a:t>Storing passwords in cleartext is the equivalent of writing them down in a piece of digital paper. If an attacker breaks into the database and steal the passwords table, the attacker could then access each user account.</a:t>
            </a:r>
          </a:p>
          <a:p>
            <a:pPr marL="0" indent="0">
              <a:buNone/>
            </a:pPr>
            <a:endParaRPr lang="en-US" sz="1400" dirty="0"/>
          </a:p>
        </p:txBody>
      </p:sp>
    </p:spTree>
    <p:custDataLst>
      <p:tags r:id="rId1"/>
    </p:custDataLst>
    <p:extLst>
      <p:ext uri="{BB962C8B-B14F-4D97-AF65-F5344CB8AC3E}">
        <p14:creationId xmlns:p14="http://schemas.microsoft.com/office/powerpoint/2010/main" val="2077585900"/>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 (Contd.)</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600" b="1" dirty="0"/>
              <a:t>Hashing</a:t>
            </a:r>
          </a:p>
          <a:p>
            <a:pPr>
              <a:buFont typeface="Arial" panose="020B0604020202020204" pitchFamily="34" charset="0"/>
              <a:buChar char="•"/>
            </a:pPr>
            <a:r>
              <a:rPr lang="en-US" sz="1600" dirty="0"/>
              <a:t>Hashing is a more secure way to store a password in which it is transformed into data that cannot be converted back </a:t>
            </a:r>
            <a:r>
              <a:rPr lang="en-IN" sz="1600" dirty="0"/>
              <a:t>to the original password</a:t>
            </a:r>
            <a:r>
              <a:rPr lang="en-US" sz="1600" dirty="0"/>
              <a:t>.</a:t>
            </a:r>
          </a:p>
          <a:p>
            <a:pPr>
              <a:buFont typeface="Arial" panose="020B0604020202020204" pitchFamily="34" charset="0"/>
              <a:buChar char="•"/>
            </a:pPr>
            <a:r>
              <a:rPr lang="en-US" sz="1600" dirty="0"/>
              <a:t>As stated by OWASP, hash functions used in cryptography have the following key properties:</a:t>
            </a:r>
          </a:p>
          <a:p>
            <a:pPr lvl="1">
              <a:buFont typeface="Arial" panose="020B0604020202020204" pitchFamily="34" charset="0"/>
              <a:buChar char="•"/>
            </a:pPr>
            <a:r>
              <a:rPr lang="en-US" sz="1600" dirty="0"/>
              <a:t>It is easy and practical to compute the hash, but difficult or impossible to re-generate the original input if only the hash value is known.</a:t>
            </a:r>
            <a:endParaRPr lang="en-US" sz="1600" strike="sngStrike" dirty="0"/>
          </a:p>
          <a:p>
            <a:pPr lvl="1">
              <a:buFont typeface="Arial" panose="020B0604020202020204" pitchFamily="34" charset="0"/>
              <a:buChar char="•"/>
            </a:pPr>
            <a:r>
              <a:rPr lang="en-US" sz="1600" dirty="0"/>
              <a:t>It's difficult to create an initial input that would match a specific desired output.</a:t>
            </a:r>
          </a:p>
          <a:p>
            <a:pPr marL="0" indent="0">
              <a:buNone/>
            </a:pPr>
            <a:r>
              <a:rPr lang="en-US" sz="1600" b="1" dirty="0"/>
              <a:t>Salted password</a:t>
            </a:r>
            <a:endParaRPr lang="en-IN" sz="1600" dirty="0"/>
          </a:p>
          <a:p>
            <a:pPr>
              <a:buFont typeface="Arial" panose="020B0604020202020204" pitchFamily="34" charset="0"/>
              <a:buChar char="•"/>
            </a:pPr>
            <a:r>
              <a:rPr lang="en-US" sz="1600" dirty="0"/>
              <a:t>To guarantee the uniqueness of the passwords, increase their complexity, a salt, which is simply random data, is added to the input of a hash function.</a:t>
            </a:r>
            <a:endParaRPr lang="en-US" sz="1600" strike="sngStrike" dirty="0"/>
          </a:p>
        </p:txBody>
      </p:sp>
    </p:spTree>
    <p:custDataLst>
      <p:tags r:id="rId1"/>
    </p:custDataLst>
    <p:extLst>
      <p:ext uri="{BB962C8B-B14F-4D97-AF65-F5344CB8AC3E}">
        <p14:creationId xmlns:p14="http://schemas.microsoft.com/office/powerpoint/2010/main" val="2160208201"/>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 (Contd.)</a:t>
            </a:r>
          </a:p>
        </p:txBody>
      </p:sp>
      <p:sp>
        <p:nvSpPr>
          <p:cNvPr id="2" name="Content Placeholder 1"/>
          <p:cNvSpPr>
            <a:spLocks noGrp="1"/>
          </p:cNvSpPr>
          <p:nvPr>
            <p:ph idx="1"/>
          </p:nvPr>
        </p:nvSpPr>
        <p:spPr>
          <a:xfrm>
            <a:off x="144064" y="763768"/>
            <a:ext cx="8879619" cy="4051871"/>
          </a:xfrm>
        </p:spPr>
        <p:txBody>
          <a:bodyPr/>
          <a:lstStyle/>
          <a:p>
            <a:pPr marL="0" indent="0">
              <a:buNone/>
            </a:pPr>
            <a:r>
              <a:rPr lang="en-US" sz="1600" b="1" dirty="0"/>
              <a:t>Using cryptographic hashing for more secure password storage</a:t>
            </a:r>
          </a:p>
          <a:p>
            <a:pPr>
              <a:buFont typeface="Arial" panose="020B0604020202020204" pitchFamily="34" charset="0"/>
              <a:buChar char="•"/>
            </a:pPr>
            <a:r>
              <a:rPr lang="en-US" sz="1600" dirty="0"/>
              <a:t>A critical property that makes hash functions suitable for password storage is that they are deterministic. </a:t>
            </a:r>
          </a:p>
          <a:p>
            <a:pPr>
              <a:buFont typeface="Arial" panose="020B0604020202020204" pitchFamily="34" charset="0"/>
              <a:buChar char="•"/>
            </a:pPr>
            <a:r>
              <a:rPr lang="en-US" sz="1600" dirty="0"/>
              <a:t>A deterministic function is a function that, given the same input, always produces the same output. This is vital for authentication because one needs to have the guarantee that a given password will always produce the same hash. Otherwise, it would be impossible to consistently verify user credentials with this technique.</a:t>
            </a:r>
          </a:p>
          <a:p>
            <a:pPr marL="0" indent="0">
              <a:buNone/>
            </a:pPr>
            <a:r>
              <a:rPr lang="en-US" sz="1600" b="1" dirty="0"/>
              <a:t>Adding salt to password hashing</a:t>
            </a:r>
          </a:p>
          <a:p>
            <a:pPr>
              <a:buFont typeface="Arial" panose="020B0604020202020204" pitchFamily="34" charset="0"/>
              <a:buChar char="•"/>
            </a:pPr>
            <a:r>
              <a:rPr lang="en-US" sz="1600" dirty="0"/>
              <a:t>A salt is added to the hashing process to force hash uniqueness thereby increasing complexity without increasing user requirements, and mitigating password attacks such as rainbow tables.</a:t>
            </a:r>
          </a:p>
          <a:p>
            <a:pPr>
              <a:buFont typeface="Arial" panose="020B0604020202020204" pitchFamily="34" charset="0"/>
              <a:buChar char="•"/>
            </a:pPr>
            <a:r>
              <a:rPr lang="en-US" sz="1600" dirty="0"/>
              <a:t>The unique hash produced by adding the salt can protect against different attack vectors, while slowing down dictionary and brute-force attacks.</a:t>
            </a:r>
          </a:p>
          <a:p>
            <a:pPr marL="0" indent="0">
              <a:buNone/>
            </a:pPr>
            <a:endParaRPr lang="en-US" sz="1600" dirty="0"/>
          </a:p>
        </p:txBody>
      </p:sp>
    </p:spTree>
    <p:custDataLst>
      <p:tags r:id="rId1"/>
    </p:custDataLst>
    <p:extLst>
      <p:ext uri="{BB962C8B-B14F-4D97-AF65-F5344CB8AC3E}">
        <p14:creationId xmlns:p14="http://schemas.microsoft.com/office/powerpoint/2010/main" val="2825412831"/>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 (Contd.)</a:t>
            </a:r>
          </a:p>
        </p:txBody>
      </p:sp>
      <p:sp>
        <p:nvSpPr>
          <p:cNvPr id="2" name="Content Placeholder 1"/>
          <p:cNvSpPr>
            <a:spLocks noGrp="1"/>
          </p:cNvSpPr>
          <p:nvPr>
            <p:ph idx="1"/>
          </p:nvPr>
        </p:nvSpPr>
        <p:spPr>
          <a:xfrm>
            <a:off x="144064" y="820918"/>
            <a:ext cx="8826316" cy="4051871"/>
          </a:xfrm>
        </p:spPr>
        <p:txBody>
          <a:bodyPr/>
          <a:lstStyle/>
          <a:p>
            <a:pPr marL="0" indent="0">
              <a:buNone/>
            </a:pPr>
            <a:r>
              <a:rPr lang="en-US" sz="1600" b="1" dirty="0"/>
              <a:t>Mitigating password attacks with a salt</a:t>
            </a:r>
          </a:p>
          <a:p>
            <a:pPr>
              <a:buFont typeface="Arial" panose="020B0604020202020204" pitchFamily="34" charset="0"/>
              <a:buChar char="•"/>
            </a:pPr>
            <a:r>
              <a:rPr lang="en-US" sz="1600" dirty="0"/>
              <a:t>To mitigate the damage that a rainbow table or a dictionary attack could do, salt the passwords.</a:t>
            </a:r>
          </a:p>
          <a:p>
            <a:pPr>
              <a:buFont typeface="Arial" panose="020B0604020202020204" pitchFamily="34" charset="0"/>
              <a:buChar char="•"/>
            </a:pPr>
            <a:r>
              <a:rPr lang="en-US" sz="1600" dirty="0"/>
              <a:t>According to OWASP Guidelines, a salt is a fixed-length cryptographically-strong random value that is added to the input of hash functions to create unique hashes for every input, regardless of whether the input is unique.</a:t>
            </a:r>
          </a:p>
          <a:p>
            <a:pPr>
              <a:buFont typeface="Arial" panose="020B0604020202020204" pitchFamily="34" charset="0"/>
              <a:buChar char="•"/>
            </a:pPr>
            <a:r>
              <a:rPr lang="en-US" sz="1600" dirty="0"/>
              <a:t>Let’s say that you have password </a:t>
            </a:r>
            <a:r>
              <a:rPr lang="en-US" sz="1600" dirty="0">
                <a:solidFill>
                  <a:srgbClr val="FFFFFF"/>
                </a:solidFill>
                <a:highlight>
                  <a:srgbClr val="000000"/>
                </a:highlight>
                <a:latin typeface="Times New Roman" panose="02020603050405020304" pitchFamily="18" charset="0"/>
                <a:cs typeface="Times New Roman" panose="02020603050405020304" pitchFamily="18" charset="0"/>
              </a:rPr>
              <a:t>devnet_password1</a:t>
            </a:r>
            <a:r>
              <a:rPr lang="en-US" sz="1600" dirty="0">
                <a:latin typeface="Times New Roman" panose="02020603050405020304" pitchFamily="18" charset="0"/>
                <a:cs typeface="Times New Roman" panose="02020603050405020304" pitchFamily="18" charset="0"/>
              </a:rPr>
              <a:t> </a:t>
            </a:r>
            <a:r>
              <a:rPr lang="en-US" sz="1600" dirty="0"/>
              <a:t>and the salt </a:t>
            </a:r>
            <a:r>
              <a:rPr lang="en-US" sz="1600" dirty="0">
                <a:solidFill>
                  <a:srgbClr val="FFFFFF"/>
                </a:solidFill>
                <a:highlight>
                  <a:srgbClr val="000000"/>
                </a:highlight>
                <a:latin typeface="Times New Roman" panose="02020603050405020304" pitchFamily="18" charset="0"/>
                <a:cs typeface="Times New Roman" panose="02020603050405020304" pitchFamily="18" charset="0"/>
              </a:rPr>
              <a:t>salt706173776f726473616c74a</a:t>
            </a:r>
          </a:p>
          <a:p>
            <a:pPr>
              <a:buFont typeface="Arial" panose="020B0604020202020204" pitchFamily="34" charset="0"/>
              <a:buChar char="•"/>
            </a:pPr>
            <a:r>
              <a:rPr lang="en-US" sz="1600" dirty="0"/>
              <a:t>You can salt that password by either appending or prepending the salt to it. </a:t>
            </a:r>
          </a:p>
        </p:txBody>
      </p:sp>
    </p:spTree>
    <p:custDataLst>
      <p:tags r:id="rId1"/>
    </p:custDataLst>
    <p:extLst>
      <p:ext uri="{BB962C8B-B14F-4D97-AF65-F5344CB8AC3E}">
        <p14:creationId xmlns:p14="http://schemas.microsoft.com/office/powerpoint/2010/main" val="1973430998"/>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 (Contd.)</a:t>
            </a:r>
          </a:p>
        </p:txBody>
      </p:sp>
      <p:sp>
        <p:nvSpPr>
          <p:cNvPr id="2" name="Content Placeholder 1"/>
          <p:cNvSpPr>
            <a:spLocks noGrp="1"/>
          </p:cNvSpPr>
          <p:nvPr>
            <p:ph idx="1"/>
          </p:nvPr>
        </p:nvSpPr>
        <p:spPr>
          <a:xfrm>
            <a:off x="200489" y="809977"/>
            <a:ext cx="8727611" cy="4051871"/>
          </a:xfrm>
        </p:spPr>
        <p:txBody>
          <a:bodyPr/>
          <a:lstStyle/>
          <a:p>
            <a:pPr marL="0" indent="0">
              <a:buNone/>
            </a:pPr>
            <a:r>
              <a:rPr lang="en-IN" sz="1600" b="1" dirty="0"/>
              <a:t>Additional factors for authentication</a:t>
            </a:r>
          </a:p>
          <a:p>
            <a:pPr marL="0" indent="0">
              <a:buNone/>
            </a:pPr>
            <a:r>
              <a:rPr lang="en-US" sz="1600" dirty="0"/>
              <a:t>Incorporating other authentication factors confuses the hackers who may have cracked the password. Some of these factors are as follows:</a:t>
            </a:r>
            <a:endParaRPr lang="en-US" sz="1600" b="1" dirty="0"/>
          </a:p>
          <a:p>
            <a:pPr marL="0" indent="0">
              <a:buNone/>
            </a:pPr>
            <a:r>
              <a:rPr lang="en-US" sz="1600" b="1" dirty="0"/>
              <a:t>Single-factor authentication (SFA)</a:t>
            </a:r>
            <a:endParaRPr lang="en-US" sz="1600" dirty="0"/>
          </a:p>
          <a:p>
            <a:pPr>
              <a:buFont typeface="Arial" panose="020B0604020202020204" pitchFamily="34" charset="0"/>
              <a:buChar char="•"/>
            </a:pPr>
            <a:r>
              <a:rPr lang="en-US" sz="1600" dirty="0"/>
              <a:t>Single-factor authentication is the simplest form of authentication methods, using which, a person matches one credential to verify himself or herself online. The most popular example of this would be a password (credential) to a username. </a:t>
            </a:r>
          </a:p>
          <a:p>
            <a:pPr>
              <a:buFont typeface="Arial" panose="020B0604020202020204" pitchFamily="34" charset="0"/>
              <a:buChar char="•"/>
            </a:pPr>
            <a:r>
              <a:rPr lang="en-US" sz="1600" dirty="0"/>
              <a:t>SFA has its risks as Online sites can have users' passwords leaked by a hacker. A malicious user may guess the password as they know the user personally, or as they were able to find out certain things about the user.</a:t>
            </a:r>
          </a:p>
          <a:p>
            <a:pPr>
              <a:buFont typeface="Arial" panose="020B0604020202020204" pitchFamily="34" charset="0"/>
              <a:buChar char="•"/>
            </a:pPr>
            <a:r>
              <a:rPr lang="en-US" sz="1600" dirty="0"/>
              <a:t>A malicious user may also crack the password by using a bot to generate the right combination of letters/numbers to match the users' simple, secret identification method.</a:t>
            </a:r>
          </a:p>
          <a:p>
            <a:pPr marL="0" indent="0">
              <a:buNone/>
            </a:pPr>
            <a:endParaRPr lang="en-US" sz="1600" dirty="0"/>
          </a:p>
        </p:txBody>
      </p:sp>
    </p:spTree>
    <p:custDataLst>
      <p:tags r:id="rId1"/>
    </p:custDataLst>
    <p:extLst>
      <p:ext uri="{BB962C8B-B14F-4D97-AF65-F5344CB8AC3E}">
        <p14:creationId xmlns:p14="http://schemas.microsoft.com/office/powerpoint/2010/main" val="3780885284"/>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Evolution of Password Systems (Contd.)</a:t>
            </a:r>
          </a:p>
        </p:txBody>
      </p:sp>
      <p:sp>
        <p:nvSpPr>
          <p:cNvPr id="2" name="Content Placeholder 1"/>
          <p:cNvSpPr>
            <a:spLocks noGrp="1"/>
          </p:cNvSpPr>
          <p:nvPr>
            <p:ph idx="1"/>
          </p:nvPr>
        </p:nvSpPr>
        <p:spPr>
          <a:xfrm>
            <a:off x="144064" y="820918"/>
            <a:ext cx="8879619" cy="3910739"/>
          </a:xfrm>
        </p:spPr>
        <p:txBody>
          <a:bodyPr/>
          <a:lstStyle/>
          <a:p>
            <a:pPr marL="0" indent="0">
              <a:buNone/>
            </a:pPr>
            <a:r>
              <a:rPr lang="en-US" sz="1600" b="1" dirty="0"/>
              <a:t>Two-factor authentication (2FA)</a:t>
            </a:r>
          </a:p>
          <a:p>
            <a:pPr>
              <a:buFont typeface="Arial" panose="020B0604020202020204" pitchFamily="34" charset="0"/>
              <a:buChar char="•"/>
            </a:pPr>
            <a:r>
              <a:rPr lang="en-US" sz="1600" dirty="0"/>
              <a:t>Two-factor authentication uses the same password/username combination, but with the addition of being asked to verify the identity of the persons by using something owned by them only such as a mobile device.</a:t>
            </a:r>
          </a:p>
          <a:p>
            <a:pPr marL="0" indent="0">
              <a:buNone/>
            </a:pPr>
            <a:r>
              <a:rPr lang="en-US" sz="1600" b="1" dirty="0"/>
              <a:t>Multi-factor authentication (MFA)</a:t>
            </a:r>
          </a:p>
          <a:p>
            <a:pPr>
              <a:buFont typeface="Arial" panose="020B0604020202020204" pitchFamily="34" charset="0"/>
              <a:buChar char="•"/>
            </a:pPr>
            <a:r>
              <a:rPr lang="en-US" sz="1600" dirty="0"/>
              <a:t>Multi-factor authentication (MFA) is a method of computer access control in which a user is only granted access after successfully presenting several separate pieces of evidence to an authentication mechanism.</a:t>
            </a:r>
          </a:p>
          <a:p>
            <a:pPr>
              <a:buFont typeface="Arial" panose="020B0604020202020204" pitchFamily="34" charset="0"/>
              <a:buChar char="•"/>
            </a:pPr>
            <a:r>
              <a:rPr lang="en-US" sz="1600" dirty="0"/>
              <a:t>At least two of the mentioned categories are required for MFA: knowledge; possession, and inherence.</a:t>
            </a:r>
          </a:p>
          <a:p>
            <a:pPr>
              <a:buFont typeface="Arial" panose="020B0604020202020204" pitchFamily="34" charset="0"/>
              <a:buChar char="•"/>
            </a:pPr>
            <a:r>
              <a:rPr lang="en-US" sz="1600" dirty="0"/>
              <a:t>2FA is just a type of MFA where you only need two pieces of evidence, two “factors”. </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649759819"/>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252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a:t>
            </a:r>
          </a:p>
        </p:txBody>
      </p:sp>
      <p:sp>
        <p:nvSpPr>
          <p:cNvPr id="2" name="Content Placeholder 1"/>
          <p:cNvSpPr>
            <a:spLocks noGrp="1"/>
          </p:cNvSpPr>
          <p:nvPr>
            <p:ph idx="1"/>
          </p:nvPr>
        </p:nvSpPr>
        <p:spPr>
          <a:xfrm>
            <a:off x="144065" y="740134"/>
            <a:ext cx="8879619" cy="4051871"/>
          </a:xfrm>
        </p:spPr>
        <p:txBody>
          <a:bodyPr/>
          <a:lstStyle/>
          <a:p>
            <a:pPr marL="0" indent="0">
              <a:buNone/>
            </a:pPr>
            <a:r>
              <a:rPr lang="en-US" sz="1400" dirty="0"/>
              <a:t>The techniques for finding a password that allows entry is known as cracking the security intended by the password. The following are some of the techniques:</a:t>
            </a:r>
          </a:p>
          <a:p>
            <a:pPr marL="342900" indent="-342900">
              <a:buNone/>
            </a:pPr>
            <a:r>
              <a:rPr lang="en-US" sz="1400" b="1" dirty="0"/>
              <a:t>Password guessing</a:t>
            </a:r>
            <a:endParaRPr lang="en-US" sz="1400" dirty="0"/>
          </a:p>
          <a:p>
            <a:pPr>
              <a:buFont typeface="Arial" panose="020B0604020202020204" pitchFamily="34" charset="0"/>
              <a:buChar char="•"/>
            </a:pPr>
            <a:r>
              <a:rPr lang="en-US" sz="1400" dirty="0"/>
              <a:t>Password guessing is an online technique that involves attempting to authenticate a particular user to the system.</a:t>
            </a:r>
          </a:p>
          <a:p>
            <a:pPr>
              <a:buFont typeface="Arial" panose="020B0604020202020204" pitchFamily="34" charset="0"/>
              <a:buChar char="•"/>
            </a:pPr>
            <a:r>
              <a:rPr lang="en-US" sz="1400" dirty="0"/>
              <a:t>It may be detected by monitoring the failed login system logs.</a:t>
            </a:r>
          </a:p>
          <a:p>
            <a:pPr>
              <a:buFont typeface="Arial" panose="020B0604020202020204" pitchFamily="34" charset="0"/>
              <a:buChar char="•"/>
            </a:pPr>
            <a:r>
              <a:rPr lang="en-US" sz="1400" dirty="0"/>
              <a:t>Account lockouts are used to prevent an attacker from being able to simply guess the correct password by attempting a large number of potential passwords.</a:t>
            </a:r>
          </a:p>
          <a:p>
            <a:pPr marL="342900" indent="-342900">
              <a:buNone/>
            </a:pPr>
            <a:r>
              <a:rPr lang="en-US" sz="1400" b="1" dirty="0"/>
              <a:t>Dictionary attack</a:t>
            </a:r>
            <a:endParaRPr lang="en-US" sz="1400" dirty="0"/>
          </a:p>
          <a:p>
            <a:pPr>
              <a:buFont typeface="Arial" panose="020B0604020202020204" pitchFamily="34" charset="0"/>
              <a:buChar char="•"/>
            </a:pPr>
            <a:r>
              <a:rPr lang="en-US" sz="1400" dirty="0"/>
              <a:t>A dictionary attack is based on trying all the strings in a pre-arranged listing, derived from a list of words such as in a dictionary.</a:t>
            </a:r>
          </a:p>
          <a:p>
            <a:pPr>
              <a:buFont typeface="Arial" panose="020B0604020202020204" pitchFamily="34" charset="0"/>
              <a:buChar char="•"/>
            </a:pPr>
            <a:r>
              <a:rPr lang="en-US" sz="1400" dirty="0"/>
              <a:t>These succeed because many people have a tendency to choose short passwords that are ordinary words or common passwords.</a:t>
            </a:r>
          </a:p>
          <a:p>
            <a:pPr>
              <a:buFont typeface="Arial" panose="020B0604020202020204" pitchFamily="34" charset="0"/>
              <a:buChar char="•"/>
            </a:pPr>
            <a:endParaRPr lang="en-US" sz="1400" dirty="0"/>
          </a:p>
          <a:p>
            <a:pPr marL="0" indent="0">
              <a:buNone/>
            </a:pPr>
            <a:endParaRPr lang="en-US" sz="1400" dirty="0"/>
          </a:p>
        </p:txBody>
      </p:sp>
    </p:spTree>
    <p:custDataLst>
      <p:tags r:id="rId1"/>
    </p:custDataLst>
    <p:extLst>
      <p:ext uri="{BB962C8B-B14F-4D97-AF65-F5344CB8AC3E}">
        <p14:creationId xmlns:p14="http://schemas.microsoft.com/office/powerpoint/2010/main" val="4212363974"/>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600" b="1" dirty="0"/>
              <a:t>Pre-computed dictionary attack or rainbow table attack</a:t>
            </a:r>
            <a:endParaRPr lang="en-US" sz="1600" dirty="0"/>
          </a:p>
          <a:p>
            <a:pPr>
              <a:buFont typeface="Arial" panose="020B0604020202020204" pitchFamily="34" charset="0"/>
              <a:buChar char="•"/>
            </a:pPr>
            <a:r>
              <a:rPr lang="en-US" sz="1600" dirty="0"/>
              <a:t>It is possible to achieve a time/space tradeoff by pre-computing a list of hashes of dictionary words, and storing these in a database using the hash as the key.</a:t>
            </a:r>
          </a:p>
          <a:p>
            <a:pPr>
              <a:buFont typeface="Arial" panose="020B0604020202020204" pitchFamily="34" charset="0"/>
              <a:buChar char="•"/>
            </a:pPr>
            <a:r>
              <a:rPr lang="en-US" sz="1600" dirty="0"/>
              <a:t>Pre-computed dictionary attacks are effective when a large number of passwords are to be cracked. </a:t>
            </a:r>
          </a:p>
          <a:p>
            <a:pPr>
              <a:buFont typeface="Arial" panose="020B0604020202020204" pitchFamily="34" charset="0"/>
              <a:buChar char="•"/>
            </a:pPr>
            <a:r>
              <a:rPr lang="en-US" sz="1600" dirty="0"/>
              <a:t>Pre-computed dictionary attacks can be thwarted by the use of salt, a technique that forces the hash dictionary to be recomputed for each password sought, making pre-computation infeasible, provided the number of possible salt values is large enough.</a:t>
            </a:r>
          </a:p>
          <a:p>
            <a:pPr marL="342900" indent="-342900">
              <a:buNone/>
            </a:pPr>
            <a:r>
              <a:rPr lang="en-US" sz="1600" b="1" dirty="0"/>
              <a:t>Social engineering</a:t>
            </a:r>
          </a:p>
          <a:p>
            <a:pPr>
              <a:buFont typeface="Arial" panose="020B0604020202020204" pitchFamily="34" charset="0"/>
              <a:buChar char="•"/>
            </a:pPr>
            <a:r>
              <a:rPr lang="en-US" sz="1600" dirty="0"/>
              <a:t>Social engineering for password cracking involves a person convincing or tricking another person for providing access to the attacker.</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985330420"/>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135642" y="791660"/>
            <a:ext cx="8879619" cy="3881711"/>
          </a:xfrm>
        </p:spPr>
        <p:txBody>
          <a:bodyPr/>
          <a:lstStyle/>
          <a:p>
            <a:pPr marL="0" indent="0">
              <a:buNone/>
            </a:pPr>
            <a:r>
              <a:rPr lang="en-US" sz="1600" b="1" dirty="0"/>
              <a:t>Six key principles of human influence</a:t>
            </a:r>
          </a:p>
          <a:p>
            <a:pPr algn="l">
              <a:buFont typeface="Arial" panose="020B0604020202020204" pitchFamily="34" charset="0"/>
              <a:buChar char="•"/>
            </a:pPr>
            <a:r>
              <a:rPr lang="en-US" sz="1600" b="1" i="0" dirty="0">
                <a:effectLst/>
              </a:rPr>
              <a:t>Reciprocity</a:t>
            </a:r>
            <a:r>
              <a:rPr lang="en-US" sz="1600" b="0" i="0" dirty="0">
                <a:effectLst/>
              </a:rPr>
              <a:t> – Our social norms mean that we tend to return a favor when asked.</a:t>
            </a:r>
          </a:p>
          <a:p>
            <a:pPr algn="l">
              <a:buFont typeface="Arial" panose="020B0604020202020204" pitchFamily="34" charset="0"/>
              <a:buChar char="•"/>
            </a:pPr>
            <a:r>
              <a:rPr lang="en-US" sz="1600" b="1" i="0" dirty="0">
                <a:effectLst/>
              </a:rPr>
              <a:t>Commitment and consistency</a:t>
            </a:r>
            <a:r>
              <a:rPr lang="en-US" sz="1600" b="0" i="0" dirty="0">
                <a:effectLst/>
              </a:rPr>
              <a:t> – When people commit, whether in person, in writing, or on a web site, they are more likely to honor that commitment in order to preserve their self-image. </a:t>
            </a:r>
          </a:p>
          <a:p>
            <a:pPr algn="l">
              <a:buFont typeface="Arial" panose="020B0604020202020204" pitchFamily="34" charset="0"/>
              <a:buChar char="•"/>
            </a:pPr>
            <a:r>
              <a:rPr lang="en-US" sz="1600" b="1" i="0" dirty="0">
                <a:effectLst/>
              </a:rPr>
              <a:t>Social proof</a:t>
            </a:r>
            <a:r>
              <a:rPr lang="en-US" sz="1600" b="0" i="0" dirty="0">
                <a:effectLst/>
              </a:rPr>
              <a:t> – When people see someone else doing something, such as looking up, others will stop to do the same.</a:t>
            </a:r>
          </a:p>
          <a:p>
            <a:pPr algn="l">
              <a:buFont typeface="Arial" panose="020B0604020202020204" pitchFamily="34" charset="0"/>
              <a:buChar char="•"/>
            </a:pPr>
            <a:r>
              <a:rPr lang="en-US" sz="1600" b="1" i="0" dirty="0">
                <a:effectLst/>
              </a:rPr>
              <a:t>Authority</a:t>
            </a:r>
            <a:r>
              <a:rPr lang="en-US" sz="1600" b="0" i="0" dirty="0">
                <a:effectLst/>
              </a:rPr>
              <a:t> – This authority principle means that attackers who seem to be authoritative or representing an authority figure are more likely to gain access.</a:t>
            </a:r>
          </a:p>
          <a:p>
            <a:pPr algn="l">
              <a:buFont typeface="Arial" panose="020B0604020202020204" pitchFamily="34" charset="0"/>
              <a:buChar char="•"/>
            </a:pPr>
            <a:r>
              <a:rPr lang="en-US" sz="1600" b="1" i="0" dirty="0">
                <a:effectLst/>
              </a:rPr>
              <a:t>Liking</a:t>
            </a:r>
            <a:r>
              <a:rPr lang="en-US" sz="1600" b="0" i="0" dirty="0">
                <a:effectLst/>
              </a:rPr>
              <a:t> – Likable people are able to persuade others more effectively. People are easily persuaded by familiar people whom they like.</a:t>
            </a:r>
          </a:p>
          <a:p>
            <a:pPr algn="l">
              <a:buFont typeface="Arial" panose="020B0604020202020204" pitchFamily="34" charset="0"/>
              <a:buChar char="•"/>
            </a:pPr>
            <a:r>
              <a:rPr lang="en-US" sz="1600" b="1" i="0" dirty="0">
                <a:effectLst/>
              </a:rPr>
              <a:t>Scarcity</a:t>
            </a:r>
            <a:r>
              <a:rPr lang="en-US" sz="1600" b="0" i="0" dirty="0">
                <a:effectLst/>
              </a:rPr>
              <a:t> – When people believe that something is limited in amount, people will act positively and quickly to pick up the desired item.</a:t>
            </a:r>
            <a:endParaRPr lang="en-US" sz="1600" dirty="0"/>
          </a:p>
        </p:txBody>
      </p:sp>
    </p:spTree>
    <p:custDataLst>
      <p:tags r:id="rId1"/>
    </p:custDataLst>
    <p:extLst>
      <p:ext uri="{BB962C8B-B14F-4D97-AF65-F5344CB8AC3E}">
        <p14:creationId xmlns:p14="http://schemas.microsoft.com/office/powerpoint/2010/main" val="42476289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F039C7E-7518-4549-AA4D-961B4CC1B729}"/>
              </a:ext>
            </a:extLst>
          </p:cNvPr>
          <p:cNvSpPr>
            <a:spLocks noGrp="1"/>
          </p:cNvSpPr>
          <p:nvPr>
            <p:ph type="ctrTitle"/>
          </p:nvPr>
        </p:nvSpPr>
        <p:spPr>
          <a:xfrm>
            <a:off x="469497" y="1219200"/>
            <a:ext cx="6557379" cy="1666626"/>
          </a:xfrm>
        </p:spPr>
        <p:txBody>
          <a:bodyPr/>
          <a:lstStyle/>
          <a:p>
            <a:r>
              <a:rPr lang="en-US" dirty="0">
                <a:solidFill>
                  <a:srgbClr val="AFE8FB"/>
                </a:solidFill>
              </a:rPr>
              <a:t>Module</a:t>
            </a:r>
            <a:r>
              <a:rPr lang="en-US" dirty="0">
                <a:solidFill>
                  <a:schemeClr val="accent5">
                    <a:lumMod val="40000"/>
                    <a:lumOff val="60000"/>
                  </a:schemeClr>
                </a:solidFill>
              </a:rPr>
              <a:t> 6: </a:t>
            </a:r>
            <a:r>
              <a:rPr lang="en-US" dirty="0">
                <a:solidFill>
                  <a:srgbClr val="AFE8FB"/>
                </a:solidFill>
                <a:latin typeface="Arial" panose="020B0604020202020204" pitchFamily="34" charset="0"/>
                <a:cs typeface="Arial" panose="020B0604020202020204" pitchFamily="34" charset="0"/>
              </a:rPr>
              <a:t>Application Deployment and Security</a:t>
            </a:r>
            <a:endParaRPr lang="en-US" dirty="0">
              <a:solidFill>
                <a:srgbClr val="FF0000"/>
              </a:solidFill>
            </a:endParaRP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rgbClr val="AFE8FB"/>
                </a:solidFill>
              </a:rPr>
              <a:t>DevNet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204222" y="814520"/>
            <a:ext cx="8879619" cy="3881711"/>
          </a:xfrm>
        </p:spPr>
        <p:txBody>
          <a:bodyPr/>
          <a:lstStyle/>
          <a:p>
            <a:pPr marL="0" indent="0">
              <a:buNone/>
            </a:pPr>
            <a:r>
              <a:rPr lang="en-US" sz="1600" dirty="0"/>
              <a:t>There are four social engineering vectors, or lines of attack, that can take advantage of these influence principles.</a:t>
            </a:r>
          </a:p>
          <a:p>
            <a:pPr>
              <a:buFont typeface="Arial" panose="020B0604020202020204" pitchFamily="34" charset="0"/>
              <a:buChar char="•"/>
            </a:pPr>
            <a:r>
              <a:rPr lang="en-US" sz="1600" b="1" dirty="0"/>
              <a:t>Phishing</a:t>
            </a:r>
            <a:r>
              <a:rPr lang="en-US" sz="1600" dirty="0"/>
              <a:t> means the person is fraudulently gaining information, especially through requests for financial information. Often the attempts look like a real web site or email, but link to a collector site instead.</a:t>
            </a:r>
          </a:p>
          <a:p>
            <a:pPr>
              <a:buFont typeface="Arial" panose="020B0604020202020204" pitchFamily="34" charset="0"/>
              <a:buChar char="•"/>
            </a:pPr>
            <a:r>
              <a:rPr lang="en-US" sz="1600" b="1" dirty="0"/>
              <a:t>Vishing</a:t>
            </a:r>
            <a:r>
              <a:rPr lang="en-US" sz="1600" dirty="0"/>
              <a:t> stands for voice phishing, so it is associated with voice phone calls to gather private personal information for financial gain.</a:t>
            </a:r>
          </a:p>
          <a:p>
            <a:pPr>
              <a:buFont typeface="Arial" panose="020B0604020202020204" pitchFamily="34" charset="0"/>
              <a:buChar char="•"/>
            </a:pPr>
            <a:r>
              <a:rPr lang="en-US" sz="1600" b="1" dirty="0"/>
              <a:t>Smishing</a:t>
            </a:r>
            <a:r>
              <a:rPr lang="en-US" sz="1600" dirty="0"/>
              <a:t> involves using SMS text messaging for both urgency and asking for a specific course of action, such as clicking a fake link or sending account information.</a:t>
            </a:r>
          </a:p>
          <a:p>
            <a:pPr>
              <a:buFont typeface="Arial" panose="020B0604020202020204" pitchFamily="34" charset="0"/>
              <a:buChar char="•"/>
            </a:pPr>
            <a:r>
              <a:rPr lang="en-US" sz="1600" b="1" dirty="0"/>
              <a:t>Impersonation</a:t>
            </a:r>
            <a:r>
              <a:rPr lang="en-US" sz="1600" dirty="0"/>
              <a:t> involves in-person scenarios such as wearing a service provider uniform to gain inside access to a building or system.</a:t>
            </a:r>
          </a:p>
        </p:txBody>
      </p:sp>
    </p:spTree>
    <p:custDataLst>
      <p:tags r:id="rId1"/>
    </p:custDataLst>
    <p:extLst>
      <p:ext uri="{BB962C8B-B14F-4D97-AF65-F5344CB8AC3E}">
        <p14:creationId xmlns:p14="http://schemas.microsoft.com/office/powerpoint/2010/main" val="3209703307"/>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144064" y="757419"/>
            <a:ext cx="8814741" cy="2111110"/>
          </a:xfrm>
        </p:spPr>
        <p:txBody>
          <a:bodyPr/>
          <a:lstStyle/>
          <a:p>
            <a:pPr marL="0" indent="0">
              <a:buNone/>
            </a:pPr>
            <a:r>
              <a:rPr lang="en-US" sz="1400" b="1" dirty="0"/>
              <a:t>Password strength - </a:t>
            </a:r>
            <a:r>
              <a:rPr lang="en-US" sz="1400" dirty="0"/>
              <a:t>Password strength is the measure of a password’s efficiency to resist password cracking attacks. The strength of a password is determined by:</a:t>
            </a:r>
          </a:p>
          <a:p>
            <a:pPr>
              <a:buFont typeface="Arial" panose="020B0604020202020204" pitchFamily="34" charset="0"/>
              <a:buChar char="•"/>
            </a:pPr>
            <a:r>
              <a:rPr lang="en-US" sz="1400" b="1" dirty="0"/>
              <a:t>Length: </a:t>
            </a:r>
            <a:r>
              <a:rPr lang="en-IN" sz="1400" dirty="0"/>
              <a:t>This is the</a:t>
            </a:r>
            <a:r>
              <a:rPr lang="en-US" sz="1400" dirty="0"/>
              <a:t> number of characters the password contains.</a:t>
            </a:r>
          </a:p>
          <a:p>
            <a:pPr>
              <a:buFont typeface="Arial" panose="020B0604020202020204" pitchFamily="34" charset="0"/>
              <a:buChar char="•"/>
            </a:pPr>
            <a:r>
              <a:rPr lang="en-US" sz="1400" b="1" dirty="0"/>
              <a:t>Complexity:</a:t>
            </a:r>
            <a:r>
              <a:rPr lang="en-US" sz="1400" dirty="0"/>
              <a:t> </a:t>
            </a:r>
            <a:r>
              <a:rPr lang="en-IN" sz="1400" dirty="0"/>
              <a:t>This means it uses a</a:t>
            </a:r>
            <a:r>
              <a:rPr lang="en-US" sz="1400" dirty="0"/>
              <a:t> combination of letters, numbers, and symbols.</a:t>
            </a:r>
          </a:p>
          <a:p>
            <a:pPr>
              <a:buFont typeface="Arial" panose="020B0604020202020204" pitchFamily="34" charset="0"/>
              <a:buChar char="•"/>
            </a:pPr>
            <a:r>
              <a:rPr lang="en-US" sz="1400" b="1" dirty="0"/>
              <a:t>Unpredictability:</a:t>
            </a:r>
            <a:r>
              <a:rPr lang="en-US" sz="1400" dirty="0"/>
              <a:t> Something that can be guessed easily by an attacker.</a:t>
            </a:r>
          </a:p>
          <a:p>
            <a:pPr marL="0" indent="0">
              <a:buNone/>
            </a:pPr>
            <a:r>
              <a:rPr lang="en-US" sz="1400" dirty="0"/>
              <a:t>Here, the password  </a:t>
            </a:r>
            <a:r>
              <a:rPr lang="en-US" sz="1400" b="1" dirty="0"/>
              <a:t>#W)rdPass1 </a:t>
            </a:r>
            <a:r>
              <a:rPr lang="en-US" sz="1400" dirty="0"/>
              <a:t>has strength and it would take about 21 years to crack it.</a:t>
            </a:r>
          </a:p>
        </p:txBody>
      </p:sp>
      <p:pic>
        <p:nvPicPr>
          <p:cNvPr id="3" name="Picture 2">
            <a:extLst>
              <a:ext uri="{FF2B5EF4-FFF2-40B4-BE49-F238E27FC236}">
                <a16:creationId xmlns:a16="http://schemas.microsoft.com/office/drawing/2014/main" id="{83553EC3-5FEB-47F9-8C08-C548B77CF4E6}"/>
              </a:ext>
            </a:extLst>
          </p:cNvPr>
          <p:cNvPicPr>
            <a:picLocks noChangeAspect="1"/>
          </p:cNvPicPr>
          <p:nvPr/>
        </p:nvPicPr>
        <p:blipFill>
          <a:blip r:embed="rId4"/>
          <a:stretch>
            <a:fillRect/>
          </a:stretch>
        </p:blipFill>
        <p:spPr>
          <a:xfrm>
            <a:off x="1548262" y="2742634"/>
            <a:ext cx="5002547" cy="198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865053219"/>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144064" y="820918"/>
            <a:ext cx="8879619" cy="4051871"/>
          </a:xfrm>
        </p:spPr>
        <p:txBody>
          <a:bodyPr/>
          <a:lstStyle/>
          <a:p>
            <a:pPr marL="342900" indent="-342900">
              <a:buNone/>
            </a:pPr>
            <a:r>
              <a:rPr lang="en-US" sz="1600" b="1" dirty="0"/>
              <a:t>Password strength checkers and validation tools</a:t>
            </a:r>
            <a:endParaRPr lang="en-US" sz="1600" dirty="0"/>
          </a:p>
          <a:p>
            <a:pPr>
              <a:buFont typeface="Arial" panose="020B0604020202020204" pitchFamily="34" charset="0"/>
              <a:buChar char="•"/>
            </a:pPr>
            <a:r>
              <a:rPr lang="en-US" sz="1600" dirty="0"/>
              <a:t>The password strength validation tool is built in with password system to make sure the user's password is compatible with latest identity management guidelines.</a:t>
            </a:r>
          </a:p>
          <a:p>
            <a:pPr>
              <a:buFont typeface="Arial" panose="020B0604020202020204" pitchFamily="34" charset="0"/>
              <a:buChar char="•"/>
            </a:pPr>
            <a:r>
              <a:rPr lang="en-US" sz="1600" dirty="0"/>
              <a:t>Password manager is the tool to ensure the strength of the password.</a:t>
            </a:r>
          </a:p>
          <a:p>
            <a:pPr marL="342900" indent="-342900">
              <a:buNone/>
            </a:pPr>
            <a:r>
              <a:rPr lang="en-US" sz="1600" b="1" dirty="0"/>
              <a:t>Best practices </a:t>
            </a:r>
          </a:p>
          <a:p>
            <a:pPr>
              <a:buFont typeface="Arial" panose="020B0604020202020204" pitchFamily="34" charset="0"/>
              <a:buChar char="•"/>
            </a:pPr>
            <a:r>
              <a:rPr lang="en-US" sz="1600" dirty="0"/>
              <a:t>There are a few best practices to secure user login attempts. It includes notifying users of suspicious behavior, limiting the number of password and username login attempts.</a:t>
            </a:r>
          </a:p>
        </p:txBody>
      </p:sp>
    </p:spTree>
    <p:custDataLst>
      <p:tags r:id="rId1"/>
    </p:custDataLst>
    <p:extLst>
      <p:ext uri="{BB962C8B-B14F-4D97-AF65-F5344CB8AC3E}">
        <p14:creationId xmlns:p14="http://schemas.microsoft.com/office/powerpoint/2010/main" val="262204545"/>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Password Cracking (Contd.)</a:t>
            </a:r>
          </a:p>
        </p:txBody>
      </p:sp>
      <p:sp>
        <p:nvSpPr>
          <p:cNvPr id="2" name="Content Placeholder 1"/>
          <p:cNvSpPr>
            <a:spLocks noGrp="1"/>
          </p:cNvSpPr>
          <p:nvPr>
            <p:ph idx="1"/>
          </p:nvPr>
        </p:nvSpPr>
        <p:spPr>
          <a:xfrm>
            <a:off x="144064" y="820919"/>
            <a:ext cx="8879619" cy="3765596"/>
          </a:xfrm>
        </p:spPr>
        <p:txBody>
          <a:bodyPr/>
          <a:lstStyle/>
          <a:p>
            <a:pPr marL="342900" indent="-342900">
              <a:buNone/>
            </a:pPr>
            <a:r>
              <a:rPr lang="en-US" sz="1600" b="1" dirty="0"/>
              <a:t>NIST Digital Identity Guidelines</a:t>
            </a:r>
          </a:p>
          <a:p>
            <a:pPr marL="0" indent="0">
              <a:buNone/>
            </a:pPr>
            <a:r>
              <a:rPr lang="en-IN" sz="1600" dirty="0"/>
              <a:t>Here's a </a:t>
            </a:r>
            <a:r>
              <a:rPr lang="en-US" sz="1600" dirty="0"/>
              <a:t>brief summary of the NIST 800-63B Digital Identity Guidelines:</a:t>
            </a:r>
          </a:p>
          <a:p>
            <a:pPr>
              <a:buFont typeface="Arial" panose="020B0604020202020204" pitchFamily="34" charset="0"/>
              <a:buChar char="•"/>
            </a:pPr>
            <a:r>
              <a:rPr lang="en-US" sz="1600" dirty="0"/>
              <a:t>8-character minimum when a human sets it and 6-character minimum when set by system/service.</a:t>
            </a:r>
          </a:p>
          <a:p>
            <a:pPr>
              <a:buFont typeface="Arial" panose="020B0604020202020204" pitchFamily="34" charset="0"/>
              <a:buChar char="•"/>
            </a:pPr>
            <a:r>
              <a:rPr lang="en-US" sz="1600" dirty="0"/>
              <a:t>Support at least 64 characters maximum length and all ASCII characters.</a:t>
            </a:r>
          </a:p>
          <a:p>
            <a:pPr>
              <a:buFont typeface="Arial" panose="020B0604020202020204" pitchFamily="34" charset="0"/>
              <a:buChar char="•"/>
            </a:pPr>
            <a:r>
              <a:rPr lang="en-US" sz="1600" dirty="0"/>
              <a:t>Truncation of the password shall not be performed when processed.</a:t>
            </a:r>
          </a:p>
          <a:p>
            <a:pPr>
              <a:buFont typeface="Arial" panose="020B0604020202020204" pitchFamily="34" charset="0"/>
              <a:buChar char="•"/>
            </a:pPr>
            <a:r>
              <a:rPr lang="en-US" sz="1600" dirty="0"/>
              <a:t>Check chosen password with known password dictionaries.</a:t>
            </a:r>
          </a:p>
          <a:p>
            <a:pPr>
              <a:buFont typeface="Arial" panose="020B0604020202020204" pitchFamily="34" charset="0"/>
              <a:buChar char="•"/>
            </a:pPr>
            <a:r>
              <a:rPr lang="en-US" sz="1600" dirty="0"/>
              <a:t>Allow at least 10 password attempts before lockout.</a:t>
            </a:r>
          </a:p>
          <a:p>
            <a:pPr>
              <a:buFont typeface="Arial" panose="020B0604020202020204" pitchFamily="34" charset="0"/>
              <a:buChar char="•"/>
            </a:pPr>
            <a:r>
              <a:rPr lang="en-US" sz="1600" dirty="0"/>
              <a:t>No complexity requirements, password expiration period, password hints. </a:t>
            </a:r>
          </a:p>
          <a:p>
            <a:pPr>
              <a:buFont typeface="Arial" panose="020B0604020202020204" pitchFamily="34" charset="0"/>
              <a:buChar char="•"/>
            </a:pPr>
            <a:r>
              <a:rPr lang="en-US" sz="1600" dirty="0"/>
              <a:t>No SMS for two-factor authentication, knowledge-based authentication.</a:t>
            </a:r>
          </a:p>
        </p:txBody>
      </p:sp>
    </p:spTree>
    <p:custDataLst>
      <p:tags r:id="rId1"/>
    </p:custDataLst>
    <p:extLst>
      <p:ext uri="{BB962C8B-B14F-4D97-AF65-F5344CB8AC3E}">
        <p14:creationId xmlns:p14="http://schemas.microsoft.com/office/powerpoint/2010/main" val="2116279205"/>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Securing Applications</a:t>
            </a:r>
            <a:br>
              <a:rPr lang="en-US" altLang="en-US" dirty="0"/>
            </a:br>
            <a:r>
              <a:rPr lang="en-US" dirty="0"/>
              <a:t>Lab – Explore the Evolution of Password Methods</a:t>
            </a:r>
          </a:p>
        </p:txBody>
      </p:sp>
      <p:sp>
        <p:nvSpPr>
          <p:cNvPr id="2" name="Content Placeholder 1"/>
          <p:cNvSpPr>
            <a:spLocks noGrp="1"/>
          </p:cNvSpPr>
          <p:nvPr>
            <p:ph idx="1"/>
          </p:nvPr>
        </p:nvSpPr>
        <p:spPr>
          <a:xfrm>
            <a:off x="144064" y="820919"/>
            <a:ext cx="8879619" cy="3765596"/>
          </a:xfrm>
        </p:spPr>
        <p:txBody>
          <a:bodyPr/>
          <a:lstStyle/>
          <a:p>
            <a:pPr marL="0" indent="0">
              <a:buNone/>
            </a:pPr>
            <a:r>
              <a:rPr lang="en-US" sz="1600" b="0" i="0" dirty="0">
                <a:effectLst/>
              </a:rPr>
              <a:t>In this lab, you </a:t>
            </a:r>
            <a:r>
              <a:rPr lang="en-US" sz="1600" dirty="0"/>
              <a:t>will complete the following objectives:</a:t>
            </a:r>
          </a:p>
          <a:p>
            <a:pPr lvl="1">
              <a:buFont typeface="Arial" panose="020B0604020202020204" pitchFamily="34" charset="0"/>
              <a:buChar char="•"/>
            </a:pPr>
            <a:r>
              <a:rPr lang="en-US" sz="1600" b="1" dirty="0"/>
              <a:t>Part 1</a:t>
            </a:r>
            <a:r>
              <a:rPr lang="en-US" sz="1600" dirty="0"/>
              <a:t>: Launch the DEVASC VM</a:t>
            </a:r>
          </a:p>
          <a:p>
            <a:pPr lvl="1">
              <a:buFont typeface="Arial" panose="020B0604020202020204" pitchFamily="34" charset="0"/>
              <a:buChar char="•"/>
            </a:pPr>
            <a:r>
              <a:rPr lang="en-US" sz="1600" b="1" dirty="0"/>
              <a:t>Part 2</a:t>
            </a:r>
            <a:r>
              <a:rPr lang="en-US" sz="1600" dirty="0"/>
              <a:t>: Explore Python Code Storing Passwords in Plain Text</a:t>
            </a:r>
          </a:p>
          <a:p>
            <a:pPr lvl="1">
              <a:buFont typeface="Arial" panose="020B0604020202020204" pitchFamily="34" charset="0"/>
              <a:buChar char="•"/>
            </a:pPr>
            <a:r>
              <a:rPr lang="en-US" sz="1600" b="1" dirty="0"/>
              <a:t>Part 3</a:t>
            </a:r>
            <a:r>
              <a:rPr lang="en-US" sz="1600" dirty="0"/>
              <a:t>: Explore Python Code Storing Passwords Using a Hash</a:t>
            </a:r>
          </a:p>
          <a:p>
            <a:pPr>
              <a:buFont typeface="Arial" panose="020B0604020202020204" pitchFamily="34" charset="0"/>
              <a:buChar char="•"/>
            </a:pPr>
            <a:endParaRPr lang="en-US" sz="1600" b="0" i="0" dirty="0">
              <a:effectLst/>
            </a:endParaRP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676349383"/>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714499"/>
            <a:ext cx="7404100" cy="1460501"/>
          </a:xfrm>
        </p:spPr>
        <p:txBody>
          <a:bodyPr/>
          <a:lstStyle/>
          <a:p>
            <a:r>
              <a:rPr lang="en-US" dirty="0">
                <a:solidFill>
                  <a:schemeClr val="accent5">
                    <a:lumMod val="40000"/>
                    <a:lumOff val="60000"/>
                  </a:schemeClr>
                </a:solidFill>
              </a:rPr>
              <a:t>6.6 Summary: Application Deployment and Security</a:t>
            </a:r>
          </a:p>
        </p:txBody>
      </p:sp>
    </p:spTree>
    <p:custDataLst>
      <p:tags r:id="rId1"/>
    </p:custDataLst>
    <p:extLst>
      <p:ext uri="{BB962C8B-B14F-4D97-AF65-F5344CB8AC3E}">
        <p14:creationId xmlns:p14="http://schemas.microsoft.com/office/powerpoint/2010/main" val="737538417"/>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Summary: Application Deployment and Security</a:t>
            </a:r>
          </a:p>
          <a:p>
            <a:r>
              <a:rPr lang="en-US" dirty="0"/>
              <a:t>What Did I Learn in this Module?</a:t>
            </a:r>
          </a:p>
        </p:txBody>
      </p:sp>
      <p:sp>
        <p:nvSpPr>
          <p:cNvPr id="2" name="Content Placeholder 1"/>
          <p:cNvSpPr>
            <a:spLocks noGrp="1"/>
          </p:cNvSpPr>
          <p:nvPr>
            <p:ph idx="1"/>
          </p:nvPr>
        </p:nvSpPr>
        <p:spPr>
          <a:xfrm>
            <a:off x="144065" y="802761"/>
            <a:ext cx="8879619" cy="3852682"/>
          </a:xfrm>
        </p:spPr>
        <p:txBody>
          <a:bodyPr/>
          <a:lstStyle/>
          <a:p>
            <a:pPr marL="0" indent="0">
              <a:buNone/>
            </a:pPr>
            <a:r>
              <a:rPr lang="en-US" sz="1400" b="1" dirty="0"/>
              <a:t>Understanding Deployment Choices with Different Models</a:t>
            </a:r>
          </a:p>
          <a:p>
            <a:pPr>
              <a:buFont typeface="Arial" panose="020B0604020202020204" pitchFamily="34" charset="0"/>
              <a:buChar char="•"/>
            </a:pPr>
            <a:r>
              <a:rPr lang="en-US" sz="1400" dirty="0"/>
              <a:t>Large organizations use a four-tier structure: development, testing, staging, and production.</a:t>
            </a:r>
          </a:p>
          <a:p>
            <a:pPr>
              <a:buFont typeface="Arial" panose="020B0604020202020204" pitchFamily="34" charset="0"/>
              <a:buChar char="•"/>
            </a:pPr>
            <a:r>
              <a:rPr lang="en-US" sz="1400" dirty="0"/>
              <a:t>The options to deploy the software are bare metal, virtual machines, containers, and serverless computing.</a:t>
            </a:r>
          </a:p>
          <a:p>
            <a:pPr>
              <a:buFont typeface="Arial" panose="020B0604020202020204" pitchFamily="34" charset="0"/>
              <a:buChar char="•"/>
            </a:pPr>
            <a:r>
              <a:rPr lang="en-US" sz="1400" dirty="0"/>
              <a:t>On-premises</a:t>
            </a:r>
            <a:r>
              <a:rPr lang="en-US" sz="1400" strike="sngStrike" dirty="0"/>
              <a:t> </a:t>
            </a:r>
            <a:r>
              <a:rPr lang="en-US" sz="1400" dirty="0"/>
              <a:t>means any system that’s within the confines of your building.</a:t>
            </a:r>
          </a:p>
          <a:p>
            <a:pPr>
              <a:buFont typeface="Arial" panose="020B0604020202020204" pitchFamily="34" charset="0"/>
              <a:buChar char="•"/>
            </a:pPr>
            <a:r>
              <a:rPr lang="en-US" sz="1400" dirty="0"/>
              <a:t>Clouds provide self-service access to computing resources, such as VMs, containers, and even bare metal.</a:t>
            </a:r>
          </a:p>
          <a:p>
            <a:pPr>
              <a:buFont typeface="Arial" panose="020B0604020202020204" pitchFamily="34" charset="0"/>
              <a:buChar char="•"/>
            </a:pPr>
            <a:r>
              <a:rPr lang="en-US" sz="1400" dirty="0"/>
              <a:t>The advantage of a private cloud is that the user has complete control over where it is located.</a:t>
            </a:r>
          </a:p>
          <a:p>
            <a:pPr>
              <a:buFont typeface="Arial" panose="020B0604020202020204" pitchFamily="34" charset="0"/>
              <a:buChar char="•"/>
            </a:pPr>
            <a:r>
              <a:rPr lang="en-US" sz="1400" dirty="0"/>
              <a:t>A public cloud is essentially the same as a private cloud, but it is managed by a public cloud provider.</a:t>
            </a:r>
          </a:p>
          <a:p>
            <a:pPr>
              <a:buFont typeface="Arial" panose="020B0604020202020204" pitchFamily="34" charset="0"/>
              <a:buChar char="•"/>
            </a:pPr>
            <a:r>
              <a:rPr lang="en-US" sz="1400" dirty="0"/>
              <a:t>Hybrid cloud is used to bridge a private cloud and a public cloud within a single application.</a:t>
            </a:r>
          </a:p>
          <a:p>
            <a:pPr>
              <a:buFont typeface="Arial" panose="020B0604020202020204" pitchFamily="34" charset="0"/>
              <a:buChar char="•"/>
            </a:pPr>
            <a:r>
              <a:rPr lang="en-US" sz="1400" dirty="0"/>
              <a:t>An edge cloud moves computing closer to where it’s needed.</a:t>
            </a:r>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901562457"/>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887961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Summary: Application Deployment and Security</a:t>
            </a:r>
          </a:p>
          <a:p>
            <a:r>
              <a:rPr lang="en-US" dirty="0"/>
              <a:t>What Did I Learn in this Module? (Contd.)</a:t>
            </a:r>
          </a:p>
        </p:txBody>
      </p:sp>
      <p:sp>
        <p:nvSpPr>
          <p:cNvPr id="2" name="Content Placeholder 1"/>
          <p:cNvSpPr>
            <a:spLocks noGrp="1"/>
          </p:cNvSpPr>
          <p:nvPr>
            <p:ph idx="1"/>
          </p:nvPr>
        </p:nvSpPr>
        <p:spPr>
          <a:xfrm>
            <a:off x="144064" y="820919"/>
            <a:ext cx="8879619" cy="3725682"/>
          </a:xfrm>
        </p:spPr>
        <p:txBody>
          <a:bodyPr/>
          <a:lstStyle/>
          <a:p>
            <a:pPr marL="0" indent="0">
              <a:buNone/>
            </a:pPr>
            <a:r>
              <a:rPr lang="en-US" sz="1400" b="1" dirty="0"/>
              <a:t>Creating and Deploying a Sample Application</a:t>
            </a:r>
            <a:endParaRPr lang="en-US" sz="1400" dirty="0"/>
          </a:p>
          <a:p>
            <a:pPr>
              <a:buFont typeface="Arial" panose="020B0604020202020204" pitchFamily="34" charset="0"/>
              <a:buChar char="•"/>
            </a:pPr>
            <a:r>
              <a:rPr lang="en-US" sz="1400" dirty="0"/>
              <a:t>A container is way of encapsulating everything needed to run the application, so that it can easily be deployed in a variety of environments.</a:t>
            </a:r>
          </a:p>
          <a:p>
            <a:pPr>
              <a:buFont typeface="Arial" panose="020B0604020202020204" pitchFamily="34" charset="0"/>
              <a:buChar char="•"/>
            </a:pPr>
            <a:r>
              <a:rPr lang="en-US" sz="1400" dirty="0"/>
              <a:t>Docker is a way of creating and running that container. </a:t>
            </a:r>
          </a:p>
          <a:p>
            <a:pPr>
              <a:buFont typeface="Arial" panose="020B0604020202020204" pitchFamily="34" charset="0"/>
              <a:buChar char="•"/>
            </a:pPr>
            <a:r>
              <a:rPr lang="en-US" sz="1400" dirty="0"/>
              <a:t>The development environment is meant to be convenient to the developer; it only needs to match the production environment</a:t>
            </a:r>
          </a:p>
          <a:p>
            <a:pPr>
              <a:buFont typeface="Arial" panose="020B0604020202020204" pitchFamily="34" charset="0"/>
              <a:buChar char="•"/>
            </a:pPr>
            <a:r>
              <a:rPr lang="en-US" sz="1400" dirty="0"/>
              <a:t>A development environment can consist of any number of tools, from IDEs to databases to object storage.</a:t>
            </a:r>
          </a:p>
        </p:txBody>
      </p:sp>
    </p:spTree>
    <p:custDataLst>
      <p:tags r:id="rId1"/>
    </p:custDataLst>
    <p:extLst>
      <p:ext uri="{BB962C8B-B14F-4D97-AF65-F5344CB8AC3E}">
        <p14:creationId xmlns:p14="http://schemas.microsoft.com/office/powerpoint/2010/main" val="1105808194"/>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Summary: Application Deployment and Security</a:t>
            </a:r>
          </a:p>
          <a:p>
            <a:r>
              <a:rPr lang="en-US" dirty="0"/>
              <a:t>What Did I Learn in this Module? (Contd.)</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b="1" dirty="0"/>
              <a:t>Continuous Integration/Continuous Deployment (CI/CD)</a:t>
            </a:r>
            <a:endParaRPr lang="en-US" sz="1400" dirty="0"/>
          </a:p>
          <a:p>
            <a:pPr>
              <a:buFont typeface="Arial" panose="020B0604020202020204" pitchFamily="34" charset="0"/>
              <a:buChar char="•"/>
            </a:pPr>
            <a:r>
              <a:rPr lang="en-US" sz="1400" dirty="0"/>
              <a:t>CI/CD is a philosophy for software deployment that figures prominently in the field of DevOps.</a:t>
            </a:r>
          </a:p>
          <a:p>
            <a:pPr>
              <a:buFont typeface="Arial" panose="020B0604020202020204" pitchFamily="34" charset="0"/>
              <a:buChar char="•"/>
            </a:pPr>
            <a:r>
              <a:rPr lang="en-US" sz="1400" dirty="0"/>
              <a:t>Continuous Integration all the developers on the project, continually merge your changes with the main branch of the existing application.</a:t>
            </a:r>
          </a:p>
          <a:p>
            <a:pPr>
              <a:buFont typeface="Arial" panose="020B0604020202020204" pitchFamily="34" charset="0"/>
              <a:buChar char="•"/>
            </a:pPr>
            <a:r>
              <a:rPr lang="en-US" sz="1400" dirty="0"/>
              <a:t>A deployment pipeline, can be created with a build tool such as Jenkins.</a:t>
            </a:r>
          </a:p>
          <a:p>
            <a:pPr marL="0" indent="0">
              <a:buNone/>
            </a:pPr>
            <a:r>
              <a:rPr lang="en-US" sz="1400" b="1" dirty="0"/>
              <a:t>Networks for Application Development and Security</a:t>
            </a:r>
          </a:p>
          <a:p>
            <a:pPr>
              <a:buFont typeface="Arial" panose="020B0604020202020204" pitchFamily="34" charset="0"/>
              <a:buChar char="•"/>
            </a:pPr>
            <a:r>
              <a:rPr lang="en-US" sz="1400" dirty="0"/>
              <a:t>The applications you need to consider when it comes to cloud deployment include: Firewalls, Load balancers, DNS, and Reverse proxies.</a:t>
            </a:r>
          </a:p>
          <a:p>
            <a:pPr>
              <a:buFont typeface="Arial" panose="020B0604020202020204" pitchFamily="34" charset="0"/>
              <a:buChar char="•"/>
            </a:pPr>
            <a:r>
              <a:rPr lang="en-US" sz="1400" dirty="0"/>
              <a:t>At its most basic level, a firewall accepts or rejects packets based on the IP addresses and ports to which they're addressed.</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407976981"/>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Summary: Application Deployment and Security</a:t>
            </a:r>
          </a:p>
          <a:p>
            <a:r>
              <a:rPr lang="en-US" dirty="0"/>
              <a:t>What Did I Learn in this Module? (Contd.)</a:t>
            </a:r>
          </a:p>
        </p:txBody>
      </p:sp>
      <p:sp>
        <p:nvSpPr>
          <p:cNvPr id="2" name="Content Placeholder 1"/>
          <p:cNvSpPr>
            <a:spLocks noGrp="1"/>
          </p:cNvSpPr>
          <p:nvPr>
            <p:ph idx="1"/>
          </p:nvPr>
        </p:nvSpPr>
        <p:spPr>
          <a:xfrm>
            <a:off x="144064" y="820918"/>
            <a:ext cx="8879619" cy="4051871"/>
          </a:xfrm>
        </p:spPr>
        <p:txBody>
          <a:bodyPr/>
          <a:lstStyle/>
          <a:p>
            <a:pPr marL="0" indent="0">
              <a:buNone/>
            </a:pPr>
            <a:r>
              <a:rPr lang="en-US" sz="1400" b="1" dirty="0"/>
              <a:t>Securing Applications</a:t>
            </a:r>
          </a:p>
          <a:p>
            <a:pPr>
              <a:buFont typeface="Arial" panose="020B0604020202020204" pitchFamily="34" charset="0"/>
              <a:buChar char="•"/>
            </a:pPr>
            <a:r>
              <a:rPr lang="en-US" sz="1400" dirty="0"/>
              <a:t>Securing data in two methods by encrypting data: one-way encryption, and two-way encryption.</a:t>
            </a:r>
          </a:p>
          <a:p>
            <a:pPr>
              <a:buFont typeface="Arial" panose="020B0604020202020204" pitchFamily="34" charset="0"/>
              <a:buChar char="•"/>
            </a:pPr>
            <a:r>
              <a:rPr lang="en-US" sz="1400" dirty="0"/>
              <a:t>SQL injection must exploit a security vulnerability in an application's software.</a:t>
            </a:r>
          </a:p>
          <a:p>
            <a:pPr>
              <a:buFont typeface="Arial" panose="020B0604020202020204" pitchFamily="34" charset="0"/>
              <a:buChar char="•"/>
            </a:pPr>
            <a:r>
              <a:rPr lang="en-US" sz="1400" dirty="0"/>
              <a:t>A more secure way to store a password is to transform it into data that cannot be converted back to the original password, known as hashing.</a:t>
            </a:r>
          </a:p>
          <a:p>
            <a:pPr>
              <a:buFont typeface="Arial" panose="020B0604020202020204" pitchFamily="34" charset="0"/>
              <a:buChar char="•"/>
            </a:pPr>
            <a:r>
              <a:rPr lang="en-US" sz="1400" dirty="0"/>
              <a:t>By cryptography password are made to be secure.</a:t>
            </a:r>
          </a:p>
        </p:txBody>
      </p:sp>
    </p:spTree>
    <p:custDataLst>
      <p:tags r:id="rId1"/>
    </p:custDataLst>
    <p:extLst>
      <p:ext uri="{BB962C8B-B14F-4D97-AF65-F5344CB8AC3E}">
        <p14:creationId xmlns:p14="http://schemas.microsoft.com/office/powerpoint/2010/main" val="149452649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35684</TotalTime>
  <Words>12228</Words>
  <Application>Microsoft Office PowerPoint</Application>
  <PresentationFormat>On-screen Show (16:9)</PresentationFormat>
  <Paragraphs>1121</Paragraphs>
  <Slides>101</Slides>
  <Notes>100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Arial</vt:lpstr>
      <vt:lpstr>Calibri</vt:lpstr>
      <vt:lpstr>CiscoSans</vt:lpstr>
      <vt:lpstr>CiscoSans ExtraLight</vt:lpstr>
      <vt:lpstr>Times New Roman</vt:lpstr>
      <vt:lpstr>Wingdings</vt:lpstr>
      <vt:lpstr>Default Theme</vt:lpstr>
      <vt:lpstr>Module 6: Application Deployment and Security</vt:lpstr>
      <vt:lpstr>Instructor Materials – Module 6 Planning Guide</vt:lpstr>
      <vt:lpstr>What to Expect in this Module</vt:lpstr>
      <vt:lpstr>Check Your Understanding</vt:lpstr>
      <vt:lpstr>Module 6: Activities</vt:lpstr>
      <vt:lpstr>Module 6: Best Practices</vt:lpstr>
      <vt:lpstr>Module 6: Best Practices (Contd.)</vt:lpstr>
      <vt:lpstr>Module 6: Best Practices (Contd.)</vt:lpstr>
      <vt:lpstr>Module 6: Application Deployment and Security</vt:lpstr>
      <vt:lpstr>Module Objectives</vt:lpstr>
      <vt:lpstr>6.1 Understanding Deployment Choices with Different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Creating and Deploying a Sample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Continuous Integration/Continuous Deployment (CI/CD)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Networks for Application Development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6.5 Securing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6.6 Summary: Application Deployment and Security</vt:lpstr>
      <vt:lpstr>PowerPoint Presentation</vt:lpstr>
      <vt:lpstr>PowerPoint Presentation</vt:lpstr>
      <vt:lpstr>PowerPoint Presentation</vt:lpstr>
      <vt:lpstr>PowerPoint Presentation</vt:lpstr>
      <vt:lpstr>Module 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Arpita Brat</cp:lastModifiedBy>
  <cp:revision>1887</cp:revision>
  <dcterms:created xsi:type="dcterms:W3CDTF">2016-08-22T22:27:36Z</dcterms:created>
  <dcterms:modified xsi:type="dcterms:W3CDTF">2020-08-13T12:36:04Z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