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7"/>
  </p:notesMasterIdLst>
  <p:sldIdLst>
    <p:sldId id="513" r:id="rId2"/>
    <p:sldId id="730" r:id="rId3"/>
    <p:sldId id="1071" r:id="rId4"/>
    <p:sldId id="880" r:id="rId5"/>
    <p:sldId id="924" r:id="rId6"/>
    <p:sldId id="1052" r:id="rId7"/>
    <p:sldId id="1054" r:id="rId8"/>
    <p:sldId id="876" r:id="rId9"/>
    <p:sldId id="1076" r:id="rId10"/>
    <p:sldId id="925" r:id="rId11"/>
    <p:sldId id="759" r:id="rId12"/>
    <p:sldId id="1080" r:id="rId13"/>
    <p:sldId id="1072" r:id="rId14"/>
    <p:sldId id="927" r:id="rId15"/>
    <p:sldId id="1077" r:id="rId16"/>
    <p:sldId id="1073" r:id="rId17"/>
    <p:sldId id="1075" r:id="rId18"/>
    <p:sldId id="886" r:id="rId19"/>
    <p:sldId id="1058" r:id="rId20"/>
    <p:sldId id="955" r:id="rId21"/>
    <p:sldId id="1078" r:id="rId22"/>
    <p:sldId id="1079" r:id="rId23"/>
    <p:sldId id="1042" r:id="rId24"/>
    <p:sldId id="1044" r:id="rId25"/>
    <p:sldId id="291" r:id="rId26"/>
  </p:sldIdLst>
  <p:sldSz cx="9144000" cy="5143500" type="screen16x9"/>
  <p:notesSz cx="6858000" cy="9144000"/>
  <p:custDataLst>
    <p:tags r:id="rId2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7" name="Telethia Willis (twillis)" initials="TW(" lastIdx="2" clrIdx="7">
    <p:extLst/>
  </p:cmAuthor>
  <p:cmAuthor id="1" name="Jane Gibbons -X (jagibbon - DEL ORO CONSULTING INC at Cisco)" initials="JG-(-DOCIaC" lastIdx="28" clrIdx="1"/>
  <p:cmAuthor id="2" name="Bob Vachon" initials="BV" lastIdx="24" clrIdx="2"/>
  <p:cmAuthor id="3" name="Sue Livingston -X (suliving - UNICON INC at Cisco)" initials="SL-(-UIaC" lastIdx="4" clrIdx="3"/>
  <p:cmAuthor id="4" name="jagibbon" initials="jmg" lastIdx="3" clrIdx="4"/>
  <p:cmAuthor id="5" name="admin" initials="a" lastIdx="1" clrIdx="5"/>
  <p:cmAuthor id="6" name="ANNANYA SOOD" initials="AS" lastIdx="1" clrIdx="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69"/>
    <a:srgbClr val="000000"/>
    <a:srgbClr val="58585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78052" autoAdjust="0"/>
  </p:normalViewPr>
  <p:slideViewPr>
    <p:cSldViewPr snapToGrid="0" showGuides="1">
      <p:cViewPr>
        <p:scale>
          <a:sx n="53" d="100"/>
          <a:sy n="53" d="100"/>
        </p:scale>
        <p:origin x="-1138" y="75"/>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8/13/2020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solidFill>
                  <a:srgbClr val="FF0000"/>
                </a:solidFill>
              </a:rPr>
              <a:t>Cisco Networking Academy Program</a:t>
            </a:r>
          </a:p>
          <a:p>
            <a:pPr>
              <a:buFontTx/>
              <a:buNone/>
            </a:pPr>
            <a:r>
              <a:rPr lang="en-US" b="0" dirty="0">
                <a:solidFill>
                  <a:srgbClr val="FF0000"/>
                </a:solidFill>
              </a:rPr>
              <a:t>DevNet Associates v1.0</a:t>
            </a:r>
          </a:p>
          <a:p>
            <a:pPr>
              <a:buFontTx/>
              <a:buNone/>
            </a:pPr>
            <a:r>
              <a:rPr lang="en-US" sz="1200" b="0" dirty="0">
                <a:solidFill>
                  <a:srgbClr val="FF0000"/>
                </a:solidFill>
              </a:rPr>
              <a:t>Module 1: Course</a:t>
            </a:r>
            <a:r>
              <a:rPr lang="en-US" sz="1200" b="0" baseline="0" dirty="0">
                <a:solidFill>
                  <a:srgbClr val="FF0000"/>
                </a:solidFill>
              </a:rPr>
              <a:t> Introduction</a:t>
            </a:r>
            <a:endParaRPr lang="en-GB" b="0"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1 – </a:t>
            </a:r>
            <a:r>
              <a:rPr lang="en-US" sz="1200" kern="1200" dirty="0">
                <a:solidFill>
                  <a:schemeClr val="tx1"/>
                </a:solidFill>
                <a:latin typeface="Arial" charset="0"/>
                <a:ea typeface="ＭＳ Ｐゴシック" charset="0"/>
                <a:cs typeface="ＭＳ Ｐゴシック" charset="0"/>
              </a:rPr>
              <a:t>Course Introduction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1.1 – Your Lab Environment</a:t>
            </a:r>
          </a:p>
          <a:p>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dirty="0">
                <a:solidFill>
                  <a:srgbClr val="FF0000"/>
                </a:solidFill>
              </a:rPr>
              <a:t>5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Start by asking the participants if they have heard about the concept of virtual machines.</a:t>
            </a:r>
            <a:r>
              <a:rPr lang="en-US" sz="1000" b="1" dirty="0"/>
              <a:t> </a:t>
            </a:r>
          </a:p>
          <a:p>
            <a:pPr marL="341313" lvl="1" indent="-171450">
              <a:buFont typeface="Arial" panose="020B0604020202020204" pitchFamily="34" charset="0"/>
              <a:buChar char="•"/>
            </a:pPr>
            <a:r>
              <a:rPr lang="en-US" sz="1000" b="0" dirty="0"/>
              <a:t>Help the participants go through the Lab exercise.</a:t>
            </a:r>
          </a:p>
          <a:p>
            <a:pPr marL="341313" lvl="1" indent="-171450">
              <a:buFont typeface="Arial" panose="020B0604020202020204" pitchFamily="34" charset="0"/>
              <a:buChar char="•"/>
            </a:pPr>
            <a:endParaRPr lang="en-US" sz="1050" dirty="0"/>
          </a:p>
          <a:p>
            <a:pPr marL="171450" lvl="0" indent="-171450">
              <a:buFont typeface="Arial" panose="020B0604020202020204" pitchFamily="34" charset="0"/>
              <a:buChar char="•"/>
            </a:pPr>
            <a:r>
              <a:rPr lang="en-US" sz="1050" b="1" dirty="0"/>
              <a:t>Key Points:</a:t>
            </a:r>
            <a:r>
              <a:rPr lang="en-US" sz="1100" b="1" dirty="0"/>
              <a:t>  </a:t>
            </a:r>
            <a:r>
              <a:rPr lang="en-US" sz="1000" i="1" dirty="0"/>
              <a:t>Virtual Machines; Guest and Host Machines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11</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 – Course Introduction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1.1 – Your Lab Environment</a:t>
            </a:r>
          </a:p>
          <a:p>
            <a:pPr>
              <a:lnSpc>
                <a:spcPct val="80000"/>
              </a:lnSpc>
              <a:buFontTx/>
              <a:buNone/>
            </a:pPr>
            <a:r>
              <a:rPr lang="en-US" sz="1200" kern="1200" dirty="0">
                <a:solidFill>
                  <a:schemeClr val="tx1"/>
                </a:solidFill>
                <a:latin typeface="Arial" charset="0"/>
                <a:ea typeface="ＭＳ Ｐゴシック" charset="0"/>
                <a:cs typeface="ＭＳ Ｐゴシック" charset="0"/>
              </a:rPr>
              <a:t>1.1.1 – </a:t>
            </a:r>
            <a:r>
              <a:rPr lang="en-US" sz="1200" kern="1200" dirty="0">
                <a:solidFill>
                  <a:schemeClr val="tx1"/>
                </a:solidFill>
                <a:latin typeface="+mn-lt"/>
                <a:ea typeface="+mn-ea"/>
                <a:cs typeface="+mn-cs"/>
              </a:rPr>
              <a:t>Set</a:t>
            </a:r>
            <a:r>
              <a:rPr lang="en-US" sz="1200" kern="1200" baseline="0" dirty="0">
                <a:solidFill>
                  <a:schemeClr val="tx1"/>
                </a:solidFill>
                <a:latin typeface="+mn-lt"/>
                <a:ea typeface="+mn-ea"/>
                <a:cs typeface="+mn-cs"/>
              </a:rPr>
              <a:t> Up Your</a:t>
            </a:r>
            <a:r>
              <a:rPr lang="en-US" dirty="0"/>
              <a:t> Lab Environment</a:t>
            </a:r>
            <a:endParaRPr lang="en-US" sz="1200" kern="1200" dirty="0">
              <a:solidFill>
                <a:schemeClr val="tx1"/>
              </a:solidFill>
              <a:latin typeface="Arial" charset="0"/>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169977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 – Course Introduction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1.1 – Your Lab Environment</a:t>
            </a:r>
          </a:p>
          <a:p>
            <a:pPr>
              <a:lnSpc>
                <a:spcPct val="80000"/>
              </a:lnSpc>
              <a:buFontTx/>
              <a:buNone/>
            </a:pPr>
            <a:r>
              <a:rPr lang="en-US" sz="1200" kern="1200" dirty="0">
                <a:solidFill>
                  <a:schemeClr val="tx1"/>
                </a:solidFill>
                <a:latin typeface="Arial" charset="0"/>
                <a:ea typeface="ＭＳ Ｐゴシック" charset="0"/>
                <a:cs typeface="ＭＳ Ｐゴシック" charset="0"/>
              </a:rPr>
              <a:t>1.1.2 – </a:t>
            </a:r>
            <a:r>
              <a:rPr lang="en-US" altLang="en-US" dirty="0"/>
              <a:t>Lab – </a:t>
            </a:r>
            <a:r>
              <a:rPr lang="en-US" dirty="0"/>
              <a:t>Install the Virtual Lab Environment</a:t>
            </a:r>
            <a:endParaRPr lang="en-US" sz="1200" kern="1200" dirty="0">
              <a:solidFill>
                <a:schemeClr val="tx1"/>
              </a:solidFill>
              <a:latin typeface="Arial" charset="0"/>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475269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1" dirty="0"/>
              <a:t>Source:</a:t>
            </a:r>
          </a:p>
          <a:p>
            <a:pPr>
              <a:lnSpc>
                <a:spcPct val="80000"/>
              </a:lnSpc>
              <a:buFontTx/>
              <a:buNone/>
            </a:pPr>
            <a:r>
              <a:rPr lang="en-US" sz="1200" kern="1200" dirty="0">
                <a:solidFill>
                  <a:schemeClr val="tx1"/>
                </a:solidFill>
                <a:latin typeface="Arial" charset="0"/>
                <a:ea typeface="ＭＳ Ｐゴシック" charset="0"/>
                <a:cs typeface="ＭＳ Ｐゴシック" charset="0"/>
              </a:rPr>
              <a:t>1 – Course Introduction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1.2 – Linux</a:t>
            </a:r>
          </a:p>
          <a:p>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dirty="0">
                <a:solidFill>
                  <a:srgbClr val="FF0000"/>
                </a:solidFill>
              </a:rPr>
              <a:t>5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Introduce the topic and highlight how Linux is used in our day-to-day lives.</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By the end of the topic, enquire how the learners performed during the Linux Review Lab. If they had issues, direct them to the Linux Unhatched course listed in the Student Resources page. </a:t>
            </a:r>
          </a:p>
          <a:p>
            <a:pPr marL="171450" lvl="0" indent="-171450" algn="l" defTabSz="457200" rtl="0" eaLnBrk="1" latinLnBrk="0" hangingPunct="1">
              <a:buFont typeface="Arial" panose="020B0604020202020204" pitchFamily="34" charset="0"/>
              <a:buChar char="•"/>
            </a:pPr>
            <a:r>
              <a:rPr lang="en-US" sz="1050" b="1" dirty="0"/>
              <a:t>Key Points:</a:t>
            </a:r>
            <a:r>
              <a:rPr lang="en-US" sz="1100" b="1" dirty="0"/>
              <a:t>  </a:t>
            </a:r>
            <a:r>
              <a:rPr lang="en-US" sz="1000" b="0" i="1" dirty="0"/>
              <a:t>Introduction to Linux</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 – Course Introduction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1.2 – Linux</a:t>
            </a:r>
          </a:p>
          <a:p>
            <a:pPr>
              <a:lnSpc>
                <a:spcPct val="80000"/>
              </a:lnSpc>
              <a:buFontTx/>
              <a:buNone/>
            </a:pPr>
            <a:r>
              <a:rPr lang="en-US" sz="1200" kern="1200" dirty="0">
                <a:solidFill>
                  <a:schemeClr val="tx1"/>
                </a:solidFill>
                <a:latin typeface="Arial" charset="0"/>
                <a:ea typeface="ＭＳ Ｐゴシック" charset="0"/>
                <a:cs typeface="ＭＳ Ｐゴシック" charset="0"/>
              </a:rPr>
              <a:t>1.2.1 – </a:t>
            </a:r>
            <a:r>
              <a:rPr lang="en-US" altLang="en-US" dirty="0"/>
              <a:t>Linux</a:t>
            </a:r>
            <a:r>
              <a:rPr lang="en-US" altLang="en-US" baseline="0" dirty="0"/>
              <a:t> for DevNet</a:t>
            </a:r>
            <a:endParaRPr lang="en-US" sz="1200" kern="1200" dirty="0">
              <a:solidFill>
                <a:schemeClr val="tx1"/>
              </a:solidFill>
              <a:latin typeface="Arial" charset="0"/>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51621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 – Course Introduction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1.2 – Linux</a:t>
            </a:r>
          </a:p>
          <a:p>
            <a:pPr>
              <a:lnSpc>
                <a:spcPct val="80000"/>
              </a:lnSpc>
              <a:buFontTx/>
              <a:buNone/>
            </a:pPr>
            <a:r>
              <a:rPr lang="en-US" sz="1200" kern="1200" dirty="0">
                <a:solidFill>
                  <a:schemeClr val="tx1"/>
                </a:solidFill>
                <a:latin typeface="Arial" charset="0"/>
                <a:ea typeface="ＭＳ Ｐゴシック" charset="0"/>
                <a:cs typeface="ＭＳ Ｐゴシック" charset="0"/>
              </a:rPr>
              <a:t>1.2.2 – </a:t>
            </a:r>
            <a:r>
              <a:rPr lang="en-US" altLang="en-US" dirty="0"/>
              <a:t>Lab – Linux Review</a:t>
            </a:r>
          </a:p>
          <a:p>
            <a:pPr>
              <a:lnSpc>
                <a:spcPct val="80000"/>
              </a:lnSpc>
              <a:buFontTx/>
              <a:buNone/>
            </a:pPr>
            <a:r>
              <a:rPr lang="en-US" sz="1200" kern="1200" dirty="0">
                <a:solidFill>
                  <a:schemeClr val="tx1"/>
                </a:solidFill>
                <a:latin typeface="Arial" charset="0"/>
                <a:ea typeface="ＭＳ Ｐゴシック" charset="0"/>
                <a:cs typeface="ＭＳ Ｐゴシック" charset="0"/>
              </a:rPr>
              <a:t>1.2.3 – Quiz – Linux Review</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4251485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 – Course Introduction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1.2 – Linux</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1.2.4 – </a:t>
            </a:r>
            <a:r>
              <a:rPr lang="en-US" sz="1200" b="0" i="0" kern="1200" dirty="0">
                <a:solidFill>
                  <a:schemeClr val="tx1"/>
                </a:solidFill>
                <a:latin typeface="+mn-lt"/>
                <a:ea typeface="+mn-ea"/>
                <a:cs typeface="+mn-cs"/>
              </a:rPr>
              <a:t>How did you do on the Linux Review Lab?</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251485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1" dirty="0"/>
              <a:t>Source:</a:t>
            </a:r>
          </a:p>
          <a:p>
            <a:pPr>
              <a:lnSpc>
                <a:spcPct val="80000"/>
              </a:lnSpc>
              <a:buFontTx/>
              <a:buNone/>
            </a:pPr>
            <a:r>
              <a:rPr lang="en-US" sz="1200" kern="1200" dirty="0">
                <a:solidFill>
                  <a:schemeClr val="tx1"/>
                </a:solidFill>
                <a:latin typeface="Arial" charset="0"/>
                <a:ea typeface="ＭＳ Ｐゴシック" charset="0"/>
                <a:cs typeface="ＭＳ Ｐゴシック" charset="0"/>
              </a:rPr>
              <a:t>1 – Course Introduction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1.3 – Python</a:t>
            </a:r>
          </a:p>
          <a:p>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dirty="0">
                <a:solidFill>
                  <a:srgbClr val="FF0000"/>
                </a:solidFill>
              </a:rPr>
              <a:t>5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Introduce the topic and highlight how Python is used in our day-to-day lives.</a:t>
            </a:r>
          </a:p>
          <a:p>
            <a:pPr marL="341313" lvl="1" indent="-171450">
              <a:buFont typeface="Arial" panose="020B0604020202020204" pitchFamily="34" charset="0"/>
              <a:buChar char="•"/>
            </a:pPr>
            <a:r>
              <a:rPr lang="en-US" sz="1000" dirty="0"/>
              <a:t>By the end of the topic, enquire ho</a:t>
            </a:r>
            <a:r>
              <a:rPr lang="en-US" sz="1200" b="0" i="0" kern="1200" dirty="0">
                <a:solidFill>
                  <a:schemeClr val="tx1"/>
                </a:solidFill>
                <a:effectLst/>
                <a:latin typeface="+mn-lt"/>
                <a:ea typeface="+mn-ea"/>
                <a:cs typeface="+mn-cs"/>
              </a:rPr>
              <a:t>w the learners performed during the Python Review Lab. If they had issues, direct them to the Python Essentials course listed in the Student Resources page. </a:t>
            </a:r>
          </a:p>
          <a:p>
            <a:pPr marL="171450" lvl="0" indent="-171450">
              <a:buFont typeface="Arial" panose="020B0604020202020204" pitchFamily="34" charset="0"/>
              <a:buChar char="•"/>
            </a:pPr>
            <a:r>
              <a:rPr lang="en-US" sz="1050" b="1" kern="1200" dirty="0">
                <a:solidFill>
                  <a:schemeClr val="tx1"/>
                </a:solidFill>
                <a:latin typeface="+mn-lt"/>
                <a:ea typeface="+mn-ea"/>
                <a:cs typeface="+mn-cs"/>
              </a:rPr>
              <a:t>Key Points</a:t>
            </a:r>
            <a:r>
              <a:rPr lang="en-US" sz="1050" b="1" dirty="0"/>
              <a:t>:</a:t>
            </a:r>
            <a:r>
              <a:rPr lang="en-US" sz="1100" b="1" dirty="0"/>
              <a:t>  </a:t>
            </a:r>
            <a:r>
              <a:rPr lang="en-US" sz="1000" b="0" i="1" dirty="0"/>
              <a:t>Introduction to Python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 – Course Introduction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1.3 – </a:t>
            </a:r>
            <a:r>
              <a:rPr lang="en-US" sz="1200" dirty="0">
                <a:solidFill>
                  <a:schemeClr val="accent5">
                    <a:lumMod val="40000"/>
                    <a:lumOff val="60000"/>
                  </a:schemeClr>
                </a:solidFill>
              </a:rPr>
              <a:t>Python</a:t>
            </a:r>
            <a:endParaRPr lang="en-GB" b="0" dirty="0"/>
          </a:p>
          <a:p>
            <a:pPr>
              <a:lnSpc>
                <a:spcPct val="80000"/>
              </a:lnSpc>
              <a:buFontTx/>
              <a:buNone/>
            </a:pPr>
            <a:r>
              <a:rPr lang="en-US" dirty="0">
                <a:latin typeface="Arial" charset="0"/>
              </a:rPr>
              <a:t>1.3.1 –</a:t>
            </a:r>
            <a:r>
              <a:rPr lang="en-US" baseline="0" dirty="0">
                <a:latin typeface="Arial" charset="0"/>
              </a:rPr>
              <a:t> </a:t>
            </a:r>
            <a:r>
              <a:rPr lang="en-US" dirty="0">
                <a:latin typeface="Arial" charset="0"/>
              </a:rPr>
              <a:t>The Power of Code</a:t>
            </a:r>
            <a:endParaRPr lang="en-US" dirty="0"/>
          </a:p>
        </p:txBody>
      </p:sp>
    </p:spTree>
    <p:extLst>
      <p:ext uri="{BB962C8B-B14F-4D97-AF65-F5344CB8AC3E}">
        <p14:creationId xmlns:p14="http://schemas.microsoft.com/office/powerpoint/2010/main" val="307055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 – Course Introduction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1.3 – </a:t>
            </a:r>
            <a:r>
              <a:rPr lang="en-US" sz="1200" dirty="0">
                <a:solidFill>
                  <a:schemeClr val="accent5">
                    <a:lumMod val="40000"/>
                    <a:lumOff val="60000"/>
                  </a:schemeClr>
                </a:solidFill>
              </a:rPr>
              <a:t>Python</a:t>
            </a:r>
            <a:endParaRPr lang="en-GB" b="0" dirty="0"/>
          </a:p>
          <a:p>
            <a:pPr>
              <a:lnSpc>
                <a:spcPct val="80000"/>
              </a:lnSpc>
              <a:buFontTx/>
              <a:buNone/>
            </a:pPr>
            <a:r>
              <a:rPr lang="en-US" dirty="0">
                <a:latin typeface="Arial" charset="0"/>
              </a:rPr>
              <a:t>1.3.2 – Python Programming</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4260711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 – Course Introduction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1.3 – </a:t>
            </a:r>
            <a:r>
              <a:rPr lang="en-US" sz="1200" dirty="0">
                <a:solidFill>
                  <a:schemeClr val="accent5">
                    <a:lumMod val="40000"/>
                    <a:lumOff val="60000"/>
                  </a:schemeClr>
                </a:solidFill>
              </a:rPr>
              <a:t>Python</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latin typeface="Arial" charset="0"/>
              </a:rPr>
              <a:t>1.3.3 </a:t>
            </a:r>
            <a:r>
              <a:rPr lang="en-US" sz="1200" kern="1200" dirty="0">
                <a:solidFill>
                  <a:schemeClr val="tx1"/>
                </a:solidFill>
                <a:latin typeface="Arial" charset="0"/>
                <a:ea typeface="ＭＳ Ｐゴシック" charset="0"/>
                <a:cs typeface="ＭＳ Ｐゴシック" charset="0"/>
              </a:rPr>
              <a:t>– </a:t>
            </a:r>
            <a:r>
              <a:rPr lang="en-US" altLang="en-US" dirty="0"/>
              <a:t>Lab – </a:t>
            </a:r>
            <a:r>
              <a:rPr lang="en-US" sz="1200" b="0" i="0" kern="1200" dirty="0">
                <a:solidFill>
                  <a:schemeClr val="tx1"/>
                </a:solidFill>
                <a:effectLst/>
                <a:latin typeface="+mn-lt"/>
                <a:ea typeface="+mn-ea"/>
                <a:cs typeface="+mn-cs"/>
              </a:rPr>
              <a:t>Python Programming Review</a:t>
            </a:r>
          </a:p>
          <a:p>
            <a:pPr marL="0" marR="0" lvl="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1.3.4 – Quiz </a:t>
            </a:r>
            <a:r>
              <a:rPr lang="en-US" sz="1200" kern="1200">
                <a:solidFill>
                  <a:schemeClr val="tx1"/>
                </a:solidFill>
                <a:latin typeface="Arial" charset="0"/>
                <a:ea typeface="ＭＳ Ｐゴシック" charset="0"/>
                <a:cs typeface="ＭＳ Ｐゴシック" charset="0"/>
              </a:rPr>
              <a:t>– Python Review</a:t>
            </a:r>
            <a:endParaRPr lang="en-US" sz="1200" kern="1200" dirty="0">
              <a:solidFill>
                <a:schemeClr val="tx1"/>
              </a:solidFill>
              <a:latin typeface="Arial" charset="0"/>
              <a:ea typeface="ＭＳ Ｐゴシック" charset="0"/>
              <a:cs typeface="ＭＳ Ｐゴシック" charset="0"/>
            </a:endParaRPr>
          </a:p>
          <a:p>
            <a:pPr marL="0" marR="0" lvl="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237239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 – Course Introduction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1.3 – </a:t>
            </a:r>
            <a:r>
              <a:rPr lang="en-US" sz="1200" dirty="0">
                <a:solidFill>
                  <a:schemeClr val="accent5">
                    <a:lumMod val="40000"/>
                    <a:lumOff val="60000"/>
                  </a:schemeClr>
                </a:solidFill>
              </a:rPr>
              <a:t>Python</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latin typeface="Arial" charset="0"/>
              </a:rPr>
              <a:t>1.3.5 </a:t>
            </a:r>
            <a:r>
              <a:rPr lang="en-US" sz="1200" kern="1200" dirty="0">
                <a:solidFill>
                  <a:schemeClr val="tx1"/>
                </a:solidFill>
                <a:latin typeface="Arial" charset="0"/>
                <a:ea typeface="ＭＳ Ｐゴシック" charset="0"/>
                <a:cs typeface="ＭＳ Ｐゴシック" charset="0"/>
              </a:rPr>
              <a:t>– </a:t>
            </a:r>
            <a:r>
              <a:rPr lang="en-US" dirty="0" smtClean="0"/>
              <a:t>How did you do on the Python Programming Review Lab?</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4101322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 – Course Introduction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1.4 – </a:t>
            </a:r>
            <a:r>
              <a:rPr lang="en-US" dirty="0">
                <a:solidFill>
                  <a:schemeClr val="accent5">
                    <a:lumMod val="40000"/>
                    <a:lumOff val="60000"/>
                  </a:schemeClr>
                </a:solidFill>
              </a:rPr>
              <a:t>Course Introduction Summary</a:t>
            </a:r>
            <a:endParaRPr lang="en-US" sz="1200" kern="1200" dirty="0">
              <a:solidFill>
                <a:schemeClr val="tx1"/>
              </a:solidFill>
              <a:latin typeface="Arial" charset="0"/>
              <a:ea typeface="ＭＳ Ｐゴシック" charset="0"/>
              <a:cs typeface="ＭＳ Ｐゴシック" charset="0"/>
            </a:endParaRPr>
          </a:p>
          <a:p>
            <a:endParaRPr lang="en-US" dirty="0"/>
          </a:p>
          <a:p>
            <a:pPr lvl="0"/>
            <a:r>
              <a:rPr lang="en-US" sz="1100" b="1" u="sng" dirty="0">
                <a:solidFill>
                  <a:prstClr val="black"/>
                </a:solidFill>
              </a:rPr>
              <a:t>In-Session Activities / Explanations:</a:t>
            </a:r>
            <a:endParaRPr lang="en-US" sz="1200" dirty="0">
              <a:solidFill>
                <a:prstClr val="black"/>
              </a:solidFill>
            </a:endParaRPr>
          </a:p>
          <a:p>
            <a:pPr marL="171450" lvl="0" indent="-171450">
              <a:buFont typeface="Arial" panose="020B0604020202020204" pitchFamily="34" charset="0"/>
              <a:buChar char="•"/>
            </a:pPr>
            <a:r>
              <a:rPr lang="en-US" sz="1100" b="1" dirty="0">
                <a:solidFill>
                  <a:prstClr val="black"/>
                </a:solidFill>
              </a:rPr>
              <a:t>Time:</a:t>
            </a:r>
            <a:r>
              <a:rPr lang="en-US" sz="2000" b="1" dirty="0">
                <a:solidFill>
                  <a:prstClr val="black"/>
                </a:solidFill>
              </a:rPr>
              <a:t> </a:t>
            </a:r>
            <a:r>
              <a:rPr lang="en-US" sz="1050" dirty="0">
                <a:solidFill>
                  <a:prstClr val="black"/>
                </a:solidFill>
              </a:rPr>
              <a:t>5 mins</a:t>
            </a:r>
          </a:p>
          <a:p>
            <a:pPr marL="171450" lvl="0" indent="-171450">
              <a:buFont typeface="Arial" panose="020B0604020202020204" pitchFamily="34" charset="0"/>
              <a:buChar char="•"/>
              <a:tabLst>
                <a:tab pos="117475" algn="l"/>
              </a:tabLst>
            </a:pPr>
            <a:r>
              <a:rPr lang="en-US" sz="1100" b="1" dirty="0">
                <a:solidFill>
                  <a:prstClr val="black"/>
                </a:solidFill>
              </a:rPr>
              <a:t>Instructor Notes: </a:t>
            </a:r>
          </a:p>
          <a:p>
            <a:pPr marL="341313" lvl="1" indent="-171450" algn="l" defTabSz="457200" rtl="0" eaLnBrk="1" latinLnBrk="0" hangingPunct="1">
              <a:buFont typeface="Arial" panose="020B0604020202020204" pitchFamily="34" charset="0"/>
              <a:buChar char="•"/>
              <a:tabLst>
                <a:tab pos="117475" algn="l"/>
              </a:tabLst>
            </a:pPr>
            <a:r>
              <a:rPr lang="en-US" sz="1000" kern="1200" dirty="0">
                <a:solidFill>
                  <a:schemeClr val="tx1"/>
                </a:solidFill>
                <a:latin typeface="+mn-lt"/>
                <a:ea typeface="+mn-ea"/>
                <a:cs typeface="+mn-cs"/>
              </a:rPr>
              <a:t>Read out the summary points mentioned on the slide.</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same with the participants.</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Ask if they have any questions or doubts. </a:t>
            </a:r>
          </a:p>
          <a:p>
            <a:pPr marL="171450" lvl="0" indent="-171450" algn="l" defTabSz="457200" rtl="0" eaLnBrk="1" latinLnBrk="0" hangingPunct="1">
              <a:buFont typeface="Arial" panose="020B0604020202020204" pitchFamily="34" charset="0"/>
              <a:buChar char="•"/>
              <a:tabLst>
                <a:tab pos="117475" algn="l"/>
              </a:tabLst>
            </a:pPr>
            <a:r>
              <a:rPr lang="en-US" sz="1100" b="1" kern="1200" dirty="0">
                <a:solidFill>
                  <a:prstClr val="black"/>
                </a:solidFill>
                <a:latin typeface="+mn-lt"/>
                <a:ea typeface="+mn-ea"/>
                <a:cs typeface="+mn-cs"/>
              </a:rPr>
              <a:t>Key Points</a:t>
            </a:r>
            <a:r>
              <a:rPr lang="en-US" sz="1100" b="1" i="0" kern="1200" dirty="0">
                <a:solidFill>
                  <a:prstClr val="black"/>
                </a:solidFill>
                <a:latin typeface="+mn-lt"/>
                <a:ea typeface="+mn-ea"/>
                <a:cs typeface="+mn-cs"/>
              </a:rPr>
              <a:t>:</a:t>
            </a:r>
            <a:r>
              <a:rPr lang="en-US" sz="1100" b="0" i="1" kern="1200" dirty="0">
                <a:solidFill>
                  <a:prstClr val="black"/>
                </a:solidFill>
                <a:latin typeface="+mn-lt"/>
                <a:ea typeface="+mn-ea"/>
                <a:cs typeface="+mn-cs"/>
              </a:rPr>
              <a:t>  Course</a:t>
            </a:r>
            <a:r>
              <a:rPr lang="en-US" sz="1100" b="0" i="1" kern="1200" baseline="0" dirty="0">
                <a:solidFill>
                  <a:prstClr val="black"/>
                </a:solidFill>
                <a:latin typeface="+mn-lt"/>
                <a:ea typeface="+mn-ea"/>
                <a:cs typeface="+mn-cs"/>
              </a:rPr>
              <a:t> Introduction Summary</a:t>
            </a:r>
            <a:endParaRPr lang="en-GB" sz="1100" b="0" i="1" kern="1200" dirty="0">
              <a:solidFill>
                <a:prstClr val="black"/>
              </a:solidFill>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pPr/>
              <a:t>23</a:t>
            </a:fld>
            <a:endParaRPr lang="en-US" dirty="0"/>
          </a:p>
        </p:txBody>
      </p:sp>
    </p:spTree>
    <p:extLst>
      <p:ext uri="{BB962C8B-B14F-4D97-AF65-F5344CB8AC3E}">
        <p14:creationId xmlns:p14="http://schemas.microsoft.com/office/powerpoint/2010/main" val="1815926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 – Course Introduction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1.4 – Course Introduction Summary</a:t>
            </a:r>
          </a:p>
          <a:p>
            <a:pPr>
              <a:lnSpc>
                <a:spcPct val="80000"/>
              </a:lnSpc>
              <a:buFontTx/>
              <a:buNone/>
            </a:pPr>
            <a:r>
              <a:rPr lang="en-US" sz="1200" kern="1200" dirty="0">
                <a:solidFill>
                  <a:schemeClr val="tx1"/>
                </a:solidFill>
                <a:latin typeface="Arial" charset="0"/>
                <a:ea typeface="ＭＳ Ｐゴシック" charset="0"/>
                <a:cs typeface="ＭＳ Ｐゴシック" charset="0"/>
              </a:rPr>
              <a:t>1.4.1 – </a:t>
            </a:r>
            <a:r>
              <a:rPr lang="en-US" sz="1200" dirty="0">
                <a:solidFill>
                  <a:schemeClr val="accent5">
                    <a:lumMod val="40000"/>
                    <a:lumOff val="60000"/>
                  </a:schemeClr>
                </a:solidFill>
              </a:rPr>
              <a:t>What did I learn In this Module?</a:t>
            </a:r>
            <a:endParaRPr lang="en-GB" b="0"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solidFill>
                  <a:srgbClr val="FF0000"/>
                </a:solidFill>
              </a:rPr>
              <a:t>Cisco Networking Academy Program</a:t>
            </a:r>
          </a:p>
          <a:p>
            <a:pPr>
              <a:buFontTx/>
              <a:buNone/>
            </a:pPr>
            <a:r>
              <a:rPr lang="en-US" b="0" dirty="0">
                <a:solidFill>
                  <a:srgbClr val="FF0000"/>
                </a:solidFill>
              </a:rPr>
              <a:t>DevNet Associates v1.0</a:t>
            </a:r>
          </a:p>
          <a:p>
            <a:pPr>
              <a:buFontTx/>
              <a:buNone/>
            </a:pPr>
            <a:r>
              <a:rPr lang="en-US" sz="1200" b="0" dirty="0">
                <a:solidFill>
                  <a:srgbClr val="FF0000"/>
                </a:solidFill>
              </a:rPr>
              <a:t>Module 1: Course</a:t>
            </a:r>
            <a:r>
              <a:rPr lang="en-US" sz="1200" b="0" baseline="0" dirty="0">
                <a:solidFill>
                  <a:srgbClr val="FF0000"/>
                </a:solidFill>
              </a:rPr>
              <a:t> Introduction</a:t>
            </a:r>
            <a:endParaRPr lang="en-US" sz="1200" b="0" dirty="0">
              <a:solidFill>
                <a:srgbClr val="FF0000"/>
              </a:solidFill>
            </a:endParaRPr>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dirty="0">
                <a:solidFill>
                  <a:srgbClr val="FF0000"/>
                </a:solidFill>
              </a:rPr>
              <a:t>5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a:t>Introduce yourself briefly and invite participants to introduce</a:t>
            </a:r>
            <a:r>
              <a:rPr lang="en-US" sz="1000" baseline="0" dirty="0"/>
              <a:t> themselves</a:t>
            </a:r>
            <a:r>
              <a:rPr lang="en-US" sz="1000" dirty="0"/>
              <a:t> with name, dept. and role, if deemed all right. </a:t>
            </a:r>
          </a:p>
          <a:p>
            <a:pPr marL="341313" lvl="1" indent="-171450">
              <a:buFont typeface="Arial" panose="020B0604020202020204" pitchFamily="34" charset="0"/>
              <a:buChar char="•"/>
            </a:pPr>
            <a:r>
              <a:rPr lang="en-US" sz="1000" dirty="0"/>
              <a:t>Introduce the topic and encourage learners to come up with a list of expectations from the session. Collate topics on the white board or Desktop while using learner’s inputs to interpret them in words.</a:t>
            </a:r>
            <a:r>
              <a:rPr lang="en-US" sz="1000" b="1" dirty="0"/>
              <a:t> </a:t>
            </a:r>
            <a:endParaRPr lang="en-US" sz="1050" b="1" dirty="0">
              <a:solidFill>
                <a:prstClr val="black"/>
              </a:solidFill>
            </a:endParaRP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a:p>
            <a:pPr marL="341313" lvl="1" indent="-171450">
              <a:buFont typeface="Courier New" panose="02070309020205020404" pitchFamily="49" charset="0"/>
              <a:buChar char="o"/>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8</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9</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1 – </a:t>
            </a:r>
            <a:r>
              <a:rPr lang="en-US" sz="1200" kern="1200" dirty="0">
                <a:solidFill>
                  <a:schemeClr val="tx1"/>
                </a:solidFill>
                <a:latin typeface="Arial" charset="0"/>
                <a:ea typeface="ＭＳ Ｐゴシック" charset="0"/>
                <a:cs typeface="ＭＳ Ｐゴシック" charset="0"/>
              </a:rPr>
              <a:t>Course Introduction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1.0 </a:t>
            </a:r>
            <a:r>
              <a:rPr lang="en-US" sz="1200" b="0" dirty="0"/>
              <a:t>– Introduction</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1.0.3 – </a:t>
            </a:r>
            <a:r>
              <a:rPr lang="en-US" sz="1200" b="0" i="0" kern="1200" dirty="0">
                <a:solidFill>
                  <a:schemeClr val="tx1"/>
                </a:solidFill>
                <a:latin typeface="+mn-lt"/>
                <a:ea typeface="+mn-ea"/>
                <a:cs typeface="+mn-cs"/>
              </a:rPr>
              <a:t>Course Overview</a:t>
            </a:r>
          </a:p>
          <a:p>
            <a:endParaRPr lang="en-GB" dirty="0">
              <a:solidFill>
                <a:srgbClr val="FF0000"/>
              </a:solidFill>
            </a:endParaRPr>
          </a:p>
        </p:txBody>
      </p:sp>
    </p:spTree>
    <p:extLst>
      <p:ext uri="{BB962C8B-B14F-4D97-AF65-F5344CB8AC3E}">
        <p14:creationId xmlns:p14="http://schemas.microsoft.com/office/powerpoint/2010/main" val="1587924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10</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1 – </a:t>
            </a:r>
            <a:r>
              <a:rPr lang="en-US" sz="1200" kern="1200" dirty="0">
                <a:solidFill>
                  <a:schemeClr val="tx1"/>
                </a:solidFill>
                <a:latin typeface="Arial" charset="0"/>
                <a:ea typeface="ＭＳ Ｐゴシック" charset="0"/>
                <a:cs typeface="ＭＳ Ｐゴシック" charset="0"/>
              </a:rPr>
              <a:t>Course Introduction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1.0 </a:t>
            </a:r>
            <a:r>
              <a:rPr lang="en-US" sz="1200" b="0" dirty="0"/>
              <a:t>– Introduction</a:t>
            </a:r>
            <a:endParaRPr lang="en-US" sz="1200" kern="1200" dirty="0">
              <a:solidFill>
                <a:schemeClr val="tx1"/>
              </a:solidFill>
              <a:latin typeface="Arial" charset="0"/>
              <a:ea typeface="ＭＳ Ｐゴシック" charset="0"/>
              <a:cs typeface="ＭＳ Ｐゴシック" charset="0"/>
            </a:endParaRPr>
          </a:p>
          <a:p>
            <a:r>
              <a:rPr lang="en-GB" dirty="0">
                <a:solidFill>
                  <a:srgbClr val="FF0000"/>
                </a:solidFill>
              </a:rPr>
              <a:t>1.0.5 – What Will I Learn to Do in this Module?</a:t>
            </a:r>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2020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 Course Introduction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10" name="Subtitle 6">
            <a:extLst>
              <a:ext uri="{FF2B5EF4-FFF2-40B4-BE49-F238E27FC236}">
                <a16:creationId xmlns="" xmlns:a16="http://schemas.microsoft.com/office/drawing/2014/main" id="{04FD2489-00FA-4598-BB9B-1B5ABC733DAB}"/>
              </a:ext>
            </a:extLst>
          </p:cNvPr>
          <p:cNvSpPr txBox="1">
            <a:spLocks/>
          </p:cNvSpPr>
          <p:nvPr/>
        </p:nvSpPr>
        <p:spPr>
          <a:xfrm>
            <a:off x="469497" y="3809526"/>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lang="en-US" dirty="0">
                <a:solidFill>
                  <a:schemeClr val="accent5">
                    <a:lumMod val="40000"/>
                    <a:lumOff val="60000"/>
                  </a:schemeClr>
                </a:solidFill>
              </a:rPr>
              <a:t>DevNet Associates v1.0</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sz="1400" dirty="0"/>
              <a:t>Course Introduction</a:t>
            </a:r>
            <a:endParaRPr lang="en-US" altLang="en-US" sz="1400" dirty="0">
              <a:solidFill>
                <a:schemeClr val="tx1"/>
              </a:solidFill>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solidFill>
                <a:schemeClr val="tx1"/>
              </a:solidFill>
              <a:cs typeface="Calibri" panose="020F0502020204030204" pitchFamily="34" charset="0"/>
            </a:endParaRPr>
          </a:p>
          <a:p>
            <a:pPr marL="0" indent="0" defTabSz="914400" eaLnBrk="0" hangingPunct="0">
              <a:spcBef>
                <a:spcPct val="0"/>
              </a:spcBef>
              <a:spcAft>
                <a:spcPct val="0"/>
              </a:spcAft>
              <a:buClrTx/>
              <a:buSzTx/>
              <a:buNone/>
            </a:pPr>
            <a:r>
              <a:rPr lang="en-US" altLang="en-US" sz="1400" b="1" dirty="0">
                <a:solidFill>
                  <a:schemeClr val="tx1"/>
                </a:solidFill>
                <a:cs typeface="Calibri" panose="020F0502020204030204" pitchFamily="34" charset="0"/>
              </a:rPr>
              <a:t>Module Objective:</a:t>
            </a:r>
            <a:r>
              <a:rPr lang="en-US" altLang="en-US" sz="1400" dirty="0">
                <a:solidFill>
                  <a:schemeClr val="tx1"/>
                </a:solidFill>
                <a:cs typeface="Calibri" panose="020F0502020204030204" pitchFamily="34" charset="0"/>
              </a:rPr>
              <a:t> </a:t>
            </a:r>
            <a:r>
              <a:rPr lang="en-US" sz="1400" dirty="0"/>
              <a:t>Use basic Python programming and Linux skills.</a:t>
            </a:r>
            <a:endParaRPr lang="en-IN" sz="1400" dirty="0">
              <a:solidFill>
                <a:schemeClr val="tx1"/>
              </a:solidFill>
              <a:cs typeface="Calibri" panose="020F0502020204030204" pitchFamily="34" charset="0"/>
            </a:endParaRPr>
          </a:p>
          <a:p>
            <a:pPr marL="0" lvl="0" indent="0" defTabSz="914400" eaLnBrk="0" hangingPunct="0">
              <a:spcBef>
                <a:spcPct val="0"/>
              </a:spcBef>
              <a:spcAft>
                <a:spcPct val="0"/>
              </a:spcAft>
              <a:buClrTx/>
              <a:buSzTx/>
              <a:buNone/>
            </a:pPr>
            <a:endParaRPr lang="en-US" altLang="en-US" sz="1600" dirty="0">
              <a:solidFill>
                <a:schemeClr val="tx1"/>
              </a:solidFill>
              <a:latin typeface="Arial" panose="020B0604020202020204" pitchFamily="34" charset="0"/>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94743307"/>
              </p:ext>
            </p:extLst>
          </p:nvPr>
        </p:nvGraphicFramePr>
        <p:xfrm>
          <a:off x="668215" y="1688610"/>
          <a:ext cx="7573108" cy="1167605"/>
        </p:xfrm>
        <a:graphic>
          <a:graphicData uri="http://schemas.openxmlformats.org/drawingml/2006/table">
            <a:tbl>
              <a:tblPr firstRow="1" bandRow="1">
                <a:tableStyleId>{5C22544A-7EE6-4342-B048-85BDC9FD1C3A}</a:tableStyleId>
              </a:tblPr>
              <a:tblGrid>
                <a:gridCol w="3235570">
                  <a:extLst>
                    <a:ext uri="{9D8B030D-6E8A-4147-A177-3AD203B41FA5}">
                      <a16:colId xmlns="" xmlns:a16="http://schemas.microsoft.com/office/drawing/2014/main" val="20000"/>
                    </a:ext>
                  </a:extLst>
                </a:gridCol>
                <a:gridCol w="4337538">
                  <a:extLst>
                    <a:ext uri="{9D8B030D-6E8A-4147-A177-3AD203B41FA5}">
                      <a16:colId xmlns="" xmlns:a16="http://schemas.microsoft.com/office/drawing/2014/main" val="20001"/>
                    </a:ext>
                  </a:extLst>
                </a:gridCol>
              </a:tblGrid>
              <a:tr h="321853">
                <a:tc>
                  <a:txBody>
                    <a:bodyPr/>
                    <a:lstStyle/>
                    <a:p>
                      <a:pPr marL="0" marR="0" algn="ctr">
                        <a:lnSpc>
                          <a:spcPct val="107000"/>
                        </a:lnSpc>
                        <a:spcBef>
                          <a:spcPts val="0"/>
                        </a:spcBef>
                        <a:spcAft>
                          <a:spcPts val="0"/>
                        </a:spcAft>
                      </a:pPr>
                      <a:r>
                        <a:rPr lang="en-US" sz="1400" dirty="0">
                          <a:solidFill>
                            <a:schemeClr val="bg1"/>
                          </a:solidFill>
                          <a:effectLst/>
                        </a:rPr>
                        <a:t>Topic Title</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gn="ctr">
                        <a:lnSpc>
                          <a:spcPct val="107000"/>
                        </a:lnSpc>
                        <a:spcBef>
                          <a:spcPts val="0"/>
                        </a:spcBef>
                        <a:spcAft>
                          <a:spcPts val="0"/>
                        </a:spcAft>
                      </a:pPr>
                      <a:r>
                        <a:rPr lang="en-US" sz="1400" dirty="0">
                          <a:solidFill>
                            <a:schemeClr val="bg1"/>
                          </a:solidFill>
                          <a:effectLst/>
                        </a:rPr>
                        <a:t>Topic Objective</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extLst>
                  <a:ext uri="{0D108BD9-81ED-4DB2-BD59-A6C34878D82A}">
                    <a16:rowId xmlns="" xmlns:a16="http://schemas.microsoft.com/office/drawing/2014/main" val="10000"/>
                  </a:ext>
                </a:extLst>
              </a:tr>
              <a:tr h="293138">
                <a:tc>
                  <a:txBody>
                    <a:bodyPr/>
                    <a:lstStyle/>
                    <a:p>
                      <a:pPr marL="0" marR="0">
                        <a:lnSpc>
                          <a:spcPct val="107000"/>
                        </a:lnSpc>
                        <a:spcBef>
                          <a:spcPts val="0"/>
                        </a:spcBef>
                        <a:spcAft>
                          <a:spcPts val="0"/>
                        </a:spcAft>
                      </a:pPr>
                      <a:r>
                        <a:rPr lang="en-US" sz="1400" b="1" dirty="0">
                          <a:solidFill>
                            <a:schemeClr val="bg1"/>
                          </a:solidFill>
                        </a:rPr>
                        <a:t>Your Lab Environment</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solidFill>
                      <a:srgbClr val="004C69"/>
                    </a:solidFill>
                  </a:tcPr>
                </a:tc>
                <a:tc>
                  <a:txBody>
                    <a:bodyPr/>
                    <a:lstStyle/>
                    <a:p>
                      <a:pPr marL="0" marR="0">
                        <a:lnSpc>
                          <a:spcPct val="107000"/>
                        </a:lnSpc>
                        <a:spcBef>
                          <a:spcPts val="0"/>
                        </a:spcBef>
                        <a:spcAft>
                          <a:spcPts val="0"/>
                        </a:spcAft>
                      </a:pPr>
                      <a:r>
                        <a:rPr lang="en-IN" sz="1400" b="0" i="0" kern="1200" dirty="0">
                          <a:solidFill>
                            <a:srgbClr val="58585B"/>
                          </a:solidFill>
                          <a:effectLst/>
                          <a:latin typeface="+mn-lt"/>
                          <a:ea typeface="+mn-ea"/>
                          <a:cs typeface="+mn-cs"/>
                        </a:rPr>
                        <a:t>Install</a:t>
                      </a:r>
                      <a:r>
                        <a:rPr lang="en-IN" sz="1400" b="0" i="0" kern="1200" baseline="0" dirty="0">
                          <a:solidFill>
                            <a:srgbClr val="58585B"/>
                          </a:solidFill>
                          <a:effectLst/>
                          <a:latin typeface="+mn-lt"/>
                          <a:ea typeface="+mn-ea"/>
                          <a:cs typeface="+mn-cs"/>
                        </a:rPr>
                        <a:t> a virtual lab environment.</a:t>
                      </a:r>
                      <a:endParaRPr lang="en-US" sz="1400" dirty="0">
                        <a:solidFill>
                          <a:srgbClr val="58585B"/>
                        </a:solidFill>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extLst>
                  <a:ext uri="{0D108BD9-81ED-4DB2-BD59-A6C34878D82A}">
                    <a16:rowId xmlns="" xmlns:a16="http://schemas.microsoft.com/office/drawing/2014/main" val="10001"/>
                  </a:ext>
                </a:extLst>
              </a:tr>
              <a:tr h="303994">
                <a:tc>
                  <a:txBody>
                    <a:bodyPr/>
                    <a:lstStyle/>
                    <a:p>
                      <a:pPr marL="0" marR="0">
                        <a:lnSpc>
                          <a:spcPct val="107000"/>
                        </a:lnSpc>
                        <a:spcBef>
                          <a:spcPts val="0"/>
                        </a:spcBef>
                        <a:spcAft>
                          <a:spcPts val="0"/>
                        </a:spcAft>
                      </a:pPr>
                      <a:r>
                        <a:rPr lang="en-US" sz="1400" b="1" dirty="0">
                          <a:solidFill>
                            <a:schemeClr val="bg1"/>
                          </a:solidFill>
                        </a:rPr>
                        <a:t>Linux</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solidFill>
                      <a:srgbClr val="004C69"/>
                    </a:solidFill>
                  </a:tcPr>
                </a:tc>
                <a:tc>
                  <a:txBody>
                    <a:bodyPr/>
                    <a:lstStyle/>
                    <a:p>
                      <a:pPr marL="0" marR="0">
                        <a:lnSpc>
                          <a:spcPct val="107000"/>
                        </a:lnSpc>
                        <a:spcBef>
                          <a:spcPts val="0"/>
                        </a:spcBef>
                        <a:spcAft>
                          <a:spcPts val="0"/>
                        </a:spcAft>
                      </a:pPr>
                      <a:r>
                        <a:rPr lang="en-IN" sz="1400" b="0" i="0" kern="1200" dirty="0">
                          <a:solidFill>
                            <a:srgbClr val="58585B"/>
                          </a:solidFill>
                          <a:effectLst/>
                          <a:latin typeface="+mn-lt"/>
                          <a:ea typeface="+mn-ea"/>
                          <a:cs typeface="+mn-cs"/>
                        </a:rPr>
                        <a:t>Manage</a:t>
                      </a:r>
                      <a:r>
                        <a:rPr lang="en-IN" sz="1400" b="0" i="0" kern="1200" baseline="0" dirty="0">
                          <a:solidFill>
                            <a:srgbClr val="58585B"/>
                          </a:solidFill>
                          <a:effectLst/>
                          <a:latin typeface="+mn-lt"/>
                          <a:ea typeface="+mn-ea"/>
                          <a:cs typeface="+mn-cs"/>
                        </a:rPr>
                        <a:t> the Linux file system and permissions.</a:t>
                      </a:r>
                      <a:endParaRPr lang="en-US" sz="1400" dirty="0">
                        <a:solidFill>
                          <a:srgbClr val="58585B"/>
                        </a:solidFill>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extLst>
                  <a:ext uri="{0D108BD9-81ED-4DB2-BD59-A6C34878D82A}">
                    <a16:rowId xmlns="" xmlns:a16="http://schemas.microsoft.com/office/drawing/2014/main" val="10002"/>
                  </a:ext>
                </a:extLst>
              </a:tr>
              <a:tr h="248620">
                <a:tc>
                  <a:txBody>
                    <a:bodyPr/>
                    <a:lstStyle/>
                    <a:p>
                      <a:pPr marL="0" marR="0">
                        <a:lnSpc>
                          <a:spcPct val="107000"/>
                        </a:lnSpc>
                        <a:spcBef>
                          <a:spcPts val="0"/>
                        </a:spcBef>
                        <a:spcAft>
                          <a:spcPts val="0"/>
                        </a:spcAft>
                      </a:pPr>
                      <a:r>
                        <a:rPr lang="en-US" sz="1400" b="1" dirty="0">
                          <a:solidFill>
                            <a:schemeClr val="bg1"/>
                          </a:solidFill>
                        </a:rPr>
                        <a:t>Python</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solidFill>
                      <a:srgbClr val="004C69"/>
                    </a:solidFill>
                  </a:tcPr>
                </a:tc>
                <a:tc>
                  <a:txBody>
                    <a:bodyPr/>
                    <a:lstStyle/>
                    <a:p>
                      <a:pPr marL="0" marR="0">
                        <a:lnSpc>
                          <a:spcPct val="107000"/>
                        </a:lnSpc>
                        <a:spcBef>
                          <a:spcPts val="0"/>
                        </a:spcBef>
                        <a:spcAft>
                          <a:spcPts val="0"/>
                        </a:spcAft>
                      </a:pPr>
                      <a:r>
                        <a:rPr lang="en-IN" sz="1400" b="0" i="0" kern="1200" dirty="0">
                          <a:solidFill>
                            <a:srgbClr val="58585B"/>
                          </a:solidFill>
                          <a:effectLst/>
                          <a:latin typeface="+mn-lt"/>
                          <a:ea typeface="+mn-ea"/>
                          <a:cs typeface="+mn-cs"/>
                        </a:rPr>
                        <a:t>Use</a:t>
                      </a:r>
                      <a:r>
                        <a:rPr lang="en-IN" sz="1400" b="0" i="0" kern="1200" baseline="0" dirty="0">
                          <a:solidFill>
                            <a:srgbClr val="58585B"/>
                          </a:solidFill>
                          <a:effectLst/>
                          <a:latin typeface="+mn-lt"/>
                          <a:ea typeface="+mn-ea"/>
                          <a:cs typeface="+mn-cs"/>
                        </a:rPr>
                        <a:t> basic Python programming</a:t>
                      </a:r>
                      <a:endParaRPr lang="en-US" sz="1400" dirty="0">
                        <a:solidFill>
                          <a:srgbClr val="58585B"/>
                        </a:solidFill>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extLst>
                  <a:ext uri="{0D108BD9-81ED-4DB2-BD59-A6C34878D82A}">
                    <a16:rowId xmlns=""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1.1 Your Lab Environment</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8479523" cy="1022595"/>
          </a:xfrm>
          <a:ln>
            <a:noFill/>
          </a:ln>
        </p:spPr>
        <p:txBody>
          <a:bodyPr/>
          <a:lstStyle/>
          <a:p>
            <a:r>
              <a:rPr lang="en-US" sz="1600" dirty="0"/>
              <a:t>Course Introduction</a:t>
            </a:r>
            <a:r>
              <a:rPr lang="en-US" sz="1400" dirty="0"/>
              <a:t/>
            </a:r>
            <a:br>
              <a:rPr lang="en-US" sz="1400" dirty="0"/>
            </a:br>
            <a:r>
              <a:rPr lang="en-US" dirty="0"/>
              <a:t>Set Up Your Lab Environment</a:t>
            </a:r>
          </a:p>
        </p:txBody>
      </p:sp>
      <p:sp>
        <p:nvSpPr>
          <p:cNvPr id="2" name="Content Placeholder 1"/>
          <p:cNvSpPr>
            <a:spLocks noGrp="1"/>
          </p:cNvSpPr>
          <p:nvPr>
            <p:ph idx="1"/>
          </p:nvPr>
        </p:nvSpPr>
        <p:spPr>
          <a:xfrm>
            <a:off x="175846" y="1148862"/>
            <a:ext cx="8677440" cy="3048000"/>
          </a:xfrm>
        </p:spPr>
        <p:txBody>
          <a:bodyPr/>
          <a:lstStyle/>
          <a:p>
            <a:pPr>
              <a:buFont typeface="Arial" panose="020B0604020202020204" pitchFamily="34" charset="0"/>
              <a:buChar char="•"/>
            </a:pPr>
            <a:r>
              <a:rPr lang="en-US" sz="1600" dirty="0"/>
              <a:t>With virtualization, virtual computers can operate and run within physical computers. These computers are called Virtual Machines (VMs). </a:t>
            </a:r>
          </a:p>
          <a:p>
            <a:pPr>
              <a:buFont typeface="Arial" panose="020B0604020202020204" pitchFamily="34" charset="0"/>
              <a:buChar char="•"/>
            </a:pPr>
            <a:r>
              <a:rPr lang="en-US" sz="1600" dirty="0"/>
              <a:t>VMs are often called guests, and physical computers are often called hosts. </a:t>
            </a:r>
          </a:p>
          <a:p>
            <a:pPr>
              <a:buFont typeface="Arial" panose="020B0604020202020204" pitchFamily="34" charset="0"/>
              <a:buChar char="•"/>
            </a:pPr>
            <a:r>
              <a:rPr lang="en-US" sz="1600" dirty="0"/>
              <a:t>Anyone with a modern computer and operating system can run virtual machines.</a:t>
            </a:r>
          </a:p>
          <a:p>
            <a:pPr marL="0" indent="0">
              <a:buFont typeface="Arial" pitchFamily="34" charset="0"/>
              <a:buChar char="•"/>
            </a:pPr>
            <a:endParaRPr lang="en-US" sz="1600" dirty="0"/>
          </a:p>
          <a:p>
            <a:pPr marL="0" indent="0">
              <a:buFont typeface="Arial" pitchFamily="34" charset="0"/>
              <a:buChar char="•"/>
            </a:pPr>
            <a:endParaRPr lang="en-US" sz="1600" dirty="0"/>
          </a:p>
          <a:p>
            <a:pPr marL="0" indent="0">
              <a:buFont typeface="Arial" pitchFamily="34" charset="0"/>
              <a:buChar char="•"/>
            </a:pPr>
            <a:endParaRPr lang="en-US" sz="1600" dirty="0"/>
          </a:p>
        </p:txBody>
      </p:sp>
    </p:spTree>
    <p:extLst>
      <p:ext uri="{BB962C8B-B14F-4D97-AF65-F5344CB8AC3E}">
        <p14:creationId xmlns:p14="http://schemas.microsoft.com/office/powerpoint/2010/main" val="97875209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8479523" cy="1022595"/>
          </a:xfrm>
        </p:spPr>
        <p:txBody>
          <a:bodyPr/>
          <a:lstStyle/>
          <a:p>
            <a:r>
              <a:rPr lang="en-US" sz="1600" dirty="0"/>
              <a:t>Course Introduction</a:t>
            </a:r>
            <a:br>
              <a:rPr lang="en-US" sz="1600" dirty="0"/>
            </a:br>
            <a:r>
              <a:rPr lang="en-US" altLang="en-US" dirty="0"/>
              <a:t>Lab – </a:t>
            </a:r>
            <a:r>
              <a:rPr lang="en-US" dirty="0"/>
              <a:t>Install the Virtual Lab Environment</a:t>
            </a:r>
            <a:endParaRPr lang="en-CA" altLang="en-US" dirty="0"/>
          </a:p>
        </p:txBody>
      </p:sp>
      <p:sp>
        <p:nvSpPr>
          <p:cNvPr id="2" name="Content Placeholder 1"/>
          <p:cNvSpPr>
            <a:spLocks noGrp="1"/>
          </p:cNvSpPr>
          <p:nvPr>
            <p:ph idx="1"/>
          </p:nvPr>
        </p:nvSpPr>
        <p:spPr>
          <a:xfrm>
            <a:off x="175846" y="1148862"/>
            <a:ext cx="8677440" cy="3048000"/>
          </a:xfrm>
        </p:spPr>
        <p:txBody>
          <a:bodyPr/>
          <a:lstStyle/>
          <a:p>
            <a:pPr>
              <a:buNone/>
            </a:pPr>
            <a:r>
              <a:rPr lang="en-US" sz="1600" dirty="0"/>
              <a:t>In this lab, you will complete the following objectives:</a:t>
            </a:r>
          </a:p>
          <a:p>
            <a:pPr>
              <a:buFont typeface="Arial" pitchFamily="34" charset="0"/>
              <a:buChar char="•"/>
            </a:pPr>
            <a:r>
              <a:rPr lang="en-US" sz="1600" b="1" dirty="0"/>
              <a:t>Part 1</a:t>
            </a:r>
            <a:r>
              <a:rPr lang="en-US" sz="1600" dirty="0"/>
              <a:t>: Prepare a Computer for Virtualization</a:t>
            </a:r>
          </a:p>
          <a:p>
            <a:pPr>
              <a:buFont typeface="Arial" pitchFamily="34" charset="0"/>
              <a:buChar char="•"/>
            </a:pPr>
            <a:r>
              <a:rPr lang="en-US" sz="1600" b="1" dirty="0"/>
              <a:t>Part 2</a:t>
            </a:r>
            <a:r>
              <a:rPr lang="en-US" sz="1600" dirty="0"/>
              <a:t>: Explore the DEVASC VM GUI</a:t>
            </a:r>
          </a:p>
          <a:p>
            <a:pPr>
              <a:buFont typeface="Arial" pitchFamily="34" charset="0"/>
              <a:buChar char="•"/>
            </a:pPr>
            <a:r>
              <a:rPr lang="en-US" sz="1600" b="1" dirty="0"/>
              <a:t>Part 3</a:t>
            </a:r>
            <a:r>
              <a:rPr lang="en-US" sz="1600" dirty="0"/>
              <a:t>: Create Lab Environment Accounts</a:t>
            </a:r>
          </a:p>
          <a:p>
            <a:pPr>
              <a:buFont typeface="Arial" pitchFamily="34" charset="0"/>
              <a:buChar char="•"/>
            </a:pPr>
            <a:r>
              <a:rPr lang="en-US" sz="1600" b="1" dirty="0"/>
              <a:t>Part 4</a:t>
            </a:r>
            <a:r>
              <a:rPr lang="en-US" sz="1600" dirty="0"/>
              <a:t>: Install Webex Teams on your Device</a:t>
            </a:r>
          </a:p>
          <a:p>
            <a:pPr marL="0" indent="0">
              <a:buFont typeface="Arial" pitchFamily="34" charset="0"/>
              <a:buChar char="•"/>
            </a:pPr>
            <a:endParaRPr lang="en-US" sz="1600" dirty="0">
              <a:solidFill>
                <a:srgbClr val="FF0000"/>
              </a:solidFill>
            </a:endParaRPr>
          </a:p>
        </p:txBody>
      </p:sp>
    </p:spTree>
    <p:extLst>
      <p:ext uri="{BB962C8B-B14F-4D97-AF65-F5344CB8AC3E}">
        <p14:creationId xmlns:p14="http://schemas.microsoft.com/office/powerpoint/2010/main" val="142397932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1.2 Linux</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175846"/>
            <a:ext cx="8479523" cy="703386"/>
          </a:xfrm>
        </p:spPr>
        <p:txBody>
          <a:bodyPr/>
          <a:lstStyle/>
          <a:p>
            <a:r>
              <a:rPr lang="en-US" sz="1600" dirty="0"/>
              <a:t>Linux </a:t>
            </a:r>
            <a:br>
              <a:rPr lang="en-US" sz="1600" dirty="0"/>
            </a:br>
            <a:r>
              <a:rPr lang="en-US" altLang="en-US" dirty="0"/>
              <a:t>Linux for DevNet</a:t>
            </a:r>
            <a:endParaRPr lang="en-CA" altLang="en-US" dirty="0"/>
          </a:p>
        </p:txBody>
      </p:sp>
      <p:sp>
        <p:nvSpPr>
          <p:cNvPr id="2" name="Content Placeholder 1"/>
          <p:cNvSpPr>
            <a:spLocks noGrp="1"/>
          </p:cNvSpPr>
          <p:nvPr>
            <p:ph idx="1"/>
          </p:nvPr>
        </p:nvSpPr>
        <p:spPr>
          <a:xfrm>
            <a:off x="87549" y="1008185"/>
            <a:ext cx="8853286" cy="2930768"/>
          </a:xfrm>
        </p:spPr>
        <p:txBody>
          <a:bodyPr/>
          <a:lstStyle/>
          <a:p>
            <a:pPr>
              <a:buFont typeface="Arial" panose="020B0604020202020204" pitchFamily="34" charset="0"/>
              <a:buChar char="•"/>
            </a:pPr>
            <a:r>
              <a:rPr lang="en-US" sz="1600" dirty="0"/>
              <a:t>Linux has gained widespread use in servers, Internet of Things (IoT) devices, networking equipment, smartphones, and many other devices that may not seem as even being computers. </a:t>
            </a:r>
          </a:p>
          <a:p>
            <a:pPr>
              <a:buFont typeface="Arial" panose="020B0604020202020204" pitchFamily="34" charset="0"/>
              <a:buChar char="•"/>
            </a:pPr>
            <a:r>
              <a:rPr lang="en-US" sz="1600" dirty="0"/>
              <a:t>All coding labs in this course are performed on a Linux-based VM.</a:t>
            </a:r>
          </a:p>
        </p:txBody>
      </p:sp>
    </p:spTree>
    <p:extLst>
      <p:ext uri="{BB962C8B-B14F-4D97-AF65-F5344CB8AC3E}">
        <p14:creationId xmlns:p14="http://schemas.microsoft.com/office/powerpoint/2010/main" val="124819359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175846"/>
            <a:ext cx="8479523" cy="703386"/>
          </a:xfrm>
        </p:spPr>
        <p:txBody>
          <a:bodyPr/>
          <a:lstStyle/>
          <a:p>
            <a:r>
              <a:rPr lang="en-US" sz="1600" dirty="0"/>
              <a:t>Linux </a:t>
            </a:r>
            <a:br>
              <a:rPr lang="en-US" sz="1600" dirty="0"/>
            </a:br>
            <a:r>
              <a:rPr lang="en-US" altLang="en-US" dirty="0"/>
              <a:t>Lab – </a:t>
            </a:r>
            <a:r>
              <a:rPr lang="en-US" dirty="0"/>
              <a:t>Linux Review</a:t>
            </a:r>
            <a:endParaRPr lang="en-CA" altLang="en-US" dirty="0"/>
          </a:p>
        </p:txBody>
      </p:sp>
      <p:sp>
        <p:nvSpPr>
          <p:cNvPr id="2" name="Content Placeholder 1"/>
          <p:cNvSpPr>
            <a:spLocks noGrp="1"/>
          </p:cNvSpPr>
          <p:nvPr>
            <p:ph idx="1"/>
          </p:nvPr>
        </p:nvSpPr>
        <p:spPr>
          <a:xfrm>
            <a:off x="87549" y="1008185"/>
            <a:ext cx="8853286" cy="2930768"/>
          </a:xfrm>
        </p:spPr>
        <p:txBody>
          <a:bodyPr/>
          <a:lstStyle/>
          <a:p>
            <a:pPr marL="0" indent="0">
              <a:buNone/>
            </a:pPr>
            <a:r>
              <a:rPr lang="en-US" sz="1600" dirty="0"/>
              <a:t>In this lab, you will complete the following objectives:</a:t>
            </a:r>
          </a:p>
          <a:p>
            <a:pPr>
              <a:buFont typeface="Arial" pitchFamily="34" charset="0"/>
              <a:buChar char="•"/>
            </a:pPr>
            <a:r>
              <a:rPr lang="en-US" sz="1600" b="1" dirty="0"/>
              <a:t>Part 1</a:t>
            </a:r>
            <a:r>
              <a:rPr lang="en-US" sz="1600" dirty="0"/>
              <a:t>: Launch the DEVASC VM</a:t>
            </a:r>
          </a:p>
          <a:p>
            <a:pPr>
              <a:buFont typeface="Arial" pitchFamily="34" charset="0"/>
              <a:buChar char="•"/>
            </a:pPr>
            <a:r>
              <a:rPr lang="en-US" sz="1600" b="1" dirty="0"/>
              <a:t>Part 2</a:t>
            </a:r>
            <a:r>
              <a:rPr lang="en-US" sz="1600" dirty="0"/>
              <a:t>: Review Command Syntax Navigation</a:t>
            </a:r>
          </a:p>
          <a:p>
            <a:pPr>
              <a:buFont typeface="Arial" pitchFamily="34" charset="0"/>
              <a:buChar char="•"/>
            </a:pPr>
            <a:r>
              <a:rPr lang="en-US" sz="1600" b="1" dirty="0"/>
              <a:t>Part 3</a:t>
            </a:r>
            <a:r>
              <a:rPr lang="en-US" sz="1600" dirty="0"/>
              <a:t>: Review File Management</a:t>
            </a:r>
          </a:p>
          <a:p>
            <a:pPr>
              <a:buFont typeface="Arial" pitchFamily="34" charset="0"/>
              <a:buChar char="•"/>
            </a:pPr>
            <a:r>
              <a:rPr lang="en-US" sz="1600" b="1" dirty="0"/>
              <a:t>Part 4</a:t>
            </a:r>
            <a:r>
              <a:rPr lang="en-US" sz="1600" dirty="0"/>
              <a:t>: Review Regular Expressions</a:t>
            </a:r>
          </a:p>
          <a:p>
            <a:pPr>
              <a:buFont typeface="Arial" pitchFamily="34" charset="0"/>
              <a:buChar char="•"/>
            </a:pPr>
            <a:r>
              <a:rPr lang="en-US" sz="1600" b="1" dirty="0"/>
              <a:t>Part 5</a:t>
            </a:r>
            <a:r>
              <a:rPr lang="en-US" sz="1600" dirty="0"/>
              <a:t>: Review System Administration</a:t>
            </a:r>
            <a:br>
              <a:rPr lang="en-US" sz="1600" dirty="0"/>
            </a:br>
            <a:endParaRPr lang="en-US" sz="1600" dirty="0">
              <a:solidFill>
                <a:srgbClr val="FF0000"/>
              </a:solidFill>
            </a:endParaRPr>
          </a:p>
        </p:txBody>
      </p:sp>
    </p:spTree>
    <p:extLst>
      <p:ext uri="{BB962C8B-B14F-4D97-AF65-F5344CB8AC3E}">
        <p14:creationId xmlns:p14="http://schemas.microsoft.com/office/powerpoint/2010/main" val="32185896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175846"/>
            <a:ext cx="8479523" cy="703386"/>
          </a:xfrm>
        </p:spPr>
        <p:txBody>
          <a:bodyPr/>
          <a:lstStyle/>
          <a:p>
            <a:r>
              <a:rPr lang="en-US" sz="1600" dirty="0"/>
              <a:t>Linux </a:t>
            </a:r>
            <a:br>
              <a:rPr lang="en-US" sz="1600" dirty="0"/>
            </a:br>
            <a:r>
              <a:rPr lang="en-US" dirty="0"/>
              <a:t>How did you do on the Linux Review Lab?</a:t>
            </a:r>
            <a:endParaRPr lang="en-CA" altLang="en-US" dirty="0"/>
          </a:p>
        </p:txBody>
      </p:sp>
      <p:sp>
        <p:nvSpPr>
          <p:cNvPr id="2" name="Content Placeholder 1"/>
          <p:cNvSpPr>
            <a:spLocks noGrp="1"/>
          </p:cNvSpPr>
          <p:nvPr>
            <p:ph idx="1"/>
          </p:nvPr>
        </p:nvSpPr>
        <p:spPr>
          <a:xfrm>
            <a:off x="87549" y="1008185"/>
            <a:ext cx="8853286" cy="2930768"/>
          </a:xfrm>
        </p:spPr>
        <p:txBody>
          <a:bodyPr/>
          <a:lstStyle/>
          <a:p>
            <a:pPr>
              <a:buFont typeface="Arial" panose="020B0604020202020204" pitchFamily="34" charset="0"/>
              <a:buChar char="•"/>
            </a:pPr>
            <a:r>
              <a:rPr lang="en-US" sz="1600" dirty="0"/>
              <a:t>If there was any issue with the Linux Review lab, then take the Linux Unhatched course.</a:t>
            </a:r>
          </a:p>
          <a:p>
            <a:pPr>
              <a:buFont typeface="Arial" panose="020B0604020202020204" pitchFamily="34" charset="0"/>
              <a:buChar char="•"/>
            </a:pPr>
            <a:r>
              <a:rPr lang="en-US" sz="1600" dirty="0"/>
              <a:t>The Linux Unhatched course is a free, online, and self-paced course.</a:t>
            </a:r>
          </a:p>
        </p:txBody>
      </p:sp>
    </p:spTree>
    <p:extLst>
      <p:ext uri="{BB962C8B-B14F-4D97-AF65-F5344CB8AC3E}">
        <p14:creationId xmlns:p14="http://schemas.microsoft.com/office/powerpoint/2010/main" val="32185896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sz="4000" dirty="0">
                <a:solidFill>
                  <a:schemeClr val="accent5">
                    <a:lumMod val="40000"/>
                    <a:lumOff val="60000"/>
                  </a:schemeClr>
                </a:solidFill>
              </a:rPr>
              <a:t>1.3 Python</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1E4126B8-DE39-40EE-A254-DD3203ED76B2}"/>
              </a:ext>
            </a:extLst>
          </p:cNvPr>
          <p:cNvSpPr txBox="1">
            <a:spLocks/>
          </p:cNvSpPr>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Python</a:t>
            </a:r>
            <a:r>
              <a:rPr lang="en-US" altLang="en-US" dirty="0"/>
              <a:t/>
            </a:r>
            <a:br>
              <a:rPr lang="en-US" altLang="en-US" dirty="0"/>
            </a:br>
            <a:r>
              <a:rPr lang="en-US" altLang="en-US" dirty="0"/>
              <a:t>The Power of Code</a:t>
            </a:r>
          </a:p>
        </p:txBody>
      </p:sp>
      <p:sp>
        <p:nvSpPr>
          <p:cNvPr id="2" name="Rectangle 1"/>
          <p:cNvSpPr/>
          <p:nvPr/>
        </p:nvSpPr>
        <p:spPr>
          <a:xfrm>
            <a:off x="103860" y="928879"/>
            <a:ext cx="8720100" cy="338554"/>
          </a:xfrm>
          <a:prstGeom prst="rect">
            <a:avLst/>
          </a:prstGeom>
        </p:spPr>
        <p:txBody>
          <a:bodyPr wrap="square">
            <a:spAutoFit/>
          </a:bodyPr>
          <a:lstStyle/>
          <a:p>
            <a:r>
              <a:rPr lang="en-US" sz="1600" dirty="0">
                <a:solidFill>
                  <a:srgbClr val="000000"/>
                </a:solidFill>
              </a:rPr>
              <a:t>In this video, you will view experts talking about their experiences and passion towards coding. </a:t>
            </a:r>
          </a:p>
        </p:txBody>
      </p:sp>
      <p:pic>
        <p:nvPicPr>
          <p:cNvPr id="4" name="Picture 2"/>
          <p:cNvPicPr>
            <a:picLocks noGrp="1" noChangeAspect="1" noChangeArrowheads="1"/>
          </p:cNvPicPr>
          <p:nvPr>
            <p:ph idx="1"/>
          </p:nvPr>
        </p:nvPicPr>
        <p:blipFill>
          <a:blip r:embed="rId4"/>
          <a:srcRect/>
          <a:stretch>
            <a:fillRect/>
          </a:stretch>
        </p:blipFill>
        <p:spPr bwMode="auto">
          <a:xfrm>
            <a:off x="1142530" y="1428147"/>
            <a:ext cx="6565862" cy="324674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42929757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33"/>
          <p:cNvSpPr>
            <a:spLocks noGrp="1" noChangeArrowheads="1"/>
          </p:cNvSpPr>
          <p:nvPr>
            <p:ph type="title"/>
          </p:nvPr>
        </p:nvSpPr>
        <p:spPr>
          <a:xfrm>
            <a:off x="1" y="50629"/>
            <a:ext cx="9144000" cy="757551"/>
          </a:xfrm>
        </p:spPr>
        <p:txBody>
          <a:bodyPr/>
          <a:lstStyle/>
          <a:p>
            <a:r>
              <a:rPr lang="en-US" dirty="0"/>
              <a:t>Instructor Materials – Module 1 Planning Guide</a:t>
            </a:r>
          </a:p>
        </p:txBody>
      </p:sp>
      <p:sp>
        <p:nvSpPr>
          <p:cNvPr id="4099" name="Rectangle 34"/>
          <p:cNvSpPr>
            <a:spLocks noGrp="1" noChangeArrowheads="1"/>
          </p:cNvSpPr>
          <p:nvPr>
            <p:ph idx="1"/>
          </p:nvPr>
        </p:nvSpPr>
        <p:spPr>
          <a:xfrm>
            <a:off x="144065" y="798944"/>
            <a:ext cx="8853286" cy="374765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solidFill>
                <a:srgbClr val="FF0000"/>
              </a:solidFill>
            </a:endParaRPr>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r>
              <a:rPr lang="en-CA" dirty="0"/>
              <a:t>Begins on slide # 8</a:t>
            </a:r>
          </a:p>
          <a:p>
            <a:pPr marL="142875" lvl="1" indent="0">
              <a:buNone/>
            </a:pPr>
            <a:r>
              <a:rPr lang="en-CA" sz="1600" b="1" dirty="0"/>
              <a:t>Note</a:t>
            </a:r>
            <a:r>
              <a:rPr lang="en-CA" sz="1600" dirty="0"/>
              <a:t>: Please remove the Planning Guide from this presentation before sharing with anyone.</a:t>
            </a:r>
          </a:p>
          <a:p>
            <a:pPr marL="0" indent="0">
              <a:buNone/>
            </a:pPr>
            <a:r>
              <a:rPr lang="en-CA" sz="1600" b="1" dirty="0">
                <a:solidFill>
                  <a:schemeClr val="accent4"/>
                </a:solidFill>
              </a:rPr>
              <a:t>For additional help and resources,</a:t>
            </a:r>
            <a:r>
              <a:rPr lang="en-CA" sz="1600" b="1" dirty="0">
                <a:solidFill>
                  <a:srgbClr val="FF0000"/>
                </a:solidFill>
              </a:rPr>
              <a:t> </a:t>
            </a:r>
            <a:r>
              <a:rPr lang="en-CA" sz="1600" b="1" dirty="0">
                <a:solidFill>
                  <a:schemeClr val="accent4"/>
                </a:solidFill>
              </a:rPr>
              <a:t>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Python</a:t>
            </a:r>
            <a:br>
              <a:rPr lang="en-US" altLang="en-US" sz="1600" dirty="0"/>
            </a:br>
            <a:r>
              <a:rPr lang="en-US" altLang="en-US" dirty="0"/>
              <a:t>Python Programming</a:t>
            </a:r>
            <a:endParaRPr lang="en-CA" altLang="en-US" dirty="0"/>
          </a:p>
        </p:txBody>
      </p:sp>
      <p:sp>
        <p:nvSpPr>
          <p:cNvPr id="13315" name="Content Placeholder 2"/>
          <p:cNvSpPr>
            <a:spLocks noGrp="1"/>
          </p:cNvSpPr>
          <p:nvPr>
            <p:ph idx="1"/>
          </p:nvPr>
        </p:nvSpPr>
        <p:spPr>
          <a:xfrm>
            <a:off x="146780" y="797708"/>
            <a:ext cx="8387620" cy="3788580"/>
          </a:xfrm>
        </p:spPr>
        <p:txBody>
          <a:bodyPr/>
          <a:lstStyle/>
          <a:p>
            <a:pPr>
              <a:buFont typeface="Arial" panose="020B0604020202020204" pitchFamily="34" charset="0"/>
              <a:buChar char="•"/>
            </a:pPr>
            <a:r>
              <a:rPr lang="en-US" sz="1600" dirty="0"/>
              <a:t>Python is an easy to learn programming language.</a:t>
            </a:r>
          </a:p>
          <a:p>
            <a:pPr>
              <a:buFont typeface="Arial" panose="020B0604020202020204" pitchFamily="34" charset="0"/>
              <a:buChar char="•"/>
            </a:pPr>
            <a:r>
              <a:rPr lang="en-US" sz="1600" dirty="0"/>
              <a:t>Few factors that make Python a great tool for learning basic coding are:</a:t>
            </a:r>
          </a:p>
          <a:p>
            <a:pPr lvl="2">
              <a:buFont typeface="Arial" pitchFamily="34" charset="0"/>
              <a:buChar char="•"/>
            </a:pPr>
            <a:r>
              <a:rPr lang="en-US" sz="1600" b="1" dirty="0"/>
              <a:t>It is easy to learn </a:t>
            </a:r>
            <a:r>
              <a:rPr lang="en-US" sz="1600" dirty="0"/>
              <a:t>- the time needed to learn Python is shorter than for many other languages.</a:t>
            </a:r>
          </a:p>
          <a:p>
            <a:pPr lvl="2">
              <a:buFont typeface="Arial" pitchFamily="34" charset="0"/>
              <a:buChar char="•"/>
            </a:pPr>
            <a:r>
              <a:rPr lang="en-US" sz="1600" b="1" dirty="0"/>
              <a:t>It is easy to use for writing new software</a:t>
            </a:r>
            <a:r>
              <a:rPr lang="en-US" sz="1600" dirty="0"/>
              <a:t> – it is possible to write code faster when using Python.</a:t>
            </a:r>
          </a:p>
          <a:p>
            <a:pPr lvl="2">
              <a:buFont typeface="Arial" pitchFamily="34" charset="0"/>
              <a:buChar char="•"/>
            </a:pPr>
            <a:r>
              <a:rPr lang="en-US" sz="1600" b="1" dirty="0"/>
              <a:t>It</a:t>
            </a:r>
            <a:r>
              <a:rPr lang="en-US" sz="1600" dirty="0"/>
              <a:t> </a:t>
            </a:r>
            <a:r>
              <a:rPr lang="en-US" sz="1600" b="1" dirty="0"/>
              <a:t>is easy to obtain, install and deploy </a:t>
            </a:r>
            <a:r>
              <a:rPr lang="en-US" sz="1600" dirty="0"/>
              <a:t>- Python is free, open and multiplatform.</a:t>
            </a:r>
          </a:p>
          <a:p>
            <a:pPr>
              <a:buFont typeface="Arial" pitchFamily="34" charset="0"/>
              <a:buChar char="•"/>
            </a:pPr>
            <a:r>
              <a:rPr lang="en-US" sz="1600" dirty="0"/>
              <a:t>Python provides a solid foundation and allows to learn other programming languages (for example, C++, Java, or C) much easier and faster. </a:t>
            </a:r>
          </a:p>
          <a:p>
            <a:pPr marL="0" indent="0">
              <a:buFont typeface="Arial" pitchFamily="34" charset="0"/>
              <a:buChar char="•"/>
            </a:pPr>
            <a:endParaRPr lang="en-CA" altLang="en-US" sz="1600" dirty="0"/>
          </a:p>
          <a:p>
            <a:pPr lvl="1"/>
            <a:endParaRPr lang="en-CA" altLang="en-US" sz="1600" dirty="0"/>
          </a:p>
          <a:p>
            <a:pPr lvl="1"/>
            <a:endParaRPr lang="en-CA" altLang="en-US" sz="1600" dirty="0"/>
          </a:p>
          <a:p>
            <a:pPr lvl="1"/>
            <a:endParaRPr lang="en-CA" altLang="en-US" sz="1600" dirty="0"/>
          </a:p>
          <a:p>
            <a:pPr lvl="1"/>
            <a:endParaRPr lang="en-CA" altLang="en-US" sz="1600" dirty="0"/>
          </a:p>
          <a:p>
            <a:pPr lvl="1"/>
            <a:endParaRPr lang="en-CA" altLang="en-US" sz="1600" dirty="0"/>
          </a:p>
        </p:txBody>
      </p:sp>
    </p:spTree>
    <p:extLst>
      <p:ext uri="{BB962C8B-B14F-4D97-AF65-F5344CB8AC3E}">
        <p14:creationId xmlns:p14="http://schemas.microsoft.com/office/powerpoint/2010/main" val="201895827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Python</a:t>
            </a:r>
            <a:br>
              <a:rPr lang="en-US" altLang="en-US" sz="1600" dirty="0"/>
            </a:br>
            <a:r>
              <a:rPr lang="en-US" altLang="en-US" dirty="0"/>
              <a:t>Lab - Python Programming Review</a:t>
            </a:r>
            <a:endParaRPr lang="en-CA" altLang="en-US" dirty="0"/>
          </a:p>
        </p:txBody>
      </p:sp>
      <p:sp>
        <p:nvSpPr>
          <p:cNvPr id="13315" name="Content Placeholder 2"/>
          <p:cNvSpPr>
            <a:spLocks noGrp="1"/>
          </p:cNvSpPr>
          <p:nvPr>
            <p:ph idx="1"/>
          </p:nvPr>
        </p:nvSpPr>
        <p:spPr>
          <a:xfrm>
            <a:off x="146780" y="797708"/>
            <a:ext cx="8387620" cy="3788580"/>
          </a:xfrm>
        </p:spPr>
        <p:txBody>
          <a:bodyPr/>
          <a:lstStyle/>
          <a:p>
            <a:pPr marL="0" indent="0">
              <a:buNone/>
            </a:pPr>
            <a:r>
              <a:rPr lang="en-US" sz="1600" dirty="0"/>
              <a:t>In this lab, you will complete the following objectives:</a:t>
            </a:r>
          </a:p>
          <a:p>
            <a:pPr>
              <a:spcBef>
                <a:spcPts val="300"/>
              </a:spcBef>
              <a:spcAft>
                <a:spcPts val="300"/>
              </a:spcAft>
              <a:buFont typeface="Arial" pitchFamily="34" charset="0"/>
              <a:buChar char="•"/>
            </a:pPr>
            <a:r>
              <a:rPr lang="en-US" sz="1600" b="1" dirty="0"/>
              <a:t>Part 1</a:t>
            </a:r>
            <a:r>
              <a:rPr lang="en-US" sz="1600" dirty="0"/>
              <a:t>: Launch the DEVASC VM</a:t>
            </a:r>
          </a:p>
          <a:p>
            <a:pPr>
              <a:spcBef>
                <a:spcPts val="300"/>
              </a:spcBef>
              <a:spcAft>
                <a:spcPts val="300"/>
              </a:spcAft>
              <a:buFont typeface="Arial" pitchFamily="34" charset="0"/>
              <a:buChar char="•"/>
            </a:pPr>
            <a:r>
              <a:rPr lang="en-US" sz="1600" b="1" dirty="0"/>
              <a:t>Part 2</a:t>
            </a:r>
            <a:r>
              <a:rPr lang="en-US" sz="1600" dirty="0"/>
              <a:t>: Start Python and VS Code</a:t>
            </a:r>
          </a:p>
          <a:p>
            <a:pPr>
              <a:spcBef>
                <a:spcPts val="300"/>
              </a:spcBef>
              <a:spcAft>
                <a:spcPts val="300"/>
              </a:spcAft>
              <a:buFont typeface="Arial" pitchFamily="34" charset="0"/>
              <a:buChar char="•"/>
            </a:pPr>
            <a:r>
              <a:rPr lang="en-US" sz="1600" b="1" dirty="0"/>
              <a:t>Part 3</a:t>
            </a:r>
            <a:r>
              <a:rPr lang="en-US" sz="1600" dirty="0"/>
              <a:t>: Review Data Types and Variables</a:t>
            </a:r>
          </a:p>
          <a:p>
            <a:pPr>
              <a:spcBef>
                <a:spcPts val="300"/>
              </a:spcBef>
              <a:spcAft>
                <a:spcPts val="300"/>
              </a:spcAft>
              <a:buFont typeface="Arial" pitchFamily="34" charset="0"/>
              <a:buChar char="•"/>
            </a:pPr>
            <a:r>
              <a:rPr lang="en-US" sz="1600" b="1" dirty="0"/>
              <a:t>Part 4</a:t>
            </a:r>
            <a:r>
              <a:rPr lang="en-US" sz="1600" dirty="0"/>
              <a:t>: Review Lists and Dictionaries</a:t>
            </a:r>
          </a:p>
          <a:p>
            <a:pPr>
              <a:spcBef>
                <a:spcPts val="300"/>
              </a:spcBef>
              <a:spcAft>
                <a:spcPts val="300"/>
              </a:spcAft>
              <a:buFont typeface="Arial" pitchFamily="34" charset="0"/>
              <a:buChar char="•"/>
            </a:pPr>
            <a:r>
              <a:rPr lang="en-US" sz="1600" b="1" dirty="0"/>
              <a:t>Part 5</a:t>
            </a:r>
            <a:r>
              <a:rPr lang="en-US" sz="1600" dirty="0"/>
              <a:t>: Review the Input Function</a:t>
            </a:r>
          </a:p>
          <a:p>
            <a:pPr>
              <a:spcBef>
                <a:spcPts val="300"/>
              </a:spcBef>
              <a:spcAft>
                <a:spcPts val="300"/>
              </a:spcAft>
              <a:buFont typeface="Arial" pitchFamily="34" charset="0"/>
              <a:buChar char="•"/>
            </a:pPr>
            <a:r>
              <a:rPr lang="en-US" sz="1600" b="1" dirty="0"/>
              <a:t>Part 6</a:t>
            </a:r>
            <a:r>
              <a:rPr lang="en-US" sz="1600" dirty="0"/>
              <a:t>: Review If, For, and While Functions</a:t>
            </a:r>
          </a:p>
          <a:p>
            <a:pPr>
              <a:spcBef>
                <a:spcPts val="300"/>
              </a:spcBef>
              <a:spcAft>
                <a:spcPts val="300"/>
              </a:spcAft>
              <a:buFont typeface="Arial" pitchFamily="34" charset="0"/>
              <a:buChar char="•"/>
            </a:pPr>
            <a:r>
              <a:rPr lang="en-US" sz="1600" b="1" dirty="0"/>
              <a:t>Part 7</a:t>
            </a:r>
            <a:r>
              <a:rPr lang="en-US" sz="1600" dirty="0"/>
              <a:t>: Review Methods for File Access</a:t>
            </a:r>
            <a:endParaRPr lang="en-CA" altLang="en-US" sz="1600" dirty="0"/>
          </a:p>
          <a:p>
            <a:pPr lvl="1"/>
            <a:endParaRPr lang="en-CA" altLang="en-US" sz="1600" dirty="0"/>
          </a:p>
          <a:p>
            <a:pPr lvl="1"/>
            <a:endParaRPr lang="en-CA" altLang="en-US" sz="1600" dirty="0"/>
          </a:p>
          <a:p>
            <a:pPr lvl="1"/>
            <a:endParaRPr lang="en-CA" altLang="en-US" sz="1600" dirty="0"/>
          </a:p>
          <a:p>
            <a:pPr lvl="1"/>
            <a:endParaRPr lang="en-CA" altLang="en-US" sz="1600" dirty="0"/>
          </a:p>
          <a:p>
            <a:pPr lvl="1"/>
            <a:endParaRPr lang="en-CA" altLang="en-US" sz="1600" dirty="0"/>
          </a:p>
        </p:txBody>
      </p:sp>
    </p:spTree>
    <p:extLst>
      <p:ext uri="{BB962C8B-B14F-4D97-AF65-F5344CB8AC3E}">
        <p14:creationId xmlns:p14="http://schemas.microsoft.com/office/powerpoint/2010/main" val="408307549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Python</a:t>
            </a:r>
            <a:br>
              <a:rPr lang="en-US" altLang="en-US" sz="1600" dirty="0"/>
            </a:br>
            <a:r>
              <a:rPr lang="en-US" dirty="0"/>
              <a:t>How did you do on the Python Programming Review Lab?</a:t>
            </a:r>
            <a:endParaRPr lang="en-CA" altLang="en-US" dirty="0"/>
          </a:p>
        </p:txBody>
      </p:sp>
      <p:sp>
        <p:nvSpPr>
          <p:cNvPr id="13315" name="Content Placeholder 2"/>
          <p:cNvSpPr>
            <a:spLocks noGrp="1"/>
          </p:cNvSpPr>
          <p:nvPr>
            <p:ph idx="1"/>
          </p:nvPr>
        </p:nvSpPr>
        <p:spPr>
          <a:xfrm>
            <a:off x="146780" y="797708"/>
            <a:ext cx="8387620" cy="3788580"/>
          </a:xfrm>
        </p:spPr>
        <p:txBody>
          <a:bodyPr/>
          <a:lstStyle/>
          <a:p>
            <a:pPr lvl="1"/>
            <a:r>
              <a:rPr lang="en-US" altLang="en-US" sz="1600" dirty="0"/>
              <a:t>If there was any issue with the Python Programming lab, take the Python Essentials course listed in the Student Resources page. </a:t>
            </a:r>
          </a:p>
          <a:p>
            <a:pPr lvl="1"/>
            <a:r>
              <a:rPr lang="en-US" altLang="en-US" sz="1600" dirty="0"/>
              <a:t>The Python Essentials course is a free, online, and self-paced course.</a:t>
            </a:r>
            <a:endParaRPr lang="en-CA" altLang="en-US" sz="1600" dirty="0"/>
          </a:p>
          <a:p>
            <a:pPr lvl="1"/>
            <a:endParaRPr lang="en-CA" altLang="en-US" sz="1600" dirty="0"/>
          </a:p>
          <a:p>
            <a:pPr lvl="1"/>
            <a:endParaRPr lang="en-CA" altLang="en-US" sz="1600" dirty="0"/>
          </a:p>
          <a:p>
            <a:pPr lvl="1"/>
            <a:endParaRPr lang="en-CA" altLang="en-US" sz="1600" dirty="0"/>
          </a:p>
          <a:p>
            <a:pPr lvl="1"/>
            <a:endParaRPr lang="en-CA" altLang="en-US" sz="1600" dirty="0"/>
          </a:p>
        </p:txBody>
      </p:sp>
    </p:spTree>
    <p:extLst>
      <p:ext uri="{BB962C8B-B14F-4D97-AF65-F5344CB8AC3E}">
        <p14:creationId xmlns:p14="http://schemas.microsoft.com/office/powerpoint/2010/main" val="135542824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1.4 Course Introduction Summary</a:t>
            </a:r>
          </a:p>
        </p:txBody>
      </p:sp>
    </p:spTree>
    <p:custDataLst>
      <p:tags r:id="rId1"/>
    </p:custDataLst>
    <p:extLst>
      <p:ext uri="{BB962C8B-B14F-4D97-AF65-F5344CB8AC3E}">
        <p14:creationId xmlns:p14="http://schemas.microsoft.com/office/powerpoint/2010/main" val="292309216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556169" cy="757551"/>
          </a:xfrm>
        </p:spPr>
        <p:txBody>
          <a:bodyPr/>
          <a:lstStyle/>
          <a:p>
            <a:r>
              <a:rPr lang="en-US" altLang="en-US" sz="1600" dirty="0"/>
              <a:t>Course Introduction Summary</a:t>
            </a:r>
            <a:r>
              <a:rPr lang="en-US" altLang="en-US" dirty="0"/>
              <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151929" y="953875"/>
            <a:ext cx="8840141" cy="3576411"/>
          </a:xfrm>
        </p:spPr>
        <p:txBody>
          <a:bodyPr/>
          <a:lstStyle/>
          <a:p>
            <a:pPr>
              <a:buFont typeface="Arial" pitchFamily="34" charset="0"/>
              <a:buChar char="•"/>
            </a:pPr>
            <a:r>
              <a:rPr lang="en-US" sz="1600" dirty="0"/>
              <a:t>This Course Introduction module was designed to help you prepare to take the DevNet Associate (DEVASC) course.</a:t>
            </a:r>
          </a:p>
          <a:p>
            <a:pPr>
              <a:buFont typeface="Arial" pitchFamily="34" charset="0"/>
              <a:buChar char="•"/>
            </a:pPr>
            <a:r>
              <a:rPr lang="en-US" sz="1600" dirty="0"/>
              <a:t>The Install the Virtual Lab Environment gets you and your PC ready for the coding labs you will find in this course.</a:t>
            </a:r>
          </a:p>
          <a:p>
            <a:pPr>
              <a:buFont typeface="Arial" pitchFamily="34" charset="0"/>
              <a:buChar char="•"/>
            </a:pPr>
            <a:r>
              <a:rPr lang="en-US" sz="1600" dirty="0"/>
              <a:t>The Linux Review and Python Programming Review labs help you to determine whether you are ready with the prerequisite knowledge and skills required to successfully take the DEVASC course.</a:t>
            </a:r>
          </a:p>
          <a:p>
            <a:pPr lvl="2"/>
            <a:endParaRPr lang="en-US" sz="1600" b="1" dirty="0"/>
          </a:p>
        </p:txBody>
      </p:sp>
    </p:spTree>
    <p:extLst>
      <p:ext uri="{BB962C8B-B14F-4D97-AF65-F5344CB8AC3E}">
        <p14:creationId xmlns:p14="http://schemas.microsoft.com/office/powerpoint/2010/main" val="379295117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a:t>
            </a:r>
          </a:p>
        </p:txBody>
      </p:sp>
      <p:sp>
        <p:nvSpPr>
          <p:cNvPr id="6" name="Content Placeholder 1">
            <a:extLst>
              <a:ext uri="{FF2B5EF4-FFF2-40B4-BE49-F238E27FC236}">
                <a16:creationId xmlns="" xmlns:a16="http://schemas.microsoft.com/office/drawing/2014/main" id="{031D3D35-BC84-421A-A5F0-48081A310F8E}"/>
              </a:ext>
            </a:extLst>
          </p:cNvPr>
          <p:cNvSpPr txBox="1">
            <a:spLocks/>
          </p:cNvSpPr>
          <p:nvPr/>
        </p:nvSpPr>
        <p:spPr bwMode="auto">
          <a:xfrm>
            <a:off x="0" y="809640"/>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 xmlns:a16="http://schemas.microsoft.com/office/drawing/2014/main" id="{DDD52CCD-9D1E-4CC4-815A-A5967A0831D9}"/>
              </a:ext>
            </a:extLst>
          </p:cNvPr>
          <p:cNvGraphicFramePr>
            <a:graphicFrameLocks noGrp="1"/>
          </p:cNvGraphicFramePr>
          <p:nvPr>
            <p:ph idx="1"/>
            <p:extLst>
              <p:ext uri="{D42A27DB-BD31-4B8C-83A1-F6EECF244321}">
                <p14:modId xmlns:p14="http://schemas.microsoft.com/office/powerpoint/2010/main" val="714428480"/>
              </p:ext>
            </p:extLst>
          </p:nvPr>
        </p:nvGraphicFramePr>
        <p:xfrm>
          <a:off x="257908" y="1630973"/>
          <a:ext cx="8595235" cy="1737360"/>
        </p:xfrm>
        <a:graphic>
          <a:graphicData uri="http://schemas.openxmlformats.org/drawingml/2006/table">
            <a:tbl>
              <a:tblPr firstRow="1" bandRow="1">
                <a:tableStyleId>{5C22544A-7EE6-4342-B048-85BDC9FD1C3A}</a:tableStyleId>
              </a:tblPr>
              <a:tblGrid>
                <a:gridCol w="2178265">
                  <a:extLst>
                    <a:ext uri="{9D8B030D-6E8A-4147-A177-3AD203B41FA5}">
                      <a16:colId xmlns="" xmlns:a16="http://schemas.microsoft.com/office/drawing/2014/main" val="3215831619"/>
                    </a:ext>
                  </a:extLst>
                </a:gridCol>
                <a:gridCol w="6416970">
                  <a:extLst>
                    <a:ext uri="{9D8B030D-6E8A-4147-A177-3AD203B41FA5}">
                      <a16:colId xmlns="" xmlns:a16="http://schemas.microsoft.com/office/drawing/2014/main" val="276475465"/>
                    </a:ext>
                  </a:extLst>
                </a:gridCol>
              </a:tblGrid>
              <a:tr h="265091">
                <a:tc>
                  <a:txBody>
                    <a:bodyPr/>
                    <a:lstStyle/>
                    <a:p>
                      <a:pPr marL="0" algn="ctr" defTabSz="685777" rtl="0" eaLnBrk="1" fontAlgn="b" latinLnBrk="0" hangingPunct="1"/>
                      <a:r>
                        <a:rPr lang="en-US" sz="1400" b="1" kern="1200" dirty="0">
                          <a:solidFill>
                            <a:schemeClr val="lt1"/>
                          </a:solidFill>
                          <a:latin typeface="+mn-lt"/>
                          <a:ea typeface="+mn-ea"/>
                          <a:cs typeface="+mn-cs"/>
                        </a:rPr>
                        <a:t>Feature</a:t>
                      </a:r>
                    </a:p>
                  </a:txBody>
                  <a:tcPr marL="9525" marR="9525" marT="9525" marB="0" anchor="ctr"/>
                </a:tc>
                <a:tc>
                  <a:txBody>
                    <a:bodyPr/>
                    <a:lstStyle/>
                    <a:p>
                      <a:pPr algn="ctr"/>
                      <a:r>
                        <a:rPr lang="en-US" dirty="0"/>
                        <a:t>Description</a:t>
                      </a:r>
                    </a:p>
                  </a:txBody>
                  <a:tcPr/>
                </a:tc>
                <a:extLst>
                  <a:ext uri="{0D108BD9-81ED-4DB2-BD59-A6C34878D82A}">
                    <a16:rowId xmlns=""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ctr"/>
                </a:tc>
                <a:tc>
                  <a:txBody>
                    <a:bodyPr/>
                    <a:lstStyle/>
                    <a:p>
                      <a:r>
                        <a:rPr lang="en-US" dirty="0">
                          <a:solidFill>
                            <a:srgbClr val="58585B"/>
                          </a:solidFill>
                        </a:rPr>
                        <a:t>Labs designed for working with physical equipment.</a:t>
                      </a:r>
                    </a:p>
                  </a:txBody>
                  <a:tcPr/>
                </a:tc>
                <a:extLst>
                  <a:ext uri="{0D108BD9-81ED-4DB2-BD59-A6C34878D82A}">
                    <a16:rowId xmlns="" xmlns:a16="http://schemas.microsoft.com/office/drawing/2014/main" val="2258594367"/>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ctr"/>
                </a:tc>
                <a:tc>
                  <a:txBody>
                    <a:bodyPr/>
                    <a:lstStyle/>
                    <a:p>
                      <a:r>
                        <a:rPr lang="en-US" dirty="0">
                          <a:solidFill>
                            <a:srgbClr val="58585B"/>
                          </a:solidFill>
                        </a:rPr>
                        <a:t>Self-assessments that integrate concepts and skills learned throughout the series of topics presented in the module.</a:t>
                      </a:r>
                    </a:p>
                  </a:txBody>
                  <a:tcPr/>
                </a:tc>
                <a:extLst>
                  <a:ext uri="{0D108BD9-81ED-4DB2-BD59-A6C34878D82A}">
                    <a16:rowId xmlns="" xmlns:a16="http://schemas.microsoft.com/office/drawing/2014/main" val="831502776"/>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solidFill>
                            <a:srgbClr val="58585B"/>
                          </a:solidFill>
                        </a:rPr>
                        <a:t>Expose learners to new skills and concepts.</a:t>
                      </a:r>
                    </a:p>
                  </a:txBody>
                  <a:tcPr/>
                </a:tc>
                <a:extLst>
                  <a:ext uri="{0D108BD9-81ED-4DB2-BD59-A6C34878D82A}">
                    <a16:rowId xmlns="" xmlns:a16="http://schemas.microsoft.com/office/drawing/2014/main" val="10003"/>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ctr"/>
                </a:tc>
                <a:tc>
                  <a:txBody>
                    <a:bodyPr/>
                    <a:lstStyle/>
                    <a:p>
                      <a:r>
                        <a:rPr lang="en-US" dirty="0">
                          <a:solidFill>
                            <a:srgbClr val="58585B"/>
                          </a:solidFill>
                        </a:rPr>
                        <a:t>Briefly recaps module content.</a:t>
                      </a:r>
                    </a:p>
                  </a:txBody>
                  <a:tcPr/>
                </a:tc>
                <a:extLst>
                  <a:ext uri="{0D108BD9-81ED-4DB2-BD59-A6C34878D82A}">
                    <a16:rowId xmlns=""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sz="1600" dirty="0"/>
          </a:p>
          <a:p>
            <a:pPr eaLnBrk="1" hangingPunct="1">
              <a:spcBef>
                <a:spcPct val="30000"/>
              </a:spcBef>
            </a:pPr>
            <a:endParaRPr lang="en-US" sz="1600"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33"/>
          <p:cNvSpPr>
            <a:spLocks noGrp="1" noChangeArrowheads="1"/>
          </p:cNvSpPr>
          <p:nvPr>
            <p:ph type="title"/>
          </p:nvPr>
        </p:nvSpPr>
        <p:spPr>
          <a:xfrm>
            <a:off x="1" y="41393"/>
            <a:ext cx="9144000" cy="568207"/>
          </a:xfrm>
        </p:spPr>
        <p:txBody>
          <a:bodyPr/>
          <a:lstStyle/>
          <a:p>
            <a:pPr eaLnBrk="1" hangingPunct="1"/>
            <a:r>
              <a:rPr lang="en-US" dirty="0"/>
              <a:t>Module 1: Activities</a:t>
            </a:r>
          </a:p>
        </p:txBody>
      </p:sp>
      <p:sp>
        <p:nvSpPr>
          <p:cNvPr id="6147" name="Rectangle 34"/>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5" name="Content Placeholder 3">
            <a:extLst>
              <a:ext uri="{FF2B5EF4-FFF2-40B4-BE49-F238E27FC236}">
                <a16:creationId xmlns="" xmlns:a16="http://schemas.microsoft.com/office/drawing/2014/main" id="{8E0D7341-0652-46A5-A6D2-B3043B81A147}"/>
              </a:ext>
            </a:extLst>
          </p:cNvPr>
          <p:cNvGraphicFramePr>
            <a:graphicFrameLocks/>
          </p:cNvGraphicFramePr>
          <p:nvPr>
            <p:extLst>
              <p:ext uri="{D42A27DB-BD31-4B8C-83A1-F6EECF244321}">
                <p14:modId xmlns:p14="http://schemas.microsoft.com/office/powerpoint/2010/main" val="821347117"/>
              </p:ext>
            </p:extLst>
          </p:nvPr>
        </p:nvGraphicFramePr>
        <p:xfrm>
          <a:off x="299150" y="1356615"/>
          <a:ext cx="8229418" cy="2009544"/>
        </p:xfrm>
        <a:graphic>
          <a:graphicData uri="http://schemas.openxmlformats.org/drawingml/2006/table">
            <a:tbl>
              <a:tblPr firstRow="1" bandRow="1">
                <a:tableStyleId>{5C22544A-7EE6-4342-B048-85BDC9FD1C3A}</a:tableStyleId>
              </a:tblPr>
              <a:tblGrid>
                <a:gridCol w="1129733">
                  <a:extLst>
                    <a:ext uri="{9D8B030D-6E8A-4147-A177-3AD203B41FA5}">
                      <a16:colId xmlns="" xmlns:a16="http://schemas.microsoft.com/office/drawing/2014/main" val="20001"/>
                    </a:ext>
                  </a:extLst>
                </a:gridCol>
                <a:gridCol w="1384655">
                  <a:extLst>
                    <a:ext uri="{9D8B030D-6E8A-4147-A177-3AD203B41FA5}">
                      <a16:colId xmlns="" xmlns:a16="http://schemas.microsoft.com/office/drawing/2014/main" val="3156509146"/>
                    </a:ext>
                  </a:extLst>
                </a:gridCol>
                <a:gridCol w="3903785">
                  <a:extLst>
                    <a:ext uri="{9D8B030D-6E8A-4147-A177-3AD203B41FA5}">
                      <a16:colId xmlns="" xmlns:a16="http://schemas.microsoft.com/office/drawing/2014/main" val="20002"/>
                    </a:ext>
                  </a:extLst>
                </a:gridCol>
                <a:gridCol w="1811245">
                  <a:extLst>
                    <a:ext uri="{9D8B030D-6E8A-4147-A177-3AD203B41FA5}">
                      <a16:colId xmlns="" xmlns:a16="http://schemas.microsoft.com/office/drawing/2014/main" val="20003"/>
                    </a:ext>
                  </a:extLst>
                </a:gridCol>
              </a:tblGrid>
              <a:tr h="26882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400" dirty="0"/>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400" dirty="0"/>
                        <a:t>Activity Type</a:t>
                      </a:r>
                    </a:p>
                  </a:txBody>
                  <a:tcPr marL="68580" marR="68580" marT="34290" marB="34290" anchor="ctr"/>
                </a:tc>
                <a:tc>
                  <a:txBody>
                    <a:bodyPr/>
                    <a:lstStyle/>
                    <a:p>
                      <a:pPr algn="ctr"/>
                      <a:r>
                        <a:rPr lang="en-US" sz="1400" dirty="0"/>
                        <a:t>Activity Name</a:t>
                      </a:r>
                    </a:p>
                  </a:txBody>
                  <a:tcPr marL="68580" marR="68580" marT="34290" marB="34290" anchor="ctr"/>
                </a:tc>
                <a:tc>
                  <a:txBody>
                    <a:bodyPr/>
                    <a:lstStyle/>
                    <a:p>
                      <a:pPr algn="ctr"/>
                      <a:r>
                        <a:rPr lang="en-US" sz="1400" dirty="0"/>
                        <a:t>Optional?</a:t>
                      </a:r>
                    </a:p>
                  </a:txBody>
                  <a:tcPr marL="68580" marR="68580" marT="34290" marB="34290" anchor="ctr"/>
                </a:tc>
                <a:extLst>
                  <a:ext uri="{0D108BD9-81ED-4DB2-BD59-A6C34878D82A}">
                    <a16:rowId xmlns="" xmlns:a16="http://schemas.microsoft.com/office/drawing/2014/main" val="10000"/>
                  </a:ext>
                </a:extLst>
              </a:tr>
              <a:tr h="221067">
                <a:tc>
                  <a:txBody>
                    <a:bodyPr/>
                    <a:lstStyle/>
                    <a:p>
                      <a:pPr algn="l"/>
                      <a:r>
                        <a:rPr lang="en-US" sz="1400" kern="1200" dirty="0">
                          <a:solidFill>
                            <a:schemeClr val="dk1"/>
                          </a:solidFill>
                          <a:latin typeface="+mn-lt"/>
                          <a:ea typeface="+mn-ea"/>
                          <a:cs typeface="+mn-cs"/>
                        </a:rPr>
                        <a:t>1.1.2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t>Install the Virtual Lab Environment</a:t>
                      </a:r>
                      <a:endParaRPr lang="en-US" sz="1400" dirty="0">
                        <a:solidFill>
                          <a:srgbClr val="FF0000"/>
                        </a:solidFill>
                      </a:endParaRPr>
                    </a:p>
                  </a:txBody>
                  <a:tcPr marL="68580" marR="68580" marT="34290" marB="34290" anchor="ctr"/>
                </a:tc>
                <a:tc>
                  <a:txBody>
                    <a:bodyPr/>
                    <a:lstStyle/>
                    <a:p>
                      <a:pPr algn="l"/>
                      <a:r>
                        <a:rPr lang="en-US" sz="1400" kern="1200" dirty="0">
                          <a:solidFill>
                            <a:schemeClr val="dk1"/>
                          </a:solidFill>
                          <a:latin typeface="+mn-lt"/>
                          <a:ea typeface="+mn-ea"/>
                          <a:cs typeface="+mn-cs"/>
                        </a:rPr>
                        <a:t>Recommended</a:t>
                      </a:r>
                    </a:p>
                  </a:txBody>
                  <a:tcPr marL="68580" marR="68580" marT="34290" marB="34290" anchor="ctr"/>
                </a:tc>
                <a:extLst>
                  <a:ext uri="{0D108BD9-81ED-4DB2-BD59-A6C34878D82A}">
                    <a16:rowId xmlns="" xmlns:a16="http://schemas.microsoft.com/office/drawing/2014/main" val="10001"/>
                  </a:ext>
                </a:extLst>
              </a:tr>
              <a:tr h="195981">
                <a:tc>
                  <a:txBody>
                    <a:bodyPr/>
                    <a:lstStyle/>
                    <a:p>
                      <a:pPr algn="l"/>
                      <a:r>
                        <a:rPr lang="en-US" sz="1400" kern="1200" dirty="0">
                          <a:solidFill>
                            <a:schemeClr val="dk1"/>
                          </a:solidFill>
                          <a:latin typeface="+mn-lt"/>
                          <a:ea typeface="+mn-ea"/>
                          <a:cs typeface="+mn-cs"/>
                        </a:rPr>
                        <a:t>1.2.2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Linux Review</a:t>
                      </a:r>
                    </a:p>
                  </a:txBody>
                  <a:tcPr marL="68580" marR="68580" marT="34290" marB="34290" anchor="ctr"/>
                </a:tc>
                <a:tc>
                  <a:txBody>
                    <a:bodyPr/>
                    <a:lstStyle/>
                    <a:p>
                      <a:pPr algn="l"/>
                      <a:r>
                        <a:rPr lang="en-US" sz="1400" kern="1200" dirty="0">
                          <a:solidFill>
                            <a:schemeClr val="dk1"/>
                          </a:solidFill>
                          <a:latin typeface="+mn-lt"/>
                          <a:ea typeface="+mn-ea"/>
                          <a:cs typeface="+mn-cs"/>
                        </a:rPr>
                        <a:t>Recommended</a:t>
                      </a:r>
                    </a:p>
                  </a:txBody>
                  <a:tcPr marL="68580" marR="68580" marT="34290" marB="34290" anchor="ctr"/>
                </a:tc>
                <a:extLst>
                  <a:ext uri="{0D108BD9-81ED-4DB2-BD59-A6C34878D82A}">
                    <a16:rowId xmlns="" xmlns:a16="http://schemas.microsoft.com/office/drawing/2014/main" val="3039725069"/>
                  </a:ext>
                </a:extLst>
              </a:tr>
              <a:tr h="195981">
                <a:tc>
                  <a:txBody>
                    <a:bodyPr/>
                    <a:lstStyle/>
                    <a:p>
                      <a:pPr algn="l"/>
                      <a:r>
                        <a:rPr lang="en-US" sz="1400" kern="1200" dirty="0" smtClean="0">
                          <a:solidFill>
                            <a:schemeClr val="dk1"/>
                          </a:solidFill>
                          <a:latin typeface="+mn-lt"/>
                          <a:ea typeface="+mn-ea"/>
                          <a:cs typeface="+mn-cs"/>
                        </a:rPr>
                        <a:t>1.2.3</a:t>
                      </a:r>
                      <a:endParaRPr lang="en-US" sz="1400" kern="1200" dirty="0">
                        <a:solidFill>
                          <a:schemeClr val="dk1"/>
                        </a:solidFill>
                        <a:latin typeface="+mn-lt"/>
                        <a:ea typeface="+mn-ea"/>
                        <a:cs typeface="+mn-cs"/>
                      </a:endParaRP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Quiz</a:t>
                      </a:r>
                      <a:endParaRPr lang="en-US" sz="14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Linux Review</a:t>
                      </a:r>
                      <a:endParaRPr lang="en-US" sz="1400" kern="1200" dirty="0">
                        <a:solidFill>
                          <a:schemeClr val="dk1"/>
                        </a:solidFill>
                        <a:latin typeface="+mn-lt"/>
                        <a:ea typeface="+mn-ea"/>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Recommended</a:t>
                      </a:r>
                    </a:p>
                  </a:txBody>
                  <a:tcPr marL="68580" marR="68580" marT="34290" marB="34290" anchor="ctr"/>
                </a:tc>
              </a:tr>
              <a:tr h="222266">
                <a:tc>
                  <a:txBody>
                    <a:bodyPr/>
                    <a:lstStyle/>
                    <a:p>
                      <a:pPr algn="l"/>
                      <a:r>
                        <a:rPr lang="en-US" sz="1400" kern="1200" dirty="0">
                          <a:solidFill>
                            <a:schemeClr val="dk1"/>
                          </a:solidFill>
                          <a:latin typeface="+mn-lt"/>
                          <a:ea typeface="+mn-ea"/>
                          <a:cs typeface="+mn-cs"/>
                        </a:rPr>
                        <a:t>1.3.1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latin typeface="+mn-lt"/>
                          <a:ea typeface="+mn-ea"/>
                          <a:cs typeface="+mn-cs"/>
                        </a:rPr>
                        <a:t>The Power of Code</a:t>
                      </a:r>
                    </a:p>
                  </a:txBody>
                  <a:tcPr marL="68580" marR="68580" marT="34290" marB="34290" anchor="ctr"/>
                </a:tc>
                <a:tc>
                  <a:txBody>
                    <a:bodyPr/>
                    <a:lstStyle/>
                    <a:p>
                      <a:pPr algn="l"/>
                      <a:r>
                        <a:rPr lang="en-US" sz="1400" kern="1200" dirty="0">
                          <a:solidFill>
                            <a:schemeClr val="dk1"/>
                          </a:solidFill>
                          <a:latin typeface="+mn-lt"/>
                          <a:ea typeface="+mn-ea"/>
                          <a:cs typeface="+mn-cs"/>
                        </a:rPr>
                        <a:t>Recommended</a:t>
                      </a:r>
                    </a:p>
                  </a:txBody>
                  <a:tcPr marL="68580" marR="68580" marT="34290" marB="34290" anchor="ctr"/>
                </a:tc>
                <a:extLst>
                  <a:ext uri="{0D108BD9-81ED-4DB2-BD59-A6C34878D82A}">
                    <a16:rowId xmlns="" xmlns:a16="http://schemas.microsoft.com/office/drawing/2014/main" val="10003"/>
                  </a:ext>
                </a:extLst>
              </a:tr>
              <a:tr h="299922">
                <a:tc>
                  <a:txBody>
                    <a:bodyPr/>
                    <a:lstStyle/>
                    <a:p>
                      <a:pPr algn="l"/>
                      <a:r>
                        <a:rPr lang="en-US" sz="1400" kern="1200" dirty="0">
                          <a:solidFill>
                            <a:schemeClr val="dk1"/>
                          </a:solidFill>
                          <a:latin typeface="+mn-lt"/>
                          <a:ea typeface="+mn-ea"/>
                          <a:cs typeface="+mn-cs"/>
                        </a:rPr>
                        <a:t>1.3.3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Python Programming Review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 xmlns:a16="http://schemas.microsoft.com/office/drawing/2014/main" val="1074708435"/>
                  </a:ext>
                </a:extLst>
              </a:tr>
              <a:tr h="299922">
                <a:tc>
                  <a:txBody>
                    <a:bodyPr/>
                    <a:lstStyle/>
                    <a:p>
                      <a:pPr algn="l"/>
                      <a:r>
                        <a:rPr lang="en-US" sz="1400" kern="1200" dirty="0" smtClean="0">
                          <a:solidFill>
                            <a:schemeClr val="dk1"/>
                          </a:solidFill>
                          <a:latin typeface="+mn-lt"/>
                          <a:ea typeface="+mn-ea"/>
                          <a:cs typeface="+mn-cs"/>
                        </a:rPr>
                        <a:t>1.3.4</a:t>
                      </a:r>
                      <a:endParaRPr lang="en-US" sz="14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Quiz</a:t>
                      </a:r>
                      <a:endParaRPr lang="en-US" sz="14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IN" sz="1400" b="0" i="0" kern="1200" dirty="0" smtClean="0">
                          <a:solidFill>
                            <a:schemeClr val="dk1"/>
                          </a:solidFill>
                          <a:effectLst/>
                          <a:latin typeface="+mn-lt"/>
                          <a:ea typeface="+mn-ea"/>
                          <a:cs typeface="+mn-cs"/>
                        </a:rPr>
                        <a:t>Python Review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kern="1200" noProof="0" dirty="0" smtClean="0">
                          <a:solidFill>
                            <a:schemeClr val="dk1"/>
                          </a:solidFill>
                          <a:latin typeface="+mn-lt"/>
                          <a:ea typeface="+mn-ea"/>
                          <a:cs typeface="+mn-cs"/>
                        </a:rPr>
                        <a:t>Recommended</a:t>
                      </a:r>
                      <a:endParaRPr lang="en-US" sz="1400" kern="1200" noProof="0" dirty="0">
                        <a:solidFill>
                          <a:schemeClr val="dk1"/>
                        </a:solidFill>
                        <a:latin typeface="+mn-lt"/>
                        <a:ea typeface="+mn-ea"/>
                        <a:cs typeface="+mn-cs"/>
                      </a:endParaRPr>
                    </a:p>
                  </a:txBody>
                  <a:tcPr marL="68580" marR="68580" marT="34290" marB="34290" anchor="ctr"/>
                </a:tc>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Best Practices</a:t>
            </a:r>
          </a:p>
        </p:txBody>
      </p:sp>
      <p:sp>
        <p:nvSpPr>
          <p:cNvPr id="11266" name="Rectangle 34"/>
          <p:cNvSpPr>
            <a:spLocks noGrp="1" noChangeArrowheads="1"/>
          </p:cNvSpPr>
          <p:nvPr>
            <p:ph idx="1"/>
          </p:nvPr>
        </p:nvSpPr>
        <p:spPr/>
        <p:txBody>
          <a:bodyPr/>
          <a:lstStyle/>
          <a:p>
            <a:pPr marL="0" indent="0">
              <a:lnSpc>
                <a:spcPct val="85000"/>
              </a:lnSpc>
              <a:spcBef>
                <a:spcPct val="30000"/>
              </a:spcBef>
              <a:buNone/>
            </a:pPr>
            <a:r>
              <a:rPr lang="en-US" sz="1600" dirty="0"/>
              <a:t>Prior to teaching Module 1,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endParaRPr lang="en-US" sz="1600" dirty="0"/>
          </a:p>
          <a:p>
            <a:pPr marL="0" indent="0">
              <a:lnSpc>
                <a:spcPct val="85000"/>
              </a:lnSpc>
              <a:spcBef>
                <a:spcPct val="30000"/>
              </a:spcBef>
              <a:buNone/>
            </a:pPr>
            <a:r>
              <a:rPr lang="en-US" sz="1600" b="1" dirty="0"/>
              <a:t>Topic 1.1</a:t>
            </a:r>
          </a:p>
          <a:p>
            <a:pPr lvl="1"/>
            <a:r>
              <a:rPr lang="en-US" altLang="ja-JP" sz="1600" dirty="0"/>
              <a:t>Ask the class:</a:t>
            </a:r>
          </a:p>
          <a:p>
            <a:pPr marL="733425" lvl="1" indent="-285750">
              <a:lnSpc>
                <a:spcPct val="85000"/>
              </a:lnSpc>
              <a:spcBef>
                <a:spcPct val="30000"/>
              </a:spcBef>
            </a:pPr>
            <a:r>
              <a:rPr lang="en-US" sz="1600" dirty="0"/>
              <a:t>Explain the difference between a virtual machine and physical computer.</a:t>
            </a:r>
          </a:p>
          <a:p>
            <a:pPr marL="733425" lvl="1" indent="-285750">
              <a:spcBef>
                <a:spcPct val="30000"/>
              </a:spcBef>
            </a:pPr>
            <a:r>
              <a:rPr lang="en-US" sz="1600" dirty="0"/>
              <a:t>Discuss the process of installing a virtual machine on the PC and help the learners install a Virtual Machine on their PCs and use the same for performing the lab activities. </a:t>
            </a:r>
          </a:p>
          <a:p>
            <a:pPr marL="733425" lvl="1" indent="-285750">
              <a:lnSpc>
                <a:spcPct val="85000"/>
              </a:lnSpc>
              <a:spcBef>
                <a:spcPct val="30000"/>
              </a:spcBef>
            </a:pPr>
            <a:endParaRPr lang="en-US" sz="1600" dirty="0"/>
          </a:p>
          <a:p>
            <a:pPr lvl="1">
              <a:lnSpc>
                <a:spcPct val="85000"/>
              </a:lnSpc>
              <a:spcBef>
                <a:spcPct val="30000"/>
              </a:spcBef>
            </a:pPr>
            <a:endParaRPr lang="en-US" sz="1600"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9976613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Best Practices (Contd.)</a:t>
            </a:r>
          </a:p>
        </p:txBody>
      </p:sp>
      <p:sp>
        <p:nvSpPr>
          <p:cNvPr id="11266" name="Rectangle 34"/>
          <p:cNvSpPr>
            <a:spLocks noGrp="1" noChangeArrowheads="1"/>
          </p:cNvSpPr>
          <p:nvPr>
            <p:ph idx="1"/>
          </p:nvPr>
        </p:nvSpPr>
        <p:spPr>
          <a:xfrm>
            <a:off x="145358" y="798944"/>
            <a:ext cx="8853286" cy="3993954"/>
          </a:xfrm>
        </p:spPr>
        <p:txBody>
          <a:bodyPr/>
          <a:lstStyle/>
          <a:p>
            <a:pPr marL="0" indent="0">
              <a:buNone/>
            </a:pPr>
            <a:r>
              <a:rPr lang="en-US" altLang="ja-JP" sz="1600" b="1" dirty="0"/>
              <a:t>Topic 1.2</a:t>
            </a:r>
          </a:p>
          <a:p>
            <a:pPr marL="285750" lvl="1" indent="-285750">
              <a:lnSpc>
                <a:spcPct val="85000"/>
              </a:lnSpc>
              <a:spcBef>
                <a:spcPct val="30000"/>
              </a:spcBef>
              <a:spcAft>
                <a:spcPts val="600"/>
              </a:spcAft>
              <a:buSzPct val="100000"/>
            </a:pPr>
            <a:r>
              <a:rPr lang="en-US" sz="1600" dirty="0"/>
              <a:t>Discuss the things in class that run on Linux servers.</a:t>
            </a:r>
          </a:p>
          <a:p>
            <a:pPr marL="285750" lvl="1" indent="-285750">
              <a:lnSpc>
                <a:spcPct val="85000"/>
              </a:lnSpc>
              <a:spcBef>
                <a:spcPct val="30000"/>
              </a:spcBef>
              <a:spcAft>
                <a:spcPts val="600"/>
              </a:spcAft>
              <a:buSzPct val="100000"/>
            </a:pPr>
            <a:r>
              <a:rPr lang="en-US" sz="1600" dirty="0"/>
              <a:t>Explain the use of Linux in real life.</a:t>
            </a:r>
          </a:p>
          <a:p>
            <a:pPr>
              <a:lnSpc>
                <a:spcPct val="85000"/>
              </a:lnSpc>
              <a:spcBef>
                <a:spcPct val="30000"/>
              </a:spcBef>
            </a:pPr>
            <a:endParaRPr lang="en-US" sz="1600" dirty="0"/>
          </a:p>
          <a:p>
            <a:pPr marL="0" indent="0">
              <a:lnSpc>
                <a:spcPct val="85000"/>
              </a:lnSpc>
              <a:spcBef>
                <a:spcPct val="30000"/>
              </a:spcBef>
              <a:buNone/>
            </a:pPr>
            <a:r>
              <a:rPr lang="en-US" sz="1600" b="1" dirty="0"/>
              <a:t>Topic 1.3</a:t>
            </a:r>
          </a:p>
          <a:p>
            <a:pPr>
              <a:spcBef>
                <a:spcPct val="30000"/>
              </a:spcBef>
              <a:buFont typeface="Arial" pitchFamily="34" charset="0"/>
              <a:buChar char="•"/>
            </a:pPr>
            <a:r>
              <a:rPr lang="en-US" sz="1600" dirty="0"/>
              <a:t>Have the students discuss their experiences with coding. </a:t>
            </a:r>
          </a:p>
          <a:p>
            <a:pPr>
              <a:spcBef>
                <a:spcPct val="30000"/>
              </a:spcBef>
              <a:buFont typeface="Arial" pitchFamily="34" charset="0"/>
              <a:buChar char="•"/>
            </a:pPr>
            <a:r>
              <a:rPr lang="en-US" sz="1600" dirty="0"/>
              <a:t>Discuss the benefits of Python over other programming languages.</a:t>
            </a:r>
          </a:p>
          <a:p>
            <a:pPr marL="0" indent="0">
              <a:lnSpc>
                <a:spcPct val="85000"/>
              </a:lnSpc>
              <a:spcBef>
                <a:spcPct val="30000"/>
              </a:spcBef>
              <a:buNone/>
            </a:pPr>
            <a:endParaRPr lang="en-US" sz="1600" dirty="0"/>
          </a:p>
          <a:p>
            <a:pPr marL="0" indent="0">
              <a:lnSpc>
                <a:spcPct val="85000"/>
              </a:lnSpc>
              <a:spcBef>
                <a:spcPct val="30000"/>
              </a:spcBef>
              <a:buNone/>
            </a:pPr>
            <a:endParaRPr lang="en-US" sz="1600" dirty="0"/>
          </a:p>
          <a:p>
            <a:pPr marL="0" indent="0">
              <a:lnSpc>
                <a:spcPct val="85000"/>
              </a:lnSpc>
              <a:spcBef>
                <a:spcPct val="30000"/>
              </a:spcBef>
              <a:buNone/>
            </a:pPr>
            <a:endParaRPr lang="en-US" sz="1600" dirty="0"/>
          </a:p>
          <a:p>
            <a:pPr marL="0" indent="0">
              <a:lnSpc>
                <a:spcPct val="85000"/>
              </a:lnSpc>
              <a:spcBef>
                <a:spcPct val="30000"/>
              </a:spcBef>
              <a:buNone/>
            </a:pPr>
            <a:endParaRPr lang="en-US" sz="1600" dirty="0"/>
          </a:p>
          <a:p>
            <a:pPr>
              <a:lnSpc>
                <a:spcPct val="85000"/>
              </a:lnSpc>
              <a:spcBef>
                <a:spcPct val="30000"/>
              </a:spcBef>
            </a:pPr>
            <a:endParaRPr lang="en-US" sz="1600" dirty="0"/>
          </a:p>
          <a:p>
            <a:pPr lvl="1">
              <a:lnSpc>
                <a:spcPct val="85000"/>
              </a:lnSpc>
              <a:spcBef>
                <a:spcPct val="30000"/>
              </a:spcBef>
            </a:pPr>
            <a:endParaRPr lang="en-US" sz="1600"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40519868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10881" y="2063263"/>
            <a:ext cx="7338072" cy="656491"/>
          </a:xfrm>
        </p:spPr>
        <p:txBody>
          <a:bodyPr/>
          <a:lstStyle/>
          <a:p>
            <a:r>
              <a:rPr lang="en-US" dirty="0">
                <a:solidFill>
                  <a:schemeClr val="accent5">
                    <a:lumMod val="40000"/>
                    <a:lumOff val="60000"/>
                  </a:schemeClr>
                </a:solidFill>
              </a:rPr>
              <a:t>Module 1: Course Introduction</a:t>
            </a:r>
            <a:endParaRPr lang="en-US" dirty="0">
              <a:solidFill>
                <a:srgbClr val="FF0000"/>
              </a:solidFill>
            </a:endParaRP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DevNet Associates v1.0</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3"/>
          <p:cNvSpPr>
            <a:spLocks noGrp="1" noChangeArrowheads="1"/>
          </p:cNvSpPr>
          <p:nvPr>
            <p:ph type="title"/>
          </p:nvPr>
        </p:nvSpPr>
        <p:spPr>
          <a:xfrm>
            <a:off x="1" y="41394"/>
            <a:ext cx="9144000" cy="612812"/>
          </a:xfrm>
        </p:spPr>
        <p:txBody>
          <a:bodyPr/>
          <a:lstStyle/>
          <a:p>
            <a:r>
              <a:rPr lang="en-US" sz="1600" dirty="0"/>
              <a:t>Course Introduction </a:t>
            </a:r>
            <a:r>
              <a:rPr lang="en-US" dirty="0"/>
              <a:t/>
            </a:r>
            <a:br>
              <a:rPr lang="en-US" dirty="0"/>
            </a:br>
            <a:r>
              <a:rPr lang="en-US" dirty="0"/>
              <a:t>Course Overview</a:t>
            </a:r>
          </a:p>
        </p:txBody>
      </p:sp>
      <p:sp>
        <p:nvSpPr>
          <p:cNvPr id="6147" name="Rectangle 34"/>
          <p:cNvSpPr>
            <a:spLocks noGrp="1" noChangeArrowheads="1"/>
          </p:cNvSpPr>
          <p:nvPr>
            <p:ph idx="1"/>
          </p:nvPr>
        </p:nvSpPr>
        <p:spPr>
          <a:xfrm>
            <a:off x="200025" y="671513"/>
            <a:ext cx="8731272" cy="4043362"/>
          </a:xfrm>
        </p:spPr>
        <p:txBody>
          <a:bodyPr/>
          <a:lstStyle/>
          <a:p>
            <a:pPr marL="89297" indent="0">
              <a:lnSpc>
                <a:spcPct val="114000"/>
              </a:lnSpc>
              <a:spcBef>
                <a:spcPts val="300"/>
              </a:spcBef>
              <a:spcAft>
                <a:spcPts val="300"/>
              </a:spcAft>
              <a:buNone/>
            </a:pPr>
            <a:r>
              <a:rPr lang="en-US" sz="1600" dirty="0"/>
              <a:t>The DevNet Associate course will cover the basics of software development, networking fundamentals and automation. It will comprise of the following modules:</a:t>
            </a:r>
          </a:p>
          <a:p>
            <a:pPr marL="457200" indent="-284163">
              <a:spcBef>
                <a:spcPts val="100"/>
              </a:spcBef>
              <a:spcAft>
                <a:spcPts val="300"/>
              </a:spcAft>
              <a:buFont typeface="Arial" panose="020B0604020202020204" pitchFamily="34" charset="0"/>
              <a:buChar char="•"/>
            </a:pPr>
            <a:r>
              <a:rPr lang="en-US" sz="1600" b="1" dirty="0"/>
              <a:t>Understanding and Using APIs Module</a:t>
            </a:r>
            <a:r>
              <a:rPr lang="en-US" sz="1600" dirty="0"/>
              <a:t>: In this module, you will learn about APIs, their benefits, and how to troubleshoot them.</a:t>
            </a:r>
          </a:p>
          <a:p>
            <a:pPr marL="457200" indent="-284163">
              <a:lnSpc>
                <a:spcPct val="50000"/>
              </a:lnSpc>
              <a:spcBef>
                <a:spcPts val="0"/>
              </a:spcBef>
              <a:spcAft>
                <a:spcPts val="0"/>
              </a:spcAft>
              <a:buFont typeface="Arial" panose="020B0604020202020204" pitchFamily="34" charset="0"/>
              <a:buChar char="•"/>
            </a:pPr>
            <a:endParaRPr lang="en-US" sz="1600" b="1" dirty="0"/>
          </a:p>
          <a:p>
            <a:pPr marL="457200" indent="-284163">
              <a:spcBef>
                <a:spcPts val="100"/>
              </a:spcBef>
              <a:spcAft>
                <a:spcPts val="300"/>
              </a:spcAft>
              <a:buFont typeface="Arial" panose="020B0604020202020204" pitchFamily="34" charset="0"/>
              <a:buChar char="•"/>
            </a:pPr>
            <a:r>
              <a:rPr lang="en-US" sz="1600" b="1" dirty="0"/>
              <a:t>Software Development and Design Module</a:t>
            </a:r>
            <a:r>
              <a:rPr lang="en-US" sz="1600" dirty="0"/>
              <a:t>: In this module, you will learn the main concepts of software development and be equipped with the necessary tools to write quality code.</a:t>
            </a:r>
          </a:p>
          <a:p>
            <a:pPr marL="457200" indent="-284163">
              <a:lnSpc>
                <a:spcPct val="50000"/>
              </a:lnSpc>
              <a:spcBef>
                <a:spcPts val="0"/>
              </a:spcBef>
              <a:spcAft>
                <a:spcPts val="0"/>
              </a:spcAft>
              <a:buFont typeface="Arial" panose="020B0604020202020204" pitchFamily="34" charset="0"/>
              <a:buChar char="•"/>
            </a:pPr>
            <a:endParaRPr lang="en-US" sz="1600" dirty="0"/>
          </a:p>
          <a:p>
            <a:pPr marL="457200" indent="-284163">
              <a:spcBef>
                <a:spcPts val="100"/>
              </a:spcBef>
              <a:spcAft>
                <a:spcPts val="300"/>
              </a:spcAft>
              <a:buFont typeface="Arial" panose="020B0604020202020204" pitchFamily="34" charset="0"/>
              <a:buChar char="•"/>
            </a:pPr>
            <a:r>
              <a:rPr lang="en-US" sz="1600" b="1" dirty="0"/>
              <a:t>Network Fundamentals Module</a:t>
            </a:r>
            <a:r>
              <a:rPr lang="en-US" sz="1600" dirty="0"/>
              <a:t>:</a:t>
            </a:r>
            <a:r>
              <a:rPr lang="en-US" sz="1600" b="1" dirty="0"/>
              <a:t> </a:t>
            </a:r>
            <a:r>
              <a:rPr lang="en-US" sz="1600" dirty="0"/>
              <a:t>In this module, you will learn about the basics of network, network devices, network protocols, and troubleshooting connectivity issues.</a:t>
            </a:r>
          </a:p>
          <a:p>
            <a:pPr marL="173037" indent="0">
              <a:lnSpc>
                <a:spcPct val="50000"/>
              </a:lnSpc>
              <a:spcBef>
                <a:spcPts val="0"/>
              </a:spcBef>
              <a:spcAft>
                <a:spcPts val="0"/>
              </a:spcAft>
              <a:buNone/>
            </a:pPr>
            <a:endParaRPr lang="en-US" sz="1600" dirty="0"/>
          </a:p>
          <a:p>
            <a:pPr marL="457200" indent="-284163">
              <a:spcBef>
                <a:spcPts val="100"/>
              </a:spcBef>
              <a:spcAft>
                <a:spcPts val="300"/>
              </a:spcAft>
              <a:buFont typeface="Arial" panose="020B0604020202020204" pitchFamily="34" charset="0"/>
              <a:buChar char="•"/>
            </a:pPr>
            <a:r>
              <a:rPr lang="en-US" sz="1600" b="1" dirty="0"/>
              <a:t>Infrastructure and Automation module</a:t>
            </a:r>
            <a:r>
              <a:rPr lang="en-US" sz="1600" dirty="0"/>
              <a:t>: In this module, you learn to manage the infrastructure with automation, instead of manually setting up the infrastructure. </a:t>
            </a:r>
          </a:p>
          <a:p>
            <a:pPr marL="457200" indent="-284163">
              <a:lnSpc>
                <a:spcPct val="50000"/>
              </a:lnSpc>
              <a:spcBef>
                <a:spcPts val="0"/>
              </a:spcBef>
              <a:spcAft>
                <a:spcPts val="0"/>
              </a:spcAft>
              <a:buFont typeface="Arial" panose="020B0604020202020204" pitchFamily="34" charset="0"/>
              <a:buChar char="•"/>
            </a:pPr>
            <a:endParaRPr lang="en-US" sz="1200" b="1" dirty="0"/>
          </a:p>
          <a:p>
            <a:pPr marL="457200" indent="-284163">
              <a:spcBef>
                <a:spcPts val="100"/>
              </a:spcBef>
              <a:spcAft>
                <a:spcPts val="300"/>
              </a:spcAft>
              <a:buFont typeface="Arial" panose="020B0604020202020204" pitchFamily="34" charset="0"/>
              <a:buChar char="•"/>
            </a:pPr>
            <a:r>
              <a:rPr lang="en-US" sz="1600" b="1" dirty="0"/>
              <a:t>Cisco Platforms and Development: </a:t>
            </a:r>
            <a:r>
              <a:rPr lang="en-US" sz="1600" dirty="0"/>
              <a:t>In this module, you will learn about data centers and networking including data models and security. </a:t>
            </a:r>
          </a:p>
          <a:p>
            <a:pPr marL="457200" indent="-284163">
              <a:spcBef>
                <a:spcPts val="1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27425</TotalTime>
  <Words>1796</Words>
  <Application>Microsoft Office PowerPoint</Application>
  <PresentationFormat>On-screen Show (16:9)</PresentationFormat>
  <Paragraphs>297</Paragraphs>
  <Slides>25</Slides>
  <Notes>23</Notes>
  <HiddenSlides>6</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Default Theme</vt:lpstr>
      <vt:lpstr>Module 1: Course Introduction</vt:lpstr>
      <vt:lpstr>Instructor Materials – Module 1 Planning Guide</vt:lpstr>
      <vt:lpstr>What to Expect in this Module</vt:lpstr>
      <vt:lpstr>Check Your Understanding</vt:lpstr>
      <vt:lpstr>Module 1: Activities</vt:lpstr>
      <vt:lpstr>Module 1: Best Practices</vt:lpstr>
      <vt:lpstr>Module 1: Best Practices (Contd.)</vt:lpstr>
      <vt:lpstr>Module 1: Course Introduction</vt:lpstr>
      <vt:lpstr>Course Introduction  Course Overview</vt:lpstr>
      <vt:lpstr>Module Objectives</vt:lpstr>
      <vt:lpstr>1.1 Your Lab Environment</vt:lpstr>
      <vt:lpstr>Course Introduction Set Up Your Lab Environment</vt:lpstr>
      <vt:lpstr>Course Introduction Lab – Install the Virtual Lab Environment</vt:lpstr>
      <vt:lpstr>1.2 Linux</vt:lpstr>
      <vt:lpstr>Linux  Linux for DevNet</vt:lpstr>
      <vt:lpstr>Linux  Lab – Linux Review</vt:lpstr>
      <vt:lpstr>Linux  How did you do on the Linux Review Lab?</vt:lpstr>
      <vt:lpstr>1.3 Python</vt:lpstr>
      <vt:lpstr>PowerPoint Presentation</vt:lpstr>
      <vt:lpstr>Python Python Programming</vt:lpstr>
      <vt:lpstr>Python Lab - Python Programming Review</vt:lpstr>
      <vt:lpstr>Python How did you do on the Python Programming Review Lab?</vt:lpstr>
      <vt:lpstr>1.4 Course Introduction Summary</vt:lpstr>
      <vt:lpstr>Course Introduction Summary What did I learn in this module?</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admin</cp:lastModifiedBy>
  <cp:revision>929</cp:revision>
  <dcterms:created xsi:type="dcterms:W3CDTF">2016-08-22T22:27:36Z</dcterms:created>
  <dcterms:modified xsi:type="dcterms:W3CDTF">2020-08-13T10:55:37Z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