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6"/>
  </p:notesMasterIdLst>
  <p:sldIdLst>
    <p:sldId id="1057" r:id="rId2"/>
    <p:sldId id="1058" r:id="rId3"/>
    <p:sldId id="1060" r:id="rId4"/>
    <p:sldId id="1061" r:id="rId5"/>
    <p:sldId id="1062" r:id="rId6"/>
    <p:sldId id="1063" r:id="rId7"/>
    <p:sldId id="1065" r:id="rId8"/>
    <p:sldId id="1068" r:id="rId9"/>
    <p:sldId id="925" r:id="rId10"/>
    <p:sldId id="759" r:id="rId11"/>
    <p:sldId id="926" r:id="rId12"/>
    <p:sldId id="927" r:id="rId13"/>
    <p:sldId id="788" r:id="rId14"/>
    <p:sldId id="928" r:id="rId15"/>
    <p:sldId id="1051" r:id="rId16"/>
    <p:sldId id="1052" r:id="rId17"/>
    <p:sldId id="1053" r:id="rId18"/>
    <p:sldId id="1054" r:id="rId19"/>
    <p:sldId id="1069" r:id="rId20"/>
    <p:sldId id="1055" r:id="rId21"/>
    <p:sldId id="886" r:id="rId22"/>
    <p:sldId id="1044" r:id="rId23"/>
    <p:sldId id="1076" r:id="rId24"/>
    <p:sldId id="291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4" clrIdx="3"/>
  <p:cmAuthor id="4" name="jagibbon" initials="jmg" lastIdx="3" clrIdx="4"/>
  <p:cmAuthor id="5" name="ANNANYA SOOD" initials="AS" lastIdx="32" clrIdx="5"/>
  <p:cmAuthor id="6" name="Telethia Willis (twillis)" initials="TW(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85B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20" autoAdjust="0"/>
    <p:restoredTop sz="82167" autoAdjust="0"/>
  </p:normalViewPr>
  <p:slideViewPr>
    <p:cSldViewPr snapToGrid="0" showGuides="1">
      <p:cViewPr>
        <p:scale>
          <a:sx n="55" d="100"/>
          <a:sy n="55" d="100"/>
        </p:scale>
        <p:origin x="-713" y="-65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DevNet Associate v1.0</a:t>
            </a:r>
          </a:p>
          <a:p>
            <a:pPr>
              <a:buFontTx/>
              <a:buNone/>
            </a:pPr>
            <a:r>
              <a:rPr lang="en-US" sz="1200" b="0" dirty="0"/>
              <a:t>Module 2: The</a:t>
            </a:r>
            <a:r>
              <a:rPr lang="en-US" sz="1200" b="0" baseline="0" dirty="0"/>
              <a:t> DevNet Developer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2 – The</a:t>
            </a:r>
            <a:r>
              <a:rPr lang="en-US" sz="1200" b="0" baseline="0" dirty="0"/>
              <a:t> DevNet Developer Environment</a:t>
            </a:r>
            <a:endParaRPr lang="en-US" sz="12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DevNet Overview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.1.1 – What is DevNet?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Source: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2 – The</a:t>
            </a:r>
            <a:r>
              <a:rPr lang="en-US" sz="1200" b="0" baseline="0" dirty="0"/>
              <a:t> DevNet Developer Environment</a:t>
            </a:r>
            <a:endParaRPr lang="en-US" sz="12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 – Exploring DevNet Online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Resources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sz="1200" kern="1200" baseline="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b="0" dirty="0">
                <a:solidFill>
                  <a:srgbClr val="FF0000"/>
                </a:solidFill>
              </a:rPr>
              <a:t>10</a:t>
            </a:r>
            <a:r>
              <a:rPr lang="en-US" sz="1000" dirty="0">
                <a:solidFill>
                  <a:srgbClr val="FF0000"/>
                </a:solidFill>
              </a:rPr>
              <a:t> mi</a:t>
            </a:r>
            <a:r>
              <a:rPr lang="en-US" sz="1000" dirty="0"/>
              <a:t>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Start by </a:t>
            </a:r>
            <a:r>
              <a:rPr lang="en-US" sz="1050" baseline="0" dirty="0"/>
              <a:t>visiting the DevNet Website (developer.cisco.com) and explain the different DevNet Resources on the Home Page.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aseline="0" dirty="0"/>
              <a:t>Emphasize on the offerings of DevNet Learning Lab and explain its importance in the training program.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aseline="0" dirty="0"/>
              <a:t>Display the various sandboxes on the Website and provide an insight on each of the sandboxes.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aseline="0" dirty="0"/>
              <a:t>Describe DevNet Exchanges and its types by using different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aseline="0" dirty="0"/>
              <a:t>By the end of the topic, </a:t>
            </a:r>
            <a:r>
              <a:rPr lang="en-US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nquire how the learners performed during the Learning Lab. 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Key Points:</a:t>
            </a:r>
            <a:r>
              <a:rPr lang="en-US" sz="1100" b="1" dirty="0"/>
              <a:t>  </a:t>
            </a:r>
            <a:r>
              <a:rPr lang="en-US" sz="1000" b="0" i="1" dirty="0"/>
              <a:t>DevNet</a:t>
            </a:r>
            <a:r>
              <a:rPr lang="en-US" sz="1000" b="0" i="1" baseline="0" dirty="0"/>
              <a:t> Resources, DevNet Learning Labs, DevNet Exchanges, Use case in Automation Exchange, DevNet Sandbox, DevNet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Exploring DevNet Online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2.2.1 - Getting Started with DevNet Resources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Exploring DevNet Online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2.2.2 - DevNet Learning Labs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Exploring DevNet Online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2.2.3 - DevNet Sandbox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Exploring DevNet Online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2.2.4 - DevNet Exchanges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Exploring DevNet Online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2.2.5 – Find a Use Case</a:t>
            </a:r>
            <a:r>
              <a:rPr lang="en-GB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in Automation Exchange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Exploring DevNet Online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2.2.6 – DevNet Developer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Exploring DevNet Online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2.2.6 – DevNet Developer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Exploring DevNet Online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2.2.7 – Lab - Explore DevNet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2.3 - DevNet Developer Environment Summary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0"/>
            <a:r>
              <a:rPr lang="en-US" sz="1100" b="1" u="sng" dirty="0">
                <a:solidFill>
                  <a:prstClr val="black"/>
                </a:solidFill>
              </a:rPr>
              <a:t>In-Session Activities / Explanations:</a:t>
            </a:r>
            <a:endParaRPr lang="en-US" sz="1200" dirty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prstClr val="black"/>
                </a:solidFill>
              </a:rPr>
              <a:t>Time: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1050" dirty="0">
                <a:solidFill>
                  <a:prstClr val="black"/>
                </a:solidFill>
              </a:rPr>
              <a:t>5 mins</a:t>
            </a:r>
          </a:p>
          <a:p>
            <a:pPr marL="171450" lvl="0" indent="-171450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100" b="1" dirty="0">
                <a:solidFill>
                  <a:prstClr val="black"/>
                </a:solidFill>
              </a:rPr>
              <a:t>Instructor Notes: 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out the summary points mentioned on the slide.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same with the participants.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if they have any questions or doubts. </a:t>
            </a:r>
          </a:p>
          <a:p>
            <a:pPr marL="171450" lvl="0" indent="-171450" algn="l" defTabSz="457200" rtl="0" eaLnBrk="1" latinLnBrk="0" hangingPunct="1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1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Key Points</a:t>
            </a:r>
            <a:r>
              <a:rPr lang="en-US" sz="1100" b="1" i="0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100" b="0" i="1" kern="1200" baseline="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DevNet Developer Environment Summary</a:t>
            </a:r>
            <a:endParaRPr lang="en-GB" sz="1100" b="0" i="1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2.3 - DevNet Developer Environment Summary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2.3.1 -</a:t>
            </a:r>
            <a:r>
              <a:rPr lang="en-US" baseline="0" dirty="0">
                <a:latin typeface="Arial" charset="0"/>
              </a:rPr>
              <a:t> </a:t>
            </a:r>
            <a:r>
              <a:rPr lang="en-US" altLang="en-US" dirty="0"/>
              <a:t>What did I learn in this module?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2.3.2 - Module 2: The DevNet Developer Environment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2 - The DevNet Developer Environment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AFE8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Terms and Commands </a:t>
            </a:r>
            <a:endParaRPr lang="en-US" sz="12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4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7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DevNet Associate v1.0</a:t>
            </a:r>
          </a:p>
          <a:p>
            <a:pPr>
              <a:buFontTx/>
              <a:buNone/>
            </a:pPr>
            <a:r>
              <a:rPr lang="en-US" sz="1200" b="0" dirty="0"/>
              <a:t>Module 2: The</a:t>
            </a:r>
            <a:r>
              <a:rPr lang="en-US" sz="1200" b="0" baseline="0" dirty="0"/>
              <a:t> DevNet Developer Environment</a:t>
            </a:r>
            <a:endParaRPr lang="en-GB" b="0" dirty="0"/>
          </a:p>
          <a:p>
            <a:endParaRPr lang="en-IN" dirty="0"/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dirty="0">
                <a:solidFill>
                  <a:srgbClr val="FF0000"/>
                </a:solidFill>
              </a:rPr>
              <a:t>5 mi</a:t>
            </a:r>
            <a:r>
              <a:rPr lang="en-US" sz="1000" dirty="0"/>
              <a:t>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Welcome the audience in a warm and cordial manner. Ensure that everyone is set up with the required resources. 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Introduce the topic and encourage learners to come up with a list of expectations from the session. Collate topics on the white board or Desktop while using learner’s inputs to interpret them in words.</a:t>
            </a:r>
            <a:r>
              <a:rPr lang="en-US" sz="1000" b="1" dirty="0"/>
              <a:t> </a:t>
            </a:r>
            <a:endParaRPr lang="en-US" sz="1050" b="1" dirty="0">
              <a:solidFill>
                <a:prstClr val="black"/>
              </a:solidFill>
            </a:endParaRP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Read out the Objectives and briefly describe each.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</a:t>
            </a:r>
            <a:r>
              <a:rPr lang="en-US" sz="1200" b="0" i="1" dirty="0"/>
              <a:t>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2 – The DevNet Developer Environment</a:t>
            </a:r>
          </a:p>
          <a:p>
            <a:r>
              <a:rPr lang="en-GB" dirty="0"/>
              <a:t>2.0.2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1" dirty="0"/>
              <a:t>Source:</a:t>
            </a:r>
          </a:p>
          <a:p>
            <a:pPr>
              <a:buFontTx/>
              <a:buNone/>
            </a:pPr>
            <a:r>
              <a:rPr lang="en-US" sz="1200" b="0" dirty="0"/>
              <a:t>2 – The</a:t>
            </a:r>
            <a:r>
              <a:rPr lang="en-US" sz="1200" b="0" baseline="0" dirty="0"/>
              <a:t> DevNet Developer Environment</a:t>
            </a:r>
            <a:endParaRPr lang="en-US" sz="1200" b="0" dirty="0"/>
          </a:p>
          <a:p>
            <a:pPr>
              <a:buFontTx/>
              <a:buNone/>
            </a:pPr>
            <a:r>
              <a:rPr lang="en-US" sz="1200" b="0" dirty="0"/>
              <a:t>2.1 – DevNet Overview</a:t>
            </a:r>
            <a:endParaRPr lang="en-GB" b="0" dirty="0"/>
          </a:p>
          <a:p>
            <a:endParaRPr lang="en-IN" dirty="0"/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dirty="0">
                <a:solidFill>
                  <a:srgbClr val="FF0000"/>
                </a:solidFill>
              </a:rPr>
              <a:t>5 mi</a:t>
            </a:r>
            <a:r>
              <a:rPr lang="en-US" sz="1000" dirty="0"/>
              <a:t>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b="0" baseline="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050" b="0" baseline="0" dirty="0"/>
              <a:t>Start by providing an overview of DevNet and its different features.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050" b="0" baseline="0" dirty="0"/>
              <a:t>By the end of the topic, mention that each of the topics will be covered in detail.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050" b="0" baseline="0" dirty="0"/>
              <a:t>Ask them to visit the DevNet Website and explore the features before starting the next topic.</a:t>
            </a:r>
            <a:endParaRPr lang="en-US" sz="105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Key Points:</a:t>
            </a:r>
            <a:r>
              <a:rPr lang="en-US" sz="1100" b="1" dirty="0"/>
              <a:t>  </a:t>
            </a:r>
            <a:r>
              <a:rPr lang="en-US" sz="1000" b="0" i="1" dirty="0"/>
              <a:t>DevNet</a:t>
            </a:r>
            <a:r>
              <a:rPr lang="en-US" sz="1000" b="0" i="1" baseline="0" dirty="0"/>
              <a:t> and its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51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hyperlink" Target="https://devnetsupport.cisc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The DevNet Developer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1915357" cy="317631"/>
          </a:xfrm>
        </p:spPr>
        <p:txBody>
          <a:bodyPr anchor="t"/>
          <a:lstStyle/>
          <a:p>
            <a:r>
              <a:rPr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DevNet Associate v1.0 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2.1  DevNet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1600" dirty="0"/>
              <a:t>The DevNet Developer Environment</a:t>
            </a:r>
            <a:br>
              <a:rPr lang="en-US" altLang="en-US" dirty="0"/>
            </a:br>
            <a:r>
              <a:rPr lang="en-US" altLang="en-US" dirty="0"/>
              <a:t>What is DevNet?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8853286" cy="3763033"/>
          </a:xfrm>
        </p:spPr>
        <p:txBody>
          <a:bodyPr/>
          <a:lstStyle/>
          <a:p>
            <a:pPr marL="0" indent="0">
              <a:buNone/>
              <a:tabLst>
                <a:tab pos="185738" algn="l"/>
              </a:tabLst>
            </a:pPr>
            <a:r>
              <a:rPr lang="en-GB" sz="1600" dirty="0"/>
              <a:t>DevNet is a fully-integrated developer program comprising a website, an interactive developer community, coordinated developer tools, integrated discussion forums, and sandboxes. It consists of the following features: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/>
              <a:t>Learning Labs</a:t>
            </a:r>
            <a:r>
              <a:rPr lang="en-GB" sz="1600" dirty="0"/>
              <a:t> - Self-paced tutorials that covers topics from basic coding to using REST APIs with various technologies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/>
              <a:t>Sandboxes</a:t>
            </a:r>
            <a:r>
              <a:rPr lang="en-GB" sz="1600" dirty="0"/>
              <a:t> - Production-like development and testing environments for a host of technologies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/>
              <a:t>Code Exchange</a:t>
            </a:r>
            <a:r>
              <a:rPr lang="en-GB" sz="1600" dirty="0"/>
              <a:t> - A repository of sample code written by other developers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/>
              <a:t>Developer support</a:t>
            </a:r>
            <a:r>
              <a:rPr lang="en-GB" sz="1600" dirty="0"/>
              <a:t> - Support for developer related issues through tickets, live chats, and forums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/>
              <a:t>Developer documentation</a:t>
            </a:r>
            <a:r>
              <a:rPr lang="en-GB" sz="1600" dirty="0"/>
              <a:t> - A central location for all of the product developer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378705"/>
            <a:ext cx="7598042" cy="1802391"/>
          </a:xfrm>
        </p:spPr>
        <p:txBody>
          <a:bodyPr/>
          <a:lstStyle/>
          <a:p>
            <a:r>
              <a:rPr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.2  Exploring DevNet Online Resources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Exploring DevNet Online Resources</a:t>
            </a:r>
            <a:br>
              <a:rPr lang="en-US" altLang="en-US" sz="1600" dirty="0"/>
            </a:br>
            <a:r>
              <a:rPr lang="en-US" altLang="en-US" dirty="0"/>
              <a:t>Getting Started with DevNet 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046" y="787078"/>
            <a:ext cx="8657864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DevNet provides developers a starting point for all Cisco APIs, including API documentation, education, and developer support.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 dirty="0">
                <a:solidFill>
                  <a:srgbClr val="000000"/>
                </a:solidFill>
              </a:rPr>
              <a:t>To get an overview of DevNet, visit the DevNet Home page at </a:t>
            </a:r>
            <a:r>
              <a:rPr lang="en-GB" sz="1600" dirty="0">
                <a:solidFill>
                  <a:srgbClr val="0000CC"/>
                </a:solidFill>
              </a:rPr>
              <a:t>developer.cisco.com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77801" y="1791832"/>
            <a:ext cx="2685320" cy="2571828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The site offers the following:</a:t>
            </a:r>
          </a:p>
          <a:p>
            <a:pPr marL="171450" lvl="1" indent="-171450"/>
            <a:r>
              <a:rPr lang="en-GB" sz="1600" dirty="0"/>
              <a:t>Start Now</a:t>
            </a:r>
          </a:p>
          <a:p>
            <a:pPr marL="171450" lvl="1" indent="-171450"/>
            <a:r>
              <a:rPr lang="en-GB" sz="1600" dirty="0"/>
              <a:t>Learning Tracks</a:t>
            </a:r>
          </a:p>
          <a:p>
            <a:pPr marL="171450" lvl="1" indent="-171450"/>
            <a:r>
              <a:rPr lang="en-GB" sz="1600" dirty="0"/>
              <a:t>Video Course</a:t>
            </a:r>
          </a:p>
          <a:p>
            <a:pPr marL="171450" lvl="1" indent="-171450"/>
            <a:r>
              <a:rPr lang="en-GB" sz="1600" dirty="0"/>
              <a:t>Sandbox</a:t>
            </a:r>
          </a:p>
          <a:p>
            <a:pPr marL="171450" lvl="1" indent="-171450"/>
            <a:r>
              <a:rPr lang="en-GB" sz="1600" dirty="0"/>
              <a:t>Code Exchange</a:t>
            </a:r>
          </a:p>
          <a:p>
            <a:pPr marL="171450" lvl="1" indent="-171450"/>
            <a:r>
              <a:rPr lang="en-GB" sz="1600" dirty="0"/>
              <a:t>Ecosystem Exchange</a:t>
            </a:r>
            <a:endParaRPr altLang="ja-JP" sz="1600" dirty="0"/>
          </a:p>
        </p:txBody>
      </p:sp>
      <p:pic>
        <p:nvPicPr>
          <p:cNvPr id="6" name="Picture 5" descr="devnet-support-homep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031" y="1766824"/>
            <a:ext cx="6250339" cy="280517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709974"/>
          </a:xfrm>
        </p:spPr>
        <p:txBody>
          <a:bodyPr/>
          <a:lstStyle/>
          <a:p>
            <a:r>
              <a:rPr altLang="en-US" sz="1600" dirty="0"/>
              <a:t>Exploring DevNet Online Resources</a:t>
            </a:r>
            <a:br>
              <a:rPr lang="en-US" altLang="en-US" dirty="0"/>
            </a:br>
            <a:r>
              <a:rPr lang="en-US" altLang="en-US" dirty="0"/>
              <a:t>DevNet Learning Labs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9888" y="868290"/>
            <a:ext cx="8853286" cy="2959407"/>
          </a:xfrm>
        </p:spPr>
        <p:txBody>
          <a:bodyPr/>
          <a:lstStyle/>
          <a:p>
            <a:pPr marL="0" indent="0" fontAlgn="t">
              <a:buNone/>
            </a:pPr>
            <a:r>
              <a:rPr lang="en-GB" sz="1600" dirty="0"/>
              <a:t>DevNet Learning Labs provide:</a:t>
            </a:r>
          </a:p>
          <a:p>
            <a:pPr fontAlgn="t">
              <a:buFont typeface="Arial" panose="020B0604020202020204" pitchFamily="34" charset="0"/>
              <a:buChar char="•"/>
            </a:pPr>
            <a:r>
              <a:rPr lang="en-GB" sz="1600" b="1" dirty="0"/>
              <a:t>Tutorials</a:t>
            </a:r>
            <a:r>
              <a:rPr lang="en-GB" sz="1600" dirty="0"/>
              <a:t> – Cover engineering technologies, programming languages, and concepts such as model-driven programmability, REST APIs, Python, and JavaScript. </a:t>
            </a:r>
          </a:p>
          <a:p>
            <a:pPr fontAlgn="t">
              <a:buFont typeface="Arial" panose="020B0604020202020204" pitchFamily="34" charset="0"/>
              <a:buChar char="•"/>
            </a:pPr>
            <a:r>
              <a:rPr lang="en-GB" sz="1600" b="1" dirty="0"/>
              <a:t>A walk-through for using a DevNet Sandbox </a:t>
            </a:r>
            <a:r>
              <a:rPr lang="en-GB" sz="1600" dirty="0"/>
              <a:t>- A pre-configured environment that is already installed with Cisco platforms.</a:t>
            </a:r>
          </a:p>
          <a:p>
            <a:pPr marL="0" indent="0" fontAlgn="t">
              <a:buNone/>
            </a:pPr>
            <a:r>
              <a:rPr lang="en-GB" sz="1600" dirty="0"/>
              <a:t>DevNet Learning Labs also enables you to: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GB" sz="1600" b="1" dirty="0"/>
              <a:t>Set up a development environment </a:t>
            </a:r>
            <a:r>
              <a:rPr lang="en-GB" sz="1600" dirty="0"/>
              <a:t>-</a:t>
            </a:r>
            <a:r>
              <a:rPr lang="en-GB" sz="1600" b="1" dirty="0"/>
              <a:t> </a:t>
            </a:r>
            <a:r>
              <a:rPr lang="en-GB" sz="1600" dirty="0"/>
              <a:t>For practicing tasks on a local computer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GB" sz="1600" b="1" dirty="0"/>
              <a:t>Mimic the overall DevNet site </a:t>
            </a:r>
            <a:r>
              <a:rPr lang="en-GB" sz="1600" dirty="0"/>
              <a:t>- Using tutorials on coding, collaboration, IoT, data centre, mobility (mobile and wireless), and networking.</a:t>
            </a:r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marL="0" indent="0">
              <a:buNone/>
            </a:pPr>
            <a:r>
              <a:rPr lang="en-US" altLang="ja-JP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394145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709974"/>
          </a:xfrm>
        </p:spPr>
        <p:txBody>
          <a:bodyPr/>
          <a:lstStyle/>
          <a:p>
            <a:r>
              <a:rPr altLang="en-US" sz="1600" dirty="0"/>
              <a:t>Exploring DevNet Online Resources</a:t>
            </a:r>
            <a:br>
              <a:rPr lang="en-US" altLang="en-US" dirty="0"/>
            </a:br>
            <a:r>
              <a:rPr lang="en-US" altLang="en-US" dirty="0"/>
              <a:t>DevNet </a:t>
            </a:r>
            <a:r>
              <a:rPr altLang="en-US" dirty="0"/>
              <a:t>S</a:t>
            </a:r>
            <a:r>
              <a:rPr lang="en-US" altLang="en-US" dirty="0"/>
              <a:t>andbox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9888" y="765135"/>
            <a:ext cx="8853286" cy="371687"/>
          </a:xfrm>
        </p:spPr>
        <p:txBody>
          <a:bodyPr/>
          <a:lstStyle/>
          <a:p>
            <a:pPr marL="0" indent="0" fontAlgn="t">
              <a:buNone/>
            </a:pPr>
            <a:r>
              <a:rPr lang="en-GB" sz="1600" dirty="0"/>
              <a:t>DevNet offers a host of sandboxes that enables hands-on exploration of software and APIs.</a:t>
            </a:r>
            <a:endParaRPr sz="1600" dirty="0"/>
          </a:p>
          <a:p>
            <a:pPr fontAlgn="t">
              <a:buNone/>
            </a:pPr>
            <a:endParaRPr sz="1600" dirty="0"/>
          </a:p>
          <a:p>
            <a:pPr fontAlgn="t"/>
            <a:endParaRPr sz="1600" dirty="0"/>
          </a:p>
          <a:p>
            <a:pPr fontAlgn="t">
              <a:buNone/>
            </a:pPr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marL="0" indent="0">
              <a:buNone/>
            </a:pPr>
            <a:r>
              <a:rPr lang="en-US" altLang="ja-JP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50324" y="1198604"/>
            <a:ext cx="6598508" cy="3472247"/>
            <a:chOff x="1940011" y="1717589"/>
            <a:chExt cx="5301048" cy="3064476"/>
          </a:xfrm>
        </p:grpSpPr>
        <p:pic>
          <p:nvPicPr>
            <p:cNvPr id="4" name="Picture 3" descr="2.2.3-Sandbox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6135" y="1790885"/>
              <a:ext cx="5081158" cy="289626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40011" y="1717589"/>
              <a:ext cx="5301048" cy="306447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394145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709974"/>
          </a:xfrm>
        </p:spPr>
        <p:txBody>
          <a:bodyPr/>
          <a:lstStyle/>
          <a:p>
            <a:r>
              <a:rPr altLang="en-US" sz="1600" dirty="0"/>
              <a:t>Exploring DevNet Online Resources</a:t>
            </a:r>
            <a:br>
              <a:rPr lang="en-US" altLang="en-US" dirty="0"/>
            </a:br>
            <a:r>
              <a:rPr lang="en-US" altLang="en-US" dirty="0"/>
              <a:t>DevNet Exchanges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9888" y="868291"/>
            <a:ext cx="8853286" cy="3408595"/>
          </a:xfrm>
        </p:spPr>
        <p:txBody>
          <a:bodyPr/>
          <a:lstStyle/>
          <a:p>
            <a:pPr marL="0" indent="0" fontAlgn="t">
              <a:buNone/>
            </a:pPr>
            <a:r>
              <a:rPr lang="en-GB" sz="1600" dirty="0"/>
              <a:t>DevNet provides multiple ways for community members to share with each other. These are called Exchanges. </a:t>
            </a:r>
          </a:p>
          <a:p>
            <a:pPr marL="0" indent="0" fontAlgn="t">
              <a:buNone/>
            </a:pPr>
            <a:r>
              <a:rPr lang="en-GB" sz="1600" dirty="0"/>
              <a:t>Currently, the following exchanges are available:</a:t>
            </a:r>
            <a:endParaRPr lang="en-GB" sz="1600" strike="sngStrike" dirty="0"/>
          </a:p>
          <a:p>
            <a:pPr marL="185738" indent="-185738" fontAlgn="t">
              <a:buFont typeface="Arial" pitchFamily="34" charset="0"/>
              <a:buChar char="•"/>
            </a:pPr>
            <a:r>
              <a:rPr lang="en-GB" sz="1600" b="1" dirty="0"/>
              <a:t>Automation Exchange</a:t>
            </a:r>
            <a:r>
              <a:rPr lang="en-GB" sz="1600" dirty="0"/>
              <a:t> – This exchange provides a collection of network automation use cases with different solutions and toolkits.</a:t>
            </a:r>
          </a:p>
          <a:p>
            <a:pPr marL="185738" indent="-185738" fontAlgn="t">
              <a:buFont typeface="Arial" pitchFamily="34" charset="0"/>
              <a:buChar char="•"/>
            </a:pPr>
            <a:r>
              <a:rPr lang="en-GB" sz="1600" b="1" dirty="0"/>
              <a:t>Code Exchange </a:t>
            </a:r>
            <a:r>
              <a:rPr lang="en-GB" sz="1600" dirty="0"/>
              <a:t>– This exchange is a repository of source code or tools. It uses the GitHub API, as well as human moderators, to categorize and display hundreds of related repositories. </a:t>
            </a:r>
          </a:p>
          <a:p>
            <a:pPr marL="185738" indent="-185738" fontAlgn="t">
              <a:buFont typeface="Arial" pitchFamily="34" charset="0"/>
              <a:buChar char="•"/>
            </a:pPr>
            <a:r>
              <a:rPr lang="en-GB" sz="1600" b="1" dirty="0"/>
              <a:t>Ecosystem Exchange </a:t>
            </a:r>
            <a:r>
              <a:rPr lang="en-GB" sz="1600" dirty="0"/>
              <a:t>– In this exchange, one can find over 1,500 solutions across different technologies, industries, and geographies to begin solution design and development.</a:t>
            </a:r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marL="0" indent="0">
              <a:buNone/>
            </a:pPr>
            <a:r>
              <a:rPr lang="en-US" altLang="ja-JP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394145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709974"/>
          </a:xfrm>
        </p:spPr>
        <p:txBody>
          <a:bodyPr/>
          <a:lstStyle/>
          <a:p>
            <a:r>
              <a:rPr altLang="en-US" sz="1600" dirty="0"/>
              <a:t>Exploring DevNet Online Resources</a:t>
            </a:r>
            <a:br>
              <a:rPr lang="en-US" altLang="en-US" dirty="0"/>
            </a:br>
            <a:r>
              <a:rPr lang="en-US" altLang="en-US" dirty="0"/>
              <a:t>Find a Use Case in Automation Exchange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9888" y="987560"/>
            <a:ext cx="8853286" cy="3723336"/>
          </a:xfrm>
        </p:spPr>
        <p:txBody>
          <a:bodyPr/>
          <a:lstStyle/>
          <a:p>
            <a:pPr fontAlgn="t">
              <a:buFont typeface="Arial" panose="020B0604020202020204" pitchFamily="34" charset="0"/>
              <a:buChar char="•"/>
            </a:pPr>
            <a:r>
              <a:rPr lang="en-GB" sz="1600" dirty="0"/>
              <a:t>The Automation Exchange provides various use cases for network automation that include: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GB" sz="1600" dirty="0"/>
              <a:t>Listing of data </a:t>
            </a:r>
            <a:endParaRPr lang="en-IN" sz="1600" dirty="0"/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IN" sz="1600" dirty="0"/>
              <a:t>Adding configurations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IN" sz="1600" dirty="0"/>
              <a:t>Activating policies across domains, users, or devices</a:t>
            </a:r>
          </a:p>
          <a:p>
            <a:pPr marL="142875" lvl="1" indent="0" fontAlgn="t">
              <a:lnSpc>
                <a:spcPct val="50000"/>
              </a:lnSpc>
              <a:buNone/>
            </a:pPr>
            <a:endParaRPr lang="en-GB" sz="1600" dirty="0"/>
          </a:p>
          <a:p>
            <a:pPr fontAlgn="t">
              <a:buFont typeface="Arial" panose="020B0604020202020204" pitchFamily="34" charset="0"/>
              <a:buChar char="•"/>
            </a:pPr>
            <a:r>
              <a:rPr lang="en-GB" sz="1600" dirty="0"/>
              <a:t>The listings are for different tool sets such as Ansible or Puppet, and different infrastructure scenarios, such as: </a:t>
            </a:r>
          </a:p>
          <a:p>
            <a:pPr marL="474662" lvl="1" indent="-285750" fontAlgn="t"/>
            <a:r>
              <a:rPr lang="en-GB" sz="1600" dirty="0"/>
              <a:t>Campus or Branch </a:t>
            </a:r>
          </a:p>
          <a:p>
            <a:pPr marL="474662" lvl="1" indent="-285750" fontAlgn="t"/>
            <a:r>
              <a:rPr lang="en-GB" sz="1600" dirty="0"/>
              <a:t>Data Centre</a:t>
            </a:r>
          </a:p>
          <a:p>
            <a:pPr marL="474662" lvl="1" indent="-285750" fontAlgn="t"/>
            <a:r>
              <a:rPr lang="en-GB" sz="1600" dirty="0"/>
              <a:t>Service Provider</a:t>
            </a:r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39414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709974"/>
          </a:xfrm>
        </p:spPr>
        <p:txBody>
          <a:bodyPr/>
          <a:lstStyle/>
          <a:p>
            <a:r>
              <a:rPr altLang="en-US" sz="1600" dirty="0"/>
              <a:t>Exploring DevNet Online Resources</a:t>
            </a:r>
            <a:br>
              <a:rPr lang="en-US" altLang="en-US" dirty="0"/>
            </a:br>
            <a:r>
              <a:rPr lang="en-US" altLang="en-US" dirty="0"/>
              <a:t>DevNet Developer Support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471" y="821801"/>
            <a:ext cx="8426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t">
              <a:buNone/>
            </a:pPr>
            <a:r>
              <a:rPr lang="en-GB" sz="1600" dirty="0">
                <a:solidFill>
                  <a:srgbClr val="000000"/>
                </a:solidFill>
              </a:rPr>
              <a:t>DevNet offers developer support and can help troubleshoot integrations, API connections, and other specialty questions about developer use cases on Cisco products. </a:t>
            </a:r>
          </a:p>
          <a:p>
            <a:pPr marL="0" indent="0" fontAlgn="t">
              <a:buNone/>
            </a:pPr>
            <a:r>
              <a:rPr lang="en-GB" sz="1600" dirty="0">
                <a:solidFill>
                  <a:srgbClr val="000000"/>
                </a:solidFill>
              </a:rPr>
              <a:t>Visit the website </a:t>
            </a:r>
            <a:r>
              <a:rPr lang="en-US" sz="1600" dirty="0">
                <a:solidFill>
                  <a:srgbClr val="0070C0"/>
                </a:solidFill>
              </a:rPr>
              <a:t>developer.cisco.com/support </a:t>
            </a:r>
            <a:r>
              <a:rPr lang="en-US" sz="1600" dirty="0">
                <a:solidFill>
                  <a:srgbClr val="000000"/>
                </a:solidFill>
              </a:rPr>
              <a:t>for more information.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8340" y="1782500"/>
            <a:ext cx="211283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rgbClr val="000000"/>
                </a:solidFill>
              </a:rPr>
              <a:t>One can get support by:</a:t>
            </a:r>
          </a:p>
          <a:p>
            <a:pPr marL="174625" indent="-174625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Logging a ticket</a:t>
            </a:r>
          </a:p>
          <a:p>
            <a:pPr marL="174625" indent="-174625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Posting to a community forum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Accessing a WebEx Teams space</a:t>
            </a:r>
          </a:p>
          <a:p>
            <a:endParaRPr lang="en-US" dirty="0"/>
          </a:p>
        </p:txBody>
      </p:sp>
      <p:pic>
        <p:nvPicPr>
          <p:cNvPr id="10" name="Content Placeholder 9" descr="devnet-support-homepg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21170" y="1747777"/>
            <a:ext cx="6607428" cy="3274957"/>
          </a:xfr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394145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709974"/>
          </a:xfrm>
        </p:spPr>
        <p:txBody>
          <a:bodyPr/>
          <a:lstStyle/>
          <a:p>
            <a:r>
              <a:rPr altLang="en-US" sz="1600" dirty="0"/>
              <a:t>Exploring DevNet Online Resources</a:t>
            </a:r>
            <a:br>
              <a:rPr lang="en-US" altLang="en-US" dirty="0"/>
            </a:br>
            <a:r>
              <a:rPr lang="en-US" altLang="en-US" dirty="0"/>
              <a:t>DevNet Developer Support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53600" y="945301"/>
            <a:ext cx="3350782" cy="2846411"/>
          </a:xfrm>
        </p:spPr>
        <p:txBody>
          <a:bodyPr/>
          <a:lstStyle/>
          <a:p>
            <a:pPr marL="176213" indent="-176213">
              <a:buFont typeface="Arial" pitchFamily="34" charset="0"/>
              <a:buChar char="•"/>
            </a:pPr>
            <a:r>
              <a:rPr lang="en-GB" sz="1600" b="1" dirty="0"/>
              <a:t>Knowledge Base </a:t>
            </a:r>
            <a:r>
              <a:rPr lang="en-GB" sz="1600" dirty="0"/>
              <a:t>- Consists of troubleshooting articles for reference.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GB" sz="1600" b="1" dirty="0"/>
              <a:t>Support Case </a:t>
            </a:r>
            <a:r>
              <a:rPr lang="en-GB" sz="1600" dirty="0"/>
              <a:t>- A case-based ticket used for one-on-one support with a response time of one business day.</a:t>
            </a:r>
            <a:endParaRPr lang="en-GB" sz="1600" b="1" dirty="0"/>
          </a:p>
          <a:p>
            <a:pPr marL="176213" indent="-176213">
              <a:buFont typeface="Arial" pitchFamily="34" charset="0"/>
              <a:buChar char="•"/>
            </a:pPr>
            <a:r>
              <a:rPr lang="en-GB" sz="1600" b="1" dirty="0"/>
              <a:t>Forums in the Cisco Developer Community </a:t>
            </a:r>
            <a:r>
              <a:rPr lang="en-GB" sz="1600" dirty="0"/>
              <a:t>-</a:t>
            </a:r>
            <a:r>
              <a:rPr lang="en-GB" sz="1600" b="1" dirty="0"/>
              <a:t> 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To view community forums, visit 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https://devnetsupport.cisco.com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 and click Community.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fontAlgn="t"/>
            <a:endParaRPr sz="1600" dirty="0"/>
          </a:p>
          <a:p>
            <a:pPr fontAlgn="t"/>
            <a:endParaRPr sz="1600" dirty="0"/>
          </a:p>
          <a:p>
            <a:pPr marL="0" indent="0">
              <a:buNone/>
            </a:pPr>
            <a:r>
              <a:rPr lang="en-US" altLang="ja-JP" dirty="0"/>
              <a:t> </a:t>
            </a:r>
          </a:p>
        </p:txBody>
      </p:sp>
      <p:pic>
        <p:nvPicPr>
          <p:cNvPr id="4" name="Picture 3" descr="devnet-suppo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805" y="1070615"/>
            <a:ext cx="5713084" cy="2721097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39414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2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3834840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/>
            <a:r>
              <a:rPr lang="en-CA" sz="1600" dirty="0"/>
              <a:t>Information to help you become familiar with the module</a:t>
            </a:r>
          </a:p>
          <a:p>
            <a:pPr lvl="1"/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8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709974"/>
          </a:xfrm>
        </p:spPr>
        <p:txBody>
          <a:bodyPr/>
          <a:lstStyle/>
          <a:p>
            <a:r>
              <a:rPr altLang="en-US" sz="1600" dirty="0"/>
              <a:t>Exploring DevNet Online Resources</a:t>
            </a:r>
            <a:br>
              <a:rPr lang="en-US" altLang="en-US" dirty="0"/>
            </a:br>
            <a:r>
              <a:rPr lang="en-US" altLang="en-US" dirty="0"/>
              <a:t>Lab – Explore DevNet Resources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9888" y="981570"/>
            <a:ext cx="8853286" cy="1347398"/>
          </a:xfrm>
        </p:spPr>
        <p:txBody>
          <a:bodyPr/>
          <a:lstStyle/>
          <a:p>
            <a:pPr>
              <a:buNone/>
            </a:pPr>
            <a:r>
              <a:rPr lang="en-GB" sz="1600" dirty="0"/>
              <a:t>In this lab, you will complete the following objectives: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Part 1</a:t>
            </a:r>
            <a:r>
              <a:rPr lang="en-US" sz="1600" dirty="0"/>
              <a:t>: Find and Navigate a Learning Lab</a:t>
            </a:r>
            <a:endParaRPr lang="en-GB" sz="1600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Part 2</a:t>
            </a:r>
            <a:r>
              <a:rPr lang="en-US" sz="1600" dirty="0"/>
              <a:t>: Explore More Resources</a:t>
            </a:r>
          </a:p>
          <a:p>
            <a:pPr marL="0" indent="0">
              <a:buNone/>
            </a:pPr>
            <a:endParaRPr sz="1600" strike="sngStrike" dirty="0">
              <a:solidFill>
                <a:srgbClr val="FF0000"/>
              </a:solidFill>
            </a:endParaRPr>
          </a:p>
          <a:p>
            <a:pPr fontAlgn="t"/>
            <a:endParaRPr sz="1600" dirty="0"/>
          </a:p>
          <a:p>
            <a:pPr marL="0" indent="0">
              <a:buNone/>
            </a:pPr>
            <a:r>
              <a:rPr lang="en-US" altLang="ja-JP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394145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366513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2.3  </a:t>
            </a:r>
            <a:r>
              <a:rPr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DevNet Developer Environment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4556169" cy="757551"/>
          </a:xfrm>
        </p:spPr>
        <p:txBody>
          <a:bodyPr/>
          <a:lstStyle/>
          <a:p>
            <a:r>
              <a:rPr lang="en-US" altLang="en-US" sz="1600" dirty="0"/>
              <a:t>DevNet Developer Environment Summary </a:t>
            </a: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3218" y="986831"/>
            <a:ext cx="8840141" cy="2623471"/>
          </a:xfrm>
        </p:spPr>
        <p:txBody>
          <a:bodyPr/>
          <a:lstStyle/>
          <a:p>
            <a:pPr marL="185738" lvl="2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1600" dirty="0"/>
              <a:t>DevNet provides developers with a starting point for all Cisco APIs.</a:t>
            </a:r>
          </a:p>
          <a:p>
            <a:pPr marL="185738" lvl="2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1600" dirty="0"/>
              <a:t>Online Resources include DevNet Learning Labs, DevNet video courses, DevNet Sandbox, DevNet Exchanges, and extensive DevNet Support.</a:t>
            </a:r>
          </a:p>
        </p:txBody>
      </p:sp>
    </p:spTree>
    <p:extLst>
      <p:ext uri="{BB962C8B-B14F-4D97-AF65-F5344CB8AC3E}">
        <p14:creationId xmlns:p14="http://schemas.microsoft.com/office/powerpoint/2010/main" val="379295117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2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01894"/>
              </p:ext>
            </p:extLst>
          </p:nvPr>
        </p:nvGraphicFramePr>
        <p:xfrm>
          <a:off x="317499" y="971550"/>
          <a:ext cx="8337104" cy="1361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8552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4168552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DevNet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Sandbox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Learning Labs 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Ansible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Puppet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Code Exchange 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Automation Exchange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Ecosystem Exchange </a:t>
                      </a:r>
                    </a:p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REST APIs 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370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49595"/>
              </p:ext>
            </p:extLst>
          </p:nvPr>
        </p:nvGraphicFramePr>
        <p:xfrm>
          <a:off x="242683" y="1316351"/>
          <a:ext cx="8595235" cy="15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Labs designed for working with physical equipment.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algn="l" defTabSz="685777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Quizzes</a:t>
                      </a:r>
                    </a:p>
                  </a:txBody>
                  <a:tcPr marL="72000" marR="72000" marT="7200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Briefly recaps module content.</a:t>
                      </a: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1898315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2: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activity is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03123"/>
              </p:ext>
            </p:extLst>
          </p:nvPr>
        </p:nvGraphicFramePr>
        <p:xfrm>
          <a:off x="369489" y="1247873"/>
          <a:ext cx="8229418" cy="583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347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58585B"/>
                          </a:solidFill>
                        </a:rPr>
                        <a:t>2.2.7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58585B"/>
                          </a:solidFill>
                        </a:rPr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58585B"/>
                          </a:solidFill>
                        </a:rPr>
                        <a:t>Explore DevNet Resources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58585B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3856183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2,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lnSpc>
                <a:spcPct val="85000"/>
              </a:lnSpc>
              <a:spcBef>
                <a:spcPts val="1000"/>
              </a:spcBef>
              <a:buNone/>
            </a:pPr>
            <a:r>
              <a:rPr lang="en-US" sz="1600" b="1" dirty="0"/>
              <a:t>Topic 2.1</a:t>
            </a:r>
          </a:p>
          <a:p>
            <a:pPr lvl="1"/>
            <a:r>
              <a:rPr lang="en-GB" altLang="ja-JP" sz="1600" dirty="0"/>
              <a:t>Provide an overview of D</a:t>
            </a:r>
            <a:r>
              <a:rPr lang="en-GB" sz="1600" dirty="0"/>
              <a:t>evNet. </a:t>
            </a:r>
            <a:endParaRPr sz="1600" dirty="0"/>
          </a:p>
          <a:p>
            <a:pPr lvl="1"/>
            <a:r>
              <a:rPr lang="en-US" altLang="ja-JP" sz="1600" dirty="0"/>
              <a:t>Ask the learners if they have heard of the term “</a:t>
            </a:r>
            <a:r>
              <a:rPr lang="en-IN" altLang="ja-JP" sz="1600" dirty="0"/>
              <a:t>sandbox”? Ask them to share their understanding of the term, if any.</a:t>
            </a:r>
          </a:p>
          <a:p>
            <a:pPr lvl="1"/>
            <a:r>
              <a:rPr lang="en-US" altLang="ja-JP" sz="1600" dirty="0"/>
              <a:t>Reinforce the fact that this course contains all resources that may be required by the learners to obtain the skills on DevNet.</a:t>
            </a:r>
          </a:p>
          <a:p>
            <a:pPr marL="539750" lvl="1"/>
            <a:endParaRPr lang="en-IN" altLang="ja-JP" sz="16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6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n-US" dirty="0"/>
              <a:t>Module 2: Best Practices (Contd.)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497624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b="1" dirty="0"/>
              <a:t>Topic 2.2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</a:rPr>
              <a:t>Visit the DevNet Home page at </a:t>
            </a:r>
            <a:r>
              <a:rPr lang="en-GB" sz="1600" dirty="0">
                <a:solidFill>
                  <a:srgbClr val="0000CC"/>
                </a:solidFill>
              </a:rPr>
              <a:t>developer.cisco.com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/>
              <a:t>and s</a:t>
            </a:r>
            <a:r>
              <a:rPr lang="en-GB" altLang="ja-JP" sz="1600" dirty="0"/>
              <a:t>howcase the DevNet online resources to the class.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en-GB" altLang="ja-JP" sz="1600" dirty="0"/>
              <a:t>Explain that a part of the certification includes understanding the large number of online resources available for Cisco products.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en-GB" altLang="ja-JP" sz="1600" dirty="0"/>
              <a:t>Introduce DevNet Learning Labs, DevNet Sandbox, and DevNet Exchanges with examples. Discuss how to find a use case in Automation Exchange. 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en-GB" altLang="ja-JP" sz="1600" dirty="0"/>
              <a:t>Visit the developer.cisco.com/support website and explain the elements on the DevNet Developer Support Home page such as Knowledge Base, Support Case, Forum Community and Chat with DevNet.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44783" y="2102530"/>
            <a:ext cx="7031054" cy="1046962"/>
          </a:xfrm>
        </p:spPr>
        <p:txBody>
          <a:bodyPr/>
          <a:lstStyle/>
          <a:p>
            <a:pPr marL="2236788" indent="-2236788">
              <a:tabLst>
                <a:tab pos="2149475" algn="l"/>
              </a:tabLst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The DevNet Developer Environment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268204"/>
          </a:xfrm>
        </p:spPr>
        <p:txBody>
          <a:bodyPr anchor="t"/>
          <a:lstStyle/>
          <a:p>
            <a:r>
              <a:rPr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evNet Associate v1.0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31272" cy="846348"/>
          </a:xfrm>
        </p:spPr>
        <p:txBody>
          <a:bodyPr/>
          <a:lstStyle/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The DevNet Developer Environment</a:t>
            </a: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600" dirty="0"/>
              <a:t> </a:t>
            </a:r>
            <a:endParaRPr lang="en-US" altLang="en-US" sz="1600" dirty="0"/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lang="en-US" alt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alt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Implement a development environment using DevNet resources.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45234"/>
              </p:ext>
            </p:extLst>
          </p:nvPr>
        </p:nvGraphicFramePr>
        <p:xfrm>
          <a:off x="374565" y="1946225"/>
          <a:ext cx="8263467" cy="1095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0113">
                  <a:extLst>
                    <a:ext uri="{9D8B030D-6E8A-4147-A177-3AD203B41FA5}">
                      <a16:colId xmlns:a16="http://schemas.microsoft.com/office/drawing/2014/main" val="399010295"/>
                    </a:ext>
                  </a:extLst>
                </a:gridCol>
                <a:gridCol w="4853354">
                  <a:extLst>
                    <a:ext uri="{9D8B030D-6E8A-4147-A177-3AD203B41FA5}">
                      <a16:colId xmlns:a16="http://schemas.microsoft.com/office/drawing/2014/main" val="3417728144"/>
                    </a:ext>
                  </a:extLst>
                </a:gridCol>
              </a:tblGrid>
              <a:tr h="260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Topic Title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Topic Objective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364302898"/>
                  </a:ext>
                </a:extLst>
              </a:tr>
              <a:tr h="329390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dirty="0"/>
                        <a:t>DevNet Overview</a:t>
                      </a:r>
                      <a:endParaRPr lang="en-US" sz="1400" b="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b="0" i="0" kern="1200" dirty="0">
                          <a:solidFill>
                            <a:srgbClr val="58585B"/>
                          </a:solidFill>
                          <a:latin typeface="+mn-lt"/>
                          <a:ea typeface="+mn-ea"/>
                          <a:cs typeface="+mn-cs"/>
                        </a:rPr>
                        <a:t>Explain how DevNet encourages communities of network programmers.</a:t>
                      </a:r>
                      <a:endParaRPr lang="en-GB" sz="1400" b="0" dirty="0">
                        <a:solidFill>
                          <a:srgbClr val="58585B"/>
                        </a:solidFill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62892947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dirty="0"/>
                        <a:t>Exploring DevNet Online Resources</a:t>
                      </a:r>
                      <a:endParaRPr lang="en-US" sz="1400" b="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rgbClr val="58585B"/>
                          </a:solidFill>
                        </a:rPr>
                        <a:t>Investigate DevNet online resources.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28368636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22780</TotalTime>
  <Words>1705</Words>
  <Application>Microsoft Office PowerPoint</Application>
  <PresentationFormat>On-screen Show (16:9)</PresentationFormat>
  <Paragraphs>287</Paragraphs>
  <Slides>24</Slides>
  <Notes>22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Theme</vt:lpstr>
      <vt:lpstr>Module 2: The DevNet Developer Environment</vt:lpstr>
      <vt:lpstr>Instructor Materials – Module 2 Planning Guide</vt:lpstr>
      <vt:lpstr>What to Expect in this Module</vt:lpstr>
      <vt:lpstr>Check Your Understanding</vt:lpstr>
      <vt:lpstr>Module 2: Activities</vt:lpstr>
      <vt:lpstr>Module 2: Best Practices</vt:lpstr>
      <vt:lpstr>Module 2: Best Practices (Contd.)</vt:lpstr>
      <vt:lpstr>Module 2: The DevNet Developer Environment</vt:lpstr>
      <vt:lpstr>Module Objectives</vt:lpstr>
      <vt:lpstr>2.1  DevNet Overview</vt:lpstr>
      <vt:lpstr>The DevNet Developer Environment What is DevNet?</vt:lpstr>
      <vt:lpstr>2.2  Exploring DevNet Online Resources</vt:lpstr>
      <vt:lpstr>Exploring DevNet Online Resources Getting Started with DevNet Resources</vt:lpstr>
      <vt:lpstr>Exploring DevNet Online Resources DevNet Learning Labs</vt:lpstr>
      <vt:lpstr>Exploring DevNet Online Resources DevNet Sandbox</vt:lpstr>
      <vt:lpstr>Exploring DevNet Online Resources DevNet Exchanges</vt:lpstr>
      <vt:lpstr>Exploring DevNet Online Resources Find a Use Case in Automation Exchange</vt:lpstr>
      <vt:lpstr>Exploring DevNet Online Resources DevNet Developer Support</vt:lpstr>
      <vt:lpstr>Exploring DevNet Online Resources DevNet Developer Support (Contd.)</vt:lpstr>
      <vt:lpstr>Exploring DevNet Online Resources Lab – Explore DevNet Resources</vt:lpstr>
      <vt:lpstr>2.3  DevNet Developer Environment Summary</vt:lpstr>
      <vt:lpstr>DevNet Developer Environment Summary What did I learn in this module?</vt:lpstr>
      <vt:lpstr>Module 2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admin</cp:lastModifiedBy>
  <cp:revision>971</cp:revision>
  <dcterms:created xsi:type="dcterms:W3CDTF">2016-08-22T22:27:36Z</dcterms:created>
  <dcterms:modified xsi:type="dcterms:W3CDTF">2022-08-31T20:52:23Z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