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50.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51.xml" ContentType="application/vnd.openxmlformats-officedocument.presentationml.tags+xml"/>
  <Override PartName="/ppt/notesSlides/notesSlide92.xml" ContentType="application/vnd.openxmlformats-officedocument.presentationml.notesSlide+xml"/>
  <Override PartName="/ppt/tags/tag52.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00"/>
  </p:notesMasterIdLst>
  <p:sldIdLst>
    <p:sldId id="1057" r:id="rId2"/>
    <p:sldId id="1058" r:id="rId3"/>
    <p:sldId id="1059" r:id="rId4"/>
    <p:sldId id="1292" r:id="rId5"/>
    <p:sldId id="1293" r:id="rId6"/>
    <p:sldId id="1294" r:id="rId7"/>
    <p:sldId id="1295" r:id="rId8"/>
    <p:sldId id="1296" r:id="rId9"/>
    <p:sldId id="1068" r:id="rId10"/>
    <p:sldId id="925" r:id="rId11"/>
    <p:sldId id="759" r:id="rId12"/>
    <p:sldId id="628" r:id="rId13"/>
    <p:sldId id="1213" r:id="rId14"/>
    <p:sldId id="1298" r:id="rId15"/>
    <p:sldId id="1214" r:id="rId16"/>
    <p:sldId id="1300" r:id="rId17"/>
    <p:sldId id="1299" r:id="rId18"/>
    <p:sldId id="1215" r:id="rId19"/>
    <p:sldId id="1217" r:id="rId20"/>
    <p:sldId id="1302" r:id="rId21"/>
    <p:sldId id="1228" r:id="rId22"/>
    <p:sldId id="1219" r:id="rId23"/>
    <p:sldId id="1220" r:id="rId24"/>
    <p:sldId id="1303" r:id="rId25"/>
    <p:sldId id="1222" r:id="rId26"/>
    <p:sldId id="1223" r:id="rId27"/>
    <p:sldId id="1225" r:id="rId28"/>
    <p:sldId id="1226" r:id="rId29"/>
    <p:sldId id="1227" r:id="rId30"/>
    <p:sldId id="1229" r:id="rId31"/>
    <p:sldId id="1230" r:id="rId32"/>
    <p:sldId id="1231" r:id="rId33"/>
    <p:sldId id="1234" r:id="rId34"/>
    <p:sldId id="1236" r:id="rId35"/>
    <p:sldId id="1239" r:id="rId36"/>
    <p:sldId id="1241" r:id="rId37"/>
    <p:sldId id="1242" r:id="rId38"/>
    <p:sldId id="1244" r:id="rId39"/>
    <p:sldId id="1245" r:id="rId40"/>
    <p:sldId id="1246" r:id="rId41"/>
    <p:sldId id="1247" r:id="rId42"/>
    <p:sldId id="1248" r:id="rId43"/>
    <p:sldId id="1249" r:id="rId44"/>
    <p:sldId id="1309" r:id="rId45"/>
    <p:sldId id="1251" r:id="rId46"/>
    <p:sldId id="1253" r:id="rId47"/>
    <p:sldId id="1255" r:id="rId48"/>
    <p:sldId id="1209" r:id="rId49"/>
    <p:sldId id="1256" r:id="rId50"/>
    <p:sldId id="1257" r:id="rId51"/>
    <p:sldId id="1260" r:id="rId52"/>
    <p:sldId id="1311" r:id="rId53"/>
    <p:sldId id="1312" r:id="rId54"/>
    <p:sldId id="1313" r:id="rId55"/>
    <p:sldId id="1314" r:id="rId56"/>
    <p:sldId id="1315" r:id="rId57"/>
    <p:sldId id="1316" r:id="rId58"/>
    <p:sldId id="1317" r:id="rId59"/>
    <p:sldId id="1318" r:id="rId60"/>
    <p:sldId id="1320" r:id="rId61"/>
    <p:sldId id="1321" r:id="rId62"/>
    <p:sldId id="1323" r:id="rId63"/>
    <p:sldId id="1324" r:id="rId64"/>
    <p:sldId id="1325" r:id="rId65"/>
    <p:sldId id="1326" r:id="rId66"/>
    <p:sldId id="1327" r:id="rId67"/>
    <p:sldId id="1328" r:id="rId68"/>
    <p:sldId id="1329" r:id="rId69"/>
    <p:sldId id="1330" r:id="rId70"/>
    <p:sldId id="1332" r:id="rId71"/>
    <p:sldId id="1334" r:id="rId72"/>
    <p:sldId id="1335" r:id="rId73"/>
    <p:sldId id="1336" r:id="rId74"/>
    <p:sldId id="1380" r:id="rId75"/>
    <p:sldId id="1337" r:id="rId76"/>
    <p:sldId id="1338" r:id="rId77"/>
    <p:sldId id="1359" r:id="rId78"/>
    <p:sldId id="1360" r:id="rId79"/>
    <p:sldId id="1361" r:id="rId80"/>
    <p:sldId id="1362" r:id="rId81"/>
    <p:sldId id="1363" r:id="rId82"/>
    <p:sldId id="1364" r:id="rId83"/>
    <p:sldId id="1365" r:id="rId84"/>
    <p:sldId id="1366" r:id="rId85"/>
    <p:sldId id="1367" r:id="rId86"/>
    <p:sldId id="1369" r:id="rId87"/>
    <p:sldId id="1370" r:id="rId88"/>
    <p:sldId id="1371" r:id="rId89"/>
    <p:sldId id="1372" r:id="rId90"/>
    <p:sldId id="1373" r:id="rId91"/>
    <p:sldId id="1374" r:id="rId92"/>
    <p:sldId id="1375" r:id="rId93"/>
    <p:sldId id="1376" r:id="rId94"/>
    <p:sldId id="1377" r:id="rId95"/>
    <p:sldId id="1378" r:id="rId96"/>
    <p:sldId id="1379" r:id="rId97"/>
    <p:sldId id="1355" r:id="rId98"/>
    <p:sldId id="1354" r:id="rId99"/>
  </p:sldIdLst>
  <p:sldSz cx="9144000" cy="5143500" type="screen16x9"/>
  <p:notesSz cx="6858000" cy="9144000"/>
  <p:custDataLst>
    <p:tags r:id="rId10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 id="5" name="Arpita Brat" initials="AB" lastIdx="145" clrIdx="5">
    <p:extLst>
      <p:ext uri="{19B8F6BF-5375-455C-9EA6-DF929625EA0E}">
        <p15:presenceInfo xmlns:p15="http://schemas.microsoft.com/office/powerpoint/2012/main" userId="02a5492ed542b403" providerId="Windows Live"/>
      </p:ext>
    </p:extLst>
  </p:cmAuthor>
  <p:cmAuthor id="6" name="admin" initials="a" lastIdx="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66"/>
    <a:srgbClr val="000099"/>
    <a:srgbClr val="0000CC"/>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8" autoAdjust="0"/>
    <p:restoredTop sz="82505" autoAdjust="0"/>
  </p:normalViewPr>
  <p:slideViewPr>
    <p:cSldViewPr snapToGrid="0" showGuides="1">
      <p:cViewPr varScale="1">
        <p:scale>
          <a:sx n="70" d="100"/>
          <a:sy n="70" d="100"/>
        </p:scale>
        <p:origin x="1608" y="60"/>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8/8/2020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DevNet Associate v1.0</a:t>
            </a:r>
          </a:p>
          <a:p>
            <a:pPr>
              <a:buFontTx/>
              <a:buNone/>
            </a:pPr>
            <a:r>
              <a:rPr lang="en-US" sz="1200" b="0" dirty="0"/>
              <a:t>Module 5: Network Fundamentals</a:t>
            </a:r>
          </a:p>
          <a:p>
            <a:pPr>
              <a:buFontTx/>
              <a:buNone/>
            </a:pPr>
            <a:endParaRPr lang="en-IN" sz="1200" b="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5 – Network Fundamentals</a:t>
            </a:r>
          </a:p>
          <a:p>
            <a:pPr>
              <a:buFontTx/>
              <a:buNone/>
            </a:pPr>
            <a:r>
              <a:rPr lang="en-US" sz="1200" b="0" dirty="0"/>
              <a:t>5.1 – Introduction to Network Fundamentals</a:t>
            </a:r>
          </a:p>
          <a:p>
            <a:pPr>
              <a:buFontTx/>
              <a:buNone/>
            </a:pPr>
            <a:endParaRPr lang="en-IN" sz="1200" b="0" baseline="0"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Introduce the topic and discuss network fundamentals. </a:t>
            </a:r>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Ensure that the learners have knowledge about OSI model and TCP/IP model.</a:t>
            </a:r>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By the end of the topic, ensure that the learners understand data flow in layered models.</a:t>
            </a:r>
            <a:endParaRPr lang="en-US" sz="1000" dirty="0">
              <a:solidFill>
                <a:prstClr val="black"/>
              </a:solidFill>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GB" sz="1000" b="0" i="0" kern="1200" dirty="0">
                <a:solidFill>
                  <a:schemeClr val="tx1"/>
                </a:solidFill>
                <a:latin typeface="+mn-lt"/>
                <a:ea typeface="+mn-ea"/>
                <a:cs typeface="+mn-cs"/>
              </a:rPr>
              <a:t>Network</a:t>
            </a:r>
            <a:r>
              <a:rPr lang="en-GB" sz="1000" b="0" i="0" kern="1200" baseline="0" dirty="0">
                <a:solidFill>
                  <a:schemeClr val="tx1"/>
                </a:solidFill>
                <a:latin typeface="+mn-lt"/>
                <a:ea typeface="+mn-ea"/>
                <a:cs typeface="+mn-cs"/>
              </a:rPr>
              <a:t>, LAN, Ethernet, TCP/IP, OSI Model, Data Encapsulation, Data Flow in layered models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11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5.1 – Introduction to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5.1.1 – </a:t>
            </a:r>
            <a:r>
              <a:rPr lang="en-GB" sz="1200" kern="1200" dirty="0">
                <a:solidFill>
                  <a:schemeClr val="tx1"/>
                </a:solidFill>
                <a:latin typeface="Arial" charset="0"/>
                <a:ea typeface="ＭＳ Ｐゴシック" charset="0"/>
                <a:cs typeface="ＭＳ Ｐゴシック" charset="0"/>
              </a:rPr>
              <a:t>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5.1 – Introduction to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5.1.2 – </a:t>
            </a:r>
            <a:r>
              <a:rPr lang="en-GB" sz="1200" kern="1200" dirty="0">
                <a:solidFill>
                  <a:schemeClr val="tx1"/>
                </a:solidFill>
                <a:latin typeface="Arial" charset="0"/>
                <a:ea typeface="ＭＳ Ｐゴシック" charset="0"/>
                <a:cs typeface="ＭＳ Ｐゴシック" charset="0"/>
              </a:rPr>
              <a:t>What Is a Network?</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5.1 – Introduction to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5.1.2 – </a:t>
            </a:r>
            <a:r>
              <a:rPr lang="en-GB" sz="1200" kern="1200" dirty="0">
                <a:solidFill>
                  <a:schemeClr val="tx1"/>
                </a:solidFill>
                <a:latin typeface="Arial" charset="0"/>
                <a:ea typeface="ＭＳ Ｐゴシック" charset="0"/>
                <a:cs typeface="ＭＳ Ｐゴシック" charset="0"/>
              </a:rPr>
              <a:t>What Is a Network?</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5.1 – Introduction to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5.1.2 – </a:t>
            </a:r>
            <a:r>
              <a:rPr lang="en-GB" sz="1200" kern="1200" dirty="0">
                <a:solidFill>
                  <a:schemeClr val="tx1"/>
                </a:solidFill>
                <a:latin typeface="Arial" charset="0"/>
                <a:ea typeface="ＭＳ Ｐゴシック" charset="0"/>
                <a:cs typeface="ＭＳ Ｐゴシック" charset="0"/>
              </a:rPr>
              <a:t>What Is a Network?</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5.1 – Introduction to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5.1.2 – </a:t>
            </a:r>
            <a:r>
              <a:rPr lang="en-GB" sz="1200" kern="1200" dirty="0">
                <a:solidFill>
                  <a:schemeClr val="tx1"/>
                </a:solidFill>
                <a:latin typeface="Arial" charset="0"/>
                <a:ea typeface="ＭＳ Ｐゴシック" charset="0"/>
                <a:cs typeface="ＭＳ Ｐゴシック" charset="0"/>
              </a:rPr>
              <a:t>What Is a Network?</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5.1 – Introduction to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5.1.2 – </a:t>
            </a:r>
            <a:r>
              <a:rPr lang="en-GB" sz="1200" kern="1200" dirty="0">
                <a:solidFill>
                  <a:schemeClr val="tx1"/>
                </a:solidFill>
                <a:latin typeface="Arial" charset="0"/>
                <a:ea typeface="ＭＳ Ｐゴシック" charset="0"/>
                <a:cs typeface="ＭＳ Ｐゴシック" charset="0"/>
              </a:rPr>
              <a:t>What Is a Network?</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5.1 – Introduction to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5.1.2 – </a:t>
            </a:r>
            <a:r>
              <a:rPr lang="en-GB" sz="1200" kern="1200" dirty="0">
                <a:solidFill>
                  <a:schemeClr val="tx1"/>
                </a:solidFill>
                <a:latin typeface="Arial" charset="0"/>
                <a:ea typeface="ＭＳ Ｐゴシック" charset="0"/>
                <a:cs typeface="ＭＳ Ｐゴシック" charset="0"/>
              </a:rPr>
              <a:t>What Is a Network?</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5.1 – Introduction to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5.1.2 – </a:t>
            </a:r>
            <a:r>
              <a:rPr lang="en-GB" sz="1200" kern="1200" dirty="0">
                <a:solidFill>
                  <a:schemeClr val="tx1"/>
                </a:solidFill>
                <a:latin typeface="Arial" charset="0"/>
                <a:ea typeface="ＭＳ Ｐゴシック" charset="0"/>
                <a:cs typeface="ＭＳ Ｐゴシック" charset="0"/>
              </a:rPr>
              <a:t>What Is a Network?</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5.1 – Introduction to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5.1.2 – </a:t>
            </a:r>
            <a:r>
              <a:rPr lang="en-GB" sz="1200" kern="1200" dirty="0">
                <a:solidFill>
                  <a:schemeClr val="tx1"/>
                </a:solidFill>
                <a:latin typeface="Arial" charset="0"/>
                <a:ea typeface="ＭＳ Ｐゴシック" charset="0"/>
                <a:cs typeface="ＭＳ Ｐゴシック" charset="0"/>
              </a:rPr>
              <a:t>What Is a Network?</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5 – Network Fundamentals</a:t>
            </a:r>
          </a:p>
          <a:p>
            <a:pPr>
              <a:buFontTx/>
              <a:buNone/>
            </a:pPr>
            <a:r>
              <a:rPr lang="en-US" sz="1200" b="0" dirty="0"/>
              <a:t>5.2 – Network Interface Layer</a:t>
            </a:r>
          </a:p>
          <a:p>
            <a:pPr>
              <a:buFontTx/>
              <a:buNone/>
            </a:pPr>
            <a:endParaRPr lang="en-IN" sz="1200" b="0" baseline="0"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Introduce the topic and discuss how devices are interconnected in a network.</a:t>
            </a:r>
          </a:p>
          <a:p>
            <a:pPr marL="341313" lvl="1" indent="-171450" algn="l" defTabSz="457200" rtl="0" eaLnBrk="1" latinLnBrk="0" hangingPunct="1">
              <a:buFont typeface="Arial" panose="020B0604020202020204" pitchFamily="34" charset="0"/>
              <a:buChar char="•"/>
            </a:pPr>
            <a:r>
              <a:rPr lang="en-US" sz="1000" baseline="0" dirty="0"/>
              <a:t>Briefly explain to the learners about Ethernet and MAC addresses.</a:t>
            </a:r>
            <a:endParaRPr lang="en-GB" sz="1000" kern="1200" dirty="0">
              <a:solidFill>
                <a:schemeClr val="tx1"/>
              </a:solidFill>
              <a:latin typeface="+mn-lt"/>
              <a:ea typeface="+mn-ea"/>
              <a:cs typeface="+mn-cs"/>
            </a:endParaRPr>
          </a:p>
          <a:p>
            <a:pPr marL="341313" lvl="1" indent="-171450" algn="l" defTabSz="457200" rtl="0" eaLnBrk="1" latinLnBrk="0" hangingPunct="1">
              <a:buFont typeface="Arial" panose="020B0604020202020204" pitchFamily="34" charset="0"/>
              <a:buChar char="•"/>
            </a:pPr>
            <a:r>
              <a:rPr lang="en-US" sz="1000" baseline="0" dirty="0"/>
              <a:t>Help the learners get familiar with switching and its process. </a:t>
            </a:r>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By the end of the topic, ensure that the learners have knowledge about Virtual LANs (VLANs)</a:t>
            </a:r>
            <a:r>
              <a:rPr lang="en-GB" sz="1200" b="0" i="0" kern="1200" baseline="0" dirty="0">
                <a:solidFill>
                  <a:schemeClr val="tx1"/>
                </a:solidFill>
                <a:latin typeface="+mn-lt"/>
                <a:ea typeface="+mn-ea"/>
                <a:cs typeface="+mn-cs"/>
              </a:rPr>
              <a:t>.</a:t>
            </a:r>
            <a:endParaRPr lang="en-US" sz="1000" dirty="0">
              <a:solidFill>
                <a:prstClr val="black"/>
              </a:solidFill>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GB" sz="1000" b="0" i="0" kern="1200" dirty="0">
                <a:solidFill>
                  <a:schemeClr val="tx1"/>
                </a:solidFill>
                <a:latin typeface="+mn-lt"/>
                <a:ea typeface="+mn-ea"/>
                <a:cs typeface="+mn-cs"/>
              </a:rPr>
              <a:t>Ethernet, MAC addresses, switching,</a:t>
            </a:r>
            <a:r>
              <a:rPr lang="en-GB" sz="1000" b="0" i="0" kern="1200" baseline="0" dirty="0">
                <a:solidFill>
                  <a:schemeClr val="tx1"/>
                </a:solidFill>
                <a:latin typeface="+mn-lt"/>
                <a:ea typeface="+mn-ea"/>
                <a:cs typeface="+mn-cs"/>
              </a:rPr>
              <a:t> vLANs, </a:t>
            </a:r>
            <a:r>
              <a:rPr lang="en-GB" sz="800" b="0" i="0" kern="1200" baseline="0" dirty="0">
                <a:solidFill>
                  <a:schemeClr val="tx1"/>
                </a:solidFill>
                <a:latin typeface="+mn-lt"/>
                <a:ea typeface="+mn-ea"/>
                <a:cs typeface="+mn-cs"/>
              </a:rPr>
              <a:t>Network Topology</a:t>
            </a:r>
            <a:endParaRPr lang="en-GB"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21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5.2 – Network Interface Layer</a:t>
            </a:r>
          </a:p>
          <a:p>
            <a:r>
              <a:rPr lang="en-GB" sz="1200" b="0" dirty="0"/>
              <a:t>5.2.1 </a:t>
            </a:r>
            <a:r>
              <a:rPr lang="en-US" sz="1200" kern="1200" dirty="0">
                <a:solidFill>
                  <a:schemeClr val="tx1"/>
                </a:solidFill>
                <a:latin typeface="Arial" charset="0"/>
                <a:ea typeface="ＭＳ Ｐゴシック" charset="0"/>
                <a:cs typeface="ＭＳ Ｐゴシック" charset="0"/>
              </a:rPr>
              <a:t>– </a:t>
            </a:r>
            <a:r>
              <a:rPr lang="en-GB" sz="1200" b="0" i="0" kern="1200" dirty="0">
                <a:solidFill>
                  <a:schemeClr val="tx1"/>
                </a:solidFill>
                <a:latin typeface="+mn-lt"/>
                <a:ea typeface="+mn-ea"/>
                <a:cs typeface="+mn-cs"/>
              </a:rPr>
              <a:t>Understanding the Network Interface Layer</a:t>
            </a:r>
          </a:p>
        </p:txBody>
      </p:sp>
    </p:spTree>
    <p:extLst>
      <p:ext uri="{BB962C8B-B14F-4D97-AF65-F5344CB8AC3E}">
        <p14:creationId xmlns:p14="http://schemas.microsoft.com/office/powerpoint/2010/main" val="352519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5.2 – Network Interface Layer</a:t>
            </a:r>
          </a:p>
          <a:p>
            <a:r>
              <a:rPr lang="en-GB" sz="1200" b="0" dirty="0"/>
              <a:t>5.2.2</a:t>
            </a:r>
            <a:r>
              <a:rPr lang="en-GB" sz="1200" b="0" baseline="0" dirty="0"/>
              <a:t> </a:t>
            </a:r>
            <a:r>
              <a:rPr lang="en-US" sz="1200" kern="1200" dirty="0">
                <a:solidFill>
                  <a:schemeClr val="tx1"/>
                </a:solidFill>
                <a:latin typeface="Arial" charset="0"/>
                <a:ea typeface="ＭＳ Ｐゴシック" charset="0"/>
                <a:cs typeface="ＭＳ Ｐゴシック" charset="0"/>
              </a:rPr>
              <a:t>– </a:t>
            </a:r>
            <a:r>
              <a:rPr lang="en-GB" sz="1200" b="0" i="0" kern="1200" dirty="0">
                <a:solidFill>
                  <a:schemeClr val="tx1"/>
                </a:solidFill>
                <a:latin typeface="+mn-lt"/>
                <a:ea typeface="+mn-ea"/>
                <a:cs typeface="+mn-cs"/>
              </a:rPr>
              <a:t>Ethernet</a:t>
            </a:r>
          </a:p>
        </p:txBody>
      </p:sp>
    </p:spTree>
    <p:extLst>
      <p:ext uri="{BB962C8B-B14F-4D97-AF65-F5344CB8AC3E}">
        <p14:creationId xmlns:p14="http://schemas.microsoft.com/office/powerpoint/2010/main" val="3525190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5.2 – Network Interface Layer</a:t>
            </a:r>
          </a:p>
          <a:p>
            <a:r>
              <a:rPr lang="en-GB" sz="1200" b="0" dirty="0"/>
              <a:t>5.2.2</a:t>
            </a:r>
            <a:r>
              <a:rPr lang="en-GB" sz="1200" b="0" baseline="0" dirty="0"/>
              <a:t> </a:t>
            </a:r>
            <a:r>
              <a:rPr lang="en-US" sz="1200" kern="1200" dirty="0">
                <a:solidFill>
                  <a:schemeClr val="tx1"/>
                </a:solidFill>
                <a:latin typeface="Arial" charset="0"/>
                <a:ea typeface="ＭＳ Ｐゴシック" charset="0"/>
                <a:cs typeface="ＭＳ Ｐゴシック" charset="0"/>
              </a:rPr>
              <a:t>– </a:t>
            </a:r>
            <a:r>
              <a:rPr lang="en-GB" sz="1200" b="0" i="0" kern="1200" dirty="0">
                <a:solidFill>
                  <a:schemeClr val="tx1"/>
                </a:solidFill>
                <a:latin typeface="+mn-lt"/>
                <a:ea typeface="+mn-ea"/>
                <a:cs typeface="+mn-cs"/>
              </a:rPr>
              <a:t>Ethernet</a:t>
            </a:r>
          </a:p>
        </p:txBody>
      </p:sp>
    </p:spTree>
    <p:extLst>
      <p:ext uri="{BB962C8B-B14F-4D97-AF65-F5344CB8AC3E}">
        <p14:creationId xmlns:p14="http://schemas.microsoft.com/office/powerpoint/2010/main" val="35251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5.2 – Network Interface Layer</a:t>
            </a:r>
          </a:p>
          <a:p>
            <a:r>
              <a:rPr lang="en-GB" sz="1200" b="0" dirty="0"/>
              <a:t>5.2.3</a:t>
            </a:r>
            <a:r>
              <a:rPr lang="en-GB" sz="1200" b="0" baseline="0" dirty="0"/>
              <a:t> </a:t>
            </a:r>
            <a:r>
              <a:rPr lang="en-US" sz="1200" kern="1200" dirty="0">
                <a:solidFill>
                  <a:schemeClr val="tx1"/>
                </a:solidFill>
                <a:latin typeface="Arial" charset="0"/>
                <a:ea typeface="ＭＳ Ｐゴシック" charset="0"/>
                <a:cs typeface="ＭＳ Ｐゴシック" charset="0"/>
              </a:rPr>
              <a:t>– </a:t>
            </a:r>
            <a:r>
              <a:rPr lang="en-GB" sz="1200" b="0" i="0" kern="1200" dirty="0">
                <a:solidFill>
                  <a:schemeClr val="tx1"/>
                </a:solidFill>
                <a:latin typeface="+mn-lt"/>
                <a:ea typeface="+mn-ea"/>
                <a:cs typeface="+mn-cs"/>
              </a:rPr>
              <a:t>MAC Addresses</a:t>
            </a:r>
          </a:p>
        </p:txBody>
      </p:sp>
    </p:spTree>
    <p:extLst>
      <p:ext uri="{BB962C8B-B14F-4D97-AF65-F5344CB8AC3E}">
        <p14:creationId xmlns:p14="http://schemas.microsoft.com/office/powerpoint/2010/main" val="352519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5.2 – Network Interface Layer</a:t>
            </a:r>
          </a:p>
          <a:p>
            <a:r>
              <a:rPr lang="en-GB" sz="1200" b="0" dirty="0"/>
              <a:t>5.2.4</a:t>
            </a:r>
            <a:r>
              <a:rPr lang="en-GB" sz="1200" b="0" baseline="0" dirty="0"/>
              <a:t> </a:t>
            </a:r>
            <a:r>
              <a:rPr lang="en-US" sz="1200" kern="1200" dirty="0">
                <a:solidFill>
                  <a:schemeClr val="tx1"/>
                </a:solidFill>
                <a:latin typeface="Arial" charset="0"/>
                <a:ea typeface="ＭＳ Ｐゴシック" charset="0"/>
                <a:cs typeface="ＭＳ Ｐゴシック" charset="0"/>
              </a:rPr>
              <a:t>– </a:t>
            </a:r>
            <a:r>
              <a:rPr lang="en-GB" sz="1200" b="0" i="0" kern="1200" dirty="0">
                <a:solidFill>
                  <a:schemeClr val="tx1"/>
                </a:solidFill>
                <a:latin typeface="+mn-lt"/>
                <a:ea typeface="+mn-ea"/>
                <a:cs typeface="+mn-cs"/>
              </a:rPr>
              <a:t>Switching</a:t>
            </a:r>
          </a:p>
        </p:txBody>
      </p:sp>
    </p:spTree>
    <p:extLst>
      <p:ext uri="{BB962C8B-B14F-4D97-AF65-F5344CB8AC3E}">
        <p14:creationId xmlns:p14="http://schemas.microsoft.com/office/powerpoint/2010/main" val="352519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5.2 –Network Interface Layer</a:t>
            </a:r>
          </a:p>
          <a:p>
            <a:r>
              <a:rPr lang="en-GB" sz="1200" b="0" dirty="0"/>
              <a:t>5.2.4</a:t>
            </a:r>
            <a:r>
              <a:rPr lang="en-GB" sz="1200" b="0" baseline="0" dirty="0"/>
              <a:t> </a:t>
            </a:r>
            <a:r>
              <a:rPr lang="en-US" sz="1200" kern="1200" dirty="0">
                <a:solidFill>
                  <a:schemeClr val="tx1"/>
                </a:solidFill>
                <a:latin typeface="Arial" charset="0"/>
                <a:ea typeface="ＭＳ Ｐゴシック" charset="0"/>
                <a:cs typeface="ＭＳ Ｐゴシック" charset="0"/>
              </a:rPr>
              <a:t>– </a:t>
            </a:r>
            <a:r>
              <a:rPr lang="en-GB" sz="1200" b="0" i="0" kern="1200" dirty="0">
                <a:solidFill>
                  <a:schemeClr val="tx1"/>
                </a:solidFill>
                <a:latin typeface="+mn-lt"/>
                <a:ea typeface="+mn-ea"/>
                <a:cs typeface="+mn-cs"/>
              </a:rPr>
              <a:t>Switching</a:t>
            </a:r>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5.2 –Network Interface Layer</a:t>
            </a:r>
          </a:p>
          <a:p>
            <a:r>
              <a:rPr lang="en-GB" sz="1200" b="0" dirty="0"/>
              <a:t>5.2.5</a:t>
            </a:r>
            <a:r>
              <a:rPr lang="en-GB" sz="1200" b="0" baseline="0" dirty="0"/>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latin typeface="+mn-lt"/>
                <a:ea typeface="+mn-ea"/>
                <a:cs typeface="+mn-cs"/>
              </a:rPr>
              <a:t>Virtual LANs (VLANs)</a:t>
            </a:r>
          </a:p>
        </p:txBody>
      </p:sp>
    </p:spTree>
    <p:extLst>
      <p:ext uri="{BB962C8B-B14F-4D97-AF65-F5344CB8AC3E}">
        <p14:creationId xmlns:p14="http://schemas.microsoft.com/office/powerpoint/2010/main" val="35251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5.2 –Network Interface Layer</a:t>
            </a:r>
          </a:p>
          <a:p>
            <a:r>
              <a:rPr lang="en-GB" sz="1200" b="0" dirty="0"/>
              <a:t>5.2.5</a:t>
            </a:r>
            <a:r>
              <a:rPr lang="en-GB" sz="1200" b="0" baseline="0" dirty="0"/>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latin typeface="+mn-lt"/>
                <a:ea typeface="+mn-ea"/>
                <a:cs typeface="+mn-cs"/>
              </a:rPr>
              <a:t>Virtual LANs (VLANs)</a:t>
            </a:r>
          </a:p>
        </p:txBody>
      </p:sp>
    </p:spTree>
    <p:extLst>
      <p:ext uri="{BB962C8B-B14F-4D97-AF65-F5344CB8AC3E}">
        <p14:creationId xmlns:p14="http://schemas.microsoft.com/office/powerpoint/2010/main" val="352519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5 – Network Fundamentals</a:t>
            </a:r>
          </a:p>
          <a:p>
            <a:pPr>
              <a:buFontTx/>
              <a:buNone/>
            </a:pPr>
            <a:r>
              <a:rPr lang="en-US" sz="1200" b="0" dirty="0"/>
              <a:t>5.3 – Internetwork Layer</a:t>
            </a:r>
          </a:p>
          <a:p>
            <a:pPr>
              <a:buFontTx/>
              <a:buNone/>
            </a:pPr>
            <a:endParaRPr lang="en-IN" sz="1200" b="0" baseline="0"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10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Give a brief introduction to the topic and discuss how </a:t>
            </a:r>
            <a:r>
              <a:rPr lang="en-US" sz="1200" b="0" i="0" kern="1200" dirty="0">
                <a:solidFill>
                  <a:schemeClr val="tx1"/>
                </a:solidFill>
                <a:latin typeface="+mn-lt"/>
                <a:ea typeface="+mn-ea"/>
                <a:cs typeface="+mn-cs"/>
              </a:rPr>
              <a:t>internetworking provides communication method between</a:t>
            </a:r>
            <a:r>
              <a:rPr lang="en-US" sz="1200" b="0" i="0" kern="1200" baseline="0" dirty="0">
                <a:solidFill>
                  <a:schemeClr val="tx1"/>
                </a:solidFill>
                <a:latin typeface="+mn-lt"/>
                <a:ea typeface="+mn-ea"/>
                <a:cs typeface="+mn-cs"/>
              </a:rPr>
              <a:t> networks.</a:t>
            </a:r>
            <a:endParaRPr lang="en-GB" sz="1000" kern="1200" dirty="0">
              <a:solidFill>
                <a:schemeClr val="tx1"/>
              </a:solidFill>
              <a:latin typeface="+mn-lt"/>
              <a:ea typeface="+mn-ea"/>
              <a:cs typeface="+mn-cs"/>
            </a:endParaRPr>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Introduce what</a:t>
            </a:r>
            <a:r>
              <a:rPr lang="en-GB" sz="1000" kern="1200" baseline="0" dirty="0">
                <a:solidFill>
                  <a:schemeClr val="tx1"/>
                </a:solidFill>
                <a:latin typeface="+mn-lt"/>
                <a:ea typeface="+mn-ea"/>
                <a:cs typeface="+mn-cs"/>
              </a:rPr>
              <a:t> are IPv4 addresses and explain about IPv6 addresses</a:t>
            </a:r>
            <a:r>
              <a:rPr lang="en-GB" sz="1200" b="0" i="0" kern="1200" dirty="0">
                <a:solidFill>
                  <a:schemeClr val="tx1"/>
                </a:solidFill>
                <a:latin typeface="+mn-lt"/>
                <a:ea typeface="+mn-ea"/>
                <a:cs typeface="+mn-cs"/>
              </a:rPr>
              <a:t>. </a:t>
            </a:r>
          </a:p>
          <a:p>
            <a:pPr marL="341313" lvl="1" indent="-171450" algn="l" defTabSz="457200" rtl="0" eaLnBrk="1" latinLnBrk="0" hangingPunct="1">
              <a:buFont typeface="Arial" panose="020B0604020202020204" pitchFamily="34" charset="0"/>
              <a:buChar char="•"/>
            </a:pPr>
            <a:r>
              <a:rPr lang="en-GB" sz="1200" b="0" i="0" kern="1200" dirty="0">
                <a:solidFill>
                  <a:schemeClr val="tx1"/>
                </a:solidFill>
                <a:latin typeface="+mn-lt"/>
                <a:ea typeface="+mn-ea"/>
                <a:cs typeface="+mn-cs"/>
              </a:rPr>
              <a:t>Describe IPv6 unicast addresses to the learners.</a:t>
            </a:r>
          </a:p>
          <a:p>
            <a:pPr marL="341313" lvl="1" indent="-171450" algn="l" defTabSz="457200" rtl="0" eaLnBrk="1" latinLnBrk="0" hangingPunct="1">
              <a:buFont typeface="Arial" panose="020B0604020202020204" pitchFamily="34" charset="0"/>
              <a:buChar char="•"/>
            </a:pPr>
            <a:r>
              <a:rPr lang="en-GB" sz="1200" b="0" i="0" kern="1200" dirty="0">
                <a:solidFill>
                  <a:schemeClr val="tx1"/>
                </a:solidFill>
                <a:latin typeface="+mn-lt"/>
                <a:ea typeface="+mn-ea"/>
                <a:cs typeface="+mn-cs"/>
              </a:rPr>
              <a:t>Explain</a:t>
            </a:r>
            <a:r>
              <a:rPr lang="en-GB" sz="1200" b="0" i="0" kern="1200" baseline="0" dirty="0">
                <a:solidFill>
                  <a:schemeClr val="tx1"/>
                </a:solidFill>
                <a:latin typeface="+mn-lt"/>
                <a:ea typeface="+mn-ea"/>
                <a:cs typeface="+mn-cs"/>
              </a:rPr>
              <a:t> what are routers and how routing is done.</a:t>
            </a:r>
            <a:endParaRPr lang="en-GB" sz="1000" kern="1200" dirty="0">
              <a:solidFill>
                <a:schemeClr val="tx1"/>
              </a:solidFill>
              <a:latin typeface="+mn-l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GB" sz="1000" b="0" i="0" kern="1200" baseline="0" dirty="0">
                <a:solidFill>
                  <a:schemeClr val="tx1"/>
                </a:solidFill>
                <a:latin typeface="+mn-lt"/>
                <a:ea typeface="+mn-ea"/>
                <a:cs typeface="+mn-cs"/>
              </a:rPr>
              <a:t>IPv4, IPv6, unicast addresses, Routers.</a:t>
            </a:r>
            <a:endParaRPr lang="en-GB"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30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5.3</a:t>
            </a:r>
            <a:r>
              <a:rPr lang="en-GB" sz="1200" b="0" baseline="0" dirty="0"/>
              <a:t> </a:t>
            </a:r>
            <a:r>
              <a:rPr lang="en-GB" sz="1200" b="0" dirty="0"/>
              <a:t>– Internetwork Layer</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dirty="0"/>
              <a:t>5.3.1 – </a:t>
            </a:r>
            <a:r>
              <a:rPr lang="en-US" sz="1200" b="0" i="0" kern="1200" dirty="0">
                <a:solidFill>
                  <a:schemeClr val="tx1"/>
                </a:solidFill>
                <a:latin typeface="+mn-lt"/>
                <a:ea typeface="+mn-ea"/>
                <a:cs typeface="+mn-cs"/>
              </a:rPr>
              <a:t>Understanding the Internetwork Layer</a:t>
            </a:r>
          </a:p>
        </p:txBody>
      </p:sp>
    </p:spTree>
    <p:extLst>
      <p:ext uri="{BB962C8B-B14F-4D97-AF65-F5344CB8AC3E}">
        <p14:creationId xmlns:p14="http://schemas.microsoft.com/office/powerpoint/2010/main" val="3525190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5.3</a:t>
            </a:r>
            <a:r>
              <a:rPr lang="en-GB" sz="1200" b="0" baseline="0" dirty="0"/>
              <a:t> </a:t>
            </a:r>
            <a:r>
              <a:rPr lang="en-GB" sz="1200" b="0" dirty="0"/>
              <a:t>– Internetwork Layer</a:t>
            </a:r>
          </a:p>
          <a:p>
            <a:r>
              <a:rPr lang="en-GB" sz="1200" b="0" baseline="0" dirty="0"/>
              <a:t>5.3.2 - </a:t>
            </a:r>
            <a:r>
              <a:rPr lang="en-US" sz="1200" b="0" i="0" kern="1200" dirty="0">
                <a:solidFill>
                  <a:schemeClr val="tx1"/>
                </a:solidFill>
                <a:latin typeface="+mn-lt"/>
                <a:ea typeface="+mn-ea"/>
                <a:cs typeface="+mn-cs"/>
              </a:rPr>
              <a:t>IPv4 Addresses</a:t>
            </a:r>
          </a:p>
        </p:txBody>
      </p:sp>
    </p:spTree>
    <p:extLst>
      <p:ext uri="{BB962C8B-B14F-4D97-AF65-F5344CB8AC3E}">
        <p14:creationId xmlns:p14="http://schemas.microsoft.com/office/powerpoint/2010/main" val="3525190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5.3</a:t>
            </a:r>
            <a:r>
              <a:rPr lang="en-GB" sz="1200" b="0" baseline="0" dirty="0"/>
              <a:t> </a:t>
            </a:r>
            <a:r>
              <a:rPr lang="en-GB" sz="1200" b="0" dirty="0"/>
              <a:t>– Internetwork Layer</a:t>
            </a:r>
          </a:p>
          <a:p>
            <a:r>
              <a:rPr lang="en-GB" sz="1200" b="0" baseline="0" dirty="0"/>
              <a:t>5.3.3 – </a:t>
            </a:r>
            <a:r>
              <a:rPr lang="en-US" sz="1200" b="0" i="0" kern="1200" dirty="0">
                <a:solidFill>
                  <a:schemeClr val="tx1"/>
                </a:solidFill>
                <a:latin typeface="+mn-lt"/>
                <a:ea typeface="+mn-ea"/>
                <a:cs typeface="+mn-cs"/>
              </a:rPr>
              <a:t>IPv6 Addresses</a:t>
            </a:r>
          </a:p>
        </p:txBody>
      </p:sp>
    </p:spTree>
    <p:extLst>
      <p:ext uri="{BB962C8B-B14F-4D97-AF65-F5344CB8AC3E}">
        <p14:creationId xmlns:p14="http://schemas.microsoft.com/office/powerpoint/2010/main" val="3525190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5.3</a:t>
            </a:r>
            <a:r>
              <a:rPr lang="en-GB" sz="1200" b="0" baseline="0" dirty="0"/>
              <a:t> </a:t>
            </a:r>
            <a:r>
              <a:rPr lang="en-GB" sz="1200" b="0" dirty="0"/>
              <a:t>– Internetwork Layer</a:t>
            </a:r>
          </a:p>
          <a:p>
            <a:r>
              <a:rPr lang="en-GB" sz="1200" b="0" baseline="0" dirty="0"/>
              <a:t>5.3.4 – </a:t>
            </a:r>
            <a:r>
              <a:rPr lang="en-US" sz="1200" b="0" i="0" kern="1200" dirty="0">
                <a:solidFill>
                  <a:schemeClr val="tx1"/>
                </a:solidFill>
                <a:latin typeface="+mn-lt"/>
                <a:ea typeface="+mn-ea"/>
                <a:cs typeface="+mn-cs"/>
              </a:rPr>
              <a:t>IPv6 Unicast Addresses</a:t>
            </a:r>
          </a:p>
        </p:txBody>
      </p:sp>
    </p:spTree>
    <p:extLst>
      <p:ext uri="{BB962C8B-B14F-4D97-AF65-F5344CB8AC3E}">
        <p14:creationId xmlns:p14="http://schemas.microsoft.com/office/powerpoint/2010/main" val="3525190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5.3</a:t>
            </a:r>
            <a:r>
              <a:rPr lang="en-GB" sz="1200" b="0" baseline="0" dirty="0"/>
              <a:t> </a:t>
            </a:r>
            <a:r>
              <a:rPr lang="en-GB" sz="1200" b="0" dirty="0"/>
              <a:t>– Internetwork Layer</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baseline="0" dirty="0"/>
              <a:t>5.3.5 - </a:t>
            </a:r>
            <a:r>
              <a:rPr lang="en-US" sz="1200" b="0" i="0" kern="1200" dirty="0">
                <a:solidFill>
                  <a:schemeClr val="tx1"/>
                </a:solidFill>
                <a:latin typeface="+mn-lt"/>
                <a:ea typeface="+mn-ea"/>
                <a:cs typeface="+mn-cs"/>
              </a:rPr>
              <a:t>Routers and Routing</a:t>
            </a:r>
          </a:p>
        </p:txBody>
      </p:sp>
    </p:spTree>
    <p:extLst>
      <p:ext uri="{BB962C8B-B14F-4D97-AF65-F5344CB8AC3E}">
        <p14:creationId xmlns:p14="http://schemas.microsoft.com/office/powerpoint/2010/main" val="3525190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5 – Network Fundamentals</a:t>
            </a:r>
          </a:p>
          <a:p>
            <a:pPr>
              <a:buFontTx/>
              <a:buNone/>
            </a:pPr>
            <a:r>
              <a:rPr lang="en-US" sz="1200" b="0" dirty="0"/>
              <a:t>5.4 – Network Devices</a:t>
            </a:r>
          </a:p>
          <a:p>
            <a:pPr>
              <a:buFontTx/>
              <a:buNone/>
            </a:pPr>
            <a:endParaRPr lang="en-IN" sz="1200" b="0" baseline="0"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15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Introduce the topic and discuss how</a:t>
            </a:r>
            <a:r>
              <a:rPr lang="en-GB" sz="1200" b="0" i="0" kern="1200" dirty="0">
                <a:solidFill>
                  <a:schemeClr val="tx1"/>
                </a:solidFill>
                <a:latin typeface="+mn-lt"/>
                <a:ea typeface="+mn-ea"/>
                <a:cs typeface="+mn-cs"/>
              </a:rPr>
              <a:t> the networking devices perform the switching and routing functions.</a:t>
            </a:r>
          </a:p>
          <a:p>
            <a:pPr marL="341313" lvl="1" indent="-171450" algn="l" defTabSz="457200" rtl="0" eaLnBrk="1" latinLnBrk="0" hangingPunct="1">
              <a:buFont typeface="Arial" panose="020B0604020202020204" pitchFamily="34" charset="0"/>
              <a:buChar char="•"/>
            </a:pPr>
            <a:r>
              <a:rPr lang="en-GB" sz="1000" dirty="0"/>
              <a:t>Introduce the concept of a firewall and explain how a firewall prevents unauthorized access into or out of a network.</a:t>
            </a:r>
          </a:p>
          <a:p>
            <a:pPr marL="341313" lvl="1" indent="-171450" algn="l" defTabSz="457200" rtl="0" eaLnBrk="1" latinLnBrk="0" hangingPunct="1">
              <a:buFont typeface="Arial" panose="020B0604020202020204" pitchFamily="34" charset="0"/>
              <a:buChar char="•"/>
            </a:pPr>
            <a:r>
              <a:rPr lang="en-GB" sz="1000" dirty="0"/>
              <a:t>Bring on the topic of load balancers and discuss how they improve the distribution of workload.</a:t>
            </a:r>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By the end of the topic, make the learners</a:t>
            </a:r>
            <a:r>
              <a:rPr lang="en-GB" sz="1000" dirty="0"/>
              <a:t> familiar with Network diagrams.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GB" sz="1000" b="0" i="0" kern="1200" baseline="0" dirty="0">
                <a:solidFill>
                  <a:schemeClr val="tx1"/>
                </a:solidFill>
                <a:latin typeface="+mn-lt"/>
                <a:ea typeface="+mn-ea"/>
                <a:cs typeface="+mn-cs"/>
              </a:rPr>
              <a:t>Ethernet switches, routers, firewalls, load balancers, Network diagrams</a:t>
            </a:r>
            <a:endParaRPr lang="en-GB"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36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5.4.1 – Ethernet switches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5.4.1 – Ethernet switches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5.4.2 - Routers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5.4.2 - Routers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5.4.3 - Firewalls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5.4.3 - Firewalls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5.4.3 - Firewalls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5.4.3 - Firewalls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5.4.4 – Load Balancers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5.4.5 – Network Diagrams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GB" sz="1200" b="0" baseline="0" dirty="0"/>
              <a:t>5.4.5 – Network Diagrams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5.4</a:t>
            </a:r>
            <a:r>
              <a:rPr lang="en-GB" sz="1200" b="0" baseline="0" dirty="0"/>
              <a:t> </a:t>
            </a:r>
            <a:r>
              <a:rPr lang="en-GB" sz="1200" b="0" dirty="0"/>
              <a:t>– Network Devices</a:t>
            </a:r>
          </a:p>
          <a:p>
            <a:r>
              <a:rPr lang="en-US" sz="1200" b="0" i="0" kern="1200" dirty="0">
                <a:solidFill>
                  <a:schemeClr val="tx1"/>
                </a:solidFill>
                <a:latin typeface="+mn-lt"/>
                <a:ea typeface="+mn-ea"/>
                <a:cs typeface="+mn-cs"/>
              </a:rPr>
              <a:t>5.4.6 - Packet Tracer – Explore a Simple Network</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5 – Network Fundamentals</a:t>
            </a:r>
          </a:p>
          <a:p>
            <a:pPr>
              <a:buFontTx/>
              <a:buNone/>
            </a:pPr>
            <a:r>
              <a:rPr lang="en-US" sz="1200" b="0" dirty="0"/>
              <a:t>5.5 – Networking Protocols</a:t>
            </a:r>
          </a:p>
          <a:p>
            <a:pPr>
              <a:buFontTx/>
              <a:buNone/>
            </a:pPr>
            <a:endParaRPr lang="en-IN" sz="1200" b="0" baseline="0"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25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Introduce the topic and discuss about the</a:t>
            </a:r>
            <a:r>
              <a:rPr lang="en-GB" sz="100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standard network protocols.</a:t>
            </a:r>
          </a:p>
          <a:p>
            <a:pPr marL="341313" lvl="1" indent="-171450" algn="l" defTabSz="457200" rtl="0" eaLnBrk="1" latinLnBrk="0" hangingPunct="1">
              <a:buFont typeface="Arial" panose="020B0604020202020204" pitchFamily="34" charset="0"/>
              <a:buChar char="•"/>
            </a:pPr>
            <a:r>
              <a:rPr lang="en-GB" sz="1000" b="0" i="0" kern="1200" dirty="0">
                <a:solidFill>
                  <a:schemeClr val="tx1"/>
                </a:solidFill>
                <a:latin typeface="+mn-lt"/>
                <a:ea typeface="+mn-ea"/>
                <a:cs typeface="+mn-cs"/>
              </a:rPr>
              <a:t>Ensure that the learners understand different network protocols such as DHCP, DNS, SNMP, NTP</a:t>
            </a:r>
          </a:p>
          <a:p>
            <a:pPr marL="341313" lvl="1" indent="-171450" algn="l" defTabSz="457200" rtl="0" eaLnBrk="1" latinLnBrk="0" hangingPunct="1">
              <a:buFont typeface="Arial" panose="020B0604020202020204" pitchFamily="34" charset="0"/>
              <a:buChar char="•"/>
            </a:pPr>
            <a:r>
              <a:rPr lang="en-GB" sz="1000" b="0" i="0" kern="1200" dirty="0">
                <a:solidFill>
                  <a:schemeClr val="tx1"/>
                </a:solidFill>
                <a:latin typeface="+mn-lt"/>
                <a:ea typeface="+mn-ea"/>
                <a:cs typeface="+mn-cs"/>
              </a:rPr>
              <a:t>By the end of the topic, discuss with the learners about </a:t>
            </a:r>
            <a:r>
              <a:rPr lang="en-IN" sz="1200" b="0" i="0" kern="1200" dirty="0">
                <a:solidFill>
                  <a:schemeClr val="tx1"/>
                </a:solidFill>
                <a:effectLst/>
                <a:latin typeface="+mn-lt"/>
                <a:ea typeface="+mn-ea"/>
                <a:cs typeface="+mn-cs"/>
              </a:rPr>
              <a:t>Network Address Translation</a:t>
            </a:r>
            <a:r>
              <a:rPr lang="en-GB" sz="1000" b="0" i="0" kern="1200" dirty="0">
                <a:solidFill>
                  <a:schemeClr val="tx1"/>
                </a:solidFill>
                <a:latin typeface="+mn-lt"/>
                <a:ea typeface="+mn-ea"/>
                <a:cs typeface="+mn-cs"/>
              </a:rPr>
              <a:t>.</a:t>
            </a:r>
            <a:endParaRPr lang="en-US" sz="1000" dirty="0">
              <a:solidFill>
                <a:prstClr val="black"/>
              </a:solidFill>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GB" sz="1200" b="0" i="0" kern="1200" baseline="0" dirty="0">
                <a:solidFill>
                  <a:schemeClr val="tx1"/>
                </a:solidFill>
                <a:latin typeface="+mn-lt"/>
                <a:ea typeface="+mn-ea"/>
                <a:cs typeface="+mn-cs"/>
              </a:rPr>
              <a:t>DHCP, DNS, SNMP, NTP, NAT</a:t>
            </a:r>
            <a:endParaRPr lang="en-GB"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49</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5.5.1 – Networking Protocols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5.5.2 – DHCP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5.5.2 – DHCP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5.5.3 – DNS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5.5.3 – DNS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5.5.3 – DNS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5.5.4 – SNMP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5.5.4 – SNMP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5.5.4 – SNMP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5.5.4 – SNMP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5.5.4 – SNMP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Is </a:t>
            </a:r>
          </a:p>
        </p:txBody>
      </p:sp>
    </p:spTree>
    <p:extLst>
      <p:ext uri="{BB962C8B-B14F-4D97-AF65-F5344CB8AC3E}">
        <p14:creationId xmlns:p14="http://schemas.microsoft.com/office/powerpoint/2010/main" val="3107969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5.5.4 – SNMP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5.5.5– NTP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5.5.5– NTP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5.5.5 – NTP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5.5.5– NTP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5.5.5– NTP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5.5.6 – NAT</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5.5.6– NAT</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5.5.6 – NAT</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5.5.6– NAT</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5.5</a:t>
            </a:r>
            <a:r>
              <a:rPr lang="en-GB" sz="1200" b="0" baseline="0" dirty="0"/>
              <a:t> </a:t>
            </a:r>
            <a:r>
              <a:rPr lang="en-GB" sz="1200" b="0" dirty="0"/>
              <a:t>– Networking Protocols</a:t>
            </a:r>
          </a:p>
          <a:p>
            <a:r>
              <a:rPr lang="en-US" sz="1200" b="0" i="0" kern="1200" dirty="0">
                <a:solidFill>
                  <a:schemeClr val="tx1"/>
                </a:solidFill>
                <a:latin typeface="+mn-lt"/>
                <a:ea typeface="+mn-ea"/>
                <a:cs typeface="+mn-cs"/>
              </a:rPr>
              <a:t>5.5.7- Packet Tracer – Explore Network Protocols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5 – Network Fundamentals</a:t>
            </a:r>
          </a:p>
          <a:p>
            <a:r>
              <a:rPr lang="en-US" sz="1200" b="0" dirty="0"/>
              <a:t>5.6 – </a:t>
            </a:r>
            <a:r>
              <a:rPr lang="en-US" sz="1200" b="0" i="0" kern="1200" dirty="0">
                <a:solidFill>
                  <a:schemeClr val="tx1"/>
                </a:solidFill>
                <a:latin typeface="+mn-lt"/>
                <a:ea typeface="+mn-ea"/>
                <a:cs typeface="+mn-cs"/>
              </a:rPr>
              <a:t>Troubleshooting Application Connectivity Issues</a:t>
            </a:r>
          </a:p>
          <a:p>
            <a:pPr>
              <a:buFontTx/>
              <a:buNone/>
            </a:pPr>
            <a:endParaRPr lang="en-IN" sz="1200" b="0" baseline="0"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20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GB" sz="1000" kern="1200" dirty="0">
                <a:solidFill>
                  <a:schemeClr val="tx1"/>
                </a:solidFill>
                <a:latin typeface="+mn-lt"/>
                <a:ea typeface="+mn-ea"/>
                <a:cs typeface="+mn-cs"/>
              </a:rPr>
              <a:t>Introduce the topic and discuss </a:t>
            </a:r>
            <a:r>
              <a:rPr lang="en-US" sz="1200" b="0" i="0" kern="1200" baseline="0" dirty="0">
                <a:solidFill>
                  <a:schemeClr val="tx1"/>
                </a:solidFill>
                <a:latin typeface="+mn-lt"/>
                <a:ea typeface="+mn-ea"/>
                <a:cs typeface="+mn-cs"/>
              </a:rPr>
              <a:t>troubleshooting application connectivity issues</a:t>
            </a:r>
            <a:r>
              <a:rPr lang="en-US" sz="1200" b="0" i="0" kern="1200" dirty="0">
                <a:solidFill>
                  <a:schemeClr val="tx1"/>
                </a:solidFill>
                <a:latin typeface="+mn-lt"/>
                <a:ea typeface="+mn-ea"/>
                <a:cs typeface="+mn-cs"/>
              </a:rPr>
              <a:t>.</a:t>
            </a:r>
            <a:endParaRPr lang="en-GB" sz="1200" b="0" i="0" kern="1200" dirty="0">
              <a:solidFill>
                <a:schemeClr val="tx1"/>
              </a:solidFill>
              <a:latin typeface="+mn-lt"/>
              <a:ea typeface="+mn-ea"/>
              <a:cs typeface="+mn-cs"/>
            </a:endParaRPr>
          </a:p>
          <a:p>
            <a:pPr marL="341313" lvl="1" indent="-171450" algn="l" defTabSz="457200" rtl="0" eaLnBrk="1" latinLnBrk="0" hangingPunct="1">
              <a:buFont typeface="Arial" panose="020B0604020202020204" pitchFamily="34" charset="0"/>
              <a:buChar char="•"/>
            </a:pPr>
            <a:r>
              <a:rPr lang="en-GB" sz="1000" dirty="0"/>
              <a:t>Discuss software utilities such as ifconfig, ping, traceroute, nslookup.</a:t>
            </a:r>
            <a:endParaRPr lang="en-US" sz="1000" dirty="0">
              <a:solidFill>
                <a:prstClr val="black"/>
              </a:solidFill>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baseline="0" dirty="0">
                <a:solidFill>
                  <a:schemeClr val="tx1"/>
                </a:solidFill>
                <a:latin typeface="+mn-lt"/>
                <a:ea typeface="+mn-ea"/>
                <a:cs typeface="+mn-cs"/>
              </a:rPr>
              <a:t>network connectivity issues, if</a:t>
            </a:r>
            <a:r>
              <a:rPr lang="en-GB" sz="1200" b="0" i="0" kern="1200" dirty="0">
                <a:solidFill>
                  <a:schemeClr val="tx1"/>
                </a:solidFill>
                <a:latin typeface="+mn-lt"/>
                <a:ea typeface="+mn-ea"/>
                <a:cs typeface="+mn-cs"/>
              </a:rPr>
              <a:t>config, ping, nslookup, traceroute</a:t>
            </a:r>
            <a:endParaRPr lang="en-GB" sz="10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72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5.6.1 - </a:t>
            </a:r>
            <a:r>
              <a:rPr lang="en-GB" sz="1200" b="0" i="0" kern="1200" dirty="0">
                <a:solidFill>
                  <a:schemeClr val="tx1"/>
                </a:solidFill>
                <a:latin typeface="+mn-lt"/>
                <a:ea typeface="+mn-ea"/>
                <a:cs typeface="+mn-cs"/>
              </a:rPr>
              <a:t>Troubleshooting Common Network Connectivity Issues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5.6.1 - </a:t>
            </a:r>
            <a:r>
              <a:rPr lang="en-GB" sz="1200" b="0" i="0" kern="1200" dirty="0">
                <a:solidFill>
                  <a:schemeClr val="tx1"/>
                </a:solidFill>
                <a:latin typeface="+mn-lt"/>
                <a:ea typeface="+mn-ea"/>
                <a:cs typeface="+mn-cs"/>
              </a:rPr>
              <a:t>Troubleshooting Common Network Connectivity Issues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74</a:t>
            </a:fld>
            <a:endParaRPr lang="en-US" dirty="0">
              <a:solidFill>
                <a:prstClr val="black"/>
              </a:solidFill>
            </a:endParaRPr>
          </a:p>
        </p:txBody>
      </p:sp>
    </p:spTree>
    <p:extLst>
      <p:ext uri="{BB962C8B-B14F-4D97-AF65-F5344CB8AC3E}">
        <p14:creationId xmlns:p14="http://schemas.microsoft.com/office/powerpoint/2010/main" val="33464593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5.6.1- </a:t>
            </a:r>
            <a:r>
              <a:rPr lang="en-GB" sz="1200" b="0" i="0" kern="1200" dirty="0">
                <a:solidFill>
                  <a:schemeClr val="tx1"/>
                </a:solidFill>
                <a:latin typeface="+mn-lt"/>
                <a:ea typeface="+mn-ea"/>
                <a:cs typeface="+mn-cs"/>
              </a:rPr>
              <a:t>Troubleshooting Common Network Connectivity Issues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5.6.1- </a:t>
            </a:r>
            <a:r>
              <a:rPr lang="en-GB" sz="1200" b="0" i="0" kern="1200" dirty="0">
                <a:solidFill>
                  <a:schemeClr val="tx1"/>
                </a:solidFill>
                <a:latin typeface="+mn-lt"/>
                <a:ea typeface="+mn-ea"/>
                <a:cs typeface="+mn-cs"/>
              </a:rPr>
              <a:t>Troubleshooting Common Network Connectivity Issues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5.6.2</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Networking Tools – Using ifconfig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5.6.2</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Networking Tools – Using ifconfig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5.6.2</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Networking Tools – Using ifconfig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5.6.2</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Networking Tools – Using ifconfig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DevNet Associate v1.0</a:t>
            </a:r>
          </a:p>
          <a:p>
            <a:pPr>
              <a:buFontTx/>
              <a:buNone/>
            </a:pPr>
            <a:r>
              <a:rPr lang="en-US" sz="1200" b="0" dirty="0"/>
              <a:t>Module 5: Network Fundamentals</a:t>
            </a:r>
          </a:p>
          <a:p>
            <a:pPr>
              <a:buFontTx/>
              <a:buNone/>
            </a:pPr>
            <a:endParaRPr lang="en-IN" sz="1200" b="0" baseline="0"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Start the session by introducing the topic and encouraging the learners to come up with a list of expectations from the session.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solidFill>
                  <a:prstClr val="black"/>
                </a:solidFill>
              </a:rPr>
              <a:t>To build the context of the module, ask the audience what they know about network protocols and their purpose.</a:t>
            </a:r>
            <a:endParaRPr lang="en-US" sz="100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As a NetAcad student, they must be knowing about network operations. </a:t>
            </a:r>
            <a:r>
              <a:rPr lang="en-US" sz="1000" b="0" i="0" kern="1200" dirty="0">
                <a:solidFill>
                  <a:schemeClr val="tx1"/>
                </a:solidFill>
                <a:effectLst/>
                <a:latin typeface="+mn-lt"/>
                <a:ea typeface="+mn-ea"/>
                <a:cs typeface="+mn-cs"/>
              </a:rPr>
              <a:t>Interact with them to refresh their memory about network fundamentals.</a:t>
            </a:r>
            <a:endParaRPr lang="en-US" sz="1000" b="1" dirty="0"/>
          </a:p>
          <a:p>
            <a:pPr marL="341313" lvl="1" indent="-171450">
              <a:buFont typeface="Arial" panose="020B0604020202020204" pitchFamily="34" charset="0"/>
              <a:buChar char="•"/>
            </a:pPr>
            <a:r>
              <a:rPr lang="en-US" sz="1000" dirty="0">
                <a:solidFill>
                  <a:prstClr val="black"/>
                </a:solidFill>
              </a:rPr>
              <a:t>Read out the Objectives and briefly describe each.</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1" kern="1200" dirty="0">
                <a:solidFill>
                  <a:schemeClr val="tx1"/>
                </a:solidFill>
                <a:latin typeface="+mn-lt"/>
                <a:ea typeface="+mn-ea"/>
                <a:cs typeface="+mn-cs"/>
              </a:rPr>
              <a:t>NA</a:t>
            </a:r>
            <a:endParaRPr lang="en-GB" sz="1000" i="1"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5.6.3</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ping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5.6.3</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ping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5.6.3</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ping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5.6.3</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ping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5.6.3</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ping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5.6.4</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traceroute</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5.6.4</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traceroute</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5.6.4</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traceroute</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5.6.4</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traceroute</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5.6.4</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traceroute</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90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10</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DevNet Associate v1.0</a:t>
            </a:r>
            <a:endParaRPr lang="en-US" sz="1200" b="0" i="0" kern="1200" dirty="0">
              <a:solidFill>
                <a:schemeClr val="tx1"/>
              </a:solidFill>
              <a:effectLst/>
              <a:latin typeface="+mn-lt"/>
              <a:ea typeface="+mn-ea"/>
              <a:cs typeface="+mn-cs"/>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5 – </a:t>
            </a:r>
            <a:r>
              <a:rPr lang="en-US" sz="1200" b="0" dirty="0">
                <a:latin typeface="Times New Roman"/>
                <a:cs typeface="Times New Roman"/>
              </a:rPr>
              <a:t> </a:t>
            </a:r>
            <a:r>
              <a:rPr lang="en-US" sz="1200" b="0" dirty="0"/>
              <a:t>Network Fundamentals</a:t>
            </a:r>
            <a:endParaRPr lang="en-US" dirty="0">
              <a:latin typeface="Times New Roman"/>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5.0 – Introduction</a:t>
            </a:r>
            <a:endParaRPr lang="en-US" dirty="0">
              <a:latin typeface="Times New Roman"/>
              <a:cs typeface="Times New Roman"/>
            </a:endParaRPr>
          </a:p>
          <a:p>
            <a:pPr marL="0" marR="0" lvl="0" indent="0" algn="l" defTabSz="457200" rtl="0" eaLnBrk="1" fontAlgn="auto" latinLnBrk="0" hangingPunct="1">
              <a:lnSpc>
                <a:spcPct val="100000"/>
              </a:lnSpc>
              <a:spcBef>
                <a:spcPts val="0"/>
              </a:spcBef>
              <a:spcAft>
                <a:spcPts val="0"/>
              </a:spcAft>
              <a:buClrTx/>
              <a:buSzTx/>
              <a:buFontTx/>
              <a:buNone/>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defRPr/>
            </a:pPr>
            <a:r>
              <a:rPr lang="en-IN" dirty="0">
                <a:latin typeface="Times New Roman"/>
                <a:cs typeface="Times New Roman"/>
              </a:rPr>
              <a:t>5.0.2 – </a:t>
            </a:r>
            <a:r>
              <a:rPr lang="en-US" sz="1200" b="0" i="0" kern="1200" dirty="0">
                <a:solidFill>
                  <a:schemeClr val="tx1"/>
                </a:solidFill>
                <a:effectLst/>
                <a:latin typeface="+mn-lt"/>
                <a:ea typeface="+mn-ea"/>
                <a:cs typeface="+mn-cs"/>
              </a:rPr>
              <a:t>What Will I Learn to Do in this Module?</a:t>
            </a: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latin typeface="Times New Roman"/>
              <a:cs typeface="Times New Roman"/>
            </a:endParaRPr>
          </a:p>
        </p:txBody>
      </p:sp>
    </p:spTree>
    <p:extLst>
      <p:ext uri="{BB962C8B-B14F-4D97-AF65-F5344CB8AC3E}">
        <p14:creationId xmlns:p14="http://schemas.microsoft.com/office/powerpoint/2010/main" val="15879240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5.6.5</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Using nslookup</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91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5.6.6</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a:t>
            </a:r>
            <a:r>
              <a:rPr lang="en-GB" sz="1200" b="0" i="0" kern="1200" dirty="0">
                <a:solidFill>
                  <a:schemeClr val="tx1"/>
                </a:solidFill>
                <a:latin typeface="+mn-lt"/>
                <a:ea typeface="+mn-ea"/>
                <a:cs typeface="+mn-cs"/>
              </a:rPr>
              <a:t>Packet Tracer – Troubleshoot Common Network Problems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92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93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5.6</a:t>
            </a:r>
            <a:r>
              <a:rPr lang="en-GB" sz="1200" b="0" baseline="0" dirty="0"/>
              <a:t> </a:t>
            </a:r>
            <a:r>
              <a:rPr lang="en-GB" sz="1200" b="0" dirty="0"/>
              <a:t>– </a:t>
            </a:r>
            <a:r>
              <a:rPr lang="en-US" sz="1200" b="0" i="0" kern="1200" dirty="0">
                <a:solidFill>
                  <a:schemeClr val="tx1"/>
                </a:solidFill>
                <a:latin typeface="+mn-lt"/>
                <a:ea typeface="+mn-ea"/>
                <a:cs typeface="+mn-cs"/>
              </a:rPr>
              <a:t>Troubleshooting Application Connectivity Issues</a:t>
            </a:r>
            <a:endParaRPr lang="en-GB" sz="1200" b="0" dirty="0"/>
          </a:p>
          <a:p>
            <a:r>
              <a:rPr lang="en-US" sz="1200" b="0" i="0" kern="1200" dirty="0">
                <a:solidFill>
                  <a:schemeClr val="tx1"/>
                </a:solidFill>
                <a:latin typeface="+mn-lt"/>
                <a:ea typeface="+mn-ea"/>
                <a:cs typeface="+mn-cs"/>
              </a:rPr>
              <a:t>5.6.7 - Lab – Network Troubleshooting Tools</a:t>
            </a:r>
          </a:p>
        </p:txBody>
      </p:sp>
    </p:spTree>
    <p:extLst>
      <p:ext uri="{BB962C8B-B14F-4D97-AF65-F5344CB8AC3E}">
        <p14:creationId xmlns:p14="http://schemas.microsoft.com/office/powerpoint/2010/main" val="342755459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DevNet Associate v1.0</a:t>
            </a:r>
          </a:p>
          <a:p>
            <a:pPr>
              <a:buFontTx/>
              <a:buNone/>
            </a:pPr>
            <a:r>
              <a:rPr lang="en-US" sz="1200" b="0" dirty="0"/>
              <a:t>5 – Network Fundamentals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5.7 – </a:t>
            </a:r>
            <a:r>
              <a:rPr lang="en-US" sz="1200" b="0" i="0" kern="1200" dirty="0">
                <a:solidFill>
                  <a:schemeClr val="tx1"/>
                </a:solidFill>
                <a:latin typeface="+mn-lt"/>
                <a:ea typeface="+mn-ea"/>
                <a:cs typeface="+mn-cs"/>
              </a:rPr>
              <a:t>Networking Fundamentals Summary</a:t>
            </a:r>
          </a:p>
          <a:p>
            <a:pPr>
              <a:buFontTx/>
              <a:buNone/>
            </a:pPr>
            <a:endParaRPr lang="en-IN" sz="1200" b="0" baseline="0"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2</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a:t>Summarize the module by giving</a:t>
            </a:r>
            <a:r>
              <a:rPr lang="en-IN" sz="1000" baseline="0" dirty="0"/>
              <a:t> brief overview of all topics covered in this module.</a:t>
            </a:r>
            <a:endParaRPr lang="en-US" sz="1050" b="1" dirty="0">
              <a:solidFill>
                <a:prstClr val="black"/>
              </a:solidFill>
            </a:endParaRPr>
          </a:p>
          <a:p>
            <a:pPr marL="341313" lvl="1" indent="-171450">
              <a:buFont typeface="Arial" panose="020B0604020202020204" pitchFamily="34" charset="0"/>
              <a:buNone/>
            </a:pPr>
            <a:endParaRPr lang="en-US" sz="1000" dirty="0">
              <a:solidFill>
                <a:prstClr val="black"/>
              </a:solidFill>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latin typeface="+mn-lt"/>
                <a:ea typeface="+mn-ea"/>
                <a:cs typeface="+mn-cs"/>
              </a:rPr>
              <a:t>NA</a:t>
            </a:r>
            <a:endParaRPr lang="en-GB" sz="10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94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r>
              <a:rPr lang="en-GB" sz="1200" b="0" dirty="0"/>
              <a:t>5.7</a:t>
            </a:r>
            <a:r>
              <a:rPr lang="en-GB" sz="1200" b="0" baseline="0" dirty="0"/>
              <a:t> </a:t>
            </a:r>
            <a:r>
              <a:rPr lang="en-GB" sz="1200" b="0" dirty="0"/>
              <a:t>– </a:t>
            </a:r>
            <a:r>
              <a:rPr lang="en-US" sz="1200" b="0" i="0" kern="1200" dirty="0">
                <a:solidFill>
                  <a:schemeClr val="tx1"/>
                </a:solidFill>
                <a:latin typeface="+mn-lt"/>
                <a:ea typeface="+mn-ea"/>
                <a:cs typeface="+mn-cs"/>
              </a:rPr>
              <a:t>Networking Fundamentals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5.7.1</a:t>
            </a:r>
            <a:r>
              <a:rPr lang="en-US" sz="1200" b="0" i="0" kern="1200" baseline="0" dirty="0">
                <a:solidFill>
                  <a:schemeClr val="tx1"/>
                </a:solidFill>
                <a:latin typeface="+mn-lt"/>
                <a:ea typeface="+mn-ea"/>
                <a:cs typeface="+mn-cs"/>
              </a:rPr>
              <a:t> - </a:t>
            </a:r>
            <a:r>
              <a:rPr lang="en-GB" sz="1200" b="0" i="0" kern="1200" dirty="0">
                <a:solidFill>
                  <a:schemeClr val="tx1"/>
                </a:solidFill>
                <a:latin typeface="+mn-lt"/>
                <a:ea typeface="+mn-ea"/>
                <a:cs typeface="+mn-cs"/>
              </a:rPr>
              <a:t>What Did I Learn in this Module?</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95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r>
              <a:rPr lang="en-GB" sz="1200" b="0" dirty="0"/>
              <a:t>5.7</a:t>
            </a:r>
            <a:r>
              <a:rPr lang="en-GB" sz="1200" b="0" baseline="0" dirty="0"/>
              <a:t> </a:t>
            </a:r>
            <a:r>
              <a:rPr lang="en-GB" sz="1200" b="0" dirty="0"/>
              <a:t>– </a:t>
            </a:r>
            <a:r>
              <a:rPr lang="en-US" sz="1200" b="0" i="0" kern="1200" dirty="0">
                <a:solidFill>
                  <a:schemeClr val="tx1"/>
                </a:solidFill>
                <a:latin typeface="+mn-lt"/>
                <a:ea typeface="+mn-ea"/>
                <a:cs typeface="+mn-cs"/>
              </a:rPr>
              <a:t>Networking Fundamentals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5.7.1</a:t>
            </a:r>
            <a:r>
              <a:rPr lang="en-US" sz="1200" b="0" i="0" kern="1200" baseline="0" dirty="0">
                <a:solidFill>
                  <a:schemeClr val="tx1"/>
                </a:solidFill>
                <a:latin typeface="+mn-lt"/>
                <a:ea typeface="+mn-ea"/>
                <a:cs typeface="+mn-cs"/>
              </a:rPr>
              <a:t> - </a:t>
            </a:r>
            <a:r>
              <a:rPr lang="en-GB" sz="1200" b="0" i="0" kern="1200" dirty="0">
                <a:solidFill>
                  <a:schemeClr val="tx1"/>
                </a:solidFill>
                <a:latin typeface="+mn-lt"/>
                <a:ea typeface="+mn-ea"/>
                <a:cs typeface="+mn-cs"/>
              </a:rPr>
              <a:t>What Did I Learn in this Module?</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96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97</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GB" sz="1200" b="0" dirty="0"/>
              <a:t>5 – Network Fundamentals</a:t>
            </a:r>
          </a:p>
          <a:p>
            <a:pPr>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8.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40.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8.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828810"/>
            <a:ext cx="7106960" cy="700766"/>
          </a:xfrm>
        </p:spPr>
        <p:txBody>
          <a:bodyPr/>
          <a:lstStyle/>
          <a:p>
            <a:r>
              <a:rPr lang="en-US" dirty="0">
                <a:solidFill>
                  <a:schemeClr val="accent5">
                    <a:lumMod val="40000"/>
                    <a:lumOff val="60000"/>
                  </a:schemeClr>
                </a:solidFill>
              </a:rPr>
              <a:t>Module 5: Network Fundamentals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dirty="0">
                <a:solidFill>
                  <a:schemeClr val="accent5">
                    <a:lumMod val="40000"/>
                    <a:lumOff val="60000"/>
                  </a:schemeClr>
                </a:solidFill>
              </a:rPr>
              <a:t>DevNet Associate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568861"/>
            <a:ext cx="8731272" cy="808677"/>
          </a:xfrm>
        </p:spPr>
        <p:txBody>
          <a:bodyPr/>
          <a:lstStyle/>
          <a:p>
            <a:pPr>
              <a:buNone/>
            </a:pPr>
            <a:r>
              <a:rPr lang="en-GB" sz="1400" b="1" dirty="0"/>
              <a:t>Module Title: </a:t>
            </a:r>
            <a:r>
              <a:rPr lang="en-GB" sz="1400" dirty="0"/>
              <a:t>Network Fundamentals</a:t>
            </a:r>
          </a:p>
          <a:p>
            <a:pPr>
              <a:buNone/>
            </a:pPr>
            <a:r>
              <a:rPr lang="en-GB" sz="1400" b="1" dirty="0"/>
              <a:t>Module Objective: </a:t>
            </a:r>
            <a:r>
              <a:rPr lang="en-GB" sz="1400" dirty="0"/>
              <a:t>Apply the processes and devices that support network connectivity.</a:t>
            </a:r>
          </a:p>
          <a:p>
            <a:pPr marL="0" indent="0">
              <a:spcBef>
                <a:spcPct val="30000"/>
              </a:spcBef>
              <a:buNone/>
            </a:pPr>
            <a:endParaRPr lang="en-US" sz="1400" dirty="0"/>
          </a:p>
          <a:p>
            <a:pPr marL="89297" indent="0">
              <a:spcBef>
                <a:spcPct val="30000"/>
              </a:spcBef>
              <a:buNone/>
            </a:pPr>
            <a:endParaRPr lang="en-US" sz="1400" dirty="0"/>
          </a:p>
          <a:p>
            <a:pPr marL="89297" indent="0">
              <a:spcBef>
                <a:spcPct val="30000"/>
              </a:spcBef>
              <a:buNone/>
            </a:pP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2228119686"/>
              </p:ext>
            </p:extLst>
          </p:nvPr>
        </p:nvGraphicFramePr>
        <p:xfrm>
          <a:off x="368135" y="1584783"/>
          <a:ext cx="8193974" cy="2595880"/>
        </p:xfrm>
        <a:graphic>
          <a:graphicData uri="http://schemas.openxmlformats.org/drawingml/2006/table">
            <a:tbl>
              <a:tblPr firstRow="1" bandRow="1">
                <a:tableStyleId>{5C22544A-7EE6-4342-B048-85BDC9FD1C3A}</a:tableStyleId>
              </a:tblPr>
              <a:tblGrid>
                <a:gridCol w="4025735">
                  <a:extLst>
                    <a:ext uri="{9D8B030D-6E8A-4147-A177-3AD203B41FA5}">
                      <a16:colId xmlns:a16="http://schemas.microsoft.com/office/drawing/2014/main" val="20000"/>
                    </a:ext>
                  </a:extLst>
                </a:gridCol>
                <a:gridCol w="4168239">
                  <a:extLst>
                    <a:ext uri="{9D8B030D-6E8A-4147-A177-3AD203B41FA5}">
                      <a16:colId xmlns:a16="http://schemas.microsoft.com/office/drawing/2014/main" val="20001"/>
                    </a:ext>
                  </a:extLst>
                </a:gridCol>
              </a:tblGrid>
              <a:tr h="370840">
                <a:tc>
                  <a:txBody>
                    <a:bodyPr/>
                    <a:lstStyle/>
                    <a:p>
                      <a:pPr fontAlgn="ctr"/>
                      <a:r>
                        <a:rPr lang="en-US" sz="1100" b="1" dirty="0"/>
                        <a:t>Topic Title</a:t>
                      </a:r>
                      <a:endParaRPr lang="en-US" sz="1100" b="0" dirty="0"/>
                    </a:p>
                  </a:txBody>
                  <a:tcPr marL="47625" marR="47625" marT="47625" marB="47625" anchor="ctr"/>
                </a:tc>
                <a:tc>
                  <a:txBody>
                    <a:bodyPr/>
                    <a:lstStyle/>
                    <a:p>
                      <a:pPr fontAlgn="ctr"/>
                      <a:r>
                        <a:rPr lang="en-US" sz="1100" b="1" dirty="0"/>
                        <a:t>Topic Objective</a:t>
                      </a:r>
                      <a:endParaRPr lang="en-US" sz="1100" b="0" dirty="0"/>
                    </a:p>
                  </a:txBody>
                  <a:tcPr marL="47625" marR="47625" marT="47625" marB="47625" anchor="ctr"/>
                </a:tc>
                <a:extLst>
                  <a:ext uri="{0D108BD9-81ED-4DB2-BD59-A6C34878D82A}">
                    <a16:rowId xmlns:a16="http://schemas.microsoft.com/office/drawing/2014/main" val="10000"/>
                  </a:ext>
                </a:extLst>
              </a:tr>
              <a:tr h="370840">
                <a:tc>
                  <a:txBody>
                    <a:bodyPr/>
                    <a:lstStyle/>
                    <a:p>
                      <a:pPr fontAlgn="ctr"/>
                      <a:r>
                        <a:rPr lang="en-US" sz="1100" b="1" dirty="0">
                          <a:solidFill>
                            <a:schemeClr val="bg1"/>
                          </a:solidFill>
                        </a:rPr>
                        <a:t>Introduction to Network Fundamentals</a:t>
                      </a:r>
                      <a:endParaRPr lang="en-US" sz="1100" b="0" dirty="0">
                        <a:solidFill>
                          <a:schemeClr val="bg1"/>
                        </a:solidFill>
                      </a:endParaRPr>
                    </a:p>
                  </a:txBody>
                  <a:tcPr marL="47625" marR="47625" marT="47625" marB="47625" anchor="ctr">
                    <a:solidFill>
                      <a:schemeClr val="accent1"/>
                    </a:solidFill>
                  </a:tcPr>
                </a:tc>
                <a:tc>
                  <a:txBody>
                    <a:bodyPr/>
                    <a:lstStyle/>
                    <a:p>
                      <a:pPr fontAlgn="ctr"/>
                      <a:r>
                        <a:rPr lang="en-GB" sz="1100" b="0" dirty="0"/>
                        <a:t>Explain basic network terms and processes.</a:t>
                      </a:r>
                    </a:p>
                  </a:txBody>
                  <a:tcPr marL="47625" marR="47625" marT="47625" marB="47625" anchor="ctr"/>
                </a:tc>
                <a:extLst>
                  <a:ext uri="{0D108BD9-81ED-4DB2-BD59-A6C34878D82A}">
                    <a16:rowId xmlns:a16="http://schemas.microsoft.com/office/drawing/2014/main" val="10001"/>
                  </a:ext>
                </a:extLst>
              </a:tr>
              <a:tr h="370840">
                <a:tc>
                  <a:txBody>
                    <a:bodyPr/>
                    <a:lstStyle/>
                    <a:p>
                      <a:pPr fontAlgn="ctr"/>
                      <a:r>
                        <a:rPr lang="en-US" sz="1100" b="1" dirty="0">
                          <a:solidFill>
                            <a:schemeClr val="bg1"/>
                          </a:solidFill>
                        </a:rPr>
                        <a:t>Network Interface Layer</a:t>
                      </a:r>
                      <a:endParaRPr lang="en-US" sz="1100" b="0" dirty="0">
                        <a:solidFill>
                          <a:schemeClr val="bg1"/>
                        </a:solidFill>
                      </a:endParaRPr>
                    </a:p>
                  </a:txBody>
                  <a:tcPr marL="47625" marR="47625" marT="47625" marB="47625" anchor="ctr">
                    <a:solidFill>
                      <a:schemeClr val="accent1"/>
                    </a:solidFill>
                  </a:tcPr>
                </a:tc>
                <a:tc>
                  <a:txBody>
                    <a:bodyPr/>
                    <a:lstStyle/>
                    <a:p>
                      <a:pPr fontAlgn="ctr"/>
                      <a:r>
                        <a:rPr lang="en-GB" sz="1100" b="0" dirty="0"/>
                        <a:t>Explain the features and functions of the OSI network layer.</a:t>
                      </a:r>
                    </a:p>
                  </a:txBody>
                  <a:tcPr marL="47625" marR="47625" marT="47625" marB="47625" anchor="ctr"/>
                </a:tc>
                <a:extLst>
                  <a:ext uri="{0D108BD9-81ED-4DB2-BD59-A6C34878D82A}">
                    <a16:rowId xmlns:a16="http://schemas.microsoft.com/office/drawing/2014/main" val="10002"/>
                  </a:ext>
                </a:extLst>
              </a:tr>
              <a:tr h="370840">
                <a:tc>
                  <a:txBody>
                    <a:bodyPr/>
                    <a:lstStyle/>
                    <a:p>
                      <a:pPr fontAlgn="ctr"/>
                      <a:r>
                        <a:rPr lang="en-US" sz="1100" b="1" dirty="0">
                          <a:solidFill>
                            <a:schemeClr val="bg1"/>
                          </a:solidFill>
                        </a:rPr>
                        <a:t>Internetwork Layer</a:t>
                      </a:r>
                      <a:endParaRPr lang="en-US" sz="1100" b="0" dirty="0">
                        <a:solidFill>
                          <a:schemeClr val="bg1"/>
                        </a:solidFill>
                      </a:endParaRPr>
                    </a:p>
                  </a:txBody>
                  <a:tcPr marL="47625" marR="47625" marT="47625" marB="47625" anchor="ctr">
                    <a:solidFill>
                      <a:schemeClr val="accent1"/>
                    </a:solidFill>
                  </a:tcPr>
                </a:tc>
                <a:tc>
                  <a:txBody>
                    <a:bodyPr/>
                    <a:lstStyle/>
                    <a:p>
                      <a:pPr fontAlgn="ctr"/>
                      <a:r>
                        <a:rPr lang="en-GB" sz="1100" b="0" dirty="0"/>
                        <a:t>Explain the features and functions of the OSI internetwork layer.</a:t>
                      </a:r>
                    </a:p>
                  </a:txBody>
                  <a:tcPr marL="47625" marR="47625" marT="47625" marB="47625" anchor="ctr"/>
                </a:tc>
                <a:extLst>
                  <a:ext uri="{0D108BD9-81ED-4DB2-BD59-A6C34878D82A}">
                    <a16:rowId xmlns:a16="http://schemas.microsoft.com/office/drawing/2014/main" val="10003"/>
                  </a:ext>
                </a:extLst>
              </a:tr>
              <a:tr h="370840">
                <a:tc>
                  <a:txBody>
                    <a:bodyPr/>
                    <a:lstStyle/>
                    <a:p>
                      <a:pPr fontAlgn="ctr"/>
                      <a:r>
                        <a:rPr lang="en-US" sz="1100" b="1" dirty="0">
                          <a:solidFill>
                            <a:schemeClr val="bg1"/>
                          </a:solidFill>
                        </a:rPr>
                        <a:t>Network Devices</a:t>
                      </a:r>
                      <a:endParaRPr lang="en-US" sz="1100" b="0" dirty="0">
                        <a:solidFill>
                          <a:schemeClr val="bg1"/>
                        </a:solidFill>
                      </a:endParaRPr>
                    </a:p>
                  </a:txBody>
                  <a:tcPr marL="47625" marR="47625" marT="47625" marB="47625" anchor="ctr">
                    <a:solidFill>
                      <a:schemeClr val="accent1"/>
                    </a:solidFill>
                  </a:tcPr>
                </a:tc>
                <a:tc>
                  <a:txBody>
                    <a:bodyPr/>
                    <a:lstStyle/>
                    <a:p>
                      <a:pPr fontAlgn="ctr"/>
                      <a:r>
                        <a:rPr lang="en-GB" sz="1100" b="0" dirty="0"/>
                        <a:t>Explain the features and functions of common network devices.</a:t>
                      </a:r>
                    </a:p>
                  </a:txBody>
                  <a:tcPr marL="47625" marR="47625" marT="47625" marB="47625" anchor="ctr"/>
                </a:tc>
                <a:extLst>
                  <a:ext uri="{0D108BD9-81ED-4DB2-BD59-A6C34878D82A}">
                    <a16:rowId xmlns:a16="http://schemas.microsoft.com/office/drawing/2014/main" val="10004"/>
                  </a:ext>
                </a:extLst>
              </a:tr>
              <a:tr h="370840">
                <a:tc>
                  <a:txBody>
                    <a:bodyPr/>
                    <a:lstStyle/>
                    <a:p>
                      <a:pPr fontAlgn="ctr"/>
                      <a:r>
                        <a:rPr lang="en-US" sz="1100" b="1" dirty="0">
                          <a:solidFill>
                            <a:schemeClr val="bg1"/>
                          </a:solidFill>
                        </a:rPr>
                        <a:t>Networking Protocols</a:t>
                      </a:r>
                      <a:endParaRPr lang="en-US" sz="1100" b="0" dirty="0">
                        <a:solidFill>
                          <a:schemeClr val="bg1"/>
                        </a:solidFill>
                      </a:endParaRPr>
                    </a:p>
                  </a:txBody>
                  <a:tcPr marL="47625" marR="47625" marT="47625" marB="47625" anchor="ctr">
                    <a:solidFill>
                      <a:schemeClr val="accent1"/>
                    </a:solidFill>
                  </a:tcPr>
                </a:tc>
                <a:tc>
                  <a:txBody>
                    <a:bodyPr/>
                    <a:lstStyle/>
                    <a:p>
                      <a:pPr fontAlgn="ctr"/>
                      <a:r>
                        <a:rPr lang="en-US" sz="1100" b="0" dirty="0"/>
                        <a:t>Explain common networking protocols.</a:t>
                      </a:r>
                    </a:p>
                  </a:txBody>
                  <a:tcPr marL="47625" marR="47625" marT="47625" marB="47625" anchor="ctr"/>
                </a:tc>
                <a:extLst>
                  <a:ext uri="{0D108BD9-81ED-4DB2-BD59-A6C34878D82A}">
                    <a16:rowId xmlns:a16="http://schemas.microsoft.com/office/drawing/2014/main" val="10005"/>
                  </a:ext>
                </a:extLst>
              </a:tr>
              <a:tr h="370840">
                <a:tc>
                  <a:txBody>
                    <a:bodyPr/>
                    <a:lstStyle/>
                    <a:p>
                      <a:pPr fontAlgn="ctr"/>
                      <a:r>
                        <a:rPr lang="en-US" sz="1100" b="1" dirty="0">
                          <a:solidFill>
                            <a:schemeClr val="bg1"/>
                          </a:solidFill>
                        </a:rPr>
                        <a:t>Troubleshooting Application Connectivity Issues</a:t>
                      </a:r>
                      <a:endParaRPr lang="en-US" sz="1100" b="0" dirty="0">
                        <a:solidFill>
                          <a:schemeClr val="bg1"/>
                        </a:solidFill>
                      </a:endParaRPr>
                    </a:p>
                  </a:txBody>
                  <a:tcPr marL="47625" marR="47625" marT="47625" marB="47625" anchor="ctr">
                    <a:solidFill>
                      <a:schemeClr val="accent1"/>
                    </a:solidFill>
                  </a:tcPr>
                </a:tc>
                <a:tc>
                  <a:txBody>
                    <a:bodyPr/>
                    <a:lstStyle/>
                    <a:p>
                      <a:pPr fontAlgn="ctr"/>
                      <a:r>
                        <a:rPr lang="en-US" sz="1100" b="0" dirty="0"/>
                        <a:t>Troubleshoot basic network connectivity.</a:t>
                      </a:r>
                    </a:p>
                  </a:txBody>
                  <a:tcPr marL="47625" marR="47625" marT="47625" marB="47625"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550" y="1497295"/>
            <a:ext cx="7598042" cy="1802391"/>
          </a:xfrm>
        </p:spPr>
        <p:txBody>
          <a:bodyPr/>
          <a:lstStyle/>
          <a:p>
            <a:r>
              <a:rPr lang="en-US" dirty="0">
                <a:solidFill>
                  <a:schemeClr val="accent5">
                    <a:lumMod val="40000"/>
                    <a:lumOff val="60000"/>
                  </a:schemeClr>
                </a:solidFill>
              </a:rPr>
              <a:t>5.1  Introduction to Network Fundamentals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4050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Fundamentals</a:t>
            </a:r>
            <a:br>
              <a:rPr lang="en-US" altLang="en-US" dirty="0"/>
            </a:br>
            <a:r>
              <a:rPr lang="en-GB" altLang="en-US" dirty="0"/>
              <a:t>Overview</a:t>
            </a:r>
            <a:endParaRPr lang="en-US" altLang="en-US" dirty="0"/>
          </a:p>
        </p:txBody>
      </p:sp>
      <p:sp>
        <p:nvSpPr>
          <p:cNvPr id="2" name="Content Placeholder 1"/>
          <p:cNvSpPr>
            <a:spLocks noGrp="1"/>
          </p:cNvSpPr>
          <p:nvPr>
            <p:ph idx="1"/>
          </p:nvPr>
        </p:nvSpPr>
        <p:spPr>
          <a:xfrm>
            <a:off x="144065" y="798057"/>
            <a:ext cx="8853286" cy="3622744"/>
          </a:xfrm>
        </p:spPr>
        <p:txBody>
          <a:bodyPr/>
          <a:lstStyle/>
          <a:p>
            <a:pPr marL="177800" indent="-177800">
              <a:buClr>
                <a:srgbClr val="000000"/>
              </a:buClr>
              <a:buFont typeface="Arial" pitchFamily="34" charset="0"/>
              <a:buChar char="•"/>
            </a:pPr>
            <a:r>
              <a:rPr lang="en-US" sz="1600" dirty="0"/>
              <a:t>Knowing how to troubleshoot network connectivity is crucial to both developers and administrators, so quicker resolutions to problems is critical for everyone.</a:t>
            </a:r>
          </a:p>
          <a:p>
            <a:pPr marL="177800" indent="-177800">
              <a:buClr>
                <a:srgbClr val="000000"/>
              </a:buClr>
              <a:buFont typeface="Arial" pitchFamily="34" charset="0"/>
              <a:buChar char="•"/>
            </a:pPr>
            <a:r>
              <a:rPr lang="en-GB" sz="1600" dirty="0"/>
              <a:t>A high-level understanding of the layers, that the network trafﬁc goes through, provides a basic knowledge needed to work on networks, applications, and automation.</a:t>
            </a:r>
            <a:endParaRPr sz="16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DC3839D3-F3A4-41BA-BE1E-DDEA34EFD288}"/>
              </a:ext>
            </a:extLst>
          </p:cNvPr>
          <p:cNvSpPr txBox="1">
            <a:spLocks noChangeArrowheads="1"/>
          </p:cNvSpPr>
          <p:nvPr/>
        </p:nvSpPr>
        <p:spPr bwMode="auto">
          <a:xfrm>
            <a:off x="144065" y="52077"/>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altLang="en-US" sz="1600" dirty="0"/>
              <a:t>Network Fundamentals</a:t>
            </a:r>
            <a:br>
              <a:rPr lang="en-US" altLang="en-US" dirty="0"/>
            </a:br>
            <a:r>
              <a:rPr dirty="0"/>
              <a:t>What Is a Network?</a:t>
            </a:r>
          </a:p>
        </p:txBody>
      </p:sp>
      <p:sp>
        <p:nvSpPr>
          <p:cNvPr id="2" name="Content Placeholder 1"/>
          <p:cNvSpPr>
            <a:spLocks noGrp="1"/>
          </p:cNvSpPr>
          <p:nvPr>
            <p:ph idx="1"/>
          </p:nvPr>
        </p:nvSpPr>
        <p:spPr>
          <a:xfrm>
            <a:off x="144066" y="683898"/>
            <a:ext cx="8999934" cy="4259217"/>
          </a:xfrm>
        </p:spPr>
        <p:txBody>
          <a:bodyPr/>
          <a:lstStyle/>
          <a:p>
            <a:pPr marL="177800" indent="-177800">
              <a:spcBef>
                <a:spcPts val="0"/>
              </a:spcBef>
              <a:buClr>
                <a:srgbClr val="000000"/>
              </a:buClr>
              <a:buFont typeface="Arial" pitchFamily="34" charset="0"/>
              <a:buChar char="•"/>
            </a:pPr>
            <a:r>
              <a:rPr lang="en-GB" sz="1400" dirty="0"/>
              <a:t>A network consists of end devices such as computers, mobile devices and printers that are connected by networking devices such as switches and routers. </a:t>
            </a:r>
          </a:p>
          <a:p>
            <a:pPr marL="177800" indent="-177800">
              <a:spcBef>
                <a:spcPts val="0"/>
              </a:spcBef>
              <a:buClr>
                <a:srgbClr val="000000"/>
              </a:buClr>
              <a:buFont typeface="Arial" pitchFamily="34" charset="0"/>
              <a:buChar char="•"/>
            </a:pPr>
            <a:r>
              <a:rPr lang="en-GB" sz="1400" dirty="0"/>
              <a:t>The network enables the devices to communicate with one another and share data.</a:t>
            </a:r>
          </a:p>
          <a:p>
            <a:pPr marL="177800" indent="-177800">
              <a:spcBef>
                <a:spcPts val="0"/>
              </a:spcBef>
              <a:buClr>
                <a:srgbClr val="000000"/>
              </a:buClr>
              <a:buFont typeface="Arial" pitchFamily="34" charset="0"/>
              <a:buChar char="•"/>
            </a:pPr>
            <a:r>
              <a:rPr lang="en-GB" sz="1400" dirty="0"/>
              <a:t>The most common LAN methods to connect to a network are wired Ethernet LANs (IEEE 802.3) or wireless LANs (IEEE 802.11). The end-devices connect to the network using an Ethernet or wireless network interface card (NIC). </a:t>
            </a:r>
          </a:p>
          <a:p>
            <a:pPr marL="177800" indent="-177800">
              <a:spcBef>
                <a:spcPts val="0"/>
              </a:spcBef>
              <a:buClr>
                <a:srgbClr val="000000"/>
              </a:buClr>
              <a:buFont typeface="Arial" pitchFamily="34" charset="0"/>
              <a:buChar char="•"/>
            </a:pPr>
            <a:endParaRPr lang="en-GB" sz="1400" dirty="0"/>
          </a:p>
          <a:p>
            <a:pPr marL="0" indent="0">
              <a:spcBef>
                <a:spcPts val="0"/>
              </a:spcBef>
              <a:buClr>
                <a:srgbClr val="000000"/>
              </a:buClr>
              <a:buNone/>
            </a:pPr>
            <a:r>
              <a:rPr lang="en-GB" sz="1400" b="1" dirty="0"/>
              <a:t>Protocol Suite</a:t>
            </a:r>
          </a:p>
          <a:p>
            <a:pPr marL="0" indent="0">
              <a:spcBef>
                <a:spcPts val="0"/>
              </a:spcBef>
              <a:buClr>
                <a:srgbClr val="000000"/>
              </a:buClr>
              <a:buNone/>
            </a:pPr>
            <a:r>
              <a:rPr lang="en-GB" sz="1400" dirty="0"/>
              <a:t>A protocol suite is a set of protocols that work together to provide comprehensive network communication services such as:</a:t>
            </a:r>
          </a:p>
          <a:p>
            <a:pPr marL="355600" indent="-177800">
              <a:spcBef>
                <a:spcPts val="0"/>
              </a:spcBef>
              <a:spcAft>
                <a:spcPts val="0"/>
              </a:spcAft>
              <a:buClr>
                <a:srgbClr val="000000"/>
              </a:buClr>
              <a:buFont typeface="Arial" pitchFamily="34" charset="0"/>
              <a:buChar char="•"/>
            </a:pPr>
            <a:r>
              <a:rPr lang="fr-FR" sz="1400" dirty="0"/>
              <a:t>Internet Protocol Suite or TCP/IP</a:t>
            </a:r>
          </a:p>
          <a:p>
            <a:pPr marL="355600" indent="-177800">
              <a:spcBef>
                <a:spcPts val="0"/>
              </a:spcBef>
              <a:spcAft>
                <a:spcPts val="0"/>
              </a:spcAft>
              <a:buClr>
                <a:srgbClr val="000000"/>
              </a:buClr>
              <a:buFont typeface="Arial" pitchFamily="34" charset="0"/>
              <a:buChar char="•"/>
            </a:pPr>
            <a:r>
              <a:rPr lang="en-GB" sz="1400" dirty="0"/>
              <a:t>Open Systems Interconnection (OSI) protocols</a:t>
            </a:r>
          </a:p>
          <a:p>
            <a:pPr marL="355600" indent="-177800">
              <a:spcBef>
                <a:spcPts val="0"/>
              </a:spcBef>
              <a:spcAft>
                <a:spcPts val="0"/>
              </a:spcAft>
              <a:buClr>
                <a:srgbClr val="000000"/>
              </a:buClr>
              <a:buFont typeface="Arial" pitchFamily="34" charset="0"/>
              <a:buChar char="•"/>
            </a:pPr>
            <a:r>
              <a:rPr lang="en-GB" sz="1400" dirty="0"/>
              <a:t>AppleTalk (now replaced by TCP/IP)</a:t>
            </a:r>
          </a:p>
          <a:p>
            <a:pPr marL="355600" indent="-177800">
              <a:spcBef>
                <a:spcPts val="0"/>
              </a:spcBef>
              <a:spcAft>
                <a:spcPts val="0"/>
              </a:spcAft>
              <a:buClr>
                <a:srgbClr val="000000"/>
              </a:buClr>
              <a:buFont typeface="Arial" pitchFamily="34" charset="0"/>
              <a:buChar char="•"/>
            </a:pPr>
            <a:r>
              <a:rPr lang="en-GB" sz="1400" dirty="0"/>
              <a:t>Novell NetWare (now replaced by TCP/IP)</a:t>
            </a:r>
          </a:p>
          <a:p>
            <a:pPr marL="177800" indent="-177800">
              <a:spcBef>
                <a:spcPts val="0"/>
              </a:spcBef>
              <a:buClr>
                <a:srgbClr val="000000"/>
              </a:buClr>
              <a:buFont typeface="Arial" pitchFamily="34" charset="0"/>
              <a:buChar char="•"/>
            </a:pPr>
            <a:endParaRPr lang="en-GB" sz="1400" dirty="0"/>
          </a:p>
          <a:p>
            <a:pPr marL="177800" indent="-177800">
              <a:spcBef>
                <a:spcPts val="0"/>
              </a:spcBef>
              <a:spcAft>
                <a:spcPts val="0"/>
              </a:spcAft>
              <a:buFont typeface="Arial" pitchFamily="34" charset="0"/>
              <a:buChar char="•"/>
            </a:pPr>
            <a:endParaRPr lang="en-GB" sz="1400" dirty="0"/>
          </a:p>
          <a:p>
            <a:pPr marL="177800" indent="-177800">
              <a:buFont typeface="Arial" pitchFamily="34" charset="0"/>
              <a:buChar char="•"/>
            </a:pPr>
            <a:endParaRPr lang="en-US" sz="14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altLang="en-US" sz="1600" dirty="0"/>
              <a:t>Network Fundamentals</a:t>
            </a:r>
            <a:br>
              <a:rPr lang="en-US" altLang="en-US" dirty="0"/>
            </a:br>
            <a:r>
              <a:rPr dirty="0"/>
              <a:t>What Is a Network? </a:t>
            </a:r>
            <a:r>
              <a:rPr lang="en-IN" dirty="0"/>
              <a:t>(Contd.)</a:t>
            </a:r>
            <a:endParaRPr dirty="0"/>
          </a:p>
        </p:txBody>
      </p:sp>
      <p:sp>
        <p:nvSpPr>
          <p:cNvPr id="2" name="Content Placeholder 1"/>
          <p:cNvSpPr>
            <a:spLocks noGrp="1"/>
          </p:cNvSpPr>
          <p:nvPr>
            <p:ph idx="1"/>
          </p:nvPr>
        </p:nvSpPr>
        <p:spPr>
          <a:xfrm>
            <a:off x="144065" y="784584"/>
            <a:ext cx="3672031" cy="3998846"/>
          </a:xfrm>
        </p:spPr>
        <p:txBody>
          <a:bodyPr/>
          <a:lstStyle/>
          <a:p>
            <a:pPr>
              <a:spcBef>
                <a:spcPts val="0"/>
              </a:spcBef>
              <a:buClrTx/>
              <a:buFont typeface="Arial" panose="020B0604020202020204" pitchFamily="34" charset="0"/>
              <a:buChar char="•"/>
            </a:pPr>
            <a:r>
              <a:rPr lang="en-US" sz="1400" dirty="0"/>
              <a:t>Both, OSI model and the TCP/IP model </a:t>
            </a:r>
            <a:r>
              <a:rPr lang="en-GB" sz="1400" dirty="0"/>
              <a:t>use layers to describe the functions and services that can occur at that layer. </a:t>
            </a:r>
          </a:p>
          <a:p>
            <a:pPr>
              <a:buClrTx/>
              <a:buFont typeface="Arial" panose="020B0604020202020204" pitchFamily="34" charset="0"/>
              <a:buChar char="•"/>
            </a:pPr>
            <a:r>
              <a:rPr lang="en-US" sz="1400" dirty="0"/>
              <a:t>Both models can be used with the following differences:</a:t>
            </a:r>
          </a:p>
          <a:p>
            <a:pPr lvl="1">
              <a:buClrTx/>
              <a:buFont typeface="Arial" panose="020B0604020202020204" pitchFamily="34" charset="0"/>
              <a:buChar char="•"/>
            </a:pPr>
            <a:r>
              <a:rPr lang="en-US" dirty="0"/>
              <a:t>OSI model numbers each layer.</a:t>
            </a:r>
          </a:p>
          <a:p>
            <a:pPr lvl="1">
              <a:buClrTx/>
              <a:buFont typeface="Arial" panose="020B0604020202020204" pitchFamily="34" charset="0"/>
              <a:buChar char="•"/>
            </a:pPr>
            <a:r>
              <a:rPr lang="en-US" dirty="0"/>
              <a:t>TCP/IP model uses a single application layer to refer to the OSI application, presentation, and session layers.</a:t>
            </a:r>
          </a:p>
          <a:p>
            <a:pPr lvl="1">
              <a:buClrTx/>
              <a:buFont typeface="Arial" panose="020B0604020202020204" pitchFamily="34" charset="0"/>
              <a:buChar char="•"/>
            </a:pPr>
            <a:r>
              <a:rPr lang="en-US" dirty="0"/>
              <a:t>TCP/IP model uses a single network access layer to refer to the OSI data link and physical layers.</a:t>
            </a:r>
          </a:p>
          <a:p>
            <a:pPr lvl="1">
              <a:buClrTx/>
              <a:buFont typeface="Arial" panose="020B0604020202020204" pitchFamily="34" charset="0"/>
              <a:buChar char="•"/>
            </a:pPr>
            <a:r>
              <a:rPr lang="en-US" dirty="0"/>
              <a:t>TCP/IP model refers to the OSI network layer as the Internet layer.</a:t>
            </a:r>
          </a:p>
          <a:p>
            <a:pPr>
              <a:spcBef>
                <a:spcPts val="0"/>
              </a:spcBef>
              <a:buClr>
                <a:srgbClr val="000000"/>
              </a:buClr>
              <a:buFont typeface="Arial" panose="020B0604020202020204" pitchFamily="34" charset="0"/>
              <a:buChar char="•"/>
            </a:pPr>
            <a:endParaRPr lang="en-GB" sz="1400" dirty="0"/>
          </a:p>
          <a:p>
            <a:pPr>
              <a:spcBef>
                <a:spcPts val="0"/>
              </a:spcBef>
              <a:spcAft>
                <a:spcPts val="0"/>
              </a:spcAft>
              <a:buFont typeface="Arial" panose="020B0604020202020204" pitchFamily="34" charset="0"/>
              <a:buChar char="•"/>
            </a:pPr>
            <a:endParaRPr lang="en-GB" sz="1400" dirty="0"/>
          </a:p>
          <a:p>
            <a:pPr>
              <a:buFont typeface="Arial" panose="020B0604020202020204" pitchFamily="34" charset="0"/>
              <a:buChar char="•"/>
            </a:pPr>
            <a:endParaRPr lang="en-US" sz="1400" dirty="0"/>
          </a:p>
        </p:txBody>
      </p:sp>
      <p:pic>
        <p:nvPicPr>
          <p:cNvPr id="4" name="Picture 3" descr="nw-layer.png">
            <a:extLst>
              <a:ext uri="{FF2B5EF4-FFF2-40B4-BE49-F238E27FC236}">
                <a16:creationId xmlns:a16="http://schemas.microsoft.com/office/drawing/2014/main" id="{804CF875-1431-4E1A-A304-C939E88FA80A}"/>
              </a:ext>
            </a:extLst>
          </p:cNvPr>
          <p:cNvPicPr>
            <a:picLocks noChangeAspect="1"/>
          </p:cNvPicPr>
          <p:nvPr/>
        </p:nvPicPr>
        <p:blipFill>
          <a:blip r:embed="rId4"/>
          <a:stretch>
            <a:fillRect/>
          </a:stretch>
        </p:blipFill>
        <p:spPr>
          <a:xfrm>
            <a:off x="3779109" y="762121"/>
            <a:ext cx="5401878" cy="3619258"/>
          </a:xfrm>
          <a:prstGeom prst="rect">
            <a:avLst/>
          </a:prstGeom>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altLang="en-US" sz="1600" dirty="0"/>
              <a:t>Network Fundamentals</a:t>
            </a:r>
            <a:br>
              <a:rPr lang="en-US" altLang="en-US" dirty="0"/>
            </a:br>
            <a:r>
              <a:rPr dirty="0"/>
              <a:t>What Is a Network? (C</a:t>
            </a:r>
            <a:r>
              <a:rPr lang="en-US" dirty="0"/>
              <a:t>o</a:t>
            </a:r>
            <a:r>
              <a:rPr dirty="0"/>
              <a:t>ntd.)</a:t>
            </a:r>
          </a:p>
        </p:txBody>
      </p:sp>
      <p:sp>
        <p:nvSpPr>
          <p:cNvPr id="2" name="Content Placeholder 1"/>
          <p:cNvSpPr>
            <a:spLocks noGrp="1"/>
          </p:cNvSpPr>
          <p:nvPr>
            <p:ph idx="1"/>
          </p:nvPr>
        </p:nvSpPr>
        <p:spPr>
          <a:xfrm>
            <a:off x="191565" y="870036"/>
            <a:ext cx="3974309" cy="3793403"/>
          </a:xfrm>
        </p:spPr>
        <p:txBody>
          <a:bodyPr/>
          <a:lstStyle/>
          <a:p>
            <a:pPr marL="0" indent="0">
              <a:spcBef>
                <a:spcPts val="0"/>
              </a:spcBef>
              <a:spcAft>
                <a:spcPts val="300"/>
              </a:spcAft>
              <a:buNone/>
            </a:pPr>
            <a:r>
              <a:rPr sz="1400" b="1" dirty="0"/>
              <a:t>OSI Layer Data Communication</a:t>
            </a:r>
            <a:endParaRPr lang="en-GB" sz="1400" b="1" dirty="0"/>
          </a:p>
          <a:p>
            <a:pPr marL="177800" indent="-177800">
              <a:spcBef>
                <a:spcPts val="0"/>
              </a:spcBef>
              <a:buClr>
                <a:srgbClr val="000000"/>
              </a:buClr>
              <a:buFont typeface="Arial" pitchFamily="34" charset="0"/>
              <a:buChar char="•"/>
            </a:pPr>
            <a:r>
              <a:rPr lang="en-GB" sz="1400" dirty="0"/>
              <a:t>The form that a piece of data takes at any layer is called a Protocol Data Unit (PDU). </a:t>
            </a:r>
          </a:p>
          <a:p>
            <a:pPr marL="177800" indent="-177800">
              <a:spcBef>
                <a:spcPts val="0"/>
              </a:spcBef>
              <a:buClr>
                <a:srgbClr val="000000"/>
              </a:buClr>
              <a:buFont typeface="Arial" pitchFamily="34" charset="0"/>
              <a:buChar char="•"/>
            </a:pPr>
            <a:r>
              <a:rPr lang="en-GB" sz="1400" dirty="0"/>
              <a:t>During encapsulation, each succeeding layer encapsulates the PDU that it receives from the layer above in accordance with the protocol being used. </a:t>
            </a:r>
          </a:p>
          <a:p>
            <a:pPr marL="177800" indent="-177800">
              <a:spcBef>
                <a:spcPts val="0"/>
              </a:spcBef>
              <a:buClr>
                <a:srgbClr val="000000"/>
              </a:buClr>
              <a:buFont typeface="Arial" pitchFamily="34" charset="0"/>
              <a:buChar char="•"/>
            </a:pPr>
            <a:r>
              <a:rPr lang="en-GB" sz="1400" dirty="0"/>
              <a:t>When messages are sent on a network, the encapsulation process works from top to bottom.</a:t>
            </a:r>
          </a:p>
          <a:p>
            <a:pPr marL="177800" indent="-177800">
              <a:buClr>
                <a:srgbClr val="000000"/>
              </a:buClr>
              <a:buNone/>
            </a:pPr>
            <a:endParaRPr lang="en-GB" sz="1400" dirty="0"/>
          </a:p>
          <a:p>
            <a:pPr marL="0" indent="0">
              <a:spcBef>
                <a:spcPts val="0"/>
              </a:spcBef>
              <a:spcAft>
                <a:spcPts val="0"/>
              </a:spcAft>
              <a:buNone/>
            </a:pPr>
            <a:r>
              <a:rPr lang="en-GB" sz="1400" dirty="0"/>
              <a:t> </a:t>
            </a:r>
          </a:p>
          <a:p>
            <a:pPr marL="0" indent="0">
              <a:buNone/>
            </a:pPr>
            <a:endParaRPr lang="en-GB" sz="1400" dirty="0"/>
          </a:p>
          <a:p>
            <a:pPr>
              <a:buNone/>
            </a:pPr>
            <a:endParaRPr lang="en-GB" sz="1400" dirty="0"/>
          </a:p>
          <a:p>
            <a:pPr marL="177800" indent="-177800">
              <a:spcBef>
                <a:spcPts val="0"/>
              </a:spcBef>
              <a:spcAft>
                <a:spcPts val="0"/>
              </a:spcAft>
              <a:buFont typeface="Arial" pitchFamily="34" charset="0"/>
              <a:buChar char="•"/>
            </a:pPr>
            <a:endParaRPr lang="en-GB" sz="1400" dirty="0"/>
          </a:p>
          <a:p>
            <a:pPr marL="177800" indent="-177800">
              <a:buNone/>
            </a:pPr>
            <a:endParaRPr lang="en-US" sz="1400" dirty="0"/>
          </a:p>
        </p:txBody>
      </p:sp>
      <p:pic>
        <p:nvPicPr>
          <p:cNvPr id="4" name="Picture 3" descr="osi-layer-data-comm.PNG"/>
          <p:cNvPicPr>
            <a:picLocks noChangeAspect="1"/>
          </p:cNvPicPr>
          <p:nvPr/>
        </p:nvPicPr>
        <p:blipFill>
          <a:blip r:embed="rId4"/>
          <a:stretch>
            <a:fillRect/>
          </a:stretch>
        </p:blipFill>
        <p:spPr>
          <a:xfrm>
            <a:off x="4165874" y="1004492"/>
            <a:ext cx="4680000" cy="2804900"/>
          </a:xfrm>
          <a:prstGeom prst="rect">
            <a:avLst/>
          </a:prstGeom>
          <a:ln>
            <a:no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altLang="en-US" sz="1600" dirty="0"/>
              <a:t>Network Fundamentals</a:t>
            </a:r>
            <a:br>
              <a:rPr lang="en-US" altLang="en-US" dirty="0"/>
            </a:br>
            <a:r>
              <a:rPr dirty="0"/>
              <a:t>What Is a Network? (C</a:t>
            </a:r>
            <a:r>
              <a:rPr lang="en-US" dirty="0"/>
              <a:t>o</a:t>
            </a:r>
            <a:r>
              <a:rPr dirty="0"/>
              <a:t>ntd.)</a:t>
            </a:r>
          </a:p>
        </p:txBody>
      </p:sp>
      <p:sp>
        <p:nvSpPr>
          <p:cNvPr id="2" name="Content Placeholder 1"/>
          <p:cNvSpPr>
            <a:spLocks noGrp="1"/>
          </p:cNvSpPr>
          <p:nvPr>
            <p:ph idx="1"/>
          </p:nvPr>
        </p:nvSpPr>
        <p:spPr>
          <a:xfrm>
            <a:off x="144064" y="790026"/>
            <a:ext cx="4427935" cy="3576234"/>
          </a:xfrm>
        </p:spPr>
        <p:txBody>
          <a:bodyPr/>
          <a:lstStyle/>
          <a:p>
            <a:pPr marL="0" indent="0">
              <a:spcBef>
                <a:spcPts val="0"/>
              </a:spcBef>
              <a:spcAft>
                <a:spcPts val="0"/>
              </a:spcAft>
              <a:buClr>
                <a:srgbClr val="000000"/>
              </a:buClr>
              <a:buNone/>
            </a:pPr>
            <a:r>
              <a:rPr lang="en-GB" sz="1400" b="1" dirty="0"/>
              <a:t>Data Encapsulation at Each Layer of the TCP/IP model</a:t>
            </a:r>
          </a:p>
          <a:p>
            <a:pPr marL="0" indent="0">
              <a:spcBef>
                <a:spcPts val="0"/>
              </a:spcBef>
              <a:spcAft>
                <a:spcPts val="0"/>
              </a:spcAft>
              <a:buClr>
                <a:srgbClr val="000000"/>
              </a:buClr>
              <a:buNone/>
            </a:pPr>
            <a:r>
              <a:rPr lang="en-GB" sz="1400" dirty="0"/>
              <a:t>At each stage of the process, a PDU has a different name to reflect its new functions. The PDUs are named according to the following layers:</a:t>
            </a:r>
          </a:p>
          <a:p>
            <a:pPr>
              <a:spcBef>
                <a:spcPts val="0"/>
              </a:spcBef>
              <a:spcAft>
                <a:spcPts val="0"/>
              </a:spcAft>
              <a:buClr>
                <a:srgbClr val="000000"/>
              </a:buClr>
              <a:buFont typeface="Arial" pitchFamily="34" charset="0"/>
              <a:buChar char="•"/>
            </a:pPr>
            <a:r>
              <a:rPr lang="en-GB" sz="1400" b="1" dirty="0"/>
              <a:t>Data</a:t>
            </a:r>
            <a:r>
              <a:rPr lang="en-GB" sz="1400" dirty="0"/>
              <a:t> - The general term for the PDU used at the application layer</a:t>
            </a:r>
          </a:p>
          <a:p>
            <a:pPr>
              <a:spcBef>
                <a:spcPts val="0"/>
              </a:spcBef>
              <a:spcAft>
                <a:spcPts val="0"/>
              </a:spcAft>
              <a:buClr>
                <a:srgbClr val="000000"/>
              </a:buClr>
              <a:buFont typeface="Arial" pitchFamily="34" charset="0"/>
              <a:buChar char="•"/>
            </a:pPr>
            <a:r>
              <a:rPr lang="en-GB" sz="1400" b="1" dirty="0"/>
              <a:t>Segment</a:t>
            </a:r>
            <a:r>
              <a:rPr lang="en-GB" sz="1400" dirty="0"/>
              <a:t> - Transport layer PDU</a:t>
            </a:r>
          </a:p>
          <a:p>
            <a:pPr>
              <a:spcBef>
                <a:spcPts val="0"/>
              </a:spcBef>
              <a:spcAft>
                <a:spcPts val="0"/>
              </a:spcAft>
              <a:buClr>
                <a:srgbClr val="000000"/>
              </a:buClr>
              <a:buFont typeface="Arial" pitchFamily="34" charset="0"/>
              <a:buChar char="•"/>
            </a:pPr>
            <a:r>
              <a:rPr lang="en-GB" sz="1400" b="1" dirty="0"/>
              <a:t>Packet</a:t>
            </a:r>
            <a:r>
              <a:rPr lang="en-GB" sz="1400" dirty="0"/>
              <a:t> - Network layer PDU</a:t>
            </a:r>
          </a:p>
          <a:p>
            <a:pPr>
              <a:spcBef>
                <a:spcPts val="0"/>
              </a:spcBef>
              <a:spcAft>
                <a:spcPts val="0"/>
              </a:spcAft>
              <a:buClr>
                <a:srgbClr val="000000"/>
              </a:buClr>
              <a:buFont typeface="Arial" pitchFamily="34" charset="0"/>
              <a:buChar char="•"/>
            </a:pPr>
            <a:r>
              <a:rPr lang="en-GB" sz="1400" b="1" dirty="0"/>
              <a:t>Frame</a:t>
            </a:r>
            <a:r>
              <a:rPr lang="en-GB" sz="1400" dirty="0"/>
              <a:t> - Data Link layer PDU</a:t>
            </a:r>
          </a:p>
          <a:p>
            <a:pPr>
              <a:spcBef>
                <a:spcPts val="0"/>
              </a:spcBef>
              <a:spcAft>
                <a:spcPts val="0"/>
              </a:spcAft>
              <a:buClr>
                <a:srgbClr val="000000"/>
              </a:buClr>
              <a:buFont typeface="Arial" pitchFamily="34" charset="0"/>
              <a:buChar char="•"/>
            </a:pPr>
            <a:r>
              <a:rPr lang="en-GB" sz="1400" b="1" dirty="0"/>
              <a:t>Bits</a:t>
            </a:r>
            <a:r>
              <a:rPr lang="en-GB" sz="1400" dirty="0"/>
              <a:t> - Physical layer PDU used when physically transmitting data over the medium</a:t>
            </a:r>
          </a:p>
          <a:p>
            <a:pPr marL="0" indent="0">
              <a:buNone/>
            </a:pPr>
            <a:endParaRPr lang="en-GB" sz="1400" dirty="0"/>
          </a:p>
          <a:p>
            <a:pPr marL="177800" indent="-177800">
              <a:buClr>
                <a:srgbClr val="000000"/>
              </a:buClr>
              <a:buNone/>
            </a:pPr>
            <a:endParaRPr lang="en-GB" sz="1400" dirty="0"/>
          </a:p>
          <a:p>
            <a:pPr marL="0" indent="0">
              <a:spcBef>
                <a:spcPts val="0"/>
              </a:spcBef>
              <a:spcAft>
                <a:spcPts val="0"/>
              </a:spcAft>
              <a:buNone/>
            </a:pPr>
            <a:r>
              <a:rPr lang="en-GB" sz="1400" dirty="0"/>
              <a:t> </a:t>
            </a:r>
          </a:p>
          <a:p>
            <a:pPr marL="0" indent="0">
              <a:buNone/>
            </a:pPr>
            <a:endParaRPr lang="en-GB" sz="1400" dirty="0"/>
          </a:p>
          <a:p>
            <a:pPr>
              <a:buNone/>
            </a:pPr>
            <a:endParaRPr lang="en-GB" sz="1400" dirty="0"/>
          </a:p>
          <a:p>
            <a:pPr marL="177800" indent="-177800">
              <a:spcBef>
                <a:spcPts val="0"/>
              </a:spcBef>
              <a:spcAft>
                <a:spcPts val="0"/>
              </a:spcAft>
              <a:buFont typeface="Arial" pitchFamily="34" charset="0"/>
              <a:buChar char="•"/>
            </a:pPr>
            <a:endParaRPr lang="en-GB" sz="1400" dirty="0"/>
          </a:p>
          <a:p>
            <a:pPr marL="177800" indent="-177800">
              <a:buNone/>
            </a:pPr>
            <a:endParaRPr lang="en-US" sz="1400" dirty="0"/>
          </a:p>
        </p:txBody>
      </p:sp>
      <p:pic>
        <p:nvPicPr>
          <p:cNvPr id="5" name="Picture 4" descr="data-encapsulation.PNG"/>
          <p:cNvPicPr>
            <a:picLocks noChangeAspect="1"/>
          </p:cNvPicPr>
          <p:nvPr/>
        </p:nvPicPr>
        <p:blipFill>
          <a:blip r:embed="rId4"/>
          <a:stretch>
            <a:fillRect/>
          </a:stretch>
        </p:blipFill>
        <p:spPr>
          <a:xfrm>
            <a:off x="4572000" y="879699"/>
            <a:ext cx="4320000" cy="3384102"/>
          </a:xfrm>
          <a:prstGeom prst="rect">
            <a:avLst/>
          </a:prstGeom>
          <a:ln w="3175">
            <a:noFill/>
          </a:ln>
        </p:spPr>
      </p:pic>
      <p:sp>
        <p:nvSpPr>
          <p:cNvPr id="7" name="TextBox 6">
            <a:extLst>
              <a:ext uri="{FF2B5EF4-FFF2-40B4-BE49-F238E27FC236}">
                <a16:creationId xmlns:a16="http://schemas.microsoft.com/office/drawing/2014/main" id="{17BE351F-8606-492F-A3E6-90946844223B}"/>
              </a:ext>
            </a:extLst>
          </p:cNvPr>
          <p:cNvSpPr txBox="1"/>
          <p:nvPr/>
        </p:nvSpPr>
        <p:spPr>
          <a:xfrm>
            <a:off x="358033" y="4379028"/>
            <a:ext cx="7501716" cy="523220"/>
          </a:xfrm>
          <a:prstGeom prst="rect">
            <a:avLst/>
          </a:prstGeom>
          <a:noFill/>
        </p:spPr>
        <p:txBody>
          <a:bodyPr wrap="square" rtlCol="0">
            <a:spAutoFit/>
          </a:bodyPr>
          <a:lstStyle/>
          <a:p>
            <a:r>
              <a:rPr lang="en-GB" sz="1400" b="1" i="1" dirty="0">
                <a:solidFill>
                  <a:srgbClr val="000000"/>
                </a:solidFill>
              </a:rPr>
              <a:t>Note</a:t>
            </a:r>
            <a:r>
              <a:rPr lang="en-GB" sz="1400" b="1" dirty="0">
                <a:solidFill>
                  <a:srgbClr val="000000"/>
                </a:solidFill>
              </a:rPr>
              <a:t>: </a:t>
            </a:r>
            <a:r>
              <a:rPr lang="en-GB" sz="1400" i="1" dirty="0">
                <a:solidFill>
                  <a:srgbClr val="000000"/>
                </a:solidFill>
              </a:rPr>
              <a:t>An OSI model layer is often referred to by its number.</a:t>
            </a:r>
          </a:p>
          <a:p>
            <a:endParaRPr lang="en-US" sz="1400" dirty="0">
              <a:solidFill>
                <a:srgbClr val="000000"/>
              </a:solidFill>
            </a:endParaRP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altLang="en-US" sz="1600" dirty="0"/>
              <a:t>Network Fundamentals</a:t>
            </a:r>
            <a:br>
              <a:rPr lang="en-US" altLang="en-US" dirty="0"/>
            </a:br>
            <a:r>
              <a:rPr dirty="0"/>
              <a:t>What Is a Network? (C</a:t>
            </a:r>
            <a:r>
              <a:rPr lang="en-US" dirty="0"/>
              <a:t>o</a:t>
            </a:r>
            <a:r>
              <a:rPr dirty="0"/>
              <a:t>ntd.)</a:t>
            </a:r>
          </a:p>
        </p:txBody>
      </p:sp>
      <p:sp>
        <p:nvSpPr>
          <p:cNvPr id="2" name="Content Placeholder 1"/>
          <p:cNvSpPr>
            <a:spLocks noGrp="1"/>
          </p:cNvSpPr>
          <p:nvPr>
            <p:ph idx="1"/>
          </p:nvPr>
        </p:nvSpPr>
        <p:spPr>
          <a:xfrm>
            <a:off x="144065" y="836733"/>
            <a:ext cx="8952436" cy="1382211"/>
          </a:xfrm>
        </p:spPr>
        <p:txBody>
          <a:bodyPr/>
          <a:lstStyle/>
          <a:p>
            <a:pPr marL="0" indent="0">
              <a:buNone/>
            </a:pPr>
            <a:r>
              <a:rPr lang="en-US" sz="1400" dirty="0"/>
              <a:t>An application uses a set of protocols to send the data from one host to the other. Going down the layers, from the top one to the bottom one in the sending host and then the reverse path from the bottom layer all the way to the top layer on the receiving host, at each layer the data is being encapsulated.</a:t>
            </a:r>
            <a:endParaRPr lang="en-GB" sz="1400" dirty="0"/>
          </a:p>
          <a:p>
            <a:pPr marL="0" indent="0">
              <a:buNone/>
            </a:pPr>
            <a:r>
              <a:rPr lang="en-GB" sz="1400" dirty="0"/>
              <a:t>At each layer, protocols perform the functionality required by that speciﬁc layer. </a:t>
            </a:r>
            <a:endParaRPr lang="en-US" sz="1400" dirty="0"/>
          </a:p>
          <a:p>
            <a:pPr marL="0" indent="0">
              <a:buNone/>
            </a:pPr>
            <a:endParaRPr lang="en-GB" sz="1400" strike="sngStrike"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altLang="en-US" sz="1600" dirty="0"/>
              <a:t>Network Fundamentals</a:t>
            </a:r>
            <a:br>
              <a:rPr lang="en-US" altLang="en-US" dirty="0"/>
            </a:br>
            <a:r>
              <a:rPr dirty="0"/>
              <a:t>What Is a Network? (C</a:t>
            </a:r>
            <a:r>
              <a:rPr lang="en-US" dirty="0"/>
              <a:t>o</a:t>
            </a:r>
            <a:r>
              <a:rPr dirty="0"/>
              <a:t>ntd.)</a:t>
            </a:r>
          </a:p>
        </p:txBody>
      </p:sp>
      <p:sp>
        <p:nvSpPr>
          <p:cNvPr id="2" name="Content Placeholder 1"/>
          <p:cNvSpPr>
            <a:spLocks noGrp="1"/>
          </p:cNvSpPr>
          <p:nvPr>
            <p:ph idx="1"/>
          </p:nvPr>
        </p:nvSpPr>
        <p:spPr>
          <a:xfrm>
            <a:off x="144065" y="726475"/>
            <a:ext cx="8855870" cy="4297214"/>
          </a:xfrm>
        </p:spPr>
        <p:txBody>
          <a:bodyPr/>
          <a:lstStyle/>
          <a:p>
            <a:pPr marL="0" indent="0">
              <a:buNone/>
            </a:pPr>
            <a:r>
              <a:rPr lang="en-US" sz="1400" dirty="0"/>
              <a:t>Functionality of each layer of the OSI model:</a:t>
            </a:r>
          </a:p>
        </p:txBody>
      </p:sp>
      <p:graphicFrame>
        <p:nvGraphicFramePr>
          <p:cNvPr id="4" name="Table 3">
            <a:extLst>
              <a:ext uri="{FF2B5EF4-FFF2-40B4-BE49-F238E27FC236}">
                <a16:creationId xmlns:a16="http://schemas.microsoft.com/office/drawing/2014/main" id="{DA78774D-BE81-45D3-8EE1-C3A736F6EAFF}"/>
              </a:ext>
            </a:extLst>
          </p:cNvPr>
          <p:cNvGraphicFramePr>
            <a:graphicFrameLocks noGrp="1"/>
          </p:cNvGraphicFramePr>
          <p:nvPr>
            <p:extLst>
              <p:ext uri="{D42A27DB-BD31-4B8C-83A1-F6EECF244321}">
                <p14:modId xmlns:p14="http://schemas.microsoft.com/office/powerpoint/2010/main" val="2523775326"/>
              </p:ext>
            </p:extLst>
          </p:nvPr>
        </p:nvGraphicFramePr>
        <p:xfrm>
          <a:off x="235504" y="1077602"/>
          <a:ext cx="8817056" cy="3253584"/>
        </p:xfrm>
        <a:graphic>
          <a:graphicData uri="http://schemas.openxmlformats.org/drawingml/2006/table">
            <a:tbl>
              <a:tblPr firstRow="1" bandRow="1">
                <a:tableStyleId>{5C22544A-7EE6-4342-B048-85BDC9FD1C3A}</a:tableStyleId>
              </a:tblPr>
              <a:tblGrid>
                <a:gridCol w="2568021">
                  <a:extLst>
                    <a:ext uri="{9D8B030D-6E8A-4147-A177-3AD203B41FA5}">
                      <a16:colId xmlns:a16="http://schemas.microsoft.com/office/drawing/2014/main" val="527771694"/>
                    </a:ext>
                  </a:extLst>
                </a:gridCol>
                <a:gridCol w="6249035">
                  <a:extLst>
                    <a:ext uri="{9D8B030D-6E8A-4147-A177-3AD203B41FA5}">
                      <a16:colId xmlns:a16="http://schemas.microsoft.com/office/drawing/2014/main" val="3467715323"/>
                    </a:ext>
                  </a:extLst>
                </a:gridCol>
              </a:tblGrid>
              <a:tr h="280801">
                <a:tc>
                  <a:txBody>
                    <a:bodyPr/>
                    <a:lstStyle/>
                    <a:p>
                      <a:pPr algn="ctr"/>
                      <a:r>
                        <a:rPr lang="en-US" dirty="0"/>
                        <a:t>Layer</a:t>
                      </a:r>
                    </a:p>
                  </a:txBody>
                  <a:tcPr/>
                </a:tc>
                <a:tc>
                  <a:txBody>
                    <a:bodyPr/>
                    <a:lstStyle/>
                    <a:p>
                      <a:pPr algn="ctr"/>
                      <a:r>
                        <a:rPr lang="en-US" dirty="0"/>
                        <a:t>Functionality</a:t>
                      </a:r>
                    </a:p>
                  </a:txBody>
                  <a:tcPr/>
                </a:tc>
                <a:extLst>
                  <a:ext uri="{0D108BD9-81ED-4DB2-BD59-A6C34878D82A}">
                    <a16:rowId xmlns:a16="http://schemas.microsoft.com/office/drawing/2014/main" val="254774307"/>
                  </a:ext>
                </a:extLst>
              </a:tr>
              <a:tr h="280801">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b="1" dirty="0"/>
                        <a:t>Physical Layer (Layer 1)</a:t>
                      </a:r>
                    </a:p>
                  </a:txBody>
                  <a:tcPr/>
                </a:tc>
                <a:tc>
                  <a:txBody>
                    <a:bodyPr/>
                    <a:lstStyle/>
                    <a:p>
                      <a:r>
                        <a:rPr lang="en-GB" sz="1400" dirty="0"/>
                        <a:t>Responsible for the transmission and reception of raw bit streams.</a:t>
                      </a:r>
                      <a:endParaRPr lang="en-US" dirty="0"/>
                    </a:p>
                  </a:txBody>
                  <a:tcPr/>
                </a:tc>
                <a:extLst>
                  <a:ext uri="{0D108BD9-81ED-4DB2-BD59-A6C34878D82A}">
                    <a16:rowId xmlns:a16="http://schemas.microsoft.com/office/drawing/2014/main" val="2444006016"/>
                  </a:ext>
                </a:extLst>
              </a:tr>
              <a:tr h="280801">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b="1" dirty="0"/>
                        <a:t>Data Link Layer (Layer 2)</a:t>
                      </a:r>
                    </a:p>
                  </a:txBody>
                  <a:tcPr/>
                </a:tc>
                <a:tc>
                  <a:txBody>
                    <a:bodyPr/>
                    <a:lstStyle/>
                    <a:p>
                      <a:pPr marL="0" indent="0">
                        <a:spcBef>
                          <a:spcPts val="0"/>
                        </a:spcBef>
                        <a:spcAft>
                          <a:spcPts val="0"/>
                        </a:spcAft>
                        <a:buClr>
                          <a:srgbClr val="000000"/>
                        </a:buClr>
                        <a:buFont typeface="Arial" pitchFamily="34" charset="0"/>
                        <a:buNone/>
                      </a:pPr>
                      <a:r>
                        <a:rPr lang="en-US" sz="1400" dirty="0"/>
                        <a:t>Provides NIC-to-NIC communications on the same network.</a:t>
                      </a:r>
                      <a:endParaRPr lang="en-GB" sz="1400" dirty="0"/>
                    </a:p>
                  </a:txBody>
                  <a:tcPr/>
                </a:tc>
                <a:extLst>
                  <a:ext uri="{0D108BD9-81ED-4DB2-BD59-A6C34878D82A}">
                    <a16:rowId xmlns:a16="http://schemas.microsoft.com/office/drawing/2014/main" val="3039223639"/>
                  </a:ext>
                </a:extLst>
              </a:tr>
              <a:tr h="392352">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b="1" dirty="0"/>
                        <a:t>Network Layer (Layer 3)</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Provides </a:t>
                      </a:r>
                      <a:r>
                        <a:rPr lang="en-IN" sz="1400" dirty="0"/>
                        <a:t>addressing and routing </a:t>
                      </a:r>
                      <a:r>
                        <a:rPr lang="en-GB" sz="1400" dirty="0"/>
                        <a:t>services to allow end devices to exchange data across networks. </a:t>
                      </a:r>
                    </a:p>
                  </a:txBody>
                  <a:tcPr/>
                </a:tc>
                <a:extLst>
                  <a:ext uri="{0D108BD9-81ED-4DB2-BD59-A6C34878D82A}">
                    <a16:rowId xmlns:a16="http://schemas.microsoft.com/office/drawing/2014/main" val="456808702"/>
                  </a:ext>
                </a:extLst>
              </a:tr>
              <a:tr h="392352">
                <a:tc>
                  <a:txBody>
                    <a:bodyPr/>
                    <a:lstStyle/>
                    <a:p>
                      <a:r>
                        <a:rPr lang="en-GB" sz="1400" b="1" dirty="0"/>
                        <a:t>Transport Layer (Layer 4)</a:t>
                      </a:r>
                      <a:endParaRPr lang="en-US"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dirty="0"/>
                        <a:t>Defines services to segment, transfer, and reassemble the data for individual communications between the end devices. </a:t>
                      </a:r>
                      <a:endParaRPr lang="en-GB" sz="1400" b="1" dirty="0"/>
                    </a:p>
                  </a:txBody>
                  <a:tcPr/>
                </a:tc>
                <a:extLst>
                  <a:ext uri="{0D108BD9-81ED-4DB2-BD59-A6C34878D82A}">
                    <a16:rowId xmlns:a16="http://schemas.microsoft.com/office/drawing/2014/main" val="475186121"/>
                  </a:ext>
                </a:extLst>
              </a:tr>
              <a:tr h="392352">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b="1" dirty="0"/>
                        <a:t>Session Layer (Layer 5)</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dirty="0"/>
                        <a:t>Allows hosts to establish sessions between them. </a:t>
                      </a:r>
                    </a:p>
                  </a:txBody>
                  <a:tcPr/>
                </a:tc>
                <a:extLst>
                  <a:ext uri="{0D108BD9-81ED-4DB2-BD59-A6C34878D82A}">
                    <a16:rowId xmlns:a16="http://schemas.microsoft.com/office/drawing/2014/main" val="2781611991"/>
                  </a:ext>
                </a:extLst>
              </a:tr>
              <a:tr h="392352">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b="1" dirty="0"/>
                        <a:t>Presentation Layer (Layer 6)</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dirty="0"/>
                        <a:t>Speciﬁes context between application-layer entities.</a:t>
                      </a:r>
                      <a:endParaRPr lang="en-GB" sz="1400" b="1" dirty="0"/>
                    </a:p>
                  </a:txBody>
                  <a:tcPr/>
                </a:tc>
                <a:extLst>
                  <a:ext uri="{0D108BD9-81ED-4DB2-BD59-A6C34878D82A}">
                    <a16:rowId xmlns:a16="http://schemas.microsoft.com/office/drawing/2014/main" val="2432194547"/>
                  </a:ext>
                </a:extLst>
              </a:tr>
              <a:tr h="392352">
                <a:tc>
                  <a:txBody>
                    <a:bodyPr/>
                    <a:lstStyle/>
                    <a:p>
                      <a:r>
                        <a:rPr lang="en-GB" sz="1400" b="1" dirty="0"/>
                        <a:t>Application Layer (Layer 7)</a:t>
                      </a:r>
                      <a:endParaRPr lang="en-US"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dirty="0"/>
                        <a:t>This is the OSI layer that is closest to the end user and contains a variety of protocols  needed by users.  </a:t>
                      </a:r>
                      <a:endParaRPr lang="en-GB" sz="1400" b="1" dirty="0"/>
                    </a:p>
                  </a:txBody>
                  <a:tcPr/>
                </a:tc>
                <a:extLst>
                  <a:ext uri="{0D108BD9-81ED-4DB2-BD59-A6C34878D82A}">
                    <a16:rowId xmlns:a16="http://schemas.microsoft.com/office/drawing/2014/main" val="2047137166"/>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altLang="en-US" sz="1600" dirty="0"/>
              <a:t>Network Fundamentals</a:t>
            </a:r>
            <a:br>
              <a:rPr lang="en-US" altLang="en-US" dirty="0"/>
            </a:br>
            <a:r>
              <a:rPr dirty="0"/>
              <a:t>What Is a Network? (C</a:t>
            </a:r>
            <a:r>
              <a:rPr lang="en-US" dirty="0"/>
              <a:t>o</a:t>
            </a:r>
            <a:r>
              <a:rPr dirty="0"/>
              <a:t>ntd.)</a:t>
            </a:r>
          </a:p>
        </p:txBody>
      </p:sp>
      <p:sp>
        <p:nvSpPr>
          <p:cNvPr id="2" name="Content Placeholder 1"/>
          <p:cNvSpPr>
            <a:spLocks noGrp="1"/>
          </p:cNvSpPr>
          <p:nvPr>
            <p:ph idx="1"/>
          </p:nvPr>
        </p:nvSpPr>
        <p:spPr>
          <a:xfrm>
            <a:off x="191563" y="846288"/>
            <a:ext cx="4594925" cy="4129474"/>
          </a:xfrm>
        </p:spPr>
        <p:txBody>
          <a:bodyPr/>
          <a:lstStyle/>
          <a:p>
            <a:pPr>
              <a:buNone/>
            </a:pPr>
            <a:r>
              <a:rPr lang="en-GB" sz="1600" b="1" dirty="0"/>
              <a:t>Data Flow in Layered Models</a:t>
            </a:r>
          </a:p>
          <a:p>
            <a:pPr marL="177800" indent="-177800">
              <a:spcBef>
                <a:spcPts val="0"/>
              </a:spcBef>
              <a:spcAft>
                <a:spcPts val="0"/>
              </a:spcAft>
              <a:buClr>
                <a:srgbClr val="000000"/>
              </a:buClr>
              <a:buFont typeface="Arial" pitchFamily="34" charset="0"/>
              <a:buChar char="•"/>
            </a:pPr>
            <a:r>
              <a:rPr lang="en-GB" sz="1600" dirty="0"/>
              <a:t>End devices implement protocols for the entire stack of layers.</a:t>
            </a:r>
          </a:p>
          <a:p>
            <a:pPr marL="177800" indent="-177800">
              <a:spcBef>
                <a:spcPts val="0"/>
              </a:spcBef>
              <a:spcAft>
                <a:spcPts val="0"/>
              </a:spcAft>
              <a:buClr>
                <a:srgbClr val="000000"/>
              </a:buClr>
              <a:buFont typeface="Arial" pitchFamily="34" charset="0"/>
              <a:buChar char="•"/>
            </a:pPr>
            <a:r>
              <a:rPr lang="en-GB" sz="1600" dirty="0"/>
              <a:t>The network access layer (shown as Link in the figure) operates at the local network connection to which an end-device is connected. </a:t>
            </a:r>
          </a:p>
          <a:p>
            <a:pPr marL="177800" indent="-177800">
              <a:spcBef>
                <a:spcPts val="0"/>
              </a:spcBef>
              <a:spcAft>
                <a:spcPts val="0"/>
              </a:spcAft>
              <a:buClr>
                <a:srgbClr val="000000"/>
              </a:buClr>
              <a:buFont typeface="Arial" pitchFamily="34" charset="0"/>
              <a:buChar char="•"/>
            </a:pPr>
            <a:r>
              <a:rPr lang="en-GB" sz="1600" dirty="0"/>
              <a:t>The internet layer is responsible for sending data across potentially multiple distant networks. </a:t>
            </a:r>
          </a:p>
          <a:p>
            <a:pPr marL="177800" indent="-177800">
              <a:spcBef>
                <a:spcPts val="0"/>
              </a:spcBef>
              <a:spcAft>
                <a:spcPts val="0"/>
              </a:spcAft>
              <a:buClr>
                <a:srgbClr val="000000"/>
              </a:buClr>
              <a:buFont typeface="Arial" pitchFamily="34" charset="0"/>
              <a:buChar char="•"/>
            </a:pPr>
            <a:r>
              <a:rPr lang="en-GB" sz="1600" dirty="0"/>
              <a:t>IP operates at the internet layer in the TCP/IP reference model </a:t>
            </a:r>
            <a:r>
              <a:rPr lang="en-US" sz="1600" dirty="0"/>
              <a:t>and performs the two basic functions, addressing and routing.</a:t>
            </a:r>
            <a:endParaRPr lang="en-GB" sz="1600" dirty="0"/>
          </a:p>
          <a:p>
            <a:pPr marL="0" indent="0">
              <a:spcBef>
                <a:spcPts val="0"/>
              </a:spcBef>
              <a:spcAft>
                <a:spcPts val="0"/>
              </a:spcAft>
              <a:buNone/>
            </a:pPr>
            <a:endParaRPr lang="en-GB" sz="1600" dirty="0"/>
          </a:p>
        </p:txBody>
      </p:sp>
      <p:pic>
        <p:nvPicPr>
          <p:cNvPr id="4" name="Picture 3" descr="dataflow.PNG"/>
          <p:cNvPicPr>
            <a:picLocks noChangeAspect="1"/>
          </p:cNvPicPr>
          <p:nvPr/>
        </p:nvPicPr>
        <p:blipFill rotWithShape="1">
          <a:blip r:embed="rId4"/>
          <a:srcRect l="1940" t="873" r="1641" b="865"/>
          <a:stretch/>
        </p:blipFill>
        <p:spPr>
          <a:xfrm>
            <a:off x="4865511" y="342136"/>
            <a:ext cx="3714045" cy="4594696"/>
          </a:xfrm>
          <a:prstGeom prst="rect">
            <a:avLst/>
          </a:prstGeom>
          <a:ln w="9525">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5 Planning Guide</a:t>
            </a:r>
          </a:p>
        </p:txBody>
      </p:sp>
      <p:sp>
        <p:nvSpPr>
          <p:cNvPr id="4099" name="Rectangle 34"/>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altLang="en-US" sz="1600" dirty="0"/>
              <a:t>Network Fundamentals</a:t>
            </a:r>
            <a:br>
              <a:rPr lang="en-US" altLang="en-US" dirty="0"/>
            </a:br>
            <a:r>
              <a:rPr dirty="0"/>
              <a:t>What Is a Network? (C</a:t>
            </a:r>
            <a:r>
              <a:rPr lang="en-US" dirty="0"/>
              <a:t>o</a:t>
            </a:r>
            <a:r>
              <a:rPr dirty="0"/>
              <a:t>ntd.)</a:t>
            </a:r>
          </a:p>
        </p:txBody>
      </p:sp>
      <p:sp>
        <p:nvSpPr>
          <p:cNvPr id="2" name="Content Placeholder 1"/>
          <p:cNvSpPr>
            <a:spLocks noGrp="1"/>
          </p:cNvSpPr>
          <p:nvPr>
            <p:ph idx="1"/>
          </p:nvPr>
        </p:nvSpPr>
        <p:spPr>
          <a:xfrm>
            <a:off x="191564" y="846288"/>
            <a:ext cx="8691179" cy="3393203"/>
          </a:xfrm>
        </p:spPr>
        <p:txBody>
          <a:bodyPr/>
          <a:lstStyle/>
          <a:p>
            <a:pPr>
              <a:buNone/>
            </a:pPr>
            <a:r>
              <a:rPr sz="1400" b="1" dirty="0"/>
              <a:t>Planes of a Router</a:t>
            </a:r>
            <a:endParaRPr lang="en-GB" sz="1400" b="1" dirty="0"/>
          </a:p>
          <a:p>
            <a:pPr marL="0" indent="0">
              <a:buNone/>
            </a:pPr>
            <a:r>
              <a:rPr lang="en-GB" sz="1400" dirty="0"/>
              <a:t>The logic of a router is managed by three functional planes:</a:t>
            </a:r>
          </a:p>
          <a:p>
            <a:pPr>
              <a:spcBef>
                <a:spcPts val="0"/>
              </a:spcBef>
              <a:buClr>
                <a:srgbClr val="000000"/>
              </a:buClr>
              <a:buFont typeface="Arial" pitchFamily="34" charset="0"/>
              <a:buChar char="•"/>
            </a:pPr>
            <a:r>
              <a:rPr lang="en-GB" sz="1400" b="1" dirty="0"/>
              <a:t>Management Plane</a:t>
            </a:r>
            <a:r>
              <a:rPr lang="en-GB" sz="1400" dirty="0"/>
              <a:t> - This manages traffic destined for the network device itself. </a:t>
            </a:r>
          </a:p>
          <a:p>
            <a:pPr>
              <a:spcBef>
                <a:spcPts val="0"/>
              </a:spcBef>
              <a:buClr>
                <a:srgbClr val="000000"/>
              </a:buClr>
              <a:buFont typeface="Arial" pitchFamily="34" charset="0"/>
              <a:buChar char="•"/>
            </a:pPr>
            <a:r>
              <a:rPr lang="en-GB" sz="1400" b="1" dirty="0"/>
              <a:t>Control Plane</a:t>
            </a:r>
            <a:r>
              <a:rPr lang="en-GB" sz="1400" dirty="0"/>
              <a:t> - This processes the traffic that is required to maintain the functionality of the network infrastructure. It consists of applications and protocols</a:t>
            </a:r>
            <a:r>
              <a:rPr lang="en-US" sz="1400" dirty="0"/>
              <a:t> and processes data in software.</a:t>
            </a:r>
            <a:endParaRPr lang="en-GB" sz="1400" dirty="0"/>
          </a:p>
          <a:p>
            <a:pPr>
              <a:spcBef>
                <a:spcPts val="0"/>
              </a:spcBef>
              <a:buClr>
                <a:srgbClr val="000000"/>
              </a:buClr>
              <a:buFont typeface="Arial" pitchFamily="34" charset="0"/>
              <a:buChar char="•"/>
            </a:pPr>
            <a:r>
              <a:rPr lang="en-GB" sz="1400" b="1" dirty="0"/>
              <a:t>Data Plane</a:t>
            </a:r>
            <a:r>
              <a:rPr lang="en-GB" sz="1400" dirty="0"/>
              <a:t> - This is the forwarding plane that is responsible for switching of packets in hardware</a:t>
            </a:r>
            <a:r>
              <a:rPr lang="en-US" sz="1400" dirty="0"/>
              <a:t>, using information from the control plane. </a:t>
            </a:r>
            <a:endParaRPr lang="en-GB" sz="14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550" y="2054442"/>
            <a:ext cx="7598042" cy="853369"/>
          </a:xfrm>
        </p:spPr>
        <p:txBody>
          <a:bodyPr/>
          <a:lstStyle/>
          <a:p>
            <a:r>
              <a:rPr lang="en-US" dirty="0">
                <a:solidFill>
                  <a:schemeClr val="accent5">
                    <a:lumMod val="40000"/>
                    <a:lumOff val="60000"/>
                  </a:schemeClr>
                </a:solidFill>
              </a:rPr>
              <a:t>5.2  Network Interface Layer</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60940" y="-7884"/>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Interface Layer</a:t>
            </a:r>
            <a:br>
              <a:rPr lang="en-US" altLang="en-US" dirty="0"/>
            </a:br>
            <a:r>
              <a:rPr lang="en-GB" dirty="0"/>
              <a:t>Understanding the Network Interface Layer</a:t>
            </a:r>
          </a:p>
        </p:txBody>
      </p:sp>
      <p:sp>
        <p:nvSpPr>
          <p:cNvPr id="2" name="Content Placeholder 1"/>
          <p:cNvSpPr>
            <a:spLocks noGrp="1"/>
          </p:cNvSpPr>
          <p:nvPr>
            <p:ph idx="1"/>
          </p:nvPr>
        </p:nvSpPr>
        <p:spPr>
          <a:xfrm>
            <a:off x="99163" y="883814"/>
            <a:ext cx="3534053" cy="4058222"/>
          </a:xfrm>
        </p:spPr>
        <p:txBody>
          <a:bodyPr/>
          <a:lstStyle/>
          <a:p>
            <a:pPr marL="0" indent="0">
              <a:spcBef>
                <a:spcPts val="0"/>
              </a:spcBef>
              <a:buNone/>
            </a:pPr>
            <a:r>
              <a:rPr lang="en-GB" sz="1400" b="1" dirty="0"/>
              <a:t>Network Topology</a:t>
            </a:r>
          </a:p>
          <a:p>
            <a:pPr marL="177800" indent="-177800">
              <a:spcBef>
                <a:spcPts val="0"/>
              </a:spcBef>
              <a:spcAft>
                <a:spcPts val="0"/>
              </a:spcAft>
              <a:buClr>
                <a:srgbClr val="000000"/>
              </a:buClr>
              <a:buFont typeface="Arial" pitchFamily="34" charset="0"/>
              <a:buChar char="•"/>
            </a:pPr>
            <a:r>
              <a:rPr lang="en-GB" sz="1400" dirty="0"/>
              <a:t>The network enables the devices to communicate with one another and share data.</a:t>
            </a:r>
          </a:p>
          <a:p>
            <a:pPr marL="177800" indent="-177800">
              <a:spcBef>
                <a:spcPts val="0"/>
              </a:spcBef>
              <a:spcAft>
                <a:spcPts val="0"/>
              </a:spcAft>
              <a:buClr>
                <a:srgbClr val="000000"/>
              </a:buClr>
              <a:buFont typeface="Arial" pitchFamily="34" charset="0"/>
              <a:buChar char="•"/>
            </a:pPr>
            <a:r>
              <a:rPr lang="en-GB" sz="1400" dirty="0"/>
              <a:t>All host and network devices that are interconnected, within a close physical area, form a local area network (LAN).</a:t>
            </a:r>
          </a:p>
          <a:p>
            <a:pPr marL="177800" indent="-177800">
              <a:spcBef>
                <a:spcPts val="0"/>
              </a:spcBef>
              <a:spcAft>
                <a:spcPts val="0"/>
              </a:spcAft>
              <a:buClr>
                <a:srgbClr val="000000"/>
              </a:buClr>
              <a:buFont typeface="Arial" pitchFamily="34" charset="0"/>
              <a:buChar char="•"/>
            </a:pPr>
            <a:r>
              <a:rPr sz="1400" dirty="0"/>
              <a:t>Network devices that connect LANs, over large distances, form a wide area network (WAN).</a:t>
            </a:r>
            <a:endParaRPr lang="en-GB" sz="1400" dirty="0"/>
          </a:p>
          <a:p>
            <a:pPr marL="177800" indent="-177800">
              <a:spcBef>
                <a:spcPts val="0"/>
              </a:spcBef>
              <a:spcAft>
                <a:spcPts val="0"/>
              </a:spcAft>
              <a:buFont typeface="Arial" pitchFamily="34" charset="0"/>
              <a:buChar char="•"/>
            </a:pPr>
            <a:endParaRPr lang="en-GB" sz="1400" dirty="0"/>
          </a:p>
          <a:p>
            <a:pPr marL="0" indent="0">
              <a:spcBef>
                <a:spcPts val="0"/>
              </a:spcBef>
              <a:spcAft>
                <a:spcPts val="0"/>
              </a:spcAft>
              <a:buNone/>
            </a:pPr>
            <a:endParaRPr lang="en-GB" sz="1400" dirty="0"/>
          </a:p>
        </p:txBody>
      </p:sp>
      <p:pic>
        <p:nvPicPr>
          <p:cNvPr id="5" name="Picture 4" descr="nw-topology-new.PNG"/>
          <p:cNvPicPr>
            <a:picLocks noChangeAspect="1"/>
          </p:cNvPicPr>
          <p:nvPr/>
        </p:nvPicPr>
        <p:blipFill rotWithShape="1">
          <a:blip r:embed="rId4"/>
          <a:srcRect t="2862"/>
          <a:stretch/>
        </p:blipFill>
        <p:spPr>
          <a:xfrm>
            <a:off x="3755136" y="749667"/>
            <a:ext cx="4986528" cy="4199682"/>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Interface Layer</a:t>
            </a:r>
            <a:br>
              <a:rPr lang="en-US" altLang="en-US" dirty="0"/>
            </a:br>
            <a:r>
              <a:rPr lang="en-GB" dirty="0"/>
              <a:t>Ethernet</a:t>
            </a:r>
          </a:p>
        </p:txBody>
      </p:sp>
      <p:sp>
        <p:nvSpPr>
          <p:cNvPr id="2" name="Content Placeholder 1"/>
          <p:cNvSpPr>
            <a:spLocks noGrp="1"/>
          </p:cNvSpPr>
          <p:nvPr>
            <p:ph idx="1"/>
          </p:nvPr>
        </p:nvSpPr>
        <p:spPr>
          <a:xfrm>
            <a:off x="244223" y="742282"/>
            <a:ext cx="8655553" cy="3891968"/>
          </a:xfrm>
        </p:spPr>
        <p:txBody>
          <a:bodyPr/>
          <a:lstStyle/>
          <a:p>
            <a:pPr marL="177800" indent="-177800">
              <a:spcBef>
                <a:spcPts val="0"/>
              </a:spcBef>
              <a:spcAft>
                <a:spcPts val="0"/>
              </a:spcAft>
              <a:buFont typeface="Arial" pitchFamily="34" charset="0"/>
              <a:buChar char="•"/>
            </a:pPr>
            <a:r>
              <a:rPr sz="1600" dirty="0"/>
              <a:t>Ethernet is a set of guidelines </a:t>
            </a:r>
            <a:r>
              <a:rPr lang="en-US" sz="1600" dirty="0"/>
              <a:t>published by the IEEE that specify cabling and signaling at the physical and data link layers of the OSI model. </a:t>
            </a:r>
          </a:p>
          <a:p>
            <a:pPr marL="177800" indent="-177800">
              <a:spcBef>
                <a:spcPts val="0"/>
              </a:spcBef>
              <a:spcAft>
                <a:spcPts val="0"/>
              </a:spcAft>
              <a:buFont typeface="Arial" pitchFamily="34" charset="0"/>
              <a:buChar char="•"/>
            </a:pPr>
            <a:endParaRPr lang="en-US" sz="1600" b="1" dirty="0"/>
          </a:p>
          <a:p>
            <a:pPr marL="0" indent="0">
              <a:spcBef>
                <a:spcPts val="0"/>
              </a:spcBef>
              <a:spcAft>
                <a:spcPts val="0"/>
              </a:spcAft>
              <a:buNone/>
            </a:pPr>
            <a:r>
              <a:rPr lang="en-GB" sz="1600" b="1" dirty="0"/>
              <a:t>Ethernet Frame</a:t>
            </a:r>
          </a:p>
          <a:p>
            <a:pPr marL="177800" indent="-177800">
              <a:spcBef>
                <a:spcPts val="0"/>
              </a:spcBef>
              <a:spcAft>
                <a:spcPts val="0"/>
              </a:spcAft>
              <a:buFont typeface="Arial" pitchFamily="34" charset="0"/>
              <a:buChar char="•"/>
            </a:pPr>
            <a:r>
              <a:rPr lang="en-US" sz="1600" dirty="0"/>
              <a:t>The container in which data is placed for transmission is called a frame. Frame contains header information, trailer information, and the actual data that is being transmitted.</a:t>
            </a:r>
          </a:p>
          <a:p>
            <a:pPr marL="177800" indent="-177800">
              <a:spcBef>
                <a:spcPts val="0"/>
              </a:spcBef>
              <a:spcAft>
                <a:spcPts val="0"/>
              </a:spcAft>
              <a:buFont typeface="Arial" pitchFamily="34" charset="0"/>
              <a:buChar char="•"/>
            </a:pPr>
            <a:endParaRPr lang="en-GB" sz="1600" dirty="0"/>
          </a:p>
          <a:p>
            <a:pPr>
              <a:buClr>
                <a:srgbClr val="000000"/>
              </a:buClr>
              <a:buFont typeface="Arial" pitchFamily="34" charset="0"/>
              <a:buChar char="•"/>
            </a:pPr>
            <a:r>
              <a:rPr lang="en-GB" sz="1600" dirty="0"/>
              <a:t>The most important ﬁelds of the Ethernet frame include:</a:t>
            </a:r>
          </a:p>
          <a:p>
            <a:pPr>
              <a:buNone/>
            </a:pPr>
            <a:endParaRPr lang="en-GB" sz="1600" dirty="0"/>
          </a:p>
          <a:p>
            <a:pPr marL="177800" indent="-177800">
              <a:spcBef>
                <a:spcPts val="0"/>
              </a:spcBef>
              <a:spcAft>
                <a:spcPts val="0"/>
              </a:spcAft>
              <a:buNone/>
            </a:pPr>
            <a:endParaRPr lang="en-GB" sz="1600" dirty="0"/>
          </a:p>
        </p:txBody>
      </p:sp>
      <p:pic>
        <p:nvPicPr>
          <p:cNvPr id="3" name="Picture 2">
            <a:extLst>
              <a:ext uri="{FF2B5EF4-FFF2-40B4-BE49-F238E27FC236}">
                <a16:creationId xmlns:a16="http://schemas.microsoft.com/office/drawing/2014/main" id="{AE487C9B-0FB0-4945-AE7A-9F4D1232AE84}"/>
              </a:ext>
            </a:extLst>
          </p:cNvPr>
          <p:cNvPicPr>
            <a:picLocks noChangeAspect="1"/>
          </p:cNvPicPr>
          <p:nvPr/>
        </p:nvPicPr>
        <p:blipFill>
          <a:blip r:embed="rId4"/>
          <a:stretch>
            <a:fillRect/>
          </a:stretch>
        </p:blipFill>
        <p:spPr>
          <a:xfrm>
            <a:off x="378335" y="2889504"/>
            <a:ext cx="8339097" cy="1075358"/>
          </a:xfrm>
          <a:prstGeom prst="rect">
            <a:avLst/>
          </a:prstGeom>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Interface Layer</a:t>
            </a:r>
            <a:br>
              <a:rPr lang="en-US" altLang="en-US" dirty="0"/>
            </a:br>
            <a:r>
              <a:rPr lang="en-GB" dirty="0"/>
              <a:t>Ethernet (Contd.)</a:t>
            </a:r>
          </a:p>
        </p:txBody>
      </p:sp>
      <p:sp>
        <p:nvSpPr>
          <p:cNvPr id="2" name="Content Placeholder 1"/>
          <p:cNvSpPr>
            <a:spLocks noGrp="1"/>
          </p:cNvSpPr>
          <p:nvPr>
            <p:ph idx="1"/>
          </p:nvPr>
        </p:nvSpPr>
        <p:spPr>
          <a:xfrm>
            <a:off x="191564" y="846287"/>
            <a:ext cx="8655553" cy="3547583"/>
          </a:xfrm>
        </p:spPr>
        <p:txBody>
          <a:bodyPr/>
          <a:lstStyle/>
          <a:p>
            <a:pPr>
              <a:buClrTx/>
              <a:buFont typeface="Arial" pitchFamily="34" charset="0"/>
              <a:buChar char="•"/>
            </a:pPr>
            <a:r>
              <a:rPr lang="en-GB" sz="1400" dirty="0"/>
              <a:t>MAC addresses are used in transporting a frame across a shared local media. </a:t>
            </a:r>
          </a:p>
          <a:p>
            <a:pPr>
              <a:buClrTx/>
              <a:buFont typeface="Arial" pitchFamily="34" charset="0"/>
              <a:buChar char="•"/>
            </a:pPr>
            <a:r>
              <a:rPr lang="en-GB" sz="1400" dirty="0"/>
              <a:t>If the data (encapsulated IP packet) is for a device on another network, the destination MAC address will be that of the local router (default gateway).</a:t>
            </a:r>
          </a:p>
          <a:p>
            <a:pPr>
              <a:buClrTx/>
              <a:buFont typeface="Arial" pitchFamily="34" charset="0"/>
              <a:buChar char="•"/>
            </a:pPr>
            <a:r>
              <a:rPr lang="en-GB" sz="1400" dirty="0"/>
              <a:t>The Ethernet header and trailer will be de-encapsulated by the router. </a:t>
            </a:r>
          </a:p>
          <a:p>
            <a:pPr>
              <a:buClrTx/>
              <a:buFont typeface="Arial" pitchFamily="34" charset="0"/>
              <a:buChar char="•"/>
            </a:pPr>
            <a:r>
              <a:rPr lang="en-US" sz="1400" dirty="0"/>
              <a:t>The packet will be encapsulated in a new Ethernet header and trailer using the MAC address of the router's egress interface as the source MAC address. </a:t>
            </a:r>
          </a:p>
          <a:p>
            <a:pPr>
              <a:buClrTx/>
              <a:buFont typeface="Arial" pitchFamily="34" charset="0"/>
              <a:buChar char="•"/>
            </a:pPr>
            <a:r>
              <a:rPr lang="en-US" sz="1400" dirty="0"/>
              <a:t>If the next hop is another router, then the destination MAC address will be that of the next hop router.</a:t>
            </a:r>
          </a:p>
          <a:p>
            <a:pPr>
              <a:buClrTx/>
              <a:buFont typeface="Arial" pitchFamily="34" charset="0"/>
              <a:buChar char="•"/>
            </a:pPr>
            <a:r>
              <a:rPr lang="en-US" sz="1400" dirty="0"/>
              <a:t> If the router is on the same network as the destination of the packet, the destination MAC address will be that of the end device.</a:t>
            </a:r>
            <a:endParaRPr lang="en-GB" sz="1400" dirty="0"/>
          </a:p>
          <a:p>
            <a:pPr marL="177800" indent="-177800">
              <a:spcBef>
                <a:spcPts val="0"/>
              </a:spcBef>
              <a:spcAft>
                <a:spcPts val="0"/>
              </a:spcAft>
              <a:buNone/>
            </a:pPr>
            <a:endParaRPr lang="en-GB" sz="14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60940"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Interface Layer</a:t>
            </a:r>
            <a:br>
              <a:rPr lang="en-US" altLang="en-US" dirty="0"/>
            </a:br>
            <a:r>
              <a:rPr lang="en-GB" altLang="en-US" dirty="0"/>
              <a:t>MAC Addresses</a:t>
            </a:r>
            <a:endParaRPr lang="en-GB" dirty="0"/>
          </a:p>
        </p:txBody>
      </p:sp>
      <p:sp>
        <p:nvSpPr>
          <p:cNvPr id="2" name="Content Placeholder 1"/>
          <p:cNvSpPr>
            <a:spLocks noGrp="1"/>
          </p:cNvSpPr>
          <p:nvPr>
            <p:ph idx="1"/>
          </p:nvPr>
        </p:nvSpPr>
        <p:spPr>
          <a:xfrm>
            <a:off x="118755" y="881912"/>
            <a:ext cx="8835239" cy="1689838"/>
          </a:xfrm>
        </p:spPr>
        <p:txBody>
          <a:bodyPr/>
          <a:lstStyle/>
          <a:p>
            <a:pPr>
              <a:buClrTx/>
              <a:buFont typeface="Arial" pitchFamily="34" charset="0"/>
              <a:buChar char="•"/>
            </a:pPr>
            <a:r>
              <a:rPr lang="en-GB" sz="1400" dirty="0"/>
              <a:t>All network devices on the same network must have a unique MAC address.</a:t>
            </a:r>
          </a:p>
          <a:p>
            <a:pPr>
              <a:buClrTx/>
              <a:buFont typeface="Arial" pitchFamily="34" charset="0"/>
              <a:buChar char="•"/>
            </a:pPr>
            <a:r>
              <a:rPr lang="en-GB" sz="1400" dirty="0"/>
              <a:t>The MAC address is the means by which data is directed to the proper destination device. </a:t>
            </a:r>
          </a:p>
          <a:p>
            <a:pPr>
              <a:buClrTx/>
              <a:buFont typeface="Arial" pitchFamily="34" charset="0"/>
              <a:buChar char="•"/>
            </a:pPr>
            <a:r>
              <a:rPr sz="1400" dirty="0"/>
              <a:t>A MAC address is composed of 12 hexadecimal numbers. There are two main components of a MAC:</a:t>
            </a:r>
          </a:p>
          <a:p>
            <a:pPr lvl="1" indent="-180975">
              <a:buClrTx/>
              <a:buFont typeface="Arial" pitchFamily="34" charset="0"/>
              <a:buChar char="•"/>
            </a:pPr>
            <a:r>
              <a:rPr b="1" dirty="0"/>
              <a:t>24-bit OUI</a:t>
            </a:r>
            <a:r>
              <a:rPr dirty="0"/>
              <a:t> - The OUI identifies the manufacturer of the NIC.</a:t>
            </a:r>
          </a:p>
          <a:p>
            <a:pPr lvl="1" indent="-180975">
              <a:buClrTx/>
              <a:buFont typeface="Arial" pitchFamily="34" charset="0"/>
              <a:buChar char="•"/>
            </a:pPr>
            <a:r>
              <a:rPr b="1" dirty="0"/>
              <a:t>24-bit, vendor-assigned, end-station address</a:t>
            </a:r>
            <a:r>
              <a:rPr dirty="0"/>
              <a:t> - This portion uniquely identifies the Ethernet hardware</a:t>
            </a:r>
            <a:r>
              <a:rPr lang="en-US" dirty="0"/>
              <a:t>.</a:t>
            </a:r>
            <a:endParaRPr lang="en-GB" dirty="0"/>
          </a:p>
        </p:txBody>
      </p:sp>
      <p:sp>
        <p:nvSpPr>
          <p:cNvPr id="3" name="TextBox 2">
            <a:extLst>
              <a:ext uri="{FF2B5EF4-FFF2-40B4-BE49-F238E27FC236}">
                <a16:creationId xmlns:a16="http://schemas.microsoft.com/office/drawing/2014/main" id="{FECCD268-51C1-4DDE-A114-531A8FBD59F1}"/>
              </a:ext>
            </a:extLst>
          </p:cNvPr>
          <p:cNvSpPr txBox="1"/>
          <p:nvPr/>
        </p:nvSpPr>
        <p:spPr>
          <a:xfrm>
            <a:off x="118755" y="2668370"/>
            <a:ext cx="3011424" cy="1692771"/>
          </a:xfrm>
          <a:prstGeom prst="rect">
            <a:avLst/>
          </a:prstGeom>
          <a:noFill/>
        </p:spPr>
        <p:txBody>
          <a:bodyPr wrap="square" rtlCol="0">
            <a:spAutoFit/>
          </a:bodyPr>
          <a:lstStyle/>
          <a:p>
            <a:pPr marL="171450" indent="-171450" defTabSz="684213">
              <a:spcBef>
                <a:spcPts val="600"/>
              </a:spcBef>
              <a:spcAft>
                <a:spcPts val="600"/>
              </a:spcAft>
              <a:buSzPct val="90000"/>
              <a:buFont typeface="Arial" panose="020B0604020202020204" pitchFamily="34" charset="0"/>
              <a:buChar char="•"/>
            </a:pPr>
            <a:r>
              <a:rPr lang="en-US" sz="1400" dirty="0">
                <a:solidFill>
                  <a:srgbClr val="000000"/>
                </a:solidFill>
                <a:latin typeface="+mn-lt"/>
                <a:ea typeface="ＭＳ Ｐゴシック" charset="0"/>
              </a:rPr>
              <a:t>Destination MAC addresses include the three major types of network communications:</a:t>
            </a:r>
          </a:p>
          <a:p>
            <a:pPr marL="358775" lvl="1" indent="-180975" defTabSz="684213">
              <a:spcBef>
                <a:spcPts val="300"/>
              </a:spcBef>
              <a:spcAft>
                <a:spcPts val="300"/>
              </a:spcAft>
              <a:buSzPct val="90000"/>
              <a:buFont typeface="Arial" pitchFamily="34" charset="0"/>
              <a:buChar char="•"/>
            </a:pPr>
            <a:r>
              <a:rPr lang="en-US" sz="1400" dirty="0">
                <a:solidFill>
                  <a:srgbClr val="000000"/>
                </a:solidFill>
                <a:latin typeface="+mn-lt"/>
                <a:ea typeface="ＭＳ Ｐゴシック" charset="0"/>
              </a:rPr>
              <a:t>Unicast </a:t>
            </a:r>
          </a:p>
          <a:p>
            <a:pPr marL="358775" lvl="1" indent="-180975" defTabSz="684213">
              <a:spcBef>
                <a:spcPts val="300"/>
              </a:spcBef>
              <a:spcAft>
                <a:spcPts val="300"/>
              </a:spcAft>
              <a:buSzPct val="90000"/>
              <a:buFont typeface="Arial" pitchFamily="34" charset="0"/>
              <a:buChar char="•"/>
            </a:pPr>
            <a:r>
              <a:rPr lang="en-US" sz="1400" dirty="0">
                <a:solidFill>
                  <a:srgbClr val="000000"/>
                </a:solidFill>
                <a:latin typeface="+mn-lt"/>
                <a:ea typeface="ＭＳ Ｐゴシック" charset="0"/>
              </a:rPr>
              <a:t>Broadcast</a:t>
            </a:r>
          </a:p>
          <a:p>
            <a:pPr marL="358775" lvl="1" indent="-180975" defTabSz="684213">
              <a:spcBef>
                <a:spcPts val="300"/>
              </a:spcBef>
              <a:spcAft>
                <a:spcPts val="300"/>
              </a:spcAft>
              <a:buSzPct val="90000"/>
              <a:buFont typeface="Arial" pitchFamily="34" charset="0"/>
              <a:buChar char="•"/>
            </a:pPr>
            <a:r>
              <a:rPr lang="en-US" sz="1400" dirty="0">
                <a:solidFill>
                  <a:srgbClr val="000000"/>
                </a:solidFill>
                <a:latin typeface="+mn-lt"/>
                <a:ea typeface="ＭＳ Ｐゴシック" charset="0"/>
              </a:rPr>
              <a:t>Multicast</a:t>
            </a:r>
          </a:p>
        </p:txBody>
      </p:sp>
      <p:pic>
        <p:nvPicPr>
          <p:cNvPr id="4" name="Picture 3" descr="mac-addrs.png"/>
          <p:cNvPicPr>
            <a:picLocks noChangeAspect="1"/>
          </p:cNvPicPr>
          <p:nvPr/>
        </p:nvPicPr>
        <p:blipFill>
          <a:blip r:embed="rId4"/>
          <a:stretch>
            <a:fillRect/>
          </a:stretch>
        </p:blipFill>
        <p:spPr>
          <a:xfrm>
            <a:off x="3031505" y="2620059"/>
            <a:ext cx="5964636" cy="1789391"/>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Interface Layer</a:t>
            </a:r>
            <a:br>
              <a:rPr lang="en-US" altLang="en-US" dirty="0"/>
            </a:br>
            <a:r>
              <a:rPr lang="en-GB" altLang="en-US" dirty="0"/>
              <a:t>Switching</a:t>
            </a:r>
            <a:endParaRPr lang="en-GB" dirty="0"/>
          </a:p>
        </p:txBody>
      </p:sp>
      <p:sp>
        <p:nvSpPr>
          <p:cNvPr id="2" name="Content Placeholder 1"/>
          <p:cNvSpPr>
            <a:spLocks noGrp="1"/>
          </p:cNvSpPr>
          <p:nvPr>
            <p:ph idx="1"/>
          </p:nvPr>
        </p:nvSpPr>
        <p:spPr>
          <a:xfrm>
            <a:off x="144065" y="820917"/>
            <a:ext cx="8655553" cy="3642588"/>
          </a:xfrm>
        </p:spPr>
        <p:txBody>
          <a:bodyPr/>
          <a:lstStyle/>
          <a:p>
            <a:pPr marL="0" indent="0">
              <a:buNone/>
            </a:pPr>
            <a:r>
              <a:rPr lang="en-GB" sz="1400" dirty="0"/>
              <a:t>The switch dynamically builds and maintains a table (called the MAC address table) that matches the destination MAC address with the port that is used to connect to a node.</a:t>
            </a:r>
          </a:p>
          <a:p>
            <a:pPr marL="0" indent="0">
              <a:buNone/>
            </a:pPr>
            <a:r>
              <a:rPr lang="en-US" sz="1400" b="1" dirty="0"/>
              <a:t>Switching Process</a:t>
            </a:r>
          </a:p>
          <a:p>
            <a:pPr>
              <a:spcBef>
                <a:spcPts val="0"/>
              </a:spcBef>
              <a:spcAft>
                <a:spcPts val="0"/>
              </a:spcAft>
              <a:buClrTx/>
              <a:buFont typeface="Arial" panose="020B0604020202020204" pitchFamily="34" charset="0"/>
              <a:buChar char="•"/>
            </a:pPr>
            <a:r>
              <a:rPr lang="en-US" sz="1400" dirty="0"/>
              <a:t>In the first topology, the switch receives a frame from Host A on port 1.</a:t>
            </a:r>
          </a:p>
          <a:p>
            <a:pPr>
              <a:spcBef>
                <a:spcPts val="0"/>
              </a:spcBef>
              <a:spcAft>
                <a:spcPts val="0"/>
              </a:spcAft>
              <a:buClrTx/>
              <a:buFont typeface="Arial" panose="020B0604020202020204" pitchFamily="34" charset="0"/>
              <a:buChar char="•"/>
            </a:pPr>
            <a:r>
              <a:rPr lang="en-US" sz="1400" dirty="0"/>
              <a:t>The switch enters the source MAC address and the switch port that received the frame into the MAC address table. The switch checks the table for the destination MAC address. As the destination address is not known, the switch floods the frame to all of the ports except the port on which it received the frame. </a:t>
            </a:r>
          </a:p>
          <a:p>
            <a:pPr>
              <a:spcBef>
                <a:spcPts val="0"/>
              </a:spcBef>
              <a:spcAft>
                <a:spcPts val="0"/>
              </a:spcAft>
              <a:buClrTx/>
              <a:buFont typeface="Arial" panose="020B0604020202020204" pitchFamily="34" charset="0"/>
              <a:buChar char="•"/>
            </a:pPr>
            <a:r>
              <a:rPr lang="en-US" sz="1400" dirty="0"/>
              <a:t>In the second topology, Host B, the destination MAC address, receives the Ethernet frame.</a:t>
            </a:r>
          </a:p>
        </p:txBody>
      </p:sp>
      <p:pic>
        <p:nvPicPr>
          <p:cNvPr id="4" name="Picture 3" descr="switching-process1-2.PNG">
            <a:extLst>
              <a:ext uri="{FF2B5EF4-FFF2-40B4-BE49-F238E27FC236}">
                <a16:creationId xmlns:a16="http://schemas.microsoft.com/office/drawing/2014/main" id="{05CEBB0C-BF12-4445-898C-C50C0A201CC6}"/>
              </a:ext>
            </a:extLst>
          </p:cNvPr>
          <p:cNvPicPr>
            <a:picLocks noChangeAspect="1"/>
          </p:cNvPicPr>
          <p:nvPr/>
        </p:nvPicPr>
        <p:blipFill>
          <a:blip r:embed="rId4"/>
          <a:stretch>
            <a:fillRect/>
          </a:stretch>
        </p:blipFill>
        <p:spPr>
          <a:xfrm>
            <a:off x="1751442" y="3121152"/>
            <a:ext cx="6254283" cy="1830858"/>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Interface Layer</a:t>
            </a:r>
            <a:br>
              <a:rPr lang="en-US" altLang="en-US" dirty="0"/>
            </a:br>
            <a:r>
              <a:rPr lang="en-GB" altLang="en-US" dirty="0"/>
              <a:t>Switching (Contd.)</a:t>
            </a:r>
            <a:endParaRPr lang="en-GB" dirty="0"/>
          </a:p>
        </p:txBody>
      </p:sp>
      <p:sp>
        <p:nvSpPr>
          <p:cNvPr id="8" name="Content Placeholder 7"/>
          <p:cNvSpPr>
            <a:spLocks noGrp="1"/>
          </p:cNvSpPr>
          <p:nvPr>
            <p:ph idx="1"/>
          </p:nvPr>
        </p:nvSpPr>
        <p:spPr>
          <a:xfrm>
            <a:off x="160089" y="798942"/>
            <a:ext cx="8853286" cy="4155319"/>
          </a:xfrm>
        </p:spPr>
        <p:txBody>
          <a:bodyPr/>
          <a:lstStyle/>
          <a:p>
            <a:pPr>
              <a:spcBef>
                <a:spcPts val="0"/>
              </a:spcBef>
              <a:spcAft>
                <a:spcPts val="0"/>
              </a:spcAft>
              <a:buClr>
                <a:srgbClr val="000000"/>
              </a:buClr>
              <a:buFont typeface="Arial" panose="020B0604020202020204" pitchFamily="34" charset="0"/>
              <a:buChar char="•"/>
            </a:pPr>
            <a:r>
              <a:rPr sz="1400" dirty="0"/>
              <a:t>In the third topology,</a:t>
            </a:r>
            <a:r>
              <a:rPr sz="1400" dirty="0">
                <a:solidFill>
                  <a:srgbClr val="FF0000"/>
                </a:solidFill>
              </a:rPr>
              <a:t> </a:t>
            </a:r>
            <a:r>
              <a:rPr lang="en-GB" sz="1400" dirty="0"/>
              <a:t>Host B replies to Host A with the destination MAC address of Host A.</a:t>
            </a:r>
          </a:p>
          <a:p>
            <a:pPr>
              <a:spcBef>
                <a:spcPts val="0"/>
              </a:spcBef>
              <a:spcAft>
                <a:spcPts val="0"/>
              </a:spcAft>
              <a:buClr>
                <a:srgbClr val="000000"/>
              </a:buClr>
              <a:buFont typeface="Arial" panose="020B0604020202020204" pitchFamily="34" charset="0"/>
              <a:buChar char="•"/>
            </a:pPr>
            <a:r>
              <a:rPr lang="en-GB" sz="1400" dirty="0"/>
              <a:t>The switch enters the source MAC address of Host B and the port number of the switch port that received the frame into the MAC table. The destination address of the frame and its associated port is known in the MAC address table.</a:t>
            </a:r>
          </a:p>
          <a:p>
            <a:pPr>
              <a:spcBef>
                <a:spcPts val="0"/>
              </a:spcBef>
              <a:spcAft>
                <a:spcPts val="0"/>
              </a:spcAft>
              <a:buClr>
                <a:srgbClr val="000000"/>
              </a:buClr>
              <a:buFont typeface="Arial" panose="020B0604020202020204" pitchFamily="34" charset="0"/>
              <a:buChar char="•"/>
            </a:pPr>
            <a:r>
              <a:rPr lang="en-GB" sz="1400" dirty="0"/>
              <a:t>In the fourth topology, the switch can now directly forward this frame to Host A out port 1. Frames between the source and destination devices are sent without flooding because the switch has entries in the MAC address table that identify the associated ports.</a:t>
            </a:r>
          </a:p>
          <a:p>
            <a:pPr>
              <a:buNone/>
            </a:pPr>
            <a:endParaRPr lang="en-US" sz="1400" dirty="0"/>
          </a:p>
        </p:txBody>
      </p:sp>
      <p:pic>
        <p:nvPicPr>
          <p:cNvPr id="7" name="Picture 6" descr="switching-process3-4.PNG"/>
          <p:cNvPicPr>
            <a:picLocks noChangeAspect="1"/>
          </p:cNvPicPr>
          <p:nvPr/>
        </p:nvPicPr>
        <p:blipFill>
          <a:blip r:embed="rId4"/>
          <a:stretch>
            <a:fillRect/>
          </a:stretch>
        </p:blipFill>
        <p:spPr>
          <a:xfrm>
            <a:off x="1479769" y="2488054"/>
            <a:ext cx="6998947" cy="2276118"/>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Interface Layer</a:t>
            </a:r>
            <a:br>
              <a:rPr lang="en-US" altLang="en-US" dirty="0"/>
            </a:br>
            <a:r>
              <a:rPr dirty="0"/>
              <a:t>Virtual LANs (VLANs)</a:t>
            </a:r>
          </a:p>
        </p:txBody>
      </p:sp>
      <p:sp>
        <p:nvSpPr>
          <p:cNvPr id="2" name="Content Placeholder 1"/>
          <p:cNvSpPr>
            <a:spLocks noGrp="1"/>
          </p:cNvSpPr>
          <p:nvPr>
            <p:ph idx="1"/>
          </p:nvPr>
        </p:nvSpPr>
        <p:spPr>
          <a:xfrm>
            <a:off x="166251" y="820917"/>
            <a:ext cx="2942709" cy="3749467"/>
          </a:xfrm>
        </p:spPr>
        <p:txBody>
          <a:bodyPr/>
          <a:lstStyle/>
          <a:p>
            <a:pPr>
              <a:spcBef>
                <a:spcPts val="0"/>
              </a:spcBef>
              <a:spcAft>
                <a:spcPts val="300"/>
              </a:spcAft>
              <a:buClr>
                <a:srgbClr val="000000"/>
              </a:buClr>
              <a:buFont typeface="Arial" pitchFamily="34" charset="0"/>
              <a:buChar char="•"/>
            </a:pPr>
            <a:r>
              <a:rPr lang="en-GB" sz="1400" dirty="0"/>
              <a:t>A virtual LAN (VLAN) is used to segment different Layer 2 broadcast domains on one or more switches. </a:t>
            </a:r>
          </a:p>
          <a:p>
            <a:pPr>
              <a:spcBef>
                <a:spcPts val="0"/>
              </a:spcBef>
              <a:spcAft>
                <a:spcPts val="300"/>
              </a:spcAft>
              <a:buClr>
                <a:srgbClr val="000000"/>
              </a:buClr>
              <a:buFont typeface="Arial" pitchFamily="34" charset="0"/>
              <a:buChar char="•"/>
            </a:pPr>
            <a:r>
              <a:rPr lang="en-US" sz="1400" dirty="0"/>
              <a:t>A VLAN groups devices on one or more LANs that are conﬁgured to communicate as if they were attached to the same wire, when in fact they are located on a number of different LAN segments.</a:t>
            </a:r>
            <a:endParaRPr lang="en-GB" sz="1400" dirty="0"/>
          </a:p>
          <a:p>
            <a:pPr>
              <a:spcBef>
                <a:spcPts val="0"/>
              </a:spcBef>
              <a:spcAft>
                <a:spcPts val="300"/>
              </a:spcAft>
              <a:buClr>
                <a:srgbClr val="000000"/>
              </a:buClr>
              <a:buFont typeface="Arial" pitchFamily="34" charset="0"/>
              <a:buChar char="•"/>
            </a:pPr>
            <a:r>
              <a:rPr lang="en-GB" sz="1400" dirty="0"/>
              <a:t>The figure shows three VLANs based on the function of its users: engineering, marketing, and accounting. It clearly shows that the devices do not need to be on the same floor.</a:t>
            </a:r>
          </a:p>
          <a:p>
            <a:pPr marL="0" indent="0">
              <a:buNone/>
            </a:pPr>
            <a:endParaRPr lang="en-GB" sz="1400" dirty="0"/>
          </a:p>
        </p:txBody>
      </p:sp>
      <p:pic>
        <p:nvPicPr>
          <p:cNvPr id="3" name="Picture 2">
            <a:extLst>
              <a:ext uri="{FF2B5EF4-FFF2-40B4-BE49-F238E27FC236}">
                <a16:creationId xmlns:a16="http://schemas.microsoft.com/office/drawing/2014/main" id="{4E60A1CB-0BDE-453E-BD95-CD8081162AF6}"/>
              </a:ext>
            </a:extLst>
          </p:cNvPr>
          <p:cNvPicPr>
            <a:picLocks noChangeAspect="1"/>
          </p:cNvPicPr>
          <p:nvPr/>
        </p:nvPicPr>
        <p:blipFill>
          <a:blip r:embed="rId4"/>
          <a:stretch>
            <a:fillRect/>
          </a:stretch>
        </p:blipFill>
        <p:spPr>
          <a:xfrm>
            <a:off x="3108960" y="913889"/>
            <a:ext cx="5847655" cy="3656495"/>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Interface Layer</a:t>
            </a:r>
            <a:br>
              <a:rPr lang="en-US" altLang="en-US" dirty="0"/>
            </a:br>
            <a:r>
              <a:rPr dirty="0"/>
              <a:t>Virtual LANs (VLANs) (Contd.)</a:t>
            </a:r>
          </a:p>
        </p:txBody>
      </p:sp>
      <p:sp>
        <p:nvSpPr>
          <p:cNvPr id="2" name="Content Placeholder 1"/>
          <p:cNvSpPr>
            <a:spLocks noGrp="1"/>
          </p:cNvSpPr>
          <p:nvPr>
            <p:ph idx="1"/>
          </p:nvPr>
        </p:nvSpPr>
        <p:spPr>
          <a:xfrm>
            <a:off x="208598" y="820917"/>
            <a:ext cx="8726804" cy="3749467"/>
          </a:xfrm>
        </p:spPr>
        <p:txBody>
          <a:bodyPr/>
          <a:lstStyle/>
          <a:p>
            <a:pPr>
              <a:spcBef>
                <a:spcPts val="0"/>
              </a:spcBef>
              <a:spcAft>
                <a:spcPts val="300"/>
              </a:spcAft>
              <a:buClr>
                <a:srgbClr val="000000"/>
              </a:buClr>
              <a:buFont typeface="Arial" pitchFamily="34" charset="0"/>
              <a:buChar char="•"/>
            </a:pPr>
            <a:r>
              <a:rPr lang="en-GB" sz="1400" dirty="0"/>
              <a:t>VLANs deﬁne Layer 2 broadcast domains. </a:t>
            </a:r>
            <a:r>
              <a:rPr lang="en-US" sz="1400" dirty="0"/>
              <a:t>VLANs on Layer 2 switches create broadcast domains based on the conﬁguration of the switch.</a:t>
            </a:r>
            <a:endParaRPr lang="en-GB" sz="1400" dirty="0"/>
          </a:p>
          <a:p>
            <a:pPr>
              <a:spcBef>
                <a:spcPts val="0"/>
              </a:spcBef>
              <a:spcAft>
                <a:spcPts val="300"/>
              </a:spcAft>
              <a:buClr>
                <a:srgbClr val="000000"/>
              </a:buClr>
              <a:buFont typeface="Arial" pitchFamily="34" charset="0"/>
              <a:buChar char="•"/>
            </a:pPr>
            <a:r>
              <a:rPr lang="en-GB" sz="1400" dirty="0"/>
              <a:t>To interconnect two different VLANs, a router or Layer 3 switch must be used.</a:t>
            </a:r>
          </a:p>
          <a:p>
            <a:pPr>
              <a:spcBef>
                <a:spcPts val="0"/>
              </a:spcBef>
              <a:spcAft>
                <a:spcPts val="300"/>
              </a:spcAft>
              <a:buClr>
                <a:srgbClr val="000000"/>
              </a:buClr>
              <a:buFont typeface="Arial" pitchFamily="34" charset="0"/>
              <a:buChar char="•"/>
            </a:pPr>
            <a:r>
              <a:rPr lang="en-GB" sz="1400" dirty="0"/>
              <a:t>VLANs are often associated with IP networks or subnets.</a:t>
            </a:r>
          </a:p>
          <a:p>
            <a:pPr>
              <a:spcBef>
                <a:spcPts val="0"/>
              </a:spcBef>
              <a:spcAft>
                <a:spcPts val="300"/>
              </a:spcAft>
              <a:buClr>
                <a:srgbClr val="000000"/>
              </a:buClr>
              <a:buFont typeface="Arial" pitchFamily="34" charset="0"/>
              <a:buChar char="•"/>
            </a:pPr>
            <a:r>
              <a:rPr lang="en-GB" sz="1400" dirty="0"/>
              <a:t>The following table explains that the VLANs are organized into three ranges: reserved, normal, and extended. </a:t>
            </a:r>
          </a:p>
          <a:p>
            <a:pPr>
              <a:spcBef>
                <a:spcPts val="0"/>
              </a:spcBef>
              <a:spcAft>
                <a:spcPts val="300"/>
              </a:spcAft>
              <a:buNone/>
            </a:pPr>
            <a:endParaRPr lang="en-GB" sz="1400" dirty="0"/>
          </a:p>
          <a:p>
            <a:pPr>
              <a:spcBef>
                <a:spcPts val="0"/>
              </a:spcBef>
              <a:spcAft>
                <a:spcPts val="300"/>
              </a:spcAft>
              <a:buNone/>
            </a:pPr>
            <a:r>
              <a:rPr lang="en-GB" sz="1400" dirty="0"/>
              <a:t> </a:t>
            </a:r>
          </a:p>
          <a:p>
            <a:pPr marL="0" indent="0">
              <a:buNone/>
            </a:pPr>
            <a:endParaRPr lang="en-GB" sz="1400" dirty="0"/>
          </a:p>
        </p:txBody>
      </p:sp>
      <p:graphicFrame>
        <p:nvGraphicFramePr>
          <p:cNvPr id="5" name="Table 4"/>
          <p:cNvGraphicFramePr>
            <a:graphicFrameLocks noGrp="1"/>
          </p:cNvGraphicFramePr>
          <p:nvPr>
            <p:extLst>
              <p:ext uri="{D42A27DB-BD31-4B8C-83A1-F6EECF244321}">
                <p14:modId xmlns:p14="http://schemas.microsoft.com/office/powerpoint/2010/main" val="1504154478"/>
              </p:ext>
            </p:extLst>
          </p:nvPr>
        </p:nvGraphicFramePr>
        <p:xfrm>
          <a:off x="384387" y="2495757"/>
          <a:ext cx="8473048" cy="2206248"/>
        </p:xfrm>
        <a:graphic>
          <a:graphicData uri="http://schemas.openxmlformats.org/drawingml/2006/table">
            <a:tbl>
              <a:tblPr firstRow="1" bandRow="1">
                <a:tableStyleId>{5C22544A-7EE6-4342-B048-85BDC9FD1C3A}</a:tableStyleId>
              </a:tblPr>
              <a:tblGrid>
                <a:gridCol w="1579067">
                  <a:extLst>
                    <a:ext uri="{9D8B030D-6E8A-4147-A177-3AD203B41FA5}">
                      <a16:colId xmlns:a16="http://schemas.microsoft.com/office/drawing/2014/main" val="20000"/>
                    </a:ext>
                  </a:extLst>
                </a:gridCol>
                <a:gridCol w="1042951">
                  <a:extLst>
                    <a:ext uri="{9D8B030D-6E8A-4147-A177-3AD203B41FA5}">
                      <a16:colId xmlns:a16="http://schemas.microsoft.com/office/drawing/2014/main" val="20001"/>
                    </a:ext>
                  </a:extLst>
                </a:gridCol>
                <a:gridCol w="5851030">
                  <a:extLst>
                    <a:ext uri="{9D8B030D-6E8A-4147-A177-3AD203B41FA5}">
                      <a16:colId xmlns:a16="http://schemas.microsoft.com/office/drawing/2014/main" val="20002"/>
                    </a:ext>
                  </a:extLst>
                </a:gridCol>
              </a:tblGrid>
              <a:tr h="289657">
                <a:tc>
                  <a:txBody>
                    <a:bodyPr/>
                    <a:lstStyle/>
                    <a:p>
                      <a:pPr fontAlgn="ctr"/>
                      <a:r>
                        <a:rPr lang="en-US" sz="1400" b="1" dirty="0"/>
                        <a:t>VLANs</a:t>
                      </a:r>
                      <a:endParaRPr lang="en-US" sz="1400" b="0" dirty="0"/>
                    </a:p>
                  </a:txBody>
                  <a:tcPr marL="47625" marR="47625" marT="47625" marB="47625" anchor="ctr"/>
                </a:tc>
                <a:tc>
                  <a:txBody>
                    <a:bodyPr/>
                    <a:lstStyle/>
                    <a:p>
                      <a:pPr fontAlgn="ctr"/>
                      <a:r>
                        <a:rPr lang="en-US" sz="1400" b="1" dirty="0"/>
                        <a:t>Range</a:t>
                      </a:r>
                      <a:endParaRPr lang="en-US" sz="1400" b="0" dirty="0"/>
                    </a:p>
                  </a:txBody>
                  <a:tcPr marL="47625" marR="47625" marT="47625" marB="47625" anchor="ctr"/>
                </a:tc>
                <a:tc>
                  <a:txBody>
                    <a:bodyPr/>
                    <a:lstStyle/>
                    <a:p>
                      <a:pPr fontAlgn="ctr"/>
                      <a:r>
                        <a:rPr lang="en-US" sz="1400" b="1" dirty="0"/>
                        <a:t>Usage</a:t>
                      </a:r>
                      <a:endParaRPr lang="en-US" sz="1400" b="0" dirty="0"/>
                    </a:p>
                  </a:txBody>
                  <a:tcPr marL="47625" marR="47625" marT="47625" marB="47625" anchor="ctr"/>
                </a:tc>
                <a:extLst>
                  <a:ext uri="{0D108BD9-81ED-4DB2-BD59-A6C34878D82A}">
                    <a16:rowId xmlns:a16="http://schemas.microsoft.com/office/drawing/2014/main" val="10000"/>
                  </a:ext>
                </a:extLst>
              </a:tr>
              <a:tr h="289657">
                <a:tc>
                  <a:txBody>
                    <a:bodyPr/>
                    <a:lstStyle/>
                    <a:p>
                      <a:pPr fontAlgn="ctr"/>
                      <a:r>
                        <a:rPr lang="en-US" sz="1400" b="0" dirty="0"/>
                        <a:t>0, 4095</a:t>
                      </a:r>
                    </a:p>
                  </a:txBody>
                  <a:tcPr marL="47625" marR="47625" marT="47625" marB="47625" anchor="ctr"/>
                </a:tc>
                <a:tc>
                  <a:txBody>
                    <a:bodyPr/>
                    <a:lstStyle/>
                    <a:p>
                      <a:pPr fontAlgn="ctr"/>
                      <a:r>
                        <a:rPr lang="en-US" sz="1400" b="0" dirty="0"/>
                        <a:t>Reserved</a:t>
                      </a:r>
                    </a:p>
                  </a:txBody>
                  <a:tcPr marL="47625" marR="47625" marT="47625" marB="47625" anchor="ctr"/>
                </a:tc>
                <a:tc>
                  <a:txBody>
                    <a:bodyPr/>
                    <a:lstStyle/>
                    <a:p>
                      <a:pPr fontAlgn="ctr"/>
                      <a:r>
                        <a:rPr lang="en-GB" sz="1400" b="0" dirty="0"/>
                        <a:t>For system use only. You cannot see or use these VLANs.</a:t>
                      </a:r>
                    </a:p>
                  </a:txBody>
                  <a:tcPr marL="47625" marR="47625" marT="47625" marB="47625" anchor="ctr"/>
                </a:tc>
                <a:extLst>
                  <a:ext uri="{0D108BD9-81ED-4DB2-BD59-A6C34878D82A}">
                    <a16:rowId xmlns:a16="http://schemas.microsoft.com/office/drawing/2014/main" val="10001"/>
                  </a:ext>
                </a:extLst>
              </a:tr>
              <a:tr h="289657">
                <a:tc>
                  <a:txBody>
                    <a:bodyPr/>
                    <a:lstStyle/>
                    <a:p>
                      <a:pPr fontAlgn="ctr"/>
                      <a:r>
                        <a:rPr lang="en-US" sz="1400" b="0" dirty="0"/>
                        <a:t>1</a:t>
                      </a:r>
                    </a:p>
                  </a:txBody>
                  <a:tcPr marL="47625" marR="47625" marT="47625" marB="47625" anchor="ctr"/>
                </a:tc>
                <a:tc>
                  <a:txBody>
                    <a:bodyPr/>
                    <a:lstStyle/>
                    <a:p>
                      <a:pPr fontAlgn="ctr"/>
                      <a:r>
                        <a:rPr lang="en-US" sz="1400" b="0" dirty="0"/>
                        <a:t>Normal</a:t>
                      </a:r>
                    </a:p>
                  </a:txBody>
                  <a:tcPr marL="47625" marR="47625" marT="47625" marB="47625" anchor="ctr"/>
                </a:tc>
                <a:tc>
                  <a:txBody>
                    <a:bodyPr/>
                    <a:lstStyle/>
                    <a:p>
                      <a:pPr fontAlgn="ctr"/>
                      <a:r>
                        <a:rPr lang="en-GB" sz="1400" b="0" dirty="0"/>
                        <a:t>Cisco default. You can use this VLAN, but you cannot delete it.</a:t>
                      </a:r>
                    </a:p>
                  </a:txBody>
                  <a:tcPr marL="47625" marR="47625" marT="47625" marB="47625" anchor="ctr"/>
                </a:tc>
                <a:extLst>
                  <a:ext uri="{0D108BD9-81ED-4DB2-BD59-A6C34878D82A}">
                    <a16:rowId xmlns:a16="http://schemas.microsoft.com/office/drawing/2014/main" val="10002"/>
                  </a:ext>
                </a:extLst>
              </a:tr>
              <a:tr h="449838">
                <a:tc>
                  <a:txBody>
                    <a:bodyPr/>
                    <a:lstStyle/>
                    <a:p>
                      <a:pPr fontAlgn="ctr"/>
                      <a:r>
                        <a:rPr lang="en-US" sz="1400" b="0" dirty="0"/>
                        <a:t>2 - 1001</a:t>
                      </a:r>
                    </a:p>
                  </a:txBody>
                  <a:tcPr marL="47625" marR="47625" marT="47625" marB="47625" anchor="ctr"/>
                </a:tc>
                <a:tc>
                  <a:txBody>
                    <a:bodyPr/>
                    <a:lstStyle/>
                    <a:p>
                      <a:pPr fontAlgn="ctr"/>
                      <a:r>
                        <a:rPr lang="en-US" sz="1400" b="0" dirty="0"/>
                        <a:t>Normal</a:t>
                      </a:r>
                    </a:p>
                  </a:txBody>
                  <a:tcPr marL="47625" marR="47625" marT="47625" marB="47625" anchor="ctr"/>
                </a:tc>
                <a:tc>
                  <a:txBody>
                    <a:bodyPr/>
                    <a:lstStyle/>
                    <a:p>
                      <a:pPr fontAlgn="ctr"/>
                      <a:r>
                        <a:rPr lang="en-GB" sz="1400" b="0" dirty="0"/>
                        <a:t>Used for Ethernet VLANs; you can create, use, and delete these VLANs.</a:t>
                      </a:r>
                    </a:p>
                  </a:txBody>
                  <a:tcPr marL="47625" marR="47625" marT="47625" marB="47625" anchor="ctr"/>
                </a:tc>
                <a:extLst>
                  <a:ext uri="{0D108BD9-81ED-4DB2-BD59-A6C34878D82A}">
                    <a16:rowId xmlns:a16="http://schemas.microsoft.com/office/drawing/2014/main" val="10003"/>
                  </a:ext>
                </a:extLst>
              </a:tr>
              <a:tr h="489913">
                <a:tc>
                  <a:txBody>
                    <a:bodyPr/>
                    <a:lstStyle/>
                    <a:p>
                      <a:pPr fontAlgn="ctr"/>
                      <a:r>
                        <a:rPr lang="en-US" sz="1400" b="0" dirty="0"/>
                        <a:t>1002 - 1005</a:t>
                      </a:r>
                    </a:p>
                  </a:txBody>
                  <a:tcPr marL="47625" marR="47625" marT="47625" marB="47625" anchor="ctr"/>
                </a:tc>
                <a:tc>
                  <a:txBody>
                    <a:bodyPr/>
                    <a:lstStyle/>
                    <a:p>
                      <a:pPr fontAlgn="ctr"/>
                      <a:r>
                        <a:rPr lang="en-US" sz="1400" b="0" dirty="0"/>
                        <a:t>Normal</a:t>
                      </a:r>
                    </a:p>
                  </a:txBody>
                  <a:tcPr marL="47625" marR="47625" marT="47625" marB="47625" anchor="ctr"/>
                </a:tc>
                <a:tc>
                  <a:txBody>
                    <a:bodyPr/>
                    <a:lstStyle/>
                    <a:p>
                      <a:pPr fontAlgn="ctr"/>
                      <a:r>
                        <a:rPr lang="en-GB" sz="1400" b="0" dirty="0"/>
                        <a:t>Cisco defaults for FDDI and Token Ring. You cannot delete VLANs 1002-1005.</a:t>
                      </a:r>
                    </a:p>
                  </a:txBody>
                  <a:tcPr marL="47625" marR="47625" marT="47625" marB="47625" anchor="ctr"/>
                </a:tc>
                <a:extLst>
                  <a:ext uri="{0D108BD9-81ED-4DB2-BD59-A6C34878D82A}">
                    <a16:rowId xmlns:a16="http://schemas.microsoft.com/office/drawing/2014/main" val="10004"/>
                  </a:ext>
                </a:extLst>
              </a:tr>
              <a:tr h="289657">
                <a:tc>
                  <a:txBody>
                    <a:bodyPr/>
                    <a:lstStyle/>
                    <a:p>
                      <a:pPr fontAlgn="ctr"/>
                      <a:r>
                        <a:rPr lang="en-US" sz="1400" b="0" dirty="0"/>
                        <a:t>1006 - 4094</a:t>
                      </a:r>
                    </a:p>
                  </a:txBody>
                  <a:tcPr marL="47625" marR="47625" marT="47625" marB="47625" anchor="ctr"/>
                </a:tc>
                <a:tc>
                  <a:txBody>
                    <a:bodyPr/>
                    <a:lstStyle/>
                    <a:p>
                      <a:pPr fontAlgn="ctr"/>
                      <a:r>
                        <a:rPr lang="en-US" sz="1400" b="0" dirty="0"/>
                        <a:t>Extended</a:t>
                      </a:r>
                    </a:p>
                  </a:txBody>
                  <a:tcPr marL="47625" marR="47625" marT="47625" marB="47625" anchor="ctr"/>
                </a:tc>
                <a:tc>
                  <a:txBody>
                    <a:bodyPr/>
                    <a:lstStyle/>
                    <a:p>
                      <a:pPr fontAlgn="ctr"/>
                      <a:r>
                        <a:rPr lang="en-US" sz="1400" b="0" dirty="0"/>
                        <a:t>For Ethernet VLANs only.</a:t>
                      </a:r>
                    </a:p>
                  </a:txBody>
                  <a:tcPr marL="47625" marR="47625" marT="47625" marB="47625"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394685"/>
          <a:ext cx="8557528" cy="1950720"/>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tc>
                <a:tc>
                  <a:txBody>
                    <a:bodyPr/>
                    <a:lstStyle/>
                    <a:p>
                      <a:r>
                        <a:rPr lang="en-US" dirty="0"/>
                        <a:t>Labs designed for working with physical equipment.</a:t>
                      </a:r>
                    </a:p>
                  </a:txBody>
                  <a:tcPr/>
                </a:tc>
                <a:extLst>
                  <a:ext uri="{0D108BD9-81ED-4DB2-BD59-A6C34878D82A}">
                    <a16:rowId xmlns:a16="http://schemas.microsoft.com/office/drawing/2014/main" val="10002"/>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10003"/>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tc>
                <a:tc>
                  <a:txBody>
                    <a:bodyPr/>
                    <a:lstStyle/>
                    <a:p>
                      <a:r>
                        <a:rPr lang="en-US" dirty="0"/>
                        <a:t>Briefly recaps module content.</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550" y="2054442"/>
            <a:ext cx="7598042" cy="853369"/>
          </a:xfrm>
        </p:spPr>
        <p:txBody>
          <a:bodyPr/>
          <a:lstStyle/>
          <a:p>
            <a:r>
              <a:rPr lang="en-US" dirty="0">
                <a:solidFill>
                  <a:schemeClr val="accent5">
                    <a:lumMod val="40000"/>
                    <a:lumOff val="60000"/>
                  </a:schemeClr>
                </a:solidFill>
              </a:rPr>
              <a:t>5.3  Internetwork Layer</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Internetwork Layer</a:t>
            </a:r>
            <a:br>
              <a:rPr lang="en-US" altLang="en-US" dirty="0"/>
            </a:br>
            <a:r>
              <a:rPr dirty="0"/>
              <a:t>Understanding the Internetwork Layer</a:t>
            </a:r>
          </a:p>
        </p:txBody>
      </p:sp>
      <p:sp>
        <p:nvSpPr>
          <p:cNvPr id="2" name="Content Placeholder 1"/>
          <p:cNvSpPr>
            <a:spLocks noGrp="1"/>
          </p:cNvSpPr>
          <p:nvPr>
            <p:ph idx="1"/>
          </p:nvPr>
        </p:nvSpPr>
        <p:spPr>
          <a:xfrm>
            <a:off x="179690" y="941286"/>
            <a:ext cx="8726804" cy="1184397"/>
          </a:xfrm>
        </p:spPr>
        <p:txBody>
          <a:bodyPr/>
          <a:lstStyle/>
          <a:p>
            <a:pPr marL="177800" indent="-177800">
              <a:spcBef>
                <a:spcPts val="0"/>
              </a:spcBef>
              <a:spcAft>
                <a:spcPts val="300"/>
              </a:spcAft>
              <a:buClr>
                <a:srgbClr val="000000"/>
              </a:buClr>
              <a:buFont typeface="Arial" pitchFamily="34" charset="0"/>
              <a:buChar char="•"/>
            </a:pPr>
            <a:r>
              <a:rPr lang="en-US" sz="1600" dirty="0"/>
              <a:t>Interconnected networks must have ways to communicate. Internetworking provides that between networks communication method.</a:t>
            </a:r>
            <a:endParaRPr lang="en-GB" sz="16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Internetwork Layer</a:t>
            </a:r>
            <a:br>
              <a:rPr lang="en-US" altLang="en-US" dirty="0"/>
            </a:br>
            <a:r>
              <a:rPr dirty="0"/>
              <a:t>IPv4 Addresses</a:t>
            </a:r>
          </a:p>
        </p:txBody>
      </p:sp>
      <p:sp>
        <p:nvSpPr>
          <p:cNvPr id="2" name="Content Placeholder 1"/>
          <p:cNvSpPr>
            <a:spLocks noGrp="1"/>
          </p:cNvSpPr>
          <p:nvPr>
            <p:ph idx="1"/>
          </p:nvPr>
        </p:nvSpPr>
        <p:spPr>
          <a:xfrm>
            <a:off x="208598" y="820916"/>
            <a:ext cx="8726804" cy="3988589"/>
          </a:xfrm>
        </p:spPr>
        <p:txBody>
          <a:bodyPr/>
          <a:lstStyle/>
          <a:p>
            <a:pPr marL="177800" indent="-177800">
              <a:spcBef>
                <a:spcPts val="0"/>
              </a:spcBef>
              <a:spcAft>
                <a:spcPts val="400"/>
              </a:spcAft>
              <a:buClr>
                <a:srgbClr val="000000"/>
              </a:buClr>
              <a:buFont typeface="Arial" pitchFamily="34" charset="0"/>
              <a:buChar char="•"/>
            </a:pPr>
            <a:r>
              <a:rPr lang="en-GB" sz="1400" dirty="0"/>
              <a:t>Every device on a network has a unique IP address. </a:t>
            </a:r>
          </a:p>
          <a:p>
            <a:pPr marL="177800" indent="-177800">
              <a:spcBef>
                <a:spcPts val="0"/>
              </a:spcBef>
              <a:spcAft>
                <a:spcPts val="400"/>
              </a:spcAft>
              <a:buClr>
                <a:srgbClr val="000000"/>
              </a:buClr>
              <a:buFont typeface="Arial" pitchFamily="34" charset="0"/>
              <a:buChar char="•"/>
            </a:pPr>
            <a:r>
              <a:rPr lang="en-US" sz="1400" dirty="0"/>
              <a:t>An IPv4 address is 32 bits, with each octet (8 bits) represented as a decimal value separated by a dot. This representation is called dotted decimal notation. </a:t>
            </a:r>
            <a:endParaRPr lang="en-GB" sz="1400" dirty="0"/>
          </a:p>
          <a:p>
            <a:pPr>
              <a:buClr>
                <a:srgbClr val="000000"/>
              </a:buClr>
              <a:buFont typeface="Arial" pitchFamily="34" charset="0"/>
              <a:buChar char="•"/>
            </a:pPr>
            <a:r>
              <a:rPr lang="en-GB" sz="1400" dirty="0"/>
              <a:t>There are three types of IPv4 addresses:</a:t>
            </a:r>
          </a:p>
          <a:p>
            <a:pPr marL="358775">
              <a:spcAft>
                <a:spcPts val="0"/>
              </a:spcAft>
              <a:buClr>
                <a:srgbClr val="000000"/>
              </a:buClr>
              <a:buFont typeface="Arial" pitchFamily="34" charset="0"/>
              <a:buChar char="•"/>
            </a:pPr>
            <a:r>
              <a:rPr lang="en-GB" sz="1400" dirty="0"/>
              <a:t>Network address </a:t>
            </a:r>
          </a:p>
          <a:p>
            <a:pPr marL="358775">
              <a:spcAft>
                <a:spcPts val="0"/>
              </a:spcAft>
              <a:buClr>
                <a:srgbClr val="000000"/>
              </a:buClr>
              <a:buFont typeface="Arial" pitchFamily="34" charset="0"/>
              <a:buChar char="•"/>
            </a:pPr>
            <a:r>
              <a:rPr lang="en-GB" sz="1400" dirty="0"/>
              <a:t>Host addresses</a:t>
            </a:r>
          </a:p>
          <a:p>
            <a:pPr marL="358775">
              <a:spcAft>
                <a:spcPts val="0"/>
              </a:spcAft>
              <a:buClr>
                <a:srgbClr val="000000"/>
              </a:buClr>
              <a:buFont typeface="Arial" pitchFamily="34" charset="0"/>
              <a:buChar char="•"/>
            </a:pPr>
            <a:r>
              <a:rPr lang="en-GB" sz="1400" dirty="0"/>
              <a:t>Broadcast address</a:t>
            </a:r>
          </a:p>
          <a:p>
            <a:pPr>
              <a:buClr>
                <a:srgbClr val="000000"/>
              </a:buClr>
              <a:buFont typeface="Arial" pitchFamily="34" charset="0"/>
              <a:buChar char="•"/>
            </a:pPr>
            <a:r>
              <a:rPr lang="en-GB" sz="1400" dirty="0"/>
              <a:t>The IPv4 subnet mask (or prefix length) is used to differentiate the network portion from the host portion of an IPv4 address.</a:t>
            </a:r>
          </a:p>
          <a:p>
            <a:pPr>
              <a:buClr>
                <a:srgbClr val="000000"/>
              </a:buClr>
              <a:buFont typeface="Arial" pitchFamily="34" charset="0"/>
              <a:buChar char="•"/>
            </a:pPr>
            <a:r>
              <a:rPr lang="en-GB" sz="1400" dirty="0"/>
              <a:t>A network can be divided into smaller networks called subnets. Subnets can be provided to individual organizational units to simplify the network. </a:t>
            </a:r>
            <a:r>
              <a:rPr lang="en-US" sz="1400" dirty="0"/>
              <a:t>The subnet provides a speciﬁc range of IP addresses for a group of hosts to use.</a:t>
            </a:r>
          </a:p>
          <a:p>
            <a:pPr>
              <a:buClr>
                <a:srgbClr val="000000"/>
              </a:buClr>
              <a:buFont typeface="Arial" pitchFamily="34" charset="0"/>
              <a:buChar char="•"/>
            </a:pPr>
            <a:r>
              <a:rPr lang="en-US" sz="1400" dirty="0"/>
              <a:t>Devices using private IPv4 addresses are able to access the internet via Network Address Translation (NAT) and Port Address Translation (PAT).</a:t>
            </a:r>
            <a:endParaRPr lang="en-GB" sz="1400" dirty="0"/>
          </a:p>
          <a:p>
            <a:pPr marL="358775">
              <a:spcAft>
                <a:spcPts val="0"/>
              </a:spcAft>
              <a:buClr>
                <a:srgbClr val="000000"/>
              </a:buClr>
              <a:buFont typeface="Arial" pitchFamily="34" charset="0"/>
              <a:buChar char="•"/>
            </a:pPr>
            <a:endParaRPr lang="en-GB" sz="14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Internetwork Layer</a:t>
            </a:r>
            <a:br>
              <a:rPr lang="en-US" altLang="en-US" dirty="0"/>
            </a:br>
            <a:r>
              <a:rPr dirty="0"/>
              <a:t>IPv6 Addresses </a:t>
            </a:r>
          </a:p>
        </p:txBody>
      </p:sp>
      <p:sp>
        <p:nvSpPr>
          <p:cNvPr id="2" name="Content Placeholder 1"/>
          <p:cNvSpPr>
            <a:spLocks noGrp="1"/>
          </p:cNvSpPr>
          <p:nvPr>
            <p:ph idx="1"/>
          </p:nvPr>
        </p:nvSpPr>
        <p:spPr>
          <a:xfrm>
            <a:off x="179690" y="941286"/>
            <a:ext cx="8726804" cy="3773218"/>
          </a:xfrm>
        </p:spPr>
        <p:txBody>
          <a:bodyPr/>
          <a:lstStyle/>
          <a:p>
            <a:pPr>
              <a:buClr>
                <a:srgbClr val="000000"/>
              </a:buClr>
              <a:buFont typeface="Arial" pitchFamily="34" charset="0"/>
              <a:buChar char="•"/>
            </a:pPr>
            <a:r>
              <a:rPr lang="en-GB" sz="1400" dirty="0"/>
              <a:t>IPv6 is designed to be the successor to IPv4. IPv6 has a larger 128-bit address space.</a:t>
            </a:r>
          </a:p>
          <a:p>
            <a:pPr>
              <a:buClr>
                <a:srgbClr val="000000"/>
              </a:buClr>
              <a:buFont typeface="Arial" pitchFamily="34" charset="0"/>
              <a:buChar char="•"/>
            </a:pPr>
            <a:r>
              <a:rPr lang="en-GB" sz="1400" dirty="0"/>
              <a:t>The architecture of IPv6 has been designed to allow existing IPv4 users to transition easily to IPv6 while providing services such as end-to-end security, quality of service (QoS), and globally unique addresses.</a:t>
            </a:r>
          </a:p>
          <a:p>
            <a:pPr>
              <a:buClr>
                <a:srgbClr val="000000"/>
              </a:buClr>
              <a:buFont typeface="Arial" pitchFamily="34" charset="0"/>
              <a:buChar char="•"/>
            </a:pPr>
            <a:r>
              <a:rPr sz="1400" dirty="0"/>
              <a:t>IPv6 preﬁx aggregation, simpliﬁed network renumbering, and IPv6 site multihoming capabilities provide an IPv6 addressing hierarchy that allows for more efﬁcient routing. </a:t>
            </a:r>
          </a:p>
          <a:p>
            <a:pPr>
              <a:buClr>
                <a:srgbClr val="000000"/>
              </a:buClr>
              <a:buFont typeface="Arial" pitchFamily="34" charset="0"/>
              <a:buChar char="•"/>
            </a:pPr>
            <a:r>
              <a:rPr lang="en-GB" sz="1400" dirty="0"/>
              <a:t>IPv6 address space eliminates the need for private addresses; therefore, IPv6 enables new application protocols that do not require special processing by border devices at the edge of networks.</a:t>
            </a:r>
          </a:p>
          <a:p>
            <a:pPr>
              <a:buClr>
                <a:srgbClr val="000000"/>
              </a:buClr>
              <a:buFont typeface="Arial" pitchFamily="34" charset="0"/>
              <a:buChar char="•"/>
            </a:pPr>
            <a:r>
              <a:rPr lang="en-GB" sz="1400" dirty="0"/>
              <a:t>IPv6 addresses are represented as a series of 16-bit hexadecimal ﬁelds (hextet) separated by colons (:) in the format: x:x:x:x:x:x:x:x. The preferred format includes all the hexadecimal values.</a:t>
            </a:r>
          </a:p>
          <a:p>
            <a:pPr>
              <a:buClr>
                <a:srgbClr val="000000"/>
              </a:buClr>
              <a:buFont typeface="Arial" pitchFamily="34" charset="0"/>
              <a:buChar char="•"/>
            </a:pPr>
            <a:r>
              <a:rPr lang="en-GB" sz="1400" dirty="0"/>
              <a:t>IPv6 addresses commonly contain successive hexadecimal ﬁelds of zeros. </a:t>
            </a:r>
            <a:r>
              <a:rPr lang="en-US" sz="1400" dirty="0"/>
              <a:t>Two colons (::) may be used to compress these zeros at the beginning, middle, or end of an address.</a:t>
            </a:r>
          </a:p>
          <a:p>
            <a:pPr>
              <a:buClr>
                <a:srgbClr val="000000"/>
              </a:buClr>
              <a:buFont typeface="Arial" pitchFamily="34" charset="0"/>
              <a:buChar char="•"/>
            </a:pPr>
            <a:r>
              <a:rPr lang="en-US" sz="1400" dirty="0"/>
              <a:t>A double colon (::) can replace any single, contiguous string of one or more 16-bit hextets consisting of all zeros.</a:t>
            </a:r>
            <a:endParaRPr lang="en-GB" sz="1400" dirty="0"/>
          </a:p>
          <a:p>
            <a:pPr>
              <a:buClr>
                <a:srgbClr val="000000"/>
              </a:buClr>
              <a:buFont typeface="Arial" pitchFamily="34" charset="0"/>
              <a:buChar char="•"/>
            </a:pPr>
            <a:endParaRPr lang="en-GB" sz="14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Internetwork Layer</a:t>
            </a:r>
            <a:br>
              <a:rPr lang="en-US" altLang="en-US" dirty="0"/>
            </a:br>
            <a:r>
              <a:rPr dirty="0"/>
              <a:t>IPv6 Unicast Addresses</a:t>
            </a:r>
          </a:p>
        </p:txBody>
      </p:sp>
      <p:sp>
        <p:nvSpPr>
          <p:cNvPr id="2" name="Content Placeholder 1"/>
          <p:cNvSpPr>
            <a:spLocks noGrp="1"/>
          </p:cNvSpPr>
          <p:nvPr>
            <p:ph idx="1"/>
          </p:nvPr>
        </p:nvSpPr>
        <p:spPr>
          <a:xfrm>
            <a:off x="179690" y="941286"/>
            <a:ext cx="8726804" cy="4010724"/>
          </a:xfrm>
        </p:spPr>
        <p:txBody>
          <a:bodyPr/>
          <a:lstStyle/>
          <a:p>
            <a:pPr>
              <a:spcBef>
                <a:spcPts val="0"/>
              </a:spcBef>
              <a:spcAft>
                <a:spcPts val="300"/>
              </a:spcAft>
              <a:buClrTx/>
              <a:buFont typeface="Arial" pitchFamily="34" charset="0"/>
              <a:buChar char="•"/>
            </a:pPr>
            <a:r>
              <a:rPr lang="en-GB" sz="1400" dirty="0"/>
              <a:t>An IPv6 unicast address is an identiﬁer for a single interface, on a single device.</a:t>
            </a:r>
          </a:p>
          <a:p>
            <a:pPr>
              <a:spcBef>
                <a:spcPts val="0"/>
              </a:spcBef>
              <a:spcAft>
                <a:spcPts val="300"/>
              </a:spcAft>
              <a:buClrTx/>
              <a:buFont typeface="Arial" pitchFamily="34" charset="0"/>
              <a:buChar char="•"/>
            </a:pPr>
            <a:r>
              <a:rPr lang="en-US" sz="1400" dirty="0"/>
              <a:t>A packet that is sent to a unicast address is delivered to the interface identiﬁed by that address. </a:t>
            </a:r>
            <a:endParaRPr lang="en-GB" sz="1400" dirty="0"/>
          </a:p>
          <a:p>
            <a:pPr>
              <a:spcBef>
                <a:spcPts val="0"/>
              </a:spcBef>
              <a:spcAft>
                <a:spcPts val="300"/>
              </a:spcAft>
              <a:buClrTx/>
              <a:buFont typeface="Arial" pitchFamily="34" charset="0"/>
              <a:buChar char="•"/>
            </a:pPr>
            <a:r>
              <a:rPr lang="en-GB" sz="1400" dirty="0"/>
              <a:t>There are several types of IPv6 unicast addresses including:</a:t>
            </a:r>
          </a:p>
          <a:p>
            <a:pPr marL="358775">
              <a:spcBef>
                <a:spcPts val="0"/>
              </a:spcBef>
              <a:spcAft>
                <a:spcPts val="0"/>
              </a:spcAft>
              <a:buClrTx/>
              <a:buFont typeface="Arial" pitchFamily="34" charset="0"/>
              <a:buChar char="•"/>
            </a:pPr>
            <a:r>
              <a:rPr lang="en-US" sz="1400" b="1" dirty="0"/>
              <a:t>Global Unicast Address (GUA)</a:t>
            </a:r>
            <a:r>
              <a:rPr lang="en-US" sz="1400" dirty="0"/>
              <a:t>: This is an IPv6 similar to a public IPv4 address which is globally unique and routable on the IPv6 internet. </a:t>
            </a:r>
          </a:p>
          <a:p>
            <a:pPr marL="358775">
              <a:spcBef>
                <a:spcPts val="0"/>
              </a:spcBef>
              <a:spcAft>
                <a:spcPts val="0"/>
              </a:spcAft>
              <a:buClrTx/>
              <a:buFont typeface="Arial" pitchFamily="34" charset="0"/>
              <a:buChar char="•"/>
            </a:pPr>
            <a:r>
              <a:rPr lang="en-GB" sz="1400" b="1" dirty="0"/>
              <a:t>Link-Local Addresses (LLA)</a:t>
            </a:r>
            <a:r>
              <a:rPr lang="en-GB" sz="1400" dirty="0"/>
              <a:t>: This enables a device to communicate with other IPv6-enabled devices on the same link and only on that link (subnet).</a:t>
            </a:r>
          </a:p>
          <a:p>
            <a:pPr marL="358775">
              <a:spcBef>
                <a:spcPts val="0"/>
              </a:spcBef>
              <a:spcAft>
                <a:spcPts val="0"/>
              </a:spcAft>
              <a:buClrTx/>
              <a:buFont typeface="Arial" pitchFamily="34" charset="0"/>
              <a:buChar char="•"/>
            </a:pPr>
            <a:r>
              <a:rPr lang="en-GB" sz="1400" b="1" dirty="0"/>
              <a:t>Unique Local Addresses</a:t>
            </a:r>
            <a:r>
              <a:rPr lang="en-GB" sz="1400" dirty="0"/>
              <a:t>: </a:t>
            </a:r>
            <a:r>
              <a:rPr lang="en-US" sz="1400" dirty="0"/>
              <a:t>These are not yet commonly implemented. However, unique local addresses may eventually be used to address devices that should not be accessible from the outside, such as internal servers and printers.</a:t>
            </a:r>
            <a:endParaRPr lang="en-GB" sz="1400" dirty="0"/>
          </a:p>
          <a:p>
            <a:pPr marL="358775">
              <a:spcBef>
                <a:spcPts val="0"/>
              </a:spcBef>
              <a:spcAft>
                <a:spcPts val="0"/>
              </a:spcAft>
              <a:buClrTx/>
              <a:buFont typeface="Arial" pitchFamily="34" charset="0"/>
              <a:buChar char="•"/>
            </a:pPr>
            <a:r>
              <a:rPr lang="en-IN" sz="1400" b="1" dirty="0"/>
              <a:t>Multicast Addresses</a:t>
            </a:r>
            <a:r>
              <a:rPr lang="en-IN" sz="1400" dirty="0"/>
              <a:t>: </a:t>
            </a:r>
            <a:r>
              <a:rPr lang="en-US" sz="1400" dirty="0"/>
              <a:t>These are used instead of broadcast addresses to send a single packet to one or more destinations (multicast group). Note that the multicast addresses can only be destination addresses and not source addresses.</a:t>
            </a:r>
            <a:endParaRPr lang="en-IN" sz="1400" dirty="0"/>
          </a:p>
          <a:p>
            <a:pPr marL="188912" indent="0">
              <a:spcBef>
                <a:spcPts val="0"/>
              </a:spcBef>
              <a:buNone/>
            </a:pPr>
            <a:endParaRPr lang="en-GB" sz="1400" dirty="0"/>
          </a:p>
          <a:p>
            <a:pPr marL="0" indent="0">
              <a:spcBef>
                <a:spcPts val="0"/>
              </a:spcBef>
              <a:buNone/>
            </a:pPr>
            <a:r>
              <a:rPr lang="en-US" sz="1400" b="1" i="1" dirty="0"/>
              <a:t>Note</a:t>
            </a:r>
            <a:r>
              <a:rPr lang="en-US" sz="1400" i="1" dirty="0"/>
              <a:t>: There are other types of IPv6 unicast addresses besides the four mentioned above. These four are the most significant to for discussion in this course.</a:t>
            </a:r>
            <a:endParaRPr lang="en-GB" sz="1400" i="1"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Internetwork Layer</a:t>
            </a:r>
            <a:br>
              <a:rPr lang="en-US" altLang="en-US" dirty="0"/>
            </a:br>
            <a:r>
              <a:rPr lang="en-US" altLang="en-US" dirty="0"/>
              <a:t>R</a:t>
            </a:r>
            <a:r>
              <a:rPr dirty="0"/>
              <a:t>outers and Routing</a:t>
            </a:r>
          </a:p>
        </p:txBody>
      </p:sp>
      <p:sp>
        <p:nvSpPr>
          <p:cNvPr id="2" name="Content Placeholder 1"/>
          <p:cNvSpPr>
            <a:spLocks noGrp="1"/>
          </p:cNvSpPr>
          <p:nvPr>
            <p:ph idx="1"/>
          </p:nvPr>
        </p:nvSpPr>
        <p:spPr>
          <a:xfrm>
            <a:off x="19886" y="744860"/>
            <a:ext cx="9124114" cy="986404"/>
          </a:xfrm>
        </p:spPr>
        <p:txBody>
          <a:bodyPr/>
          <a:lstStyle/>
          <a:p>
            <a:pPr marL="177800" indent="-177800">
              <a:spcBef>
                <a:spcPts val="0"/>
              </a:spcBef>
              <a:spcAft>
                <a:spcPts val="300"/>
              </a:spcAft>
              <a:buClr>
                <a:srgbClr val="000000"/>
              </a:buClr>
              <a:buFont typeface="Arial" pitchFamily="34" charset="0"/>
              <a:buChar char="•"/>
            </a:pPr>
            <a:r>
              <a:rPr lang="en-GB" sz="1400" dirty="0"/>
              <a:t>Router is a networking device that functions at the internet layer of the TCP/IP model or Layer 3 network layer of the OSI model. </a:t>
            </a:r>
          </a:p>
          <a:p>
            <a:pPr marL="177800" indent="-177800">
              <a:spcBef>
                <a:spcPts val="0"/>
              </a:spcBef>
              <a:spcAft>
                <a:spcPts val="300"/>
              </a:spcAft>
              <a:buClr>
                <a:srgbClr val="000000"/>
              </a:buClr>
              <a:buFont typeface="Arial" pitchFamily="34" charset="0"/>
              <a:buChar char="•"/>
            </a:pPr>
            <a:r>
              <a:rPr lang="en-US" sz="1400" dirty="0"/>
              <a:t>Routers use a routing table to route between networks.</a:t>
            </a:r>
            <a:endParaRPr lang="en-GB" sz="1400" dirty="0"/>
          </a:p>
          <a:p>
            <a:pPr marL="177800" indent="-177800">
              <a:spcBef>
                <a:spcPts val="0"/>
              </a:spcBef>
              <a:spcAft>
                <a:spcPts val="800"/>
              </a:spcAft>
              <a:buClr>
                <a:srgbClr val="000000"/>
              </a:buClr>
              <a:buFont typeface="Arial" pitchFamily="34" charset="0"/>
              <a:buChar char="•"/>
            </a:pPr>
            <a:r>
              <a:rPr lang="en-GB" sz="1400" dirty="0"/>
              <a:t>A router generally has two main functions:</a:t>
            </a:r>
          </a:p>
        </p:txBody>
      </p:sp>
      <p:graphicFrame>
        <p:nvGraphicFramePr>
          <p:cNvPr id="3" name="Table 3">
            <a:extLst>
              <a:ext uri="{FF2B5EF4-FFF2-40B4-BE49-F238E27FC236}">
                <a16:creationId xmlns:a16="http://schemas.microsoft.com/office/drawing/2014/main" id="{D7E76535-29C9-4FAF-A2A4-54C2EA89B7DB}"/>
              </a:ext>
            </a:extLst>
          </p:cNvPr>
          <p:cNvGraphicFramePr>
            <a:graphicFrameLocks noGrp="1"/>
          </p:cNvGraphicFramePr>
          <p:nvPr>
            <p:extLst>
              <p:ext uri="{D42A27DB-BD31-4B8C-83A1-F6EECF244321}">
                <p14:modId xmlns:p14="http://schemas.microsoft.com/office/powerpoint/2010/main" val="2119240872"/>
              </p:ext>
            </p:extLst>
          </p:nvPr>
        </p:nvGraphicFramePr>
        <p:xfrm>
          <a:off x="155137" y="1731264"/>
          <a:ext cx="8908017" cy="3420020"/>
        </p:xfrm>
        <a:graphic>
          <a:graphicData uri="http://schemas.openxmlformats.org/drawingml/2006/table">
            <a:tbl>
              <a:tblPr firstRow="1" bandRow="1">
                <a:tableStyleId>{ED083AE6-46FA-4A59-8FB0-9F97EB10719F}</a:tableStyleId>
              </a:tblPr>
              <a:tblGrid>
                <a:gridCol w="1880864">
                  <a:extLst>
                    <a:ext uri="{9D8B030D-6E8A-4147-A177-3AD203B41FA5}">
                      <a16:colId xmlns:a16="http://schemas.microsoft.com/office/drawing/2014/main" val="857023746"/>
                    </a:ext>
                  </a:extLst>
                </a:gridCol>
                <a:gridCol w="7027153">
                  <a:extLst>
                    <a:ext uri="{9D8B030D-6E8A-4147-A177-3AD203B41FA5}">
                      <a16:colId xmlns:a16="http://schemas.microsoft.com/office/drawing/2014/main" val="3600864721"/>
                    </a:ext>
                  </a:extLst>
                </a:gridCol>
              </a:tblGrid>
              <a:tr h="1727170">
                <a:tc>
                  <a:txBody>
                    <a:bodyPr/>
                    <a:lstStyle/>
                    <a:p>
                      <a:r>
                        <a:rPr lang="en-GB" sz="1400" b="0" dirty="0">
                          <a:solidFill>
                            <a:srgbClr val="000000"/>
                          </a:solidFill>
                        </a:rPr>
                        <a:t>Path Determination</a:t>
                      </a:r>
                      <a:endParaRPr lang="en-US" b="0" dirty="0">
                        <a:solidFill>
                          <a:srgbClr val="000000"/>
                        </a:solidFill>
                      </a:endParaRPr>
                    </a:p>
                  </a:txBody>
                  <a:tcPr/>
                </a:tc>
                <a:tc>
                  <a:txBody>
                    <a:bodyPr/>
                    <a:lstStyle/>
                    <a:p>
                      <a:pPr marL="0" lvl="1" indent="0">
                        <a:spcBef>
                          <a:spcPts val="0"/>
                        </a:spcBef>
                        <a:spcAft>
                          <a:spcPts val="0"/>
                        </a:spcAft>
                        <a:buClr>
                          <a:srgbClr val="000000"/>
                        </a:buClr>
                        <a:buFont typeface="Arial" pitchFamily="34" charset="0"/>
                        <a:buNone/>
                      </a:pPr>
                      <a:r>
                        <a:rPr lang="en-GB" sz="1400" b="0" dirty="0">
                          <a:solidFill>
                            <a:srgbClr val="000000"/>
                          </a:solidFill>
                        </a:rPr>
                        <a:t>Path determination is the process through which routers use their routing tables to determine where to forward packets.</a:t>
                      </a:r>
                    </a:p>
                    <a:p>
                      <a:pPr marL="171450" lvl="1" indent="-171450">
                        <a:spcBef>
                          <a:spcPts val="0"/>
                        </a:spcBef>
                        <a:spcAft>
                          <a:spcPts val="0"/>
                        </a:spcAft>
                        <a:buClr>
                          <a:srgbClr val="000000"/>
                        </a:buClr>
                        <a:buFont typeface="Arial" pitchFamily="34" charset="0"/>
                        <a:buChar char="•"/>
                      </a:pPr>
                      <a:r>
                        <a:rPr lang="en-US" sz="1400" b="0" dirty="0">
                          <a:solidFill>
                            <a:srgbClr val="000000"/>
                          </a:solidFill>
                        </a:rPr>
                        <a:t>When a router receives an incoming packet, it checks the destination IP address in the packet and looks up the best match in its routing table. </a:t>
                      </a:r>
                    </a:p>
                    <a:p>
                      <a:pPr marL="171450" lvl="1" indent="-171450">
                        <a:spcBef>
                          <a:spcPts val="0"/>
                        </a:spcBef>
                        <a:spcAft>
                          <a:spcPts val="0"/>
                        </a:spcAft>
                        <a:buClr>
                          <a:srgbClr val="000000"/>
                        </a:buClr>
                        <a:buFont typeface="Arial" pitchFamily="34" charset="0"/>
                        <a:buChar char="•"/>
                      </a:pPr>
                      <a:r>
                        <a:rPr lang="en-US" sz="1400" b="0" dirty="0">
                          <a:solidFill>
                            <a:srgbClr val="000000"/>
                          </a:solidFill>
                        </a:rPr>
                        <a:t>A matching entry indicates that the destination is directly connected to the router. That router becomes the next-hop router towards the ﬁnal destination of the packet. </a:t>
                      </a:r>
                    </a:p>
                    <a:p>
                      <a:pPr marL="171450" lvl="1" indent="-171450">
                        <a:spcBef>
                          <a:spcPts val="0"/>
                        </a:spcBef>
                        <a:spcAft>
                          <a:spcPts val="0"/>
                        </a:spcAft>
                        <a:buClr>
                          <a:srgbClr val="000000"/>
                        </a:buClr>
                        <a:buFont typeface="Arial" pitchFamily="34" charset="0"/>
                        <a:buChar char="•"/>
                      </a:pPr>
                      <a:r>
                        <a:rPr lang="en-GB" sz="1400" b="0" dirty="0">
                          <a:solidFill>
                            <a:srgbClr val="000000"/>
                          </a:solidFill>
                        </a:rPr>
                        <a:t>If there is no matching entry, the router sends the packet to the default route. If there is no default route, the router drops the packet.</a:t>
                      </a:r>
                    </a:p>
                  </a:txBody>
                  <a:tcPr/>
                </a:tc>
                <a:extLst>
                  <a:ext uri="{0D108BD9-81ED-4DB2-BD59-A6C34878D82A}">
                    <a16:rowId xmlns:a16="http://schemas.microsoft.com/office/drawing/2014/main" val="3372327444"/>
                  </a:ext>
                </a:extLst>
              </a:tr>
              <a:tr h="16217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b="0" dirty="0">
                          <a:solidFill>
                            <a:srgbClr val="000000"/>
                          </a:solidFill>
                        </a:rPr>
                        <a:t>Packet Forwarding</a:t>
                      </a:r>
                    </a:p>
                  </a:txBody>
                  <a:tcPr/>
                </a:tc>
                <a:tc>
                  <a:txBody>
                    <a:bodyPr/>
                    <a:lstStyle/>
                    <a:p>
                      <a:pPr marL="0" indent="0">
                        <a:spcBef>
                          <a:spcPts val="0"/>
                        </a:spcBef>
                        <a:buClr>
                          <a:srgbClr val="000000"/>
                        </a:buClr>
                        <a:buNone/>
                      </a:pPr>
                      <a:r>
                        <a:rPr lang="en-GB" sz="1400" dirty="0">
                          <a:solidFill>
                            <a:srgbClr val="000000"/>
                          </a:solidFill>
                        </a:rPr>
                        <a:t>After the router determines the correct path for a packet, it forwards the packet through a network interface towards the destination network.</a:t>
                      </a:r>
                      <a:endParaRPr lang="en-GB" sz="1400" b="1" dirty="0">
                        <a:solidFill>
                          <a:srgbClr val="000000"/>
                        </a:solidFill>
                      </a:endParaRPr>
                    </a:p>
                    <a:p>
                      <a:pPr marL="0" indent="0">
                        <a:spcBef>
                          <a:spcPts val="0"/>
                        </a:spcBef>
                        <a:buClr>
                          <a:srgbClr val="000000"/>
                        </a:buClr>
                        <a:buNone/>
                      </a:pPr>
                      <a:r>
                        <a:rPr lang="en-US" sz="1400" b="0" i="0" dirty="0">
                          <a:solidFill>
                            <a:srgbClr val="000000"/>
                          </a:solidFill>
                          <a:effectLst/>
                          <a:latin typeface="CiscoSans"/>
                        </a:rPr>
                        <a:t>A </a:t>
                      </a:r>
                      <a:r>
                        <a:rPr lang="en-US" sz="1400" dirty="0">
                          <a:solidFill>
                            <a:srgbClr val="000000"/>
                          </a:solidFill>
                        </a:rPr>
                        <a:t>routing table may contain the following types of entries: </a:t>
                      </a:r>
                    </a:p>
                    <a:p>
                      <a:pPr marL="285750" lvl="0" indent="-285750">
                        <a:spcBef>
                          <a:spcPts val="0"/>
                        </a:spcBef>
                        <a:buClr>
                          <a:srgbClr val="000000"/>
                        </a:buClr>
                        <a:buFont typeface="Arial" panose="020B0604020202020204" pitchFamily="34" charset="0"/>
                        <a:buChar char="•"/>
                      </a:pPr>
                      <a:r>
                        <a:rPr lang="en-GB" sz="1400" b="0" kern="1200" dirty="0">
                          <a:solidFill>
                            <a:srgbClr val="000000"/>
                          </a:solidFill>
                          <a:latin typeface="+mn-lt"/>
                          <a:ea typeface="+mn-ea"/>
                          <a:cs typeface="+mn-cs"/>
                        </a:rPr>
                        <a:t>Directly connected networks </a:t>
                      </a:r>
                    </a:p>
                    <a:p>
                      <a:pPr marL="285750" lvl="0" indent="-285750">
                        <a:spcBef>
                          <a:spcPts val="0"/>
                        </a:spcBef>
                        <a:buFont typeface="Arial" panose="020B0604020202020204" pitchFamily="34" charset="0"/>
                        <a:buChar char="•"/>
                      </a:pPr>
                      <a:r>
                        <a:rPr lang="en-GB" sz="1400" b="0" kern="1200" dirty="0">
                          <a:solidFill>
                            <a:srgbClr val="000000"/>
                          </a:solidFill>
                          <a:latin typeface="+mn-lt"/>
                          <a:ea typeface="+mn-ea"/>
                          <a:cs typeface="+mn-cs"/>
                        </a:rPr>
                        <a:t>Static routes</a:t>
                      </a:r>
                    </a:p>
                    <a:p>
                      <a:pPr marL="285750" lvl="0" indent="-285750">
                        <a:spcBef>
                          <a:spcPts val="0"/>
                        </a:spcBef>
                        <a:buFont typeface="Arial" panose="020B0604020202020204" pitchFamily="34" charset="0"/>
                        <a:buChar char="•"/>
                      </a:pPr>
                      <a:r>
                        <a:rPr lang="en-GB" sz="1400" b="0" kern="1200" dirty="0">
                          <a:solidFill>
                            <a:srgbClr val="000000"/>
                          </a:solidFill>
                          <a:latin typeface="+mn-lt"/>
                          <a:ea typeface="+mn-ea"/>
                          <a:cs typeface="+mn-cs"/>
                        </a:rPr>
                        <a:t>Dynamic routes</a:t>
                      </a:r>
                    </a:p>
                    <a:p>
                      <a:pPr marL="285750" lvl="0" indent="-285750">
                        <a:spcBef>
                          <a:spcPts val="0"/>
                        </a:spcBef>
                        <a:buFont typeface="Arial" panose="020B0604020202020204" pitchFamily="34" charset="0"/>
                        <a:buChar char="•"/>
                      </a:pPr>
                      <a:r>
                        <a:rPr lang="en-GB" sz="1400" b="0" kern="1200" dirty="0">
                          <a:solidFill>
                            <a:srgbClr val="000000"/>
                          </a:solidFill>
                          <a:latin typeface="+mn-lt"/>
                          <a:ea typeface="+mn-ea"/>
                          <a:cs typeface="+mn-cs"/>
                        </a:rPr>
                        <a:t>Default routes</a:t>
                      </a:r>
                    </a:p>
                  </a:txBody>
                  <a:tcPr/>
                </a:tc>
                <a:extLst>
                  <a:ext uri="{0D108BD9-81ED-4DB2-BD59-A6C34878D82A}">
                    <a16:rowId xmlns:a16="http://schemas.microsoft.com/office/drawing/2014/main" val="588657150"/>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550" y="2054442"/>
            <a:ext cx="7598042" cy="853369"/>
          </a:xfrm>
        </p:spPr>
        <p:txBody>
          <a:bodyPr/>
          <a:lstStyle/>
          <a:p>
            <a:r>
              <a:rPr lang="en-US" dirty="0">
                <a:solidFill>
                  <a:schemeClr val="accent5">
                    <a:lumMod val="40000"/>
                    <a:lumOff val="60000"/>
                  </a:schemeClr>
                </a:solidFill>
              </a:rPr>
              <a:t>5.4  Network Devices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lang="en-US" altLang="en-US" dirty="0"/>
              <a:t>Ethernet Switches</a:t>
            </a:r>
            <a:endParaRPr dirty="0"/>
          </a:p>
        </p:txBody>
      </p:sp>
      <p:sp>
        <p:nvSpPr>
          <p:cNvPr id="2" name="Content Placeholder 1"/>
          <p:cNvSpPr>
            <a:spLocks noGrp="1"/>
          </p:cNvSpPr>
          <p:nvPr>
            <p:ph idx="1"/>
          </p:nvPr>
        </p:nvSpPr>
        <p:spPr>
          <a:xfrm>
            <a:off x="144065" y="820917"/>
            <a:ext cx="8667426" cy="3903846"/>
          </a:xfrm>
        </p:spPr>
        <p:txBody>
          <a:bodyPr/>
          <a:lstStyle/>
          <a:p>
            <a:pPr>
              <a:buClrTx/>
              <a:buFont typeface="Arial" panose="020B0604020202020204" pitchFamily="34" charset="0"/>
              <a:buChar char="•"/>
            </a:pPr>
            <a:r>
              <a:rPr lang="en-US" sz="1400" dirty="0"/>
              <a:t>A key concept in Ethernet switching is the broadcast domain. A broadcast domain is a logical division in which all devices in a network can reach each other by broadcast at the data link layer. </a:t>
            </a:r>
            <a:endParaRPr lang="en-GB" sz="1400" dirty="0"/>
          </a:p>
          <a:p>
            <a:pPr>
              <a:buClrTx/>
              <a:buFont typeface="Arial" panose="020B0604020202020204" pitchFamily="34" charset="0"/>
              <a:buChar char="•"/>
            </a:pPr>
            <a:r>
              <a:rPr lang="en-GB" sz="1400" dirty="0"/>
              <a:t>Ethernet switches can simultaneously transmit and receive data. This mode is called full-duplex, which eliminates collision domains.</a:t>
            </a:r>
          </a:p>
          <a:p>
            <a:pPr>
              <a:spcBef>
                <a:spcPts val="0"/>
              </a:spcBef>
              <a:spcAft>
                <a:spcPts val="0"/>
              </a:spcAft>
              <a:buClrTx/>
              <a:buFont typeface="Arial" panose="020B0604020202020204" pitchFamily="34" charset="0"/>
              <a:buChar char="•"/>
            </a:pPr>
            <a:r>
              <a:rPr lang="en-GB" sz="1400" dirty="0"/>
              <a:t>Switches have the following functions:</a:t>
            </a:r>
          </a:p>
          <a:p>
            <a:pPr lvl="1">
              <a:spcBef>
                <a:spcPts val="0"/>
              </a:spcBef>
              <a:buClr>
                <a:srgbClr val="000000"/>
              </a:buClr>
              <a:buFont typeface="Arial" pitchFamily="34" charset="0"/>
              <a:buChar char="•"/>
            </a:pPr>
            <a:r>
              <a:rPr lang="en-GB" dirty="0"/>
              <a:t>Operate at the network access layer of the TCP/IP model and the Layer 2 data link layer of the OSI model</a:t>
            </a:r>
          </a:p>
          <a:p>
            <a:pPr lvl="1">
              <a:spcBef>
                <a:spcPts val="0"/>
              </a:spcBef>
              <a:buClr>
                <a:srgbClr val="000000"/>
              </a:buClr>
              <a:buFont typeface="Arial" pitchFamily="34" charset="0"/>
              <a:buChar char="•"/>
            </a:pPr>
            <a:r>
              <a:rPr lang="en-GB" dirty="0"/>
              <a:t>Filter or flood frames based on entries in the MAC address table</a:t>
            </a:r>
          </a:p>
          <a:p>
            <a:pPr lvl="1">
              <a:spcBef>
                <a:spcPts val="0"/>
              </a:spcBef>
              <a:buClr>
                <a:srgbClr val="000000"/>
              </a:buClr>
              <a:buFont typeface="Arial" pitchFamily="34" charset="0"/>
              <a:buChar char="•"/>
            </a:pPr>
            <a:r>
              <a:rPr lang="en-GB" dirty="0"/>
              <a:t>Have a large number of high speed and full-duplex ports</a:t>
            </a:r>
          </a:p>
          <a:p>
            <a:pPr>
              <a:buClrTx/>
              <a:buFont typeface="Arial" panose="020B0604020202020204" pitchFamily="34" charset="0"/>
              <a:buChar char="•"/>
            </a:pPr>
            <a:r>
              <a:rPr lang="en-US" sz="1400" dirty="0"/>
              <a:t>The figure shows an example of switches with multiple high speed and full-duplex ports.</a:t>
            </a:r>
            <a:br>
              <a:rPr lang="en-US" sz="1400" dirty="0"/>
            </a:br>
            <a:endParaRPr lang="en-GB" sz="1400" dirty="0"/>
          </a:p>
          <a:p>
            <a:pPr>
              <a:buFont typeface="Arial" panose="020B0604020202020204" pitchFamily="34" charset="0"/>
              <a:buChar char="•"/>
            </a:pPr>
            <a:endParaRPr lang="en-GB" sz="1400" dirty="0"/>
          </a:p>
          <a:p>
            <a:pPr>
              <a:spcBef>
                <a:spcPts val="0"/>
              </a:spcBef>
              <a:spcAft>
                <a:spcPts val="300"/>
              </a:spcAft>
              <a:buFont typeface="Arial" panose="020B0604020202020204" pitchFamily="34" charset="0"/>
              <a:buChar char="•"/>
            </a:pPr>
            <a:endParaRPr lang="en-GB" sz="1400" dirty="0"/>
          </a:p>
        </p:txBody>
      </p:sp>
      <p:pic>
        <p:nvPicPr>
          <p:cNvPr id="4" name="Picture 3" descr="switch.png"/>
          <p:cNvPicPr>
            <a:picLocks noChangeAspect="1"/>
          </p:cNvPicPr>
          <p:nvPr/>
        </p:nvPicPr>
        <p:blipFill>
          <a:blip r:embed="rId4"/>
          <a:stretch>
            <a:fillRect/>
          </a:stretch>
        </p:blipFill>
        <p:spPr>
          <a:xfrm>
            <a:off x="2299760" y="3460134"/>
            <a:ext cx="3903616" cy="162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lang="en-US" altLang="en-US" dirty="0"/>
              <a:t>Ethernet Switches (Contd.)</a:t>
            </a:r>
            <a:endParaRPr dirty="0"/>
          </a:p>
        </p:txBody>
      </p:sp>
      <p:sp>
        <p:nvSpPr>
          <p:cNvPr id="2" name="Content Placeholder 1"/>
          <p:cNvSpPr>
            <a:spLocks noGrp="1"/>
          </p:cNvSpPr>
          <p:nvPr>
            <p:ph idx="1"/>
          </p:nvPr>
        </p:nvSpPr>
        <p:spPr>
          <a:xfrm>
            <a:off x="59375" y="856542"/>
            <a:ext cx="9084625" cy="4010724"/>
          </a:xfrm>
        </p:spPr>
        <p:txBody>
          <a:bodyPr/>
          <a:lstStyle/>
          <a:p>
            <a:pPr>
              <a:buNone/>
            </a:pPr>
            <a:r>
              <a:rPr lang="en-GB" sz="1400" dirty="0"/>
              <a:t>The switch operates in either of the following switching modes:</a:t>
            </a:r>
          </a:p>
          <a:p>
            <a:pPr marL="358775">
              <a:buClr>
                <a:srgbClr val="000000"/>
              </a:buClr>
              <a:buFont typeface="Arial" pitchFamily="34" charset="0"/>
              <a:buChar char="•"/>
            </a:pPr>
            <a:r>
              <a:rPr lang="en-GB" sz="1400" b="1" dirty="0"/>
              <a:t>Cut-Through Switching Mode – </a:t>
            </a:r>
            <a:r>
              <a:rPr lang="en-GB" sz="1400" dirty="0"/>
              <a:t>Switch forwards the data before receiving the entire frame by reading the destination details in the frame header thereby increasing switching speed.</a:t>
            </a:r>
          </a:p>
          <a:p>
            <a:pPr marL="358775">
              <a:buClr>
                <a:srgbClr val="000000"/>
              </a:buClr>
              <a:buFont typeface="Arial" pitchFamily="34" charset="0"/>
              <a:buChar char="•"/>
            </a:pPr>
            <a:r>
              <a:rPr lang="en-GB" sz="1400" b="1" dirty="0"/>
              <a:t>Store-and-Forward Switching Mode – </a:t>
            </a:r>
            <a:r>
              <a:rPr lang="en-GB" sz="1400" dirty="0"/>
              <a:t>Switch receives the entire frame, checks for errors before forwarding it which makes this mode slower than cut-through mode.</a:t>
            </a:r>
          </a:p>
          <a:p>
            <a:pPr>
              <a:buClr>
                <a:srgbClr val="000000"/>
              </a:buClr>
              <a:buNone/>
            </a:pPr>
            <a:r>
              <a:rPr lang="en-GB" sz="1400" dirty="0"/>
              <a:t>Some characteristics of LAN switches are:</a:t>
            </a:r>
          </a:p>
          <a:p>
            <a:pPr marL="358775">
              <a:buClr>
                <a:srgbClr val="000000"/>
              </a:buClr>
              <a:buFont typeface="Arial" pitchFamily="34" charset="0"/>
              <a:buChar char="•"/>
            </a:pPr>
            <a:r>
              <a:rPr lang="en-GB" sz="1400" b="1" dirty="0"/>
              <a:t>High port density - </a:t>
            </a:r>
            <a:r>
              <a:rPr lang="en-GB" sz="1400" dirty="0"/>
              <a:t>Switches have a large number of ports, from 24 to 48 ports per switch in smaller devices, to hundreds of ports per switch chassis in larger modular switches. </a:t>
            </a:r>
          </a:p>
          <a:p>
            <a:pPr marL="358775">
              <a:buClr>
                <a:srgbClr val="000000"/>
              </a:buClr>
              <a:buFont typeface="Arial" pitchFamily="34" charset="0"/>
              <a:buChar char="•"/>
            </a:pPr>
            <a:r>
              <a:rPr lang="en-GB" sz="1400" b="1" dirty="0"/>
              <a:t>Large frame buffers - </a:t>
            </a:r>
            <a:r>
              <a:rPr lang="en-GB" sz="1400" dirty="0"/>
              <a:t>Switches have the ability to store received frames when there may be congested ports on servers or other devices in the network.</a:t>
            </a:r>
          </a:p>
          <a:p>
            <a:pPr marL="358775">
              <a:buClr>
                <a:srgbClr val="000000"/>
              </a:buClr>
              <a:buFont typeface="Arial" pitchFamily="34" charset="0"/>
              <a:buChar char="•"/>
            </a:pPr>
            <a:r>
              <a:rPr lang="en-GB" sz="1400" b="1" dirty="0"/>
              <a:t>Fast internal switching - </a:t>
            </a:r>
            <a:r>
              <a:rPr lang="en-GB" sz="1400" dirty="0"/>
              <a:t>Switches have very fast internal switching. They are able to switch user traffic from the ingress port to the egress port extremely fast. </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lang="en-US" altLang="en-US" dirty="0"/>
              <a:t>Routers</a:t>
            </a:r>
            <a:endParaRPr dirty="0"/>
          </a:p>
        </p:txBody>
      </p:sp>
      <p:sp>
        <p:nvSpPr>
          <p:cNvPr id="2" name="Content Placeholder 1"/>
          <p:cNvSpPr>
            <a:spLocks noGrp="1"/>
          </p:cNvSpPr>
          <p:nvPr>
            <p:ph idx="1"/>
          </p:nvPr>
        </p:nvSpPr>
        <p:spPr>
          <a:xfrm>
            <a:off x="90997" y="697017"/>
            <a:ext cx="8999934" cy="3678215"/>
          </a:xfrm>
        </p:spPr>
        <p:txBody>
          <a:bodyPr/>
          <a:lstStyle/>
          <a:p>
            <a:pPr>
              <a:buClr>
                <a:srgbClr val="000000"/>
              </a:buClr>
              <a:buFont typeface="Arial" panose="020B0604020202020204" pitchFamily="34" charset="0"/>
              <a:buChar char="•"/>
            </a:pPr>
            <a:r>
              <a:rPr lang="en-US" sz="1400" dirty="0"/>
              <a:t>Routers are needed to reach devices that are not on the same LAN and</a:t>
            </a:r>
            <a:r>
              <a:rPr lang="en-GB" sz="1400" dirty="0"/>
              <a:t> use routing tables to route trafﬁc between different networks.</a:t>
            </a:r>
          </a:p>
          <a:p>
            <a:pPr>
              <a:buClr>
                <a:srgbClr val="000000"/>
              </a:buClr>
              <a:buFont typeface="Arial" panose="020B0604020202020204" pitchFamily="34" charset="0"/>
              <a:buChar char="•"/>
            </a:pPr>
            <a:r>
              <a:rPr lang="en-GB" sz="1400" dirty="0"/>
              <a:t>Routers have the following functions:</a:t>
            </a:r>
          </a:p>
          <a:p>
            <a:pPr lvl="1">
              <a:buClr>
                <a:srgbClr val="000000"/>
              </a:buClr>
              <a:buFont typeface="Arial" panose="020B0604020202020204" pitchFamily="34" charset="0"/>
              <a:buChar char="•"/>
            </a:pPr>
            <a:r>
              <a:rPr lang="en-GB" dirty="0"/>
              <a:t>They operate at the internet layer of TCP/IP model and Layer 3 network layer of the OSI model.</a:t>
            </a:r>
          </a:p>
          <a:p>
            <a:pPr lvl="1">
              <a:buClr>
                <a:srgbClr val="000000"/>
              </a:buClr>
              <a:buFont typeface="Arial" panose="020B0604020202020204" pitchFamily="34" charset="0"/>
              <a:buChar char="•"/>
            </a:pPr>
            <a:r>
              <a:rPr lang="en-GB" dirty="0"/>
              <a:t>They route packets between networks based on entries in the routing table.</a:t>
            </a:r>
          </a:p>
          <a:p>
            <a:pPr lvl="1">
              <a:buClr>
                <a:srgbClr val="000000"/>
              </a:buClr>
              <a:buFont typeface="Arial" panose="020B0604020202020204" pitchFamily="34" charset="0"/>
              <a:buChar char="•"/>
            </a:pPr>
            <a:r>
              <a:rPr lang="en-GB" dirty="0"/>
              <a:t>They have support for a large variety of network ports, including various LAN and WAN media ports.</a:t>
            </a:r>
            <a:r>
              <a:rPr lang="en-US" dirty="0"/>
              <a:t> </a:t>
            </a:r>
          </a:p>
          <a:p>
            <a:pPr>
              <a:buClr>
                <a:srgbClr val="000000"/>
              </a:buClr>
              <a:buFont typeface="Arial" panose="020B0604020202020204" pitchFamily="34" charset="0"/>
              <a:buChar char="•"/>
            </a:pPr>
            <a:r>
              <a:rPr lang="en-US" sz="1400" dirty="0"/>
              <a:t>The figure shows a modular router with integrated switch ports.</a:t>
            </a:r>
            <a:endParaRPr lang="en-GB" sz="1400" dirty="0"/>
          </a:p>
          <a:p>
            <a:pPr marL="188912" indent="0">
              <a:spcBef>
                <a:spcPts val="0"/>
              </a:spcBef>
              <a:spcAft>
                <a:spcPts val="300"/>
              </a:spcAft>
              <a:buNone/>
            </a:pPr>
            <a:r>
              <a:rPr lang="en-GB" sz="1400" dirty="0"/>
              <a:t> </a:t>
            </a:r>
          </a:p>
        </p:txBody>
      </p:sp>
      <p:pic>
        <p:nvPicPr>
          <p:cNvPr id="4" name="Picture 3" descr="router.png"/>
          <p:cNvPicPr>
            <a:picLocks noChangeAspect="1"/>
          </p:cNvPicPr>
          <p:nvPr/>
        </p:nvPicPr>
        <p:blipFill rotWithShape="1">
          <a:blip r:embed="rId4"/>
          <a:srcRect t="13195" b="12585"/>
          <a:stretch/>
        </p:blipFill>
        <p:spPr>
          <a:xfrm>
            <a:off x="2148140" y="3062280"/>
            <a:ext cx="4343981" cy="1217112"/>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lang="en-US" altLang="en-US" dirty="0"/>
              <a:t>Routers (Contd.)</a:t>
            </a:r>
            <a:endParaRPr dirty="0"/>
          </a:p>
        </p:txBody>
      </p:sp>
      <p:sp>
        <p:nvSpPr>
          <p:cNvPr id="2" name="Content Placeholder 1"/>
          <p:cNvSpPr>
            <a:spLocks noGrp="1"/>
          </p:cNvSpPr>
          <p:nvPr>
            <p:ph idx="1"/>
          </p:nvPr>
        </p:nvSpPr>
        <p:spPr>
          <a:xfrm>
            <a:off x="144065" y="809496"/>
            <a:ext cx="8726804" cy="3951349"/>
          </a:xfrm>
        </p:spPr>
        <p:txBody>
          <a:bodyPr/>
          <a:lstStyle/>
          <a:p>
            <a:pPr marL="0" indent="0">
              <a:buClr>
                <a:srgbClr val="000000"/>
              </a:buClr>
              <a:buNone/>
            </a:pPr>
            <a:r>
              <a:rPr lang="en-GB" sz="1400" dirty="0"/>
              <a:t>There are three packet-forwarding mechanisms supported by routers:</a:t>
            </a:r>
          </a:p>
          <a:p>
            <a:pPr marL="180975">
              <a:buClr>
                <a:srgbClr val="000000"/>
              </a:buClr>
              <a:buFont typeface="Arial" pitchFamily="34" charset="0"/>
              <a:buChar char="•"/>
            </a:pPr>
            <a:r>
              <a:rPr lang="en-GB" sz="1400" b="1" dirty="0"/>
              <a:t>Process switching - </a:t>
            </a:r>
            <a:r>
              <a:rPr lang="en-US" sz="1400" dirty="0"/>
              <a:t>When a packet arrives on an interface, it is forwarded to the control plane where the CPU matches the destination address with an entry in its routing table, and then determines the exit interface and forwards the packet. </a:t>
            </a:r>
            <a:r>
              <a:rPr lang="en-GB" sz="1400" dirty="0"/>
              <a:t>This mechanism is very slow and is rarely implemented in modern networks.</a:t>
            </a:r>
          </a:p>
          <a:p>
            <a:pPr marL="180975">
              <a:buClr>
                <a:srgbClr val="000000"/>
              </a:buClr>
              <a:buFont typeface="Arial" pitchFamily="34" charset="0"/>
              <a:buChar char="•"/>
            </a:pPr>
            <a:r>
              <a:rPr lang="en-GB" sz="1400" b="1" dirty="0"/>
              <a:t>Fast switching - </a:t>
            </a:r>
            <a:r>
              <a:rPr lang="en-GB" sz="1400" dirty="0"/>
              <a:t>With fast switching, a routing cache mechanism is implemented. Fast switching uses a fast-switching cache to store next-hop information. The flow information for the packet is also stored in the fast-switching cache which means, if another packet of the same destination arrives, the next-hop information in the cache is re-used without CPU intervention.</a:t>
            </a:r>
          </a:p>
          <a:p>
            <a:pPr marL="180975">
              <a:buClr>
                <a:srgbClr val="000000"/>
              </a:buClr>
              <a:buFont typeface="Arial" pitchFamily="34" charset="0"/>
              <a:buChar char="•"/>
            </a:pPr>
            <a:r>
              <a:rPr lang="en-GB" sz="1400" b="1" dirty="0"/>
              <a:t>Cisco Express Forwarding (CEF) -</a:t>
            </a:r>
            <a:r>
              <a:rPr lang="en-GB" sz="1400" dirty="0"/>
              <a:t> CEF is the most recent and default Cisco IOS packet-forwarding mechanism. CEF builds a Forwarding Information Base (FIB), and an adjacency table. The table entries are </a:t>
            </a:r>
            <a:r>
              <a:rPr sz="1400" dirty="0"/>
              <a:t>change-triggered that are </a:t>
            </a:r>
            <a:r>
              <a:rPr lang="en-GB" sz="1400" dirty="0"/>
              <a:t>based on changes in the network topology. </a:t>
            </a:r>
          </a:p>
          <a:p>
            <a:pPr>
              <a:buNone/>
            </a:pPr>
            <a:endParaRPr lang="en-GB" sz="14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lang="en-US" altLang="en-US" dirty="0"/>
              <a:t>Firewalls</a:t>
            </a:r>
            <a:endParaRPr dirty="0"/>
          </a:p>
        </p:txBody>
      </p:sp>
      <p:sp>
        <p:nvSpPr>
          <p:cNvPr id="2" name="Content Placeholder 1"/>
          <p:cNvSpPr>
            <a:spLocks noGrp="1"/>
          </p:cNvSpPr>
          <p:nvPr>
            <p:ph idx="1"/>
          </p:nvPr>
        </p:nvSpPr>
        <p:spPr>
          <a:xfrm>
            <a:off x="179690" y="941286"/>
            <a:ext cx="8741572" cy="3701966"/>
          </a:xfrm>
        </p:spPr>
        <p:txBody>
          <a:bodyPr/>
          <a:lstStyle/>
          <a:p>
            <a:pPr>
              <a:buClr>
                <a:srgbClr val="000000"/>
              </a:buClr>
              <a:buFont typeface="Arial" pitchFamily="34" charset="0"/>
              <a:buChar char="•"/>
            </a:pPr>
            <a:r>
              <a:rPr lang="en-GB" sz="1400" dirty="0"/>
              <a:t>A ﬁrewall is a hardware or software system that prevents unauthorized access into or out of a network.</a:t>
            </a:r>
          </a:p>
          <a:p>
            <a:pPr algn="ctr">
              <a:buClr>
                <a:srgbClr val="000000"/>
              </a:buClr>
              <a:buFont typeface="Arial" pitchFamily="34" charset="0"/>
              <a:buChar char="•"/>
            </a:pPr>
            <a:r>
              <a:rPr lang="en-US" sz="1400" dirty="0"/>
              <a:t>Firewalls are used to prevent unauthorized internet users from accessing internal networks.</a:t>
            </a:r>
            <a:endParaRPr lang="en-GB" sz="1400" dirty="0"/>
          </a:p>
          <a:p>
            <a:pPr>
              <a:buClr>
                <a:srgbClr val="000000"/>
              </a:buClr>
              <a:buFont typeface="Arial" pitchFamily="34" charset="0"/>
              <a:buChar char="•"/>
            </a:pPr>
            <a:r>
              <a:rPr lang="en-GB" sz="1400" dirty="0"/>
              <a:t>All data leaving or entering the protected intranet must pass through the ﬁrewall to reach its destination, and any unauthorized data is blocked.</a:t>
            </a:r>
          </a:p>
          <a:p>
            <a:pPr>
              <a:buClr>
                <a:srgbClr val="000000"/>
              </a:buClr>
              <a:buFont typeface="Arial" pitchFamily="34" charset="0"/>
              <a:buChar char="•"/>
            </a:pPr>
            <a:r>
              <a:rPr sz="1400" dirty="0"/>
              <a:t>The figure shows an example of a hardware firewall.</a:t>
            </a:r>
            <a:endParaRPr lang="en-GB" sz="1400" dirty="0"/>
          </a:p>
          <a:p>
            <a:pPr>
              <a:buFont typeface="Arial" pitchFamily="34" charset="0"/>
              <a:buChar char="•"/>
            </a:pPr>
            <a:endParaRPr lang="en-GB" sz="1400" dirty="0"/>
          </a:p>
        </p:txBody>
      </p:sp>
      <p:pic>
        <p:nvPicPr>
          <p:cNvPr id="4" name="Picture 3" descr="firewall.png"/>
          <p:cNvPicPr>
            <a:picLocks noChangeAspect="1"/>
          </p:cNvPicPr>
          <p:nvPr/>
        </p:nvPicPr>
        <p:blipFill rotWithShape="1">
          <a:blip r:embed="rId4"/>
          <a:srcRect t="15621" b="11950"/>
          <a:stretch/>
        </p:blipFill>
        <p:spPr>
          <a:xfrm>
            <a:off x="1730431" y="2792269"/>
            <a:ext cx="5640089" cy="144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lang="en-US" altLang="en-US" dirty="0"/>
              <a:t>Firewalls (Contd.)</a:t>
            </a:r>
            <a:endParaRPr dirty="0"/>
          </a:p>
        </p:txBody>
      </p:sp>
      <p:sp>
        <p:nvSpPr>
          <p:cNvPr id="2" name="Content Placeholder 1"/>
          <p:cNvSpPr>
            <a:spLocks noGrp="1"/>
          </p:cNvSpPr>
          <p:nvPr>
            <p:ph idx="1"/>
          </p:nvPr>
        </p:nvSpPr>
        <p:spPr>
          <a:xfrm>
            <a:off x="208598" y="809194"/>
            <a:ext cx="8726804" cy="3701966"/>
          </a:xfrm>
        </p:spPr>
        <p:txBody>
          <a:bodyPr/>
          <a:lstStyle/>
          <a:p>
            <a:pPr marL="0" indent="0">
              <a:buNone/>
            </a:pPr>
            <a:r>
              <a:rPr sz="1400" b="1" dirty="0"/>
              <a:t>Stateless packet-ﬁltering</a:t>
            </a:r>
            <a:endParaRPr lang="en-GB" sz="1400" b="1" dirty="0"/>
          </a:p>
          <a:p>
            <a:pPr>
              <a:buClr>
                <a:srgbClr val="000000"/>
              </a:buClr>
              <a:buFont typeface="Arial" pitchFamily="34" charset="0"/>
              <a:buChar char="•"/>
            </a:pPr>
            <a:r>
              <a:rPr lang="en-GB" sz="1400" dirty="0"/>
              <a:t>The most basic (and the original) type of ﬁrewall is a stateless packet-ﬁltering ﬁrewall.</a:t>
            </a:r>
          </a:p>
          <a:p>
            <a:pPr>
              <a:buClr>
                <a:srgbClr val="000000"/>
              </a:buClr>
              <a:buFont typeface="Arial" pitchFamily="34" charset="0"/>
              <a:buChar char="•"/>
            </a:pPr>
            <a:r>
              <a:rPr sz="1400" dirty="0"/>
              <a:t>The ﬁrewall examines packets as they traverse the ﬁrewall, compares them to static rules, and permits or denies trafﬁc accordingly. </a:t>
            </a:r>
          </a:p>
          <a:p>
            <a:pPr>
              <a:buFont typeface="Arial" panose="020B0604020202020204" pitchFamily="34" charset="0"/>
              <a:buChar char="•"/>
            </a:pPr>
            <a:r>
              <a:rPr lang="en-US" sz="1400" dirty="0"/>
              <a:t>This is based on several packet header ﬁelds, including the following:</a:t>
            </a:r>
          </a:p>
          <a:p>
            <a:pPr lvl="1">
              <a:buFont typeface="Arial" panose="020B0604020202020204" pitchFamily="34" charset="0"/>
              <a:buChar char="•"/>
            </a:pPr>
            <a:r>
              <a:rPr lang="en-US" dirty="0"/>
              <a:t>Source and/or destination IP address</a:t>
            </a:r>
          </a:p>
          <a:p>
            <a:pPr lvl="1">
              <a:buFont typeface="Arial" panose="020B0604020202020204" pitchFamily="34" charset="0"/>
              <a:buChar char="•"/>
            </a:pPr>
            <a:r>
              <a:rPr lang="en-US" dirty="0"/>
              <a:t>IP protocol ID</a:t>
            </a:r>
          </a:p>
          <a:p>
            <a:pPr lvl="1">
              <a:buFont typeface="Arial" panose="020B0604020202020204" pitchFamily="34" charset="0"/>
              <a:buChar char="•"/>
            </a:pPr>
            <a:r>
              <a:rPr lang="en-US" dirty="0"/>
              <a:t>Source and/or destination TCP or UDP Port number</a:t>
            </a:r>
          </a:p>
          <a:p>
            <a:pPr lvl="1">
              <a:buFont typeface="Arial" panose="020B0604020202020204" pitchFamily="34" charset="0"/>
              <a:buChar char="•"/>
            </a:pPr>
            <a:r>
              <a:rPr lang="en-US" dirty="0"/>
              <a:t>ICMP message type</a:t>
            </a:r>
          </a:p>
          <a:p>
            <a:pPr>
              <a:buClr>
                <a:srgbClr val="000000"/>
              </a:buClr>
              <a:buFont typeface="Arial" panose="020B0604020202020204" pitchFamily="34" charset="0"/>
              <a:buChar char="•"/>
            </a:pPr>
            <a:r>
              <a:rPr lang="en-GB" sz="1400" dirty="0"/>
              <a:t>This type of ﬁrewall works best for TCP applications that use the same static ports every time, or for ﬁltering that is based on Layer 3 information such as source or destination IP address.</a:t>
            </a:r>
          </a:p>
          <a:p>
            <a:pPr marL="0" indent="0">
              <a:buNone/>
            </a:pPr>
            <a:br>
              <a:rPr sz="1400" dirty="0"/>
            </a:br>
            <a:endParaRPr lang="en-GB" sz="14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60940" y="399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lang="en-US" altLang="en-US" dirty="0"/>
              <a:t>Firewalls (Contd.)</a:t>
            </a:r>
            <a:endParaRPr dirty="0"/>
          </a:p>
        </p:txBody>
      </p:sp>
      <p:sp>
        <p:nvSpPr>
          <p:cNvPr id="2" name="Content Placeholder 1"/>
          <p:cNvSpPr>
            <a:spLocks noGrp="1"/>
          </p:cNvSpPr>
          <p:nvPr>
            <p:ph idx="1"/>
          </p:nvPr>
        </p:nvSpPr>
        <p:spPr>
          <a:xfrm>
            <a:off x="83125" y="761542"/>
            <a:ext cx="8904931" cy="4206512"/>
          </a:xfrm>
        </p:spPr>
        <p:txBody>
          <a:bodyPr/>
          <a:lstStyle/>
          <a:p>
            <a:pPr marL="0" indent="0">
              <a:buNone/>
            </a:pPr>
            <a:r>
              <a:rPr lang="en-US" sz="1400" b="1" dirty="0"/>
              <a:t>Stateful packet-ﬁltering</a:t>
            </a:r>
            <a:endParaRPr lang="en-US" sz="1400" dirty="0"/>
          </a:p>
          <a:p>
            <a:pPr>
              <a:buClr>
                <a:srgbClr val="000000"/>
              </a:buClr>
              <a:buFont typeface="Arial" pitchFamily="34" charset="0"/>
              <a:buChar char="•"/>
            </a:pPr>
            <a:r>
              <a:rPr lang="en-US" sz="1400" dirty="0"/>
              <a:t>This type of ﬁrewall performs header inspection and also keeps track of the connection state. </a:t>
            </a:r>
          </a:p>
          <a:p>
            <a:pPr>
              <a:buClr>
                <a:srgbClr val="000000"/>
              </a:buClr>
              <a:buFont typeface="Arial" pitchFamily="34" charset="0"/>
              <a:buChar char="•"/>
            </a:pPr>
            <a:r>
              <a:rPr lang="en-US" sz="1400" dirty="0"/>
              <a:t>To keep track of the state, these ﬁrewalls maintain a state table.</a:t>
            </a:r>
            <a:endParaRPr lang="en-GB" sz="1400" dirty="0"/>
          </a:p>
          <a:p>
            <a:pPr>
              <a:buClr>
                <a:srgbClr val="000000"/>
              </a:buClr>
              <a:buFont typeface="Arial" pitchFamily="34" charset="0"/>
              <a:buChar char="•"/>
            </a:pPr>
            <a:r>
              <a:rPr lang="en-GB" sz="1400" dirty="0"/>
              <a:t>Any sessions or trafﬁc initiated by devices on the trusted, inside networks are permitted through the ﬁrewall.</a:t>
            </a:r>
          </a:p>
          <a:p>
            <a:pPr>
              <a:buClr>
                <a:srgbClr val="000000"/>
              </a:buClr>
              <a:buFont typeface="Arial" pitchFamily="34" charset="0"/>
              <a:buChar char="•"/>
            </a:pPr>
            <a:r>
              <a:rPr lang="en-GB" sz="1400" dirty="0"/>
              <a:t>The ﬁrewall understands an initial request, and so an appropriate response from the server is allowed back in through the ﬁrewall. It will allow only valid response packets that come from the speciﬁc server. </a:t>
            </a:r>
          </a:p>
          <a:p>
            <a:pPr>
              <a:buClr>
                <a:srgbClr val="000000"/>
              </a:buClr>
              <a:buFont typeface="Arial" pitchFamily="34" charset="0"/>
              <a:buChar char="•"/>
            </a:pPr>
            <a:r>
              <a:rPr sz="1400" dirty="0"/>
              <a:t>The ﬁrewall understands standard TCP/IP packet ﬂow including the coordinated change of information between inside and outside hosts that occurs during the life of the connection.</a:t>
            </a:r>
            <a:endParaRPr lang="en-GB" sz="1400" dirty="0"/>
          </a:p>
          <a:p>
            <a:pPr>
              <a:buClr>
                <a:srgbClr val="000000"/>
              </a:buClr>
              <a:buFont typeface="Arial" pitchFamily="34" charset="0"/>
              <a:buChar char="•"/>
            </a:pPr>
            <a:r>
              <a:rPr lang="en-GB" sz="1400" dirty="0"/>
              <a:t>These stateful ﬁrewalls are more adept at handling Layer 3 and Layer 4 security than a stateless device. </a:t>
            </a:r>
          </a:p>
          <a:p>
            <a:pPr>
              <a:spcAft>
                <a:spcPts val="0"/>
              </a:spcAft>
              <a:buNone/>
            </a:pPr>
            <a:br>
              <a:rPr lang="en-GB" sz="1400" dirty="0"/>
            </a:br>
            <a:endParaRPr lang="en-GB" sz="14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60940" y="399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lang="en-US" altLang="en-US" dirty="0"/>
              <a:t>Firewalls (Contd.)</a:t>
            </a:r>
            <a:endParaRPr dirty="0"/>
          </a:p>
        </p:txBody>
      </p:sp>
      <p:sp>
        <p:nvSpPr>
          <p:cNvPr id="2" name="Content Placeholder 1"/>
          <p:cNvSpPr>
            <a:spLocks noGrp="1"/>
          </p:cNvSpPr>
          <p:nvPr>
            <p:ph idx="1"/>
          </p:nvPr>
        </p:nvSpPr>
        <p:spPr>
          <a:xfrm>
            <a:off x="84689" y="834410"/>
            <a:ext cx="8904931" cy="4081973"/>
          </a:xfrm>
        </p:spPr>
        <p:txBody>
          <a:bodyPr/>
          <a:lstStyle/>
          <a:p>
            <a:pPr>
              <a:spcBef>
                <a:spcPts val="0"/>
              </a:spcBef>
              <a:buNone/>
            </a:pPr>
            <a:r>
              <a:rPr sz="1400" b="1" dirty="0"/>
              <a:t>Application Layer Packet-Filtering</a:t>
            </a:r>
            <a:endParaRPr sz="1400" dirty="0"/>
          </a:p>
          <a:p>
            <a:pPr>
              <a:buClr>
                <a:srgbClr val="000000"/>
              </a:buClr>
              <a:buFont typeface="Arial" pitchFamily="34" charset="0"/>
              <a:buChar char="•"/>
            </a:pPr>
            <a:r>
              <a:rPr lang="en-GB" sz="1400" dirty="0"/>
              <a:t>This is the most advanced type of ﬁrewall. The deep inspection of the packet occurs all the way up to the OSI model’s Layer 7. </a:t>
            </a:r>
          </a:p>
          <a:p>
            <a:pPr>
              <a:buClr>
                <a:srgbClr val="000000"/>
              </a:buClr>
              <a:buFont typeface="Arial" pitchFamily="34" charset="0"/>
              <a:buChar char="•"/>
            </a:pPr>
            <a:r>
              <a:rPr lang="en-GB" sz="1400" dirty="0"/>
              <a:t>This gives more reliable and capable access control for OSI Layers 3–7, with simpler conﬁguration.</a:t>
            </a:r>
          </a:p>
          <a:p>
            <a:pPr>
              <a:buClr>
                <a:srgbClr val="000000"/>
              </a:buClr>
              <a:buFont typeface="Arial" pitchFamily="34" charset="0"/>
              <a:buChar char="•"/>
            </a:pPr>
            <a:r>
              <a:rPr lang="en-US" sz="1400" dirty="0"/>
              <a:t>The application layer ﬁrewall can determine an File Transfer Protocol (FTP) session, just like a stateless or stateful ﬁrewall can.</a:t>
            </a:r>
            <a:endParaRPr lang="en-GB" sz="1400" dirty="0"/>
          </a:p>
          <a:p>
            <a:pPr>
              <a:buClr>
                <a:srgbClr val="000000"/>
              </a:buClr>
              <a:buFont typeface="Arial" pitchFamily="34" charset="0"/>
              <a:buChar char="•"/>
            </a:pPr>
            <a:r>
              <a:rPr lang="en-GB" sz="1400" dirty="0"/>
              <a:t>The ﬁrewall’s deeper packet inspection capability enables it to verify adherence to standard HTTP protocol functionality. </a:t>
            </a:r>
          </a:p>
          <a:p>
            <a:pPr>
              <a:buClr>
                <a:srgbClr val="000000"/>
              </a:buClr>
              <a:buFont typeface="Arial" pitchFamily="34" charset="0"/>
              <a:buChar char="•"/>
            </a:pPr>
            <a:r>
              <a:rPr sz="1400" dirty="0"/>
              <a:t>It can deny requests that do not conform to the standards or meet the criteria established by the security team. </a:t>
            </a:r>
            <a:r>
              <a:rPr lang="en-GB" sz="1400" dirty="0"/>
              <a:t> </a:t>
            </a:r>
            <a:br>
              <a:rPr lang="en-GB" sz="1400" dirty="0"/>
            </a:br>
            <a:endParaRPr lang="en-GB" sz="14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4906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lang="en-US" altLang="en-US" dirty="0"/>
              <a:t>Load Balancers</a:t>
            </a:r>
            <a:endParaRPr dirty="0"/>
          </a:p>
        </p:txBody>
      </p:sp>
      <p:sp>
        <p:nvSpPr>
          <p:cNvPr id="2" name="Content Placeholder 1"/>
          <p:cNvSpPr>
            <a:spLocks noGrp="1"/>
          </p:cNvSpPr>
          <p:nvPr>
            <p:ph idx="1"/>
          </p:nvPr>
        </p:nvSpPr>
        <p:spPr>
          <a:xfrm>
            <a:off x="96564" y="822536"/>
            <a:ext cx="8952435" cy="3995649"/>
          </a:xfrm>
        </p:spPr>
        <p:txBody>
          <a:bodyPr/>
          <a:lstStyle/>
          <a:p>
            <a:pPr marL="177800" indent="-177800">
              <a:buClr>
                <a:srgbClr val="000000"/>
              </a:buClr>
              <a:buFont typeface="Arial" pitchFamily="34" charset="0"/>
              <a:buChar char="•"/>
            </a:pPr>
            <a:r>
              <a:rPr lang="en-GB" sz="1400" dirty="0"/>
              <a:t>Load balancing improves the distribution of workloads across multiple computing resources, such as servers, cluster of servers, network links and so on.  </a:t>
            </a:r>
          </a:p>
          <a:p>
            <a:pPr marL="177800" indent="-177800">
              <a:buClr>
                <a:srgbClr val="000000"/>
              </a:buClr>
              <a:buFont typeface="Arial" pitchFamily="34" charset="0"/>
              <a:buChar char="•"/>
            </a:pPr>
            <a:r>
              <a:rPr lang="en-US" sz="1400" dirty="0"/>
              <a:t>Server load balancing helps ensure the availability, scalability, and security of applications and services by distributing the work of a single server across multiple servers.</a:t>
            </a:r>
            <a:endParaRPr lang="en-GB" sz="1400" dirty="0"/>
          </a:p>
          <a:p>
            <a:pPr>
              <a:buClr>
                <a:srgbClr val="000000"/>
              </a:buClr>
              <a:buFont typeface="Arial" pitchFamily="34" charset="0"/>
              <a:buChar char="•"/>
            </a:pPr>
            <a:r>
              <a:rPr lang="en-GB" sz="1400" dirty="0"/>
              <a:t>At the device level, the load balancer provides </a:t>
            </a:r>
            <a:r>
              <a:rPr sz="1400" dirty="0"/>
              <a:t>the following features to support </a:t>
            </a:r>
            <a:r>
              <a:rPr lang="en-GB" sz="1400" dirty="0"/>
              <a:t>high network availability:</a:t>
            </a:r>
          </a:p>
          <a:p>
            <a:pPr marL="358775">
              <a:spcBef>
                <a:spcPts val="0"/>
              </a:spcBef>
              <a:spcAft>
                <a:spcPts val="300"/>
              </a:spcAft>
              <a:buClr>
                <a:srgbClr val="000000"/>
              </a:buClr>
              <a:buFont typeface="Arial" pitchFamily="34" charset="0"/>
              <a:buChar char="•"/>
            </a:pPr>
            <a:r>
              <a:rPr lang="en-GB" sz="1400" dirty="0"/>
              <a:t>Device redundancy</a:t>
            </a:r>
            <a:endParaRPr lang="en-GB" sz="1400" strike="sngStrike" dirty="0"/>
          </a:p>
          <a:p>
            <a:pPr marL="358775">
              <a:spcBef>
                <a:spcPts val="0"/>
              </a:spcBef>
              <a:spcAft>
                <a:spcPts val="300"/>
              </a:spcAft>
              <a:buClr>
                <a:srgbClr val="000000"/>
              </a:buClr>
              <a:buFont typeface="Arial" pitchFamily="34" charset="0"/>
              <a:buChar char="•"/>
            </a:pPr>
            <a:r>
              <a:rPr lang="en-GB" sz="1400" dirty="0"/>
              <a:t>Scalability </a:t>
            </a:r>
          </a:p>
          <a:p>
            <a:pPr marL="358775">
              <a:spcBef>
                <a:spcPts val="0"/>
              </a:spcBef>
              <a:spcAft>
                <a:spcPts val="300"/>
              </a:spcAft>
              <a:buClr>
                <a:srgbClr val="000000"/>
              </a:buClr>
              <a:buFont typeface="Arial" pitchFamily="34" charset="0"/>
              <a:buChar char="•"/>
            </a:pPr>
            <a:r>
              <a:rPr lang="en-GB" sz="1400" dirty="0"/>
              <a:t>Security</a:t>
            </a:r>
          </a:p>
          <a:p>
            <a:pPr>
              <a:buClr>
                <a:srgbClr val="000000"/>
              </a:buClr>
              <a:buFont typeface="Arial" pitchFamily="34" charset="0"/>
              <a:buChar char="•"/>
            </a:pPr>
            <a:r>
              <a:rPr lang="en-GB" sz="1400" dirty="0"/>
              <a:t>At the network service level, a load balancer provides the following advanced services:</a:t>
            </a:r>
          </a:p>
          <a:p>
            <a:pPr marL="358775">
              <a:spcBef>
                <a:spcPts val="0"/>
              </a:spcBef>
              <a:spcAft>
                <a:spcPts val="300"/>
              </a:spcAft>
              <a:buClr>
                <a:srgbClr val="000000"/>
              </a:buClr>
              <a:buFont typeface="Arial" pitchFamily="34" charset="0"/>
              <a:buChar char="•"/>
            </a:pPr>
            <a:endParaRPr lang="en-GB" sz="1400" dirty="0"/>
          </a:p>
        </p:txBody>
      </p:sp>
      <p:graphicFrame>
        <p:nvGraphicFramePr>
          <p:cNvPr id="4" name="Table 3">
            <a:extLst>
              <a:ext uri="{FF2B5EF4-FFF2-40B4-BE49-F238E27FC236}">
                <a16:creationId xmlns:a16="http://schemas.microsoft.com/office/drawing/2014/main" id="{B2189931-ADC7-4496-A3DF-5C0946FC6483}"/>
              </a:ext>
            </a:extLst>
          </p:cNvPr>
          <p:cNvGraphicFramePr>
            <a:graphicFrameLocks noGrp="1"/>
          </p:cNvGraphicFramePr>
          <p:nvPr>
            <p:extLst>
              <p:ext uri="{D42A27DB-BD31-4B8C-83A1-F6EECF244321}">
                <p14:modId xmlns:p14="http://schemas.microsoft.com/office/powerpoint/2010/main" val="169555292"/>
              </p:ext>
            </p:extLst>
          </p:nvPr>
        </p:nvGraphicFramePr>
        <p:xfrm>
          <a:off x="231648" y="3432302"/>
          <a:ext cx="8815788" cy="1315720"/>
        </p:xfrm>
        <a:graphic>
          <a:graphicData uri="http://schemas.openxmlformats.org/drawingml/2006/table">
            <a:tbl>
              <a:tblPr firstRow="1" bandRow="1">
                <a:tableStyleId>{5C22544A-7EE6-4342-B048-85BDC9FD1C3A}</a:tableStyleId>
              </a:tblPr>
              <a:tblGrid>
                <a:gridCol w="2682240">
                  <a:extLst>
                    <a:ext uri="{9D8B030D-6E8A-4147-A177-3AD203B41FA5}">
                      <a16:colId xmlns:a16="http://schemas.microsoft.com/office/drawing/2014/main" val="2233967223"/>
                    </a:ext>
                  </a:extLst>
                </a:gridCol>
                <a:gridCol w="3023616">
                  <a:extLst>
                    <a:ext uri="{9D8B030D-6E8A-4147-A177-3AD203B41FA5}">
                      <a16:colId xmlns:a16="http://schemas.microsoft.com/office/drawing/2014/main" val="1592050695"/>
                    </a:ext>
                  </a:extLst>
                </a:gridCol>
                <a:gridCol w="3109932">
                  <a:extLst>
                    <a:ext uri="{9D8B030D-6E8A-4147-A177-3AD203B41FA5}">
                      <a16:colId xmlns:a16="http://schemas.microsoft.com/office/drawing/2014/main" val="162601485"/>
                    </a:ext>
                  </a:extLst>
                </a:gridCol>
              </a:tblGrid>
              <a:tr h="370840">
                <a:tc>
                  <a:txBody>
                    <a:bodyPr/>
                    <a:lstStyle/>
                    <a:p>
                      <a:pPr algn="ctr"/>
                      <a:r>
                        <a:rPr lang="en-GB" sz="1400" b="1" dirty="0"/>
                        <a:t>High services availability</a:t>
                      </a:r>
                      <a:endParaRPr lang="en-US" dirty="0"/>
                    </a:p>
                  </a:txBody>
                  <a:tcPr/>
                </a:tc>
                <a:tc>
                  <a:txBody>
                    <a:bodyPr/>
                    <a:lstStyle/>
                    <a:p>
                      <a:pPr algn="ctr"/>
                      <a:r>
                        <a:rPr lang="en-GB" sz="1400" b="1" dirty="0"/>
                        <a:t>Scalability</a:t>
                      </a:r>
                      <a:endParaRPr lang="en-US" dirty="0"/>
                    </a:p>
                  </a:txBody>
                  <a:tcPr/>
                </a:tc>
                <a:tc>
                  <a:txBody>
                    <a:bodyPr/>
                    <a:lstStyle/>
                    <a:p>
                      <a:pPr algn="ctr"/>
                      <a:r>
                        <a:rPr lang="en-GB" sz="1400" b="1" dirty="0"/>
                        <a:t>Services-level security</a:t>
                      </a:r>
                      <a:endParaRPr lang="en-US" dirty="0"/>
                    </a:p>
                  </a:txBody>
                  <a:tcPr/>
                </a:tc>
                <a:extLst>
                  <a:ext uri="{0D108BD9-81ED-4DB2-BD59-A6C34878D82A}">
                    <a16:rowId xmlns:a16="http://schemas.microsoft.com/office/drawing/2014/main" val="3043525417"/>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GB" sz="1400" dirty="0"/>
                        <a:t>This allows distribution of client requests among physical servers and server farms. </a:t>
                      </a:r>
                    </a:p>
                  </a:txBody>
                  <a:tcPr/>
                </a:tc>
                <a:tc>
                  <a:txBody>
                    <a:bodyPr/>
                    <a:lstStyle/>
                    <a:p>
                      <a:r>
                        <a:rPr lang="en-GB" sz="1400" dirty="0"/>
                        <a:t>Virtualization allows the use of advanced load-balancing algorithms to distribute client requests among the virtual devices.</a:t>
                      </a:r>
                      <a:endParaRPr lang="en-US" dirty="0"/>
                    </a:p>
                  </a:txBody>
                  <a:tcPr/>
                </a:tc>
                <a:tc>
                  <a:txBody>
                    <a:bodyPr/>
                    <a:lstStyle/>
                    <a:p>
                      <a:r>
                        <a:rPr lang="en-GB" sz="1400" dirty="0"/>
                        <a:t>This allows establishment and maintenance of a Secure Sockets Layer (SSL) session between the load balancer and its peer.</a:t>
                      </a:r>
                      <a:endParaRPr lang="en-US" dirty="0"/>
                    </a:p>
                  </a:txBody>
                  <a:tcPr/>
                </a:tc>
                <a:extLst>
                  <a:ext uri="{0D108BD9-81ED-4DB2-BD59-A6C34878D82A}">
                    <a16:rowId xmlns:a16="http://schemas.microsoft.com/office/drawing/2014/main" val="3753224840"/>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49065" y="3961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altLang="en-US" dirty="0"/>
              <a:t>Network Diagrams</a:t>
            </a:r>
            <a:endParaRPr dirty="0"/>
          </a:p>
        </p:txBody>
      </p:sp>
      <p:sp>
        <p:nvSpPr>
          <p:cNvPr id="2" name="Content Placeholder 1"/>
          <p:cNvSpPr>
            <a:spLocks noGrp="1"/>
          </p:cNvSpPr>
          <p:nvPr>
            <p:ph idx="1"/>
          </p:nvPr>
        </p:nvSpPr>
        <p:spPr>
          <a:xfrm>
            <a:off x="185630" y="797167"/>
            <a:ext cx="8726804" cy="4046350"/>
          </a:xfrm>
        </p:spPr>
        <p:txBody>
          <a:bodyPr/>
          <a:lstStyle/>
          <a:p>
            <a:pPr>
              <a:buClr>
                <a:srgbClr val="000000"/>
              </a:buClr>
              <a:buFont typeface="Arial" pitchFamily="34" charset="0"/>
              <a:buChar char="•"/>
            </a:pPr>
            <a:r>
              <a:rPr lang="en-US" sz="1400" dirty="0"/>
              <a:t>Network diagrams are part of the documentation that goes with a network deployment and also play an important role when the documentation steps in programming code.</a:t>
            </a:r>
          </a:p>
          <a:p>
            <a:pPr>
              <a:buClr>
                <a:srgbClr val="000000"/>
              </a:buClr>
              <a:buFont typeface="Arial" pitchFamily="34" charset="0"/>
              <a:buChar char="•"/>
            </a:pPr>
            <a:r>
              <a:rPr lang="en-GB" sz="1400" dirty="0"/>
              <a:t>They display a visual and intuitive representation of the network, depicting how are all the devices connected and what interface connects to each device and so on.</a:t>
            </a:r>
          </a:p>
          <a:p>
            <a:pPr>
              <a:spcBef>
                <a:spcPts val="400"/>
              </a:spcBef>
              <a:buClr>
                <a:srgbClr val="000000"/>
              </a:buClr>
              <a:buFont typeface="Arial" pitchFamily="34" charset="0"/>
              <a:buChar char="•"/>
            </a:pPr>
            <a:r>
              <a:rPr lang="en-GB" sz="1400" dirty="0"/>
              <a:t>There are generally two types of network diagrams:</a:t>
            </a:r>
          </a:p>
          <a:p>
            <a:pPr marL="463550" indent="-182563">
              <a:spcBef>
                <a:spcPts val="0"/>
              </a:spcBef>
              <a:spcAft>
                <a:spcPts val="0"/>
              </a:spcAft>
              <a:buClr>
                <a:srgbClr val="000000"/>
              </a:buClr>
              <a:buFont typeface="Arial" pitchFamily="34" charset="0"/>
              <a:buChar char="•"/>
              <a:tabLst>
                <a:tab pos="512763" algn="l"/>
              </a:tabLst>
            </a:pPr>
            <a:r>
              <a:rPr lang="en-GB" sz="1400" b="1" dirty="0"/>
              <a:t>Layer 2 physical connectivity diagrams</a:t>
            </a:r>
            <a:r>
              <a:rPr lang="en-GB" sz="1400" dirty="0"/>
              <a:t>:</a:t>
            </a:r>
            <a:r>
              <a:rPr lang="en-GB" sz="1400" b="1" dirty="0"/>
              <a:t> </a:t>
            </a:r>
            <a:r>
              <a:rPr lang="en-GB" sz="1400" dirty="0"/>
              <a:t>These are the network diagrams that represent the port connectivity between the devices in the network.</a:t>
            </a:r>
          </a:p>
          <a:p>
            <a:pPr marL="463550" indent="-182563">
              <a:spcBef>
                <a:spcPts val="0"/>
              </a:spcBef>
              <a:spcAft>
                <a:spcPts val="0"/>
              </a:spcAft>
              <a:buClr>
                <a:srgbClr val="000000"/>
              </a:buClr>
              <a:buFont typeface="Arial" pitchFamily="34" charset="0"/>
              <a:buChar char="•"/>
              <a:tabLst>
                <a:tab pos="512763" algn="l"/>
              </a:tabLst>
            </a:pPr>
            <a:r>
              <a:rPr lang="en-GB" sz="1400" b="1" dirty="0"/>
              <a:t>Layer 3 logical connectivity diagrams</a:t>
            </a:r>
            <a:r>
              <a:rPr lang="en-GB" sz="1400" dirty="0"/>
              <a:t>: These</a:t>
            </a:r>
            <a:r>
              <a:rPr lang="en-GB" sz="1400" b="1" dirty="0"/>
              <a:t> </a:t>
            </a:r>
            <a:r>
              <a:rPr lang="en-GB" sz="1400" dirty="0"/>
              <a:t>are the network diagrams which display the IP connectivity between devices on the network.</a:t>
            </a:r>
          </a:p>
          <a:p>
            <a:pPr>
              <a:buClr>
                <a:srgbClr val="000000"/>
              </a:buClr>
              <a:buFont typeface="Arial" pitchFamily="34" charset="0"/>
              <a:buChar char="•"/>
            </a:pPr>
            <a:endParaRPr sz="14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altLang="en-US" sz="1600" dirty="0"/>
              <a:t>Network Devices</a:t>
            </a:r>
            <a:br>
              <a:rPr lang="en-US" altLang="en-US" dirty="0"/>
            </a:br>
            <a:r>
              <a:rPr altLang="en-US" dirty="0"/>
              <a:t>Network Diagrams (C</a:t>
            </a:r>
            <a:r>
              <a:rPr lang="en-US" altLang="en-US" dirty="0"/>
              <a:t>o</a:t>
            </a:r>
            <a:r>
              <a:rPr altLang="en-US" dirty="0"/>
              <a:t>ntd.)</a:t>
            </a:r>
            <a:endParaRPr dirty="0"/>
          </a:p>
        </p:txBody>
      </p:sp>
      <p:sp>
        <p:nvSpPr>
          <p:cNvPr id="2" name="Content Placeholder 1"/>
          <p:cNvSpPr>
            <a:spLocks noGrp="1"/>
          </p:cNvSpPr>
          <p:nvPr>
            <p:ph idx="1"/>
          </p:nvPr>
        </p:nvSpPr>
        <p:spPr>
          <a:xfrm>
            <a:off x="144065" y="847045"/>
            <a:ext cx="3415999" cy="3868220"/>
          </a:xfrm>
        </p:spPr>
        <p:txBody>
          <a:bodyPr/>
          <a:lstStyle/>
          <a:p>
            <a:pPr>
              <a:buClr>
                <a:srgbClr val="000000"/>
              </a:buClr>
              <a:buFont typeface="Arial" pitchFamily="34" charset="0"/>
              <a:buChar char="•"/>
            </a:pPr>
            <a:r>
              <a:rPr lang="en-GB" sz="1400" dirty="0"/>
              <a:t>A simplified Layer 2 network diagram is shown here.</a:t>
            </a:r>
          </a:p>
          <a:p>
            <a:pPr>
              <a:buClr>
                <a:srgbClr val="000000"/>
              </a:buClr>
              <a:buFont typeface="Arial" pitchFamily="34" charset="0"/>
              <a:buChar char="•"/>
            </a:pPr>
            <a:r>
              <a:rPr lang="en-GB" sz="1400" dirty="0"/>
              <a:t>This diagram gives a general idea of </a:t>
            </a:r>
            <a:r>
              <a:rPr sz="1400" dirty="0"/>
              <a:t>how the clients connect to the network and</a:t>
            </a:r>
            <a:r>
              <a:rPr lang="en-GB" sz="1400" dirty="0"/>
              <a:t> how the network devices connect to each other so that end to end connectivity between all clients is accomplished.</a:t>
            </a:r>
          </a:p>
          <a:p>
            <a:pPr>
              <a:buFont typeface="Arial" pitchFamily="34" charset="0"/>
              <a:buChar char="•"/>
            </a:pPr>
            <a:endParaRPr lang="en-GB" sz="1400" dirty="0"/>
          </a:p>
        </p:txBody>
      </p:sp>
      <p:pic>
        <p:nvPicPr>
          <p:cNvPr id="5" name="Picture 4" descr="layer2-nwdiagram.PNG"/>
          <p:cNvPicPr>
            <a:picLocks noChangeAspect="1"/>
          </p:cNvPicPr>
          <p:nvPr/>
        </p:nvPicPr>
        <p:blipFill rotWithShape="1">
          <a:blip r:embed="rId4"/>
          <a:srcRect l="1008"/>
          <a:stretch/>
        </p:blipFill>
        <p:spPr>
          <a:xfrm>
            <a:off x="3984063" y="689027"/>
            <a:ext cx="4857862" cy="4184256"/>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87549" y="77018"/>
            <a:ext cx="8896431" cy="873007"/>
          </a:xfrm>
        </p:spPr>
        <p:txBody>
          <a:bodyPr/>
          <a:lstStyle/>
          <a:p>
            <a:r>
              <a:rPr lang="en-US" altLang="en-US" sz="1600" dirty="0"/>
              <a:t>Network Devices</a:t>
            </a:r>
            <a:br>
              <a:rPr lang="en-US" altLang="en-US" sz="1600" dirty="0"/>
            </a:br>
            <a:r>
              <a:rPr lang="en-GB" altLang="en-US" dirty="0"/>
              <a:t>Packet Tracer – </a:t>
            </a:r>
            <a:r>
              <a:rPr lang="en-GB" dirty="0"/>
              <a:t>Explore a Simple Network</a:t>
            </a:r>
          </a:p>
        </p:txBody>
      </p:sp>
      <p:sp>
        <p:nvSpPr>
          <p:cNvPr id="6" name="Content Placeholder 5"/>
          <p:cNvSpPr>
            <a:spLocks noGrp="1"/>
          </p:cNvSpPr>
          <p:nvPr>
            <p:ph idx="1"/>
          </p:nvPr>
        </p:nvSpPr>
        <p:spPr>
          <a:xfrm>
            <a:off x="148613" y="950025"/>
            <a:ext cx="8774301" cy="2134719"/>
          </a:xfrm>
        </p:spPr>
        <p:txBody>
          <a:bodyPr/>
          <a:lstStyle/>
          <a:p>
            <a:pPr>
              <a:buFont typeface="Arial" panose="020B0604020202020204" pitchFamily="34" charset="0"/>
              <a:buChar char="•"/>
            </a:pPr>
            <a:r>
              <a:rPr lang="en-GB" sz="1600" dirty="0"/>
              <a:t>In this Packet Tracer, you will do the following:</a:t>
            </a:r>
          </a:p>
          <a:p>
            <a:pPr>
              <a:buFont typeface="Arial" panose="020B0604020202020204" pitchFamily="34" charset="0"/>
              <a:buChar char="•"/>
            </a:pPr>
            <a:r>
              <a:rPr lang="en-US" sz="1600" b="1" dirty="0"/>
              <a:t>Part 1</a:t>
            </a:r>
            <a:r>
              <a:rPr lang="en-US" sz="1600" dirty="0"/>
              <a:t>: Add PCs to the Topology</a:t>
            </a:r>
          </a:p>
          <a:p>
            <a:pPr>
              <a:buFont typeface="Arial" panose="020B0604020202020204" pitchFamily="34" charset="0"/>
              <a:buChar char="•"/>
            </a:pPr>
            <a:r>
              <a:rPr lang="en-US" sz="1600" b="1" dirty="0"/>
              <a:t>Part 2</a:t>
            </a:r>
            <a:r>
              <a:rPr lang="en-US" sz="1600" dirty="0"/>
              <a:t>: Test Connectivity Across the Network</a:t>
            </a:r>
          </a:p>
          <a:p>
            <a:pPr>
              <a:buFont typeface="Arial" panose="020B0604020202020204" pitchFamily="34" charset="0"/>
              <a:buChar char="•"/>
            </a:pPr>
            <a:r>
              <a:rPr lang="en-US" sz="1600" b="1" dirty="0"/>
              <a:t>Part 3</a:t>
            </a:r>
            <a:r>
              <a:rPr lang="en-US" sz="1600" dirty="0"/>
              <a:t>: Create a Web Page and View it</a:t>
            </a:r>
          </a:p>
          <a:p>
            <a:pPr>
              <a:buFont typeface="Arial" panose="020B0604020202020204" pitchFamily="34" charset="0"/>
              <a:buChar char="•"/>
            </a:pPr>
            <a:r>
              <a:rPr lang="en-US" sz="1600" b="1" dirty="0"/>
              <a:t>Part 4</a:t>
            </a:r>
            <a:r>
              <a:rPr lang="en-US" sz="1600" dirty="0"/>
              <a:t>: Examine the FIREWALL Access Lists</a:t>
            </a:r>
          </a:p>
          <a:p>
            <a:pPr>
              <a:buFont typeface="Arial" panose="020B0604020202020204" pitchFamily="34" charset="0"/>
              <a:buChar char="•"/>
            </a:pPr>
            <a:endParaRPr lang="en-GB" sz="1600" dirty="0"/>
          </a:p>
        </p:txBody>
      </p:sp>
    </p:spTree>
    <p:extLst>
      <p:ext uri="{BB962C8B-B14F-4D97-AF65-F5344CB8AC3E}">
        <p14:creationId xmlns:p14="http://schemas.microsoft.com/office/powerpoint/2010/main" val="379295117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550" y="1959440"/>
            <a:ext cx="7598042" cy="936496"/>
          </a:xfrm>
        </p:spPr>
        <p:txBody>
          <a:bodyPr/>
          <a:lstStyle/>
          <a:p>
            <a:r>
              <a:rPr lang="en-US" dirty="0">
                <a:solidFill>
                  <a:schemeClr val="accent5">
                    <a:lumMod val="40000"/>
                    <a:lumOff val="60000"/>
                  </a:schemeClr>
                </a:solidFill>
              </a:rPr>
              <a:t>5.5  Networking Protocols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a:t>
            </a:r>
            <a:r>
              <a:rPr dirty="0"/>
              <a:t>5</a:t>
            </a:r>
            <a:r>
              <a:rPr lang="en-US" dirty="0"/>
              <a:t>: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164197371"/>
              </p:ext>
            </p:extLst>
          </p:nvPr>
        </p:nvGraphicFramePr>
        <p:xfrm>
          <a:off x="298239" y="1237751"/>
          <a:ext cx="8229418" cy="1339953"/>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3637608">
                  <a:extLst>
                    <a:ext uri="{9D8B030D-6E8A-4147-A177-3AD203B41FA5}">
                      <a16:colId xmlns:a16="http://schemas.microsoft.com/office/drawing/2014/main" val="20002"/>
                    </a:ext>
                  </a:extLst>
                </a:gridCol>
                <a:gridCol w="1604341">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latin typeface="+mn-lt"/>
                        </a:rPr>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latin typeface="+mn-lt"/>
                        </a:rPr>
                        <a:t>Activity Type</a:t>
                      </a:r>
                    </a:p>
                  </a:txBody>
                  <a:tcPr marL="68580" marR="68580" marT="34290" marB="34290" anchor="ctr"/>
                </a:tc>
                <a:tc>
                  <a:txBody>
                    <a:bodyPr/>
                    <a:lstStyle/>
                    <a:p>
                      <a:r>
                        <a:rPr lang="en-US" sz="1100" dirty="0">
                          <a:latin typeface="+mn-lt"/>
                        </a:rPr>
                        <a:t>Activity Name</a:t>
                      </a:r>
                    </a:p>
                  </a:txBody>
                  <a:tcPr marL="68580" marR="68580" marT="34290" marB="34290" anchor="ctr"/>
                </a:tc>
                <a:tc>
                  <a:txBody>
                    <a:bodyPr/>
                    <a:lstStyle/>
                    <a:p>
                      <a:r>
                        <a:rPr lang="en-US" sz="1100" dirty="0">
                          <a:latin typeface="+mn-lt"/>
                        </a:rPr>
                        <a:t>Optional?</a:t>
                      </a:r>
                    </a:p>
                  </a:txBody>
                  <a:tcPr marL="68580" marR="68580" marT="34290" marB="34290" anchor="ctr"/>
                </a:tc>
                <a:extLst>
                  <a:ext uri="{0D108BD9-81ED-4DB2-BD59-A6C34878D82A}">
                    <a16:rowId xmlns:a16="http://schemas.microsoft.com/office/drawing/2014/main" val="10000"/>
                  </a:ext>
                </a:extLst>
              </a:tr>
              <a:tr h="267108">
                <a:tc>
                  <a:txBody>
                    <a:bodyPr/>
                    <a:lstStyle/>
                    <a:p>
                      <a:pPr algn="ctr"/>
                      <a:r>
                        <a:rPr lang="en-IN" sz="1100" dirty="0">
                          <a:latin typeface="+mn-lt"/>
                        </a:rPr>
                        <a:t>5.4.6</a:t>
                      </a:r>
                      <a:endParaRPr lang="en-US" sz="1100" dirty="0">
                        <a:latin typeface="+mn-lt"/>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sz="1100" dirty="0">
                          <a:latin typeface="+mn-lt"/>
                        </a:rPr>
                        <a:t>Packet Tracer</a:t>
                      </a:r>
                      <a:endParaRPr lang="en-US" sz="1100" dirty="0">
                        <a:latin typeface="+mn-lt"/>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latin typeface="+mn-lt"/>
                          <a:ea typeface="+mn-ea"/>
                          <a:cs typeface="+mn-cs"/>
                        </a:rPr>
                        <a:t>Explore a Simple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58585B"/>
                          </a:solidFill>
                          <a:effectLst/>
                          <a:uLnTx/>
                          <a:uFillTx/>
                          <a:latin typeface="+mn-lt"/>
                          <a:ea typeface="+mn-ea"/>
                          <a:cs typeface="+mn-cs"/>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0001"/>
                  </a:ext>
                </a:extLst>
              </a:tr>
              <a:tr h="267108">
                <a:tc>
                  <a:txBody>
                    <a:bodyPr/>
                    <a:lstStyle/>
                    <a:p>
                      <a:pPr algn="ctr"/>
                      <a:r>
                        <a:rPr lang="en-IN" sz="1100" dirty="0">
                          <a:latin typeface="+mn-lt"/>
                        </a:rPr>
                        <a:t>5.5.7</a:t>
                      </a:r>
                      <a:endParaRPr lang="en-US" sz="1100" dirty="0">
                        <a:latin typeface="+mn-lt"/>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sz="1100" dirty="0">
                          <a:latin typeface="+mn-lt"/>
                        </a:rPr>
                        <a:t>Packet Tracer</a:t>
                      </a:r>
                      <a:endParaRPr lang="en-US" sz="1100" dirty="0">
                        <a:latin typeface="+mn-lt"/>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latin typeface="+mn-lt"/>
                          <a:ea typeface="+mn-ea"/>
                          <a:cs typeface="+mn-cs"/>
                        </a:rPr>
                        <a:t>Explore Network Protocols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58585B"/>
                          </a:solidFill>
                          <a:effectLst/>
                          <a:uLnTx/>
                          <a:uFillTx/>
                          <a:latin typeface="+mn-lt"/>
                          <a:ea typeface="+mn-ea"/>
                          <a:cs typeface="+mn-cs"/>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0002"/>
                  </a:ext>
                </a:extLst>
              </a:tr>
              <a:tr h="267108">
                <a:tc>
                  <a:txBody>
                    <a:bodyPr/>
                    <a:lstStyle/>
                    <a:p>
                      <a:pPr algn="ctr"/>
                      <a:r>
                        <a:rPr lang="en-US" sz="1100" dirty="0">
                          <a:latin typeface="+mn-lt"/>
                        </a:rPr>
                        <a:t>5.6.6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latin typeface="+mn-lt"/>
                        </a:rPr>
                        <a:t>Packet Tracer</a:t>
                      </a:r>
                    </a:p>
                  </a:txBody>
                  <a:tcPr marL="68580" marR="68580" marT="34290" marB="34290" anchor="ctr"/>
                </a:tc>
                <a:tc>
                  <a:txBody>
                    <a:bodyPr/>
                    <a:lstStyle/>
                    <a:p>
                      <a:r>
                        <a:rPr lang="en-US" sz="1100" b="0" i="0" kern="1200" dirty="0">
                          <a:solidFill>
                            <a:schemeClr val="dk1"/>
                          </a:solidFill>
                          <a:latin typeface="+mn-lt"/>
                          <a:ea typeface="+mn-ea"/>
                          <a:cs typeface="+mn-cs"/>
                        </a:rPr>
                        <a:t>Troubleshoot Common Network Problems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mn-lt"/>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364792345"/>
                  </a:ext>
                </a:extLst>
              </a:tr>
              <a:tr h="237247">
                <a:tc>
                  <a:txBody>
                    <a:bodyPr/>
                    <a:lstStyle/>
                    <a:p>
                      <a:pPr algn="ctr"/>
                      <a:r>
                        <a:rPr lang="en-US" sz="1100" dirty="0">
                          <a:latin typeface="+mn-lt"/>
                        </a:rPr>
                        <a:t>5.6.7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latin typeface="+mn-lt"/>
                        </a:rPr>
                        <a:t>Lab</a:t>
                      </a:r>
                    </a:p>
                  </a:txBody>
                  <a:tcPr marL="68580" marR="68580" marT="34290" marB="34290" anchor="ctr"/>
                </a:tc>
                <a:tc>
                  <a:txBody>
                    <a:bodyPr/>
                    <a:lstStyle/>
                    <a:p>
                      <a:r>
                        <a:rPr lang="en-US" sz="1100" b="0" i="0" kern="1200" dirty="0">
                          <a:solidFill>
                            <a:schemeClr val="dk1"/>
                          </a:solidFill>
                          <a:latin typeface="+mn-lt"/>
                          <a:ea typeface="+mn-ea"/>
                          <a:cs typeface="+mn-cs"/>
                        </a:rPr>
                        <a:t>Network Troubleshooting Tools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mn-lt"/>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65295"/>
            <a:ext cx="8896431" cy="873007"/>
          </a:xfrm>
        </p:spPr>
        <p:txBody>
          <a:bodyPr/>
          <a:lstStyle/>
          <a:p>
            <a:r>
              <a:rPr lang="en-US" altLang="en-US" sz="1600" dirty="0"/>
              <a:t>Networking Protocols</a:t>
            </a:r>
            <a:br>
              <a:rPr lang="en-US" altLang="en-US" sz="1600" dirty="0"/>
            </a:br>
            <a:r>
              <a:rPr lang="en-GB" dirty="0"/>
              <a:t>Networking Protocols</a:t>
            </a:r>
          </a:p>
        </p:txBody>
      </p:sp>
      <p:sp>
        <p:nvSpPr>
          <p:cNvPr id="6" name="Content Placeholder 5"/>
          <p:cNvSpPr>
            <a:spLocks noGrp="1"/>
          </p:cNvSpPr>
          <p:nvPr>
            <p:ph idx="1"/>
          </p:nvPr>
        </p:nvSpPr>
        <p:spPr>
          <a:xfrm>
            <a:off x="148613" y="950025"/>
            <a:ext cx="8774301" cy="3524138"/>
          </a:xfrm>
        </p:spPr>
        <p:txBody>
          <a:bodyPr/>
          <a:lstStyle/>
          <a:p>
            <a:pPr>
              <a:buClr>
                <a:srgbClr val="000000"/>
              </a:buClr>
              <a:buFont typeface="Arial" pitchFamily="34" charset="0"/>
              <a:buChar char="•"/>
            </a:pPr>
            <a:r>
              <a:rPr lang="en-GB" sz="1400" dirty="0"/>
              <a:t>It is essential to understand the standard network protocols for effective communication and troubleshooting.</a:t>
            </a:r>
          </a:p>
        </p:txBody>
      </p:sp>
      <p:sp>
        <p:nvSpPr>
          <p:cNvPr id="7" name="Content Placeholder 5">
            <a:extLst>
              <a:ext uri="{FF2B5EF4-FFF2-40B4-BE49-F238E27FC236}">
                <a16:creationId xmlns:a16="http://schemas.microsoft.com/office/drawing/2014/main" id="{8A541D77-C973-4BD3-B2B9-BEDD1E23AA38}"/>
              </a:ext>
            </a:extLst>
          </p:cNvPr>
          <p:cNvSpPr txBox="1">
            <a:spLocks/>
          </p:cNvSpPr>
          <p:nvPr/>
        </p:nvSpPr>
        <p:spPr bwMode="auto">
          <a:xfrm>
            <a:off x="306001" y="1536938"/>
            <a:ext cx="2660073" cy="3524138"/>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Clr>
                <a:srgbClr val="000000"/>
              </a:buClr>
              <a:buNone/>
            </a:pPr>
            <a:r>
              <a:rPr lang="en-US" sz="1400" b="1" dirty="0"/>
              <a:t>Telnet and Secure Shell (SSH)</a:t>
            </a:r>
            <a:endParaRPr lang="en-US" sz="1400" dirty="0"/>
          </a:p>
          <a:p>
            <a:pPr marL="171450" indent="-171450">
              <a:buClr>
                <a:srgbClr val="000000"/>
              </a:buClr>
              <a:buFont typeface="Arial" pitchFamily="34" charset="0"/>
              <a:buChar char="•"/>
            </a:pPr>
            <a:r>
              <a:rPr lang="en-US" sz="1400" dirty="0"/>
              <a:t>These protocols are used to connect and log into a remote computer.</a:t>
            </a:r>
          </a:p>
          <a:p>
            <a:pPr marL="171450" indent="-171450">
              <a:buClr>
                <a:srgbClr val="000000"/>
              </a:buClr>
              <a:buFont typeface="Arial" pitchFamily="34" charset="0"/>
              <a:buChar char="•"/>
            </a:pPr>
            <a:r>
              <a:rPr lang="en-US" sz="1400" dirty="0"/>
              <a:t>SSH uses encryption to protect data over a network connection and hence is most frequently used.</a:t>
            </a:r>
          </a:p>
          <a:p>
            <a:pPr marL="171450" indent="-171450">
              <a:buClr>
                <a:srgbClr val="000000"/>
              </a:buClr>
              <a:buFont typeface="Arial" pitchFamily="34" charset="0"/>
              <a:buChar char="•"/>
            </a:pPr>
            <a:r>
              <a:rPr lang="en-US" sz="1400" dirty="0"/>
              <a:t>Telnet should only be used in non-prod environments.</a:t>
            </a:r>
          </a:p>
          <a:p>
            <a:pPr marL="171450" indent="-171450">
              <a:buClr>
                <a:srgbClr val="000000"/>
              </a:buClr>
              <a:buFont typeface="Arial" pitchFamily="34" charset="0"/>
              <a:buChar char="•"/>
            </a:pPr>
            <a:r>
              <a:rPr lang="en-US" sz="1400" dirty="0"/>
              <a:t>By default, SSH uses port 22 and Telnet uses port 23. </a:t>
            </a:r>
          </a:p>
        </p:txBody>
      </p:sp>
      <p:sp>
        <p:nvSpPr>
          <p:cNvPr id="5" name="Content Placeholder 5">
            <a:extLst>
              <a:ext uri="{FF2B5EF4-FFF2-40B4-BE49-F238E27FC236}">
                <a16:creationId xmlns:a16="http://schemas.microsoft.com/office/drawing/2014/main" id="{8380012F-F4C7-4771-9318-8921CECDBC21}"/>
              </a:ext>
            </a:extLst>
          </p:cNvPr>
          <p:cNvSpPr txBox="1">
            <a:spLocks/>
          </p:cNvSpPr>
          <p:nvPr/>
        </p:nvSpPr>
        <p:spPr bwMode="auto">
          <a:xfrm>
            <a:off x="3224830" y="1536938"/>
            <a:ext cx="2660073" cy="3524138"/>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ctr">
              <a:buFont typeface="Wingdings" panose="05000000000000000000" pitchFamily="2" charset="2"/>
              <a:buNone/>
            </a:pPr>
            <a:r>
              <a:rPr lang="en-US" sz="1400" b="1" dirty="0"/>
              <a:t>HTTP and HTTPS</a:t>
            </a:r>
            <a:endParaRPr lang="en-US" sz="1400" dirty="0"/>
          </a:p>
          <a:p>
            <a:pPr marL="171450" indent="-171450">
              <a:buClr>
                <a:srgbClr val="000000"/>
              </a:buClr>
              <a:buFont typeface="Arial" pitchFamily="34" charset="0"/>
              <a:buChar char="•"/>
            </a:pPr>
            <a:r>
              <a:rPr lang="en-US" sz="1400" dirty="0"/>
              <a:t>HTTP stands for Hyper Text Transfer Protocol and HTTPS is the secure version of HTTP.</a:t>
            </a:r>
          </a:p>
          <a:p>
            <a:pPr marL="171450" indent="-171450">
              <a:buClr>
                <a:srgbClr val="000000"/>
              </a:buClr>
              <a:buFont typeface="Arial" pitchFamily="34" charset="0"/>
              <a:buChar char="•"/>
            </a:pPr>
            <a:r>
              <a:rPr lang="en-US" sz="1400" dirty="0"/>
              <a:t>These protocols are recognized by web browsers and are used to connect to web sites.</a:t>
            </a:r>
          </a:p>
          <a:p>
            <a:pPr marL="171450" indent="-171450">
              <a:buClr>
                <a:srgbClr val="000000"/>
              </a:buClr>
              <a:buFont typeface="Arial" pitchFamily="34" charset="0"/>
              <a:buChar char="•"/>
            </a:pPr>
            <a:r>
              <a:rPr lang="en-US" sz="1400" dirty="0"/>
              <a:t>HTTPS uses TLS or SSL to make a secure connection.</a:t>
            </a:r>
          </a:p>
        </p:txBody>
      </p:sp>
      <p:sp>
        <p:nvSpPr>
          <p:cNvPr id="4" name="Content Placeholder 5">
            <a:extLst>
              <a:ext uri="{FF2B5EF4-FFF2-40B4-BE49-F238E27FC236}">
                <a16:creationId xmlns:a16="http://schemas.microsoft.com/office/drawing/2014/main" id="{4A4F70AB-FCE7-4723-B8D3-3DD55D19F68A}"/>
              </a:ext>
            </a:extLst>
          </p:cNvPr>
          <p:cNvSpPr txBox="1">
            <a:spLocks/>
          </p:cNvSpPr>
          <p:nvPr/>
        </p:nvSpPr>
        <p:spPr bwMode="auto">
          <a:xfrm>
            <a:off x="6155851" y="1536938"/>
            <a:ext cx="2660073" cy="3524138"/>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ctr">
              <a:buFont typeface="Wingdings" panose="05000000000000000000" pitchFamily="2" charset="2"/>
              <a:buNone/>
            </a:pPr>
            <a:r>
              <a:rPr lang="en-US" sz="1400" b="1" dirty="0"/>
              <a:t>NETCONF and RESTCONF</a:t>
            </a:r>
          </a:p>
          <a:p>
            <a:pPr marL="171450" indent="-171450">
              <a:buClr>
                <a:srgbClr val="000000"/>
              </a:buClr>
              <a:buFont typeface="Arial" pitchFamily="34" charset="0"/>
              <a:buChar char="•"/>
            </a:pPr>
            <a:r>
              <a:rPr lang="en-US" sz="1400" dirty="0"/>
              <a:t>NETCONF uses port 830. RESTCONF does not have a reserved port value.</a:t>
            </a:r>
          </a:p>
          <a:p>
            <a:pPr marL="171450" indent="-171450">
              <a:buClr>
                <a:srgbClr val="000000"/>
              </a:buClr>
              <a:buFont typeface="Arial" pitchFamily="34" charset="0"/>
              <a:buChar char="•"/>
            </a:pPr>
            <a:r>
              <a:rPr lang="en-US" sz="1400" dirty="0"/>
              <a:t>To have multiple network operations, make sure each protocol has a default port and use standards to try to avoid conﬂicts.</a:t>
            </a:r>
          </a:p>
          <a:p>
            <a:pPr>
              <a:spcBef>
                <a:spcPts val="0"/>
              </a:spcBef>
              <a:spcAft>
                <a:spcPts val="0"/>
              </a:spcAft>
              <a:buFont typeface="Wingdings" panose="05000000000000000000" pitchFamily="2" charset="2"/>
              <a:buNone/>
            </a:pPr>
            <a:endParaRPr lang="en-US" sz="1400" dirty="0"/>
          </a:p>
        </p:txBody>
      </p:sp>
    </p:spTree>
    <p:extLst>
      <p:ext uri="{BB962C8B-B14F-4D97-AF65-F5344CB8AC3E}">
        <p14:creationId xmlns:p14="http://schemas.microsoft.com/office/powerpoint/2010/main" val="3792951178"/>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DHCP</a:t>
            </a:r>
          </a:p>
        </p:txBody>
      </p:sp>
      <p:sp>
        <p:nvSpPr>
          <p:cNvPr id="6" name="Content Placeholder 5"/>
          <p:cNvSpPr>
            <a:spLocks noGrp="1"/>
          </p:cNvSpPr>
          <p:nvPr>
            <p:ph idx="1"/>
          </p:nvPr>
        </p:nvSpPr>
        <p:spPr>
          <a:xfrm>
            <a:off x="144068" y="749821"/>
            <a:ext cx="8912383" cy="4025735"/>
          </a:xfrm>
        </p:spPr>
        <p:txBody>
          <a:bodyPr/>
          <a:lstStyle/>
          <a:p>
            <a:pPr marL="177800" indent="-177800">
              <a:spcBef>
                <a:spcPts val="0"/>
              </a:spcBef>
              <a:buClr>
                <a:srgbClr val="000000"/>
              </a:buClr>
              <a:buFont typeface="Arial" pitchFamily="34" charset="0"/>
              <a:buChar char="•"/>
            </a:pPr>
            <a:r>
              <a:rPr lang="en-US" sz="1400" dirty="0"/>
              <a:t>DHCP works within a client/server model, where DHCP servers allocate IP addresses and deliver conﬁguration information to devices that are configured to dynamically request addressing information. </a:t>
            </a:r>
          </a:p>
          <a:p>
            <a:pPr marL="177800" indent="-177800">
              <a:spcBef>
                <a:spcPts val="0"/>
              </a:spcBef>
              <a:buClr>
                <a:srgbClr val="000000"/>
              </a:buClr>
              <a:buFont typeface="Arial" pitchFamily="34" charset="0"/>
              <a:buChar char="•"/>
            </a:pPr>
            <a:r>
              <a:rPr lang="en-US" sz="1400" dirty="0"/>
              <a:t>In addition to the IP address for the device itself, a DHCP server can also provide additional information, like the IP address of the DNS server, default router, and other conﬁguration parameters. </a:t>
            </a:r>
          </a:p>
          <a:p>
            <a:pPr marL="177800" indent="-177800">
              <a:spcBef>
                <a:spcPts val="0"/>
              </a:spcBef>
              <a:buClr>
                <a:srgbClr val="000000"/>
              </a:buClr>
              <a:buFont typeface="Arial" pitchFamily="34" charset="0"/>
              <a:buChar char="•"/>
            </a:pPr>
            <a:r>
              <a:rPr lang="en-GB" sz="1400" dirty="0"/>
              <a:t>Some of the beneﬁts of using DHCP instead of manual conﬁgurations are reduced client configuration tasks and costs and centralized management</a:t>
            </a:r>
          </a:p>
          <a:p>
            <a:pPr>
              <a:buFont typeface="Arial" pitchFamily="34" charset="0"/>
              <a:buChar char="•"/>
            </a:pPr>
            <a:r>
              <a:rPr lang="en-GB" sz="1400" dirty="0"/>
              <a:t>DHCP allocates IP addresses in three ways: Automatic allocation, Dynamic allocation, Manual allocation.</a:t>
            </a:r>
          </a:p>
          <a:p>
            <a:pPr marL="0" indent="0">
              <a:buClr>
                <a:srgbClr val="000000"/>
              </a:buClr>
              <a:buNone/>
            </a:pPr>
            <a:r>
              <a:rPr lang="en-GB" sz="1400" b="1" dirty="0"/>
              <a:t>DHCP Relay</a:t>
            </a:r>
          </a:p>
          <a:p>
            <a:pPr>
              <a:buClr>
                <a:srgbClr val="000000"/>
              </a:buClr>
              <a:buFont typeface="Arial" panose="020B0604020202020204" pitchFamily="34" charset="0"/>
              <a:buChar char="•"/>
            </a:pPr>
            <a:r>
              <a:rPr lang="en-GB" sz="1400" dirty="0"/>
              <a:t>In cases in which the DHCP client and server are located in different subnets, a DHCP relay agent can be used. A relay agent is any host that forwards DHCP packets between clients and servers.</a:t>
            </a:r>
          </a:p>
          <a:p>
            <a:pPr>
              <a:spcBef>
                <a:spcPts val="0"/>
              </a:spcBef>
              <a:spcAft>
                <a:spcPts val="0"/>
              </a:spcAft>
              <a:buClr>
                <a:srgbClr val="000000"/>
              </a:buClr>
              <a:buFont typeface="Arial" panose="020B0604020202020204" pitchFamily="34" charset="0"/>
              <a:buChar char="•"/>
            </a:pPr>
            <a:r>
              <a:rPr lang="en-GB" sz="1400" dirty="0"/>
              <a:t>Relay agents receive DHCP messages and then generate new DHCP messages on another interface.</a:t>
            </a:r>
          </a:p>
          <a:p>
            <a:pPr marL="188912" indent="0">
              <a:buClr>
                <a:srgbClr val="000000"/>
              </a:buClr>
              <a:buNone/>
            </a:pPr>
            <a:endParaRPr lang="en-GB" sz="1400" dirty="0"/>
          </a:p>
        </p:txBody>
      </p:sp>
      <p:pic>
        <p:nvPicPr>
          <p:cNvPr id="4" name="Picture 3">
            <a:extLst>
              <a:ext uri="{FF2B5EF4-FFF2-40B4-BE49-F238E27FC236}">
                <a16:creationId xmlns:a16="http://schemas.microsoft.com/office/drawing/2014/main" id="{6619A08B-4732-4986-A342-F6F517C5D53D}"/>
              </a:ext>
            </a:extLst>
          </p:cNvPr>
          <p:cNvPicPr>
            <a:picLocks noChangeAspect="1"/>
          </p:cNvPicPr>
          <p:nvPr/>
        </p:nvPicPr>
        <p:blipFill>
          <a:blip r:embed="rId3"/>
          <a:stretch>
            <a:fillRect/>
          </a:stretch>
        </p:blipFill>
        <p:spPr>
          <a:xfrm>
            <a:off x="1533261" y="3883500"/>
            <a:ext cx="6346380" cy="1260000"/>
          </a:xfrm>
          <a:prstGeom prst="rect">
            <a:avLst/>
          </a:prstGeom>
          <a:ln>
            <a:solidFill>
              <a:schemeClr val="bg1">
                <a:lumMod val="85000"/>
              </a:schemeClr>
            </a:solidFill>
          </a:ln>
        </p:spPr>
      </p:pic>
    </p:spTree>
    <p:extLst>
      <p:ext uri="{BB962C8B-B14F-4D97-AF65-F5344CB8AC3E}">
        <p14:creationId xmlns:p14="http://schemas.microsoft.com/office/powerpoint/2010/main" val="3792951178"/>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DHCP (Contd.)</a:t>
            </a:r>
          </a:p>
        </p:txBody>
      </p:sp>
      <p:sp>
        <p:nvSpPr>
          <p:cNvPr id="6" name="Content Placeholder 5"/>
          <p:cNvSpPr>
            <a:spLocks noGrp="1"/>
          </p:cNvSpPr>
          <p:nvPr>
            <p:ph idx="1"/>
          </p:nvPr>
        </p:nvSpPr>
        <p:spPr>
          <a:xfrm>
            <a:off x="120621" y="738098"/>
            <a:ext cx="4451379" cy="4025735"/>
          </a:xfrm>
        </p:spPr>
        <p:txBody>
          <a:bodyPr/>
          <a:lstStyle/>
          <a:p>
            <a:pPr marL="0" indent="0">
              <a:buClr>
                <a:srgbClr val="000000"/>
              </a:buClr>
              <a:buNone/>
            </a:pPr>
            <a:r>
              <a:rPr lang="en-IN" sz="1400" b="1" dirty="0"/>
              <a:t>DHCP Operations</a:t>
            </a:r>
          </a:p>
          <a:p>
            <a:pPr marL="0" indent="0">
              <a:buClr>
                <a:srgbClr val="000000"/>
              </a:buClr>
              <a:buNone/>
            </a:pPr>
            <a:r>
              <a:rPr lang="en-GB" sz="1400" dirty="0"/>
              <a:t>DHCP operations includes four messages between the client and the server:</a:t>
            </a:r>
          </a:p>
          <a:p>
            <a:pPr lvl="1">
              <a:spcBef>
                <a:spcPts val="0"/>
              </a:spcBef>
              <a:spcAft>
                <a:spcPts val="0"/>
              </a:spcAft>
              <a:buClr>
                <a:srgbClr val="000000"/>
              </a:buClr>
              <a:buFont typeface="Arial" pitchFamily="34" charset="0"/>
              <a:buChar char="•"/>
            </a:pPr>
            <a:r>
              <a:rPr lang="en-IN" dirty="0"/>
              <a:t>DHCPDISCOVER - Server discovery</a:t>
            </a:r>
          </a:p>
          <a:p>
            <a:pPr lvl="1">
              <a:spcBef>
                <a:spcPts val="0"/>
              </a:spcBef>
              <a:spcAft>
                <a:spcPts val="0"/>
              </a:spcAft>
              <a:buClr>
                <a:srgbClr val="000000"/>
              </a:buClr>
              <a:buFont typeface="Arial" pitchFamily="34" charset="0"/>
              <a:buChar char="•"/>
            </a:pPr>
            <a:r>
              <a:rPr lang="en-IN" dirty="0"/>
              <a:t>DHCPPOFFER - IP lease offer</a:t>
            </a:r>
          </a:p>
          <a:p>
            <a:pPr lvl="1">
              <a:spcBef>
                <a:spcPts val="0"/>
              </a:spcBef>
              <a:spcAft>
                <a:spcPts val="0"/>
              </a:spcAft>
              <a:buClr>
                <a:srgbClr val="000000"/>
              </a:buClr>
              <a:buFont typeface="Arial" pitchFamily="34" charset="0"/>
              <a:buChar char="•"/>
            </a:pPr>
            <a:r>
              <a:rPr lang="en-IN" dirty="0"/>
              <a:t>DHCPREQUEST - IP lease request</a:t>
            </a:r>
          </a:p>
          <a:p>
            <a:pPr lvl="1">
              <a:spcBef>
                <a:spcPts val="0"/>
              </a:spcBef>
              <a:spcAft>
                <a:spcPts val="0"/>
              </a:spcAft>
              <a:buClr>
                <a:srgbClr val="000000"/>
              </a:buClr>
              <a:buFont typeface="Arial" pitchFamily="34" charset="0"/>
              <a:buChar char="•"/>
            </a:pPr>
            <a:r>
              <a:rPr lang="en-IN" dirty="0"/>
              <a:t>DHCPACK - IP lease acknowledgment</a:t>
            </a:r>
          </a:p>
          <a:p>
            <a:pPr>
              <a:spcAft>
                <a:spcPts val="0"/>
              </a:spcAft>
              <a:buClr>
                <a:srgbClr val="000000"/>
              </a:buClr>
              <a:buFont typeface="Arial" pitchFamily="34" charset="0"/>
              <a:buChar char="•"/>
            </a:pPr>
            <a:r>
              <a:rPr lang="en-GB" sz="1400" dirty="0"/>
              <a:t>The client broadcasts a DHCPDISCOVER message </a:t>
            </a:r>
            <a:r>
              <a:rPr lang="en-US" sz="1400" dirty="0"/>
              <a:t>looking for a DHCP server.</a:t>
            </a:r>
            <a:r>
              <a:rPr lang="en-GB" sz="1400" dirty="0"/>
              <a:t>.</a:t>
            </a:r>
          </a:p>
          <a:p>
            <a:pPr>
              <a:spcAft>
                <a:spcPts val="0"/>
              </a:spcAft>
              <a:buClr>
                <a:srgbClr val="000000"/>
              </a:buClr>
              <a:buFont typeface="Arial" pitchFamily="34" charset="0"/>
              <a:buChar char="•"/>
            </a:pPr>
            <a:r>
              <a:rPr lang="en-GB" sz="1400" dirty="0"/>
              <a:t>The server responds with a unicast DHCPOFFER.</a:t>
            </a:r>
          </a:p>
          <a:p>
            <a:pPr>
              <a:spcAft>
                <a:spcPts val="0"/>
              </a:spcAft>
              <a:buClr>
                <a:srgbClr val="000000"/>
              </a:buClr>
              <a:buFont typeface="Arial" pitchFamily="34" charset="0"/>
              <a:buChar char="•"/>
            </a:pPr>
            <a:r>
              <a:rPr lang="en-GB" sz="1400" dirty="0"/>
              <a:t>In case of multiple DHCP servers, it identifies the explicit server and broadcast a DHCPREQUEST message and lease offer.</a:t>
            </a:r>
          </a:p>
          <a:p>
            <a:pPr>
              <a:spcAft>
                <a:spcPts val="0"/>
              </a:spcAft>
              <a:buClr>
                <a:srgbClr val="000000"/>
              </a:buClr>
              <a:buFont typeface="Arial" pitchFamily="34" charset="0"/>
              <a:buChar char="•"/>
            </a:pPr>
            <a:r>
              <a:rPr lang="en-GB" sz="1400" dirty="0"/>
              <a:t>The server sends a unicast DHCP acknowledgment message acknowledging to the client that the lease has been finalized.</a:t>
            </a:r>
          </a:p>
          <a:p>
            <a:pPr>
              <a:spcBef>
                <a:spcPts val="0"/>
              </a:spcBef>
              <a:spcAft>
                <a:spcPts val="0"/>
              </a:spcAft>
              <a:buClr>
                <a:srgbClr val="000000"/>
              </a:buClr>
              <a:buNone/>
            </a:pPr>
            <a:r>
              <a:rPr lang="en-GB" sz="1400" dirty="0"/>
              <a:t> </a:t>
            </a:r>
          </a:p>
        </p:txBody>
      </p:sp>
      <p:pic>
        <p:nvPicPr>
          <p:cNvPr id="2" name="Picture 1">
            <a:extLst>
              <a:ext uri="{FF2B5EF4-FFF2-40B4-BE49-F238E27FC236}">
                <a16:creationId xmlns:a16="http://schemas.microsoft.com/office/drawing/2014/main" id="{72F23C9C-BD4C-436B-AFAF-FDF9D0138C18}"/>
              </a:ext>
            </a:extLst>
          </p:cNvPr>
          <p:cNvPicPr>
            <a:picLocks noChangeAspect="1"/>
          </p:cNvPicPr>
          <p:nvPr/>
        </p:nvPicPr>
        <p:blipFill>
          <a:blip r:embed="rId3"/>
          <a:stretch>
            <a:fillRect/>
          </a:stretch>
        </p:blipFill>
        <p:spPr>
          <a:xfrm>
            <a:off x="4426194" y="983112"/>
            <a:ext cx="4475794" cy="3422290"/>
          </a:xfrm>
          <a:prstGeom prst="rect">
            <a:avLst/>
          </a:prstGeom>
          <a:ln>
            <a:solidFill>
              <a:schemeClr val="bg1">
                <a:lumMod val="85000"/>
              </a:schemeClr>
            </a:solidFill>
          </a:ln>
        </p:spPr>
      </p:pic>
    </p:spTree>
    <p:extLst>
      <p:ext uri="{BB962C8B-B14F-4D97-AF65-F5344CB8AC3E}">
        <p14:creationId xmlns:p14="http://schemas.microsoft.com/office/powerpoint/2010/main" val="75552345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8174" y="17643"/>
            <a:ext cx="8896431" cy="873007"/>
          </a:xfrm>
        </p:spPr>
        <p:txBody>
          <a:bodyPr/>
          <a:lstStyle/>
          <a:p>
            <a:r>
              <a:rPr lang="en-US" altLang="en-US" sz="1600" dirty="0"/>
              <a:t>Networking Protocols</a:t>
            </a:r>
            <a:br>
              <a:rPr lang="en-US" altLang="en-US" sz="1600" dirty="0"/>
            </a:br>
            <a:r>
              <a:rPr lang="en-GB" dirty="0"/>
              <a:t>DNS</a:t>
            </a:r>
          </a:p>
        </p:txBody>
      </p:sp>
      <p:sp>
        <p:nvSpPr>
          <p:cNvPr id="6" name="Content Placeholder 5"/>
          <p:cNvSpPr>
            <a:spLocks noGrp="1"/>
          </p:cNvSpPr>
          <p:nvPr>
            <p:ph idx="1"/>
          </p:nvPr>
        </p:nvSpPr>
        <p:spPr>
          <a:xfrm>
            <a:off x="72818" y="878774"/>
            <a:ext cx="9071182" cy="4025735"/>
          </a:xfrm>
        </p:spPr>
        <p:txBody>
          <a:bodyPr/>
          <a:lstStyle/>
          <a:p>
            <a:pPr marL="177800" indent="-177800">
              <a:buClrTx/>
              <a:buFont typeface="Arial" pitchFamily="34" charset="0"/>
              <a:buChar char="•"/>
            </a:pPr>
            <a:r>
              <a:rPr sz="1400" dirty="0"/>
              <a:t>In data networks, devices are labeled with </a:t>
            </a:r>
            <a:r>
              <a:rPr lang="en-GB" sz="1400" dirty="0"/>
              <a:t>numeric IP addresses t</a:t>
            </a:r>
            <a:r>
              <a:rPr sz="1400" dirty="0"/>
              <a:t>o send and receive data over networks. </a:t>
            </a:r>
            <a:r>
              <a:rPr lang="en-GB" sz="1400" dirty="0"/>
              <a:t>Domain names (DNS) were created to convert the numeric address into a simple, recognizable name. </a:t>
            </a:r>
            <a:endParaRPr lang="en-GB" sz="1400" strike="sngStrike" dirty="0"/>
          </a:p>
          <a:p>
            <a:pPr marL="177800" indent="-177800">
              <a:buClrTx/>
              <a:buFont typeface="Arial" pitchFamily="34" charset="0"/>
              <a:buChar char="•"/>
            </a:pPr>
            <a:r>
              <a:rPr lang="en-GB" sz="1400" dirty="0"/>
              <a:t>The DNS protocol defines an automated service that matches domain names to IP </a:t>
            </a:r>
            <a:r>
              <a:rPr lang="en-IN" sz="1400" dirty="0"/>
              <a:t>addresses</a:t>
            </a:r>
            <a:r>
              <a:rPr lang="en-GB" sz="1400" dirty="0"/>
              <a:t>.</a:t>
            </a:r>
          </a:p>
          <a:p>
            <a:pPr marL="177800" indent="-177800">
              <a:buClrTx/>
              <a:buFont typeface="Arial" pitchFamily="34" charset="0"/>
              <a:buChar char="•"/>
            </a:pPr>
            <a:r>
              <a:rPr sz="1400" dirty="0"/>
              <a:t>It includes the format for queries, responses, and data. DNS uses a single format called a DNS message. </a:t>
            </a:r>
          </a:p>
          <a:p>
            <a:pPr marL="0" indent="0">
              <a:buClrTx/>
              <a:buNone/>
            </a:pPr>
            <a:r>
              <a:rPr lang="en-IN" sz="1400" b="1" dirty="0"/>
              <a:t>DNS Message Format</a:t>
            </a:r>
            <a:endParaRPr lang="en-GB" sz="1400" dirty="0"/>
          </a:p>
          <a:p>
            <a:pPr marL="60325" indent="0">
              <a:buClrTx/>
              <a:buNone/>
            </a:pPr>
            <a:r>
              <a:rPr lang="en-GB" sz="1400" dirty="0"/>
              <a:t>The DNS server stores different types of resource records that are used to resolve names. Some of these record types are as follows:</a:t>
            </a:r>
          </a:p>
          <a:p>
            <a:pPr marL="358775">
              <a:spcBef>
                <a:spcPts val="0"/>
              </a:spcBef>
              <a:spcAft>
                <a:spcPts val="300"/>
              </a:spcAft>
              <a:buClrTx/>
              <a:buFont typeface="Arial" pitchFamily="34" charset="0"/>
              <a:buChar char="•"/>
            </a:pPr>
            <a:r>
              <a:rPr lang="en-GB" sz="1400" dirty="0"/>
              <a:t>A – An end device IPv4 address</a:t>
            </a:r>
          </a:p>
          <a:p>
            <a:pPr marL="358775">
              <a:spcBef>
                <a:spcPts val="0"/>
              </a:spcBef>
              <a:spcAft>
                <a:spcPts val="300"/>
              </a:spcAft>
              <a:buClrTx/>
              <a:buFont typeface="Arial" pitchFamily="34" charset="0"/>
              <a:buChar char="•"/>
            </a:pPr>
            <a:r>
              <a:rPr lang="en-GB" sz="1400" dirty="0"/>
              <a:t>NS – An authoritative name server</a:t>
            </a:r>
          </a:p>
          <a:p>
            <a:pPr marL="358775">
              <a:spcBef>
                <a:spcPts val="0"/>
              </a:spcBef>
              <a:spcAft>
                <a:spcPts val="300"/>
              </a:spcAft>
              <a:buClrTx/>
              <a:buFont typeface="Arial" pitchFamily="34" charset="0"/>
              <a:buChar char="•"/>
            </a:pPr>
            <a:r>
              <a:rPr lang="en-GB" sz="1400" dirty="0"/>
              <a:t>AAAA – An end device IPv6 address (pronounced quad-A)</a:t>
            </a:r>
          </a:p>
          <a:p>
            <a:pPr marL="358775">
              <a:spcBef>
                <a:spcPts val="0"/>
              </a:spcBef>
              <a:spcAft>
                <a:spcPts val="300"/>
              </a:spcAft>
              <a:buClrTx/>
              <a:buFont typeface="Arial" pitchFamily="34" charset="0"/>
              <a:buChar char="•"/>
            </a:pPr>
            <a:r>
              <a:rPr lang="en-GB" sz="1400" dirty="0"/>
              <a:t>MX – A mail exchange record</a:t>
            </a:r>
          </a:p>
          <a:p>
            <a:pPr marL="177800" indent="-177800">
              <a:buNone/>
            </a:pPr>
            <a:endParaRPr lang="en-GB" sz="1400" dirty="0"/>
          </a:p>
          <a:p>
            <a:endParaRPr lang="en-GB" sz="1400" dirty="0"/>
          </a:p>
        </p:txBody>
      </p:sp>
    </p:spTree>
    <p:extLst>
      <p:ext uri="{BB962C8B-B14F-4D97-AF65-F5344CB8AC3E}">
        <p14:creationId xmlns:p14="http://schemas.microsoft.com/office/powerpoint/2010/main" val="1217437806"/>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8174" y="5769"/>
            <a:ext cx="8896431" cy="766128"/>
          </a:xfrm>
        </p:spPr>
        <p:txBody>
          <a:bodyPr/>
          <a:lstStyle/>
          <a:p>
            <a:r>
              <a:rPr lang="en-US" altLang="en-US" sz="1600" dirty="0"/>
              <a:t>Networking Protocols</a:t>
            </a:r>
            <a:br>
              <a:rPr lang="en-US" altLang="en-US" sz="1600" dirty="0"/>
            </a:br>
            <a:r>
              <a:rPr lang="en-GB" dirty="0"/>
              <a:t>DNS (Contd.)</a:t>
            </a:r>
          </a:p>
        </p:txBody>
      </p:sp>
      <p:sp>
        <p:nvSpPr>
          <p:cNvPr id="6" name="Content Placeholder 5"/>
          <p:cNvSpPr>
            <a:spLocks noGrp="1"/>
          </p:cNvSpPr>
          <p:nvPr>
            <p:ph idx="1"/>
          </p:nvPr>
        </p:nvSpPr>
        <p:spPr>
          <a:xfrm>
            <a:off x="219395" y="711942"/>
            <a:ext cx="8774301" cy="4025735"/>
          </a:xfrm>
        </p:spPr>
        <p:txBody>
          <a:bodyPr/>
          <a:lstStyle/>
          <a:p>
            <a:pPr>
              <a:buFont typeface="Arial" panose="020B0604020202020204" pitchFamily="34" charset="0"/>
              <a:buChar char="•"/>
            </a:pPr>
            <a:r>
              <a:rPr sz="1400" dirty="0"/>
              <a:t>When a client makes a query to its configured DNS server, the DNS server first looks at its own records to resolve the name. If it is unable to resolve the name by using its stored records, it contacts other servers to resolve the name. </a:t>
            </a:r>
          </a:p>
          <a:p>
            <a:pPr>
              <a:buFont typeface="Arial" panose="020B0604020202020204" pitchFamily="34" charset="0"/>
              <a:buChar char="•"/>
            </a:pPr>
            <a:r>
              <a:rPr sz="1400" dirty="0"/>
              <a:t>After a match is found and returned to the requesting server, the server temporarily stores the address in the event that the same name is requested again.</a:t>
            </a:r>
          </a:p>
          <a:p>
            <a:pPr>
              <a:buFont typeface="Arial" panose="020B0604020202020204" pitchFamily="34" charset="0"/>
              <a:buChar char="•"/>
            </a:pPr>
            <a:r>
              <a:rPr sz="1400" dirty="0"/>
              <a:t>As shown in the following table, </a:t>
            </a:r>
            <a:r>
              <a:rPr lang="en-GB" sz="1400" dirty="0"/>
              <a:t>DNS uses the same message format between servers</a:t>
            </a:r>
          </a:p>
          <a:p>
            <a:pPr marL="177800" indent="-177800">
              <a:buNone/>
            </a:pPr>
            <a:endParaRPr lang="en-GB" sz="1400" dirty="0"/>
          </a:p>
          <a:p>
            <a:endParaRPr lang="en-GB" sz="1400" dirty="0"/>
          </a:p>
        </p:txBody>
      </p:sp>
      <p:graphicFrame>
        <p:nvGraphicFramePr>
          <p:cNvPr id="4" name="Table 3"/>
          <p:cNvGraphicFramePr>
            <a:graphicFrameLocks noGrp="1"/>
          </p:cNvGraphicFramePr>
          <p:nvPr>
            <p:extLst>
              <p:ext uri="{D42A27DB-BD31-4B8C-83A1-F6EECF244321}">
                <p14:modId xmlns:p14="http://schemas.microsoft.com/office/powerpoint/2010/main" val="2035607182"/>
              </p:ext>
            </p:extLst>
          </p:nvPr>
        </p:nvGraphicFramePr>
        <p:xfrm>
          <a:off x="1082040" y="2724810"/>
          <a:ext cx="6979920" cy="1854200"/>
        </p:xfrm>
        <a:graphic>
          <a:graphicData uri="http://schemas.openxmlformats.org/drawingml/2006/table">
            <a:tbl>
              <a:tblPr firstRow="1" bandRow="1">
                <a:tableStyleId>{5C22544A-7EE6-4342-B048-85BDC9FD1C3A}</a:tableStyleId>
              </a:tblPr>
              <a:tblGrid>
                <a:gridCol w="2959668">
                  <a:extLst>
                    <a:ext uri="{9D8B030D-6E8A-4147-A177-3AD203B41FA5}">
                      <a16:colId xmlns:a16="http://schemas.microsoft.com/office/drawing/2014/main" val="20000"/>
                    </a:ext>
                  </a:extLst>
                </a:gridCol>
                <a:gridCol w="4020252">
                  <a:extLst>
                    <a:ext uri="{9D8B030D-6E8A-4147-A177-3AD203B41FA5}">
                      <a16:colId xmlns:a16="http://schemas.microsoft.com/office/drawing/2014/main" val="20001"/>
                    </a:ext>
                  </a:extLst>
                </a:gridCol>
              </a:tblGrid>
              <a:tr h="370840">
                <a:tc>
                  <a:txBody>
                    <a:bodyPr/>
                    <a:lstStyle/>
                    <a:p>
                      <a:pPr algn="ctr" fontAlgn="ctr"/>
                      <a:r>
                        <a:rPr lang="en-US" b="1" dirty="0"/>
                        <a:t>DNS Message Section</a:t>
                      </a:r>
                      <a:endParaRPr lang="en-US" dirty="0"/>
                    </a:p>
                  </a:txBody>
                  <a:tcPr marL="47625" marR="47625" marT="47625" marB="47625" anchor="ctr"/>
                </a:tc>
                <a:tc>
                  <a:txBody>
                    <a:bodyPr/>
                    <a:lstStyle/>
                    <a:p>
                      <a:pPr algn="ctr" fontAlgn="ctr"/>
                      <a:r>
                        <a:rPr lang="en-US" b="1" dirty="0"/>
                        <a:t>Description</a:t>
                      </a:r>
                      <a:endParaRPr lang="en-US" dirty="0"/>
                    </a:p>
                  </a:txBody>
                  <a:tcPr marL="47625" marR="47625" marT="47625" marB="47625" anchor="ctr"/>
                </a:tc>
                <a:extLst>
                  <a:ext uri="{0D108BD9-81ED-4DB2-BD59-A6C34878D82A}">
                    <a16:rowId xmlns:a16="http://schemas.microsoft.com/office/drawing/2014/main" val="10000"/>
                  </a:ext>
                </a:extLst>
              </a:tr>
              <a:tr h="370840">
                <a:tc>
                  <a:txBody>
                    <a:bodyPr/>
                    <a:lstStyle/>
                    <a:p>
                      <a:pPr fontAlgn="ctr"/>
                      <a:r>
                        <a:rPr lang="en-US" b="0" dirty="0"/>
                        <a:t>Question</a:t>
                      </a:r>
                    </a:p>
                  </a:txBody>
                  <a:tcPr marL="47625" marR="47625" marT="47625" marB="47625" anchor="ctr"/>
                </a:tc>
                <a:tc>
                  <a:txBody>
                    <a:bodyPr/>
                    <a:lstStyle/>
                    <a:p>
                      <a:pPr fontAlgn="ctr"/>
                      <a:r>
                        <a:rPr lang="en-GB" b="0" dirty="0"/>
                        <a:t>The question for the name server</a:t>
                      </a:r>
                    </a:p>
                  </a:txBody>
                  <a:tcPr marL="47625" marR="47625" marT="47625" marB="47625" anchor="ctr"/>
                </a:tc>
                <a:extLst>
                  <a:ext uri="{0D108BD9-81ED-4DB2-BD59-A6C34878D82A}">
                    <a16:rowId xmlns:a16="http://schemas.microsoft.com/office/drawing/2014/main" val="10001"/>
                  </a:ext>
                </a:extLst>
              </a:tr>
              <a:tr h="370840">
                <a:tc>
                  <a:txBody>
                    <a:bodyPr/>
                    <a:lstStyle/>
                    <a:p>
                      <a:pPr fontAlgn="ctr"/>
                      <a:r>
                        <a:rPr lang="en-US" b="0" dirty="0"/>
                        <a:t>Answer</a:t>
                      </a:r>
                    </a:p>
                  </a:txBody>
                  <a:tcPr marL="47625" marR="47625" marT="47625" marB="47625" anchor="ctr"/>
                </a:tc>
                <a:tc>
                  <a:txBody>
                    <a:bodyPr/>
                    <a:lstStyle/>
                    <a:p>
                      <a:pPr fontAlgn="ctr"/>
                      <a:r>
                        <a:rPr lang="en-GB" b="0" dirty="0"/>
                        <a:t>Resource Records answering the question</a:t>
                      </a:r>
                    </a:p>
                  </a:txBody>
                  <a:tcPr marL="47625" marR="47625" marT="47625" marB="47625" anchor="ctr"/>
                </a:tc>
                <a:extLst>
                  <a:ext uri="{0D108BD9-81ED-4DB2-BD59-A6C34878D82A}">
                    <a16:rowId xmlns:a16="http://schemas.microsoft.com/office/drawing/2014/main" val="10002"/>
                  </a:ext>
                </a:extLst>
              </a:tr>
              <a:tr h="370840">
                <a:tc>
                  <a:txBody>
                    <a:bodyPr/>
                    <a:lstStyle/>
                    <a:p>
                      <a:pPr fontAlgn="ctr"/>
                      <a:r>
                        <a:rPr lang="en-US" b="0" dirty="0"/>
                        <a:t>Authority</a:t>
                      </a:r>
                    </a:p>
                  </a:txBody>
                  <a:tcPr marL="47625" marR="47625" marT="47625" marB="47625" anchor="ctr"/>
                </a:tc>
                <a:tc>
                  <a:txBody>
                    <a:bodyPr/>
                    <a:lstStyle/>
                    <a:p>
                      <a:pPr fontAlgn="ctr"/>
                      <a:r>
                        <a:rPr lang="en-GB" b="0" dirty="0"/>
                        <a:t>Resource Records pointing toward an authority</a:t>
                      </a:r>
                    </a:p>
                  </a:txBody>
                  <a:tcPr marL="47625" marR="47625" marT="47625" marB="47625" anchor="ctr"/>
                </a:tc>
                <a:extLst>
                  <a:ext uri="{0D108BD9-81ED-4DB2-BD59-A6C34878D82A}">
                    <a16:rowId xmlns:a16="http://schemas.microsoft.com/office/drawing/2014/main" val="10003"/>
                  </a:ext>
                </a:extLst>
              </a:tr>
              <a:tr h="370840">
                <a:tc>
                  <a:txBody>
                    <a:bodyPr/>
                    <a:lstStyle/>
                    <a:p>
                      <a:pPr fontAlgn="ctr"/>
                      <a:r>
                        <a:rPr lang="en-US" b="0" dirty="0"/>
                        <a:t>Additional</a:t>
                      </a:r>
                    </a:p>
                  </a:txBody>
                  <a:tcPr marL="47625" marR="47625" marT="47625" marB="47625" anchor="ctr"/>
                </a:tc>
                <a:tc>
                  <a:txBody>
                    <a:bodyPr/>
                    <a:lstStyle/>
                    <a:p>
                      <a:pPr fontAlgn="ctr"/>
                      <a:r>
                        <a:rPr lang="en-GB" b="0" dirty="0"/>
                        <a:t>Resource Records holding additional information</a:t>
                      </a:r>
                    </a:p>
                  </a:txBody>
                  <a:tcPr marL="47625" marR="47625" marT="47625" marB="476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7941997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DNS (Contd.)</a:t>
            </a:r>
          </a:p>
        </p:txBody>
      </p:sp>
      <p:sp>
        <p:nvSpPr>
          <p:cNvPr id="6" name="Content Placeholder 5"/>
          <p:cNvSpPr>
            <a:spLocks noGrp="1"/>
          </p:cNvSpPr>
          <p:nvPr>
            <p:ph idx="1"/>
          </p:nvPr>
        </p:nvSpPr>
        <p:spPr>
          <a:xfrm>
            <a:off x="160020" y="820008"/>
            <a:ext cx="3604260" cy="3645727"/>
          </a:xfrm>
        </p:spPr>
        <p:txBody>
          <a:bodyPr/>
          <a:lstStyle/>
          <a:p>
            <a:pPr marL="0" indent="0">
              <a:buClr>
                <a:srgbClr val="000000"/>
              </a:buClr>
              <a:buNone/>
            </a:pPr>
            <a:r>
              <a:rPr lang="en-IN" sz="1400" b="1" dirty="0"/>
              <a:t>DNS Hierarchy</a:t>
            </a:r>
            <a:endParaRPr lang="en-GB" sz="1400" dirty="0"/>
          </a:p>
          <a:p>
            <a:pPr marL="177800" indent="-177800">
              <a:buClr>
                <a:srgbClr val="000000"/>
              </a:buClr>
              <a:buFont typeface="Arial" pitchFamily="34" charset="0"/>
              <a:buChar char="•"/>
            </a:pPr>
            <a:r>
              <a:rPr lang="en-GB" sz="1400" dirty="0"/>
              <a:t>DNS uses a hierarchical system </a:t>
            </a:r>
            <a:r>
              <a:rPr lang="en-IN" sz="1400" dirty="0"/>
              <a:t>based on domain names </a:t>
            </a:r>
            <a:r>
              <a:rPr lang="en-GB" sz="1400" dirty="0"/>
              <a:t>to create a database to provide name resolution. </a:t>
            </a:r>
          </a:p>
          <a:p>
            <a:pPr marL="177800" indent="-177800">
              <a:buClr>
                <a:srgbClr val="000000"/>
              </a:buClr>
              <a:buFont typeface="Arial" pitchFamily="34" charset="0"/>
              <a:buChar char="•"/>
            </a:pPr>
            <a:r>
              <a:rPr lang="en-GB" sz="1400" dirty="0"/>
              <a:t>The naming structure is broken down into small, manageable zones.</a:t>
            </a:r>
          </a:p>
          <a:p>
            <a:pPr marL="177800" indent="-177800">
              <a:buClr>
                <a:srgbClr val="000000"/>
              </a:buClr>
              <a:buFont typeface="Arial" pitchFamily="34" charset="0"/>
              <a:buChar char="•"/>
            </a:pPr>
            <a:r>
              <a:rPr lang="en-GB" sz="1400" dirty="0"/>
              <a:t>When a DNS server receives a request for a name translation that is not within its DNS zone, then it forwards the request to another DNS server within the proper zone for translation.</a:t>
            </a:r>
          </a:p>
          <a:p>
            <a:pPr marL="0" indent="0">
              <a:buNone/>
            </a:pPr>
            <a:endParaRPr lang="en-GB" sz="1400" dirty="0"/>
          </a:p>
          <a:p>
            <a:endParaRPr lang="en-GB" sz="1400" dirty="0"/>
          </a:p>
        </p:txBody>
      </p:sp>
      <p:pic>
        <p:nvPicPr>
          <p:cNvPr id="2" name="Picture 1">
            <a:extLst>
              <a:ext uri="{FF2B5EF4-FFF2-40B4-BE49-F238E27FC236}">
                <a16:creationId xmlns:a16="http://schemas.microsoft.com/office/drawing/2014/main" id="{71ADB3D0-F486-4A58-A432-668657C7FC45}"/>
              </a:ext>
            </a:extLst>
          </p:cNvPr>
          <p:cNvPicPr>
            <a:picLocks noChangeAspect="1"/>
          </p:cNvPicPr>
          <p:nvPr/>
        </p:nvPicPr>
        <p:blipFill>
          <a:blip r:embed="rId3"/>
          <a:stretch>
            <a:fillRect/>
          </a:stretch>
        </p:blipFill>
        <p:spPr>
          <a:xfrm>
            <a:off x="3730073" y="213255"/>
            <a:ext cx="5211588" cy="4716990"/>
          </a:xfrm>
          <a:prstGeom prst="rect">
            <a:avLst/>
          </a:prstGeom>
          <a:ln>
            <a:solidFill>
              <a:schemeClr val="bg1">
                <a:lumMod val="85000"/>
              </a:schemeClr>
            </a:solidFill>
          </a:ln>
        </p:spPr>
      </p:pic>
    </p:spTree>
    <p:extLst>
      <p:ext uri="{BB962C8B-B14F-4D97-AF65-F5344CB8AC3E}">
        <p14:creationId xmlns:p14="http://schemas.microsoft.com/office/powerpoint/2010/main" val="246997208"/>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SNMP</a:t>
            </a:r>
          </a:p>
        </p:txBody>
      </p:sp>
      <p:sp>
        <p:nvSpPr>
          <p:cNvPr id="6" name="Content Placeholder 5"/>
          <p:cNvSpPr>
            <a:spLocks noGrp="1"/>
          </p:cNvSpPr>
          <p:nvPr>
            <p:ph idx="1"/>
          </p:nvPr>
        </p:nvSpPr>
        <p:spPr>
          <a:xfrm>
            <a:off x="144069" y="855024"/>
            <a:ext cx="8738674" cy="3645727"/>
          </a:xfrm>
        </p:spPr>
        <p:txBody>
          <a:bodyPr/>
          <a:lstStyle/>
          <a:p>
            <a:pPr>
              <a:buClr>
                <a:srgbClr val="000000"/>
              </a:buClr>
              <a:buFont typeface="Arial" pitchFamily="34" charset="0"/>
              <a:buChar char="•"/>
            </a:pPr>
            <a:r>
              <a:rPr lang="en-GB" sz="1400" dirty="0"/>
              <a:t>SNMP was developed to allow administrators to manage devices such as servers, workstations, routers, switches, and security appliances, on an IP network. </a:t>
            </a:r>
          </a:p>
          <a:p>
            <a:pPr>
              <a:buClr>
                <a:srgbClr val="000000"/>
              </a:buClr>
              <a:buFont typeface="Arial" pitchFamily="34" charset="0"/>
              <a:buChar char="•"/>
            </a:pPr>
            <a:r>
              <a:rPr lang="en-GB" sz="1400" dirty="0"/>
              <a:t>SNMP is an application layer protocol that provides a message format for communication between managers and agents.</a:t>
            </a:r>
          </a:p>
          <a:p>
            <a:pPr>
              <a:buClr>
                <a:srgbClr val="000000"/>
              </a:buClr>
              <a:buFont typeface="Arial" pitchFamily="34" charset="0"/>
              <a:buChar char="•"/>
            </a:pPr>
            <a:r>
              <a:rPr lang="en-GB" sz="1400" dirty="0"/>
              <a:t>The SNMP system consists of three elements:</a:t>
            </a:r>
          </a:p>
          <a:p>
            <a:pPr marL="358775">
              <a:buClr>
                <a:srgbClr val="000000"/>
              </a:buClr>
              <a:buFont typeface="Arial" pitchFamily="34" charset="0"/>
              <a:buChar char="•"/>
            </a:pPr>
            <a:r>
              <a:rPr lang="en-GB" sz="1400" dirty="0"/>
              <a:t>SNMP manager: network management system (NMS)</a:t>
            </a:r>
          </a:p>
          <a:p>
            <a:pPr marL="358775">
              <a:buClr>
                <a:srgbClr val="000000"/>
              </a:buClr>
              <a:buFont typeface="Arial" pitchFamily="34" charset="0"/>
              <a:buChar char="•"/>
            </a:pPr>
            <a:r>
              <a:rPr lang="en-GB" sz="1400" dirty="0"/>
              <a:t>SNMP agents (managed node)</a:t>
            </a:r>
          </a:p>
          <a:p>
            <a:pPr marL="358775">
              <a:buClr>
                <a:srgbClr val="000000"/>
              </a:buClr>
              <a:buFont typeface="Arial" pitchFamily="34" charset="0"/>
              <a:buChar char="•"/>
            </a:pPr>
            <a:r>
              <a:rPr lang="en-GB" sz="1400" dirty="0"/>
              <a:t>Management Information Base (MIB)</a:t>
            </a:r>
          </a:p>
        </p:txBody>
      </p:sp>
    </p:spTree>
    <p:extLst>
      <p:ext uri="{BB962C8B-B14F-4D97-AF65-F5344CB8AC3E}">
        <p14:creationId xmlns:p14="http://schemas.microsoft.com/office/powerpoint/2010/main" val="361998835"/>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SNMP (Contd.)</a:t>
            </a:r>
          </a:p>
        </p:txBody>
      </p:sp>
      <p:sp>
        <p:nvSpPr>
          <p:cNvPr id="6" name="Content Placeholder 5"/>
          <p:cNvSpPr>
            <a:spLocks noGrp="1"/>
          </p:cNvSpPr>
          <p:nvPr>
            <p:ph idx="1"/>
          </p:nvPr>
        </p:nvSpPr>
        <p:spPr>
          <a:xfrm>
            <a:off x="87549" y="869116"/>
            <a:ext cx="4484451" cy="3645727"/>
          </a:xfrm>
        </p:spPr>
        <p:txBody>
          <a:bodyPr/>
          <a:lstStyle/>
          <a:p>
            <a:pPr marL="0" indent="0">
              <a:buNone/>
            </a:pPr>
            <a:r>
              <a:rPr lang="en-GB" sz="1400" b="1" dirty="0"/>
              <a:t>SNMP Components</a:t>
            </a:r>
            <a:endParaRPr lang="en-GB" sz="1400" dirty="0"/>
          </a:p>
          <a:p>
            <a:pPr marL="177800" indent="-177800">
              <a:buClr>
                <a:srgbClr val="000000"/>
              </a:buClr>
              <a:buFont typeface="Arial" pitchFamily="34" charset="0"/>
              <a:buChar char="•"/>
            </a:pPr>
            <a:r>
              <a:rPr lang="en-GB" sz="1400" dirty="0"/>
              <a:t>To configure SNMP on a networking device, it is first necessary to define the relationship between the manager and the agent.</a:t>
            </a:r>
          </a:p>
          <a:p>
            <a:pPr marL="177800" indent="-177800">
              <a:buClr>
                <a:srgbClr val="000000"/>
              </a:buClr>
              <a:buFont typeface="Arial" pitchFamily="34" charset="0"/>
              <a:buChar char="•"/>
            </a:pPr>
            <a:r>
              <a:rPr sz="1400" dirty="0"/>
              <a:t>The SNMP manager is part of a network management system (NMS). </a:t>
            </a:r>
            <a:endParaRPr lang="en-US" sz="1400" dirty="0"/>
          </a:p>
          <a:p>
            <a:pPr marL="177800" indent="-177800">
              <a:buClr>
                <a:srgbClr val="000000"/>
              </a:buClr>
              <a:buFont typeface="Arial" pitchFamily="34" charset="0"/>
              <a:buChar char="•"/>
            </a:pPr>
            <a:r>
              <a:rPr lang="en-US" sz="1400" dirty="0"/>
              <a:t>It </a:t>
            </a:r>
            <a:r>
              <a:rPr sz="1400" dirty="0"/>
              <a:t>can collect information from an SNMP agent by using the get action</a:t>
            </a:r>
            <a:r>
              <a:rPr lang="en-US" sz="1400" dirty="0"/>
              <a:t> and can</a:t>
            </a:r>
            <a:r>
              <a:rPr sz="1400" dirty="0"/>
              <a:t> change configurations on an agent by using the set action. </a:t>
            </a:r>
            <a:endParaRPr lang="en-US" sz="1400" dirty="0"/>
          </a:p>
          <a:p>
            <a:pPr marL="177800" indent="-177800">
              <a:buClr>
                <a:srgbClr val="000000"/>
              </a:buClr>
              <a:buFont typeface="Arial" pitchFamily="34" charset="0"/>
              <a:buChar char="•"/>
            </a:pPr>
            <a:r>
              <a:rPr sz="1400" dirty="0"/>
              <a:t>Also, SNMP agents can forward information directly to the SNMP manager by using traps.</a:t>
            </a:r>
            <a:endParaRPr lang="en-GB" sz="1400" dirty="0"/>
          </a:p>
        </p:txBody>
      </p:sp>
      <p:pic>
        <p:nvPicPr>
          <p:cNvPr id="2" name="Picture 1">
            <a:extLst>
              <a:ext uri="{FF2B5EF4-FFF2-40B4-BE49-F238E27FC236}">
                <a16:creationId xmlns:a16="http://schemas.microsoft.com/office/drawing/2014/main" id="{858988BD-1A28-44E2-86C5-A49276CD808F}"/>
              </a:ext>
            </a:extLst>
          </p:cNvPr>
          <p:cNvPicPr>
            <a:picLocks noChangeAspect="1"/>
          </p:cNvPicPr>
          <p:nvPr/>
        </p:nvPicPr>
        <p:blipFill>
          <a:blip r:embed="rId3"/>
          <a:stretch>
            <a:fillRect/>
          </a:stretch>
        </p:blipFill>
        <p:spPr>
          <a:xfrm>
            <a:off x="4535764" y="818153"/>
            <a:ext cx="4243496" cy="4082932"/>
          </a:xfrm>
          <a:prstGeom prst="rect">
            <a:avLst/>
          </a:prstGeom>
          <a:ln>
            <a:solidFill>
              <a:schemeClr val="bg1">
                <a:lumMod val="85000"/>
              </a:schemeClr>
            </a:solidFill>
          </a:ln>
        </p:spPr>
      </p:pic>
    </p:spTree>
    <p:extLst>
      <p:ext uri="{BB962C8B-B14F-4D97-AF65-F5344CB8AC3E}">
        <p14:creationId xmlns:p14="http://schemas.microsoft.com/office/powerpoint/2010/main" val="25575988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1924" y="17644"/>
            <a:ext cx="8896431" cy="706752"/>
          </a:xfrm>
        </p:spPr>
        <p:txBody>
          <a:bodyPr/>
          <a:lstStyle/>
          <a:p>
            <a:r>
              <a:rPr lang="en-US" altLang="en-US" sz="1600" dirty="0"/>
              <a:t>Networking Protocols</a:t>
            </a:r>
            <a:br>
              <a:rPr lang="en-US" altLang="en-US" sz="1600" dirty="0"/>
            </a:br>
            <a:r>
              <a:rPr lang="en-GB" dirty="0"/>
              <a:t>SNMP (Contd.)</a:t>
            </a:r>
          </a:p>
        </p:txBody>
      </p:sp>
      <p:sp>
        <p:nvSpPr>
          <p:cNvPr id="6" name="Content Placeholder 5"/>
          <p:cNvSpPr>
            <a:spLocks noGrp="1"/>
          </p:cNvSpPr>
          <p:nvPr>
            <p:ph idx="1"/>
          </p:nvPr>
        </p:nvSpPr>
        <p:spPr>
          <a:xfrm>
            <a:off x="84694" y="819399"/>
            <a:ext cx="8798050" cy="3859479"/>
          </a:xfrm>
        </p:spPr>
        <p:txBody>
          <a:bodyPr/>
          <a:lstStyle/>
          <a:p>
            <a:pPr marL="0" indent="0">
              <a:spcBef>
                <a:spcPts val="0"/>
              </a:spcBef>
              <a:spcAft>
                <a:spcPts val="300"/>
              </a:spcAft>
              <a:buNone/>
            </a:pPr>
            <a:r>
              <a:rPr lang="en-GB" sz="1400" b="1" dirty="0"/>
              <a:t>SNMP Operation</a:t>
            </a:r>
            <a:endParaRPr lang="en-GB" sz="1400" dirty="0"/>
          </a:p>
          <a:p>
            <a:pPr>
              <a:spcBef>
                <a:spcPts val="300"/>
              </a:spcBef>
              <a:spcAft>
                <a:spcPts val="300"/>
              </a:spcAft>
              <a:buClr>
                <a:srgbClr val="000000"/>
              </a:buClr>
              <a:buFont typeface="Arial" panose="020B0604020202020204" pitchFamily="34" charset="0"/>
              <a:buChar char="•"/>
            </a:pPr>
            <a:r>
              <a:rPr lang="en-GB" sz="1400" dirty="0"/>
              <a:t>A SNMP agent</a:t>
            </a:r>
            <a:r>
              <a:rPr lang="en-GB" sz="1400" strike="sngStrike" dirty="0"/>
              <a:t>s</a:t>
            </a:r>
            <a:r>
              <a:rPr lang="en-GB" sz="1400" dirty="0"/>
              <a:t> </a:t>
            </a:r>
            <a:r>
              <a:rPr lang="en-IN" sz="1400" dirty="0"/>
              <a:t>running on a device </a:t>
            </a:r>
            <a:r>
              <a:rPr lang="en-GB" sz="1400" dirty="0"/>
              <a:t>collects and stores information about the device and its operation. The SNMP manager then uses the SNMP agent to access information within the MIB </a:t>
            </a:r>
            <a:r>
              <a:rPr lang="en-US" sz="1400" dirty="0"/>
              <a:t>and make changes to the device configuration.</a:t>
            </a:r>
            <a:endParaRPr lang="en-GB" sz="1400" dirty="0"/>
          </a:p>
          <a:p>
            <a:pPr>
              <a:spcBef>
                <a:spcPts val="300"/>
              </a:spcBef>
              <a:spcAft>
                <a:spcPts val="300"/>
              </a:spcAft>
              <a:buClr>
                <a:srgbClr val="000000"/>
              </a:buClr>
              <a:buFont typeface="Arial" panose="020B0604020202020204" pitchFamily="34" charset="0"/>
              <a:buChar char="•"/>
            </a:pPr>
            <a:r>
              <a:rPr lang="en-GB" sz="1400" dirty="0"/>
              <a:t>There are two primary SNMP manager requests, </a:t>
            </a:r>
            <a:r>
              <a:rPr lang="en-GB" sz="1400" b="1" dirty="0"/>
              <a:t>get</a:t>
            </a:r>
            <a:r>
              <a:rPr lang="en-GB" sz="1400" dirty="0"/>
              <a:t> and </a:t>
            </a:r>
            <a:r>
              <a:rPr lang="en-GB" sz="1400" b="1" dirty="0"/>
              <a:t>set</a:t>
            </a:r>
            <a:r>
              <a:rPr lang="en-GB" sz="1400" dirty="0"/>
              <a:t>. </a:t>
            </a:r>
            <a:r>
              <a:rPr sz="1400" dirty="0"/>
              <a:t>A </a:t>
            </a:r>
            <a:r>
              <a:rPr sz="1400" b="1" dirty="0"/>
              <a:t>get</a:t>
            </a:r>
            <a:r>
              <a:rPr sz="1400" dirty="0"/>
              <a:t> request is used by the SNMP manager to query the device for data. A </a:t>
            </a:r>
            <a:r>
              <a:rPr sz="1400" b="1" dirty="0"/>
              <a:t>set</a:t>
            </a:r>
            <a:r>
              <a:rPr sz="1400" dirty="0"/>
              <a:t> request is used by the SNMP manager to change configuration variables in the agent device.</a:t>
            </a:r>
            <a:endParaRPr lang="en-US" sz="1400" dirty="0"/>
          </a:p>
          <a:p>
            <a:pPr>
              <a:spcBef>
                <a:spcPts val="0"/>
              </a:spcBef>
              <a:spcAft>
                <a:spcPts val="300"/>
              </a:spcAft>
              <a:buClr>
                <a:srgbClr val="000000"/>
              </a:buClr>
              <a:buFont typeface="Arial" panose="020B0604020202020204" pitchFamily="34" charset="0"/>
              <a:buChar char="•"/>
            </a:pPr>
            <a:endParaRPr lang="en-GB" sz="1400" dirty="0"/>
          </a:p>
          <a:p>
            <a:pPr marL="0" indent="0">
              <a:spcAft>
                <a:spcPts val="0"/>
              </a:spcAft>
              <a:buNone/>
            </a:pPr>
            <a:r>
              <a:rPr lang="en-GB" sz="1400" dirty="0"/>
              <a:t> </a:t>
            </a:r>
            <a:r>
              <a:rPr lang="en-US" sz="1400" b="1" dirty="0"/>
              <a:t>SNMP Polling</a:t>
            </a:r>
            <a:endParaRPr lang="en-US" sz="1400" dirty="0"/>
          </a:p>
          <a:p>
            <a:pPr>
              <a:spcBef>
                <a:spcPts val="300"/>
              </a:spcBef>
              <a:spcAft>
                <a:spcPts val="300"/>
              </a:spcAft>
              <a:buClr>
                <a:srgbClr val="000000"/>
              </a:buClr>
              <a:buFont typeface="Arial" panose="020B0604020202020204" pitchFamily="34" charset="0"/>
              <a:buChar char="•"/>
            </a:pPr>
            <a:r>
              <a:rPr lang="en-US" sz="1400" dirty="0"/>
              <a:t>The NMS can be configured to periodically have the SNMP managers poll the SNMP agents.</a:t>
            </a:r>
          </a:p>
          <a:p>
            <a:pPr>
              <a:spcBef>
                <a:spcPts val="300"/>
              </a:spcBef>
              <a:spcAft>
                <a:spcPts val="300"/>
              </a:spcAft>
              <a:buClr>
                <a:srgbClr val="000000"/>
              </a:buClr>
              <a:buFont typeface="Arial" panose="020B0604020202020204" pitchFamily="34" charset="0"/>
              <a:buChar char="•"/>
            </a:pPr>
            <a:r>
              <a:rPr lang="en-US" sz="1400" dirty="0"/>
              <a:t>Using this process, the information is collected to monitor traffic loads and to verify the device configurations of managed devices. </a:t>
            </a:r>
          </a:p>
          <a:p>
            <a:pPr>
              <a:spcBef>
                <a:spcPts val="300"/>
              </a:spcBef>
              <a:spcAft>
                <a:spcPts val="300"/>
              </a:spcAft>
              <a:buClr>
                <a:srgbClr val="000000"/>
              </a:buClr>
              <a:buFont typeface="Arial" panose="020B0604020202020204" pitchFamily="34" charset="0"/>
              <a:buChar char="•"/>
            </a:pPr>
            <a:r>
              <a:rPr lang="en-US" sz="1400" dirty="0"/>
              <a:t>The data can be graphed, or thresholds can be established to trigger a notification process when the thresholds are exceeded. </a:t>
            </a:r>
          </a:p>
          <a:p>
            <a:pPr marL="0" indent="0">
              <a:spcBef>
                <a:spcPts val="0"/>
              </a:spcBef>
              <a:spcAft>
                <a:spcPts val="0"/>
              </a:spcAft>
              <a:buNone/>
            </a:pPr>
            <a:endParaRPr lang="en-GB" sz="1600" dirty="0"/>
          </a:p>
        </p:txBody>
      </p:sp>
    </p:spTree>
    <p:extLst>
      <p:ext uri="{BB962C8B-B14F-4D97-AF65-F5344CB8AC3E}">
        <p14:creationId xmlns:p14="http://schemas.microsoft.com/office/powerpoint/2010/main" val="193215184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1924" y="17644"/>
            <a:ext cx="8896431" cy="706752"/>
          </a:xfrm>
        </p:spPr>
        <p:txBody>
          <a:bodyPr/>
          <a:lstStyle/>
          <a:p>
            <a:r>
              <a:rPr lang="en-US" altLang="en-US" sz="1600" dirty="0"/>
              <a:t>Networking Protocols</a:t>
            </a:r>
            <a:br>
              <a:rPr lang="en-US" altLang="en-US" sz="1600" dirty="0"/>
            </a:br>
            <a:r>
              <a:rPr lang="en-GB" dirty="0"/>
              <a:t>SNMP (Contd.)</a:t>
            </a:r>
          </a:p>
        </p:txBody>
      </p:sp>
      <p:sp>
        <p:nvSpPr>
          <p:cNvPr id="6" name="Content Placeholder 5"/>
          <p:cNvSpPr>
            <a:spLocks noGrp="1"/>
          </p:cNvSpPr>
          <p:nvPr>
            <p:ph idx="1"/>
          </p:nvPr>
        </p:nvSpPr>
        <p:spPr>
          <a:xfrm>
            <a:off x="84694" y="819399"/>
            <a:ext cx="8798050" cy="3859479"/>
          </a:xfrm>
        </p:spPr>
        <p:txBody>
          <a:bodyPr/>
          <a:lstStyle/>
          <a:p>
            <a:pPr>
              <a:spcBef>
                <a:spcPts val="0"/>
              </a:spcBef>
              <a:spcAft>
                <a:spcPts val="0"/>
              </a:spcAft>
              <a:buNone/>
            </a:pPr>
            <a:r>
              <a:rPr lang="en-GB" sz="1400" b="1" dirty="0"/>
              <a:t>SNMP Traps</a:t>
            </a:r>
            <a:endParaRPr lang="en-GB" sz="1400" dirty="0"/>
          </a:p>
          <a:p>
            <a:pPr marL="177800" indent="-177800">
              <a:buClr>
                <a:srgbClr val="000000"/>
              </a:buClr>
              <a:buFont typeface="Arial" pitchFamily="34" charset="0"/>
              <a:buChar char="•"/>
            </a:pPr>
            <a:r>
              <a:rPr sz="1400" dirty="0"/>
              <a:t>Periodic SNMP polling have some drawbacks. </a:t>
            </a:r>
            <a:endParaRPr lang="en-US" sz="1400" dirty="0"/>
          </a:p>
          <a:p>
            <a:pPr marL="457200" indent="-168275">
              <a:spcBef>
                <a:spcPts val="0"/>
              </a:spcBef>
              <a:spcAft>
                <a:spcPts val="0"/>
              </a:spcAft>
              <a:buClr>
                <a:srgbClr val="000000"/>
              </a:buClr>
              <a:buFont typeface="Arial" pitchFamily="34" charset="0"/>
              <a:buChar char="•"/>
            </a:pPr>
            <a:r>
              <a:rPr sz="1400" dirty="0"/>
              <a:t>delay between the time that an event occurs and the time that it is noticed (via polling) by the NMS </a:t>
            </a:r>
            <a:endParaRPr lang="en-US" sz="1400" dirty="0"/>
          </a:p>
          <a:p>
            <a:pPr marL="457200" indent="-168275">
              <a:spcBef>
                <a:spcPts val="0"/>
              </a:spcBef>
              <a:spcAft>
                <a:spcPts val="0"/>
              </a:spcAft>
              <a:buClr>
                <a:srgbClr val="000000"/>
              </a:buClr>
              <a:buFont typeface="Arial" pitchFamily="34" charset="0"/>
              <a:buChar char="•"/>
            </a:pPr>
            <a:r>
              <a:rPr sz="1400" dirty="0"/>
              <a:t>trade-off between polling frequency and bandwidth usage</a:t>
            </a:r>
            <a:endParaRPr lang="en-GB" sz="1400" strike="sngStrike" dirty="0"/>
          </a:p>
          <a:p>
            <a:pPr marL="177800" indent="-177800">
              <a:buClr>
                <a:srgbClr val="000000"/>
              </a:buClr>
              <a:buFont typeface="Arial" pitchFamily="34" charset="0"/>
              <a:buChar char="•"/>
            </a:pPr>
            <a:r>
              <a:rPr lang="en-GB" sz="1400" dirty="0"/>
              <a:t>To mitigate the disadvantages, SNMP agents generate and send traps to inform the NMS immediately of certain events. </a:t>
            </a:r>
          </a:p>
          <a:p>
            <a:pPr>
              <a:buClr>
                <a:srgbClr val="000000"/>
              </a:buClr>
              <a:buNone/>
            </a:pPr>
            <a:r>
              <a:rPr lang="en-US" sz="1400" b="1" dirty="0"/>
              <a:t>SNMP Community Strings</a:t>
            </a:r>
          </a:p>
          <a:p>
            <a:pPr>
              <a:buClr>
                <a:srgbClr val="000000"/>
              </a:buClr>
              <a:buFont typeface="Arial" pitchFamily="34" charset="0"/>
              <a:buChar char="•"/>
            </a:pPr>
            <a:r>
              <a:rPr lang="en-US" sz="1400" dirty="0"/>
              <a:t>For SNMP to operate, the NMS must have access to the MIB. </a:t>
            </a:r>
          </a:p>
          <a:p>
            <a:pPr>
              <a:buClr>
                <a:srgbClr val="000000"/>
              </a:buClr>
              <a:buFont typeface="Arial" pitchFamily="34" charset="0"/>
              <a:buChar char="•"/>
            </a:pPr>
            <a:r>
              <a:rPr lang="en-US" sz="1400" dirty="0"/>
              <a:t>SNMPv1 and SNMPv2c use community strings (plaintext passwords) that control access to the MIB.</a:t>
            </a:r>
          </a:p>
          <a:p>
            <a:pPr>
              <a:buClr>
                <a:srgbClr val="000000"/>
              </a:buClr>
              <a:buFont typeface="Arial" pitchFamily="34" charset="0"/>
              <a:buChar char="•"/>
            </a:pPr>
            <a:r>
              <a:rPr lang="en-US" sz="1400" dirty="0"/>
              <a:t>SNMP community strings authenticate access to MIB objects.</a:t>
            </a:r>
          </a:p>
          <a:p>
            <a:pPr>
              <a:buClr>
                <a:srgbClr val="000000"/>
              </a:buClr>
              <a:buFont typeface="Arial" pitchFamily="34" charset="0"/>
              <a:buChar char="•"/>
            </a:pPr>
            <a:r>
              <a:rPr lang="en-US" sz="1400" dirty="0"/>
              <a:t>There are two types of community strings: Read-only (ro) and Read-write (rw)</a:t>
            </a:r>
          </a:p>
          <a:p>
            <a:pPr>
              <a:buClr>
                <a:srgbClr val="000000"/>
              </a:buClr>
              <a:buNone/>
            </a:pPr>
            <a:endParaRPr sz="1400" dirty="0"/>
          </a:p>
        </p:txBody>
      </p:sp>
    </p:spTree>
    <p:extLst>
      <p:ext uri="{BB962C8B-B14F-4D97-AF65-F5344CB8AC3E}">
        <p14:creationId xmlns:p14="http://schemas.microsoft.com/office/powerpoint/2010/main" val="36508845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a:t>
            </a:r>
          </a:p>
        </p:txBody>
      </p:sp>
      <p:sp>
        <p:nvSpPr>
          <p:cNvPr id="11266" name="Rectangle 34"/>
          <p:cNvSpPr>
            <a:spLocks noGrp="1" noChangeArrowheads="1"/>
          </p:cNvSpPr>
          <p:nvPr>
            <p:ph idx="1"/>
          </p:nvPr>
        </p:nvSpPr>
        <p:spPr>
          <a:xfrm>
            <a:off x="210189" y="755831"/>
            <a:ext cx="8853286" cy="4155319"/>
          </a:xfrm>
        </p:spPr>
        <p:txBody>
          <a:bodyPr/>
          <a:lstStyle/>
          <a:p>
            <a:pPr marL="0" indent="0">
              <a:lnSpc>
                <a:spcPct val="85000"/>
              </a:lnSpc>
              <a:spcBef>
                <a:spcPct val="30000"/>
              </a:spcBef>
              <a:buNone/>
            </a:pPr>
            <a:r>
              <a:rPr lang="en-US" sz="1400" dirty="0"/>
              <a:t>Prior to teaching Module 5, the instructor should:</a:t>
            </a:r>
          </a:p>
          <a:p>
            <a:pPr>
              <a:lnSpc>
                <a:spcPct val="85000"/>
              </a:lnSpc>
              <a:spcBef>
                <a:spcPct val="30000"/>
              </a:spcBef>
              <a:buFont typeface="Arial" panose="020B0604020202020204" pitchFamily="34" charset="0"/>
              <a:buChar char="•"/>
            </a:pPr>
            <a:r>
              <a:rPr lang="en-US" sz="1400" dirty="0"/>
              <a:t>Review the activities and assessments for this module.</a:t>
            </a:r>
          </a:p>
          <a:p>
            <a:pPr>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marL="0" indent="0">
              <a:lnSpc>
                <a:spcPct val="85000"/>
              </a:lnSpc>
              <a:spcBef>
                <a:spcPct val="30000"/>
              </a:spcBef>
              <a:buNone/>
            </a:pPr>
            <a:endParaRPr lang="en-US" sz="1400" dirty="0"/>
          </a:p>
          <a:p>
            <a:pPr marL="0" indent="0">
              <a:lnSpc>
                <a:spcPct val="85000"/>
              </a:lnSpc>
              <a:spcBef>
                <a:spcPct val="30000"/>
              </a:spcBef>
              <a:buNone/>
            </a:pPr>
            <a:r>
              <a:rPr lang="en-US" sz="1400" b="1" dirty="0"/>
              <a:t>Topic 5.1</a:t>
            </a:r>
          </a:p>
          <a:p>
            <a:pPr lvl="1">
              <a:lnSpc>
                <a:spcPct val="85000"/>
              </a:lnSpc>
              <a:spcBef>
                <a:spcPct val="30000"/>
              </a:spcBef>
              <a:buFont typeface="Arial" panose="020B0604020202020204" pitchFamily="34" charset="0"/>
              <a:buChar char="•"/>
            </a:pPr>
            <a:r>
              <a:rPr lang="en-US" dirty="0"/>
              <a:t>Ask the participants to share their understanding of a network and its basic components.</a:t>
            </a:r>
          </a:p>
          <a:p>
            <a:pPr lvl="1">
              <a:lnSpc>
                <a:spcPct val="85000"/>
              </a:lnSpc>
              <a:spcBef>
                <a:spcPct val="30000"/>
              </a:spcBef>
              <a:buFont typeface="Arial" panose="020B0604020202020204" pitchFamily="34" charset="0"/>
              <a:buChar char="•"/>
            </a:pPr>
            <a:r>
              <a:rPr lang="en-US" altLang="ja-JP" dirty="0"/>
              <a:t>Show a figure of t</a:t>
            </a:r>
            <a:r>
              <a:rPr lang="en-US" dirty="0"/>
              <a:t>he OSI model and the TCP/IP model</a:t>
            </a:r>
            <a:r>
              <a:rPr lang="en-US" altLang="ja-JP" dirty="0"/>
              <a:t> given in the course and then discuss about each layers in both models.</a:t>
            </a:r>
          </a:p>
          <a:p>
            <a:pPr lvl="1">
              <a:lnSpc>
                <a:spcPct val="85000"/>
              </a:lnSpc>
              <a:spcBef>
                <a:spcPct val="30000"/>
              </a:spcBef>
              <a:buFont typeface="Arial" panose="020B0604020202020204" pitchFamily="34" charset="0"/>
              <a:buChar char="•"/>
            </a:pPr>
            <a:endParaRPr lang="en-US" altLang="ja-JP" dirty="0"/>
          </a:p>
          <a:p>
            <a:pPr marL="0" indent="0">
              <a:lnSpc>
                <a:spcPct val="85000"/>
              </a:lnSpc>
              <a:spcBef>
                <a:spcPct val="30000"/>
              </a:spcBef>
              <a:buNone/>
            </a:pPr>
            <a:r>
              <a:rPr lang="en-US" sz="1400" b="1" dirty="0"/>
              <a:t>Topic 5.2</a:t>
            </a:r>
          </a:p>
          <a:p>
            <a:pPr lvl="1">
              <a:buClrTx/>
            </a:pPr>
            <a:r>
              <a:rPr lang="en-GB" altLang="ja-JP" dirty="0"/>
              <a:t>Probe what the learners know about </a:t>
            </a:r>
            <a:r>
              <a:rPr lang="en-GB" dirty="0"/>
              <a:t>Network Topology.</a:t>
            </a:r>
          </a:p>
          <a:p>
            <a:pPr lvl="1">
              <a:buClrTx/>
            </a:pPr>
            <a:r>
              <a:rPr lang="en-GB" dirty="0"/>
              <a:t>Explain Ethernet. </a:t>
            </a:r>
          </a:p>
          <a:p>
            <a:pPr lvl="1">
              <a:buClrTx/>
            </a:pPr>
            <a:r>
              <a:rPr lang="en-GB" dirty="0"/>
              <a:t>Explain how MAC addresses identify physical devices on the network.</a:t>
            </a:r>
          </a:p>
          <a:p>
            <a:pPr lvl="1">
              <a:buClrTx/>
            </a:pPr>
            <a:r>
              <a:rPr lang="en-GB" dirty="0"/>
              <a:t>Discuss the uses of switches and then explain the switching process with the help of an example. </a:t>
            </a:r>
          </a:p>
          <a:p>
            <a:pPr lvl="1">
              <a:lnSpc>
                <a:spcPct val="85000"/>
              </a:lnSpc>
              <a:spcBef>
                <a:spcPct val="30000"/>
              </a:spcBef>
              <a:buFont typeface="Arial" panose="020B0604020202020204" pitchFamily="34" charset="0"/>
              <a:buChar char="•"/>
            </a:pPr>
            <a:endParaRPr lang="en-IN" altLang="ja-JP" dirty="0"/>
          </a:p>
          <a:p>
            <a:pPr lvl="1">
              <a:lnSpc>
                <a:spcPct val="85000"/>
              </a:lnSpc>
              <a:spcBef>
                <a:spcPct val="30000"/>
              </a:spcBef>
              <a:buNone/>
            </a:pPr>
            <a:endParaRPr lang="en-US" dirty="0"/>
          </a:p>
          <a:p>
            <a:pPr lvl="1">
              <a:lnSpc>
                <a:spcPct val="85000"/>
              </a:lnSpc>
              <a:spcBef>
                <a:spcPct val="30000"/>
              </a:spcBef>
            </a:pPr>
            <a:endParaRPr lang="en-US"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9766135"/>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SNMP (Contd.)</a:t>
            </a:r>
          </a:p>
        </p:txBody>
      </p:sp>
      <p:sp>
        <p:nvSpPr>
          <p:cNvPr id="6" name="Content Placeholder 5"/>
          <p:cNvSpPr>
            <a:spLocks noGrp="1"/>
          </p:cNvSpPr>
          <p:nvPr>
            <p:ph idx="1"/>
          </p:nvPr>
        </p:nvSpPr>
        <p:spPr>
          <a:xfrm>
            <a:off x="185930" y="820008"/>
            <a:ext cx="8798050" cy="3810607"/>
          </a:xfrm>
        </p:spPr>
        <p:txBody>
          <a:bodyPr/>
          <a:lstStyle/>
          <a:p>
            <a:pPr marL="0" indent="0">
              <a:spcBef>
                <a:spcPts val="0"/>
              </a:spcBef>
              <a:spcAft>
                <a:spcPts val="300"/>
              </a:spcAft>
              <a:buNone/>
            </a:pPr>
            <a:r>
              <a:rPr sz="1400" b="1" dirty="0"/>
              <a:t>Management Information Base (MIB)</a:t>
            </a:r>
          </a:p>
          <a:p>
            <a:pPr marL="177800" indent="-177800">
              <a:spcBef>
                <a:spcPts val="300"/>
              </a:spcBef>
              <a:spcAft>
                <a:spcPts val="300"/>
              </a:spcAft>
              <a:buClr>
                <a:srgbClr val="000000"/>
              </a:buClr>
              <a:buFont typeface="Arial" pitchFamily="34" charset="0"/>
              <a:buChar char="•"/>
            </a:pPr>
            <a:r>
              <a:rPr lang="en-GB" sz="1400" dirty="0"/>
              <a:t>MIBs are data structures that describe SNMP network elements as a list of data objects.</a:t>
            </a:r>
          </a:p>
          <a:p>
            <a:pPr marL="177800" indent="-177800">
              <a:spcBef>
                <a:spcPts val="300"/>
              </a:spcBef>
              <a:spcAft>
                <a:spcPts val="300"/>
              </a:spcAft>
              <a:buClr>
                <a:srgbClr val="000000"/>
              </a:buClr>
              <a:buFont typeface="Arial" pitchFamily="34" charset="0"/>
              <a:buChar char="•"/>
            </a:pPr>
            <a:r>
              <a:rPr lang="en-GB" sz="1400" dirty="0"/>
              <a:t>The MIB is organized in a tree-like structure with unique variables represented as terminal leaves. </a:t>
            </a:r>
          </a:p>
          <a:p>
            <a:pPr marL="177800" indent="-177800">
              <a:spcBef>
                <a:spcPts val="300"/>
              </a:spcBef>
              <a:spcAft>
                <a:spcPts val="300"/>
              </a:spcAft>
              <a:buClr>
                <a:srgbClr val="000000"/>
              </a:buClr>
              <a:buFont typeface="Arial" pitchFamily="34" charset="0"/>
              <a:buChar char="•"/>
            </a:pPr>
            <a:r>
              <a:rPr lang="en-GB" sz="1400" dirty="0"/>
              <a:t>An Object IDentiﬁer (OID) is a long numeric tag. It is used to distinguish each variable uniquely in the MIB and in the SNMP messages.</a:t>
            </a:r>
          </a:p>
          <a:p>
            <a:pPr marL="177800" indent="-177800">
              <a:spcBef>
                <a:spcPts val="300"/>
              </a:spcBef>
              <a:spcAft>
                <a:spcPts val="300"/>
              </a:spcAft>
              <a:buClr>
                <a:srgbClr val="000000"/>
              </a:buClr>
              <a:buFont typeface="Arial" pitchFamily="34" charset="0"/>
              <a:buChar char="•"/>
            </a:pPr>
            <a:r>
              <a:rPr lang="en-GB" sz="1400" dirty="0"/>
              <a:t>Variables that measure things such as CPU temperature, inbound packets on an interface, fan speed, and other metrics, all have associated OID values.</a:t>
            </a:r>
          </a:p>
          <a:p>
            <a:pPr>
              <a:spcBef>
                <a:spcPts val="300"/>
              </a:spcBef>
              <a:spcAft>
                <a:spcPts val="300"/>
              </a:spcAft>
              <a:buClr>
                <a:srgbClr val="000000"/>
              </a:buClr>
              <a:buFont typeface="Arial" pitchFamily="34" charset="0"/>
              <a:buChar char="•"/>
            </a:pPr>
            <a:r>
              <a:rPr lang="en-GB" sz="1400" dirty="0"/>
              <a:t>SNMP traps are used to generate alarms and events that are happening on the device. Traps contain:</a:t>
            </a:r>
          </a:p>
          <a:p>
            <a:pPr marL="358775">
              <a:spcBef>
                <a:spcPts val="0"/>
              </a:spcBef>
              <a:spcAft>
                <a:spcPts val="0"/>
              </a:spcAft>
              <a:buClr>
                <a:srgbClr val="000000"/>
              </a:buClr>
              <a:buFont typeface="Arial" pitchFamily="34" charset="0"/>
              <a:buChar char="•"/>
            </a:pPr>
            <a:r>
              <a:rPr lang="en-GB" sz="1400" dirty="0"/>
              <a:t>OIDs that identify each event and match it with the entity that generated the event</a:t>
            </a:r>
          </a:p>
          <a:p>
            <a:pPr marL="358775">
              <a:spcBef>
                <a:spcPts val="0"/>
              </a:spcBef>
              <a:spcAft>
                <a:spcPts val="0"/>
              </a:spcAft>
              <a:buClr>
                <a:srgbClr val="000000"/>
              </a:buClr>
              <a:buFont typeface="Arial" pitchFamily="34" charset="0"/>
              <a:buChar char="•"/>
            </a:pPr>
            <a:r>
              <a:rPr lang="en-GB" sz="1400" dirty="0"/>
              <a:t>Severity of the alarm (critical, major, minor, informational or event)</a:t>
            </a:r>
          </a:p>
          <a:p>
            <a:pPr marL="358775">
              <a:spcBef>
                <a:spcPts val="0"/>
              </a:spcBef>
              <a:spcAft>
                <a:spcPts val="0"/>
              </a:spcAft>
              <a:buClr>
                <a:srgbClr val="000000"/>
              </a:buClr>
              <a:buFont typeface="Arial" pitchFamily="34" charset="0"/>
              <a:buChar char="•"/>
            </a:pPr>
            <a:r>
              <a:rPr lang="en-GB" sz="1400" dirty="0"/>
              <a:t>A date and time stamp</a:t>
            </a:r>
          </a:p>
          <a:p>
            <a:pPr marL="177800" indent="-177800">
              <a:spcBef>
                <a:spcPts val="0"/>
              </a:spcBef>
              <a:spcAft>
                <a:spcPts val="300"/>
              </a:spcAft>
              <a:buClr>
                <a:srgbClr val="000000"/>
              </a:buClr>
              <a:buFont typeface="Arial" pitchFamily="34" charset="0"/>
              <a:buChar char="•"/>
            </a:pPr>
            <a:endParaRPr lang="en-GB" sz="1400" dirty="0"/>
          </a:p>
        </p:txBody>
      </p:sp>
    </p:spTree>
    <p:extLst>
      <p:ext uri="{BB962C8B-B14F-4D97-AF65-F5344CB8AC3E}">
        <p14:creationId xmlns:p14="http://schemas.microsoft.com/office/powerpoint/2010/main" val="1379689515"/>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SNMP (Contd.)</a:t>
            </a:r>
          </a:p>
        </p:txBody>
      </p:sp>
      <p:sp>
        <p:nvSpPr>
          <p:cNvPr id="6" name="Content Placeholder 5"/>
          <p:cNvSpPr>
            <a:spLocks noGrp="1"/>
          </p:cNvSpPr>
          <p:nvPr>
            <p:ph idx="1"/>
          </p:nvPr>
        </p:nvSpPr>
        <p:spPr>
          <a:xfrm>
            <a:off x="160020" y="761393"/>
            <a:ext cx="8798050" cy="3966361"/>
          </a:xfrm>
        </p:spPr>
        <p:txBody>
          <a:bodyPr/>
          <a:lstStyle/>
          <a:p>
            <a:pPr>
              <a:spcAft>
                <a:spcPts val="0"/>
              </a:spcAft>
              <a:buNone/>
            </a:pPr>
            <a:r>
              <a:rPr lang="en-GB" sz="1400" b="1" dirty="0"/>
              <a:t>SNMP Communities</a:t>
            </a:r>
            <a:endParaRPr lang="en-GB" sz="1400" dirty="0"/>
          </a:p>
          <a:p>
            <a:pPr>
              <a:spcBef>
                <a:spcPts val="0"/>
              </a:spcBef>
              <a:buClr>
                <a:srgbClr val="000000"/>
              </a:buClr>
              <a:buFont typeface="Arial" pitchFamily="34" charset="0"/>
              <a:buChar char="•"/>
            </a:pPr>
            <a:r>
              <a:rPr lang="en-GB" sz="1400" dirty="0"/>
              <a:t>SNMP community names are used to group SNMP trap destinations. </a:t>
            </a:r>
          </a:p>
          <a:p>
            <a:pPr>
              <a:spcBef>
                <a:spcPts val="0"/>
              </a:spcBef>
              <a:buClr>
                <a:srgbClr val="000000"/>
              </a:buClr>
              <a:buFont typeface="Arial" pitchFamily="34" charset="0"/>
              <a:buChar char="•"/>
            </a:pPr>
            <a:r>
              <a:rPr lang="en-GB" sz="1400" dirty="0"/>
              <a:t>When community names are assigned to SNMP traps, the request from the SNMP manager is considered valid if the community name matches the one conﬁgured on the managed device otherwise, </a:t>
            </a:r>
            <a:r>
              <a:rPr lang="en-US" sz="1400" dirty="0"/>
              <a:t>SNMP drops the request. </a:t>
            </a:r>
          </a:p>
          <a:p>
            <a:pPr>
              <a:spcBef>
                <a:spcPts val="0"/>
              </a:spcBef>
              <a:buClr>
                <a:srgbClr val="000000"/>
              </a:buClr>
              <a:buFont typeface="Arial" pitchFamily="34" charset="0"/>
              <a:buChar char="•"/>
            </a:pPr>
            <a:endParaRPr lang="en-US" sz="1400" dirty="0"/>
          </a:p>
          <a:p>
            <a:pPr>
              <a:spcBef>
                <a:spcPts val="0"/>
              </a:spcBef>
              <a:spcAft>
                <a:spcPts val="0"/>
              </a:spcAft>
              <a:buNone/>
            </a:pPr>
            <a:r>
              <a:rPr lang="en-GB" sz="1400" b="1" dirty="0"/>
              <a:t>SNMP Messages</a:t>
            </a:r>
            <a:endParaRPr lang="en-GB" sz="1400" dirty="0"/>
          </a:p>
          <a:p>
            <a:pPr marL="0" indent="0">
              <a:spcBef>
                <a:spcPts val="0"/>
              </a:spcBef>
              <a:buNone/>
            </a:pPr>
            <a:r>
              <a:rPr lang="en-GB" sz="1400" dirty="0"/>
              <a:t>SNMP uses the following messages to communicate between the manager and the agent: </a:t>
            </a:r>
          </a:p>
          <a:p>
            <a:pPr marL="177800" indent="-177800">
              <a:spcBef>
                <a:spcPts val="400"/>
              </a:spcBef>
              <a:spcAft>
                <a:spcPts val="400"/>
              </a:spcAft>
              <a:buClr>
                <a:srgbClr val="000000"/>
              </a:buClr>
              <a:buFont typeface="Arial" pitchFamily="34" charset="0"/>
              <a:buChar char="•"/>
            </a:pPr>
            <a:r>
              <a:rPr lang="en-GB" sz="1400" b="1" dirty="0"/>
              <a:t>Get and GetNext - </a:t>
            </a:r>
            <a:r>
              <a:rPr lang="en-GB" sz="1400" dirty="0"/>
              <a:t>The Get and GetNext messages are used when the manager requests information for a speciﬁc variable.</a:t>
            </a:r>
          </a:p>
          <a:p>
            <a:pPr marL="177800" indent="-177800">
              <a:spcBef>
                <a:spcPts val="0"/>
              </a:spcBef>
              <a:spcAft>
                <a:spcPts val="400"/>
              </a:spcAft>
              <a:buClr>
                <a:srgbClr val="000000"/>
              </a:buClr>
              <a:buFont typeface="Arial" pitchFamily="34" charset="0"/>
              <a:buChar char="•"/>
            </a:pPr>
            <a:r>
              <a:rPr lang="en-GB" sz="1400" b="1" dirty="0"/>
              <a:t>GetResponse -</a:t>
            </a:r>
            <a:r>
              <a:rPr lang="en-GB" sz="1400" dirty="0"/>
              <a:t> When the agent receives a Get or GetNext message it will issue a GetResponse message back to the manager. </a:t>
            </a:r>
          </a:p>
          <a:p>
            <a:pPr marL="177800" indent="-177800">
              <a:spcBef>
                <a:spcPts val="0"/>
              </a:spcBef>
              <a:spcAft>
                <a:spcPts val="400"/>
              </a:spcAft>
              <a:buClr>
                <a:srgbClr val="000000"/>
              </a:buClr>
              <a:buFont typeface="Arial" pitchFamily="34" charset="0"/>
              <a:buChar char="•"/>
            </a:pPr>
            <a:r>
              <a:rPr lang="en-GB" sz="1400" b="1" dirty="0"/>
              <a:t>Set -</a:t>
            </a:r>
            <a:r>
              <a:rPr lang="en-GB" sz="1400" dirty="0"/>
              <a:t> A Set message is used by the manager to request that a change should be made to the value of a speciﬁc variable. </a:t>
            </a:r>
          </a:p>
          <a:p>
            <a:pPr marL="177800" indent="-177800">
              <a:spcBef>
                <a:spcPts val="0"/>
              </a:spcBef>
              <a:spcAft>
                <a:spcPts val="400"/>
              </a:spcAft>
              <a:buClr>
                <a:srgbClr val="000000"/>
              </a:buClr>
              <a:buFont typeface="Arial" pitchFamily="34" charset="0"/>
              <a:buChar char="•"/>
            </a:pPr>
            <a:r>
              <a:rPr lang="en-GB" sz="1400" b="1" dirty="0"/>
              <a:t>Trap -</a:t>
            </a:r>
            <a:r>
              <a:rPr lang="en-GB" sz="1400" dirty="0"/>
              <a:t> The Trap message is used by the agent to inform the manager when important events take place.</a:t>
            </a:r>
          </a:p>
          <a:p>
            <a:pPr>
              <a:spcBef>
                <a:spcPts val="0"/>
              </a:spcBef>
              <a:buClr>
                <a:srgbClr val="000000"/>
              </a:buClr>
              <a:buFont typeface="Arial" pitchFamily="34" charset="0"/>
              <a:buChar char="•"/>
            </a:pPr>
            <a:endParaRPr lang="en-GB" sz="1400" dirty="0"/>
          </a:p>
          <a:p>
            <a:pPr marL="177800" indent="-177800">
              <a:spcBef>
                <a:spcPts val="0"/>
              </a:spcBef>
              <a:buClr>
                <a:srgbClr val="000000"/>
              </a:buClr>
              <a:buFont typeface="Arial" pitchFamily="34" charset="0"/>
              <a:buChar char="•"/>
            </a:pPr>
            <a:endParaRPr lang="en-GB" sz="1400" dirty="0"/>
          </a:p>
        </p:txBody>
      </p:sp>
    </p:spTree>
    <p:extLst>
      <p:ext uri="{BB962C8B-B14F-4D97-AF65-F5344CB8AC3E}">
        <p14:creationId xmlns:p14="http://schemas.microsoft.com/office/powerpoint/2010/main" val="677610140"/>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6299" y="-6107"/>
            <a:ext cx="8896431" cy="873007"/>
          </a:xfrm>
        </p:spPr>
        <p:txBody>
          <a:bodyPr/>
          <a:lstStyle/>
          <a:p>
            <a:r>
              <a:rPr lang="en-US" altLang="en-US" sz="1600" dirty="0"/>
              <a:t>Networking Protocols</a:t>
            </a:r>
            <a:br>
              <a:rPr lang="en-US" altLang="en-US" sz="1600" dirty="0"/>
            </a:br>
            <a:r>
              <a:rPr lang="en-GB" dirty="0"/>
              <a:t>NTP </a:t>
            </a:r>
          </a:p>
        </p:txBody>
      </p:sp>
      <p:sp>
        <p:nvSpPr>
          <p:cNvPr id="6" name="Content Placeholder 5"/>
          <p:cNvSpPr>
            <a:spLocks noGrp="1"/>
          </p:cNvSpPr>
          <p:nvPr>
            <p:ph idx="1"/>
          </p:nvPr>
        </p:nvSpPr>
        <p:spPr>
          <a:xfrm>
            <a:off x="72819" y="831274"/>
            <a:ext cx="8798050" cy="4144487"/>
          </a:xfrm>
        </p:spPr>
        <p:txBody>
          <a:bodyPr/>
          <a:lstStyle/>
          <a:p>
            <a:pPr marL="177800" indent="-177800">
              <a:spcAft>
                <a:spcPts val="400"/>
              </a:spcAft>
              <a:buClr>
                <a:srgbClr val="000000"/>
              </a:buClr>
              <a:buFont typeface="Arial" pitchFamily="34" charset="0"/>
              <a:buChar char="•"/>
            </a:pPr>
            <a:r>
              <a:rPr lang="en-GB" sz="1400" dirty="0"/>
              <a:t>The main role of Network Time Protocol (NTP) is to synchronize the time of the devices on the network.</a:t>
            </a:r>
          </a:p>
          <a:p>
            <a:pPr marL="177800" indent="-177800">
              <a:spcAft>
                <a:spcPts val="400"/>
              </a:spcAft>
              <a:buClr>
                <a:srgbClr val="000000"/>
              </a:buClr>
              <a:buFont typeface="Arial" pitchFamily="34" charset="0"/>
              <a:buChar char="•"/>
            </a:pPr>
            <a:r>
              <a:rPr sz="1400" dirty="0"/>
              <a:t>NTP enables a device to update its clock from a trusted network time source. A device receiving authoritative time can be conﬁgured to serve time to other machines, enabling groups of devices to be closely synchronized.</a:t>
            </a:r>
            <a:r>
              <a:rPr lang="en-GB" sz="1400" dirty="0"/>
              <a:t> </a:t>
            </a:r>
          </a:p>
          <a:p>
            <a:pPr marL="177800" indent="-177800">
              <a:spcAft>
                <a:spcPts val="400"/>
              </a:spcAft>
              <a:buClr>
                <a:srgbClr val="000000"/>
              </a:buClr>
              <a:buFont typeface="Arial" pitchFamily="34" charset="0"/>
              <a:buChar char="•"/>
            </a:pPr>
            <a:r>
              <a:rPr lang="en-GB" sz="1400" dirty="0"/>
              <a:t>NTP runs over UDP using port 123 as source and destination.</a:t>
            </a:r>
          </a:p>
          <a:p>
            <a:pPr marL="177800" indent="-177800">
              <a:spcAft>
                <a:spcPts val="400"/>
              </a:spcAft>
              <a:buClr>
                <a:srgbClr val="000000"/>
              </a:buClr>
              <a:buFont typeface="Arial" pitchFamily="34" charset="0"/>
              <a:buChar char="•"/>
            </a:pPr>
            <a:r>
              <a:rPr lang="en-GB" sz="1400" dirty="0"/>
              <a:t>An authoritative time source is usually a radio clock, or an atomic clock attached to a time server. Authoritative server in NTP is a very accurate time source. It is the role of NTP to distribute the time across the network. </a:t>
            </a:r>
          </a:p>
          <a:p>
            <a:pPr marL="177800" indent="-177800">
              <a:spcAft>
                <a:spcPts val="400"/>
              </a:spcAft>
              <a:buClr>
                <a:srgbClr val="000000"/>
              </a:buClr>
              <a:buFont typeface="Arial" pitchFamily="34" charset="0"/>
              <a:buChar char="•"/>
            </a:pPr>
            <a:r>
              <a:rPr lang="en-GB" sz="1400" dirty="0"/>
              <a:t>NTP uses the concept of strata (layers) to describe how far away a host is from an authoritative time source. The most authoritative sources are in stratum 1.</a:t>
            </a:r>
          </a:p>
          <a:p>
            <a:pPr marL="0" indent="0">
              <a:spcBef>
                <a:spcPts val="0"/>
              </a:spcBef>
              <a:spcAft>
                <a:spcPts val="300"/>
              </a:spcAft>
              <a:buNone/>
            </a:pPr>
            <a:endParaRPr lang="en-GB" sz="1400" dirty="0"/>
          </a:p>
          <a:p>
            <a:pPr marL="0" indent="0">
              <a:spcBef>
                <a:spcPts val="0"/>
              </a:spcBef>
              <a:spcAft>
                <a:spcPts val="300"/>
              </a:spcAft>
              <a:buNone/>
            </a:pPr>
            <a:endParaRPr lang="en-GB" sz="1400" dirty="0"/>
          </a:p>
        </p:txBody>
      </p:sp>
    </p:spTree>
    <p:extLst>
      <p:ext uri="{BB962C8B-B14F-4D97-AF65-F5344CB8AC3E}">
        <p14:creationId xmlns:p14="http://schemas.microsoft.com/office/powerpoint/2010/main" val="440967183"/>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6299" y="-6107"/>
            <a:ext cx="8896431" cy="873007"/>
          </a:xfrm>
        </p:spPr>
        <p:txBody>
          <a:bodyPr/>
          <a:lstStyle/>
          <a:p>
            <a:r>
              <a:rPr lang="en-US" altLang="en-US" sz="1600" dirty="0"/>
              <a:t>Networking Protocols</a:t>
            </a:r>
            <a:br>
              <a:rPr lang="en-US" altLang="en-US" sz="1600" dirty="0"/>
            </a:br>
            <a:r>
              <a:rPr lang="en-GB" dirty="0"/>
              <a:t>NTP (Contd.) </a:t>
            </a:r>
          </a:p>
        </p:txBody>
      </p:sp>
      <p:sp>
        <p:nvSpPr>
          <p:cNvPr id="6" name="Content Placeholder 5"/>
          <p:cNvSpPr>
            <a:spLocks noGrp="1"/>
          </p:cNvSpPr>
          <p:nvPr>
            <p:ph idx="1"/>
          </p:nvPr>
        </p:nvSpPr>
        <p:spPr>
          <a:xfrm>
            <a:off x="172975" y="866900"/>
            <a:ext cx="8798050" cy="4144487"/>
          </a:xfrm>
        </p:spPr>
        <p:txBody>
          <a:bodyPr/>
          <a:lstStyle/>
          <a:p>
            <a:pPr>
              <a:buClr>
                <a:srgbClr val="000000"/>
              </a:buClr>
              <a:buFont typeface="Arial" panose="020B0604020202020204" pitchFamily="34" charset="0"/>
              <a:buChar char="•"/>
            </a:pPr>
            <a:r>
              <a:rPr sz="1400" dirty="0"/>
              <a:t>NTP avoids synchronizing with upstream servers whose time is not accurate by using these two ways:</a:t>
            </a:r>
          </a:p>
          <a:p>
            <a:pPr lvl="1">
              <a:buClr>
                <a:srgbClr val="000000"/>
              </a:buClr>
              <a:buFont typeface="Arial" panose="020B0604020202020204" pitchFamily="34" charset="0"/>
              <a:buChar char="•"/>
            </a:pPr>
            <a:r>
              <a:rPr dirty="0"/>
              <a:t>NTP never synchronizes with a NTP server that is not itself synchronized.</a:t>
            </a:r>
          </a:p>
          <a:p>
            <a:pPr lvl="1">
              <a:buClr>
                <a:srgbClr val="000000"/>
              </a:buClr>
              <a:buFont typeface="Arial" panose="020B0604020202020204" pitchFamily="34" charset="0"/>
              <a:buChar char="•"/>
            </a:pPr>
            <a:r>
              <a:rPr dirty="0"/>
              <a:t>NTP compares time reported by several NTP servers, and will not synchronize to a server whose time is an outlier.</a:t>
            </a:r>
            <a:endParaRPr lang="en-GB" dirty="0"/>
          </a:p>
          <a:p>
            <a:pPr marL="177800" indent="-177800">
              <a:buClr>
                <a:srgbClr val="000000"/>
              </a:buClr>
              <a:buFont typeface="Arial" pitchFamily="34" charset="0"/>
              <a:buChar char="•"/>
            </a:pPr>
            <a:r>
              <a:rPr lang="en-GB" sz="1400" dirty="0"/>
              <a:t>Clients usually synchronize with the lowest stratum server they can access. But NTP incorporates safeguards as well: it prefers to have access to at least three lower-stratum time sources because this helps it determine if any single source is incorrect.</a:t>
            </a:r>
          </a:p>
          <a:p>
            <a:pPr>
              <a:buNone/>
            </a:pPr>
            <a:r>
              <a:rPr lang="en-GB" sz="1400" b="1" dirty="0"/>
              <a:t>NTP Association Modes</a:t>
            </a:r>
            <a:r>
              <a:rPr lang="en-GB" sz="1400" dirty="0"/>
              <a:t> - NTP servers can associate in several modes, including:</a:t>
            </a:r>
          </a:p>
          <a:p>
            <a:pPr marL="276225">
              <a:spcBef>
                <a:spcPts val="0"/>
              </a:spcBef>
              <a:buFont typeface="Arial" pitchFamily="34" charset="0"/>
              <a:buChar char="•"/>
            </a:pPr>
            <a:r>
              <a:rPr lang="en-GB" sz="1400" dirty="0"/>
              <a:t>Client/Server</a:t>
            </a:r>
          </a:p>
          <a:p>
            <a:pPr marL="276225">
              <a:spcBef>
                <a:spcPts val="0"/>
              </a:spcBef>
              <a:buFont typeface="Arial" pitchFamily="34" charset="0"/>
              <a:buChar char="•"/>
            </a:pPr>
            <a:r>
              <a:rPr lang="en-GB" sz="1400" dirty="0"/>
              <a:t>Symmetric Active/Passive</a:t>
            </a:r>
          </a:p>
          <a:p>
            <a:pPr marL="276225">
              <a:spcBef>
                <a:spcPts val="0"/>
              </a:spcBef>
              <a:buFont typeface="Arial" pitchFamily="34" charset="0"/>
              <a:buChar char="•"/>
            </a:pPr>
            <a:r>
              <a:rPr lang="en-GB" sz="1400" dirty="0"/>
              <a:t>Broadcast  </a:t>
            </a:r>
          </a:p>
          <a:p>
            <a:pPr marL="0" indent="0">
              <a:spcBef>
                <a:spcPts val="0"/>
              </a:spcBef>
              <a:spcAft>
                <a:spcPts val="300"/>
              </a:spcAft>
              <a:buNone/>
            </a:pPr>
            <a:endParaRPr lang="en-GB" sz="1400" dirty="0"/>
          </a:p>
          <a:p>
            <a:pPr marL="0" indent="0">
              <a:spcBef>
                <a:spcPts val="0"/>
              </a:spcBef>
              <a:spcAft>
                <a:spcPts val="300"/>
              </a:spcAft>
              <a:buNone/>
            </a:pPr>
            <a:endParaRPr lang="en-GB" sz="1400" dirty="0"/>
          </a:p>
        </p:txBody>
      </p:sp>
    </p:spTree>
    <p:extLst>
      <p:ext uri="{BB962C8B-B14F-4D97-AF65-F5344CB8AC3E}">
        <p14:creationId xmlns:p14="http://schemas.microsoft.com/office/powerpoint/2010/main" val="359263547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NTP (Contd.)</a:t>
            </a:r>
          </a:p>
        </p:txBody>
      </p:sp>
      <p:sp>
        <p:nvSpPr>
          <p:cNvPr id="6" name="Content Placeholder 5"/>
          <p:cNvSpPr>
            <a:spLocks noGrp="1"/>
          </p:cNvSpPr>
          <p:nvPr>
            <p:ph idx="1"/>
          </p:nvPr>
        </p:nvSpPr>
        <p:spPr>
          <a:xfrm>
            <a:off x="172975" y="890650"/>
            <a:ext cx="8798050" cy="3645727"/>
          </a:xfrm>
        </p:spPr>
        <p:txBody>
          <a:bodyPr/>
          <a:lstStyle/>
          <a:p>
            <a:pPr marL="0" indent="0">
              <a:spcBef>
                <a:spcPts val="0"/>
              </a:spcBef>
              <a:spcAft>
                <a:spcPts val="300"/>
              </a:spcAft>
              <a:buNone/>
            </a:pPr>
            <a:r>
              <a:rPr sz="1600" b="1" dirty="0"/>
              <a:t>Client/Server Mode</a:t>
            </a:r>
            <a:r>
              <a:rPr sz="1600" dirty="0"/>
              <a:t>  </a:t>
            </a:r>
          </a:p>
          <a:p>
            <a:pPr marL="276225">
              <a:buClr>
                <a:srgbClr val="000000"/>
              </a:buClr>
              <a:buFont typeface="Arial" pitchFamily="34" charset="0"/>
              <a:buChar char="•"/>
            </a:pPr>
            <a:r>
              <a:rPr lang="en-GB" sz="1600" dirty="0"/>
              <a:t>This is the most common mode in which a client or dependent server can sync with a group member</a:t>
            </a:r>
            <a:r>
              <a:rPr sz="1600" dirty="0"/>
              <a:t>, but not the reverse, protecting against protocol attacks or malfunctions.</a:t>
            </a:r>
            <a:endParaRPr lang="en-GB" sz="1600" dirty="0"/>
          </a:p>
          <a:p>
            <a:pPr marL="276225">
              <a:buClr>
                <a:srgbClr val="000000"/>
              </a:buClr>
              <a:buFont typeface="Arial" pitchFamily="34" charset="0"/>
              <a:buChar char="•"/>
            </a:pPr>
            <a:r>
              <a:rPr lang="en-GB" sz="1600" dirty="0"/>
              <a:t>Client-to-server requests are made via asynchronous remote procedure calls.</a:t>
            </a:r>
          </a:p>
          <a:p>
            <a:pPr marL="276225">
              <a:buClr>
                <a:srgbClr val="000000"/>
              </a:buClr>
              <a:buFont typeface="Arial" pitchFamily="34" charset="0"/>
              <a:buChar char="•"/>
            </a:pPr>
            <a:r>
              <a:rPr sz="1600" dirty="0"/>
              <a:t>In this mode, a client requests time from one or more servers and processes replies as received. The server changes addresses and ports, overwrites message ﬁelds, recalculates the checksum, and returns the message immediately. </a:t>
            </a:r>
          </a:p>
          <a:p>
            <a:pPr marL="276225">
              <a:buClr>
                <a:srgbClr val="000000"/>
              </a:buClr>
              <a:buFont typeface="Arial" pitchFamily="34" charset="0"/>
              <a:buChar char="•"/>
            </a:pPr>
            <a:r>
              <a:rPr sz="1600" dirty="0"/>
              <a:t>Information included in the NTP message lets the client determine the skew between server and local time, enabling clock adjustment. </a:t>
            </a:r>
          </a:p>
          <a:p>
            <a:pPr marL="276225">
              <a:buClr>
                <a:srgbClr val="000000"/>
              </a:buClr>
              <a:buFont typeface="Arial" pitchFamily="34" charset="0"/>
              <a:buChar char="•"/>
            </a:pPr>
            <a:r>
              <a:rPr sz="1600" dirty="0"/>
              <a:t>The message also includes information to calculate the expected timekeeping accuracy and reliability, as well as help the client select the best server.</a:t>
            </a:r>
            <a:endParaRPr lang="en-GB" sz="1600" dirty="0"/>
          </a:p>
          <a:p>
            <a:pPr marL="0" indent="0">
              <a:spcBef>
                <a:spcPts val="0"/>
              </a:spcBef>
              <a:spcAft>
                <a:spcPts val="300"/>
              </a:spcAft>
              <a:buNone/>
            </a:pPr>
            <a:endParaRPr lang="en-GB" sz="1600" dirty="0"/>
          </a:p>
        </p:txBody>
      </p:sp>
    </p:spTree>
    <p:extLst>
      <p:ext uri="{BB962C8B-B14F-4D97-AF65-F5344CB8AC3E}">
        <p14:creationId xmlns:p14="http://schemas.microsoft.com/office/powerpoint/2010/main" val="407947209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NTP (Contd.)</a:t>
            </a:r>
          </a:p>
        </p:txBody>
      </p:sp>
      <p:sp>
        <p:nvSpPr>
          <p:cNvPr id="6" name="Content Placeholder 5"/>
          <p:cNvSpPr>
            <a:spLocks noGrp="1"/>
          </p:cNvSpPr>
          <p:nvPr>
            <p:ph idx="1"/>
          </p:nvPr>
        </p:nvSpPr>
        <p:spPr>
          <a:xfrm>
            <a:off x="172975" y="890650"/>
            <a:ext cx="8798050" cy="3966361"/>
          </a:xfrm>
        </p:spPr>
        <p:txBody>
          <a:bodyPr/>
          <a:lstStyle/>
          <a:p>
            <a:pPr marL="0" indent="0">
              <a:spcAft>
                <a:spcPts val="0"/>
              </a:spcAft>
              <a:buNone/>
            </a:pPr>
            <a:r>
              <a:rPr sz="1600" b="1" dirty="0"/>
              <a:t>Symmetric Active/Passive Mode</a:t>
            </a:r>
          </a:p>
          <a:p>
            <a:pPr marL="177800" indent="-177800">
              <a:buFont typeface="Arial" pitchFamily="34" charset="0"/>
              <a:buChar char="•"/>
            </a:pPr>
            <a:r>
              <a:rPr lang="en-GB" sz="1600" dirty="0"/>
              <a:t>In this mode, a group of low stratum peers work as backups for one another. Each peer derives time from one or more primary reference sources or from reliable secondary servers.</a:t>
            </a:r>
          </a:p>
          <a:p>
            <a:pPr marL="177800" indent="-177800">
              <a:buFont typeface="Arial" pitchFamily="34" charset="0"/>
              <a:buChar char="•"/>
            </a:pPr>
            <a:r>
              <a:rPr lang="en-GB" sz="1600" dirty="0"/>
              <a:t>Symmetric/active mode is usually conﬁgured by declaring a peer in the conﬁguration ﬁle, telling the peer that one wishes to obtain time from it, and provide time back if necessary. </a:t>
            </a:r>
          </a:p>
          <a:p>
            <a:pPr marL="177800" indent="-177800">
              <a:buFont typeface="Arial" pitchFamily="34" charset="0"/>
              <a:buChar char="•"/>
            </a:pPr>
            <a:r>
              <a:rPr lang="en-GB" sz="1600" dirty="0"/>
              <a:t>Symmetric modes are most often used to interconnect two or more servers that work as a mutually redundant group.</a:t>
            </a:r>
          </a:p>
        </p:txBody>
      </p:sp>
    </p:spTree>
    <p:extLst>
      <p:ext uri="{BB962C8B-B14F-4D97-AF65-F5344CB8AC3E}">
        <p14:creationId xmlns:p14="http://schemas.microsoft.com/office/powerpoint/2010/main" val="3159204431"/>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NTP (Contd.)</a:t>
            </a:r>
          </a:p>
        </p:txBody>
      </p:sp>
      <p:sp>
        <p:nvSpPr>
          <p:cNvPr id="6" name="Content Placeholder 5"/>
          <p:cNvSpPr>
            <a:spLocks noGrp="1"/>
          </p:cNvSpPr>
          <p:nvPr>
            <p:ph idx="1"/>
          </p:nvPr>
        </p:nvSpPr>
        <p:spPr>
          <a:xfrm>
            <a:off x="172975" y="855611"/>
            <a:ext cx="8798050" cy="3966361"/>
          </a:xfrm>
        </p:spPr>
        <p:txBody>
          <a:bodyPr/>
          <a:lstStyle/>
          <a:p>
            <a:pPr marL="0" indent="0">
              <a:spcAft>
                <a:spcPts val="0"/>
              </a:spcAft>
              <a:buNone/>
            </a:pPr>
            <a:r>
              <a:rPr sz="1600" b="1" dirty="0"/>
              <a:t>Broadcast and/or Multicast Mode</a:t>
            </a:r>
          </a:p>
          <a:p>
            <a:pPr marL="177800" indent="-177800">
              <a:spcBef>
                <a:spcPts val="100"/>
              </a:spcBef>
              <a:buClr>
                <a:srgbClr val="000000"/>
              </a:buClr>
              <a:buFont typeface="Arial" pitchFamily="34" charset="0"/>
              <a:buChar char="•"/>
            </a:pPr>
            <a:r>
              <a:rPr sz="1600" dirty="0"/>
              <a:t>When only modest requirements for accuracy exist, clients can use </a:t>
            </a:r>
            <a:r>
              <a:rPr lang="en-GB" sz="1600" dirty="0"/>
              <a:t>NTP broadcast and/or multicast modes, where many clients are conﬁgured the same way, and one broadcast server (on the same subnet) provides time for them all.</a:t>
            </a:r>
          </a:p>
          <a:p>
            <a:pPr marL="177800" indent="-177800">
              <a:spcBef>
                <a:spcPts val="100"/>
              </a:spcBef>
              <a:buClr>
                <a:srgbClr val="000000"/>
              </a:buClr>
              <a:buFont typeface="Arial" pitchFamily="34" charset="0"/>
              <a:buChar char="•"/>
            </a:pPr>
            <a:r>
              <a:rPr sz="1600" dirty="0"/>
              <a:t>Conﬁguring a broadcast server is done using the broadcast command, and then providing a local subnet address. The broadcast client command lets the broadcast client respond to broadcast messages received on any interface. </a:t>
            </a:r>
            <a:endParaRPr lang="en-GB" sz="1600" dirty="0"/>
          </a:p>
          <a:p>
            <a:pPr marL="177800" indent="-177800">
              <a:spcBef>
                <a:spcPts val="100"/>
              </a:spcBef>
              <a:buClr>
                <a:srgbClr val="000000"/>
              </a:buClr>
              <a:buFont typeface="Arial" pitchFamily="34" charset="0"/>
              <a:buChar char="•"/>
            </a:pPr>
            <a:r>
              <a:rPr lang="en-GB" sz="1600" dirty="0"/>
              <a:t>This mode cannot be used beyond a single subnet. This mode should always be authenticated because an intruder can impersonate a broadcast server and propagate false time values.</a:t>
            </a:r>
          </a:p>
        </p:txBody>
      </p:sp>
    </p:spTree>
    <p:extLst>
      <p:ext uri="{BB962C8B-B14F-4D97-AF65-F5344CB8AC3E}">
        <p14:creationId xmlns:p14="http://schemas.microsoft.com/office/powerpoint/2010/main" val="3773732140"/>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NAT</a:t>
            </a:r>
          </a:p>
        </p:txBody>
      </p:sp>
      <p:sp>
        <p:nvSpPr>
          <p:cNvPr id="6" name="Content Placeholder 5"/>
          <p:cNvSpPr>
            <a:spLocks noGrp="1"/>
          </p:cNvSpPr>
          <p:nvPr>
            <p:ph idx="1"/>
          </p:nvPr>
        </p:nvSpPr>
        <p:spPr>
          <a:xfrm>
            <a:off x="172975" y="820312"/>
            <a:ext cx="8798050" cy="4025738"/>
          </a:xfrm>
        </p:spPr>
        <p:txBody>
          <a:bodyPr/>
          <a:lstStyle/>
          <a:p>
            <a:pPr marL="180975">
              <a:buClr>
                <a:srgbClr val="000000"/>
              </a:buClr>
              <a:buFont typeface="Arial" pitchFamily="34" charset="0"/>
              <a:buChar char="•"/>
            </a:pPr>
            <a:r>
              <a:rPr lang="en-GB" sz="1400" dirty="0"/>
              <a:t>Network Address Translation (NAT) </a:t>
            </a:r>
            <a:r>
              <a:rPr sz="1400" dirty="0"/>
              <a:t>helps with the problem of IPv4 address depletion. NAT </a:t>
            </a:r>
            <a:r>
              <a:rPr lang="en-GB" sz="1400" dirty="0"/>
              <a:t>works by mapping thousands of private internal IPv4 addresses to a range of public addresses. </a:t>
            </a:r>
          </a:p>
          <a:p>
            <a:pPr marL="180975">
              <a:spcBef>
                <a:spcPts val="0"/>
              </a:spcBef>
              <a:buClr>
                <a:srgbClr val="000000"/>
              </a:buClr>
              <a:buFont typeface="Arial" pitchFamily="34" charset="0"/>
              <a:buChar char="•"/>
            </a:pPr>
            <a:r>
              <a:rPr lang="en-GB" sz="1400" dirty="0"/>
              <a:t>NAT identifies trafﬁc to and from a speciﬁc device, translating between external/public and internal/private IPv4 addresses.</a:t>
            </a:r>
          </a:p>
          <a:p>
            <a:pPr marL="180975">
              <a:spcBef>
                <a:spcPts val="0"/>
              </a:spcBef>
              <a:buClr>
                <a:srgbClr val="000000"/>
              </a:buClr>
              <a:buFont typeface="Arial" pitchFamily="34" charset="0"/>
              <a:buChar char="•"/>
            </a:pPr>
            <a:r>
              <a:rPr lang="en-US" sz="1400" dirty="0"/>
              <a:t>It enables an organization to easily change service providers or voluntarily renumber network resources without affecting their public IPv4 address space.</a:t>
            </a:r>
          </a:p>
          <a:p>
            <a:pPr marL="180975">
              <a:spcBef>
                <a:spcPts val="0"/>
              </a:spcBef>
              <a:buClr>
                <a:srgbClr val="000000"/>
              </a:buClr>
              <a:buFont typeface="Arial" pitchFamily="34" charset="0"/>
              <a:buChar char="•"/>
            </a:pPr>
            <a:r>
              <a:rPr lang="en-US" sz="1400" dirty="0"/>
              <a:t>NAT also hides clients on the internal network behind a range of public addresses, providing a sense of security against the devices being directly attacked from outside. </a:t>
            </a:r>
            <a:endParaRPr lang="en-GB" sz="1400" dirty="0"/>
          </a:p>
          <a:p>
            <a:pPr marL="11112" indent="0">
              <a:spcAft>
                <a:spcPts val="0"/>
              </a:spcAft>
              <a:buNone/>
            </a:pPr>
            <a:r>
              <a:rPr lang="en-IN" sz="1400" b="1" dirty="0"/>
              <a:t>Types of NAT</a:t>
            </a:r>
          </a:p>
          <a:p>
            <a:pPr marL="358775">
              <a:buClr>
                <a:srgbClr val="000000"/>
              </a:buClr>
              <a:buFont typeface="Arial" pitchFamily="34" charset="0"/>
              <a:buChar char="•"/>
            </a:pPr>
            <a:r>
              <a:rPr lang="en-GB" sz="1400" dirty="0"/>
              <a:t>Static address translation (static NAT) </a:t>
            </a:r>
          </a:p>
          <a:p>
            <a:pPr marL="358775">
              <a:buClr>
                <a:srgbClr val="000000"/>
              </a:buClr>
              <a:buFont typeface="Arial" pitchFamily="34" charset="0"/>
              <a:buChar char="•"/>
            </a:pPr>
            <a:r>
              <a:rPr lang="en-GB" sz="1400" dirty="0"/>
              <a:t>Dynamic address translation (dynamic NAT) </a:t>
            </a:r>
          </a:p>
          <a:p>
            <a:pPr marL="358775">
              <a:buClr>
                <a:srgbClr val="000000"/>
              </a:buClr>
              <a:buFont typeface="Arial" pitchFamily="34" charset="0"/>
              <a:buChar char="•"/>
            </a:pPr>
            <a:r>
              <a:rPr lang="en-GB" sz="1400" dirty="0"/>
              <a:t>Overloading (also called Port Address Translation or PAT) </a:t>
            </a:r>
          </a:p>
          <a:p>
            <a:pPr marL="11112" indent="0">
              <a:buNone/>
            </a:pPr>
            <a:endParaRPr lang="en-IN" sz="1400" b="1" dirty="0">
              <a:solidFill>
                <a:srgbClr val="FF0000"/>
              </a:solidFill>
            </a:endParaRPr>
          </a:p>
        </p:txBody>
      </p:sp>
    </p:spTree>
    <p:extLst>
      <p:ext uri="{BB962C8B-B14F-4D97-AF65-F5344CB8AC3E}">
        <p14:creationId xmlns:p14="http://schemas.microsoft.com/office/powerpoint/2010/main" val="2444972726"/>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NAT (Contd.)</a:t>
            </a:r>
          </a:p>
        </p:txBody>
      </p:sp>
      <p:sp>
        <p:nvSpPr>
          <p:cNvPr id="6" name="Content Placeholder 5"/>
          <p:cNvSpPr>
            <a:spLocks noGrp="1"/>
          </p:cNvSpPr>
          <p:nvPr>
            <p:ph idx="1"/>
          </p:nvPr>
        </p:nvSpPr>
        <p:spPr>
          <a:xfrm>
            <a:off x="136739" y="820008"/>
            <a:ext cx="8798050" cy="3966361"/>
          </a:xfrm>
        </p:spPr>
        <p:txBody>
          <a:bodyPr/>
          <a:lstStyle/>
          <a:p>
            <a:pPr marL="295275" indent="-285750">
              <a:buClr>
                <a:srgbClr val="000000"/>
              </a:buClr>
              <a:buFont typeface="Arial" panose="020B0604020202020204" pitchFamily="34" charset="0"/>
              <a:buChar char="•"/>
            </a:pPr>
            <a:r>
              <a:rPr lang="en-US" sz="1400" dirty="0"/>
              <a:t>IPv6 was developed with the intention of making NAT unnecessary.</a:t>
            </a:r>
            <a:endParaRPr lang="en-GB" sz="1400" dirty="0"/>
          </a:p>
          <a:p>
            <a:pPr marL="295275" indent="-285750">
              <a:buClr>
                <a:srgbClr val="000000"/>
              </a:buClr>
              <a:buFont typeface="Arial" panose="020B0604020202020204" pitchFamily="34" charset="0"/>
              <a:buChar char="•"/>
            </a:pPr>
            <a:r>
              <a:rPr lang="en-GB" sz="1400" dirty="0"/>
              <a:t>IPv6 provides protocol translation between IPv4 and IPv6. This is known as NAT64. NAT for IPv6 is used in a much different context than NAT for IPv4. </a:t>
            </a:r>
          </a:p>
          <a:p>
            <a:pPr marL="295275" indent="-285750">
              <a:buClr>
                <a:srgbClr val="000000"/>
              </a:buClr>
              <a:buFont typeface="Arial" panose="020B0604020202020204" pitchFamily="34" charset="0"/>
              <a:buChar char="•"/>
            </a:pPr>
            <a:r>
              <a:rPr lang="en-US" sz="1400" dirty="0"/>
              <a:t>The varieties of NAT for IPv6 are used to transparently provide access between IPv6-only and IPv4-only networks.</a:t>
            </a:r>
            <a:endParaRPr lang="en-GB" sz="1400" dirty="0"/>
          </a:p>
          <a:p>
            <a:pPr marL="11112" indent="0">
              <a:buNone/>
            </a:pPr>
            <a:r>
              <a:rPr lang="en-IN" sz="1400" b="1" dirty="0"/>
              <a:t>Four NAT Addresses</a:t>
            </a:r>
            <a:endParaRPr lang="en-GB" sz="1400" dirty="0"/>
          </a:p>
          <a:p>
            <a:pPr marL="11112" indent="0">
              <a:buClr>
                <a:srgbClr val="000000"/>
              </a:buClr>
              <a:buNone/>
            </a:pPr>
            <a:r>
              <a:rPr lang="en-GB" sz="1400" dirty="0"/>
              <a:t>NAT includes four types of addresses:</a:t>
            </a:r>
          </a:p>
          <a:p>
            <a:pPr marL="358775">
              <a:spcBef>
                <a:spcPts val="0"/>
              </a:spcBef>
              <a:spcAft>
                <a:spcPts val="0"/>
              </a:spcAft>
              <a:buClr>
                <a:srgbClr val="000000"/>
              </a:buClr>
              <a:buFont typeface="Arial" pitchFamily="34" charset="0"/>
              <a:buChar char="•"/>
            </a:pPr>
            <a:r>
              <a:rPr lang="en-GB" sz="1400" b="1" dirty="0"/>
              <a:t>Inside address - </a:t>
            </a:r>
            <a:r>
              <a:rPr lang="en-GB" sz="1400" dirty="0"/>
              <a:t>This is the address of the device which is being translated by NAT.</a:t>
            </a:r>
          </a:p>
          <a:p>
            <a:pPr marL="358775">
              <a:spcBef>
                <a:spcPts val="0"/>
              </a:spcBef>
              <a:spcAft>
                <a:spcPts val="0"/>
              </a:spcAft>
              <a:buClr>
                <a:srgbClr val="000000"/>
              </a:buClr>
              <a:buFont typeface="Arial" pitchFamily="34" charset="0"/>
              <a:buChar char="•"/>
            </a:pPr>
            <a:r>
              <a:rPr lang="en-GB" sz="1400" b="1" dirty="0"/>
              <a:t>Outside address - </a:t>
            </a:r>
            <a:r>
              <a:rPr lang="en-GB" sz="1400" dirty="0"/>
              <a:t>This is the address of the destination device.</a:t>
            </a:r>
          </a:p>
          <a:p>
            <a:pPr marL="358775">
              <a:spcBef>
                <a:spcPts val="0"/>
              </a:spcBef>
              <a:spcAft>
                <a:spcPts val="0"/>
              </a:spcAft>
              <a:buClr>
                <a:srgbClr val="000000"/>
              </a:buClr>
              <a:buFont typeface="Arial" pitchFamily="34" charset="0"/>
              <a:buChar char="•"/>
            </a:pPr>
            <a:r>
              <a:rPr lang="en-GB" sz="1400" b="1" dirty="0"/>
              <a:t>Local address - </a:t>
            </a:r>
            <a:r>
              <a:rPr lang="en-US" sz="1400" dirty="0"/>
              <a:t>This is any address that appears on the inside portion of the network.</a:t>
            </a:r>
          </a:p>
          <a:p>
            <a:pPr marL="358775">
              <a:spcBef>
                <a:spcPts val="0"/>
              </a:spcBef>
              <a:spcAft>
                <a:spcPts val="0"/>
              </a:spcAft>
              <a:buClr>
                <a:srgbClr val="000000"/>
              </a:buClr>
              <a:buFont typeface="Arial" pitchFamily="34" charset="0"/>
              <a:buChar char="•"/>
            </a:pPr>
            <a:r>
              <a:rPr lang="en-GB" sz="1400" b="1" dirty="0"/>
              <a:t>Global address - </a:t>
            </a:r>
            <a:r>
              <a:rPr lang="en-US" sz="1400" dirty="0"/>
              <a:t>This is any address that appears on the outside portion of the network.</a:t>
            </a:r>
            <a:endParaRPr lang="en-GB" sz="1400" dirty="0"/>
          </a:p>
        </p:txBody>
      </p:sp>
    </p:spTree>
    <p:extLst>
      <p:ext uri="{BB962C8B-B14F-4D97-AF65-F5344CB8AC3E}">
        <p14:creationId xmlns:p14="http://schemas.microsoft.com/office/powerpoint/2010/main" val="2652190993"/>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NAT (Contd.)</a:t>
            </a:r>
          </a:p>
        </p:txBody>
      </p:sp>
      <p:sp>
        <p:nvSpPr>
          <p:cNvPr id="6" name="Content Placeholder 5"/>
          <p:cNvSpPr>
            <a:spLocks noGrp="1"/>
          </p:cNvSpPr>
          <p:nvPr>
            <p:ph idx="1"/>
          </p:nvPr>
        </p:nvSpPr>
        <p:spPr>
          <a:xfrm>
            <a:off x="172976" y="806115"/>
            <a:ext cx="3852184" cy="3966361"/>
          </a:xfrm>
        </p:spPr>
        <p:txBody>
          <a:bodyPr/>
          <a:lstStyle/>
          <a:p>
            <a:pPr>
              <a:buClr>
                <a:srgbClr val="000000"/>
              </a:buClr>
              <a:buNone/>
            </a:pPr>
            <a:r>
              <a:rPr sz="1400" b="1" dirty="0"/>
              <a:t>Inside Source Address Translation</a:t>
            </a:r>
          </a:p>
          <a:p>
            <a:pPr marL="0" indent="0">
              <a:buClr>
                <a:srgbClr val="000000"/>
              </a:buClr>
              <a:buNone/>
            </a:pPr>
            <a:r>
              <a:rPr lang="en-GB" sz="1400" dirty="0"/>
              <a:t>IPv4 addresses can be translated into globally-unique IPv4 addresses when communicating outside the internal network. There are two options to accomplish this:</a:t>
            </a:r>
          </a:p>
          <a:p>
            <a:pPr marL="358775">
              <a:spcBef>
                <a:spcPts val="0"/>
              </a:spcBef>
              <a:spcAft>
                <a:spcPts val="0"/>
              </a:spcAft>
              <a:buClr>
                <a:srgbClr val="000000"/>
              </a:buClr>
              <a:buFont typeface="Arial" pitchFamily="34" charset="0"/>
              <a:buChar char="•"/>
            </a:pPr>
            <a:r>
              <a:rPr lang="en-GB" sz="1400" b="1" dirty="0"/>
              <a:t>Static translation</a:t>
            </a:r>
            <a:r>
              <a:rPr lang="en-GB" sz="1400" dirty="0"/>
              <a:t> </a:t>
            </a:r>
            <a:r>
              <a:rPr lang="en-GB" sz="1400" b="1" dirty="0"/>
              <a:t>-</a:t>
            </a:r>
            <a:r>
              <a:rPr lang="en-GB" sz="1400" dirty="0"/>
              <a:t> This method sets up a one-to-one mapping between an inside local address and an inside global address; useful when a host on the inside must be accessed from a ﬁxed outside address.</a:t>
            </a:r>
          </a:p>
          <a:p>
            <a:pPr marL="358775">
              <a:spcBef>
                <a:spcPts val="0"/>
              </a:spcBef>
              <a:spcAft>
                <a:spcPts val="0"/>
              </a:spcAft>
              <a:buClr>
                <a:srgbClr val="000000"/>
              </a:buClr>
              <a:buFont typeface="Arial" pitchFamily="34" charset="0"/>
              <a:buChar char="•"/>
            </a:pPr>
            <a:r>
              <a:rPr lang="en-GB" sz="1400" b="1" dirty="0"/>
              <a:t>Dynamic translation</a:t>
            </a:r>
            <a:r>
              <a:rPr lang="en-GB" sz="1400" dirty="0"/>
              <a:t> </a:t>
            </a:r>
            <a:r>
              <a:rPr lang="en-GB" sz="1400" b="1" dirty="0"/>
              <a:t>- </a:t>
            </a:r>
            <a:r>
              <a:rPr lang="en-GB" sz="1400" dirty="0"/>
              <a:t>This method maps between inside local addresses and a global address pool.</a:t>
            </a:r>
          </a:p>
          <a:p>
            <a:pPr marL="0" indent="0">
              <a:buNone/>
            </a:pPr>
            <a:r>
              <a:rPr lang="en-GB" sz="1400" dirty="0"/>
              <a:t>The ﬁgure shows a device translating a source address inside a network to a source address outside the network</a:t>
            </a:r>
          </a:p>
        </p:txBody>
      </p:sp>
      <p:pic>
        <p:nvPicPr>
          <p:cNvPr id="4" name="Picture 3" descr="nat.PNG">
            <a:extLst>
              <a:ext uri="{FF2B5EF4-FFF2-40B4-BE49-F238E27FC236}">
                <a16:creationId xmlns:a16="http://schemas.microsoft.com/office/drawing/2014/main" id="{6900A0F3-3C0E-4D4B-8C05-E03F8FAEF0DA}"/>
              </a:ext>
            </a:extLst>
          </p:cNvPr>
          <p:cNvPicPr>
            <a:picLocks noChangeAspect="1"/>
          </p:cNvPicPr>
          <p:nvPr/>
        </p:nvPicPr>
        <p:blipFill>
          <a:blip r:embed="rId3"/>
          <a:stretch>
            <a:fillRect/>
          </a:stretch>
        </p:blipFill>
        <p:spPr>
          <a:xfrm>
            <a:off x="3838543" y="1163174"/>
            <a:ext cx="5253017" cy="2860186"/>
          </a:xfrm>
          <a:prstGeom prst="rect">
            <a:avLst/>
          </a:prstGeom>
        </p:spPr>
      </p:pic>
    </p:spTree>
    <p:extLst>
      <p:ext uri="{BB962C8B-B14F-4D97-AF65-F5344CB8AC3E}">
        <p14:creationId xmlns:p14="http://schemas.microsoft.com/office/powerpoint/2010/main" val="110774269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(Contd.)</a:t>
            </a:r>
          </a:p>
        </p:txBody>
      </p:sp>
      <p:sp>
        <p:nvSpPr>
          <p:cNvPr id="11266" name="Rectangle 34"/>
          <p:cNvSpPr>
            <a:spLocks noGrp="1" noChangeArrowheads="1"/>
          </p:cNvSpPr>
          <p:nvPr>
            <p:ph idx="1"/>
          </p:nvPr>
        </p:nvSpPr>
        <p:spPr/>
        <p:txBody>
          <a:bodyPr/>
          <a:lstStyle/>
          <a:p>
            <a:pPr lvl="1">
              <a:buNone/>
            </a:pPr>
            <a:r>
              <a:rPr lang="en-GB" b="1" dirty="0"/>
              <a:t>Topic 5.3</a:t>
            </a:r>
          </a:p>
          <a:p>
            <a:pPr lvl="1">
              <a:buClrTx/>
            </a:pPr>
            <a:r>
              <a:rPr lang="en-GB" dirty="0"/>
              <a:t>Enquire if the learners know about IP addresses and their types. </a:t>
            </a:r>
          </a:p>
          <a:p>
            <a:pPr lvl="1">
              <a:buClrTx/>
            </a:pPr>
            <a:r>
              <a:rPr lang="en-GB" dirty="0"/>
              <a:t>Explain addressing and routing with the help of some examples and ask the participants to discuss their basic understanding.</a:t>
            </a:r>
          </a:p>
          <a:p>
            <a:pPr lvl="1"/>
            <a:endParaRPr lang="en-US" dirty="0"/>
          </a:p>
          <a:p>
            <a:pPr marL="0" indent="0">
              <a:lnSpc>
                <a:spcPct val="85000"/>
              </a:lnSpc>
              <a:spcBef>
                <a:spcPct val="30000"/>
              </a:spcBef>
              <a:buNone/>
            </a:pPr>
            <a:r>
              <a:rPr lang="en-US" sz="1400" b="1" dirty="0"/>
              <a:t>Topic 5.4</a:t>
            </a:r>
          </a:p>
          <a:p>
            <a:pPr lvl="1">
              <a:spcBef>
                <a:spcPts val="0"/>
              </a:spcBef>
              <a:buClr>
                <a:srgbClr val="000000"/>
              </a:buClr>
            </a:pPr>
            <a:r>
              <a:rPr lang="en-IN" altLang="ja-JP" dirty="0"/>
              <a:t>Explain to the class how switches connect devices on the network and r</a:t>
            </a:r>
            <a:r>
              <a:rPr lang="en-GB" dirty="0"/>
              <a:t>outers route the trafﬁc between different networks.</a:t>
            </a:r>
          </a:p>
          <a:p>
            <a:pPr lvl="1">
              <a:spcBef>
                <a:spcPts val="0"/>
              </a:spcBef>
              <a:buClr>
                <a:srgbClr val="000000"/>
              </a:buClr>
            </a:pPr>
            <a:r>
              <a:rPr lang="en-GB" dirty="0"/>
              <a:t>Familiarise the class with the concept of a firewall and explain how a firewall prevents unauthorized access into or out of a network.</a:t>
            </a:r>
          </a:p>
          <a:p>
            <a:pPr lvl="1">
              <a:spcBef>
                <a:spcPts val="0"/>
              </a:spcBef>
              <a:buClr>
                <a:srgbClr val="000000"/>
              </a:buClr>
            </a:pPr>
            <a:r>
              <a:rPr lang="en-GB" dirty="0"/>
              <a:t>Bring on the topic of load balancers and discuss how they improve the distribution of workload.</a:t>
            </a:r>
          </a:p>
          <a:p>
            <a:pPr lvl="1">
              <a:spcBef>
                <a:spcPts val="0"/>
              </a:spcBef>
              <a:buClr>
                <a:srgbClr val="000000"/>
              </a:buClr>
            </a:pPr>
            <a:r>
              <a:rPr lang="en-GB" dirty="0"/>
              <a:t>Ask the class if they are familiar with network diagrams and then conduct a discussion on the same.</a:t>
            </a:r>
          </a:p>
          <a:p>
            <a:pPr lvl="1"/>
            <a:endParaRPr lang="en-US" dirty="0"/>
          </a:p>
          <a:p>
            <a:pPr lvl="1">
              <a:lnSpc>
                <a:spcPct val="85000"/>
              </a:lnSpc>
              <a:spcBef>
                <a:spcPct val="30000"/>
              </a:spcBef>
            </a:pPr>
            <a:endParaRPr lang="en-US"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9766135"/>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643"/>
            <a:ext cx="8896431" cy="873007"/>
          </a:xfrm>
        </p:spPr>
        <p:txBody>
          <a:bodyPr/>
          <a:lstStyle/>
          <a:p>
            <a:r>
              <a:rPr lang="en-US" altLang="en-US" sz="1600" dirty="0"/>
              <a:t>Networking Protocols</a:t>
            </a:r>
            <a:br>
              <a:rPr lang="en-US" altLang="en-US" sz="1600" dirty="0"/>
            </a:br>
            <a:r>
              <a:rPr lang="en-GB" dirty="0"/>
              <a:t>NAT (Contd.)</a:t>
            </a:r>
          </a:p>
        </p:txBody>
      </p:sp>
      <p:sp>
        <p:nvSpPr>
          <p:cNvPr id="6" name="Content Placeholder 5"/>
          <p:cNvSpPr>
            <a:spLocks noGrp="1"/>
          </p:cNvSpPr>
          <p:nvPr>
            <p:ph idx="1"/>
          </p:nvPr>
        </p:nvSpPr>
        <p:spPr>
          <a:xfrm>
            <a:off x="87549" y="890650"/>
            <a:ext cx="3737691" cy="2094132"/>
          </a:xfrm>
        </p:spPr>
        <p:txBody>
          <a:bodyPr/>
          <a:lstStyle/>
          <a:p>
            <a:pPr marL="0" indent="0">
              <a:spcBef>
                <a:spcPts val="0"/>
              </a:spcBef>
              <a:spcAft>
                <a:spcPts val="0"/>
              </a:spcAft>
              <a:buNone/>
            </a:pPr>
            <a:r>
              <a:rPr lang="en-GB" sz="1400" b="1" dirty="0"/>
              <a:t>Overloading of Inside Global Addresses</a:t>
            </a:r>
          </a:p>
          <a:p>
            <a:pPr marL="0" indent="0">
              <a:spcBef>
                <a:spcPts val="0"/>
              </a:spcBef>
              <a:spcAft>
                <a:spcPts val="0"/>
              </a:spcAft>
              <a:buNone/>
            </a:pPr>
            <a:endParaRPr lang="en-GB" sz="1400" b="1" dirty="0"/>
          </a:p>
          <a:p>
            <a:pPr>
              <a:spcBef>
                <a:spcPts val="300"/>
              </a:spcBef>
              <a:spcAft>
                <a:spcPts val="300"/>
              </a:spcAft>
              <a:buFont typeface="Arial" panose="020B0604020202020204" pitchFamily="34" charset="0"/>
              <a:buChar char="•"/>
            </a:pPr>
            <a:r>
              <a:rPr lang="en-GB" sz="1400" dirty="0"/>
              <a:t>Using a single global address for multiple local addresses is known as overloading. </a:t>
            </a:r>
          </a:p>
          <a:p>
            <a:pPr>
              <a:spcBef>
                <a:spcPts val="300"/>
              </a:spcBef>
              <a:spcAft>
                <a:spcPts val="300"/>
              </a:spcAft>
              <a:buFont typeface="Arial" panose="020B0604020202020204" pitchFamily="34" charset="0"/>
              <a:buChar char="•"/>
            </a:pPr>
            <a:r>
              <a:rPr lang="en-US" sz="1400" dirty="0"/>
              <a:t>When overloading is conﬁgured, the NAT device gathers information from higher-level protocols (for example, TCP or UDP port numbers) to translate global addresses back to correct local addresses.</a:t>
            </a:r>
            <a:endParaRPr lang="en-GB" sz="1400" dirty="0"/>
          </a:p>
          <a:p>
            <a:pPr>
              <a:spcBef>
                <a:spcPts val="300"/>
              </a:spcBef>
              <a:spcAft>
                <a:spcPts val="300"/>
              </a:spcAft>
              <a:buFont typeface="Arial" panose="020B0604020202020204" pitchFamily="34" charset="0"/>
              <a:buChar char="•"/>
            </a:pPr>
            <a:r>
              <a:rPr lang="en-GB" sz="1400" dirty="0"/>
              <a:t>To map multiple local addresses to one global address, TCP or UDP port numbers are used to distinguish local addresses. T</a:t>
            </a:r>
            <a:r>
              <a:rPr lang="en-US" sz="1400" dirty="0"/>
              <a:t>his NAT process is called Port Address Translation (PAT).</a:t>
            </a:r>
            <a:endParaRPr lang="en-GB" sz="1400" dirty="0"/>
          </a:p>
        </p:txBody>
      </p:sp>
      <p:pic>
        <p:nvPicPr>
          <p:cNvPr id="4" name="Picture 3" descr="pat.PNG">
            <a:extLst>
              <a:ext uri="{FF2B5EF4-FFF2-40B4-BE49-F238E27FC236}">
                <a16:creationId xmlns:a16="http://schemas.microsoft.com/office/drawing/2014/main" id="{118D7DBE-5350-41E5-B6F5-638AF94E6D5E}"/>
              </a:ext>
            </a:extLst>
          </p:cNvPr>
          <p:cNvPicPr>
            <a:picLocks noChangeAspect="1"/>
          </p:cNvPicPr>
          <p:nvPr/>
        </p:nvPicPr>
        <p:blipFill>
          <a:blip r:embed="rId3"/>
          <a:stretch>
            <a:fillRect/>
          </a:stretch>
        </p:blipFill>
        <p:spPr>
          <a:xfrm>
            <a:off x="3657600" y="1345928"/>
            <a:ext cx="5229292" cy="2788955"/>
          </a:xfrm>
          <a:prstGeom prst="rect">
            <a:avLst/>
          </a:prstGeom>
        </p:spPr>
      </p:pic>
    </p:spTree>
    <p:extLst>
      <p:ext uri="{BB962C8B-B14F-4D97-AF65-F5344CB8AC3E}">
        <p14:creationId xmlns:p14="http://schemas.microsoft.com/office/powerpoint/2010/main" val="2397506979"/>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Networking Protocols</a:t>
            </a:r>
            <a:br>
              <a:rPr altLang="en-US" sz="1600" dirty="0"/>
            </a:br>
            <a:r>
              <a:rPr lang="en-GB" altLang="en-US" dirty="0"/>
              <a:t>Packet Tracer – </a:t>
            </a:r>
            <a:r>
              <a:rPr lang="en-GB" dirty="0"/>
              <a:t>Explore Network Protocols</a:t>
            </a:r>
          </a:p>
        </p:txBody>
      </p:sp>
      <p:sp>
        <p:nvSpPr>
          <p:cNvPr id="6" name="Content Placeholder 5"/>
          <p:cNvSpPr>
            <a:spLocks noGrp="1"/>
          </p:cNvSpPr>
          <p:nvPr>
            <p:ph idx="1"/>
          </p:nvPr>
        </p:nvSpPr>
        <p:spPr>
          <a:xfrm>
            <a:off x="148613" y="950025"/>
            <a:ext cx="8774301" cy="3429138"/>
          </a:xfrm>
        </p:spPr>
        <p:txBody>
          <a:bodyPr/>
          <a:lstStyle/>
          <a:p>
            <a:pPr>
              <a:buFont typeface="Arial" panose="020B0604020202020204" pitchFamily="34" charset="0"/>
              <a:buChar char="•"/>
            </a:pPr>
            <a:r>
              <a:rPr lang="en-GB" sz="1600" dirty="0"/>
              <a:t>In this Packet Tracer, you will do the following:</a:t>
            </a:r>
          </a:p>
          <a:p>
            <a:pPr>
              <a:buFont typeface="Arial" panose="020B0604020202020204" pitchFamily="34" charset="0"/>
              <a:buChar char="•"/>
            </a:pPr>
            <a:r>
              <a:rPr lang="en-IN" sz="1600" b="1" dirty="0"/>
              <a:t>Part 1</a:t>
            </a:r>
            <a:r>
              <a:rPr lang="en-IN" sz="1600" dirty="0"/>
              <a:t>: Configure DNS</a:t>
            </a:r>
          </a:p>
          <a:p>
            <a:pPr>
              <a:buFont typeface="Arial" panose="020B0604020202020204" pitchFamily="34" charset="0"/>
              <a:buChar char="•"/>
            </a:pPr>
            <a:r>
              <a:rPr lang="en-IN" sz="1600" b="1" dirty="0"/>
              <a:t>Part 2</a:t>
            </a:r>
            <a:r>
              <a:rPr lang="en-IN" sz="1600" dirty="0"/>
              <a:t>: Configure DHCP</a:t>
            </a:r>
          </a:p>
          <a:p>
            <a:pPr>
              <a:buFont typeface="Arial" panose="020B0604020202020204" pitchFamily="34" charset="0"/>
              <a:buChar char="•"/>
            </a:pPr>
            <a:r>
              <a:rPr lang="en-IN" sz="1600" b="1" dirty="0"/>
              <a:t>Part 3</a:t>
            </a:r>
            <a:r>
              <a:rPr lang="en-IN" sz="1600" dirty="0"/>
              <a:t>: Configure NTP</a:t>
            </a:r>
          </a:p>
          <a:p>
            <a:pPr>
              <a:buFont typeface="Arial" panose="020B0604020202020204" pitchFamily="34" charset="0"/>
              <a:buChar char="•"/>
            </a:pPr>
            <a:r>
              <a:rPr lang="en-IN" sz="1600" b="1" dirty="0"/>
              <a:t>Part 4</a:t>
            </a:r>
            <a:r>
              <a:rPr lang="en-IN" sz="1600" dirty="0"/>
              <a:t>: Use SSH to Configure a Switch</a:t>
            </a:r>
          </a:p>
          <a:p>
            <a:pPr>
              <a:buFont typeface="Arial" panose="020B0604020202020204" pitchFamily="34" charset="0"/>
              <a:buChar char="•"/>
            </a:pPr>
            <a:r>
              <a:rPr lang="en-IN" sz="1600" b="1" dirty="0"/>
              <a:t>Part 5</a:t>
            </a:r>
            <a:r>
              <a:rPr lang="en-IN" sz="1600" dirty="0"/>
              <a:t>: Use SNMP</a:t>
            </a:r>
          </a:p>
          <a:p>
            <a:pPr>
              <a:buFont typeface="Arial" panose="020B0604020202020204" pitchFamily="34" charset="0"/>
              <a:buChar char="•"/>
            </a:pPr>
            <a:r>
              <a:rPr lang="en-IN" sz="1600" b="1" dirty="0"/>
              <a:t>Part 6</a:t>
            </a:r>
            <a:r>
              <a:rPr lang="en-IN" sz="1600" dirty="0"/>
              <a:t>: Configure HTTPS</a:t>
            </a:r>
          </a:p>
          <a:p>
            <a:pPr>
              <a:buFont typeface="Arial" panose="020B0604020202020204" pitchFamily="34" charset="0"/>
              <a:buChar char="•"/>
            </a:pPr>
            <a:r>
              <a:rPr lang="en-IN" sz="1600" b="1" dirty="0"/>
              <a:t>Part 7</a:t>
            </a:r>
            <a:r>
              <a:rPr lang="en-IN" sz="1600" dirty="0"/>
              <a:t>: Configure EMAIL</a:t>
            </a:r>
          </a:p>
          <a:p>
            <a:pPr>
              <a:buFont typeface="Arial" panose="020B0604020202020204" pitchFamily="34" charset="0"/>
              <a:buChar char="•"/>
            </a:pPr>
            <a:r>
              <a:rPr lang="en-IN" sz="1600" b="1" dirty="0"/>
              <a:t>Part 8</a:t>
            </a:r>
            <a:r>
              <a:rPr lang="en-IN" sz="1600" dirty="0"/>
              <a:t>: Configure FTP</a:t>
            </a:r>
          </a:p>
          <a:p>
            <a:pPr>
              <a:buFont typeface="Arial" panose="020B0604020202020204" pitchFamily="34" charset="0"/>
              <a:buChar char="•"/>
            </a:pPr>
            <a:endParaRPr lang="en-GB" sz="1600" dirty="0"/>
          </a:p>
        </p:txBody>
      </p:sp>
    </p:spTree>
    <p:extLst>
      <p:ext uri="{BB962C8B-B14F-4D97-AF65-F5344CB8AC3E}">
        <p14:creationId xmlns:p14="http://schemas.microsoft.com/office/powerpoint/2010/main" val="47583902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25" y="1947545"/>
            <a:ext cx="8406941" cy="1460665"/>
          </a:xfrm>
        </p:spPr>
        <p:txBody>
          <a:bodyPr anchor="t"/>
          <a:lstStyle/>
          <a:p>
            <a:r>
              <a:rPr lang="en-US" dirty="0">
                <a:solidFill>
                  <a:schemeClr val="accent5">
                    <a:lumMod val="40000"/>
                    <a:lumOff val="60000"/>
                  </a:schemeClr>
                </a:solidFill>
              </a:rPr>
              <a:t>5.6  Troubleshooting </a:t>
            </a:r>
            <a:r>
              <a:rPr dirty="0"/>
              <a:t> </a:t>
            </a:r>
            <a:r>
              <a:rPr dirty="0">
                <a:solidFill>
                  <a:schemeClr val="accent5">
                    <a:lumMod val="40000"/>
                    <a:lumOff val="60000"/>
                  </a:schemeClr>
                </a:solidFill>
              </a:rPr>
              <a:t>Application Connectivity Issues</a:t>
            </a:r>
            <a:br>
              <a:rPr dirty="0"/>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396201712"/>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lang="en-GB" dirty="0"/>
              <a:t>Troubleshooting Common Network Connectivity Issues</a:t>
            </a:r>
          </a:p>
        </p:txBody>
      </p:sp>
      <p:sp>
        <p:nvSpPr>
          <p:cNvPr id="6" name="Content Placeholder 5"/>
          <p:cNvSpPr>
            <a:spLocks noGrp="1"/>
          </p:cNvSpPr>
          <p:nvPr>
            <p:ph idx="1"/>
          </p:nvPr>
        </p:nvSpPr>
        <p:spPr>
          <a:xfrm>
            <a:off x="132193" y="929113"/>
            <a:ext cx="8774301" cy="3868518"/>
          </a:xfrm>
        </p:spPr>
        <p:txBody>
          <a:bodyPr/>
          <a:lstStyle/>
          <a:p>
            <a:pPr marL="177800" indent="-177800">
              <a:buClr>
                <a:srgbClr val="000000"/>
              </a:buClr>
              <a:buFont typeface="Arial" pitchFamily="34" charset="0"/>
              <a:buChar char="•"/>
            </a:pPr>
            <a:r>
              <a:rPr lang="en-US" sz="1400" dirty="0"/>
              <a:t>Network troubleshooting usually follows the OSI layers. </a:t>
            </a:r>
          </a:p>
          <a:p>
            <a:pPr marL="177800" indent="-177800">
              <a:buClr>
                <a:srgbClr val="000000"/>
              </a:buClr>
              <a:buFont typeface="Arial" pitchFamily="34" charset="0"/>
              <a:buChar char="•"/>
            </a:pPr>
            <a:r>
              <a:rPr lang="en-US" sz="1400" dirty="0"/>
              <a:t>You can start either top to bottom beginning at the application layer and making your way down to the physical layer. Or you can go from the bottom to the top.</a:t>
            </a:r>
          </a:p>
          <a:p>
            <a:pPr marL="177800" indent="-177800">
              <a:buClr>
                <a:srgbClr val="000000"/>
              </a:buClr>
              <a:buFont typeface="Arial" pitchFamily="34" charset="0"/>
              <a:buChar char="•"/>
            </a:pPr>
            <a:r>
              <a:rPr lang="en-US" sz="1400" dirty="0"/>
              <a:t>Solutions like Cisco AppDynamics can offer a deeper view into application performance and root cause analysis of application issues.</a:t>
            </a:r>
            <a:endParaRPr lang="en-GB" sz="1400" dirty="0"/>
          </a:p>
        </p:txBody>
      </p:sp>
    </p:spTree>
    <p:extLst>
      <p:ext uri="{BB962C8B-B14F-4D97-AF65-F5344CB8AC3E}">
        <p14:creationId xmlns:p14="http://schemas.microsoft.com/office/powerpoint/2010/main" val="245897078"/>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lang="en-GB" dirty="0"/>
              <a:t>Troubleshooting Common Network Connectivity Issues (Contd.)</a:t>
            </a:r>
          </a:p>
        </p:txBody>
      </p:sp>
      <p:sp>
        <p:nvSpPr>
          <p:cNvPr id="6" name="Content Placeholder 5"/>
          <p:cNvSpPr>
            <a:spLocks noGrp="1"/>
          </p:cNvSpPr>
          <p:nvPr>
            <p:ph idx="1"/>
          </p:nvPr>
        </p:nvSpPr>
        <p:spPr>
          <a:xfrm>
            <a:off x="132193" y="929113"/>
            <a:ext cx="8774301" cy="3868518"/>
          </a:xfrm>
        </p:spPr>
        <p:txBody>
          <a:bodyPr/>
          <a:lstStyle/>
          <a:p>
            <a:pPr marL="177800" indent="-177800">
              <a:buClr>
                <a:srgbClr val="000000"/>
              </a:buClr>
              <a:buFont typeface="Arial" pitchFamily="34" charset="0"/>
              <a:buChar char="•"/>
            </a:pPr>
            <a:r>
              <a:rPr lang="en-US" sz="1400" dirty="0"/>
              <a:t>A typical troubleshooting session starting from physical layer and making our way up the stack of layers towards the application layer:</a:t>
            </a:r>
          </a:p>
          <a:p>
            <a:pPr marL="366712" lvl="1" indent="-177800">
              <a:buClr>
                <a:srgbClr val="000000"/>
              </a:buClr>
              <a:buFont typeface="Arial" pitchFamily="34" charset="0"/>
              <a:buChar char="•"/>
            </a:pPr>
            <a:r>
              <a:rPr lang="en-US" sz="1300" dirty="0"/>
              <a:t>Determine how the client connects to the network - is it a wired or wireless connection?</a:t>
            </a:r>
          </a:p>
          <a:p>
            <a:pPr marL="366712" lvl="1" indent="-177800">
              <a:buClr>
                <a:srgbClr val="000000"/>
              </a:buClr>
              <a:buFont typeface="Arial" pitchFamily="34" charset="0"/>
              <a:buChar char="•"/>
            </a:pPr>
            <a:r>
              <a:rPr lang="en-US" sz="1300" dirty="0"/>
              <a:t>If the client connects via an Ethernet cable, make sure the NIC comes online and there are electrical signals being exchanged with the switch port to which the cable is connected.</a:t>
            </a:r>
          </a:p>
          <a:p>
            <a:pPr marL="366712" lvl="1" indent="-177800">
              <a:buClr>
                <a:srgbClr val="000000"/>
              </a:buClr>
              <a:buFont typeface="Arial" pitchFamily="34" charset="0"/>
              <a:buChar char="•"/>
            </a:pPr>
            <a:r>
              <a:rPr lang="en-US" sz="1300" dirty="0"/>
              <a:t>If the NIC is connected, the physical layer is working as expected. </a:t>
            </a:r>
          </a:p>
          <a:p>
            <a:pPr marL="366712" lvl="1" indent="-177800">
              <a:buClr>
                <a:srgbClr val="000000"/>
              </a:buClr>
              <a:buFont typeface="Arial" pitchFamily="34" charset="0"/>
              <a:buChar char="•"/>
            </a:pPr>
            <a:r>
              <a:rPr lang="en-US" sz="1300" dirty="0"/>
              <a:t>If the NIC is not connected or enabled, check the conﬁguration on the switch. The port to which the client is connecting might be shut down, or maybe the cable connecting the client to the network port in the wall is defective, or the cable connecting the network port from the wall all the way to the switch might be defective. </a:t>
            </a:r>
          </a:p>
          <a:p>
            <a:pPr marL="366712" lvl="1" indent="-177800">
              <a:buClr>
                <a:srgbClr val="000000"/>
              </a:buClr>
              <a:buFont typeface="Arial" pitchFamily="34" charset="0"/>
              <a:buChar char="•"/>
            </a:pPr>
            <a:r>
              <a:rPr lang="en-GB" sz="1300" dirty="0"/>
              <a:t>Troubleshooting at the physical layer is to ensure that there are four uninterrupted pairs of twisted copper cables between the network client and the switch port. </a:t>
            </a:r>
          </a:p>
          <a:p>
            <a:pPr marL="366712" lvl="1" indent="-177800">
              <a:buClr>
                <a:srgbClr val="000000"/>
              </a:buClr>
              <a:buFont typeface="Arial" pitchFamily="34" charset="0"/>
              <a:buChar char="•"/>
            </a:pPr>
            <a:r>
              <a:rPr lang="en-GB" sz="1300" dirty="0"/>
              <a:t>If the client uses a wireless connection, check if the wireless network interface is turned on and </a:t>
            </a:r>
            <a:r>
              <a:rPr lang="en-US" sz="1300" dirty="0"/>
              <a:t>make sure you stay in the range of the wireless access point.</a:t>
            </a:r>
          </a:p>
          <a:p>
            <a:pPr marL="177800" indent="-177800">
              <a:buClr>
                <a:srgbClr val="000000"/>
              </a:buClr>
              <a:buFont typeface="Arial" pitchFamily="34" charset="0"/>
              <a:buChar char="•"/>
            </a:pPr>
            <a:endParaRPr lang="en-GB" sz="1400" dirty="0"/>
          </a:p>
        </p:txBody>
      </p:sp>
    </p:spTree>
    <p:extLst>
      <p:ext uri="{BB962C8B-B14F-4D97-AF65-F5344CB8AC3E}">
        <p14:creationId xmlns:p14="http://schemas.microsoft.com/office/powerpoint/2010/main" val="2565789547"/>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lang="en-GB" dirty="0"/>
              <a:t>Troubleshooting Common Network Connectivity Issues (Contd.)</a:t>
            </a:r>
          </a:p>
        </p:txBody>
      </p:sp>
      <p:sp>
        <p:nvSpPr>
          <p:cNvPr id="6" name="Content Placeholder 5"/>
          <p:cNvSpPr>
            <a:spLocks noGrp="1"/>
          </p:cNvSpPr>
          <p:nvPr>
            <p:ph idx="1"/>
          </p:nvPr>
        </p:nvSpPr>
        <p:spPr>
          <a:xfrm>
            <a:off x="87549" y="950025"/>
            <a:ext cx="8774301" cy="3868518"/>
          </a:xfrm>
        </p:spPr>
        <p:txBody>
          <a:bodyPr/>
          <a:lstStyle/>
          <a:p>
            <a:pPr marL="366712" lvl="1" indent="-177800">
              <a:buClr>
                <a:srgbClr val="000000"/>
              </a:buClr>
              <a:buFont typeface="Arial" pitchFamily="34" charset="0"/>
              <a:buChar char="•"/>
            </a:pPr>
            <a:r>
              <a:rPr lang="en-GB" sz="1400" dirty="0"/>
              <a:t>Moving up to the data link layer, or Layer 2, ensure the client is able to learn destination MAC  ensure that the addresses (using ARP) and also that the switch to which the client is connecting is able to learn the MAC addresses received in its ports.</a:t>
            </a:r>
          </a:p>
          <a:p>
            <a:pPr marL="366712" lvl="1" indent="-177800">
              <a:buClr>
                <a:srgbClr val="000000"/>
              </a:buClr>
              <a:buFont typeface="Arial" pitchFamily="34" charset="0"/>
              <a:buChar char="•"/>
            </a:pPr>
            <a:r>
              <a:rPr lang="en-US" sz="1400" dirty="0"/>
              <a:t>If you can verify that the both these tables are accurate, then you can move to the next layer. </a:t>
            </a:r>
          </a:p>
          <a:p>
            <a:pPr marL="366712" lvl="1" indent="-177800">
              <a:buClr>
                <a:srgbClr val="000000"/>
              </a:buClr>
              <a:buFont typeface="Arial" pitchFamily="34" charset="0"/>
              <a:buChar char="•"/>
            </a:pPr>
            <a:r>
              <a:rPr lang="en-GB" sz="1400" dirty="0"/>
              <a:t>If the client cannot see any MAC addresses in its local ARP table, check for any Layer 2 access control lists on the switch port that might block this trafﬁc. Also ensure that the switch port is conﬁgured for the correct client VLAN.</a:t>
            </a:r>
          </a:p>
          <a:p>
            <a:pPr marL="366712" lvl="1" indent="-177800">
              <a:buClr>
                <a:srgbClr val="000000"/>
              </a:buClr>
              <a:buFont typeface="Arial" pitchFamily="34" charset="0"/>
              <a:buChar char="•"/>
            </a:pPr>
            <a:r>
              <a:rPr lang="en-GB" sz="1300" dirty="0"/>
              <a:t>At the network layer, or Layer 3, ensure the client obtains the correct IP address from the DHCP server, or is manually conﬁgured with the correct IP address and the correct default gateway. </a:t>
            </a:r>
          </a:p>
          <a:p>
            <a:pPr marL="366712" lvl="1" indent="-177800">
              <a:buClr>
                <a:srgbClr val="000000"/>
              </a:buClr>
              <a:buFont typeface="Arial" pitchFamily="34" charset="0"/>
              <a:buChar char="•"/>
            </a:pPr>
            <a:r>
              <a:rPr lang="en-US" sz="1300" dirty="0"/>
              <a:t>If Layer 3 connectivity cannot be established, check IP access lists on the router interfaces, check the routing table on both the client and the default gateway router and make sure the trafﬁc is routed correctly. </a:t>
            </a:r>
          </a:p>
          <a:p>
            <a:pPr marL="366712" lvl="1" indent="-177800">
              <a:buClr>
                <a:srgbClr val="000000"/>
              </a:buClr>
              <a:buFont typeface="Arial" pitchFamily="34" charset="0"/>
              <a:buChar char="•"/>
            </a:pPr>
            <a:r>
              <a:rPr lang="en-US" sz="1300" dirty="0"/>
              <a:t>If Layer 3 connectivity can be established all the way from the client to the destination, move on with troubleshooting to the transport layer, or Layer 4.</a:t>
            </a:r>
          </a:p>
          <a:p>
            <a:pPr marL="366712" lvl="1" indent="-177800">
              <a:buClr>
                <a:srgbClr val="000000"/>
              </a:buClr>
              <a:buFont typeface="Arial" pitchFamily="34" charset="0"/>
              <a:buChar char="•"/>
            </a:pPr>
            <a:r>
              <a:rPr lang="en-US" dirty="0"/>
              <a:t>If Layer 3 connectivity cannot be established, check IP access lists on the router interfaces, check the routing table on both the client and the default gateway router and make sure the trafﬁc is routed correctly.</a:t>
            </a:r>
            <a:endParaRPr lang="en-GB" dirty="0"/>
          </a:p>
        </p:txBody>
      </p:sp>
    </p:spTree>
    <p:extLst>
      <p:ext uri="{BB962C8B-B14F-4D97-AF65-F5344CB8AC3E}">
        <p14:creationId xmlns:p14="http://schemas.microsoft.com/office/powerpoint/2010/main" val="3974535488"/>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lang="en-GB" dirty="0"/>
              <a:t>Troubleshooting Common Network Connectivity Issues (Contd.)</a:t>
            </a:r>
          </a:p>
        </p:txBody>
      </p:sp>
      <p:sp>
        <p:nvSpPr>
          <p:cNvPr id="6" name="Content Placeholder 5"/>
          <p:cNvSpPr>
            <a:spLocks noGrp="1"/>
          </p:cNvSpPr>
          <p:nvPr>
            <p:ph idx="1"/>
          </p:nvPr>
        </p:nvSpPr>
        <p:spPr>
          <a:xfrm>
            <a:off x="132193" y="929113"/>
            <a:ext cx="8774301" cy="3868518"/>
          </a:xfrm>
        </p:spPr>
        <p:txBody>
          <a:bodyPr/>
          <a:lstStyle/>
          <a:p>
            <a:pPr marL="366712" lvl="1" indent="-177800">
              <a:buClr>
                <a:srgbClr val="000000"/>
              </a:buClr>
              <a:buFont typeface="Arial" pitchFamily="34" charset="0"/>
              <a:buChar char="•"/>
            </a:pPr>
            <a:r>
              <a:rPr lang="en-US" dirty="0"/>
              <a:t>If a transport connection cannot be established, verify ﬁrewalls and security appliances that are placed on the path of trafﬁc for rules that are blocking the trafﬁc based on TCP and UDP ports. </a:t>
            </a:r>
          </a:p>
          <a:p>
            <a:pPr marL="366712" lvl="1" indent="-177800">
              <a:buClr>
                <a:srgbClr val="000000"/>
              </a:buClr>
              <a:buFont typeface="Arial" pitchFamily="34" charset="0"/>
              <a:buChar char="•"/>
            </a:pPr>
            <a:r>
              <a:rPr lang="en-US" dirty="0"/>
              <a:t>Verify if any load balancing is enabled and if the load balancer is working as expected, or if any proxy servers intercepting the trafﬁc are ﬁltering and denying the connection. </a:t>
            </a:r>
          </a:p>
          <a:p>
            <a:pPr marL="366712" lvl="1" indent="-177800">
              <a:buClr>
                <a:srgbClr val="000000"/>
              </a:buClr>
              <a:buFont typeface="Arial" pitchFamily="34" charset="0"/>
              <a:buChar char="•"/>
            </a:pPr>
            <a:r>
              <a:rPr lang="en-US" dirty="0"/>
              <a:t>Trafﬁc load and network delay are the most difﬁcult to troubleshoot. Implementing QoS throughout the network can help with these issues. </a:t>
            </a:r>
          </a:p>
          <a:p>
            <a:pPr marL="366712" lvl="1" indent="-177800">
              <a:buClr>
                <a:srgbClr val="000000"/>
              </a:buClr>
              <a:buFont typeface="Arial" pitchFamily="34" charset="0"/>
              <a:buChar char="•"/>
            </a:pPr>
            <a:r>
              <a:rPr lang="en-US" dirty="0"/>
              <a:t>If despite the network troubleshooting, you have not been able to identify any issue, there is a good chance that the problem is not with the network.</a:t>
            </a:r>
            <a:endParaRPr lang="en-GB" dirty="0"/>
          </a:p>
        </p:txBody>
      </p:sp>
    </p:spTree>
    <p:extLst>
      <p:ext uri="{BB962C8B-B14F-4D97-AF65-F5344CB8AC3E}">
        <p14:creationId xmlns:p14="http://schemas.microsoft.com/office/powerpoint/2010/main" val="179973347"/>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Networking Tools – Using ifconfig</a:t>
            </a:r>
            <a:endParaRPr lang="en-GB" dirty="0"/>
          </a:p>
        </p:txBody>
      </p:sp>
      <p:sp>
        <p:nvSpPr>
          <p:cNvPr id="6" name="Content Placeholder 5"/>
          <p:cNvSpPr>
            <a:spLocks noGrp="1"/>
          </p:cNvSpPr>
          <p:nvPr>
            <p:ph idx="1"/>
          </p:nvPr>
        </p:nvSpPr>
        <p:spPr>
          <a:xfrm>
            <a:off x="144068" y="951523"/>
            <a:ext cx="8774301" cy="3429138"/>
          </a:xfrm>
        </p:spPr>
        <p:txBody>
          <a:bodyPr/>
          <a:lstStyle/>
          <a:p>
            <a:pPr marL="177800" indent="-177800">
              <a:buClr>
                <a:srgbClr val="000000"/>
              </a:buClr>
              <a:buFont typeface="Arial" pitchFamily="34" charset="0"/>
              <a:buChar char="•"/>
            </a:pP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ifconfig</a:t>
            </a:r>
            <a:r>
              <a:rPr lang="en-GB" sz="1400" dirty="0"/>
              <a:t> is a software utility for UNIX-based operating systems. There is also a similar utility for Microsoft Windows-based operating systems called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ipconfig</a:t>
            </a:r>
            <a:r>
              <a:rPr lang="en-GB" sz="1400" dirty="0"/>
              <a:t>. </a:t>
            </a:r>
          </a:p>
          <a:p>
            <a:pPr marL="177800" indent="-177800">
              <a:buClr>
                <a:srgbClr val="000000"/>
              </a:buClr>
              <a:buFont typeface="Arial" pitchFamily="34" charset="0"/>
              <a:buChar char="•"/>
            </a:pPr>
            <a:r>
              <a:rPr lang="en-GB" sz="1400" dirty="0"/>
              <a:t>The main purpose of this utility is to manage, conﬁgure, and monitor network interfaces and their parameters.</a:t>
            </a:r>
          </a:p>
          <a:p>
            <a:pPr marL="177800" indent="-177800">
              <a:buClr>
                <a:srgbClr val="000000"/>
              </a:buClr>
              <a:buFont typeface="Arial" pitchFamily="34" charset="0"/>
              <a:buChar char="•"/>
            </a:pPr>
            <a:r>
              <a:rPr lang="en-IN" sz="1400" dirty="0">
                <a:solidFill>
                  <a:schemeClr val="bg1"/>
                </a:solidFill>
                <a:highlight>
                  <a:srgbClr val="000000"/>
                </a:highlight>
                <a:latin typeface="Times New Roman" panose="02020603050405020304" pitchFamily="18" charset="0"/>
                <a:cs typeface="Times New Roman" panose="02020603050405020304" pitchFamily="18" charset="0"/>
              </a:rPr>
              <a:t>Ifconfig</a:t>
            </a:r>
            <a:r>
              <a:rPr lang="en-IN" sz="1400" b="1" spc="110" dirty="0"/>
              <a:t> </a:t>
            </a:r>
            <a:r>
              <a:rPr lang="en-IN" altLang="en-US" sz="1400" dirty="0"/>
              <a:t>runs as a command-line interface tool and comes by default installed with most operating systems. </a:t>
            </a:r>
            <a:endParaRPr lang="en-GB" sz="1400" dirty="0"/>
          </a:p>
          <a:p>
            <a:pPr marL="177800" indent="-177800">
              <a:buClr>
                <a:srgbClr val="000000"/>
              </a:buClr>
              <a:buFont typeface="Arial" pitchFamily="34" charset="0"/>
              <a:buChar char="•"/>
            </a:pPr>
            <a:r>
              <a:rPr lang="en-GB" sz="1400" dirty="0"/>
              <a:t>The common uses for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ifconfig</a:t>
            </a:r>
            <a:r>
              <a:rPr lang="en-GB" sz="1400" dirty="0"/>
              <a:t> are:</a:t>
            </a:r>
          </a:p>
          <a:p>
            <a:pPr marL="358775">
              <a:spcBef>
                <a:spcPts val="0"/>
              </a:spcBef>
              <a:spcAft>
                <a:spcPts val="0"/>
              </a:spcAft>
              <a:buClr>
                <a:srgbClr val="000000"/>
              </a:buClr>
              <a:buFont typeface="Arial" pitchFamily="34" charset="0"/>
              <a:buChar char="•"/>
            </a:pPr>
            <a:r>
              <a:rPr lang="en-GB" sz="1400" dirty="0"/>
              <a:t>Configure IP address and subnet mask for network interfaces.</a:t>
            </a:r>
          </a:p>
          <a:p>
            <a:pPr marL="358775">
              <a:spcBef>
                <a:spcPts val="0"/>
              </a:spcBef>
              <a:spcAft>
                <a:spcPts val="0"/>
              </a:spcAft>
              <a:buClr>
                <a:srgbClr val="000000"/>
              </a:buClr>
              <a:buFont typeface="Arial" pitchFamily="34" charset="0"/>
              <a:buChar char="•"/>
            </a:pPr>
            <a:r>
              <a:rPr lang="en-GB" sz="1400" dirty="0"/>
              <a:t>Query the status of network interfaces.</a:t>
            </a:r>
          </a:p>
          <a:p>
            <a:pPr marL="358775">
              <a:spcBef>
                <a:spcPts val="0"/>
              </a:spcBef>
              <a:spcAft>
                <a:spcPts val="0"/>
              </a:spcAft>
              <a:buClr>
                <a:srgbClr val="000000"/>
              </a:buClr>
              <a:buFont typeface="Arial" pitchFamily="34" charset="0"/>
              <a:buChar char="•"/>
            </a:pPr>
            <a:r>
              <a:rPr lang="en-GB" sz="1400" dirty="0"/>
              <a:t>Enable/disable network interfaces.</a:t>
            </a:r>
          </a:p>
          <a:p>
            <a:pPr marL="358775">
              <a:spcBef>
                <a:spcPts val="0"/>
              </a:spcBef>
              <a:spcAft>
                <a:spcPts val="0"/>
              </a:spcAft>
              <a:buClr>
                <a:srgbClr val="000000"/>
              </a:buClr>
              <a:buFont typeface="Arial" pitchFamily="34" charset="0"/>
              <a:buChar char="•"/>
            </a:pPr>
            <a:r>
              <a:rPr lang="en-GB" sz="1400" dirty="0"/>
              <a:t>Change the MAC address on an Ethernet network interface.</a:t>
            </a:r>
          </a:p>
          <a:p>
            <a:pPr marL="177800" indent="-177800">
              <a:buNone/>
            </a:pPr>
            <a:endParaRPr lang="en-GB" sz="1400" dirty="0"/>
          </a:p>
        </p:txBody>
      </p:sp>
    </p:spTree>
    <p:extLst>
      <p:ext uri="{BB962C8B-B14F-4D97-AF65-F5344CB8AC3E}">
        <p14:creationId xmlns:p14="http://schemas.microsoft.com/office/powerpoint/2010/main" val="2804503070"/>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Networking Tools – Using ifconfig (C</a:t>
            </a:r>
            <a:r>
              <a:rPr lang="en-US" dirty="0"/>
              <a:t>o</a:t>
            </a:r>
            <a:r>
              <a:rPr dirty="0"/>
              <a:t>ntd.)</a:t>
            </a:r>
            <a:endParaRPr lang="en-GB" dirty="0"/>
          </a:p>
        </p:txBody>
      </p:sp>
      <p:sp>
        <p:nvSpPr>
          <p:cNvPr id="6" name="Content Placeholder 5"/>
          <p:cNvSpPr>
            <a:spLocks noGrp="1"/>
          </p:cNvSpPr>
          <p:nvPr>
            <p:ph idx="1"/>
          </p:nvPr>
        </p:nvSpPr>
        <p:spPr>
          <a:xfrm>
            <a:off x="144068" y="944699"/>
            <a:ext cx="8774301" cy="519684"/>
          </a:xfrm>
        </p:spPr>
        <p:txBody>
          <a:bodyPr/>
          <a:lstStyle/>
          <a:p>
            <a:pPr marL="266700" indent="-266700">
              <a:buFont typeface="Arial" panose="020B0604020202020204" pitchFamily="34" charset="0"/>
              <a:buChar char="•"/>
            </a:pPr>
            <a:r>
              <a:rPr lang="en-GB" sz="1400" dirty="0"/>
              <a:t>Issuing the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ifconfig --help</a:t>
            </a:r>
            <a:r>
              <a:rPr lang="en-GB" sz="1400" dirty="0"/>
              <a:t> command in the command line interface will display all the options available with this version of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ifconfig</a:t>
            </a:r>
            <a:r>
              <a:rPr lang="en-GB" sz="1400" dirty="0"/>
              <a:t>.</a:t>
            </a:r>
          </a:p>
          <a:p>
            <a:pPr marL="0" indent="0">
              <a:buNone/>
            </a:pPr>
            <a:endParaRPr lang="en-GB" sz="1400" dirty="0"/>
          </a:p>
        </p:txBody>
      </p:sp>
      <p:sp>
        <p:nvSpPr>
          <p:cNvPr id="4" name="TextBox 3"/>
          <p:cNvSpPr txBox="1"/>
          <p:nvPr/>
        </p:nvSpPr>
        <p:spPr>
          <a:xfrm>
            <a:off x="213756" y="1576579"/>
            <a:ext cx="2624978" cy="2031325"/>
          </a:xfrm>
          <a:prstGeom prst="rect">
            <a:avLst/>
          </a:prstGeom>
          <a:noFill/>
        </p:spPr>
        <p:txBody>
          <a:bodyPr wrap="square" rtlCol="0">
            <a:spAutoFit/>
          </a:bodyPr>
          <a:lstStyle/>
          <a:p>
            <a:pPr marL="177800" indent="-177800">
              <a:buFont typeface="Arial" panose="020B0604020202020204" pitchFamily="34" charset="0"/>
              <a:buChar char="•"/>
            </a:pPr>
            <a:r>
              <a:rPr lang="en-GB"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ifconfig</a:t>
            </a:r>
            <a:r>
              <a:rPr lang="en-GB" sz="1400" dirty="0">
                <a:solidFill>
                  <a:srgbClr val="000000"/>
                </a:solidFill>
                <a:latin typeface="+mn-lt"/>
              </a:rPr>
              <a:t> gives us the option to </a:t>
            </a:r>
            <a:r>
              <a:rPr lang="en-GB"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add</a:t>
            </a:r>
            <a:r>
              <a:rPr lang="en-GB" sz="1400" dirty="0">
                <a:solidFill>
                  <a:srgbClr val="000000"/>
                </a:solidFill>
                <a:latin typeface="+mn-lt"/>
              </a:rPr>
              <a:t> (add) or </a:t>
            </a:r>
            <a:r>
              <a:rPr lang="en-GB"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del</a:t>
            </a:r>
            <a:r>
              <a:rPr lang="en-GB" sz="1400" dirty="0">
                <a:solidFill>
                  <a:srgbClr val="000000"/>
                </a:solidFill>
                <a:latin typeface="+mn-lt"/>
              </a:rPr>
              <a:t> (delete) IP addresses and their subnet mask (preﬁx length) to a speciﬁc network interface. </a:t>
            </a:r>
          </a:p>
          <a:p>
            <a:pPr marL="285750" indent="-285750">
              <a:buFont typeface="Arial" panose="020B0604020202020204" pitchFamily="34" charset="0"/>
              <a:buChar char="•"/>
            </a:pPr>
            <a:endParaRPr lang="en-GB" sz="1400" dirty="0">
              <a:solidFill>
                <a:srgbClr val="000000"/>
              </a:solidFill>
              <a:latin typeface="+mn-lt"/>
            </a:endParaRPr>
          </a:p>
          <a:p>
            <a:pPr marL="177800" indent="-177800">
              <a:buFont typeface="Arial" panose="020B0604020202020204" pitchFamily="34" charset="0"/>
              <a:buChar char="•"/>
            </a:pPr>
            <a:r>
              <a:rPr lang="en-GB" sz="1400" dirty="0">
                <a:solidFill>
                  <a:srgbClr val="000000"/>
                </a:solidFill>
                <a:latin typeface="+mn-lt"/>
              </a:rPr>
              <a:t>The </a:t>
            </a:r>
            <a:r>
              <a:rPr lang="en-GB"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hw ether </a:t>
            </a:r>
            <a:r>
              <a:rPr lang="en-GB" sz="1400" dirty="0">
                <a:solidFill>
                  <a:srgbClr val="000000"/>
                </a:solidFill>
                <a:latin typeface="+mn-lt"/>
              </a:rPr>
              <a:t>gives us the option to change the Ethernet MAC address.</a:t>
            </a:r>
          </a:p>
        </p:txBody>
      </p:sp>
      <p:pic>
        <p:nvPicPr>
          <p:cNvPr id="5" name="Picture 4" descr="ifconfig-output.PNG"/>
          <p:cNvPicPr>
            <a:picLocks noChangeAspect="1"/>
          </p:cNvPicPr>
          <p:nvPr/>
        </p:nvPicPr>
        <p:blipFill>
          <a:blip r:embed="rId3"/>
          <a:stretch>
            <a:fillRect/>
          </a:stretch>
        </p:blipFill>
        <p:spPr>
          <a:xfrm>
            <a:off x="2785130" y="1418123"/>
            <a:ext cx="6198850" cy="2780678"/>
          </a:xfrm>
          <a:prstGeom prst="rect">
            <a:avLst/>
          </a:prstGeom>
        </p:spPr>
      </p:pic>
    </p:spTree>
    <p:extLst>
      <p:ext uri="{BB962C8B-B14F-4D97-AF65-F5344CB8AC3E}">
        <p14:creationId xmlns:p14="http://schemas.microsoft.com/office/powerpoint/2010/main" val="3404154940"/>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Networking Tools – Using ifconfig (C</a:t>
            </a:r>
            <a:r>
              <a:rPr lang="en-US" dirty="0"/>
              <a:t>o</a:t>
            </a:r>
            <a:r>
              <a:rPr dirty="0"/>
              <a:t>ntd.)</a:t>
            </a:r>
            <a:endParaRPr lang="en-GB" dirty="0"/>
          </a:p>
        </p:txBody>
      </p:sp>
      <p:sp>
        <p:nvSpPr>
          <p:cNvPr id="6" name="Content Placeholder 5"/>
          <p:cNvSpPr>
            <a:spLocks noGrp="1"/>
          </p:cNvSpPr>
          <p:nvPr>
            <p:ph idx="1"/>
          </p:nvPr>
        </p:nvSpPr>
        <p:spPr>
          <a:xfrm>
            <a:off x="144070" y="842339"/>
            <a:ext cx="2872085" cy="519684"/>
          </a:xfrm>
        </p:spPr>
        <p:txBody>
          <a:bodyPr/>
          <a:lstStyle/>
          <a:p>
            <a:pPr marL="266700" indent="-266700">
              <a:buFont typeface="Arial" panose="020B0604020202020204" pitchFamily="34" charset="0"/>
              <a:buChar char="•"/>
            </a:pPr>
            <a:r>
              <a:rPr lang="en-GB" sz="1400" dirty="0"/>
              <a:t>If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ifconfig</a:t>
            </a:r>
            <a:r>
              <a:rPr lang="en-GB" sz="1400" b="1" spc="110" dirty="0"/>
              <a:t> </a:t>
            </a:r>
            <a:r>
              <a:rPr lang="en-GB" sz="1400" dirty="0"/>
              <a:t>is issued without any parameters, it just returns the status of all the network interfaces on that host. </a:t>
            </a:r>
          </a:p>
          <a:p>
            <a:pPr marL="285750" indent="-285750">
              <a:buFont typeface="Arial" panose="020B0604020202020204" pitchFamily="34" charset="0"/>
              <a:buChar char="•"/>
            </a:pP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MTU</a:t>
            </a:r>
            <a:r>
              <a:rPr lang="en-GB" sz="1400" dirty="0"/>
              <a:t> is the Maximum Transmission Unit and speciﬁes the maximum number of bytes that the frame can be transmitted on this medium before being fragmented.</a:t>
            </a:r>
          </a:p>
          <a:p>
            <a:pPr marL="285750" indent="-285750">
              <a:buFont typeface="Arial" panose="020B0604020202020204" pitchFamily="34" charset="0"/>
              <a:buChar char="•"/>
            </a:pPr>
            <a:r>
              <a:rPr lang="en-GB" sz="1400" dirty="0"/>
              <a:t>The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RX packets </a:t>
            </a:r>
            <a:r>
              <a:rPr lang="en-GB" sz="1400" dirty="0"/>
              <a:t>and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RX bytes</a:t>
            </a:r>
            <a:r>
              <a:rPr lang="en-GB" sz="1400" dirty="0"/>
              <a:t> contain the values of the received packets and bytes respectively on that interface. </a:t>
            </a: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25" t="1468" r="1080"/>
          <a:stretch/>
        </p:blipFill>
        <p:spPr bwMode="auto">
          <a:xfrm>
            <a:off x="3016155" y="842338"/>
            <a:ext cx="5863089" cy="417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221258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a:t>
            </a:r>
            <a:r>
              <a:rPr dirty="0"/>
              <a:t>Practices (Contd.)</a:t>
            </a:r>
            <a:endParaRPr lang="en-US" dirty="0"/>
          </a:p>
        </p:txBody>
      </p:sp>
      <p:sp>
        <p:nvSpPr>
          <p:cNvPr id="11266" name="Rectangle 34"/>
          <p:cNvSpPr>
            <a:spLocks noGrp="1" noChangeArrowheads="1"/>
          </p:cNvSpPr>
          <p:nvPr>
            <p:ph idx="1"/>
          </p:nvPr>
        </p:nvSpPr>
        <p:spPr>
          <a:xfrm>
            <a:off x="144065" y="688104"/>
            <a:ext cx="8853286" cy="4155319"/>
          </a:xfrm>
        </p:spPr>
        <p:txBody>
          <a:bodyPr/>
          <a:lstStyle/>
          <a:p>
            <a:pPr lvl="1">
              <a:buNone/>
            </a:pPr>
            <a:r>
              <a:rPr b="1" dirty="0"/>
              <a:t>Topic 5.5</a:t>
            </a:r>
            <a:endParaRPr lang="en-GB" b="1" dirty="0"/>
          </a:p>
          <a:p>
            <a:pPr lvl="1">
              <a:spcBef>
                <a:spcPts val="0"/>
              </a:spcBef>
              <a:buClr>
                <a:srgbClr val="000000"/>
              </a:buClr>
            </a:pPr>
            <a:r>
              <a:rPr lang="en-IN" altLang="ja-JP" dirty="0"/>
              <a:t>Explain the standard network protocols. </a:t>
            </a:r>
          </a:p>
          <a:p>
            <a:pPr lvl="1">
              <a:spcBef>
                <a:spcPts val="0"/>
              </a:spcBef>
              <a:buClr>
                <a:srgbClr val="000000"/>
              </a:buClr>
            </a:pPr>
            <a:r>
              <a:rPr lang="en-IN" altLang="ja-JP" dirty="0"/>
              <a:t>Introduce DHCP relay and explain its operations.</a:t>
            </a:r>
          </a:p>
          <a:p>
            <a:pPr lvl="1">
              <a:spcBef>
                <a:spcPts val="0"/>
              </a:spcBef>
              <a:buClr>
                <a:srgbClr val="000000"/>
              </a:buClr>
            </a:pPr>
            <a:r>
              <a:rPr lang="en-IN" altLang="ja-JP" dirty="0"/>
              <a:t>Explain what </a:t>
            </a:r>
            <a:r>
              <a:rPr lang="en-GB" altLang="ja-JP" dirty="0"/>
              <a:t>Network Address Translation (NAT) is and how it helps with the problem of IPv4 address depletion.</a:t>
            </a:r>
            <a:endParaRPr altLang="ja-JP" dirty="0"/>
          </a:p>
          <a:p>
            <a:pPr marL="630238" lvl="2" indent="-214313">
              <a:buFont typeface="Arial" panose="020B0604020202020204" pitchFamily="34" charset="0"/>
              <a:buChar char="•"/>
            </a:pPr>
            <a:endParaRPr lang="en-US" sz="1400" dirty="0"/>
          </a:p>
          <a:p>
            <a:pPr marL="0" indent="0">
              <a:lnSpc>
                <a:spcPct val="85000"/>
              </a:lnSpc>
              <a:spcBef>
                <a:spcPct val="30000"/>
              </a:spcBef>
              <a:buNone/>
            </a:pPr>
            <a:r>
              <a:rPr lang="en-US" sz="1400" b="1" dirty="0"/>
              <a:t>Topic 5.6</a:t>
            </a:r>
          </a:p>
          <a:p>
            <a:pPr lvl="1">
              <a:buClr>
                <a:srgbClr val="000000"/>
              </a:buClr>
            </a:pPr>
            <a:r>
              <a:rPr lang="en-US" dirty="0"/>
              <a:t>Probe if the learners know about any common network connectivity issues and then explain how the networking tools and utilities can be used to resolve them. </a:t>
            </a:r>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9766135"/>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Networking Tools – Using ifconfig (C</a:t>
            </a:r>
            <a:r>
              <a:rPr lang="en-US" dirty="0"/>
              <a:t>o</a:t>
            </a:r>
            <a:r>
              <a:rPr dirty="0"/>
              <a:t>ntd.)</a:t>
            </a:r>
            <a:endParaRPr lang="en-GB" dirty="0"/>
          </a:p>
        </p:txBody>
      </p:sp>
      <p:sp>
        <p:nvSpPr>
          <p:cNvPr id="8" name="TextBox 7"/>
          <p:cNvSpPr txBox="1"/>
          <p:nvPr/>
        </p:nvSpPr>
        <p:spPr>
          <a:xfrm>
            <a:off x="0" y="950025"/>
            <a:ext cx="3331445" cy="2893100"/>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rgbClr val="000000"/>
                </a:solidFill>
                <a:latin typeface="+mn-lt"/>
              </a:rPr>
              <a:t>The </a:t>
            </a:r>
            <a:r>
              <a:rPr lang="en-GB"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TX packets </a:t>
            </a:r>
            <a:r>
              <a:rPr lang="en-GB" sz="1400" dirty="0">
                <a:solidFill>
                  <a:srgbClr val="000000"/>
                </a:solidFill>
                <a:latin typeface="+mn-lt"/>
              </a:rPr>
              <a:t>and </a:t>
            </a:r>
            <a:r>
              <a:rPr lang="en-GB"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TX bytes </a:t>
            </a:r>
            <a:r>
              <a:rPr lang="en-GB" sz="1400" dirty="0">
                <a:solidFill>
                  <a:srgbClr val="000000"/>
                </a:solidFill>
                <a:latin typeface="+mn-lt"/>
              </a:rPr>
              <a:t>contain the values of transmit packets and bytes on that speciﬁc interface.</a:t>
            </a:r>
          </a:p>
          <a:p>
            <a:pPr marL="285750" indent="-285750">
              <a:buFont typeface="Arial" panose="020B0604020202020204" pitchFamily="34" charset="0"/>
              <a:buChar char="•"/>
            </a:pPr>
            <a:endParaRPr lang="en-GB" sz="1400" dirty="0">
              <a:solidFill>
                <a:srgbClr val="000000"/>
              </a:solidFill>
              <a:latin typeface="+mn-lt"/>
            </a:endParaRPr>
          </a:p>
          <a:p>
            <a:pPr marL="285750" indent="-285750">
              <a:buFont typeface="Arial" panose="020B0604020202020204" pitchFamily="34" charset="0"/>
              <a:buChar char="•"/>
            </a:pPr>
            <a:r>
              <a:rPr lang="en-GB" sz="1400" b="1" i="1" dirty="0">
                <a:solidFill>
                  <a:srgbClr val="000000"/>
                </a:solidFill>
                <a:latin typeface="+mn-lt"/>
              </a:rPr>
              <a:t>Note</a:t>
            </a:r>
            <a:r>
              <a:rPr lang="en-GB" sz="1400" i="1" dirty="0">
                <a:solidFill>
                  <a:srgbClr val="000000"/>
                </a:solidFill>
                <a:latin typeface="+mn-lt"/>
              </a:rPr>
              <a:t>: The </a:t>
            </a:r>
            <a:r>
              <a:rPr lang="en-GB"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ifconfig</a:t>
            </a:r>
            <a:r>
              <a:rPr lang="en-GB" sz="1400" i="1" dirty="0">
                <a:solidFill>
                  <a:srgbClr val="000000"/>
                </a:solidFill>
                <a:latin typeface="+mn-lt"/>
              </a:rPr>
              <a:t> command has been used within Linux for many years. However, some Linux distributions have deprecated the </a:t>
            </a:r>
            <a:r>
              <a:rPr lang="en-GB"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ifconfig</a:t>
            </a:r>
            <a:r>
              <a:rPr lang="en-GB" sz="1400" i="1" dirty="0">
                <a:solidFill>
                  <a:srgbClr val="000000"/>
                </a:solidFill>
                <a:latin typeface="+mn-lt"/>
              </a:rPr>
              <a:t> command. The </a:t>
            </a:r>
            <a:r>
              <a:rPr lang="en-GB"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ip address</a:t>
            </a:r>
            <a:r>
              <a:rPr lang="en-GB" sz="1400" i="1" dirty="0">
                <a:solidFill>
                  <a:srgbClr val="000000"/>
                </a:solidFill>
                <a:latin typeface="+mn-lt"/>
              </a:rPr>
              <a:t> command is becoming the new alternative. You will see the </a:t>
            </a:r>
            <a:r>
              <a:rPr lang="en-GB"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ip address</a:t>
            </a:r>
            <a:r>
              <a:rPr lang="en-GB" sz="1400" i="1" dirty="0">
                <a:solidFill>
                  <a:srgbClr val="000000"/>
                </a:solidFill>
                <a:latin typeface="+mn-lt"/>
              </a:rPr>
              <a:t> command used in some of the labs in this course.</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25" t="1468" r="1080"/>
          <a:stretch/>
        </p:blipFill>
        <p:spPr bwMode="auto">
          <a:xfrm>
            <a:off x="3397351" y="1007938"/>
            <a:ext cx="5503153" cy="3918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758654"/>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Using ping</a:t>
            </a:r>
          </a:p>
        </p:txBody>
      </p:sp>
      <p:sp>
        <p:nvSpPr>
          <p:cNvPr id="6" name="Content Placeholder 5"/>
          <p:cNvSpPr>
            <a:spLocks noGrp="1"/>
          </p:cNvSpPr>
          <p:nvPr>
            <p:ph idx="1"/>
          </p:nvPr>
        </p:nvSpPr>
        <p:spPr>
          <a:xfrm>
            <a:off x="144068" y="905355"/>
            <a:ext cx="8774301" cy="3607268"/>
          </a:xfrm>
        </p:spPr>
        <p:txBody>
          <a:bodyPr/>
          <a:lstStyle/>
          <a:p>
            <a:pPr marL="177800" indent="-177800">
              <a:buClr>
                <a:srgbClr val="000000"/>
              </a:buClr>
              <a:buFont typeface="Arial" pitchFamily="34" charset="0"/>
              <a:buChar char="•"/>
            </a:pP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ping</a:t>
            </a:r>
            <a:r>
              <a:rPr lang="en-GB" sz="1400" dirty="0"/>
              <a:t> is a software utility used to test IP network reachability for hosts and devices connected to a speciﬁc network. </a:t>
            </a:r>
          </a:p>
          <a:p>
            <a:pPr marL="177800" indent="-177800">
              <a:buClr>
                <a:srgbClr val="000000"/>
              </a:buClr>
              <a:buFont typeface="Arial" pitchFamily="34" charset="0"/>
              <a:buChar char="•"/>
            </a:pPr>
            <a:r>
              <a:rPr lang="en-GB" sz="1400" dirty="0"/>
              <a:t>It is available virtually on all operating systems and is extremely useful for troubleshooting connectivity issues.</a:t>
            </a:r>
          </a:p>
          <a:p>
            <a:pPr marL="177800" indent="-177800">
              <a:buClr>
                <a:srgbClr val="000000"/>
              </a:buClr>
              <a:buFont typeface="Arial" pitchFamily="34" charset="0"/>
              <a:buChar char="•"/>
            </a:pPr>
            <a:r>
              <a:rPr lang="en-GB" sz="1400" dirty="0"/>
              <a:t>The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ping</a:t>
            </a:r>
            <a:r>
              <a:rPr lang="en-GB" sz="1400" b="1" spc="110" dirty="0"/>
              <a:t> </a:t>
            </a:r>
            <a:r>
              <a:rPr lang="en-GB" sz="1400" dirty="0"/>
              <a:t>utility uses Internet Control Message Protocol (ICMP) to send packets to the target host and then waits for ICMP echo replies.</a:t>
            </a:r>
          </a:p>
          <a:p>
            <a:pPr marL="177800" indent="-177800">
              <a:buClr>
                <a:srgbClr val="000000"/>
              </a:buClr>
              <a:buFont typeface="Arial" pitchFamily="34" charset="0"/>
              <a:buChar char="•"/>
            </a:pPr>
            <a:r>
              <a:rPr lang="en-GB" sz="1400" dirty="0"/>
              <a:t>Based on this exchange of ICMP packets,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ping</a:t>
            </a:r>
            <a:r>
              <a:rPr lang="en-GB" sz="1400" dirty="0"/>
              <a:t> reports errors, packet loss, roundtrip time, Time To Live (TTL) for received packets, and so on.</a:t>
            </a:r>
          </a:p>
          <a:p>
            <a:pPr marL="0" indent="0">
              <a:buNone/>
            </a:pPr>
            <a:endParaRPr lang="en-GB" sz="1400" dirty="0"/>
          </a:p>
        </p:txBody>
      </p:sp>
    </p:spTree>
    <p:extLst>
      <p:ext uri="{BB962C8B-B14F-4D97-AF65-F5344CB8AC3E}">
        <p14:creationId xmlns:p14="http://schemas.microsoft.com/office/powerpoint/2010/main" val="2235866972"/>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Using ping (Contd.)</a:t>
            </a:r>
          </a:p>
        </p:txBody>
      </p:sp>
      <p:sp>
        <p:nvSpPr>
          <p:cNvPr id="6" name="Content Placeholder 5"/>
          <p:cNvSpPr>
            <a:spLocks noGrp="1"/>
          </p:cNvSpPr>
          <p:nvPr>
            <p:ph idx="1"/>
          </p:nvPr>
        </p:nvSpPr>
        <p:spPr>
          <a:xfrm>
            <a:off x="144068" y="905355"/>
            <a:ext cx="3086433" cy="3607268"/>
          </a:xfrm>
        </p:spPr>
        <p:txBody>
          <a:bodyPr/>
          <a:lstStyle/>
          <a:p>
            <a:pPr>
              <a:buClr>
                <a:srgbClr val="000000"/>
              </a:buClr>
              <a:buFont typeface="Arial" panose="020B0604020202020204" pitchFamily="34" charset="0"/>
              <a:buChar char="•"/>
            </a:pPr>
            <a:r>
              <a:rPr lang="en-GB" sz="1400" dirty="0"/>
              <a:t>On Windows 10, enter the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ping</a:t>
            </a:r>
            <a:r>
              <a:rPr lang="en-GB" sz="1400" b="1" spc="110" dirty="0">
                <a:latin typeface="Consolas" pitchFamily="49" charset="0"/>
              </a:rPr>
              <a:t> </a:t>
            </a:r>
            <a:r>
              <a:rPr lang="en-GB" sz="1400" dirty="0"/>
              <a:t>command to view its usage information. </a:t>
            </a:r>
          </a:p>
          <a:p>
            <a:pPr>
              <a:buClr>
                <a:srgbClr val="000000"/>
              </a:buClr>
              <a:buFont typeface="Arial" panose="020B0604020202020204" pitchFamily="34" charset="0"/>
              <a:buChar char="•"/>
            </a:pPr>
            <a:r>
              <a:rPr lang="en-GB" sz="1400" dirty="0"/>
              <a:t>The output should look similar to the figure alongside.</a:t>
            </a:r>
          </a:p>
          <a:p>
            <a:pPr marL="0" indent="0">
              <a:buNone/>
            </a:pPr>
            <a:endParaRPr lang="en-GB" sz="1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997" y="418942"/>
            <a:ext cx="5472488" cy="4724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2410610"/>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Using ping (Contd.)</a:t>
            </a:r>
          </a:p>
        </p:txBody>
      </p:sp>
      <p:sp>
        <p:nvSpPr>
          <p:cNvPr id="6" name="Content Placeholder 5"/>
          <p:cNvSpPr>
            <a:spLocks noGrp="1"/>
          </p:cNvSpPr>
          <p:nvPr>
            <p:ph idx="1"/>
          </p:nvPr>
        </p:nvSpPr>
        <p:spPr>
          <a:xfrm>
            <a:off x="144069" y="905355"/>
            <a:ext cx="8697714" cy="3607268"/>
          </a:xfrm>
        </p:spPr>
        <p:txBody>
          <a:bodyPr/>
          <a:lstStyle/>
          <a:p>
            <a:pPr>
              <a:buClr>
                <a:srgbClr val="000000"/>
              </a:buClr>
              <a:buFont typeface="Arial" panose="020B0604020202020204" pitchFamily="34" charset="0"/>
              <a:buChar char="•"/>
            </a:pPr>
            <a:r>
              <a:rPr lang="en-IN" sz="1400" dirty="0"/>
              <a:t>On MacOS Catalina, enter the </a:t>
            </a:r>
            <a:r>
              <a:rPr lang="en-IN" sz="1400" dirty="0">
                <a:solidFill>
                  <a:schemeClr val="bg1"/>
                </a:solidFill>
                <a:highlight>
                  <a:srgbClr val="000000"/>
                </a:highlight>
                <a:latin typeface="Times New Roman" panose="02020603050405020304" pitchFamily="18" charset="0"/>
                <a:cs typeface="Times New Roman" panose="02020603050405020304" pitchFamily="18" charset="0"/>
              </a:rPr>
              <a:t>ping</a:t>
            </a:r>
            <a:r>
              <a:rPr lang="en-IN" sz="1400" dirty="0"/>
              <a:t> command to view its usage information. </a:t>
            </a:r>
          </a:p>
          <a:p>
            <a:pPr>
              <a:buClr>
                <a:srgbClr val="000000"/>
              </a:buClr>
              <a:buFont typeface="Arial" panose="020B0604020202020204" pitchFamily="34" charset="0"/>
              <a:buChar char="•"/>
            </a:pPr>
            <a:r>
              <a:rPr lang="en-IN" sz="1400" dirty="0"/>
              <a:t>The output should look similar to the following:</a:t>
            </a:r>
            <a:endParaRPr lang="en-GB" sz="14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67" t="3735" b="2866"/>
          <a:stretch/>
        </p:blipFill>
        <p:spPr bwMode="auto">
          <a:xfrm>
            <a:off x="534802" y="1583141"/>
            <a:ext cx="7916248" cy="3067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520634"/>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Using ping (Contd.)</a:t>
            </a:r>
          </a:p>
        </p:txBody>
      </p:sp>
      <p:sp>
        <p:nvSpPr>
          <p:cNvPr id="6" name="Content Placeholder 5"/>
          <p:cNvSpPr>
            <a:spLocks noGrp="1"/>
          </p:cNvSpPr>
          <p:nvPr>
            <p:ph idx="1"/>
          </p:nvPr>
        </p:nvSpPr>
        <p:spPr>
          <a:xfrm>
            <a:off x="144069" y="905355"/>
            <a:ext cx="2749256" cy="3607268"/>
          </a:xfrm>
        </p:spPr>
        <p:txBody>
          <a:bodyPr/>
          <a:lstStyle/>
          <a:p>
            <a:pPr>
              <a:buClr>
                <a:srgbClr val="000000"/>
              </a:buClr>
              <a:buFont typeface="Arial" panose="020B0604020202020204" pitchFamily="34" charset="0"/>
              <a:buChar char="•"/>
            </a:pPr>
            <a:r>
              <a:rPr lang="en-IN" sz="1400" dirty="0"/>
              <a:t>On your DEVASC VM, add the </a:t>
            </a:r>
            <a:r>
              <a:rPr lang="en-IN" sz="1400" dirty="0">
                <a:solidFill>
                  <a:schemeClr val="bg1"/>
                </a:solidFill>
                <a:highlight>
                  <a:srgbClr val="000000"/>
                </a:highlight>
                <a:latin typeface="Times New Roman" panose="02020603050405020304" pitchFamily="18" charset="0"/>
                <a:cs typeface="Times New Roman" panose="02020603050405020304" pitchFamily="18" charset="0"/>
              </a:rPr>
              <a:t>-help </a:t>
            </a:r>
            <a:r>
              <a:rPr lang="en-IN" sz="1400" dirty="0"/>
              <a:t>option to view its usage information. </a:t>
            </a:r>
          </a:p>
          <a:p>
            <a:pPr>
              <a:buClr>
                <a:srgbClr val="000000"/>
              </a:buClr>
              <a:buFont typeface="Arial" panose="020B0604020202020204" pitchFamily="34" charset="0"/>
              <a:buChar char="•"/>
            </a:pPr>
            <a:r>
              <a:rPr lang="en-IN" sz="1400" dirty="0"/>
              <a:t>The output should look similar to the figure alongside.</a:t>
            </a:r>
            <a:endParaRPr lang="en-GB" sz="14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32" t="1255" r="1189" b="1564"/>
          <a:stretch/>
        </p:blipFill>
        <p:spPr bwMode="auto">
          <a:xfrm>
            <a:off x="3003007" y="617967"/>
            <a:ext cx="5871290" cy="4226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773148"/>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Using ping (Contd.)</a:t>
            </a:r>
          </a:p>
        </p:txBody>
      </p:sp>
      <p:sp>
        <p:nvSpPr>
          <p:cNvPr id="6" name="Content Placeholder 5"/>
          <p:cNvSpPr>
            <a:spLocks noGrp="1"/>
          </p:cNvSpPr>
          <p:nvPr>
            <p:ph idx="1"/>
          </p:nvPr>
        </p:nvSpPr>
        <p:spPr>
          <a:xfrm>
            <a:off x="144068" y="957893"/>
            <a:ext cx="8774301" cy="3607268"/>
          </a:xfrm>
        </p:spPr>
        <p:txBody>
          <a:bodyPr/>
          <a:lstStyle/>
          <a:p>
            <a:pPr>
              <a:buFont typeface="Arial" panose="020B0604020202020204" pitchFamily="34" charset="0"/>
              <a:buChar char="•"/>
            </a:pPr>
            <a:r>
              <a:rPr lang="en-GB" sz="1400" dirty="0"/>
              <a:t>By default,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ping</a:t>
            </a:r>
            <a:r>
              <a:rPr lang="en-GB" sz="1400" dirty="0"/>
              <a:t> </a:t>
            </a:r>
            <a:r>
              <a:rPr lang="en-IN" sz="1400" dirty="0"/>
              <a:t>(or </a:t>
            </a:r>
            <a:r>
              <a:rPr lang="en-IN" sz="1400" dirty="0">
                <a:solidFill>
                  <a:schemeClr val="bg1"/>
                </a:solidFill>
                <a:highlight>
                  <a:srgbClr val="000000"/>
                </a:highlight>
                <a:latin typeface="Times New Roman" panose="02020603050405020304" pitchFamily="18" charset="0"/>
                <a:cs typeface="Times New Roman" panose="02020603050405020304" pitchFamily="18" charset="0"/>
              </a:rPr>
              <a:t>ping -help </a:t>
            </a:r>
            <a:r>
              <a:rPr lang="en-IN" sz="1400" dirty="0"/>
              <a:t>in Linux) </a:t>
            </a:r>
            <a:r>
              <a:rPr lang="en-GB" sz="1400" dirty="0"/>
              <a:t>will display all the available options. Some of the options you can specify include:</a:t>
            </a:r>
          </a:p>
          <a:p>
            <a:pPr lvl="1" indent="-180975">
              <a:buClr>
                <a:srgbClr val="000000"/>
              </a:buClr>
            </a:pPr>
            <a:r>
              <a:rPr lang="en-GB" dirty="0"/>
              <a:t>Count of how many ICMP echo requests you want to send.</a:t>
            </a:r>
          </a:p>
          <a:p>
            <a:pPr marL="358775">
              <a:spcBef>
                <a:spcPts val="0"/>
              </a:spcBef>
              <a:buClr>
                <a:srgbClr val="000000"/>
              </a:buClr>
              <a:buFont typeface="Arial" pitchFamily="34" charset="0"/>
              <a:buChar char="•"/>
            </a:pPr>
            <a:r>
              <a:rPr lang="en-GB" sz="1400" dirty="0"/>
              <a:t>Source IP address in case there are multiple network interfaces on the host</a:t>
            </a:r>
          </a:p>
          <a:p>
            <a:pPr marL="358775">
              <a:spcBef>
                <a:spcPts val="0"/>
              </a:spcBef>
              <a:buClr>
                <a:srgbClr val="000000"/>
              </a:buClr>
              <a:buFont typeface="Arial" pitchFamily="34" charset="0"/>
              <a:buChar char="•"/>
            </a:pPr>
            <a:r>
              <a:rPr lang="en-GB" sz="1400" dirty="0"/>
              <a:t>Timeout to wait for an echo reply packet</a:t>
            </a:r>
          </a:p>
          <a:p>
            <a:pPr marL="358775">
              <a:spcBef>
                <a:spcPts val="0"/>
              </a:spcBef>
              <a:buClr>
                <a:srgbClr val="000000"/>
              </a:buClr>
              <a:buFont typeface="Arial" pitchFamily="34" charset="0"/>
              <a:buChar char="•"/>
            </a:pPr>
            <a:r>
              <a:rPr lang="en-GB" sz="1400" dirty="0"/>
              <a:t>Packet size, if you want to send larger packet sizes than the default 64 bytes.</a:t>
            </a:r>
            <a:r>
              <a:rPr lang="en-IN" sz="1400" dirty="0"/>
              <a:t> This option is very important when determining what is the MTU on an interface.</a:t>
            </a:r>
          </a:p>
          <a:p>
            <a:pPr marL="177800" indent="-177800">
              <a:spcBef>
                <a:spcPts val="0"/>
              </a:spcBef>
              <a:buClr>
                <a:srgbClr val="000000"/>
              </a:buClr>
              <a:buFont typeface="Arial" panose="020B0604020202020204" pitchFamily="34" charset="0"/>
              <a:buChar char="•"/>
            </a:pPr>
            <a:r>
              <a:rPr lang="en-IN" sz="1400" dirty="0"/>
              <a:t>If you do not receive any reply from the destination you are trying to reach with ping, it does not mean that the host is ofﬂine or not reachable. It could simply mean that ICMP echo-request packets are ﬁltered by a ﬁrewall and are not allowed to reach the host destination. </a:t>
            </a:r>
          </a:p>
        </p:txBody>
      </p:sp>
    </p:spTree>
    <p:extLst>
      <p:ext uri="{BB962C8B-B14F-4D97-AF65-F5344CB8AC3E}">
        <p14:creationId xmlns:p14="http://schemas.microsoft.com/office/powerpoint/2010/main" val="2430318882"/>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 Using traceroute</a:t>
            </a:r>
          </a:p>
        </p:txBody>
      </p:sp>
      <p:sp>
        <p:nvSpPr>
          <p:cNvPr id="6" name="Content Placeholder 5"/>
          <p:cNvSpPr>
            <a:spLocks noGrp="1"/>
          </p:cNvSpPr>
          <p:nvPr>
            <p:ph idx="1"/>
          </p:nvPr>
        </p:nvSpPr>
        <p:spPr>
          <a:xfrm>
            <a:off x="144070" y="905363"/>
            <a:ext cx="3213280" cy="4343538"/>
          </a:xfrm>
        </p:spPr>
        <p:txBody>
          <a:bodyPr/>
          <a:lstStyle/>
          <a:p>
            <a:pPr marL="177800" indent="-177800">
              <a:buClr>
                <a:srgbClr val="000000"/>
              </a:buClr>
              <a:buFont typeface="Arial" pitchFamily="34" charset="0"/>
              <a:buChar char="•"/>
            </a:pP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traceroute</a:t>
            </a:r>
            <a:r>
              <a:rPr lang="en-GB" sz="1400" dirty="0"/>
              <a:t> displays the route that the packets take to display the host reachability on the network.</a:t>
            </a:r>
          </a:p>
          <a:p>
            <a:pPr marL="177800" indent="-177800">
              <a:buClr>
                <a:srgbClr val="000000"/>
              </a:buClr>
              <a:buFont typeface="Arial" pitchFamily="34" charset="0"/>
              <a:buChar char="•"/>
            </a:pP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traceroute</a:t>
            </a:r>
            <a:r>
              <a:rPr lang="en-GB" sz="1400" b="1" spc="110" dirty="0"/>
              <a:t> </a:t>
            </a:r>
            <a:r>
              <a:rPr lang="en-GB" sz="1400" dirty="0"/>
              <a:t>uses ICMP packets to determine the path to the destination. </a:t>
            </a:r>
          </a:p>
          <a:p>
            <a:pPr marL="177800" indent="-177800">
              <a:buClr>
                <a:srgbClr val="000000"/>
              </a:buClr>
              <a:buFont typeface="Arial" pitchFamily="34" charset="0"/>
              <a:buChar char="•"/>
            </a:pPr>
            <a:r>
              <a:rPr lang="en-IN" sz="1400" dirty="0"/>
              <a:t>On Windows 10, use </a:t>
            </a:r>
            <a:r>
              <a:rPr lang="en-IN" sz="1400" dirty="0">
                <a:solidFill>
                  <a:schemeClr val="bg1"/>
                </a:solidFill>
                <a:highlight>
                  <a:srgbClr val="000000"/>
                </a:highlight>
                <a:latin typeface="Times New Roman" panose="02020603050405020304" pitchFamily="18" charset="0"/>
                <a:cs typeface="Times New Roman" panose="02020603050405020304" pitchFamily="18" charset="0"/>
              </a:rPr>
              <a:t>tracert</a:t>
            </a:r>
            <a:r>
              <a:rPr lang="en-IN" sz="1400" dirty="0"/>
              <a:t> to see the available options as shown in the output alongside.</a:t>
            </a:r>
            <a:endParaRPr lang="en-IN" sz="1400" b="1" i="1" dirty="0"/>
          </a:p>
        </p:txBody>
      </p:sp>
      <p:pic>
        <p:nvPicPr>
          <p:cNvPr id="4" name="Picture 3" descr="traceroute.PNG"/>
          <p:cNvPicPr>
            <a:picLocks noChangeAspect="1"/>
          </p:cNvPicPr>
          <p:nvPr/>
        </p:nvPicPr>
        <p:blipFill>
          <a:blip r:embed="rId3"/>
          <a:stretch>
            <a:fillRect/>
          </a:stretch>
        </p:blipFill>
        <p:spPr>
          <a:xfrm>
            <a:off x="3212873" y="1046071"/>
            <a:ext cx="5931127" cy="2434365"/>
          </a:xfrm>
          <a:prstGeom prst="rect">
            <a:avLst/>
          </a:prstGeom>
        </p:spPr>
      </p:pic>
      <p:sp>
        <p:nvSpPr>
          <p:cNvPr id="3" name="TextBox 2"/>
          <p:cNvSpPr txBox="1"/>
          <p:nvPr/>
        </p:nvSpPr>
        <p:spPr>
          <a:xfrm>
            <a:off x="309970" y="3730305"/>
            <a:ext cx="8732847" cy="1015663"/>
          </a:xfrm>
          <a:prstGeom prst="rect">
            <a:avLst/>
          </a:prstGeom>
          <a:noFill/>
        </p:spPr>
        <p:txBody>
          <a:bodyPr wrap="square" rtlCol="0">
            <a:spAutoFit/>
          </a:bodyPr>
          <a:lstStyle/>
          <a:p>
            <a:r>
              <a:rPr lang="en-IN" sz="1400" b="1" i="1" dirty="0">
                <a:solidFill>
                  <a:srgbClr val="000000"/>
                </a:solidFill>
              </a:rPr>
              <a:t>Note</a:t>
            </a:r>
            <a:r>
              <a:rPr lang="en-IN" sz="1400" i="1" dirty="0">
                <a:solidFill>
                  <a:srgbClr val="000000"/>
                </a:solidFill>
              </a:rPr>
              <a:t>: Instead of ICMP, by default, Linux uses UDP and a high port range (33434 - 33534). Destinations along the path respond with ICMP port unreachable messages instead of the echo replies sent in ICMP-based traceroutes.</a:t>
            </a:r>
            <a:endParaRPr lang="en-GB" sz="1400" i="1" dirty="0">
              <a:solidFill>
                <a:srgbClr val="000000"/>
              </a:solidFill>
            </a:endParaRPr>
          </a:p>
          <a:p>
            <a:endParaRPr lang="en-IN" sz="1600" dirty="0"/>
          </a:p>
        </p:txBody>
      </p:sp>
    </p:spTree>
    <p:extLst>
      <p:ext uri="{BB962C8B-B14F-4D97-AF65-F5344CB8AC3E}">
        <p14:creationId xmlns:p14="http://schemas.microsoft.com/office/powerpoint/2010/main" val="4260955788"/>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 Using traceroute (Contd.)</a:t>
            </a:r>
          </a:p>
        </p:txBody>
      </p:sp>
      <p:sp>
        <p:nvSpPr>
          <p:cNvPr id="6" name="Content Placeholder 5"/>
          <p:cNvSpPr>
            <a:spLocks noGrp="1"/>
          </p:cNvSpPr>
          <p:nvPr>
            <p:ph idx="1"/>
          </p:nvPr>
        </p:nvSpPr>
        <p:spPr>
          <a:xfrm>
            <a:off x="144069" y="905363"/>
            <a:ext cx="8836969" cy="4343538"/>
          </a:xfrm>
        </p:spPr>
        <p:txBody>
          <a:bodyPr/>
          <a:lstStyle/>
          <a:p>
            <a:pPr marL="177800" indent="-177800">
              <a:buClr>
                <a:srgbClr val="000000"/>
              </a:buClr>
              <a:buFont typeface="Arial" pitchFamily="34" charset="0"/>
              <a:buChar char="•"/>
            </a:pPr>
            <a:r>
              <a:rPr lang="en-IN" sz="1400" dirty="0"/>
              <a:t>On MacOS, use </a:t>
            </a:r>
            <a:r>
              <a:rPr lang="en-IN" sz="1400" dirty="0">
                <a:solidFill>
                  <a:schemeClr val="bg1"/>
                </a:solidFill>
                <a:highlight>
                  <a:srgbClr val="000000"/>
                </a:highlight>
                <a:latin typeface="Times New Roman" panose="02020603050405020304" pitchFamily="18" charset="0"/>
                <a:cs typeface="Times New Roman" panose="02020603050405020304" pitchFamily="18" charset="0"/>
              </a:rPr>
              <a:t>traceroute</a:t>
            </a:r>
            <a:r>
              <a:rPr lang="en-IN" sz="1400" dirty="0"/>
              <a:t> to see the available options as shown in the following output:</a:t>
            </a:r>
          </a:p>
          <a:p>
            <a:pPr marL="177800" indent="-177800">
              <a:buClr>
                <a:srgbClr val="000000"/>
              </a:buClr>
              <a:buFont typeface="Arial" pitchFamily="34" charset="0"/>
              <a:buChar char="•"/>
            </a:pPr>
            <a:endParaRPr lang="en-IN" sz="1400" dirty="0"/>
          </a:p>
          <a:p>
            <a:pPr marL="177800" indent="-177800">
              <a:buClr>
                <a:srgbClr val="000000"/>
              </a:buClr>
              <a:buFont typeface="Arial" pitchFamily="34" charset="0"/>
              <a:buChar char="•"/>
            </a:pPr>
            <a:endParaRPr lang="en-IN" sz="1400" dirty="0"/>
          </a:p>
          <a:p>
            <a:pPr marL="0" indent="0">
              <a:buClr>
                <a:srgbClr val="000000"/>
              </a:buClr>
              <a:buNone/>
            </a:pPr>
            <a:endParaRPr lang="en-IN" sz="1400" dirty="0"/>
          </a:p>
          <a:p>
            <a:pPr marL="0" indent="0">
              <a:buClr>
                <a:srgbClr val="000000"/>
              </a:buClr>
              <a:buNone/>
            </a:pPr>
            <a:endParaRPr lang="en-IN" sz="1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52" y="1288720"/>
            <a:ext cx="8605896" cy="1283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713206"/>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 Using traceroute (Contd.)</a:t>
            </a:r>
          </a:p>
        </p:txBody>
      </p:sp>
      <p:sp>
        <p:nvSpPr>
          <p:cNvPr id="6" name="Content Placeholder 5"/>
          <p:cNvSpPr>
            <a:spLocks noGrp="1"/>
          </p:cNvSpPr>
          <p:nvPr>
            <p:ph idx="1"/>
          </p:nvPr>
        </p:nvSpPr>
        <p:spPr>
          <a:xfrm>
            <a:off x="144069" y="905363"/>
            <a:ext cx="8836969" cy="4343538"/>
          </a:xfrm>
        </p:spPr>
        <p:txBody>
          <a:bodyPr/>
          <a:lstStyle/>
          <a:p>
            <a:pPr marL="177800" indent="-177800">
              <a:buClr>
                <a:srgbClr val="000000"/>
              </a:buClr>
              <a:buFont typeface="Arial" pitchFamily="34" charset="0"/>
              <a:buChar char="•"/>
            </a:pPr>
            <a:r>
              <a:rPr lang="en-IN" sz="1400" dirty="0"/>
              <a:t>On your DEVASC VM, use </a:t>
            </a:r>
            <a:r>
              <a:rPr lang="en-IN" sz="1400" dirty="0">
                <a:solidFill>
                  <a:schemeClr val="bg1"/>
                </a:solidFill>
                <a:highlight>
                  <a:srgbClr val="000000"/>
                </a:highlight>
                <a:latin typeface="Times New Roman" panose="02020603050405020304" pitchFamily="18" charset="0"/>
                <a:cs typeface="Times New Roman" panose="02020603050405020304" pitchFamily="18" charset="0"/>
              </a:rPr>
              <a:t>traceroute --help </a:t>
            </a:r>
            <a:r>
              <a:rPr lang="en-IN" sz="1400" dirty="0"/>
              <a:t>to see the available options as shown in the following output:</a:t>
            </a:r>
          </a:p>
          <a:p>
            <a:pPr marL="0" indent="0">
              <a:buClr>
                <a:srgbClr val="000000"/>
              </a:buClr>
              <a:buNone/>
            </a:pPr>
            <a:endParaRPr lang="en-IN" sz="14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98" y="1151156"/>
            <a:ext cx="6494357" cy="3896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792230"/>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 Using traceroute (Contd.)</a:t>
            </a:r>
          </a:p>
        </p:txBody>
      </p:sp>
      <p:sp>
        <p:nvSpPr>
          <p:cNvPr id="6" name="Content Placeholder 5"/>
          <p:cNvSpPr>
            <a:spLocks noGrp="1"/>
          </p:cNvSpPr>
          <p:nvPr>
            <p:ph idx="1"/>
          </p:nvPr>
        </p:nvSpPr>
        <p:spPr>
          <a:xfrm>
            <a:off x="144069" y="905363"/>
            <a:ext cx="8667422" cy="4343538"/>
          </a:xfrm>
        </p:spPr>
        <p:txBody>
          <a:bodyPr/>
          <a:lstStyle/>
          <a:p>
            <a:pPr>
              <a:buFont typeface="Arial" panose="020B0604020202020204" pitchFamily="34" charset="0"/>
              <a:buChar char="•"/>
            </a:pPr>
            <a:r>
              <a:rPr sz="1400" dirty="0"/>
              <a:t>Several options are available with </a:t>
            </a: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traceroute</a:t>
            </a:r>
            <a:r>
              <a:rPr sz="1400" b="1" dirty="0"/>
              <a:t> </a:t>
            </a:r>
            <a:r>
              <a:rPr sz="1400" dirty="0"/>
              <a:t>including:</a:t>
            </a:r>
          </a:p>
          <a:p>
            <a:pPr marL="442913" indent="-261938">
              <a:buFont typeface="Arial" panose="020B0604020202020204" pitchFamily="34" charset="0"/>
              <a:buChar char="•"/>
            </a:pPr>
            <a:r>
              <a:rPr sz="1400" dirty="0"/>
              <a:t>Specifying the TTL value of the first packet sent. By default this is 1.</a:t>
            </a:r>
          </a:p>
          <a:p>
            <a:pPr marL="442913" indent="-261938">
              <a:buFont typeface="Arial" panose="020B0604020202020204" pitchFamily="34" charset="0"/>
              <a:buChar char="•"/>
            </a:pPr>
            <a:r>
              <a:rPr sz="1400" dirty="0"/>
              <a:t>Specifying the maximum TTL value. By default, it will increase the TTL value up to 64 or until the destination is reached.</a:t>
            </a:r>
          </a:p>
          <a:p>
            <a:pPr marL="442913" indent="-261938">
              <a:buFont typeface="Arial" panose="020B0604020202020204" pitchFamily="34" charset="0"/>
              <a:buChar char="•"/>
            </a:pPr>
            <a:r>
              <a:rPr sz="1400" dirty="0"/>
              <a:t>Specifying the source address in case there are multiple interfaces on the host.</a:t>
            </a:r>
          </a:p>
          <a:p>
            <a:pPr marL="442913" indent="-261938">
              <a:buFont typeface="Arial" panose="020B0604020202020204" pitchFamily="34" charset="0"/>
              <a:buChar char="•"/>
            </a:pPr>
            <a:r>
              <a:rPr sz="1400" dirty="0"/>
              <a:t>Specifying QoS value in the IP header.</a:t>
            </a:r>
          </a:p>
          <a:p>
            <a:pPr marL="442913" indent="-261938">
              <a:buFont typeface="Arial" panose="020B0604020202020204" pitchFamily="34" charset="0"/>
              <a:buChar char="•"/>
            </a:pPr>
            <a:r>
              <a:rPr sz="1400" dirty="0"/>
              <a:t>Specifying the packet length.</a:t>
            </a:r>
            <a:endParaRPr lang="en-GB" sz="1400" dirty="0"/>
          </a:p>
        </p:txBody>
      </p:sp>
    </p:spTree>
    <p:extLst>
      <p:ext uri="{BB962C8B-B14F-4D97-AF65-F5344CB8AC3E}">
        <p14:creationId xmlns:p14="http://schemas.microsoft.com/office/powerpoint/2010/main" val="18003397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9785" y="1647215"/>
            <a:ext cx="7605593" cy="1046962"/>
          </a:xfrm>
        </p:spPr>
        <p:txBody>
          <a:bodyPr/>
          <a:lstStyle/>
          <a:p>
            <a:r>
              <a:rPr lang="en-US" dirty="0">
                <a:solidFill>
                  <a:schemeClr val="accent5">
                    <a:lumMod val="40000"/>
                    <a:lumOff val="60000"/>
                  </a:schemeClr>
                </a:solidFill>
              </a:rPr>
              <a:t>Module 5: Network Fundamentals</a:t>
            </a:r>
          </a:p>
        </p:txBody>
      </p:sp>
      <p:sp>
        <p:nvSpPr>
          <p:cNvPr id="7" name="Subtitle 6"/>
          <p:cNvSpPr>
            <a:spLocks noGrp="1"/>
          </p:cNvSpPr>
          <p:nvPr>
            <p:ph type="subTitle" idx="1"/>
          </p:nvPr>
        </p:nvSpPr>
        <p:spPr>
          <a:xfrm>
            <a:off x="469497" y="3809526"/>
            <a:ext cx="2368954" cy="396714"/>
          </a:xfrm>
        </p:spPr>
        <p:txBody>
          <a:bodyPr anchor="t"/>
          <a:lstStyle/>
          <a:p>
            <a:r>
              <a:rPr dirty="0">
                <a:solidFill>
                  <a:schemeClr val="accent5">
                    <a:lumMod val="40000"/>
                    <a:lumOff val="60000"/>
                  </a:schemeClr>
                </a:solidFill>
              </a:rPr>
              <a:t>D</a:t>
            </a:r>
            <a:r>
              <a:rPr lang="en-US" dirty="0">
                <a:solidFill>
                  <a:schemeClr val="accent5">
                    <a:lumMod val="40000"/>
                    <a:lumOff val="60000"/>
                  </a:schemeClr>
                </a:solidFill>
              </a:rPr>
              <a:t>evNet Associate v1.0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 Using traceroute (Contd.)</a:t>
            </a:r>
          </a:p>
        </p:txBody>
      </p:sp>
      <p:sp>
        <p:nvSpPr>
          <p:cNvPr id="6" name="Content Placeholder 5"/>
          <p:cNvSpPr>
            <a:spLocks noGrp="1"/>
          </p:cNvSpPr>
          <p:nvPr>
            <p:ph idx="1"/>
          </p:nvPr>
        </p:nvSpPr>
        <p:spPr>
          <a:xfrm>
            <a:off x="144069" y="905363"/>
            <a:ext cx="2899382" cy="4343538"/>
          </a:xfrm>
        </p:spPr>
        <p:txBody>
          <a:bodyPr/>
          <a:lstStyle/>
          <a:p>
            <a:pPr>
              <a:buFont typeface="Arial" panose="020B0604020202020204" pitchFamily="34" charset="0"/>
              <a:buChar char="•"/>
            </a:pPr>
            <a:r>
              <a:rPr lang="en-IN" sz="1400" dirty="0"/>
              <a:t>You can </a:t>
            </a:r>
            <a:r>
              <a:rPr lang="en-IN" sz="1400" dirty="0">
                <a:solidFill>
                  <a:schemeClr val="bg1"/>
                </a:solidFill>
                <a:highlight>
                  <a:srgbClr val="000000"/>
                </a:highlight>
                <a:latin typeface="Times New Roman" panose="02020603050405020304" pitchFamily="18" charset="0"/>
                <a:cs typeface="Times New Roman" panose="02020603050405020304" pitchFamily="18" charset="0"/>
              </a:rPr>
              <a:t>tracert</a:t>
            </a:r>
            <a:r>
              <a:rPr lang="en-IN" sz="1400" dirty="0"/>
              <a:t> from your Windows device or </a:t>
            </a:r>
            <a:r>
              <a:rPr lang="en-IN" sz="1400" dirty="0">
                <a:solidFill>
                  <a:schemeClr val="bg1"/>
                </a:solidFill>
                <a:highlight>
                  <a:srgbClr val="000000"/>
                </a:highlight>
                <a:latin typeface="Times New Roman" panose="02020603050405020304" pitchFamily="18" charset="0"/>
                <a:cs typeface="Times New Roman" panose="02020603050405020304" pitchFamily="18" charset="0"/>
              </a:rPr>
              <a:t>traceroute</a:t>
            </a:r>
            <a:r>
              <a:rPr lang="en-IN" sz="1400" dirty="0"/>
              <a:t> from your MacOS device. </a:t>
            </a:r>
          </a:p>
          <a:p>
            <a:pPr>
              <a:buFont typeface="Arial" panose="020B0604020202020204" pitchFamily="34" charset="0"/>
              <a:buChar char="•"/>
            </a:pPr>
            <a:r>
              <a:rPr lang="en-IN" sz="1400" dirty="0"/>
              <a:t>The output alongside is from a MacOS device inside the corporate Cisco network tracing the route to one of Yahoo’s web servers.</a:t>
            </a:r>
            <a:endParaRPr lang="en-GB" sz="1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9971" y="881964"/>
            <a:ext cx="5916402" cy="279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34983" y="3797008"/>
            <a:ext cx="8926712" cy="523220"/>
          </a:xfrm>
          <a:prstGeom prst="rect">
            <a:avLst/>
          </a:prstGeom>
          <a:noFill/>
        </p:spPr>
        <p:txBody>
          <a:bodyPr wrap="square" rtlCol="0">
            <a:spAutoFit/>
          </a:bodyPr>
          <a:lstStyle/>
          <a:p>
            <a:r>
              <a:rPr lang="en-IN" sz="1400" b="1" i="1" dirty="0">
                <a:solidFill>
                  <a:srgbClr val="000000"/>
                </a:solidFill>
              </a:rPr>
              <a:t>Note</a:t>
            </a:r>
            <a:r>
              <a:rPr lang="en-IN" sz="1400" i="1" dirty="0">
                <a:solidFill>
                  <a:srgbClr val="000000"/>
                </a:solidFill>
              </a:rPr>
              <a:t>: The output above has been altered for security reasons, but your output should actually have both valid hostnames and IP addresses.</a:t>
            </a:r>
          </a:p>
        </p:txBody>
      </p:sp>
    </p:spTree>
    <p:extLst>
      <p:ext uri="{BB962C8B-B14F-4D97-AF65-F5344CB8AC3E}">
        <p14:creationId xmlns:p14="http://schemas.microsoft.com/office/powerpoint/2010/main" val="568151663"/>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dirty="0"/>
              <a:t> Using nslookup</a:t>
            </a:r>
          </a:p>
        </p:txBody>
      </p:sp>
      <p:sp>
        <p:nvSpPr>
          <p:cNvPr id="6" name="Content Placeholder 5"/>
          <p:cNvSpPr>
            <a:spLocks noGrp="1"/>
          </p:cNvSpPr>
          <p:nvPr>
            <p:ph idx="1"/>
          </p:nvPr>
        </p:nvSpPr>
        <p:spPr>
          <a:xfrm>
            <a:off x="213810" y="872654"/>
            <a:ext cx="8770170" cy="3452889"/>
          </a:xfrm>
        </p:spPr>
        <p:txBody>
          <a:bodyPr/>
          <a:lstStyle/>
          <a:p>
            <a:pPr>
              <a:buFont typeface="Arial" pitchFamily="34" charset="0"/>
              <a:buChar char="•"/>
            </a:pPr>
            <a:r>
              <a:rPr lang="en-GB" sz="1400" dirty="0">
                <a:solidFill>
                  <a:schemeClr val="bg1"/>
                </a:solidFill>
                <a:highlight>
                  <a:srgbClr val="000000"/>
                </a:highlight>
                <a:latin typeface="Times New Roman" panose="02020603050405020304" pitchFamily="18" charset="0"/>
                <a:cs typeface="Times New Roman" panose="02020603050405020304" pitchFamily="18" charset="0"/>
              </a:rPr>
              <a:t>nslookup</a:t>
            </a:r>
            <a:r>
              <a:rPr lang="en-GB" sz="1400" dirty="0"/>
              <a:t> is another command-line utility used for querying DNS to obtain domain name to IP address mapping. This tool is useful to determine if the DNS server conﬁgured on a speciﬁc host is working as expected and actually resolving hostnames to IP addresses.</a:t>
            </a:r>
          </a:p>
          <a:p>
            <a:pPr>
              <a:buFont typeface="Arial" pitchFamily="34" charset="0"/>
              <a:buChar char="•"/>
            </a:pPr>
            <a:r>
              <a:rPr lang="en-IN" sz="1400" dirty="0"/>
              <a:t>Execute the command </a:t>
            </a:r>
            <a:r>
              <a:rPr lang="en-IN" sz="1400" dirty="0">
                <a:solidFill>
                  <a:schemeClr val="bg1"/>
                </a:solidFill>
                <a:highlight>
                  <a:srgbClr val="000000"/>
                </a:highlight>
                <a:latin typeface="Times New Roman" panose="02020603050405020304" pitchFamily="18" charset="0"/>
                <a:cs typeface="Times New Roman" panose="02020603050405020304" pitchFamily="18" charset="0"/>
              </a:rPr>
              <a:t>nslookup www.cisco.com 8.8.8.8 </a:t>
            </a:r>
            <a:r>
              <a:rPr lang="en-IN" sz="1400" dirty="0"/>
              <a:t>to resolve the IP address or addresses for Cisco’s web server and specify that you want to use Google’s DNS server at 8.8.8.8 to do the resolution.</a:t>
            </a:r>
            <a:endParaRPr lang="en-GB" sz="1400" dirty="0"/>
          </a:p>
          <a:p>
            <a:pPr>
              <a:buNone/>
            </a:pPr>
            <a:endParaRPr lang="en-GB" sz="1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135" y="2093175"/>
            <a:ext cx="6468612" cy="2801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5296980"/>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Troubleshooting Application Connectivity Issues </a:t>
            </a:r>
            <a:br>
              <a:rPr lang="en-US" altLang="en-US" sz="1600" dirty="0"/>
            </a:br>
            <a:r>
              <a:rPr lang="en-GB" dirty="0"/>
              <a:t> Packet Tracer – Troubleshoot Common Network Problems</a:t>
            </a:r>
          </a:p>
        </p:txBody>
      </p:sp>
      <p:sp>
        <p:nvSpPr>
          <p:cNvPr id="6" name="Content Placeholder 5"/>
          <p:cNvSpPr>
            <a:spLocks noGrp="1"/>
          </p:cNvSpPr>
          <p:nvPr>
            <p:ph idx="1"/>
          </p:nvPr>
        </p:nvSpPr>
        <p:spPr>
          <a:xfrm>
            <a:off x="175064" y="965642"/>
            <a:ext cx="8774301" cy="3429138"/>
          </a:xfrm>
        </p:spPr>
        <p:txBody>
          <a:bodyPr/>
          <a:lstStyle/>
          <a:p>
            <a:pPr>
              <a:buNone/>
            </a:pPr>
            <a:r>
              <a:rPr lang="en-GB" sz="1600" dirty="0"/>
              <a:t>In this Packet Tracer, you will complete these objectives:</a:t>
            </a:r>
          </a:p>
          <a:p>
            <a:pPr>
              <a:buFont typeface="Arial" panose="020B0604020202020204" pitchFamily="34" charset="0"/>
              <a:buChar char="•"/>
            </a:pPr>
            <a:r>
              <a:rPr lang="en-IN" sz="1600" b="1" dirty="0"/>
              <a:t>Part 1</a:t>
            </a:r>
            <a:r>
              <a:rPr lang="en-IN" sz="1600" dirty="0"/>
              <a:t>: Test connectivity</a:t>
            </a:r>
          </a:p>
          <a:p>
            <a:pPr>
              <a:buFont typeface="Arial" panose="020B0604020202020204" pitchFamily="34" charset="0"/>
              <a:buChar char="•"/>
            </a:pPr>
            <a:r>
              <a:rPr lang="en-IN" sz="1600" b="1" dirty="0"/>
              <a:t>Part 2</a:t>
            </a:r>
            <a:r>
              <a:rPr lang="en-IN" sz="1600" dirty="0"/>
              <a:t>: Troubleshoot R3</a:t>
            </a:r>
          </a:p>
          <a:p>
            <a:pPr>
              <a:buFont typeface="Arial" panose="020B0604020202020204" pitchFamily="34" charset="0"/>
              <a:buChar char="•"/>
            </a:pPr>
            <a:r>
              <a:rPr lang="en-IN" sz="1600" b="1" dirty="0"/>
              <a:t>Part 3</a:t>
            </a:r>
            <a:r>
              <a:rPr lang="en-IN" sz="1600" dirty="0"/>
              <a:t>: Troubleshoot R1</a:t>
            </a:r>
          </a:p>
          <a:p>
            <a:pPr>
              <a:buFont typeface="Arial" panose="020B0604020202020204" pitchFamily="34" charset="0"/>
              <a:buChar char="•"/>
            </a:pPr>
            <a:r>
              <a:rPr lang="en-IN" sz="1600" b="1" dirty="0"/>
              <a:t>Part 4</a:t>
            </a:r>
            <a:r>
              <a:rPr lang="en-IN" sz="1600" dirty="0"/>
              <a:t>: Troubleshoot DNS</a:t>
            </a:r>
          </a:p>
          <a:p>
            <a:pPr>
              <a:buNone/>
            </a:pPr>
            <a:endParaRPr lang="en-GB" sz="1600" dirty="0"/>
          </a:p>
        </p:txBody>
      </p:sp>
    </p:spTree>
    <p:extLst>
      <p:ext uri="{BB962C8B-B14F-4D97-AF65-F5344CB8AC3E}">
        <p14:creationId xmlns:p14="http://schemas.microsoft.com/office/powerpoint/2010/main" val="3696993016"/>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4"/>
            <a:ext cx="9144000" cy="709974"/>
          </a:xfrm>
        </p:spPr>
        <p:txBody>
          <a:bodyPr/>
          <a:lstStyle/>
          <a:p>
            <a:r>
              <a:rPr lang="en-GB" altLang="en-US" sz="1600" dirty="0"/>
              <a:t>Troubleshooting Application Connectivity Issues </a:t>
            </a:r>
            <a:r>
              <a:rPr altLang="en-US" sz="1600" dirty="0"/>
              <a:t> </a:t>
            </a:r>
            <a:br>
              <a:rPr lang="en-US" altLang="en-US" dirty="0"/>
            </a:br>
            <a:r>
              <a:rPr dirty="0"/>
              <a:t> Lab – Network Troubleshooting Tools</a:t>
            </a:r>
            <a:endParaRPr lang="en-US" altLang="en-US" dirty="0"/>
          </a:p>
        </p:txBody>
      </p:sp>
      <p:sp>
        <p:nvSpPr>
          <p:cNvPr id="8195" name="Rectangle 6"/>
          <p:cNvSpPr>
            <a:spLocks noGrp="1" noChangeArrowheads="1"/>
          </p:cNvSpPr>
          <p:nvPr>
            <p:ph idx="1"/>
          </p:nvPr>
        </p:nvSpPr>
        <p:spPr>
          <a:xfrm>
            <a:off x="129888" y="864979"/>
            <a:ext cx="8853286" cy="2347481"/>
          </a:xfrm>
        </p:spPr>
        <p:txBody>
          <a:bodyPr/>
          <a:lstStyle/>
          <a:p>
            <a:pPr>
              <a:buNone/>
            </a:pPr>
            <a:r>
              <a:rPr lang="en-GB" sz="1600" dirty="0"/>
              <a:t>In this lab, you will do the following:</a:t>
            </a:r>
          </a:p>
          <a:p>
            <a:pPr>
              <a:buFont typeface="Arial" panose="020B0604020202020204" pitchFamily="34" charset="0"/>
              <a:buChar char="•"/>
            </a:pPr>
            <a:r>
              <a:rPr lang="en-IN" sz="1600" b="1" dirty="0"/>
              <a:t>Part 1</a:t>
            </a:r>
            <a:r>
              <a:rPr lang="en-IN" sz="1600" dirty="0"/>
              <a:t>: Launch the DEVASC VM</a:t>
            </a:r>
          </a:p>
          <a:p>
            <a:pPr>
              <a:buFont typeface="Arial" panose="020B0604020202020204" pitchFamily="34" charset="0"/>
              <a:buChar char="•"/>
            </a:pPr>
            <a:r>
              <a:rPr lang="en-IN" sz="1600" b="1" dirty="0"/>
              <a:t>Part 2</a:t>
            </a:r>
            <a:r>
              <a:rPr lang="en-IN" sz="1600" dirty="0"/>
              <a:t>: Explore the </a:t>
            </a:r>
            <a:r>
              <a:rPr lang="en-IN" sz="1600" b="1" dirty="0"/>
              <a:t>ifconfig</a:t>
            </a:r>
            <a:r>
              <a:rPr lang="en-IN" sz="1600" dirty="0"/>
              <a:t> Troubleshooting Tool</a:t>
            </a:r>
          </a:p>
          <a:p>
            <a:pPr>
              <a:buFont typeface="Arial" panose="020B0604020202020204" pitchFamily="34" charset="0"/>
              <a:buChar char="•"/>
            </a:pPr>
            <a:r>
              <a:rPr lang="en-IN" sz="1600" b="1" dirty="0"/>
              <a:t>Part 3</a:t>
            </a:r>
            <a:r>
              <a:rPr lang="en-IN" sz="1600" dirty="0"/>
              <a:t>: Explore the </a:t>
            </a:r>
            <a:r>
              <a:rPr lang="en-IN" sz="1600" b="1" dirty="0"/>
              <a:t>ping</a:t>
            </a:r>
            <a:r>
              <a:rPr lang="en-IN" sz="1600" dirty="0"/>
              <a:t> Troubleshooting Tool</a:t>
            </a:r>
          </a:p>
          <a:p>
            <a:pPr>
              <a:buFont typeface="Arial" panose="020B0604020202020204" pitchFamily="34" charset="0"/>
              <a:buChar char="•"/>
            </a:pPr>
            <a:r>
              <a:rPr lang="en-IN" sz="1600" b="1" dirty="0"/>
              <a:t>Part 4</a:t>
            </a:r>
            <a:r>
              <a:rPr lang="en-IN" sz="1600" dirty="0"/>
              <a:t>: Explore the </a:t>
            </a:r>
            <a:r>
              <a:rPr lang="en-IN" sz="1600" b="1" dirty="0"/>
              <a:t>traceroute</a:t>
            </a:r>
            <a:r>
              <a:rPr lang="en-IN" sz="1600" dirty="0"/>
              <a:t> Troubleshooting Tool</a:t>
            </a:r>
          </a:p>
          <a:p>
            <a:pPr>
              <a:buFont typeface="Arial" panose="020B0604020202020204" pitchFamily="34" charset="0"/>
              <a:buChar char="•"/>
            </a:pPr>
            <a:r>
              <a:rPr lang="en-IN" sz="1600" b="1" dirty="0"/>
              <a:t>Part 5</a:t>
            </a:r>
            <a:r>
              <a:rPr lang="en-IN" sz="1600" dirty="0"/>
              <a:t>: Explore the </a:t>
            </a:r>
            <a:r>
              <a:rPr lang="en-IN" sz="1600" b="1" dirty="0"/>
              <a:t>nslookup</a:t>
            </a:r>
            <a:r>
              <a:rPr lang="en-IN" sz="1600" dirty="0"/>
              <a:t> Troubleshooting Tool</a:t>
            </a:r>
          </a:p>
          <a:p>
            <a:pPr fontAlgn="t">
              <a:buNone/>
            </a:pPr>
            <a:endParaRPr sz="1600" dirty="0"/>
          </a:p>
          <a:p>
            <a:pPr fontAlgn="t"/>
            <a:endParaRPr sz="1600" dirty="0"/>
          </a:p>
          <a:p>
            <a:pPr marL="0" indent="0">
              <a:buNone/>
            </a:pPr>
            <a:r>
              <a:rPr lang="en-US" altLang="ja-JP" sz="1600" dirty="0"/>
              <a:t> </a:t>
            </a:r>
          </a:p>
        </p:txBody>
      </p:sp>
    </p:spTree>
    <p:custDataLst>
      <p:tags r:id="rId1"/>
    </p:custDataLst>
    <p:extLst>
      <p:ext uri="{BB962C8B-B14F-4D97-AF65-F5344CB8AC3E}">
        <p14:creationId xmlns:p14="http://schemas.microsoft.com/office/powerpoint/2010/main" val="433941454"/>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25" y="1947545"/>
            <a:ext cx="8406941" cy="1460665"/>
          </a:xfrm>
        </p:spPr>
        <p:txBody>
          <a:bodyPr anchor="t"/>
          <a:lstStyle/>
          <a:p>
            <a:r>
              <a:rPr lang="en-US" dirty="0">
                <a:solidFill>
                  <a:schemeClr val="accent5">
                    <a:lumMod val="40000"/>
                    <a:lumOff val="60000"/>
                  </a:schemeClr>
                </a:solidFill>
              </a:rPr>
              <a:t>5.7 </a:t>
            </a:r>
            <a:r>
              <a:rPr dirty="0">
                <a:solidFill>
                  <a:schemeClr val="accent5">
                    <a:lumMod val="40000"/>
                    <a:lumOff val="60000"/>
                  </a:schemeClr>
                </a:solidFill>
              </a:rPr>
              <a:t>Networking Fundamentals Summary</a:t>
            </a:r>
            <a:br>
              <a:rPr dirty="0"/>
            </a:br>
            <a:br>
              <a:rPr dirty="0"/>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96155343"/>
      </p:ext>
    </p:extLst>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Networking Fundamentals Summary </a:t>
            </a:r>
            <a:br>
              <a:rPr lang="en-US" altLang="en-US" sz="1600" dirty="0"/>
            </a:br>
            <a:r>
              <a:rPr lang="en-GB" dirty="0"/>
              <a:t>What Did I Learn in this Module?</a:t>
            </a:r>
            <a:endParaRPr dirty="0"/>
          </a:p>
        </p:txBody>
      </p:sp>
      <p:sp>
        <p:nvSpPr>
          <p:cNvPr id="6" name="Content Placeholder 5"/>
          <p:cNvSpPr>
            <a:spLocks noGrp="1"/>
          </p:cNvSpPr>
          <p:nvPr>
            <p:ph idx="1"/>
          </p:nvPr>
        </p:nvSpPr>
        <p:spPr>
          <a:xfrm>
            <a:off x="144068" y="892379"/>
            <a:ext cx="8774301" cy="3761647"/>
          </a:xfrm>
        </p:spPr>
        <p:txBody>
          <a:bodyPr/>
          <a:lstStyle/>
          <a:p>
            <a:pPr>
              <a:buFont typeface="Arial" panose="020B0604020202020204" pitchFamily="34" charset="0"/>
              <a:buChar char="•"/>
            </a:pPr>
            <a:r>
              <a:rPr lang="en-GB" sz="1600" dirty="0"/>
              <a:t>A network consists of end devices such as computers, mobile devices, and printers that are connected by networking devices such as switches and routers.</a:t>
            </a:r>
          </a:p>
          <a:p>
            <a:pPr>
              <a:buFont typeface="Arial" panose="020B0604020202020204" pitchFamily="34" charset="0"/>
              <a:buChar char="•"/>
            </a:pPr>
            <a:r>
              <a:rPr sz="1600" dirty="0"/>
              <a:t>Both the OSI and the TCP/IP reference models use </a:t>
            </a:r>
            <a:r>
              <a:rPr lang="en-GB" sz="1600" dirty="0"/>
              <a:t>layers to describe the functions and services that can occur at that layer.</a:t>
            </a:r>
          </a:p>
          <a:p>
            <a:pPr>
              <a:buFont typeface="Arial" panose="020B0604020202020204" pitchFamily="34" charset="0"/>
              <a:buChar char="•"/>
            </a:pPr>
            <a:r>
              <a:rPr lang="en-GB" sz="1600" dirty="0"/>
              <a:t>All network devices on the same network must have a unique MAC address. </a:t>
            </a:r>
          </a:p>
          <a:p>
            <a:pPr>
              <a:buFont typeface="Arial" panose="020B0604020202020204" pitchFamily="34" charset="0"/>
              <a:buChar char="•"/>
            </a:pPr>
            <a:r>
              <a:rPr lang="en-GB" sz="1600" dirty="0"/>
              <a:t>Every device on a network has a unique IP address. An IP address and a MAC address are used for access and communication across all network devices. </a:t>
            </a:r>
          </a:p>
          <a:p>
            <a:pPr>
              <a:buFont typeface="Arial" panose="020B0604020202020204" pitchFamily="34" charset="0"/>
              <a:buChar char="•"/>
            </a:pPr>
            <a:r>
              <a:rPr lang="en-GB" sz="1600" dirty="0"/>
              <a:t>While switches are used to connect devices on LAN, routers are used to route trafﬁc between different networks.</a:t>
            </a:r>
          </a:p>
          <a:p>
            <a:pPr>
              <a:buFont typeface="Arial" panose="020B0604020202020204" pitchFamily="34" charset="0"/>
              <a:buChar char="•"/>
            </a:pPr>
            <a:r>
              <a:rPr lang="en-GB" sz="1600" dirty="0"/>
              <a:t>A ﬁrewall is a hardware or software system that prevents unauthorized access into or out of a network. </a:t>
            </a:r>
          </a:p>
        </p:txBody>
      </p:sp>
    </p:spTree>
    <p:extLst>
      <p:ext uri="{BB962C8B-B14F-4D97-AF65-F5344CB8AC3E}">
        <p14:creationId xmlns:p14="http://schemas.microsoft.com/office/powerpoint/2010/main" val="2431169249"/>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77018"/>
            <a:ext cx="8896431" cy="873007"/>
          </a:xfrm>
        </p:spPr>
        <p:txBody>
          <a:bodyPr/>
          <a:lstStyle/>
          <a:p>
            <a:r>
              <a:rPr altLang="en-US" sz="1600" dirty="0"/>
              <a:t>Networking Fundamentals Summary </a:t>
            </a:r>
            <a:br>
              <a:rPr lang="en-US" altLang="en-US" sz="1600" dirty="0"/>
            </a:br>
            <a:r>
              <a:rPr lang="en-GB" dirty="0"/>
              <a:t>What Did I Learn in this Module? (Contd.)</a:t>
            </a:r>
            <a:endParaRPr dirty="0"/>
          </a:p>
        </p:txBody>
      </p:sp>
      <p:sp>
        <p:nvSpPr>
          <p:cNvPr id="6" name="Content Placeholder 5"/>
          <p:cNvSpPr>
            <a:spLocks noGrp="1"/>
          </p:cNvSpPr>
          <p:nvPr>
            <p:ph idx="1"/>
          </p:nvPr>
        </p:nvSpPr>
        <p:spPr>
          <a:xfrm>
            <a:off x="144068" y="926058"/>
            <a:ext cx="8774301" cy="3761647"/>
          </a:xfrm>
        </p:spPr>
        <p:txBody>
          <a:bodyPr/>
          <a:lstStyle/>
          <a:p>
            <a:pPr>
              <a:buFont typeface="Arial" panose="020B0604020202020204" pitchFamily="34" charset="0"/>
              <a:buChar char="•"/>
            </a:pPr>
            <a:r>
              <a:rPr lang="en-GB" sz="1600" dirty="0"/>
              <a:t>Load balancing improves the distribution of workloads across multiple computing resources, such as servers, cluster of servers, network links, and so on.</a:t>
            </a:r>
          </a:p>
          <a:p>
            <a:pPr>
              <a:buFont typeface="Arial" panose="020B0604020202020204" pitchFamily="34" charset="0"/>
              <a:buChar char="•"/>
            </a:pPr>
            <a:r>
              <a:rPr lang="en-GB" sz="1600" dirty="0"/>
              <a:t>Server load balancing helps ensure the availability, scalability, and security of applications and services by distributing the work of a single server across multiple servers.</a:t>
            </a:r>
          </a:p>
          <a:p>
            <a:pPr>
              <a:buFont typeface="Arial" panose="020B0604020202020204" pitchFamily="34" charset="0"/>
              <a:buChar char="•"/>
            </a:pPr>
            <a:r>
              <a:rPr lang="en-GB" sz="1600" dirty="0"/>
              <a:t>Network diagrams display a visual and intuitive representation of the network.</a:t>
            </a:r>
          </a:p>
          <a:p>
            <a:pPr>
              <a:buFont typeface="Arial" panose="020B0604020202020204" pitchFamily="34" charset="0"/>
              <a:buChar char="•"/>
            </a:pPr>
            <a:r>
              <a:rPr lang="en-GB" sz="1600" dirty="0"/>
              <a:t>There are multiple network operations that use different protocols such as SSH, Telnet, DNS, http, NETCONF and RESTCONF. Each protocol has a default port. </a:t>
            </a:r>
          </a:p>
          <a:p>
            <a:pPr>
              <a:buFont typeface="Arial" panose="020B0604020202020204" pitchFamily="34" charset="0"/>
              <a:buChar char="•"/>
            </a:pPr>
            <a:r>
              <a:rPr lang="en-IN" sz="1600" dirty="0"/>
              <a:t>ping is a software utility used to test IP network reachability for hosts and devices connected to a speciﬁc network. </a:t>
            </a:r>
          </a:p>
          <a:p>
            <a:pPr>
              <a:buFont typeface="Arial" panose="020B0604020202020204" pitchFamily="34" charset="0"/>
              <a:buChar char="•"/>
            </a:pPr>
            <a:r>
              <a:rPr lang="en-IN" sz="1600" dirty="0"/>
              <a:t>traceroute uses ICMP packets to determine the path to the destination. </a:t>
            </a:r>
          </a:p>
          <a:p>
            <a:pPr>
              <a:buFont typeface="Arial" panose="020B0604020202020204" pitchFamily="34" charset="0"/>
              <a:buChar char="•"/>
            </a:pPr>
            <a:r>
              <a:rPr lang="en-IN" sz="1600" dirty="0"/>
              <a:t>nslookup is another command-line utility used for querying DNS to obtain domain name to IP address mapping. </a:t>
            </a: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spTree>
    <p:extLst>
      <p:ext uri="{BB962C8B-B14F-4D97-AF65-F5344CB8AC3E}">
        <p14:creationId xmlns:p14="http://schemas.microsoft.com/office/powerpoint/2010/main" val="648120543"/>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5</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701297959"/>
              </p:ext>
            </p:extLst>
          </p:nvPr>
        </p:nvGraphicFramePr>
        <p:xfrm>
          <a:off x="457198" y="798513"/>
          <a:ext cx="8450826" cy="2092172"/>
        </p:xfrm>
        <a:graphic>
          <a:graphicData uri="http://schemas.openxmlformats.org/drawingml/2006/table">
            <a:tbl>
              <a:tblPr firstRow="1" bandRow="1">
                <a:tableStyleId>{F5AB1C69-6EDB-4FF4-983F-18BD219EF322}</a:tableStyleId>
              </a:tblPr>
              <a:tblGrid>
                <a:gridCol w="2816942">
                  <a:extLst>
                    <a:ext uri="{9D8B030D-6E8A-4147-A177-3AD203B41FA5}">
                      <a16:colId xmlns:a16="http://schemas.microsoft.com/office/drawing/2014/main" val="2731093094"/>
                    </a:ext>
                  </a:extLst>
                </a:gridCol>
                <a:gridCol w="2816942">
                  <a:extLst>
                    <a:ext uri="{9D8B030D-6E8A-4147-A177-3AD203B41FA5}">
                      <a16:colId xmlns:a16="http://schemas.microsoft.com/office/drawing/2014/main" val="2353496225"/>
                    </a:ext>
                  </a:extLst>
                </a:gridCol>
                <a:gridCol w="2816942">
                  <a:extLst>
                    <a:ext uri="{9D8B030D-6E8A-4147-A177-3AD203B41FA5}">
                      <a16:colId xmlns:a16="http://schemas.microsoft.com/office/drawing/2014/main" val="281959122"/>
                    </a:ext>
                  </a:extLst>
                </a:gridCol>
              </a:tblGrid>
              <a:tr h="2092172">
                <a:tc>
                  <a:txBody>
                    <a:bodyPr/>
                    <a:lstStyle/>
                    <a:p>
                      <a:pPr marL="173038" indent="-173038">
                        <a:spcBef>
                          <a:spcPts val="200"/>
                        </a:spcBef>
                        <a:spcAft>
                          <a:spcPts val="200"/>
                        </a:spcAft>
                        <a:buFont typeface="Arial" panose="020B0604020202020204" pitchFamily="34" charset="0"/>
                        <a:buChar char="•"/>
                      </a:pPr>
                      <a:r>
                        <a:rPr lang="en-GB" sz="1400" b="0" dirty="0">
                          <a:solidFill>
                            <a:schemeClr val="tx1"/>
                          </a:solidFill>
                        </a:rPr>
                        <a:t>Protocol Data Unit (PDU)</a:t>
                      </a:r>
                    </a:p>
                    <a:p>
                      <a:pPr marL="173038" indent="-173038">
                        <a:spcBef>
                          <a:spcPts val="200"/>
                        </a:spcBef>
                        <a:spcAft>
                          <a:spcPts val="200"/>
                        </a:spcAft>
                        <a:buFont typeface="Arial" panose="020B0604020202020204" pitchFamily="34" charset="0"/>
                        <a:buChar char="•"/>
                      </a:pPr>
                      <a:r>
                        <a:rPr lang="en-GB" sz="1400" b="0" dirty="0">
                          <a:solidFill>
                            <a:schemeClr val="tx1"/>
                          </a:solidFill>
                        </a:rPr>
                        <a:t>Medium Access Control (MAC) layer</a:t>
                      </a:r>
                    </a:p>
                    <a:p>
                      <a:pPr marL="173038" indent="-173038">
                        <a:spcBef>
                          <a:spcPts val="200"/>
                        </a:spcBef>
                        <a:spcAft>
                          <a:spcPts val="200"/>
                        </a:spcAft>
                        <a:buFont typeface="Arial" panose="020B0604020202020204" pitchFamily="34" charset="0"/>
                        <a:buChar char="•"/>
                      </a:pPr>
                      <a:r>
                        <a:rPr lang="en-GB" sz="1400" b="0" dirty="0">
                          <a:solidFill>
                            <a:schemeClr val="tx1"/>
                          </a:solidFill>
                        </a:rPr>
                        <a:t>Logical Link Control (LLC) layer</a:t>
                      </a:r>
                    </a:p>
                    <a:p>
                      <a:pPr marL="173038" indent="-173038">
                        <a:spcBef>
                          <a:spcPts val="200"/>
                        </a:spcBef>
                        <a:spcAft>
                          <a:spcPts val="200"/>
                        </a:spcAft>
                        <a:buFont typeface="Arial" panose="020B0604020202020204" pitchFamily="34" charset="0"/>
                        <a:buChar char="•"/>
                      </a:pPr>
                      <a:r>
                        <a:rPr lang="en-GB" sz="1400" b="0" dirty="0">
                          <a:solidFill>
                            <a:schemeClr val="tx1"/>
                          </a:solidFill>
                        </a:rPr>
                        <a:t>Remote Procedure Calls (RPCs)</a:t>
                      </a:r>
                    </a:p>
                    <a:p>
                      <a:pPr marL="173038" indent="-173038">
                        <a:spcBef>
                          <a:spcPts val="200"/>
                        </a:spcBef>
                        <a:spcAft>
                          <a:spcPts val="200"/>
                        </a:spcAft>
                        <a:buFont typeface="Arial" panose="020B0604020202020204" pitchFamily="34" charset="0"/>
                        <a:buChar char="•"/>
                      </a:pPr>
                      <a:r>
                        <a:rPr lang="en-GB" sz="1400" b="0" dirty="0">
                          <a:solidFill>
                            <a:schemeClr val="tx1"/>
                          </a:solidFill>
                        </a:rPr>
                        <a:t>Secure Shell (SSH) </a:t>
                      </a:r>
                      <a:endParaRPr lang="en-US"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dirty="0">
                          <a:solidFill>
                            <a:schemeClr val="tx1"/>
                          </a:solidFill>
                        </a:rPr>
                        <a:t>Enhanced Interior Gateway Routing Protocol (EIGRP)</a:t>
                      </a:r>
                    </a:p>
                    <a:p>
                      <a:pPr marL="173038" indent="-173038" algn="l" defTabSz="685777" rtl="0" eaLnBrk="1" latinLnBrk="0" hangingPunct="1">
                        <a:spcBef>
                          <a:spcPts val="200"/>
                        </a:spcBef>
                        <a:spcAft>
                          <a:spcPts val="200"/>
                        </a:spcAft>
                        <a:buFont typeface="Arial" panose="020B0604020202020204" pitchFamily="34" charset="0"/>
                        <a:buChar char="•"/>
                      </a:pPr>
                      <a:r>
                        <a:rPr lang="en-GB" sz="1400" b="0" dirty="0">
                          <a:solidFill>
                            <a:schemeClr val="tx1"/>
                          </a:solidFill>
                        </a:rPr>
                        <a:t>Start of frame delimiter (SFD) </a:t>
                      </a:r>
                      <a:endParaRPr lang="en-US" sz="1400" b="0" dirty="0">
                        <a:solidFill>
                          <a:schemeClr val="tx1"/>
                        </a:solidFill>
                      </a:endParaRPr>
                    </a:p>
                    <a:p>
                      <a:pPr marL="173038" indent="-173038" algn="l" defTabSz="685777" rtl="0" eaLnBrk="1" latinLnBrk="0" hangingPunct="1">
                        <a:spcBef>
                          <a:spcPts val="200"/>
                        </a:spcBef>
                        <a:spcAft>
                          <a:spcPts val="200"/>
                        </a:spcAft>
                        <a:buFont typeface="Arial" panose="020B0604020202020204" pitchFamily="34" charset="0"/>
                        <a:buChar char="•"/>
                      </a:pPr>
                      <a:r>
                        <a:rPr lang="en-GB" sz="1400" b="0" dirty="0">
                          <a:solidFill>
                            <a:schemeClr val="tx1"/>
                          </a:solidFill>
                        </a:rPr>
                        <a:t>Frame Check Sequence (FCS)</a:t>
                      </a:r>
                      <a:endParaRPr lang="en-US" sz="1400" b="0" dirty="0">
                        <a:solidFill>
                          <a:schemeClr val="tx1"/>
                        </a:solidFill>
                      </a:endParaRPr>
                    </a:p>
                    <a:p>
                      <a:pPr marL="173038" indent="-173038" algn="l" defTabSz="685777" rtl="0" eaLnBrk="1" latinLnBrk="0" hangingPunct="1">
                        <a:spcBef>
                          <a:spcPts val="200"/>
                        </a:spcBef>
                        <a:spcAft>
                          <a:spcPts val="200"/>
                        </a:spcAft>
                        <a:buFont typeface="Arial" panose="020B0604020202020204" pitchFamily="34" charset="0"/>
                        <a:buChar char="•"/>
                      </a:pPr>
                      <a:r>
                        <a:rPr lang="en-GB" sz="1400" b="0" dirty="0">
                          <a:solidFill>
                            <a:schemeClr val="tx1"/>
                          </a:solidFill>
                        </a:rPr>
                        <a:t>Network Time Protocol (NTP)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400" b="0" dirty="0">
                          <a:solidFill>
                            <a:schemeClr val="tx1"/>
                          </a:solidFill>
                        </a:rPr>
                        <a:t>Management Information Base (MIB)</a:t>
                      </a:r>
                    </a:p>
                    <a:p>
                      <a:pPr marL="173038" indent="-173038" algn="l" defTabSz="685777" rtl="0" eaLnBrk="1" latinLnBrk="0" hangingPunct="1">
                        <a:spcBef>
                          <a:spcPts val="200"/>
                        </a:spcBef>
                        <a:spcAft>
                          <a:spcPts val="200"/>
                        </a:spcAft>
                        <a:buFont typeface="Arial" panose="020B0604020202020204" pitchFamily="34" charset="0"/>
                        <a:buChar cha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GB" sz="1400" b="0" dirty="0">
                          <a:solidFill>
                            <a:schemeClr val="tx1"/>
                          </a:solidFill>
                        </a:rPr>
                        <a:t>Global Unicast Address (GUA)</a:t>
                      </a:r>
                    </a:p>
                    <a:p>
                      <a:pPr marL="285750" indent="-285750">
                        <a:buFont typeface="Arial" panose="020B0604020202020204" pitchFamily="34" charset="0"/>
                        <a:buChar char="•"/>
                      </a:pPr>
                      <a:r>
                        <a:rPr lang="en-GB" sz="1400" b="0" dirty="0">
                          <a:solidFill>
                            <a:schemeClr val="tx1"/>
                          </a:solidFill>
                        </a:rPr>
                        <a:t>Cyclic Redundancy Check (CRC) </a:t>
                      </a:r>
                    </a:p>
                    <a:p>
                      <a:pPr marL="285750" indent="-285750">
                        <a:buFont typeface="Arial" panose="020B0604020202020204" pitchFamily="34" charset="0"/>
                        <a:buChar char="•"/>
                      </a:pPr>
                      <a:r>
                        <a:rPr lang="en-GB" sz="1400" b="0" dirty="0">
                          <a:solidFill>
                            <a:schemeClr val="tx1"/>
                          </a:solidFill>
                        </a:rPr>
                        <a:t>Cisco Express Forwarding (CEF) </a:t>
                      </a:r>
                    </a:p>
                    <a:p>
                      <a:pPr marL="285750" indent="-285750">
                        <a:buFont typeface="Arial" panose="020B0604020202020204" pitchFamily="34" charset="0"/>
                        <a:buChar char="•"/>
                      </a:pPr>
                      <a:r>
                        <a:rPr lang="en-GB" sz="1400" b="0" dirty="0">
                          <a:solidFill>
                            <a:schemeClr val="tx1"/>
                          </a:solidFill>
                        </a:rPr>
                        <a:t>Port Address Translation (PAT)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689237075"/>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26874</TotalTime>
  <Words>11776</Words>
  <Application>Microsoft Office PowerPoint</Application>
  <PresentationFormat>On-screen Show (16:9)</PresentationFormat>
  <Paragraphs>1175</Paragraphs>
  <Slides>98</Slides>
  <Notes>96</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Arial</vt:lpstr>
      <vt:lpstr>Calibri</vt:lpstr>
      <vt:lpstr>CiscoSans</vt:lpstr>
      <vt:lpstr>CiscoSans ExtraLight</vt:lpstr>
      <vt:lpstr>Consolas</vt:lpstr>
      <vt:lpstr>Times New Roman</vt:lpstr>
      <vt:lpstr>Wingdings</vt:lpstr>
      <vt:lpstr>Default Theme</vt:lpstr>
      <vt:lpstr>Module 5: Network Fundamentals</vt:lpstr>
      <vt:lpstr>Instructor Materials – Module 5 Planning Guide</vt:lpstr>
      <vt:lpstr>What to Expect in this Module</vt:lpstr>
      <vt:lpstr>Check Your Understanding</vt:lpstr>
      <vt:lpstr>Module 5: Activities</vt:lpstr>
      <vt:lpstr>Module 5: Best Practices</vt:lpstr>
      <vt:lpstr>Module 5: Best Practices (Contd.)</vt:lpstr>
      <vt:lpstr>Module 5: Best Practices (Contd.)</vt:lpstr>
      <vt:lpstr>Module 5: Network Fundamentals</vt:lpstr>
      <vt:lpstr>Module Objectives</vt:lpstr>
      <vt:lpstr>5.1  Introduction to Network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5.2  Network Interface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5.3  Internetwork Layer</vt:lpstr>
      <vt:lpstr>PowerPoint Presentation</vt:lpstr>
      <vt:lpstr>PowerPoint Presentation</vt:lpstr>
      <vt:lpstr>PowerPoint Presentation</vt:lpstr>
      <vt:lpstr>PowerPoint Presentation</vt:lpstr>
      <vt:lpstr>PowerPoint Presentation</vt:lpstr>
      <vt:lpstr>5.4  Network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Devices Packet Tracer – Explore a Simple Network</vt:lpstr>
      <vt:lpstr>5.5  Networking Protocols</vt:lpstr>
      <vt:lpstr>Networking Protocols Networking Protocols</vt:lpstr>
      <vt:lpstr>Networking Protocols DHCP</vt:lpstr>
      <vt:lpstr>Networking Protocols DHCP (Contd.)</vt:lpstr>
      <vt:lpstr>Networking Protocols DNS</vt:lpstr>
      <vt:lpstr>Networking Protocols DNS (Contd.)</vt:lpstr>
      <vt:lpstr>Networking Protocols DNS (Contd.)</vt:lpstr>
      <vt:lpstr>Networking Protocols SNMP</vt:lpstr>
      <vt:lpstr>Networking Protocols SNMP (Contd.)</vt:lpstr>
      <vt:lpstr>Networking Protocols SNMP (Contd.)</vt:lpstr>
      <vt:lpstr>Networking Protocols SNMP (Contd.)</vt:lpstr>
      <vt:lpstr>Networking Protocols SNMP (Contd.)</vt:lpstr>
      <vt:lpstr>Networking Protocols SNMP (Contd.)</vt:lpstr>
      <vt:lpstr>Networking Protocols NTP </vt:lpstr>
      <vt:lpstr>Networking Protocols NTP (Contd.) </vt:lpstr>
      <vt:lpstr>Networking Protocols NTP (Contd.)</vt:lpstr>
      <vt:lpstr>Networking Protocols NTP (Contd.)</vt:lpstr>
      <vt:lpstr>Networking Protocols NTP (Contd.)</vt:lpstr>
      <vt:lpstr>Networking Protocols NAT</vt:lpstr>
      <vt:lpstr>Networking Protocols NAT (Contd.)</vt:lpstr>
      <vt:lpstr>Networking Protocols NAT (Contd.)</vt:lpstr>
      <vt:lpstr>Networking Protocols NAT (Contd.)</vt:lpstr>
      <vt:lpstr>Networking Protocols Packet Tracer – Explore Network Protocols</vt:lpstr>
      <vt:lpstr>5.6  Troubleshooting  Application Connectivity Issues </vt:lpstr>
      <vt:lpstr>Troubleshooting Application Connectivity Issues  Troubleshooting Common Network Connectivity Issues</vt:lpstr>
      <vt:lpstr>Troubleshooting Application Connectivity Issues  Troubleshooting Common Network Connectivity Issues (Contd.)</vt:lpstr>
      <vt:lpstr>Troubleshooting Application Connectivity Issues  Troubleshooting Common Network Connectivity Issues (Contd.)</vt:lpstr>
      <vt:lpstr>Troubleshooting Application Connectivity Issues  Troubleshooting Common Network Connectivity Issues (Contd.)</vt:lpstr>
      <vt:lpstr>Troubleshooting Application Connectivity Issues  Networking Tools – Using ifconfig</vt:lpstr>
      <vt:lpstr>Troubleshooting Application Connectivity Issues  Networking Tools – Using ifconfig (Contd.)</vt:lpstr>
      <vt:lpstr>Troubleshooting Application Connectivity Issues  Networking Tools – Using ifconfig (Contd.)</vt:lpstr>
      <vt:lpstr>Troubleshooting Application Connectivity Issues  Networking Tools – Using ifconfig (Contd.)</vt:lpstr>
      <vt:lpstr>Troubleshooting Application Connectivity Issues  Using ping</vt:lpstr>
      <vt:lpstr>Troubleshooting Application Connectivity Issues  Using ping (Contd.)</vt:lpstr>
      <vt:lpstr>Troubleshooting Application Connectivity Issues  Using ping (Contd.)</vt:lpstr>
      <vt:lpstr>Troubleshooting Application Connectivity Issues  Using ping (Contd.)</vt:lpstr>
      <vt:lpstr>Troubleshooting Application Connectivity Issues  Using ping (Contd.)</vt:lpstr>
      <vt:lpstr>Troubleshooting Application Connectivity Issues   Using traceroute</vt:lpstr>
      <vt:lpstr>Troubleshooting Application Connectivity Issues   Using traceroute (Contd.)</vt:lpstr>
      <vt:lpstr>Troubleshooting Application Connectivity Issues   Using traceroute (Contd.)</vt:lpstr>
      <vt:lpstr>Troubleshooting Application Connectivity Issues   Using traceroute (Contd.)</vt:lpstr>
      <vt:lpstr>Troubleshooting Application Connectivity Issues   Using traceroute (Contd.)</vt:lpstr>
      <vt:lpstr>Troubleshooting Application Connectivity Issues   Using nslookup</vt:lpstr>
      <vt:lpstr>Troubleshooting Application Connectivity Issues   Packet Tracer – Troubleshoot Common Network Problems</vt:lpstr>
      <vt:lpstr>Troubleshooting Application Connectivity Issues    Lab – Network Troubleshooting Tools</vt:lpstr>
      <vt:lpstr>5.7 Networking Fundamentals Summary  </vt:lpstr>
      <vt:lpstr>Networking Fundamentals Summary  What Did I Learn in this Module?</vt:lpstr>
      <vt:lpstr>Networking Fundamentals Summary  What Did I Learn in this Module? (Contd.)</vt:lpstr>
      <vt:lpstr>Module 5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SHRUTI AGGARWAL</cp:lastModifiedBy>
  <cp:revision>1778</cp:revision>
  <dcterms:created xsi:type="dcterms:W3CDTF">2016-08-22T22:27:36Z</dcterms:created>
  <dcterms:modified xsi:type="dcterms:W3CDTF">2020-08-08T17:09:43Z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