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tags/tag42.xml" ContentType="application/vnd.openxmlformats-officedocument.presentationml.tags+xml"/>
  <Override PartName="/ppt/notesSlides/notesSlide46.xml" ContentType="application/vnd.openxmlformats-officedocument.presentationml.notesSlide+xml"/>
  <Override PartName="/ppt/tags/tag43.xml" ContentType="application/vnd.openxmlformats-officedocument.presentationml.tags+xml"/>
  <Override PartName="/ppt/notesSlides/notesSlide47.xml" ContentType="application/vnd.openxmlformats-officedocument.presentationml.notesSlide+xml"/>
  <Override PartName="/ppt/tags/tag44.xml" ContentType="application/vnd.openxmlformats-officedocument.presentationml.tags+xml"/>
  <Override PartName="/ppt/notesSlides/notesSlide48.xml" ContentType="application/vnd.openxmlformats-officedocument.presentationml.notesSlide+xml"/>
  <Override PartName="/ppt/tags/tag45.xml" ContentType="application/vnd.openxmlformats-officedocument.presentationml.tags+xml"/>
  <Override PartName="/ppt/notesSlides/notesSlide49.xml" ContentType="application/vnd.openxmlformats-officedocument.presentationml.notesSlide+xml"/>
  <Override PartName="/ppt/tags/tag46.xml" ContentType="application/vnd.openxmlformats-officedocument.presentationml.tags+xml"/>
  <Override PartName="/ppt/notesSlides/notesSlide50.xml" ContentType="application/vnd.openxmlformats-officedocument.presentationml.notesSlide+xml"/>
  <Override PartName="/ppt/tags/tag47.xml" ContentType="application/vnd.openxmlformats-officedocument.presentationml.tags+xml"/>
  <Override PartName="/ppt/notesSlides/notesSlide51.xml" ContentType="application/vnd.openxmlformats-officedocument.presentationml.notesSlide+xml"/>
  <Override PartName="/ppt/tags/tag48.xml" ContentType="application/vnd.openxmlformats-officedocument.presentationml.tags+xml"/>
  <Override PartName="/ppt/notesSlides/notesSlide52.xml" ContentType="application/vnd.openxmlformats-officedocument.presentationml.notesSlide+xml"/>
  <Override PartName="/ppt/tags/tag49.xml" ContentType="application/vnd.openxmlformats-officedocument.presentationml.tags+xml"/>
  <Override PartName="/ppt/notesSlides/notesSlide53.xml" ContentType="application/vnd.openxmlformats-officedocument.presentationml.notesSlide+xml"/>
  <Override PartName="/ppt/tags/tag50.xml" ContentType="application/vnd.openxmlformats-officedocument.presentationml.tags+xml"/>
  <Override PartName="/ppt/notesSlides/notesSlide54.xml" ContentType="application/vnd.openxmlformats-officedocument.presentationml.notesSlide+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notesSlides/notesSlide56.xml" ContentType="application/vnd.openxmlformats-officedocument.presentationml.notesSlide+xml"/>
  <Override PartName="/ppt/tags/tag53.xml" ContentType="application/vnd.openxmlformats-officedocument.presentationml.tags+xml"/>
  <Override PartName="/ppt/notesSlides/notesSlide57.xml" ContentType="application/vnd.openxmlformats-officedocument.presentationml.notesSlide+xml"/>
  <Override PartName="/ppt/tags/tag54.xml" ContentType="application/vnd.openxmlformats-officedocument.presentationml.tags+xml"/>
  <Override PartName="/ppt/notesSlides/notesSlide58.xml" ContentType="application/vnd.openxmlformats-officedocument.presentationml.notesSlide+xml"/>
  <Override PartName="/ppt/tags/tag55.xml" ContentType="application/vnd.openxmlformats-officedocument.presentationml.tags+xml"/>
  <Override PartName="/ppt/notesSlides/notesSlide59.xml" ContentType="application/vnd.openxmlformats-officedocument.presentationml.notesSlide+xml"/>
  <Override PartName="/ppt/tags/tag56.xml" ContentType="application/vnd.openxmlformats-officedocument.presentationml.tags+xml"/>
  <Override PartName="/ppt/notesSlides/notesSlide60.xml" ContentType="application/vnd.openxmlformats-officedocument.presentationml.notesSlide+xml"/>
  <Override PartName="/ppt/tags/tag57.xml" ContentType="application/vnd.openxmlformats-officedocument.presentationml.tags+xml"/>
  <Override PartName="/ppt/notesSlides/notesSlide61.xml" ContentType="application/vnd.openxmlformats-officedocument.presentationml.notesSlide+xml"/>
  <Override PartName="/ppt/tags/tag58.xml" ContentType="application/vnd.openxmlformats-officedocument.presentationml.tags+xml"/>
  <Override PartName="/ppt/notesSlides/notesSlide62.xml" ContentType="application/vnd.openxmlformats-officedocument.presentationml.notesSlide+xml"/>
  <Override PartName="/ppt/tags/tag59.xml" ContentType="application/vnd.openxmlformats-officedocument.presentationml.tags+xml"/>
  <Override PartName="/ppt/notesSlides/notesSlide63.xml" ContentType="application/vnd.openxmlformats-officedocument.presentationml.notesSlide+xml"/>
  <Override PartName="/ppt/tags/tag60.xml" ContentType="application/vnd.openxmlformats-officedocument.presentationml.tags+xml"/>
  <Override PartName="/ppt/notesSlides/notesSlide64.xml" ContentType="application/vnd.openxmlformats-officedocument.presentationml.notesSlide+xml"/>
  <Override PartName="/ppt/tags/tag61.xml" ContentType="application/vnd.openxmlformats-officedocument.presentationml.tags+xml"/>
  <Override PartName="/ppt/notesSlides/notesSlide65.xml" ContentType="application/vnd.openxmlformats-officedocument.presentationml.notesSlide+xml"/>
  <Override PartName="/ppt/tags/tag62.xml" ContentType="application/vnd.openxmlformats-officedocument.presentationml.tags+xml"/>
  <Override PartName="/ppt/notesSlides/notesSlide66.xml" ContentType="application/vnd.openxmlformats-officedocument.presentationml.notesSlide+xml"/>
  <Override PartName="/ppt/tags/tag63.xml" ContentType="application/vnd.openxmlformats-officedocument.presentationml.tags+xml"/>
  <Override PartName="/ppt/notesSlides/notesSlide67.xml" ContentType="application/vnd.openxmlformats-officedocument.presentationml.notesSlide+xml"/>
  <Override PartName="/ppt/tags/tag64.xml" ContentType="application/vnd.openxmlformats-officedocument.presentationml.tags+xml"/>
  <Override PartName="/ppt/notesSlides/notesSlide68.xml" ContentType="application/vnd.openxmlformats-officedocument.presentationml.notesSlide+xml"/>
  <Override PartName="/ppt/tags/tag65.xml" ContentType="application/vnd.openxmlformats-officedocument.presentationml.tags+xml"/>
  <Override PartName="/ppt/notesSlides/notesSlide69.xml" ContentType="application/vnd.openxmlformats-officedocument.presentationml.notesSlide+xml"/>
  <Override PartName="/ppt/tags/tag66.xml" ContentType="application/vnd.openxmlformats-officedocument.presentationml.tags+xml"/>
  <Override PartName="/ppt/notesSlides/notesSlide70.xml" ContentType="application/vnd.openxmlformats-officedocument.presentationml.notesSlide+xml"/>
  <Override PartName="/ppt/tags/tag67.xml" ContentType="application/vnd.openxmlformats-officedocument.presentationml.tags+xml"/>
  <Override PartName="/ppt/notesSlides/notesSlide71.xml" ContentType="application/vnd.openxmlformats-officedocument.presentationml.notesSlide+xml"/>
  <Override PartName="/ppt/tags/tag68.xml" ContentType="application/vnd.openxmlformats-officedocument.presentationml.tags+xml"/>
  <Override PartName="/ppt/notesSlides/notesSlide72.xml" ContentType="application/vnd.openxmlformats-officedocument.presentationml.notesSlide+xml"/>
  <Override PartName="/ppt/tags/tag69.xml" ContentType="application/vnd.openxmlformats-officedocument.presentationml.tags+xml"/>
  <Override PartName="/ppt/notesSlides/notesSlide73.xml" ContentType="application/vnd.openxmlformats-officedocument.presentationml.notesSlide+xml"/>
  <Override PartName="/ppt/tags/tag70.xml" ContentType="application/vnd.openxmlformats-officedocument.presentationml.tags+xml"/>
  <Override PartName="/ppt/notesSlides/notesSlide74.xml" ContentType="application/vnd.openxmlformats-officedocument.presentationml.notesSlide+xml"/>
  <Override PartName="/ppt/tags/tag71.xml" ContentType="application/vnd.openxmlformats-officedocument.presentationml.tags+xml"/>
  <Override PartName="/ppt/notesSlides/notesSlide75.xml" ContentType="application/vnd.openxmlformats-officedocument.presentationml.notesSlide+xml"/>
  <Override PartName="/ppt/tags/tag72.xml" ContentType="application/vnd.openxmlformats-officedocument.presentationml.tags+xml"/>
  <Override PartName="/ppt/notesSlides/notesSlide76.xml" ContentType="application/vnd.openxmlformats-officedocument.presentationml.notesSlide+xml"/>
  <Override PartName="/ppt/tags/tag73.xml" ContentType="application/vnd.openxmlformats-officedocument.presentationml.tags+xml"/>
  <Override PartName="/ppt/notesSlides/notesSlide77.xml" ContentType="application/vnd.openxmlformats-officedocument.presentationml.notesSlide+xml"/>
  <Override PartName="/ppt/tags/tag74.xml" ContentType="application/vnd.openxmlformats-officedocument.presentationml.tags+xml"/>
  <Override PartName="/ppt/notesSlides/notesSlide78.xml" ContentType="application/vnd.openxmlformats-officedocument.presentationml.notesSlide+xml"/>
  <Override PartName="/ppt/tags/tag75.xml" ContentType="application/vnd.openxmlformats-officedocument.presentationml.tags+xml"/>
  <Override PartName="/ppt/notesSlides/notesSlide79.xml" ContentType="application/vnd.openxmlformats-officedocument.presentationml.notesSlide+xml"/>
  <Override PartName="/ppt/tags/tag76.xml" ContentType="application/vnd.openxmlformats-officedocument.presentationml.tags+xml"/>
  <Override PartName="/ppt/notesSlides/notesSlide80.xml" ContentType="application/vnd.openxmlformats-officedocument.presentationml.notesSlide+xml"/>
  <Override PartName="/ppt/tags/tag77.xml" ContentType="application/vnd.openxmlformats-officedocument.presentationml.tags+xml"/>
  <Override PartName="/ppt/notesSlides/notesSlide81.xml" ContentType="application/vnd.openxmlformats-officedocument.presentationml.notesSlide+xml"/>
  <Override PartName="/ppt/tags/tag78.xml" ContentType="application/vnd.openxmlformats-officedocument.presentationml.tags+xml"/>
  <Override PartName="/ppt/notesSlides/notesSlide82.xml" ContentType="application/vnd.openxmlformats-officedocument.presentationml.notesSlide+xml"/>
  <Override PartName="/ppt/tags/tag79.xml" ContentType="application/vnd.openxmlformats-officedocument.presentationml.tags+xml"/>
  <Override PartName="/ppt/notesSlides/notesSlide83.xml" ContentType="application/vnd.openxmlformats-officedocument.presentationml.notesSlide+xml"/>
  <Override PartName="/ppt/tags/tag80.xml" ContentType="application/vnd.openxmlformats-officedocument.presentationml.tags+xml"/>
  <Override PartName="/ppt/notesSlides/notesSlide84.xml" ContentType="application/vnd.openxmlformats-officedocument.presentationml.notesSlide+xml"/>
  <Override PartName="/ppt/tags/tag81.xml" ContentType="application/vnd.openxmlformats-officedocument.presentationml.tags+xml"/>
  <Override PartName="/ppt/notesSlides/notesSlide85.xml" ContentType="application/vnd.openxmlformats-officedocument.presentationml.notesSlide+xml"/>
  <Override PartName="/ppt/tags/tag82.xml" ContentType="application/vnd.openxmlformats-officedocument.presentationml.tags+xml"/>
  <Override PartName="/ppt/notesSlides/notesSlide86.xml" ContentType="application/vnd.openxmlformats-officedocument.presentationml.notesSlide+xml"/>
  <Override PartName="/ppt/tags/tag83.xml" ContentType="application/vnd.openxmlformats-officedocument.presentationml.tags+xml"/>
  <Override PartName="/ppt/notesSlides/notesSlide87.xml" ContentType="application/vnd.openxmlformats-officedocument.presentationml.notesSlide+xml"/>
  <Override PartName="/ppt/tags/tag84.xml" ContentType="application/vnd.openxmlformats-officedocument.presentationml.tags+xml"/>
  <Override PartName="/ppt/notesSlides/notesSlide88.xml" ContentType="application/vnd.openxmlformats-officedocument.presentationml.notesSlide+xml"/>
  <Override PartName="/ppt/tags/tag85.xml" ContentType="application/vnd.openxmlformats-officedocument.presentationml.tags+xml"/>
  <Override PartName="/ppt/notesSlides/notesSlide89.xml" ContentType="application/vnd.openxmlformats-officedocument.presentationml.notesSlide+xml"/>
  <Override PartName="/ppt/tags/tag86.xml" ContentType="application/vnd.openxmlformats-officedocument.presentationml.tags+xml"/>
  <Override PartName="/ppt/notesSlides/notesSlide90.xml" ContentType="application/vnd.openxmlformats-officedocument.presentationml.notesSlide+xml"/>
  <Override PartName="/ppt/tags/tag87.xml" ContentType="application/vnd.openxmlformats-officedocument.presentationml.tags+xml"/>
  <Override PartName="/ppt/notesSlides/notesSlide91.xml" ContentType="application/vnd.openxmlformats-officedocument.presentationml.notesSlide+xml"/>
  <Override PartName="/ppt/tags/tag88.xml" ContentType="application/vnd.openxmlformats-officedocument.presentationml.tags+xml"/>
  <Override PartName="/ppt/notesSlides/notesSlide92.xml" ContentType="application/vnd.openxmlformats-officedocument.presentationml.notesSlide+xml"/>
  <Override PartName="/ppt/tags/tag89.xml" ContentType="application/vnd.openxmlformats-officedocument.presentationml.tags+xml"/>
  <Override PartName="/ppt/notesSlides/notesSlide93.xml" ContentType="application/vnd.openxmlformats-officedocument.presentationml.notesSlide+xml"/>
  <Override PartName="/ppt/tags/tag90.xml" ContentType="application/vnd.openxmlformats-officedocument.presentationml.tags+xml"/>
  <Override PartName="/ppt/notesSlides/notesSlide94.xml" ContentType="application/vnd.openxmlformats-officedocument.presentationml.notesSlide+xml"/>
  <Override PartName="/ppt/tags/tag91.xml" ContentType="application/vnd.openxmlformats-officedocument.presentationml.tags+xml"/>
  <Override PartName="/ppt/notesSlides/notesSlide95.xml" ContentType="application/vnd.openxmlformats-officedocument.presentationml.notesSlide+xml"/>
  <Override PartName="/ppt/tags/tag92.xml" ContentType="application/vnd.openxmlformats-officedocument.presentationml.tags+xml"/>
  <Override PartName="/ppt/notesSlides/notesSlide96.xml" ContentType="application/vnd.openxmlformats-officedocument.presentationml.notesSlide+xml"/>
  <Override PartName="/ppt/tags/tag93.xml" ContentType="application/vnd.openxmlformats-officedocument.presentationml.tags+xml"/>
  <Override PartName="/ppt/notesSlides/notesSlide97.xml" ContentType="application/vnd.openxmlformats-officedocument.presentationml.notesSlide+xml"/>
  <Override PartName="/ppt/tags/tag94.xml" ContentType="application/vnd.openxmlformats-officedocument.presentationml.tags+xml"/>
  <Override PartName="/ppt/notesSlides/notesSlide98.xml" ContentType="application/vnd.openxmlformats-officedocument.presentationml.notesSlide+xml"/>
  <Override PartName="/ppt/tags/tag95.xml" ContentType="application/vnd.openxmlformats-officedocument.presentationml.tags+xml"/>
  <Override PartName="/ppt/notesSlides/notesSlide99.xml" ContentType="application/vnd.openxmlformats-officedocument.presentationml.notesSlide+xml"/>
  <Override PartName="/ppt/tags/tag96.xml" ContentType="application/vnd.openxmlformats-officedocument.presentationml.tags+xml"/>
  <Override PartName="/ppt/notesSlides/notesSlide100.xml" ContentType="application/vnd.openxmlformats-officedocument.presentationml.notesSlide+xml"/>
  <Override PartName="/ppt/tags/tag97.xml" ContentType="application/vnd.openxmlformats-officedocument.presentationml.tags+xml"/>
  <Override PartName="/ppt/notesSlides/notesSlide101.xml" ContentType="application/vnd.openxmlformats-officedocument.presentationml.notesSlide+xml"/>
  <Override PartName="/ppt/tags/tag98.xml" ContentType="application/vnd.openxmlformats-officedocument.presentationml.tags+xml"/>
  <Override PartName="/ppt/notesSlides/notesSlide102.xml" ContentType="application/vnd.openxmlformats-officedocument.presentationml.notesSlide+xml"/>
  <Override PartName="/ppt/tags/tag99.xml" ContentType="application/vnd.openxmlformats-officedocument.presentationml.tags+xml"/>
  <Override PartName="/ppt/notesSlides/notesSlide103.xml" ContentType="application/vnd.openxmlformats-officedocument.presentationml.notesSlide+xml"/>
  <Override PartName="/ppt/tags/tag100.xml" ContentType="application/vnd.openxmlformats-officedocument.presentationml.tags+xml"/>
  <Override PartName="/ppt/notesSlides/notesSlide104.xml" ContentType="application/vnd.openxmlformats-officedocument.presentationml.notesSlide+xml"/>
  <Override PartName="/ppt/tags/tag101.xml" ContentType="application/vnd.openxmlformats-officedocument.presentationml.tags+xml"/>
  <Override PartName="/ppt/notesSlides/notesSlide105.xml" ContentType="application/vnd.openxmlformats-officedocument.presentationml.notesSlide+xml"/>
  <Override PartName="/ppt/tags/tag102.xml" ContentType="application/vnd.openxmlformats-officedocument.presentationml.tags+xml"/>
  <Override PartName="/ppt/notesSlides/notesSlide106.xml" ContentType="application/vnd.openxmlformats-officedocument.presentationml.notesSlide+xml"/>
  <Override PartName="/ppt/tags/tag103.xml" ContentType="application/vnd.openxmlformats-officedocument.presentationml.tags+xml"/>
  <Override PartName="/ppt/notesSlides/notesSlide107.xml" ContentType="application/vnd.openxmlformats-officedocument.presentationml.notesSlide+xml"/>
  <Override PartName="/ppt/tags/tag104.xml" ContentType="application/vnd.openxmlformats-officedocument.presentationml.tags+xml"/>
  <Override PartName="/ppt/notesSlides/notesSlide108.xml" ContentType="application/vnd.openxmlformats-officedocument.presentationml.notesSlide+xml"/>
  <Override PartName="/ppt/tags/tag105.xml" ContentType="application/vnd.openxmlformats-officedocument.presentationml.tags+xml"/>
  <Override PartName="/ppt/notesSlides/notesSlide109.xml" ContentType="application/vnd.openxmlformats-officedocument.presentationml.notesSlide+xml"/>
  <Override PartName="/ppt/tags/tag106.xml" ContentType="application/vnd.openxmlformats-officedocument.presentationml.tags+xml"/>
  <Override PartName="/ppt/notesSlides/notesSlide110.xml" ContentType="application/vnd.openxmlformats-officedocument.presentationml.notesSlide+xml"/>
  <Override PartName="/ppt/tags/tag107.xml" ContentType="application/vnd.openxmlformats-officedocument.presentationml.tags+xml"/>
  <Override PartName="/ppt/notesSlides/notesSlide111.xml" ContentType="application/vnd.openxmlformats-officedocument.presentationml.notesSlide+xml"/>
  <Override PartName="/ppt/tags/tag108.xml" ContentType="application/vnd.openxmlformats-officedocument.presentationml.tags+xml"/>
  <Override PartName="/ppt/notesSlides/notesSlide112.xml" ContentType="application/vnd.openxmlformats-officedocument.presentationml.notesSlide+xml"/>
  <Override PartName="/ppt/tags/tag109.xml" ContentType="application/vnd.openxmlformats-officedocument.presentationml.tags+xml"/>
  <Override PartName="/ppt/notesSlides/notesSlide113.xml" ContentType="application/vnd.openxmlformats-officedocument.presentationml.notesSlide+xml"/>
  <Override PartName="/ppt/tags/tag110.xml" ContentType="application/vnd.openxmlformats-officedocument.presentationml.tags+xml"/>
  <Override PartName="/ppt/notesSlides/notesSlide114.xml" ContentType="application/vnd.openxmlformats-officedocument.presentationml.notesSlide+xml"/>
  <Override PartName="/ppt/tags/tag111.xml" ContentType="application/vnd.openxmlformats-officedocument.presentationml.tags+xml"/>
  <Override PartName="/ppt/notesSlides/notesSlide115.xml" ContentType="application/vnd.openxmlformats-officedocument.presentationml.notesSlide+xml"/>
  <Override PartName="/ppt/tags/tag112.xml" ContentType="application/vnd.openxmlformats-officedocument.presentationml.tags+xml"/>
  <Override PartName="/ppt/notesSlides/notesSlide116.xml" ContentType="application/vnd.openxmlformats-officedocument.presentationml.notesSlide+xml"/>
  <Override PartName="/ppt/tags/tag113.xml" ContentType="application/vnd.openxmlformats-officedocument.presentationml.tags+xml"/>
  <Override PartName="/ppt/notesSlides/notesSlide117.xml" ContentType="application/vnd.openxmlformats-officedocument.presentationml.notesSlide+xml"/>
  <Override PartName="/ppt/tags/tag114.xml" ContentType="application/vnd.openxmlformats-officedocument.presentationml.tags+xml"/>
  <Override PartName="/ppt/notesSlides/notesSlide118.xml" ContentType="application/vnd.openxmlformats-officedocument.presentationml.notesSlide+xml"/>
  <Override PartName="/ppt/tags/tag115.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tags/tag1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3"/>
  </p:notesMasterIdLst>
  <p:sldIdLst>
    <p:sldId id="1250" r:id="rId2"/>
    <p:sldId id="1251" r:id="rId3"/>
    <p:sldId id="1252" r:id="rId4"/>
    <p:sldId id="1253" r:id="rId5"/>
    <p:sldId id="1254" r:id="rId6"/>
    <p:sldId id="1255" r:id="rId7"/>
    <p:sldId id="1256" r:id="rId8"/>
    <p:sldId id="1325" r:id="rId9"/>
    <p:sldId id="1326" r:id="rId10"/>
    <p:sldId id="1257" r:id="rId11"/>
    <p:sldId id="1258" r:id="rId12"/>
    <p:sldId id="1259" r:id="rId13"/>
    <p:sldId id="1260" r:id="rId14"/>
    <p:sldId id="1261" r:id="rId15"/>
    <p:sldId id="1262" r:id="rId16"/>
    <p:sldId id="1263" r:id="rId17"/>
    <p:sldId id="1327" r:id="rId18"/>
    <p:sldId id="1265" r:id="rId19"/>
    <p:sldId id="1267" r:id="rId20"/>
    <p:sldId id="1270" r:id="rId21"/>
    <p:sldId id="1271" r:id="rId22"/>
    <p:sldId id="1284" r:id="rId23"/>
    <p:sldId id="1272" r:id="rId24"/>
    <p:sldId id="1273" r:id="rId25"/>
    <p:sldId id="1274" r:id="rId26"/>
    <p:sldId id="1276" r:id="rId27"/>
    <p:sldId id="1328" r:id="rId28"/>
    <p:sldId id="1331" r:id="rId29"/>
    <p:sldId id="1279" r:id="rId30"/>
    <p:sldId id="1286" r:id="rId31"/>
    <p:sldId id="1149" r:id="rId32"/>
    <p:sldId id="1150" r:id="rId33"/>
    <p:sldId id="1152" r:id="rId34"/>
    <p:sldId id="1153" r:id="rId35"/>
    <p:sldId id="1280" r:id="rId36"/>
    <p:sldId id="1157" r:id="rId37"/>
    <p:sldId id="1158" r:id="rId38"/>
    <p:sldId id="1159" r:id="rId39"/>
    <p:sldId id="1283" r:id="rId40"/>
    <p:sldId id="1160" r:id="rId41"/>
    <p:sldId id="1162" r:id="rId42"/>
    <p:sldId id="1287" r:id="rId43"/>
    <p:sldId id="1164" r:id="rId44"/>
    <p:sldId id="1182" r:id="rId45"/>
    <p:sldId id="1183" r:id="rId46"/>
    <p:sldId id="1185" r:id="rId47"/>
    <p:sldId id="1186" r:id="rId48"/>
    <p:sldId id="1289" r:id="rId49"/>
    <p:sldId id="1290" r:id="rId50"/>
    <p:sldId id="1294" r:id="rId51"/>
    <p:sldId id="1296" r:id="rId52"/>
    <p:sldId id="1191" r:id="rId53"/>
    <p:sldId id="1196" r:id="rId54"/>
    <p:sldId id="1229" r:id="rId55"/>
    <p:sldId id="1197" r:id="rId56"/>
    <p:sldId id="1297" r:id="rId57"/>
    <p:sldId id="1230" r:id="rId58"/>
    <p:sldId id="1298" r:id="rId59"/>
    <p:sldId id="1299" r:id="rId60"/>
    <p:sldId id="1199" r:id="rId61"/>
    <p:sldId id="1192" r:id="rId62"/>
    <p:sldId id="1193" r:id="rId63"/>
    <p:sldId id="1200" r:id="rId64"/>
    <p:sldId id="1232" r:id="rId65"/>
    <p:sldId id="1203" r:id="rId66"/>
    <p:sldId id="1205" r:id="rId67"/>
    <p:sldId id="1234" r:id="rId68"/>
    <p:sldId id="1206" r:id="rId69"/>
    <p:sldId id="1235" r:id="rId70"/>
    <p:sldId id="1301" r:id="rId71"/>
    <p:sldId id="1207" r:id="rId72"/>
    <p:sldId id="1208" r:id="rId73"/>
    <p:sldId id="1302" r:id="rId74"/>
    <p:sldId id="1332" r:id="rId75"/>
    <p:sldId id="1236" r:id="rId76"/>
    <p:sldId id="1303" r:id="rId77"/>
    <p:sldId id="1209" r:id="rId78"/>
    <p:sldId id="1304" r:id="rId79"/>
    <p:sldId id="1305" r:id="rId80"/>
    <p:sldId id="1211" r:id="rId81"/>
    <p:sldId id="1212" r:id="rId82"/>
    <p:sldId id="1214" r:id="rId83"/>
    <p:sldId id="1239" r:id="rId84"/>
    <p:sldId id="1306" r:id="rId85"/>
    <p:sldId id="1307" r:id="rId86"/>
    <p:sldId id="1308" r:id="rId87"/>
    <p:sldId id="1309" r:id="rId88"/>
    <p:sldId id="1215" r:id="rId89"/>
    <p:sldId id="1310" r:id="rId90"/>
    <p:sldId id="1240" r:id="rId91"/>
    <p:sldId id="1312" r:id="rId92"/>
    <p:sldId id="1311" r:id="rId93"/>
    <p:sldId id="1217" r:id="rId94"/>
    <p:sldId id="1218" r:id="rId95"/>
    <p:sldId id="1314" r:id="rId96"/>
    <p:sldId id="1241" r:id="rId97"/>
    <p:sldId id="1316" r:id="rId98"/>
    <p:sldId id="1313" r:id="rId99"/>
    <p:sldId id="1165" r:id="rId100"/>
    <p:sldId id="1166" r:id="rId101"/>
    <p:sldId id="1169" r:id="rId102"/>
    <p:sldId id="1243" r:id="rId103"/>
    <p:sldId id="1317" r:id="rId104"/>
    <p:sldId id="1172" r:id="rId105"/>
    <p:sldId id="1171" r:id="rId106"/>
    <p:sldId id="1244" r:id="rId107"/>
    <p:sldId id="1245" r:id="rId108"/>
    <p:sldId id="1179" r:id="rId109"/>
    <p:sldId id="1219" r:id="rId110"/>
    <p:sldId id="1220" r:id="rId111"/>
    <p:sldId id="1322" r:id="rId112"/>
    <p:sldId id="1180" r:id="rId113"/>
    <p:sldId id="1173" r:id="rId114"/>
    <p:sldId id="1174" r:id="rId115"/>
    <p:sldId id="1318" r:id="rId116"/>
    <p:sldId id="1175" r:id="rId117"/>
    <p:sldId id="1194" r:id="rId118"/>
    <p:sldId id="1201" r:id="rId119"/>
    <p:sldId id="1249" r:id="rId120"/>
    <p:sldId id="1222" r:id="rId121"/>
    <p:sldId id="1176" r:id="rId122"/>
  </p:sldIdLst>
  <p:sldSz cx="9144000" cy="5143500" type="screen16x9"/>
  <p:notesSz cx="6858000" cy="9144000"/>
  <p:custDataLst>
    <p:tags r:id="rId12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43" userDrawn="1">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 id="4" name="Arpita Brat" initials="AB" lastIdx="47" clrIdx="4">
    <p:extLst>
      <p:ext uri="{19B8F6BF-5375-455C-9EA6-DF929625EA0E}">
        <p15:presenceInfo xmlns:p15="http://schemas.microsoft.com/office/powerpoint/2012/main" userId="02a5492ed542b403" providerId="Windows Live"/>
      </p:ext>
    </p:extLst>
  </p:cmAuthor>
  <p:cmAuthor id="5" name="Telethia Willis (twillis)" initials="TW(" lastIdx="3" clrIdx="5">
    <p:extLst>
      <p:ext uri="{19B8F6BF-5375-455C-9EA6-DF929625EA0E}">
        <p15:presenceInfo xmlns:p15="http://schemas.microsoft.com/office/powerpoint/2012/main" userId="S::twillis@cisco.com::b3a0f02c-775d-4737-9fd6-3f4e1d55c5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5" autoAdjust="0"/>
    <p:restoredTop sz="67219" autoAdjust="0"/>
  </p:normalViewPr>
  <p:slideViewPr>
    <p:cSldViewPr snapToGrid="0" showGuides="1">
      <p:cViewPr varScale="1">
        <p:scale>
          <a:sx n="64" d="100"/>
          <a:sy n="64" d="100"/>
        </p:scale>
        <p:origin x="1602" y="66"/>
      </p:cViewPr>
      <p:guideLst>
        <p:guide orient="horz" pos="1643"/>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gs" Target="tags/tag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rgbClr val="AFE8FB"/>
                </a:solidFill>
              </a:rPr>
              <a:t>DevNet Associate v1.0</a:t>
            </a:r>
            <a:endParaRPr lang="en-US" sz="1200" b="0" dirty="0"/>
          </a:p>
          <a:p>
            <a:pPr>
              <a:buFontTx/>
              <a:buNone/>
            </a:pPr>
            <a:r>
              <a:rPr lang="en-US" sz="1200" b="0" dirty="0"/>
              <a:t>Module </a:t>
            </a:r>
            <a:r>
              <a:rPr lang="en-US" dirty="0">
                <a:solidFill>
                  <a:schemeClr val="accent5">
                    <a:lumMod val="40000"/>
                    <a:lumOff val="60000"/>
                  </a:schemeClr>
                </a:solidFill>
              </a:rPr>
              <a:t>7: Infrastructure and Automation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DevNet Associate v1.0</a:t>
            </a:r>
          </a:p>
          <a:p>
            <a:pPr>
              <a:buFontTx/>
              <a:buNone/>
            </a:pPr>
            <a:r>
              <a:rPr lang="en-US" sz="1200" b="0" dirty="0">
                <a:solidFill>
                  <a:srgbClr val="FF0000"/>
                </a:solidFill>
              </a:rPr>
              <a:t>Module 7: Infrastructure</a:t>
            </a:r>
            <a:r>
              <a:rPr lang="en-US" sz="1200" b="0" baseline="0" dirty="0">
                <a:solidFill>
                  <a:srgbClr val="FF0000"/>
                </a:solidFill>
              </a:rPr>
              <a:t> and Automation</a:t>
            </a:r>
            <a:endParaRPr lang="en-US" sz="1200" b="0" dirty="0">
              <a:solidFill>
                <a:srgbClr val="FF0000"/>
              </a:solidFill>
            </a:endParaRP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Set the context of the module by mentioning that </a:t>
            </a:r>
            <a:r>
              <a:rPr lang="en-US" sz="1200" b="0" i="0" dirty="0">
                <a:solidFill>
                  <a:srgbClr val="58585B"/>
                </a:solidFill>
                <a:effectLst/>
                <a:latin typeface="CiscoSans"/>
              </a:rPr>
              <a:t>there are many tools for automating tasks and specialty tools for simulating a network for testing. But even more valuable to network engineers is speed with precision and safe self-service options.</a:t>
            </a:r>
          </a:p>
          <a:p>
            <a:pPr marL="341313" lvl="1" indent="-171450">
              <a:buFont typeface="Arial" panose="020B0604020202020204" pitchFamily="34" charset="0"/>
              <a:buChar char="•"/>
            </a:pPr>
            <a:r>
              <a:rPr lang="en-US" sz="1200" b="0" i="0" dirty="0">
                <a:solidFill>
                  <a:srgbClr val="58585B"/>
                </a:solidFill>
                <a:effectLst/>
                <a:latin typeface="CiscoSans"/>
              </a:rPr>
              <a:t>Mention that in this module the learners will learn about automation. </a:t>
            </a:r>
            <a:endParaRPr lang="en-US" sz="1000" b="1" dirty="0"/>
          </a:p>
          <a:p>
            <a:pPr marL="341313" lvl="1" indent="-171450">
              <a:buFont typeface="Arial" panose="020B0604020202020204" pitchFamily="34" charset="0"/>
              <a:buChar char="•"/>
            </a:pPr>
            <a:r>
              <a:rPr lang="en-US" sz="1050" b="0" dirty="0">
                <a:solidFill>
                  <a:prstClr val="black"/>
                </a:solidFill>
              </a:rPr>
              <a:t>Interact with the learners to brief them about </a:t>
            </a:r>
            <a:r>
              <a:rPr lang="en-US" sz="1200" b="0" i="0" kern="1200" dirty="0">
                <a:solidFill>
                  <a:schemeClr val="tx1"/>
                </a:solidFill>
                <a:effectLst/>
                <a:latin typeface="+mn-lt"/>
                <a:ea typeface="+mn-ea"/>
                <a:cs typeface="+mn-cs"/>
              </a:rPr>
              <a:t>automating the infrastructure. </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7.5.1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Why Store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9686884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7.5.1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Why Store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1566356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7.5.1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Why Store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0923006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7.5.1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Why Store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092300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a:lnSpc>
                <a:spcPct val="80000"/>
              </a:lnSpc>
              <a:buFontTx/>
              <a:buNone/>
            </a:pPr>
            <a:endParaRPr lang="en-US" sz="1200" dirty="0">
              <a:solidFill>
                <a:schemeClr val="accent5">
                  <a:lumMod val="40000"/>
                  <a:lumOff val="60000"/>
                </a:schemeClr>
              </a:solidFill>
            </a:endParaRPr>
          </a:p>
          <a:p>
            <a:pPr>
              <a:lnSpc>
                <a:spcPct val="80000"/>
              </a:lnSpc>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20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Introduce the topic and discuss the automation testing and validation.</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Mention to the learners that </a:t>
            </a:r>
            <a:r>
              <a:rPr lang="en-US" sz="1200" b="0" i="0" dirty="0">
                <a:solidFill>
                  <a:srgbClr val="58585B"/>
                </a:solidFill>
                <a:effectLst/>
                <a:latin typeface="CiscoSans"/>
              </a:rPr>
              <a:t>in this topic, they will learn about a suite of products and practices created by Cisco and its user community to extend test automation to software-driven network configuration, and to reduce or eliminate uncertainty about how prospective network architectures will function and perform when fully implemented.</a:t>
            </a:r>
            <a:endParaRPr lang="en-US" sz="1000" kern="1200" dirty="0">
              <a:solidFill>
                <a:schemeClr val="tx1"/>
              </a:solidFill>
              <a:latin typeface="+mn-lt"/>
              <a:ea typeface="+mn-ea"/>
              <a:cs typeface="+mn-cs"/>
            </a:endParaRP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Ensure the learners have knowledge of pyATS test solution.</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By the end of the topic, enquire how the learners performed during the pyATS</a:t>
            </a:r>
            <a:r>
              <a:rPr lang="en-US" sz="1000" kern="1200" baseline="0" dirty="0">
                <a:solidFill>
                  <a:schemeClr val="tx1"/>
                </a:solidFill>
                <a:latin typeface="+mn-lt"/>
                <a:ea typeface="+mn-ea"/>
                <a:cs typeface="+mn-cs"/>
              </a:rPr>
              <a:t> l</a:t>
            </a:r>
            <a:r>
              <a:rPr lang="en-US" sz="1000" kern="1200" dirty="0">
                <a:solidFill>
                  <a:schemeClr val="tx1"/>
                </a:solidFill>
                <a:latin typeface="+mn-lt"/>
                <a:ea typeface="+mn-ea"/>
                <a:cs typeface="+mn-cs"/>
              </a:rPr>
              <a:t>ab. </a:t>
            </a:r>
          </a:p>
          <a:p>
            <a:pPr marL="171450" lvl="0" indent="-171450" algn="l" defTabSz="457200" rtl="0" eaLnBrk="1" latinLnBrk="0" hangingPunct="1">
              <a:buFont typeface="Arial" panose="020B0604020202020204" pitchFamily="34" charset="0"/>
              <a:buChar char="•"/>
            </a:pPr>
            <a:r>
              <a:rPr lang="en-US" sz="1050" b="1" dirty="0"/>
              <a:t>Key Points</a:t>
            </a:r>
            <a:r>
              <a:rPr lang="en-US" sz="1050" b="1" i="1" dirty="0"/>
              <a:t>: </a:t>
            </a:r>
            <a:r>
              <a:rPr lang="en-US" sz="1000" b="0" i="0" dirty="0"/>
              <a:t>pyATS, automated testing</a:t>
            </a:r>
            <a:endParaRPr lang="en-US" i="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104</a:t>
            </a:fld>
            <a:endParaRPr lang="en-US" dirty="0"/>
          </a:p>
        </p:txBody>
      </p:sp>
    </p:spTree>
    <p:extLst>
      <p:ext uri="{BB962C8B-B14F-4D97-AF65-F5344CB8AC3E}">
        <p14:creationId xmlns:p14="http://schemas.microsoft.com/office/powerpoint/2010/main" val="357385560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a:lnSpc>
                <a:spcPct val="80000"/>
              </a:lnSpc>
              <a:buFontTx/>
              <a:buNone/>
            </a:pPr>
            <a:r>
              <a:rPr lang="en-US" sz="1200" kern="1200" dirty="0">
                <a:solidFill>
                  <a:schemeClr val="tx1"/>
                </a:solidFill>
                <a:latin typeface="Arial" charset="0"/>
                <a:ea typeface="ＭＳ Ｐゴシック" charset="0"/>
                <a:cs typeface="ＭＳ Ｐゴシック" charset="0"/>
              </a:rPr>
              <a:t>7.6.1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Automated Test and Validation</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6063081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a:lnSpc>
                <a:spcPct val="80000"/>
              </a:lnSpc>
              <a:buFontTx/>
              <a:buNone/>
            </a:pPr>
            <a:r>
              <a:rPr lang="en-US" sz="1200" kern="1200" dirty="0">
                <a:solidFill>
                  <a:schemeClr val="tx1"/>
                </a:solidFill>
                <a:latin typeface="Arial" charset="0"/>
                <a:ea typeface="ＭＳ Ｐゴシック" charset="0"/>
                <a:cs typeface="ＭＳ Ｐゴシック" charset="0"/>
              </a:rPr>
              <a:t>7.6.1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Automated Test and Validation</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1413894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a:lnSpc>
                <a:spcPct val="80000"/>
              </a:lnSpc>
              <a:buFontTx/>
              <a:buNone/>
            </a:pPr>
            <a:r>
              <a:rPr lang="en-US" sz="1200" kern="1200" dirty="0">
                <a:solidFill>
                  <a:schemeClr val="tx1"/>
                </a:solidFill>
                <a:latin typeface="Arial" charset="0"/>
                <a:ea typeface="ＭＳ Ｐゴシック" charset="0"/>
                <a:cs typeface="ＭＳ Ｐゴシック" charset="0"/>
              </a:rPr>
              <a:t>7.6.1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Automated Test and Validation</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7432518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7.6.2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pyATS Example</a:t>
            </a:r>
            <a:endParaRPr lang="en-US" sz="1200" dirty="0">
              <a:solidFill>
                <a:schemeClr val="accent5">
                  <a:lumMod val="40000"/>
                  <a:lumOff val="60000"/>
                </a:schemeClr>
              </a:solidFill>
            </a:endParaRP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675759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7.6.2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pyATS Example</a:t>
            </a:r>
            <a:endParaRPr lang="en-US" sz="1200" dirty="0">
              <a:solidFill>
                <a:schemeClr val="accent5">
                  <a:lumMod val="40000"/>
                  <a:lumOff val="60000"/>
                </a:schemeClr>
              </a:solidFill>
            </a:endParaRP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26884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11</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DevNet Associate v1.0</a:t>
            </a:r>
            <a:endParaRPr lang="en-US" sz="1200" b="0" i="0" kern="1200" dirty="0">
              <a:solidFill>
                <a:schemeClr val="tx1"/>
              </a:solidFill>
              <a:effectLst/>
              <a:latin typeface="+mn-lt"/>
              <a:ea typeface="+mn-ea"/>
              <a:cs typeface="+mn-cs"/>
            </a:endParaRPr>
          </a:p>
          <a:p>
            <a:pPr>
              <a:buFontTx/>
              <a:buNone/>
            </a:pPr>
            <a:r>
              <a:rPr lang="en-US" sz="1200" b="0" dirty="0"/>
              <a:t>7 – Infrastructure</a:t>
            </a:r>
            <a:r>
              <a:rPr lang="en-US" sz="1200" b="0" baseline="0" dirty="0"/>
              <a:t> and Automation</a:t>
            </a:r>
            <a:endParaRPr lang="en-US" sz="1200" dirty="0">
              <a:solidFill>
                <a:schemeClr val="accent5">
                  <a:lumMod val="40000"/>
                  <a:lumOff val="60000"/>
                </a:schemeClr>
              </a:solidFill>
            </a:endParaRPr>
          </a:p>
          <a:p>
            <a:pPr>
              <a:buFontTx/>
              <a:buNone/>
            </a:pPr>
            <a:r>
              <a:rPr lang="en-US" sz="1200" b="0" dirty="0"/>
              <a:t>7.0 – Introduction to Infrastructure and</a:t>
            </a:r>
            <a:r>
              <a:rPr lang="en-US" sz="1200" b="0" baseline="0" dirty="0"/>
              <a:t> Automation</a:t>
            </a:r>
          </a:p>
          <a:p>
            <a:pPr>
              <a:buFontTx/>
              <a:buNone/>
            </a:pPr>
            <a:r>
              <a:rPr lang="en-US" sz="1200" kern="1200" dirty="0">
                <a:solidFill>
                  <a:schemeClr val="tx1"/>
                </a:solidFill>
                <a:latin typeface="Arial" charset="0"/>
                <a:ea typeface="ＭＳ Ｐゴシック" charset="0"/>
                <a:cs typeface="ＭＳ Ｐゴシック" charset="0"/>
              </a:rPr>
              <a:t>7.0.2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p>
          <a:p>
            <a:pPr>
              <a:buFontTx/>
              <a:buNone/>
            </a:pP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7.6.2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pyATS Example</a:t>
            </a:r>
            <a:endParaRPr lang="en-US" sz="1200" dirty="0">
              <a:solidFill>
                <a:schemeClr val="accent5">
                  <a:lumMod val="40000"/>
                  <a:lumOff val="60000"/>
                </a:schemeClr>
              </a:solidFill>
            </a:endParaRP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20762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7.6.2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pyATS Example</a:t>
            </a:r>
            <a:endParaRPr lang="en-US" sz="1200" dirty="0">
              <a:solidFill>
                <a:schemeClr val="accent5">
                  <a:lumMod val="40000"/>
                  <a:lumOff val="60000"/>
                </a:schemeClr>
              </a:solidFill>
            </a:endParaRP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29591351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7.6 – Automating Testing</a:t>
            </a: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7.6.3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dirty="0"/>
              <a:t>Lab – Automated Testing Using pyATS and Genie</a:t>
            </a:r>
            <a:endParaRPr lang="en-US" sz="1200" dirty="0">
              <a:solidFill>
                <a:schemeClr val="accent5">
                  <a:lumMod val="40000"/>
                  <a:lumOff val="60000"/>
                </a:schemeClr>
              </a:solidFill>
            </a:endParaRP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994572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Network Simulation</a:t>
            </a:r>
          </a:p>
          <a:p>
            <a:pPr>
              <a:lnSpc>
                <a:spcPct val="80000"/>
              </a:lnSpc>
              <a:buFontTx/>
              <a:buNone/>
            </a:pPr>
            <a:endParaRPr lang="en-US" sz="1200" dirty="0">
              <a:solidFill>
                <a:schemeClr val="accent5">
                  <a:lumMod val="40000"/>
                  <a:lumOff val="60000"/>
                </a:schemeClr>
              </a:solidFill>
            </a:endParaRPr>
          </a:p>
          <a:p>
            <a:pPr>
              <a:lnSpc>
                <a:spcPct val="80000"/>
              </a:lnSpc>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Introduce the topic and discuss the </a:t>
            </a:r>
            <a:r>
              <a:rPr lang="en-US" sz="1000" kern="1200" baseline="0" dirty="0">
                <a:solidFill>
                  <a:schemeClr val="tx1"/>
                </a:solidFill>
                <a:latin typeface="+mn-lt"/>
                <a:ea typeface="+mn-ea"/>
                <a:cs typeface="+mn-cs"/>
              </a:rPr>
              <a:t>network simulation and </a:t>
            </a:r>
            <a:r>
              <a:rPr lang="en-US" sz="1000" dirty="0"/>
              <a:t>Cisco Virtual Internet Routing Laboratory (VIRL)</a:t>
            </a:r>
            <a:r>
              <a:rPr lang="en-US" sz="1000" kern="1200" dirty="0">
                <a:solidFill>
                  <a:schemeClr val="tx1"/>
                </a:solidFill>
                <a:latin typeface="+mn-lt"/>
                <a:ea typeface="+mn-ea"/>
                <a:cs typeface="+mn-cs"/>
              </a:rPr>
              <a:t>.</a:t>
            </a:r>
          </a:p>
          <a:p>
            <a:pPr marL="171450" lvl="0" indent="-171450" algn="l" defTabSz="457200" rtl="0" eaLnBrk="1" latinLnBrk="0" hangingPunct="1">
              <a:buFont typeface="Arial" panose="020B0604020202020204" pitchFamily="34" charset="0"/>
              <a:buChar char="•"/>
            </a:pPr>
            <a:r>
              <a:rPr lang="en-US" sz="1050" b="1" dirty="0"/>
              <a:t>Key Points:</a:t>
            </a:r>
            <a:r>
              <a:rPr lang="en-US" sz="1100" b="1" dirty="0"/>
              <a:t>  </a:t>
            </a:r>
            <a:r>
              <a:rPr lang="en-US" sz="1000" b="0" i="0" dirty="0"/>
              <a:t>Network simulation</a:t>
            </a:r>
            <a:r>
              <a:rPr lang="en-US" sz="1000" b="0" i="1" dirty="0"/>
              <a:t>, </a:t>
            </a:r>
            <a:r>
              <a:rPr lang="en-US" sz="1200" dirty="0"/>
              <a:t>VIRL</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113</a:t>
            </a:fld>
            <a:endParaRPr lang="en-US" dirty="0"/>
          </a:p>
        </p:txBody>
      </p:sp>
    </p:spTree>
    <p:extLst>
      <p:ext uri="{BB962C8B-B14F-4D97-AF65-F5344CB8AC3E}">
        <p14:creationId xmlns:p14="http://schemas.microsoft.com/office/powerpoint/2010/main" val="41501729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Network simulation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7.7.1 – Network Simulation and VIRL</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935039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Network simulation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7.7.1 – Network Simulation and VIRL</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11755892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Network simulation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7.7.1 – Network Simulation and VIRL</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861499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Infrastructure and Automation Summary</a:t>
            </a:r>
          </a:p>
          <a:p>
            <a:pPr>
              <a:lnSpc>
                <a:spcPct val="80000"/>
              </a:lnSpc>
              <a:buFontTx/>
              <a:buNone/>
            </a:pPr>
            <a:endParaRPr lang="en-US" sz="1200" dirty="0">
              <a:solidFill>
                <a:schemeClr val="accent5">
                  <a:lumMod val="40000"/>
                  <a:lumOff val="60000"/>
                </a:schemeClr>
              </a:solidFill>
            </a:endParaRPr>
          </a:p>
          <a:p>
            <a:pPr>
              <a:lnSpc>
                <a:spcPct val="80000"/>
              </a:lnSpc>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 take the quiz.</a:t>
            </a:r>
            <a:endParaRPr lang="en-US" sz="1050" dirty="0"/>
          </a:p>
          <a:p>
            <a:pPr marL="171450" lvl="0" indent="-171450" algn="l" defTabSz="457200" rtl="0" eaLnBrk="1" latinLnBrk="0" hangingPunct="1">
              <a:buFont typeface="Arial" panose="020B0604020202020204" pitchFamily="34" charset="0"/>
              <a:buChar char="•"/>
            </a:pPr>
            <a:r>
              <a:rPr lang="en-US" sz="1050" b="1" dirty="0"/>
              <a:t>Key Points:</a:t>
            </a:r>
            <a:r>
              <a:rPr lang="en-US" sz="1100" b="1" dirty="0"/>
              <a:t>  </a:t>
            </a:r>
            <a:r>
              <a:rPr lang="en-US" sz="1000" b="0" i="1" dirty="0"/>
              <a:t>NA</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117</a:t>
            </a:fld>
            <a:endParaRPr lang="en-US" dirty="0"/>
          </a:p>
        </p:txBody>
      </p:sp>
    </p:spTree>
    <p:extLst>
      <p:ext uri="{BB962C8B-B14F-4D97-AF65-F5344CB8AC3E}">
        <p14:creationId xmlns:p14="http://schemas.microsoft.com/office/powerpoint/2010/main" val="181568454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Infrastructure and Automation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7.8.1 –  What Did I Learn in this Module?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1225702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a:t>
            </a:r>
            <a:r>
              <a:rPr lang="en-US" sz="1200" dirty="0">
                <a:solidFill>
                  <a:schemeClr val="accent5">
                    <a:lumMod val="40000"/>
                    <a:lumOff val="60000"/>
                  </a:schemeClr>
                </a:solidFill>
              </a:rPr>
              <a:t> Infrastructure and Automation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7.8.1 –  What Did I Learn in this Module?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7.8.2 - Module 7: Introduction to Automating, Developing, and Deploying Applications with Cisco Quiz</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2482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7 – Infrastructure</a:t>
            </a:r>
            <a:r>
              <a:rPr lang="en-US" sz="1200" b="0" baseline="0" dirty="0"/>
              <a:t> and Automation</a:t>
            </a:r>
            <a:endParaRPr lang="en-US" sz="1200" dirty="0">
              <a:solidFill>
                <a:schemeClr val="accent5">
                  <a:lumMod val="40000"/>
                  <a:lumOff val="60000"/>
                </a:schemeClr>
              </a:solidFill>
            </a:endParaRPr>
          </a:p>
          <a:p>
            <a:pPr>
              <a:buFontTx/>
              <a:buNone/>
            </a:pPr>
            <a:r>
              <a:rPr lang="en-US" sz="1200" b="0" dirty="0"/>
              <a:t>7.0 – Introduction to Infrastructure and</a:t>
            </a:r>
            <a:r>
              <a:rPr lang="en-US" sz="1200" b="0" baseline="0" dirty="0"/>
              <a:t> Automation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7.0.3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Lab – Install the CSR1000v VM</a:t>
            </a:r>
          </a:p>
          <a:p>
            <a:pPr>
              <a:buFontTx/>
              <a:buNone/>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316947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120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7 </a:t>
            </a:r>
            <a:r>
              <a:rPr lang="en-GB" dirty="0"/>
              <a:t>– </a:t>
            </a:r>
            <a:r>
              <a:rPr lang="en-IN" dirty="0"/>
              <a:t>Infrastructure and Automation</a:t>
            </a:r>
          </a:p>
          <a:p>
            <a:pPr>
              <a:buFontTx/>
              <a:buNone/>
            </a:pPr>
            <a:r>
              <a:rPr lang="en-IN" sz="1200" b="0" dirty="0">
                <a:solidFill>
                  <a:srgbClr val="FF0000"/>
                </a:solidFill>
              </a:rPr>
              <a:t>New Terms</a:t>
            </a:r>
            <a:r>
              <a:rPr lang="en-IN" sz="1200" b="0" baseline="0" dirty="0">
                <a:solidFill>
                  <a:srgbClr val="FF0000"/>
                </a:solidFill>
              </a:rPr>
              <a:t> AND commands</a:t>
            </a:r>
            <a:endParaRPr lang="en-US" sz="1200" b="0" dirty="0">
              <a:solidFill>
                <a:srgbClr val="FF0000"/>
              </a:solidFill>
            </a:endParaRPr>
          </a:p>
        </p:txBody>
      </p:sp>
    </p:spTree>
    <p:extLst>
      <p:ext uri="{BB962C8B-B14F-4D97-AF65-F5344CB8AC3E}">
        <p14:creationId xmlns:p14="http://schemas.microsoft.com/office/powerpoint/2010/main" val="224721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endParaRPr lang="en-US" sz="1200" kern="1200" dirty="0">
              <a:solidFill>
                <a:schemeClr val="tx1"/>
              </a:solidFill>
              <a:latin typeface="Arial" charset="0"/>
              <a:ea typeface="ＭＳ Ｐゴシック" charset="0"/>
              <a:cs typeface="ＭＳ Ｐゴシック" charset="0"/>
            </a:endParaRP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12</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Introduce the topic and discuss</a:t>
            </a:r>
            <a:r>
              <a:rPr lang="en-US" sz="1000" kern="1200" baseline="0" dirty="0">
                <a:solidFill>
                  <a:schemeClr val="tx1"/>
                </a:solidFill>
                <a:latin typeface="+mn-lt"/>
                <a:ea typeface="+mn-ea"/>
                <a:cs typeface="+mn-cs"/>
              </a:rPr>
              <a:t> the automating infrastructure</a:t>
            </a:r>
            <a:r>
              <a:rPr lang="en-US" sz="1000" kern="1200" dirty="0">
                <a:solidFill>
                  <a:schemeClr val="tx1"/>
                </a:solidFill>
                <a:latin typeface="+mn-lt"/>
                <a:ea typeface="+mn-ea"/>
                <a:cs typeface="+mn-cs"/>
              </a:rPr>
              <a:t>.</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Explain the need for automation.</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some of the cases for automation.</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By the end of the topic, summarize need for </a:t>
            </a:r>
            <a:r>
              <a:rPr lang="en-US" sz="1000" kern="1200" baseline="0" dirty="0">
                <a:solidFill>
                  <a:schemeClr val="tx1"/>
                </a:solidFill>
                <a:latin typeface="+mn-lt"/>
                <a:ea typeface="+mn-ea"/>
                <a:cs typeface="+mn-cs"/>
              </a:rPr>
              <a:t>automating infrastructure.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a:t>
            </a:r>
            <a:r>
              <a:rPr lang="en-US" sz="1100" b="1" dirty="0"/>
              <a:t> </a:t>
            </a:r>
            <a:r>
              <a:rPr lang="en-US" sz="1100" b="0" i="0" dirty="0"/>
              <a:t>Cisco Automation solutions, </a:t>
            </a:r>
            <a:r>
              <a:rPr lang="en-US" sz="1100" b="0" dirty="0"/>
              <a:t>Automation, Full-stack Automation,</a:t>
            </a:r>
            <a:r>
              <a:rPr lang="en-US" sz="1000" b="0" i="0" dirty="0"/>
              <a:t> </a:t>
            </a:r>
            <a:r>
              <a:rPr lang="en-IN" sz="1200" b="0" i="0" kern="1200" dirty="0">
                <a:solidFill>
                  <a:schemeClr val="tx1"/>
                </a:solidFill>
                <a:effectLst/>
                <a:latin typeface="+mn-lt"/>
                <a:ea typeface="+mn-ea"/>
                <a:cs typeface="+mn-cs"/>
              </a:rPr>
              <a:t>Software-defined infrastructure, Distributed and Dynamic Applications</a:t>
            </a:r>
          </a:p>
          <a:p>
            <a:pPr marL="171450" lvl="0" indent="-171450" algn="l" defTabSz="457200" rtl="0" eaLnBrk="1" latinLnBrk="0" hangingPunct="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a:solidFill>
                  <a:schemeClr val="tx1"/>
                </a:solidFill>
                <a:latin typeface="Arial" charset="0"/>
                <a:ea typeface="ＭＳ Ｐゴシック" charset="0"/>
                <a:cs typeface="ＭＳ Ｐゴシック" charset="0"/>
              </a:rPr>
              <a:t>7.1.1 </a:t>
            </a:r>
            <a:r>
              <a:rPr lang="en-US" sz="1200" kern="1200" dirty="0">
                <a:solidFill>
                  <a:schemeClr val="tx1"/>
                </a:solidFill>
                <a:latin typeface="Arial" charset="0"/>
                <a:ea typeface="ＭＳ Ｐゴシック" charset="0"/>
                <a:cs typeface="ＭＳ Ｐゴシック" charset="0"/>
              </a:rPr>
              <a:t>– Introduction to Automating</a:t>
            </a:r>
            <a:r>
              <a:rPr lang="en-US" sz="1200" kern="1200" baseline="0" dirty="0">
                <a:solidFill>
                  <a:schemeClr val="tx1"/>
                </a:solidFill>
                <a:latin typeface="Arial" charset="0"/>
                <a:ea typeface="ＭＳ Ｐゴシック" charset="0"/>
                <a:cs typeface="ＭＳ Ｐゴシック" charset="0"/>
              </a:rPr>
              <a:t> Infrastructure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7.1.2 – Cisco Automation Solutions</a:t>
            </a:r>
            <a:endParaRPr lang="en-US" sz="1200" b="1"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99997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7.1.3 – Why Do We Need Automation?</a:t>
            </a:r>
            <a:endParaRPr lang="en-US" sz="1200" b="1"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60777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7.1.3 – Why Do We Need Automation?</a:t>
            </a:r>
            <a:endParaRPr lang="en-US" sz="1200" b="1" dirty="0"/>
          </a:p>
        </p:txBody>
      </p:sp>
    </p:spTree>
    <p:extLst>
      <p:ext uri="{BB962C8B-B14F-4D97-AF65-F5344CB8AC3E}">
        <p14:creationId xmlns:p14="http://schemas.microsoft.com/office/powerpoint/2010/main" val="3245864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7.1.4 – Why Do We Need Full-Stack Automation?</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p:txBody>
      </p:sp>
    </p:spTree>
    <p:extLst>
      <p:ext uri="{BB962C8B-B14F-4D97-AF65-F5344CB8AC3E}">
        <p14:creationId xmlns:p14="http://schemas.microsoft.com/office/powerpoint/2010/main" val="16957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7.1.5 – Software Defined Infrastructure: A Case for Automation</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p:txBody>
      </p:sp>
    </p:spTree>
    <p:extLst>
      <p:ext uri="{BB962C8B-B14F-4D97-AF65-F5344CB8AC3E}">
        <p14:creationId xmlns:p14="http://schemas.microsoft.com/office/powerpoint/2010/main" val="137140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7.1.6 – Distributed and Dynamic Applications: Another Case for Automation</a:t>
            </a:r>
            <a:endParaRPr lang="en-US" sz="1200" b="1" dirty="0"/>
          </a:p>
        </p:txBody>
      </p:sp>
    </p:spTree>
    <p:extLst>
      <p:ext uri="{BB962C8B-B14F-4D97-AF65-F5344CB8AC3E}">
        <p14:creationId xmlns:p14="http://schemas.microsoft.com/office/powerpoint/2010/main" val="4252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7.1.6 – Distributed and Dynamic Applications: Another Case for Automation</a:t>
            </a:r>
            <a:endParaRPr lang="en-US" sz="1200" b="1" dirty="0"/>
          </a:p>
        </p:txBody>
      </p:sp>
    </p:spTree>
    <p:extLst>
      <p:ext uri="{BB962C8B-B14F-4D97-AF65-F5344CB8AC3E}">
        <p14:creationId xmlns:p14="http://schemas.microsoft.com/office/powerpoint/2010/main" val="2818236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7.1 – Automating</a:t>
            </a:r>
            <a:r>
              <a:rPr lang="en-US" sz="1200" kern="1200" baseline="0" dirty="0">
                <a:solidFill>
                  <a:schemeClr val="tx1"/>
                </a:solidFill>
                <a:latin typeface="Arial" charset="0"/>
                <a:ea typeface="ＭＳ Ｐゴシック" charset="0"/>
                <a:cs typeface="ＭＳ Ｐゴシック" charset="0"/>
              </a:rPr>
              <a:t> Infrastructure with Cisco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7.1.7 – </a:t>
            </a:r>
            <a:r>
              <a:rPr lang="en-US" sz="1200" kern="1200" dirty="0">
                <a:solidFill>
                  <a:schemeClr val="tx1"/>
                </a:solidFill>
                <a:latin typeface="Arial" charset="0"/>
                <a:ea typeface="ＭＳ Ｐゴシック" charset="0"/>
                <a:cs typeface="ＭＳ Ｐゴシック" charset="0"/>
              </a:rPr>
              <a:t>Automating</a:t>
            </a:r>
            <a:r>
              <a:rPr lang="en-US" sz="1200" kern="1200" baseline="0" dirty="0">
                <a:solidFill>
                  <a:schemeClr val="tx1"/>
                </a:solidFill>
                <a:latin typeface="Arial" charset="0"/>
                <a:ea typeface="ＭＳ Ｐゴシック" charset="0"/>
                <a:cs typeface="ＭＳ Ｐゴシック" charset="0"/>
              </a:rPr>
              <a:t> Infrastructure Summary</a:t>
            </a:r>
            <a:endParaRPr lang="en-US" sz="1200" b="1" dirty="0"/>
          </a:p>
        </p:txBody>
      </p:sp>
    </p:spTree>
    <p:extLst>
      <p:ext uri="{BB962C8B-B14F-4D97-AF65-F5344CB8AC3E}">
        <p14:creationId xmlns:p14="http://schemas.microsoft.com/office/powerpoint/2010/main" val="2818236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Start by introducing DevOps</a:t>
            </a:r>
            <a:r>
              <a:rPr lang="en-US" sz="1000" kern="1200" baseline="0" dirty="0">
                <a:solidFill>
                  <a:schemeClr val="tx1"/>
                </a:solidFill>
                <a:latin typeface="+mn-lt"/>
                <a:ea typeface="+mn-ea"/>
                <a:cs typeface="+mn-cs"/>
              </a:rPr>
              <a:t> and SRE.</a:t>
            </a:r>
          </a:p>
          <a:p>
            <a:pPr marL="341313" lvl="1" indent="-171450" algn="l" defTabSz="457200" rtl="0" eaLnBrk="1" latinLnBrk="0" hangingPunct="1">
              <a:buFont typeface="Arial" panose="020B0604020202020204" pitchFamily="34" charset="0"/>
              <a:buChar char="•"/>
            </a:pPr>
            <a:r>
              <a:rPr lang="en-US" sz="1200" b="0" i="0" dirty="0">
                <a:solidFill>
                  <a:srgbClr val="58585B"/>
                </a:solidFill>
                <a:effectLst/>
                <a:latin typeface="CiscoSans"/>
              </a:rPr>
              <a:t>Mention that this topic discusses the history of the DevOps approach and the core principles of successful DevOps organizations</a:t>
            </a:r>
            <a:endParaRPr lang="en-US" sz="1000" kern="1200" baseline="0" dirty="0">
              <a:solidFill>
                <a:schemeClr val="tx1"/>
              </a:solidFill>
              <a:latin typeface="+mn-lt"/>
              <a:ea typeface="+mn-ea"/>
              <a:cs typeface="+mn-cs"/>
            </a:endParaRPr>
          </a:p>
          <a:p>
            <a:pPr marL="341313" lvl="1" indent="-171450" algn="l" defTabSz="457200" rtl="0" eaLnBrk="1" latinLnBrk="0" hangingPunct="1">
              <a:buFont typeface="Arial" panose="020B0604020202020204" pitchFamily="34" charset="0"/>
              <a:buChar char="•"/>
            </a:pPr>
            <a:r>
              <a:rPr lang="en-US" sz="1000" kern="1200" baseline="0" dirty="0">
                <a:solidFill>
                  <a:schemeClr val="tx1"/>
                </a:solidFill>
                <a:latin typeface="+mn-lt"/>
                <a:ea typeface="+mn-ea"/>
                <a:cs typeface="+mn-cs"/>
              </a:rPr>
              <a:t>Talk about the significance of DevOps Divide.</a:t>
            </a:r>
          </a:p>
          <a:p>
            <a:pPr marL="341313" lvl="1" indent="-171450" algn="l" defTabSz="457200" rtl="0" eaLnBrk="1" latinLnBrk="0" hangingPunct="1">
              <a:buFont typeface="Arial" panose="020B0604020202020204" pitchFamily="34" charset="0"/>
              <a:buChar char="•"/>
            </a:pPr>
            <a:r>
              <a:rPr lang="en-US" sz="1000" kern="1200" baseline="0" dirty="0">
                <a:solidFill>
                  <a:schemeClr val="tx1"/>
                </a:solidFill>
                <a:latin typeface="+mn-lt"/>
                <a:ea typeface="+mn-ea"/>
                <a:cs typeface="+mn-cs"/>
              </a:rPr>
              <a:t>Ensure that the learners have knowledge of the evolution and core principles of DevOps.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By the end of the topic, summarize the learners</a:t>
            </a:r>
            <a:r>
              <a:rPr lang="en-US" sz="1000" kern="1200" baseline="0" dirty="0">
                <a:solidFill>
                  <a:schemeClr val="tx1"/>
                </a:solidFill>
                <a:latin typeface="+mn-lt"/>
                <a:ea typeface="+mn-ea"/>
                <a:cs typeface="+mn-cs"/>
              </a:rPr>
              <a:t> about </a:t>
            </a:r>
            <a:r>
              <a:rPr lang="en-US" sz="1000" kern="1200" dirty="0">
                <a:solidFill>
                  <a:schemeClr val="tx1"/>
                </a:solidFill>
                <a:latin typeface="+mn-lt"/>
                <a:ea typeface="+mn-ea"/>
                <a:cs typeface="+mn-cs"/>
              </a:rPr>
              <a:t>DevOps</a:t>
            </a:r>
            <a:r>
              <a:rPr lang="en-US" sz="1000" kern="1200" baseline="0" dirty="0">
                <a:solidFill>
                  <a:schemeClr val="tx1"/>
                </a:solidFill>
                <a:latin typeface="+mn-lt"/>
                <a:ea typeface="+mn-ea"/>
                <a:cs typeface="+mn-cs"/>
              </a:rPr>
              <a:t> and SRE.</a:t>
            </a:r>
            <a:endParaRPr lang="en-US" sz="1000" kern="1200" dirty="0">
              <a:solidFill>
                <a:schemeClr val="tx1"/>
              </a:solidFill>
              <a:latin typeface="+mn-lt"/>
              <a:ea typeface="+mn-ea"/>
              <a:cs typeface="+mn-cs"/>
            </a:endParaRPr>
          </a:p>
          <a:p>
            <a:pPr marL="171450" lvl="0" indent="-171450" algn="l" defTabSz="457200" rtl="0" eaLnBrk="1" latinLnBrk="0" hangingPunct="1">
              <a:buFont typeface="Arial" panose="020B0604020202020204" pitchFamily="34" charset="0"/>
              <a:buChar char="•"/>
            </a:pPr>
            <a:r>
              <a:rPr lang="en-US" sz="1050" b="1" dirty="0"/>
              <a:t>Key Points:</a:t>
            </a:r>
            <a:r>
              <a:rPr lang="en-US" sz="1100" b="1" dirty="0"/>
              <a:t>  </a:t>
            </a:r>
            <a:r>
              <a:rPr lang="en-US" sz="1000" b="0" i="0" dirty="0"/>
              <a:t>DevOps, SRE</a:t>
            </a:r>
            <a:endParaRPr lang="en-US" i="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02117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a:lnSpc>
                <a:spcPct val="80000"/>
              </a:lnSpc>
              <a:buFontTx/>
              <a:buNone/>
            </a:pPr>
            <a:r>
              <a:rPr lang="en-US" sz="1200" kern="1200" dirty="0">
                <a:solidFill>
                  <a:schemeClr val="tx1"/>
                </a:solidFill>
                <a:latin typeface="Arial" charset="0"/>
                <a:ea typeface="ＭＳ Ｐゴシック" charset="0"/>
                <a:cs typeface="ＭＳ Ｐゴシック" charset="0"/>
              </a:rPr>
              <a:t>7.2.1 – Introduction to DevOps and SRE</a:t>
            </a:r>
            <a:endParaRPr lang="en-US" sz="1200" kern="1200" baseline="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39118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7.2.2 – DevOps Divide</a:t>
            </a:r>
            <a:endParaRPr lang="en-US" sz="1200" kern="1200" baseline="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294676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7.2.2 – DevOps Divide</a:t>
            </a: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50722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7.2.3 – Evolution of DevOps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875520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7.2.4 – Core Principles of DevOps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518917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7.2.4 – Core Principles of DevOps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5189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204518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7.2 – DevOps and SRE</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7.2.5 – </a:t>
            </a:r>
            <a:r>
              <a:rPr lang="en-IN" sz="1200" b="0" i="0" kern="1200" dirty="0">
                <a:solidFill>
                  <a:schemeClr val="tx1"/>
                </a:solidFill>
                <a:effectLst/>
                <a:latin typeface="+mn-lt"/>
                <a:ea typeface="+mn-ea"/>
                <a:cs typeface="+mn-cs"/>
              </a:rPr>
              <a:t>DevOps and SRE Summary</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518917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Introduce the topic and discuss automation scripting.</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basic tools for automation scripting.</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Explain procedural automation.</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executing scripts locally and remotely.</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cloud automation and cloud CLIs and SDKs.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By the end of the topic, summarize </a:t>
            </a:r>
            <a:r>
              <a:rPr lang="en-US" sz="1000" kern="1200" baseline="0" dirty="0">
                <a:solidFill>
                  <a:schemeClr val="tx1"/>
                </a:solidFill>
                <a:latin typeface="+mn-lt"/>
                <a:ea typeface="+mn-ea"/>
                <a:cs typeface="+mn-cs"/>
              </a:rPr>
              <a:t>basic automation scripting.</a:t>
            </a:r>
            <a:endParaRPr lang="en-US" sz="1000" kern="1200" dirty="0">
              <a:solidFill>
                <a:schemeClr val="tx1"/>
              </a:solidFill>
              <a:latin typeface="+mn-lt"/>
              <a:ea typeface="+mn-ea"/>
              <a:cs typeface="+mn-cs"/>
            </a:endParaRPr>
          </a:p>
          <a:p>
            <a:pPr marL="171450" lvl="0" indent="-171450" algn="l" defTabSz="457200" rtl="0" eaLnBrk="1" latinLnBrk="0" hangingPunct="1">
              <a:buFont typeface="Arial" panose="020B0604020202020204" pitchFamily="34" charset="0"/>
              <a:buChar char="•"/>
            </a:pPr>
            <a:r>
              <a:rPr lang="en-US" sz="1050" b="1" dirty="0"/>
              <a:t>Key Points:</a:t>
            </a:r>
            <a:r>
              <a:rPr lang="en-US" sz="1100" b="1" dirty="0"/>
              <a:t>  </a:t>
            </a:r>
            <a:r>
              <a:rPr lang="en-US" sz="1100" b="0" dirty="0"/>
              <a:t>I</a:t>
            </a:r>
            <a:r>
              <a:rPr lang="en-US" sz="1000" dirty="0"/>
              <a:t>dempotency, Cloud Automation, CLI, SDK, Automation Scripting, Procedural Automation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787778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7.3.1 – Introduction to Basic Automation Scripting</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921276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7.3.2 – Basic Tools for Automation Scripting</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80466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7.3.3 – Procedural Automation</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37754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7.3.3 – Procedural Automation</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37754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7.3.4 – </a:t>
            </a:r>
            <a:r>
              <a:rPr lang="en-US" dirty="0"/>
              <a:t>Executing Scripts Locally and Remotely</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6897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7.3.5 – </a:t>
            </a:r>
            <a:r>
              <a:rPr lang="en-US" dirty="0"/>
              <a:t>Cloud Automation</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34534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7.3.6 – </a:t>
            </a:r>
            <a:r>
              <a:rPr lang="en-IN" sz="1200" b="0" i="0" kern="1200" dirty="0">
                <a:solidFill>
                  <a:schemeClr val="tx1"/>
                </a:solidFill>
                <a:effectLst/>
                <a:latin typeface="+mn-lt"/>
                <a:ea typeface="+mn-ea"/>
                <a:cs typeface="+mn-cs"/>
              </a:rPr>
              <a:t>Cloud CLIs and SDKs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9441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7.3 – Basic Automation Scripting</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7.3.7 – Summary of Basic Automation Scripting</a:t>
            </a:r>
            <a:endParaRPr lang="en-IN"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37206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70 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200" b="0" i="0" dirty="0">
                <a:solidFill>
                  <a:srgbClr val="58585B"/>
                </a:solidFill>
                <a:effectLst/>
                <a:latin typeface="CiscoSans"/>
              </a:rPr>
              <a:t>Start by mentioning that in this topic, the learners will learn about three of the most popular automation tools: Ansible, Puppet, and Chef.</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popular automation tools such as Ansible, Puppet and Chef.</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Ensure that the learners know of the powerful capabilities of these automation tools.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critical concepts of automation tools.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Enquire how the learners performed during the Hands-on labs.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By the end of the topic, summarize the learners</a:t>
            </a:r>
            <a:r>
              <a:rPr lang="en-US" sz="1000" kern="1200" baseline="0" dirty="0">
                <a:solidFill>
                  <a:schemeClr val="tx1"/>
                </a:solidFill>
                <a:latin typeface="+mn-lt"/>
                <a:ea typeface="+mn-ea"/>
                <a:cs typeface="+mn-cs"/>
              </a:rPr>
              <a:t> about the automation tools.</a:t>
            </a:r>
            <a:endParaRPr lang="en-US" sz="1000" kern="1200" dirty="0">
              <a:solidFill>
                <a:schemeClr val="tx1"/>
              </a:solidFill>
              <a:latin typeface="+mn-lt"/>
              <a:ea typeface="+mn-ea"/>
              <a:cs typeface="+mn-cs"/>
            </a:endParaRPr>
          </a:p>
          <a:p>
            <a:pPr marL="171450" lvl="0" indent="-171450" algn="l" defTabSz="457200" rtl="0" eaLnBrk="1" latinLnBrk="0" hangingPunct="1">
              <a:buFont typeface="Arial" panose="020B0604020202020204" pitchFamily="34" charset="0"/>
              <a:buChar char="•"/>
            </a:pPr>
            <a:r>
              <a:rPr lang="en-US" sz="1050" b="1" dirty="0"/>
              <a:t>Key Points:</a:t>
            </a:r>
            <a:r>
              <a:rPr lang="en-US" sz="1100" b="1" dirty="0"/>
              <a:t> </a:t>
            </a:r>
            <a:r>
              <a:rPr lang="en-US" sz="1100" b="0" dirty="0"/>
              <a:t>Automation tools, </a:t>
            </a:r>
            <a:r>
              <a:rPr lang="en-US" sz="1000" b="0" i="0" dirty="0"/>
              <a:t>Ansible, Puppet,</a:t>
            </a:r>
            <a:r>
              <a:rPr lang="en-US" sz="1000" b="0" i="0" baseline="0" dirty="0"/>
              <a:t> Chef</a:t>
            </a:r>
            <a:endParaRPr lang="en-US" i="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713945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1 </a:t>
            </a:r>
            <a:r>
              <a:rPr lang="en-US" sz="1200" kern="1200" dirty="0">
                <a:solidFill>
                  <a:schemeClr val="tx1"/>
                </a:solidFill>
                <a:latin typeface="Arial" charset="0"/>
                <a:ea typeface="ＭＳ Ｐゴシック" charset="0"/>
                <a:cs typeface="ＭＳ Ｐゴシック" charset="0"/>
              </a:rPr>
              <a:t>– Introduction</a:t>
            </a:r>
            <a:r>
              <a:rPr lang="en-US" sz="1200" kern="1200" baseline="0" dirty="0">
                <a:solidFill>
                  <a:schemeClr val="tx1"/>
                </a:solidFill>
                <a:latin typeface="Arial" charset="0"/>
                <a:ea typeface="ＭＳ Ｐゴシック" charset="0"/>
                <a:cs typeface="ＭＳ Ｐゴシック" charset="0"/>
              </a:rPr>
              <a:t> to </a:t>
            </a:r>
            <a:r>
              <a:rPr lang="en-US" sz="1200" dirty="0">
                <a:solidFill>
                  <a:schemeClr val="accent5">
                    <a:lumMod val="40000"/>
                    <a:lumOff val="60000"/>
                  </a:schemeClr>
                </a:solidFill>
              </a:rPr>
              <a:t>Automation Tools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54932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2 </a:t>
            </a:r>
            <a:r>
              <a:rPr lang="en-US" sz="1200" kern="1200" dirty="0">
                <a:solidFill>
                  <a:schemeClr val="tx1"/>
                </a:solidFill>
                <a:latin typeface="Arial" charset="0"/>
                <a:ea typeface="ＭＳ Ｐゴシック" charset="0"/>
                <a:cs typeface="ＭＳ Ｐゴシック" charset="0"/>
              </a:rPr>
              <a:t>– </a:t>
            </a:r>
            <a:r>
              <a:rPr lang="en-US" dirty="0"/>
              <a:t>What Do Automation Tools Do For Us?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225024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3 </a:t>
            </a:r>
            <a:r>
              <a:rPr lang="en-US" sz="1200" kern="1200" dirty="0">
                <a:solidFill>
                  <a:schemeClr val="tx1"/>
                </a:solidFill>
                <a:latin typeface="Arial" charset="0"/>
                <a:ea typeface="ＭＳ Ｐゴシック" charset="0"/>
                <a:cs typeface="ＭＳ Ｐゴシック" charset="0"/>
              </a:rPr>
              <a:t>– </a:t>
            </a:r>
            <a:r>
              <a:rPr lang="en-US" dirty="0"/>
              <a:t>Critical Concepts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9106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3 </a:t>
            </a:r>
            <a:r>
              <a:rPr lang="en-US" sz="1200" kern="1200" dirty="0">
                <a:solidFill>
                  <a:schemeClr val="tx1"/>
                </a:solidFill>
                <a:latin typeface="Arial" charset="0"/>
                <a:ea typeface="ＭＳ Ｐゴシック" charset="0"/>
                <a:cs typeface="ＭＳ Ｐゴシック" charset="0"/>
              </a:rPr>
              <a:t>– </a:t>
            </a:r>
            <a:r>
              <a:rPr lang="en-US" dirty="0"/>
              <a:t>Critical Concepts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64047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3 </a:t>
            </a:r>
            <a:r>
              <a:rPr lang="en-US" sz="1200" kern="1200" dirty="0">
                <a:solidFill>
                  <a:schemeClr val="tx1"/>
                </a:solidFill>
                <a:latin typeface="Arial" charset="0"/>
                <a:ea typeface="ＭＳ Ｐゴシック" charset="0"/>
                <a:cs typeface="ＭＳ Ｐゴシック" charset="0"/>
              </a:rPr>
              <a:t>– </a:t>
            </a:r>
            <a:r>
              <a:rPr lang="en-US" dirty="0"/>
              <a:t>Critical Concepts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55025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4 </a:t>
            </a:r>
            <a:r>
              <a:rPr lang="en-US" sz="1200" kern="1200" dirty="0">
                <a:solidFill>
                  <a:schemeClr val="tx1"/>
                </a:solidFill>
                <a:latin typeface="Arial" charset="0"/>
                <a:ea typeface="ＭＳ Ｐゴシック" charset="0"/>
                <a:cs typeface="ＭＳ Ｐゴシック" charset="0"/>
              </a:rPr>
              <a:t>– </a:t>
            </a:r>
            <a:r>
              <a:rPr lang="en-US" dirty="0"/>
              <a:t>Popular Automation Tools</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42324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5 </a:t>
            </a:r>
            <a:r>
              <a:rPr lang="en-US" sz="1200" kern="1200" dirty="0">
                <a:solidFill>
                  <a:schemeClr val="tx1"/>
                </a:solidFill>
                <a:latin typeface="Arial" charset="0"/>
                <a:ea typeface="ＭＳ Ｐゴシック" charset="0"/>
                <a:cs typeface="ＭＳ Ｐゴシック" charset="0"/>
              </a:rPr>
              <a:t>– Ansible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284982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5 </a:t>
            </a:r>
            <a:r>
              <a:rPr lang="en-US" sz="1200" kern="1200" dirty="0">
                <a:solidFill>
                  <a:schemeClr val="tx1"/>
                </a:solidFill>
                <a:latin typeface="Arial" charset="0"/>
                <a:ea typeface="ＭＳ Ｐゴシック" charset="0"/>
                <a:cs typeface="ＭＳ Ｐゴシック" charset="0"/>
              </a:rPr>
              <a:t>– Ansible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2849828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5 </a:t>
            </a:r>
            <a:r>
              <a:rPr lang="en-US" sz="1200" kern="1200" dirty="0">
                <a:solidFill>
                  <a:schemeClr val="tx1"/>
                </a:solidFill>
                <a:latin typeface="Arial" charset="0"/>
                <a:ea typeface="ＭＳ Ｐゴシック" charset="0"/>
                <a:cs typeface="ＭＳ Ｐゴシック" charset="0"/>
              </a:rPr>
              <a:t>– Ansible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28498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5 </a:t>
            </a:r>
            <a:r>
              <a:rPr lang="en-US" sz="1200" kern="1200" dirty="0">
                <a:solidFill>
                  <a:schemeClr val="tx1"/>
                </a:solidFill>
                <a:latin typeface="Arial" charset="0"/>
                <a:ea typeface="ＭＳ Ｐゴシック" charset="0"/>
                <a:cs typeface="ＭＳ Ｐゴシック" charset="0"/>
              </a:rPr>
              <a:t>– Ansible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2849828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5 </a:t>
            </a:r>
            <a:r>
              <a:rPr lang="en-US" sz="1200" kern="1200" dirty="0">
                <a:solidFill>
                  <a:schemeClr val="tx1"/>
                </a:solidFill>
                <a:latin typeface="Arial" charset="0"/>
                <a:ea typeface="ＭＳ Ｐゴシック" charset="0"/>
                <a:cs typeface="ＭＳ Ｐゴシック" charset="0"/>
              </a:rPr>
              <a:t>– Ansible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284982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96179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057268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92052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9644642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964464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12317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12317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1231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6</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Ansible Example</a:t>
            </a: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1043621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7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Lab – Use Ansible to BackUp and Configure a Device</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6559842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8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Lab – Use Ansible to Automate Installing a Web Server</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350781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9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84469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9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2525572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9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103468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.10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3809760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051314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5367792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59326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5932654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6908002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10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0359275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10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0359275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10 </a:t>
            </a:r>
            <a:r>
              <a:rPr lang="en-US" sz="1200" kern="1200" dirty="0">
                <a:solidFill>
                  <a:schemeClr val="tx1"/>
                </a:solidFill>
                <a:latin typeface="Arial" charset="0"/>
                <a:ea typeface="ＭＳ Ｐゴシック" charset="0"/>
                <a:cs typeface="ＭＳ Ｐゴシック" charset="0"/>
              </a:rPr>
              <a:t>–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0359275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25002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7.4.10 – </a:t>
            </a:r>
            <a:r>
              <a:rPr lang="en-US" sz="1200" b="0" i="0" kern="1200" dirty="0">
                <a:solidFill>
                  <a:schemeClr val="tx1"/>
                </a:solidFill>
                <a:effectLst/>
                <a:latin typeface="+mn-lt"/>
                <a:ea typeface="+mn-ea"/>
                <a:cs typeface="+mn-cs"/>
              </a:rPr>
              <a:t>Puppet Example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2500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7.4.11 – </a:t>
            </a:r>
            <a:r>
              <a:rPr lang="en-US" sz="1200" b="0" i="0" kern="1200" dirty="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8852643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7.4.11 – </a:t>
            </a:r>
            <a:r>
              <a:rPr lang="en-US" sz="1200" b="0" i="0" kern="1200" dirty="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5932602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7.4.11 – </a:t>
            </a:r>
            <a:r>
              <a:rPr lang="en-US" sz="1200" b="0" i="0" kern="1200" dirty="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59326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7.4.11 – </a:t>
            </a:r>
            <a:r>
              <a:rPr lang="en-US" sz="1200" b="0" i="0" kern="1200" dirty="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961971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8866622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6383880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797156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797156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797156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797156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7.4.12 – </a:t>
            </a:r>
            <a:r>
              <a:rPr lang="en-US" sz="1200" b="0" i="0" kern="1200" dirty="0">
                <a:solidFill>
                  <a:schemeClr val="tx1"/>
                </a:solidFill>
                <a:effectLst/>
                <a:latin typeface="+mn-lt"/>
                <a:ea typeface="+mn-ea"/>
                <a:cs typeface="+mn-cs"/>
              </a:rPr>
              <a:t>Chef </a:t>
            </a:r>
            <a:r>
              <a:rPr lang="en-US" dirty="0"/>
              <a:t>Example – Install and Use Chef</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0797156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7.4.13 – </a:t>
            </a:r>
            <a:r>
              <a:rPr lang="en-US" sz="1200" b="0" i="0" kern="1200" dirty="0">
                <a:solidFill>
                  <a:schemeClr val="tx1"/>
                </a:solidFill>
                <a:effectLst/>
                <a:latin typeface="+mn-lt"/>
                <a:ea typeface="+mn-ea"/>
                <a:cs typeface="+mn-cs"/>
              </a:rPr>
              <a:t>Chef </a:t>
            </a:r>
            <a:r>
              <a:rPr lang="en-US" dirty="0"/>
              <a:t>Example – Prepare to Use Knife</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8526946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7.4.13 – </a:t>
            </a:r>
            <a:r>
              <a:rPr lang="en-US" sz="1200" b="0" i="0" kern="1200" dirty="0">
                <a:solidFill>
                  <a:schemeClr val="tx1"/>
                </a:solidFill>
                <a:effectLst/>
                <a:latin typeface="+mn-lt"/>
                <a:ea typeface="+mn-ea"/>
                <a:cs typeface="+mn-cs"/>
              </a:rPr>
              <a:t>Chef </a:t>
            </a:r>
            <a:r>
              <a:rPr lang="en-US" dirty="0"/>
              <a:t>Example – Prepare to Use Knife</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85269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7.4.13 – </a:t>
            </a:r>
            <a:r>
              <a:rPr lang="en-US" sz="1200" b="0" i="0" kern="1200" dirty="0">
                <a:solidFill>
                  <a:schemeClr val="tx1"/>
                </a:solidFill>
                <a:effectLst/>
                <a:latin typeface="+mn-lt"/>
                <a:ea typeface="+mn-ea"/>
                <a:cs typeface="+mn-cs"/>
              </a:rPr>
              <a:t>Chef </a:t>
            </a:r>
            <a:r>
              <a:rPr lang="en-US" dirty="0"/>
              <a:t>Example – Prepare to Use Knife</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5278379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7.4.13 – </a:t>
            </a:r>
            <a:r>
              <a:rPr lang="en-US" sz="1200" b="0" i="0" kern="1200" dirty="0">
                <a:solidFill>
                  <a:schemeClr val="tx1"/>
                </a:solidFill>
                <a:effectLst/>
                <a:latin typeface="+mn-lt"/>
                <a:ea typeface="+mn-ea"/>
                <a:cs typeface="+mn-cs"/>
              </a:rPr>
              <a:t>Chef </a:t>
            </a:r>
            <a:r>
              <a:rPr lang="en-US" dirty="0"/>
              <a:t>Example – Prepare to Use Knife</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5278379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7.4.13 – </a:t>
            </a:r>
            <a:r>
              <a:rPr lang="en-US" sz="1200" b="0" i="0" kern="1200" dirty="0">
                <a:solidFill>
                  <a:schemeClr val="tx1"/>
                </a:solidFill>
                <a:effectLst/>
                <a:latin typeface="+mn-lt"/>
                <a:ea typeface="+mn-ea"/>
                <a:cs typeface="+mn-cs"/>
              </a:rPr>
              <a:t>Chef </a:t>
            </a:r>
            <a:r>
              <a:rPr lang="en-US" dirty="0"/>
              <a:t>Example – Prepare to Use Knife</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527837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7.4.14 – </a:t>
            </a:r>
            <a:r>
              <a:rPr lang="en-US" sz="1200" b="0" i="0" kern="1200" dirty="0">
                <a:solidFill>
                  <a:schemeClr val="tx1"/>
                </a:solidFill>
                <a:effectLst/>
                <a:latin typeface="+mn-lt"/>
                <a:ea typeface="+mn-ea"/>
                <a:cs typeface="+mn-cs"/>
              </a:rPr>
              <a:t>Chef </a:t>
            </a:r>
            <a:r>
              <a:rPr lang="en-US" dirty="0"/>
              <a:t>Example – Putting it all Together</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4257743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7.4.14 – </a:t>
            </a:r>
            <a:r>
              <a:rPr lang="en-US" sz="1200" b="0" i="0" kern="1200" dirty="0">
                <a:solidFill>
                  <a:schemeClr val="tx1"/>
                </a:solidFill>
                <a:effectLst/>
                <a:latin typeface="+mn-lt"/>
                <a:ea typeface="+mn-ea"/>
                <a:cs typeface="+mn-cs"/>
              </a:rPr>
              <a:t>Chef </a:t>
            </a:r>
            <a:r>
              <a:rPr lang="en-US" dirty="0"/>
              <a:t>Example – Putting it all Together</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452193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7.4.14 – </a:t>
            </a:r>
            <a:r>
              <a:rPr lang="en-US" sz="1200" b="0" i="0" kern="1200" dirty="0">
                <a:solidFill>
                  <a:schemeClr val="tx1"/>
                </a:solidFill>
                <a:effectLst/>
                <a:latin typeface="+mn-lt"/>
                <a:ea typeface="+mn-ea"/>
                <a:cs typeface="+mn-cs"/>
              </a:rPr>
              <a:t>Chef </a:t>
            </a:r>
            <a:r>
              <a:rPr lang="en-US" dirty="0"/>
              <a:t>Example – Putting it all Together</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14521938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7.4.14 – </a:t>
            </a:r>
            <a:r>
              <a:rPr lang="en-US" sz="1200" b="0" i="0" kern="1200" dirty="0">
                <a:solidFill>
                  <a:schemeClr val="tx1"/>
                </a:solidFill>
                <a:effectLst/>
                <a:latin typeface="+mn-lt"/>
                <a:ea typeface="+mn-ea"/>
                <a:cs typeface="+mn-cs"/>
              </a:rPr>
              <a:t>Chef </a:t>
            </a:r>
            <a:r>
              <a:rPr lang="en-US" dirty="0"/>
              <a:t>Example – Putting it all Together</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6498841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7.4.14 – </a:t>
            </a:r>
            <a:r>
              <a:rPr lang="en-US" sz="1200" b="0" i="0" kern="1200" dirty="0">
                <a:solidFill>
                  <a:schemeClr val="tx1"/>
                </a:solidFill>
                <a:effectLst/>
                <a:latin typeface="+mn-lt"/>
                <a:ea typeface="+mn-ea"/>
                <a:cs typeface="+mn-cs"/>
              </a:rPr>
              <a:t>Chef </a:t>
            </a:r>
            <a:r>
              <a:rPr lang="en-US" dirty="0"/>
              <a:t>Example – Putting it all Together</a:t>
            </a: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6498841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Automation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7.4.15 – </a:t>
            </a:r>
            <a:r>
              <a:rPr lang="en-IN" sz="1200" b="0" i="0" kern="1200" dirty="0">
                <a:solidFill>
                  <a:schemeClr val="tx1"/>
                </a:solidFill>
                <a:effectLst/>
                <a:latin typeface="+mn-lt"/>
                <a:ea typeface="+mn-ea"/>
                <a:cs typeface="+mn-cs"/>
              </a:rPr>
              <a:t>Summary of Automation Tools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6498841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7 – Infrastructure</a:t>
            </a:r>
            <a:r>
              <a:rPr lang="en-US" sz="1200" b="0" baseline="0" dirty="0"/>
              <a:t> and Automation</a:t>
            </a:r>
            <a:endParaRPr lang="en-US" sz="1200" b="1" dirty="0"/>
          </a:p>
          <a:p>
            <a:pPr>
              <a:lnSpc>
                <a:spcPct val="80000"/>
              </a:lnSpc>
              <a:buFontTx/>
              <a:buNone/>
            </a:pPr>
            <a:r>
              <a:rPr lang="en-US" sz="1200" kern="1200" dirty="0">
                <a:solidFill>
                  <a:schemeClr val="tx1"/>
                </a:solidFill>
                <a:latin typeface="Arial" charset="0"/>
                <a:ea typeface="ＭＳ Ｐゴシック" charset="0"/>
                <a:cs typeface="ＭＳ Ｐゴシック" charset="0"/>
              </a:rPr>
              <a:t>7.5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sz="1200" dirty="0">
                <a:solidFill>
                  <a:schemeClr val="accent5">
                    <a:lumMod val="40000"/>
                    <a:lumOff val="60000"/>
                  </a:schemeClr>
                </a:solidFill>
              </a:rPr>
              <a:t>Infrastructure as Code</a:t>
            </a:r>
            <a:endParaRPr lang="en-US" sz="1200" kern="1200" dirty="0">
              <a:solidFill>
                <a:schemeClr val="tx1"/>
              </a:solidFill>
              <a:latin typeface="Arial" charset="0"/>
              <a:ea typeface="ＭＳ Ｐゴシック" charset="0"/>
              <a:cs typeface="ＭＳ Ｐゴシック" charset="0"/>
            </a:endParaRPr>
          </a:p>
          <a:p>
            <a:endParaRPr lang="en-US" sz="1200" b="1" u="sng" kern="1200" dirty="0">
              <a:solidFill>
                <a:schemeClr val="tx1"/>
              </a:solidFill>
              <a:latin typeface="Arial" charset="0"/>
              <a:ea typeface="ＭＳ Ｐゴシック"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Introduce the topic and highlight the reasons why infrastructure is stored as code.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Explain GitOps, blue/green deployment and canary testing to the learners.</a:t>
            </a:r>
          </a:p>
          <a:p>
            <a:pPr marL="171450" lvl="0" indent="-171450" algn="l" defTabSz="457200" rtl="0" eaLnBrk="1" latinLnBrk="0" hangingPunct="1">
              <a:buFont typeface="Arial" panose="020B0604020202020204" pitchFamily="34" charset="0"/>
              <a:buChar char="•"/>
            </a:pPr>
            <a:r>
              <a:rPr lang="en-US" sz="1050" b="1" dirty="0"/>
              <a:t>Key Points: </a:t>
            </a:r>
            <a:r>
              <a:rPr lang="en-US" sz="1200" kern="1200" dirty="0">
                <a:solidFill>
                  <a:schemeClr val="tx1"/>
                </a:solidFill>
                <a:latin typeface="+mn-lt"/>
                <a:ea typeface="+mn-ea"/>
                <a:cs typeface="+mn-cs"/>
              </a:rPr>
              <a:t>GitOps, blue/green deployment, canary testing</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99</a:t>
            </a:fld>
            <a:endParaRPr lang="en-US" dirty="0"/>
          </a:p>
        </p:txBody>
      </p:sp>
    </p:spTree>
    <p:extLst>
      <p:ext uri="{BB962C8B-B14F-4D97-AF65-F5344CB8AC3E}">
        <p14:creationId xmlns:p14="http://schemas.microsoft.com/office/powerpoint/2010/main" val="3522125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3.xml"/><Relationship Id="rId1" Type="http://schemas.openxmlformats.org/officeDocument/2006/relationships/tags" Target="../tags/tag96.xml"/><Relationship Id="rId4" Type="http://schemas.openxmlformats.org/officeDocument/2006/relationships/image" Target="../media/image59.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3.xml"/><Relationship Id="rId1" Type="http://schemas.openxmlformats.org/officeDocument/2006/relationships/tags" Target="../tags/tag98.xml"/><Relationship Id="rId4" Type="http://schemas.openxmlformats.org/officeDocument/2006/relationships/image" Target="../media/image60.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3.xml"/><Relationship Id="rId1" Type="http://schemas.openxmlformats.org/officeDocument/2006/relationships/tags" Target="../tags/tag99.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10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tags" Target="../tags/tag101.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3.xml"/><Relationship Id="rId1" Type="http://schemas.openxmlformats.org/officeDocument/2006/relationships/tags" Target="../tags/tag10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3.xml"/><Relationship Id="rId1" Type="http://schemas.openxmlformats.org/officeDocument/2006/relationships/tags" Target="../tags/tag10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3.xml"/><Relationship Id="rId1" Type="http://schemas.openxmlformats.org/officeDocument/2006/relationships/tags" Target="../tags/tag104.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3.xml"/><Relationship Id="rId1" Type="http://schemas.openxmlformats.org/officeDocument/2006/relationships/tags" Target="../tags/tag10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3.xml"/><Relationship Id="rId1" Type="http://schemas.openxmlformats.org/officeDocument/2006/relationships/tags" Target="../tags/tag106.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3.xml"/><Relationship Id="rId1" Type="http://schemas.openxmlformats.org/officeDocument/2006/relationships/tags" Target="../tags/tag10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3.xml"/><Relationship Id="rId1" Type="http://schemas.openxmlformats.org/officeDocument/2006/relationships/tags" Target="../tags/tag111.xml"/><Relationship Id="rId4" Type="http://schemas.openxmlformats.org/officeDocument/2006/relationships/image" Target="../media/image61.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3.xml"/><Relationship Id="rId1" Type="http://schemas.openxmlformats.org/officeDocument/2006/relationships/tags" Target="../tags/tag1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1.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4.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49.xml"/><Relationship Id="rId5" Type="http://schemas.openxmlformats.org/officeDocument/2006/relationships/image" Target="../media/image9.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0.xml"/><Relationship Id="rId5" Type="http://schemas.openxmlformats.org/officeDocument/2006/relationships/image" Target="../media/image11.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1.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2.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5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56.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63.xml"/><Relationship Id="rId5" Type="http://schemas.openxmlformats.org/officeDocument/2006/relationships/image" Target="../media/image20.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4.xml"/><Relationship Id="rId5" Type="http://schemas.openxmlformats.org/officeDocument/2006/relationships/image" Target="../media/image22.png"/><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65.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66.xml"/><Relationship Id="rId5" Type="http://schemas.openxmlformats.org/officeDocument/2006/relationships/image" Target="../media/image26.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67.xml"/><Relationship Id="rId5" Type="http://schemas.openxmlformats.org/officeDocument/2006/relationships/image" Target="../media/image28.png"/><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68.xml"/><Relationship Id="rId5" Type="http://schemas.openxmlformats.org/officeDocument/2006/relationships/image" Target="../media/image30.png"/><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69.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0.xml"/><Relationship Id="rId5" Type="http://schemas.openxmlformats.org/officeDocument/2006/relationships/image" Target="../media/image33.png"/><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1.xml"/><Relationship Id="rId5" Type="http://schemas.openxmlformats.org/officeDocument/2006/relationships/image" Target="../media/image35.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tags" Target="../tags/tag7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74.xml"/><Relationship Id="rId4" Type="http://schemas.openxmlformats.org/officeDocument/2006/relationships/image" Target="../media/image37.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77.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78.xml"/><Relationship Id="rId5" Type="http://schemas.openxmlformats.org/officeDocument/2006/relationships/image" Target="../media/image40.png"/><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79.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81.xml"/><Relationship Id="rId5" Type="http://schemas.openxmlformats.org/officeDocument/2006/relationships/image" Target="../media/image46.png"/><Relationship Id="rId4" Type="http://schemas.openxmlformats.org/officeDocument/2006/relationships/image" Target="../media/image4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48.png"/><Relationship Id="rId4" Type="http://schemas.openxmlformats.org/officeDocument/2006/relationships/image" Target="../media/image4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tags" Target="../tags/tag83.xml"/><Relationship Id="rId4" Type="http://schemas.openxmlformats.org/officeDocument/2006/relationships/image" Target="../media/image49.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84.xml"/><Relationship Id="rId4" Type="http://schemas.openxmlformats.org/officeDocument/2006/relationships/image" Target="../media/image50.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tags" Target="../tags/tag87.xml"/><Relationship Id="rId4" Type="http://schemas.openxmlformats.org/officeDocument/2006/relationships/image" Target="../media/image5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88.xml"/><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9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3.xml"/><Relationship Id="rId1" Type="http://schemas.openxmlformats.org/officeDocument/2006/relationships/tags" Target="../tags/tag91.xml"/><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tags" Target="../tags/tag92.xml"/><Relationship Id="rId5" Type="http://schemas.openxmlformats.org/officeDocument/2006/relationships/image" Target="../media/image58.png"/><Relationship Id="rId4" Type="http://schemas.openxmlformats.org/officeDocument/2006/relationships/image" Target="../media/image57.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dirty="0">
                <a:solidFill>
                  <a:schemeClr val="accent5">
                    <a:lumMod val="40000"/>
                    <a:lumOff val="60000"/>
                  </a:schemeClr>
                </a:solidFill>
              </a:rPr>
              <a:t>Module 7: Infrastructure and Automation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DevNet Associate v1.0</a:t>
            </a:r>
            <a:br>
              <a:rPr lang="en-US" dirty="0">
                <a:solidFill>
                  <a:schemeClr val="accent5">
                    <a:lumMod val="40000"/>
                    <a:lumOff val="60000"/>
                  </a:schemeClr>
                </a:solidFill>
              </a:rPr>
            </a:br>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3713" y="2113807"/>
            <a:ext cx="7237590" cy="1270941"/>
          </a:xfrm>
        </p:spPr>
        <p:txBody>
          <a:bodyPr/>
          <a:lstStyle/>
          <a:p>
            <a:r>
              <a:rPr lang="en-US" dirty="0">
                <a:solidFill>
                  <a:srgbClr val="38C6F4">
                    <a:lumMod val="40000"/>
                    <a:lumOff val="60000"/>
                  </a:srgbClr>
                </a:solidFill>
              </a:rPr>
              <a:t>Module 7: Infrastructure and Automation</a:t>
            </a:r>
            <a:endParaRPr lang="en-US" sz="46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rgbClr val="38C6F4">
                    <a:lumMod val="40000"/>
                    <a:lumOff val="60000"/>
                  </a:srgbClr>
                </a:solidFill>
              </a:rPr>
              <a:t>DevNet Associate v1.0</a:t>
            </a:r>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as Code</a:t>
            </a:r>
            <a:br>
              <a:rPr lang="en-US" altLang="en-US" dirty="0"/>
            </a:br>
            <a:r>
              <a:rPr lang="en-US" dirty="0"/>
              <a:t>Why Store Infrastructure as Code?</a:t>
            </a:r>
          </a:p>
        </p:txBody>
      </p:sp>
      <p:sp>
        <p:nvSpPr>
          <p:cNvPr id="2" name="Content Placeholder 1"/>
          <p:cNvSpPr>
            <a:spLocks noGrp="1"/>
          </p:cNvSpPr>
          <p:nvPr>
            <p:ph idx="1"/>
          </p:nvPr>
        </p:nvSpPr>
        <p:spPr>
          <a:xfrm>
            <a:off x="145358" y="745929"/>
            <a:ext cx="8790298" cy="3798600"/>
          </a:xfrm>
        </p:spPr>
        <p:txBody>
          <a:bodyPr/>
          <a:lstStyle/>
          <a:p>
            <a:pPr marL="0" indent="0">
              <a:buNone/>
            </a:pPr>
            <a:r>
              <a:rPr lang="en-IN" sz="1400" dirty="0"/>
              <a:t>The term immutability </a:t>
            </a:r>
            <a:r>
              <a:rPr lang="en-US" sz="1400" dirty="0"/>
              <a:t>refers to maintaining systems entirely as code, performing no manual operations on them at all.</a:t>
            </a:r>
          </a:p>
          <a:p>
            <a:pPr marL="0" indent="0">
              <a:buNone/>
            </a:pPr>
            <a:r>
              <a:rPr lang="en-IN" sz="1400" b="1" dirty="0"/>
              <a:t>GitOps: modern infrastructure-as-code</a:t>
            </a:r>
            <a:endParaRPr lang="en-US" sz="1400" b="1" dirty="0"/>
          </a:p>
          <a:p>
            <a:pPr>
              <a:buFont typeface="Arial" panose="020B0604020202020204" pitchFamily="34" charset="0"/>
              <a:buChar char="•"/>
            </a:pPr>
            <a:r>
              <a:rPr lang="en-US" sz="1400" dirty="0"/>
              <a:t>GitOps is also referred to as "operations by pull request." </a:t>
            </a:r>
          </a:p>
          <a:p>
            <a:pPr>
              <a:buFont typeface="Arial" panose="020B0604020202020204" pitchFamily="34" charset="0"/>
              <a:buChar char="•"/>
            </a:pPr>
            <a:r>
              <a:rPr lang="en-US" sz="1400" dirty="0"/>
              <a:t>In a typical GitOps setup, you might maintain a repository, such as a private repo on GitHub, with several branches called Development, Testing/UAT and Production.</a:t>
            </a:r>
          </a:p>
          <a:p>
            <a:pPr marL="0" indent="0">
              <a:buNone/>
            </a:pPr>
            <a:endParaRPr lang="en-US" sz="1400" dirty="0"/>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47F7CBC4-AD55-4D0F-93CD-4FC03D9FAC29}"/>
              </a:ext>
            </a:extLst>
          </p:cNvPr>
          <p:cNvPicPr>
            <a:picLocks noChangeAspect="1"/>
          </p:cNvPicPr>
          <p:nvPr/>
        </p:nvPicPr>
        <p:blipFill>
          <a:blip r:embed="rId4"/>
          <a:stretch>
            <a:fillRect/>
          </a:stretch>
        </p:blipFill>
        <p:spPr>
          <a:xfrm>
            <a:off x="390538" y="2563695"/>
            <a:ext cx="8263255" cy="216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183943547"/>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as Code</a:t>
            </a:r>
            <a:br>
              <a:rPr lang="en-US" altLang="en-US" dirty="0"/>
            </a:br>
            <a:r>
              <a:rPr lang="en-US" dirty="0"/>
              <a:t>Why Store Infrastructure as Code? (Contd.)</a:t>
            </a:r>
          </a:p>
        </p:txBody>
      </p:sp>
      <p:sp>
        <p:nvSpPr>
          <p:cNvPr id="2" name="Content Placeholder 1"/>
          <p:cNvSpPr>
            <a:spLocks noGrp="1"/>
          </p:cNvSpPr>
          <p:nvPr>
            <p:ph idx="1"/>
          </p:nvPr>
        </p:nvSpPr>
        <p:spPr>
          <a:xfrm>
            <a:off x="145357" y="771113"/>
            <a:ext cx="8752942" cy="3271495"/>
          </a:xfrm>
        </p:spPr>
        <p:txBody>
          <a:bodyPr/>
          <a:lstStyle/>
          <a:p>
            <a:pPr marL="0" indent="0">
              <a:buNone/>
            </a:pPr>
            <a:r>
              <a:rPr lang="en-US" sz="1400" b="1" dirty="0"/>
              <a:t>Where can GitOps take you?</a:t>
            </a:r>
            <a:endParaRPr lang="en-US" sz="1400" dirty="0"/>
          </a:p>
          <a:p>
            <a:pPr marL="0" indent="0">
              <a:buNone/>
            </a:pPr>
            <a:r>
              <a:rPr lang="en-US" sz="1400" dirty="0"/>
              <a:t>When all the GitOps procedures, workflow and other components are in place, developers can look at implementing elite deployment strategies.</a:t>
            </a:r>
          </a:p>
          <a:p>
            <a:pPr marL="0" indent="0">
              <a:buNone/>
            </a:pPr>
            <a:r>
              <a:rPr lang="en-US" sz="1400" b="1" dirty="0"/>
              <a:t>Blue/Green deployment</a:t>
            </a:r>
            <a:endParaRPr lang="en-US" sz="1400" dirty="0"/>
          </a:p>
          <a:p>
            <a:pPr>
              <a:buFont typeface="Arial" panose="020B0604020202020204" pitchFamily="34" charset="0"/>
              <a:buChar char="•"/>
            </a:pPr>
            <a:r>
              <a:rPr lang="en-US" sz="1400" dirty="0"/>
              <a:t>Blue/green deployment is a method for reducing or eliminating downtime in production environments.</a:t>
            </a:r>
          </a:p>
          <a:p>
            <a:pPr>
              <a:buFont typeface="Arial" panose="020B0604020202020204" pitchFamily="34" charset="0"/>
              <a:buChar char="•"/>
            </a:pPr>
            <a:r>
              <a:rPr lang="en-US" sz="1400" dirty="0"/>
              <a:t>It is required to maintain two identical production environments (Not necessarily, blue and green. Any two colors such as Red and Black will do).</a:t>
            </a:r>
          </a:p>
          <a:p>
            <a:pPr>
              <a:buFont typeface="Arial" panose="020B0604020202020204" pitchFamily="34" charset="0"/>
              <a:buChar char="•"/>
            </a:pPr>
            <a:r>
              <a:rPr lang="en-US" sz="1400" dirty="0"/>
              <a:t>It is also required to develop the capability of quickly redirecting application traffic to one or the other.</a:t>
            </a:r>
          </a:p>
          <a:p>
            <a:pPr>
              <a:buFont typeface="Arial" panose="020B0604020202020204" pitchFamily="34" charset="0"/>
              <a:buChar char="•"/>
            </a:pPr>
            <a:endParaRPr lang="en-US" sz="1400" dirty="0"/>
          </a:p>
          <a:p>
            <a:pPr marL="0" indent="0">
              <a:buNone/>
            </a:pPr>
            <a:endParaRPr lang="en-US" sz="1400" dirty="0"/>
          </a:p>
          <a:p>
            <a:pPr marL="0" indent="0">
              <a:buNone/>
            </a:pPr>
            <a:endParaRPr lang="en-US" sz="1400" dirty="0"/>
          </a:p>
        </p:txBody>
      </p:sp>
      <p:sp>
        <p:nvSpPr>
          <p:cNvPr id="4" name="Content Placeholder 1">
            <a:extLst>
              <a:ext uri="{FF2B5EF4-FFF2-40B4-BE49-F238E27FC236}">
                <a16:creationId xmlns:a16="http://schemas.microsoft.com/office/drawing/2014/main" id="{3B2FB260-AACC-4267-BCBD-EA6103478B5F}"/>
              </a:ext>
            </a:extLst>
          </p:cNvPr>
          <p:cNvSpPr/>
          <p:nvPr/>
        </p:nvSpPr>
        <p:spPr>
          <a:xfrm>
            <a:off x="245701" y="3633723"/>
            <a:ext cx="8652598" cy="738664"/>
          </a:xfrm>
          <a:prstGeom prst="rect">
            <a:avLst/>
          </a:prstGeom>
        </p:spPr>
        <p:txBody>
          <a:bodyPr wrap="square">
            <a:spAutoFit/>
          </a:bodyPr>
          <a:lstStyle/>
          <a:p>
            <a:pPr marL="0" indent="0">
              <a:buNone/>
            </a:pPr>
            <a:r>
              <a:rPr lang="en-US" sz="1400" b="1" i="1" dirty="0">
                <a:solidFill>
                  <a:srgbClr val="000000"/>
                </a:solidFill>
              </a:rPr>
              <a:t>Note:</a:t>
            </a:r>
            <a:r>
              <a:rPr lang="en-US" sz="1400" i="1" dirty="0">
                <a:solidFill>
                  <a:srgbClr val="000000"/>
                </a:solidFill>
              </a:rPr>
              <a:t> Some DevOps practitioners differentiate between blue/green and red/black strategies. They say that in blue/green, the traffic is gradually migrated from one environment to the other, so it hits both systems for some period; whereas in red/black, traffic is cut over all at once.</a:t>
            </a:r>
          </a:p>
        </p:txBody>
      </p:sp>
    </p:spTree>
    <p:custDataLst>
      <p:tags r:id="rId1"/>
    </p:custDataLst>
    <p:extLst>
      <p:ext uri="{BB962C8B-B14F-4D97-AF65-F5344CB8AC3E}">
        <p14:creationId xmlns:p14="http://schemas.microsoft.com/office/powerpoint/2010/main" val="360270397"/>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as Code</a:t>
            </a:r>
            <a:br>
              <a:rPr lang="en-US" altLang="en-US" dirty="0"/>
            </a:br>
            <a:r>
              <a:rPr lang="en-US" dirty="0"/>
              <a:t>Why Store Infrastructure as Code? (Contd.)</a:t>
            </a:r>
          </a:p>
        </p:txBody>
      </p:sp>
      <p:sp>
        <p:nvSpPr>
          <p:cNvPr id="6" name="Content Placeholder 1">
            <a:extLst>
              <a:ext uri="{FF2B5EF4-FFF2-40B4-BE49-F238E27FC236}">
                <a16:creationId xmlns:a16="http://schemas.microsoft.com/office/drawing/2014/main" id="{AE21CF20-81B4-4EF8-AE0E-803FE94BA0C7}"/>
              </a:ext>
            </a:extLst>
          </p:cNvPr>
          <p:cNvSpPr>
            <a:spLocks noGrp="1"/>
          </p:cNvSpPr>
          <p:nvPr>
            <p:ph idx="1"/>
          </p:nvPr>
        </p:nvSpPr>
        <p:spPr>
          <a:xfrm>
            <a:off x="0" y="946032"/>
            <a:ext cx="2811056" cy="4156075"/>
          </a:xfrm>
        </p:spPr>
        <p:txBody>
          <a:bodyPr/>
          <a:lstStyle/>
          <a:p>
            <a:pPr>
              <a:buFont typeface="Arial" panose="020B0604020202020204" pitchFamily="34" charset="0"/>
              <a:buChar char="•"/>
            </a:pPr>
            <a:r>
              <a:rPr lang="en-US" sz="1400" dirty="0"/>
              <a:t>A release is deployed to the environment not currently in use (Green). After acceptance testing, redirect traffic to this environment. </a:t>
            </a:r>
          </a:p>
          <a:p>
            <a:pPr>
              <a:buFont typeface="Arial" panose="020B0604020202020204" pitchFamily="34" charset="0"/>
              <a:buChar char="•"/>
            </a:pPr>
            <a:r>
              <a:rPr lang="en-US" sz="1400" dirty="0"/>
              <a:t>If problems are encountered, switch traffic back to the original environment (Blue). </a:t>
            </a:r>
          </a:p>
          <a:p>
            <a:pPr>
              <a:buFont typeface="Arial" panose="020B0604020202020204" pitchFamily="34" charset="0"/>
              <a:buChar char="•"/>
            </a:pPr>
            <a:r>
              <a:rPr lang="en-US" sz="1400" dirty="0"/>
              <a:t>If the Green deployment is judged adequate, resources owned by the Blue deployment can be relinquished, and roles swapped for the next release.</a:t>
            </a:r>
          </a:p>
        </p:txBody>
      </p:sp>
      <p:pic>
        <p:nvPicPr>
          <p:cNvPr id="5" name="Picture 4">
            <a:extLst>
              <a:ext uri="{FF2B5EF4-FFF2-40B4-BE49-F238E27FC236}">
                <a16:creationId xmlns:a16="http://schemas.microsoft.com/office/drawing/2014/main" id="{9CFD784D-E705-4A99-8AA3-BA37805497E6}"/>
              </a:ext>
            </a:extLst>
          </p:cNvPr>
          <p:cNvPicPr>
            <a:picLocks noChangeAspect="1"/>
          </p:cNvPicPr>
          <p:nvPr/>
        </p:nvPicPr>
        <p:blipFill>
          <a:blip r:embed="rId4"/>
          <a:stretch>
            <a:fillRect/>
          </a:stretch>
        </p:blipFill>
        <p:spPr>
          <a:xfrm>
            <a:off x="2735018" y="1071910"/>
            <a:ext cx="6300375" cy="3484048"/>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041736289"/>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as Code</a:t>
            </a:r>
            <a:br>
              <a:rPr lang="en-US" altLang="en-US" dirty="0"/>
            </a:br>
            <a:r>
              <a:rPr lang="en-US" dirty="0"/>
              <a:t>Why Store Infrastructure as Code? (Contd.)</a:t>
            </a:r>
          </a:p>
        </p:txBody>
      </p:sp>
      <p:sp>
        <p:nvSpPr>
          <p:cNvPr id="2" name="Content Placeholder 1"/>
          <p:cNvSpPr>
            <a:spLocks noGrp="1"/>
          </p:cNvSpPr>
          <p:nvPr>
            <p:ph idx="1"/>
          </p:nvPr>
        </p:nvSpPr>
        <p:spPr>
          <a:xfrm>
            <a:off x="205517" y="831273"/>
            <a:ext cx="8745980" cy="3812916"/>
          </a:xfrm>
        </p:spPr>
        <p:txBody>
          <a:bodyPr/>
          <a:lstStyle/>
          <a:p>
            <a:pPr marL="0" indent="0">
              <a:buNone/>
            </a:pPr>
            <a:r>
              <a:rPr lang="en-US" sz="1600" b="1" dirty="0"/>
              <a:t>Canary Testing</a:t>
            </a:r>
          </a:p>
          <a:p>
            <a:pPr>
              <a:buFont typeface="Arial" panose="020B0604020202020204" pitchFamily="34" charset="0"/>
              <a:buChar char="•"/>
            </a:pPr>
            <a:r>
              <a:rPr lang="en-US" sz="1600" dirty="0"/>
              <a:t>Canary testing is similar to rolling blue/green deployment, but somewhat more delicate.</a:t>
            </a:r>
          </a:p>
          <a:p>
            <a:pPr>
              <a:buFont typeface="Arial" panose="020B0604020202020204" pitchFamily="34" charset="0"/>
              <a:buChar char="•"/>
            </a:pPr>
            <a:r>
              <a:rPr lang="en-US" sz="1600" dirty="0"/>
              <a:t>The migration between old and new deployments is performed on a customer-by-customer (or even user-by-user) basis.</a:t>
            </a:r>
          </a:p>
          <a:p>
            <a:pPr>
              <a:buFont typeface="Arial" panose="020B0604020202020204" pitchFamily="34" charset="0"/>
              <a:buChar char="•"/>
            </a:pPr>
            <a:r>
              <a:rPr lang="en-US" sz="1600" dirty="0"/>
              <a:t>Migration are made to reduce the risk and improve the quality of feedback.</a:t>
            </a:r>
          </a:p>
          <a:p>
            <a:pPr marL="0" indent="0">
              <a:buNone/>
            </a:pPr>
            <a:endParaRPr lang="en-US" sz="1600" dirty="0"/>
          </a:p>
        </p:txBody>
      </p:sp>
    </p:spTree>
    <p:custDataLst>
      <p:tags r:id="rId1"/>
    </p:custDataLst>
    <p:extLst>
      <p:ext uri="{BB962C8B-B14F-4D97-AF65-F5344CB8AC3E}">
        <p14:creationId xmlns:p14="http://schemas.microsoft.com/office/powerpoint/2010/main" val="2574311252"/>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7.6 Automating Testing</a:t>
            </a:r>
          </a:p>
        </p:txBody>
      </p:sp>
    </p:spTree>
    <p:custDataLst>
      <p:tags r:id="rId1"/>
    </p:custDataLst>
    <p:extLst>
      <p:ext uri="{BB962C8B-B14F-4D97-AF65-F5344CB8AC3E}">
        <p14:creationId xmlns:p14="http://schemas.microsoft.com/office/powerpoint/2010/main" val="2064831696"/>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US" dirty="0"/>
              <a:t>Automated Test and Validation</a:t>
            </a:r>
          </a:p>
        </p:txBody>
      </p:sp>
      <p:sp>
        <p:nvSpPr>
          <p:cNvPr id="2" name="Content Placeholder 1"/>
          <p:cNvSpPr>
            <a:spLocks noGrp="1"/>
          </p:cNvSpPr>
          <p:nvPr>
            <p:ph idx="1"/>
          </p:nvPr>
        </p:nvSpPr>
        <p:spPr>
          <a:xfrm>
            <a:off x="145357" y="831272"/>
            <a:ext cx="8832388" cy="4025735"/>
          </a:xfrm>
        </p:spPr>
        <p:txBody>
          <a:bodyPr/>
          <a:lstStyle/>
          <a:p>
            <a:pPr>
              <a:buFont typeface="Arial" panose="020B0604020202020204" pitchFamily="34" charset="0"/>
              <a:buChar char="•"/>
            </a:pPr>
            <a:r>
              <a:rPr lang="en-US" sz="1400" dirty="0"/>
              <a:t>By using unit testing tools like pytest developers can build an environment where the code can be tested automatically </a:t>
            </a:r>
            <a:r>
              <a:rPr lang="en-IN" sz="1400" dirty="0"/>
              <a:t>when changes are made</a:t>
            </a:r>
            <a:r>
              <a:rPr lang="en-US" sz="1400" dirty="0"/>
              <a:t>.</a:t>
            </a:r>
          </a:p>
          <a:p>
            <a:pPr>
              <a:buFont typeface="Arial" panose="020B0604020202020204" pitchFamily="34" charset="0"/>
              <a:buChar char="•"/>
            </a:pPr>
            <a:r>
              <a:rPr lang="en-US" sz="1400" dirty="0"/>
              <a:t>Unit-testing frameworks make tests a part of the codebase, following the code through developer commits, pull requests, and code-review gates to QA/test and Production. This unit test framework is useful in test-driven development (TDD) environments.</a:t>
            </a:r>
          </a:p>
          <a:p>
            <a:pPr marL="0" indent="0">
              <a:buNone/>
            </a:pPr>
            <a:r>
              <a:rPr lang="en-US" sz="1400" b="1" dirty="0"/>
              <a:t>The challenges of testing a network</a:t>
            </a:r>
          </a:p>
          <a:p>
            <a:pPr>
              <a:buFont typeface="Arial" panose="020B0604020202020204" pitchFamily="34" charset="0"/>
              <a:buChar char="•"/>
            </a:pPr>
            <a:r>
              <a:rPr lang="en-US" sz="1400" dirty="0"/>
              <a:t>The behavior and performance of a real-world network is collective, maintained by the configurations of many discrete pieces of equipment and software.</a:t>
            </a:r>
          </a:p>
          <a:p>
            <a:pPr>
              <a:buFont typeface="Arial" panose="020B0604020202020204" pitchFamily="34" charset="0"/>
              <a:buChar char="•"/>
            </a:pPr>
            <a:r>
              <a:rPr lang="en-US" sz="1400" dirty="0"/>
              <a:t>In traditional environments, connectivity and functionality are manually maintained across numerous individual pieces of equipment via diverse interfaces. This is difficult, time-consuming, extremely error-prone, and risky.</a:t>
            </a:r>
          </a:p>
          <a:p>
            <a:pPr>
              <a:buFont typeface="Arial" panose="020B0604020202020204" pitchFamily="34" charset="0"/>
              <a:buChar char="•"/>
            </a:pPr>
            <a:r>
              <a:rPr lang="en-US" sz="1400" dirty="0"/>
              <a:t>As networks become more complex and carry more diverse and performance-sensitive traffic, risks to security and performance degradations are higher.</a:t>
            </a:r>
            <a:endParaRPr lang="en-US" sz="1400" b="1"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103106929"/>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US" dirty="0"/>
              <a:t>Automated Test and Validation (Contd.)</a:t>
            </a:r>
          </a:p>
        </p:txBody>
      </p:sp>
      <p:sp>
        <p:nvSpPr>
          <p:cNvPr id="2" name="Content Placeholder 1"/>
          <p:cNvSpPr>
            <a:spLocks noGrp="1"/>
          </p:cNvSpPr>
          <p:nvPr>
            <p:ph idx="1"/>
          </p:nvPr>
        </p:nvSpPr>
        <p:spPr>
          <a:xfrm>
            <a:off x="145357" y="831273"/>
            <a:ext cx="8749261" cy="3966358"/>
          </a:xfrm>
        </p:spPr>
        <p:txBody>
          <a:bodyPr/>
          <a:lstStyle/>
          <a:p>
            <a:pPr marL="0" indent="0">
              <a:buNone/>
            </a:pPr>
            <a:r>
              <a:rPr lang="en-US" sz="1400" b="1" dirty="0"/>
              <a:t>Testing Software Defined Networks (SDN)</a:t>
            </a:r>
          </a:p>
          <a:p>
            <a:pPr marL="0" indent="0">
              <a:buNone/>
            </a:pPr>
            <a:r>
              <a:rPr lang="en-US" sz="1400" dirty="0"/>
              <a:t>Cisco has made huge progress in developing Software Defined Networks (SDN) and middleware that let engineers to address a physical network as a single programmable entity. In Cisco's case, this includes: </a:t>
            </a:r>
          </a:p>
          <a:p>
            <a:pPr>
              <a:buFont typeface="Arial" panose="020B0604020202020204" pitchFamily="34" charset="0"/>
              <a:buChar char="•"/>
            </a:pPr>
            <a:r>
              <a:rPr lang="en-IN" sz="1400" dirty="0"/>
              <a:t>Application Centric Infrastructure (ACI)</a:t>
            </a:r>
          </a:p>
          <a:p>
            <a:pPr>
              <a:buFont typeface="Arial" panose="020B0604020202020204" pitchFamily="34" charset="0"/>
              <a:buChar char="•"/>
            </a:pPr>
            <a:r>
              <a:rPr lang="en-IN" sz="1400" dirty="0"/>
              <a:t>Digital Network Architecture Center (Cisco DNA Center</a:t>
            </a:r>
            <a:r>
              <a:rPr lang="en-US" sz="1400" dirty="0"/>
              <a:t>)</a:t>
            </a:r>
            <a:endParaRPr lang="en-IN" sz="1400" dirty="0"/>
          </a:p>
          <a:p>
            <a:pPr>
              <a:buFont typeface="Arial" panose="020B0604020202020204" pitchFamily="34" charset="0"/>
              <a:buChar char="•"/>
            </a:pPr>
            <a:r>
              <a:rPr lang="en-IN" sz="1400" dirty="0"/>
              <a:t>REST API and SDKs</a:t>
            </a:r>
            <a:r>
              <a:rPr lang="en-US" sz="1400" dirty="0"/>
              <a:t> enable integration with automation tools like Ansible, Puppet, and Chef</a:t>
            </a:r>
          </a:p>
          <a:p>
            <a:pPr marL="0" indent="0">
              <a:buNone/>
            </a:pPr>
            <a:r>
              <a:rPr lang="en-US" sz="1400" b="1" dirty="0"/>
              <a:t>Python Automated Test System (pyATS)</a:t>
            </a:r>
          </a:p>
          <a:p>
            <a:pPr>
              <a:buFont typeface="Arial" panose="020B0604020202020204" pitchFamily="34" charset="0"/>
              <a:buChar char="•"/>
            </a:pPr>
            <a:r>
              <a:rPr lang="en-US" sz="1400" dirty="0"/>
              <a:t>Python Automated Test System (pyATS) is a Python-based network device test and validation solution.</a:t>
            </a:r>
          </a:p>
          <a:p>
            <a:pPr>
              <a:buFont typeface="Arial" panose="020B0604020202020204" pitchFamily="34" charset="0"/>
              <a:buChar char="•"/>
            </a:pPr>
            <a:r>
              <a:rPr lang="en-US" sz="1400" dirty="0"/>
              <a:t>pyATS originated as the low-level Python underpinning for the test system as a whole. </a:t>
            </a:r>
          </a:p>
          <a:p>
            <a:pPr>
              <a:buFont typeface="Arial" panose="020B0604020202020204" pitchFamily="34" charset="0"/>
              <a:buChar char="•"/>
            </a:pPr>
            <a:r>
              <a:rPr lang="en-US" sz="1400" dirty="0"/>
              <a:t>Its higher-level library system, Genie, provides the necessary APIs and libraries that drive and interact with network devices, and perform the actual testing. </a:t>
            </a:r>
          </a:p>
        </p:txBody>
      </p:sp>
    </p:spTree>
    <p:custDataLst>
      <p:tags r:id="rId1"/>
    </p:custDataLst>
    <p:extLst>
      <p:ext uri="{BB962C8B-B14F-4D97-AF65-F5344CB8AC3E}">
        <p14:creationId xmlns:p14="http://schemas.microsoft.com/office/powerpoint/2010/main" val="2556939937"/>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US" dirty="0"/>
              <a:t>Automated Test and Validation (Contd.)</a:t>
            </a:r>
          </a:p>
        </p:txBody>
      </p:sp>
      <p:sp>
        <p:nvSpPr>
          <p:cNvPr id="2" name="Content Placeholder 1"/>
          <p:cNvSpPr>
            <a:spLocks noGrp="1"/>
          </p:cNvSpPr>
          <p:nvPr>
            <p:ph idx="1"/>
          </p:nvPr>
        </p:nvSpPr>
        <p:spPr>
          <a:xfrm>
            <a:off x="120181" y="766700"/>
            <a:ext cx="8976318" cy="4276031"/>
          </a:xfrm>
        </p:spPr>
        <p:txBody>
          <a:bodyPr/>
          <a:lstStyle/>
          <a:p>
            <a:pPr marL="0" indent="0">
              <a:buNone/>
            </a:pPr>
            <a:r>
              <a:rPr lang="en-US" sz="1400" dirty="0"/>
              <a:t>pyATS has several key features:</a:t>
            </a:r>
          </a:p>
          <a:p>
            <a:pPr>
              <a:buFont typeface="Arial" panose="020B0604020202020204" pitchFamily="34" charset="0"/>
              <a:buChar char="•"/>
            </a:pPr>
            <a:r>
              <a:rPr lang="en-US" sz="1400" dirty="0"/>
              <a:t>pyATS framework and libraries can be leveraged within any Python code.</a:t>
            </a:r>
          </a:p>
          <a:p>
            <a:pPr>
              <a:buFont typeface="Arial" panose="020B0604020202020204" pitchFamily="34" charset="0"/>
              <a:buChar char="•"/>
            </a:pPr>
            <a:r>
              <a:rPr lang="en-US" sz="1400" dirty="0"/>
              <a:t>It is modular and includes components such as AEtest and Easypy.</a:t>
            </a:r>
          </a:p>
          <a:p>
            <a:pPr>
              <a:buFont typeface="Arial" panose="020B0604020202020204" pitchFamily="34" charset="0"/>
              <a:buChar char="•"/>
            </a:pPr>
            <a:r>
              <a:rPr lang="en-US" sz="1400" dirty="0"/>
              <a:t>A CLI enables rapid interrogation of live networks, extraction of facts, and helps automate running of test scripts and other forensics.</a:t>
            </a:r>
          </a:p>
          <a:p>
            <a:pPr>
              <a:buFont typeface="Arial" panose="020B0604020202020204" pitchFamily="34" charset="0"/>
              <a:buChar char="•"/>
            </a:pPr>
            <a:r>
              <a:rPr lang="en-US" sz="1400" dirty="0"/>
              <a:t>pyATS provides an enormous interface library to Cisco and other infrastructure via a range of interfaces.</a:t>
            </a:r>
          </a:p>
          <a:p>
            <a:pPr>
              <a:buFont typeface="Arial" panose="020B0604020202020204" pitchFamily="34" charset="0"/>
              <a:buChar char="•"/>
            </a:pPr>
            <a:r>
              <a:rPr lang="en-IN" sz="1400" dirty="0"/>
              <a:t>pyATS c</a:t>
            </a:r>
            <a:r>
              <a:rPr lang="en-US" sz="1400" dirty="0"/>
              <a:t>an consume, parse, and implement topologies described in JSON, as YANG models, and from other sources.</a:t>
            </a:r>
          </a:p>
          <a:p>
            <a:pPr>
              <a:buFont typeface="Arial" panose="020B0604020202020204" pitchFamily="34" charset="0"/>
              <a:buChar char="•"/>
            </a:pPr>
            <a:r>
              <a:rPr lang="en-IN" sz="1400" dirty="0"/>
              <a:t>pyATS can also be  </a:t>
            </a:r>
            <a:r>
              <a:rPr lang="en-US" sz="1400" dirty="0"/>
              <a:t>integrated with automation tools for building, provisioning, and teardown.</a:t>
            </a:r>
          </a:p>
          <a:p>
            <a:pPr marL="0" indent="0">
              <a:buNone/>
            </a:pPr>
            <a:br>
              <a:rPr lang="en-US" sz="1400" dirty="0"/>
            </a:br>
            <a:endParaRPr lang="en-US" sz="1400" dirty="0"/>
          </a:p>
        </p:txBody>
      </p:sp>
    </p:spTree>
    <p:custDataLst>
      <p:tags r:id="rId1"/>
    </p:custDataLst>
    <p:extLst>
      <p:ext uri="{BB962C8B-B14F-4D97-AF65-F5344CB8AC3E}">
        <p14:creationId xmlns:p14="http://schemas.microsoft.com/office/powerpoint/2010/main" val="2589834972"/>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IN" dirty="0"/>
              <a:t>pyATS Example</a:t>
            </a:r>
          </a:p>
        </p:txBody>
      </p:sp>
      <p:sp>
        <p:nvSpPr>
          <p:cNvPr id="2" name="Content Placeholder 1"/>
          <p:cNvSpPr>
            <a:spLocks noGrp="1"/>
          </p:cNvSpPr>
          <p:nvPr>
            <p:ph idx="1"/>
          </p:nvPr>
        </p:nvSpPr>
        <p:spPr>
          <a:xfrm>
            <a:off x="145355" y="831273"/>
            <a:ext cx="8773013" cy="3633849"/>
          </a:xfrm>
        </p:spPr>
        <p:txBody>
          <a:bodyPr/>
          <a:lstStyle/>
          <a:p>
            <a:pPr marL="0" indent="0">
              <a:buNone/>
            </a:pPr>
            <a:r>
              <a:rPr lang="en-US" sz="1400" dirty="0"/>
              <a:t>The following content shows how to use pyATS to create and apply tests. </a:t>
            </a:r>
          </a:p>
          <a:p>
            <a:pPr marL="0" indent="0">
              <a:buNone/>
            </a:pPr>
            <a:r>
              <a:rPr lang="en-IN" sz="1400" b="1" dirty="0"/>
              <a:t>Virtual environments</a:t>
            </a:r>
          </a:p>
          <a:p>
            <a:pPr marL="0" indent="0">
              <a:buNone/>
            </a:pPr>
            <a:r>
              <a:rPr lang="en-US" sz="1400" dirty="0"/>
              <a:t>The pyATS tool is best installed for personal work inside a Python virtual environment (venv).</a:t>
            </a:r>
          </a:p>
          <a:p>
            <a:pPr>
              <a:buFont typeface="Arial" panose="020B0604020202020204" pitchFamily="34" charset="0"/>
              <a:buChar char="•"/>
            </a:pPr>
            <a:r>
              <a:rPr lang="en-US" sz="1400" dirty="0"/>
              <a:t>A venv is an environment copied from your base environment, but kept separate from it. </a:t>
            </a:r>
          </a:p>
          <a:p>
            <a:pPr>
              <a:buFont typeface="Arial" panose="020B0604020202020204" pitchFamily="34" charset="0"/>
              <a:buChar char="•"/>
            </a:pPr>
            <a:r>
              <a:rPr lang="en-US" sz="1400" dirty="0"/>
              <a:t>This enables you to avoid installing software that might permanently change the state of your system. </a:t>
            </a:r>
          </a:p>
          <a:p>
            <a:pPr>
              <a:buFont typeface="Arial" panose="020B0604020202020204" pitchFamily="34" charset="0"/>
              <a:buChar char="•"/>
            </a:pPr>
            <a:r>
              <a:rPr lang="en-US" sz="1400" dirty="0"/>
              <a:t>Virtual environments exist in folders in your file system. When they are created, they can be activated, configured at will, and components installed in them can be updated or modified without changes being reflected in your host's configuration.</a:t>
            </a:r>
          </a:p>
          <a:p>
            <a:pPr>
              <a:buFont typeface="Arial" panose="020B0604020202020204" pitchFamily="34" charset="0"/>
              <a:buChar char="•"/>
            </a:pPr>
            <a:r>
              <a:rPr lang="en-US" sz="1400" dirty="0"/>
              <a:t>The ability to create virtual environments is native to Python 3, but Ubuntu 18.04 may require you to install a python3-venv package separately.</a:t>
            </a:r>
          </a:p>
          <a:p>
            <a:pPr marL="0" indent="0">
              <a:buNone/>
            </a:pPr>
            <a:endParaRPr lang="en-US" sz="1400" dirty="0"/>
          </a:p>
        </p:txBody>
      </p:sp>
    </p:spTree>
    <p:custDataLst>
      <p:tags r:id="rId1"/>
    </p:custDataLst>
    <p:extLst>
      <p:ext uri="{BB962C8B-B14F-4D97-AF65-F5344CB8AC3E}">
        <p14:creationId xmlns:p14="http://schemas.microsoft.com/office/powerpoint/2010/main" val="3559114260"/>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IN" dirty="0"/>
              <a:t>pyATS Example (Contd.)</a:t>
            </a:r>
          </a:p>
        </p:txBody>
      </p:sp>
      <p:sp>
        <p:nvSpPr>
          <p:cNvPr id="2" name="Content Placeholder 1"/>
          <p:cNvSpPr>
            <a:spLocks noGrp="1"/>
          </p:cNvSpPr>
          <p:nvPr>
            <p:ph idx="1"/>
          </p:nvPr>
        </p:nvSpPr>
        <p:spPr>
          <a:xfrm>
            <a:off x="173618" y="831273"/>
            <a:ext cx="8970382" cy="3966358"/>
          </a:xfrm>
        </p:spPr>
        <p:txBody>
          <a:bodyPr/>
          <a:lstStyle/>
          <a:p>
            <a:pPr marL="0" indent="0">
              <a:buNone/>
            </a:pPr>
            <a:r>
              <a:rPr lang="en-US" sz="1400" dirty="0"/>
              <a:t>To create a venv on Ubuntu 18.04:</a:t>
            </a:r>
          </a:p>
          <a:p>
            <a:pPr>
              <a:buFont typeface="Arial" panose="020B0604020202020204" pitchFamily="34" charset="0"/>
              <a:buChar char="•"/>
            </a:pPr>
            <a:r>
              <a:rPr lang="en-US" sz="1400" dirty="0"/>
              <a:t>Ensure that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python3-pip</a:t>
            </a:r>
            <a:r>
              <a:rPr lang="en-US" sz="1400" dirty="0"/>
              <a:t>, the Python3 package manager, is in place and install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git</a:t>
            </a:r>
            <a:r>
              <a:rPr lang="en-US" sz="1400" dirty="0"/>
              <a:t>.</a:t>
            </a:r>
          </a:p>
          <a:p>
            <a:pPr>
              <a:buFont typeface="Arial" panose="020B0604020202020204" pitchFamily="34" charset="0"/>
              <a:buChar char="•"/>
            </a:pPr>
            <a:r>
              <a:rPr lang="en-US" sz="1400" dirty="0"/>
              <a:t>Create a new virtual environment in the directory of your choice. </a:t>
            </a:r>
          </a:p>
          <a:p>
            <a:pPr>
              <a:buFont typeface="Arial" panose="020B0604020202020204" pitchFamily="34" charset="0"/>
              <a:buChar char="•"/>
            </a:pPr>
            <a:r>
              <a:rPr lang="en-US" sz="1400" dirty="0"/>
              <a:t>Venv creates the specified working directory and folder structure containing functions and artifacts describing this environment's configuration. At this point, you can cd to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myproject</a:t>
            </a:r>
            <a:r>
              <a:rPr lang="en-US" sz="1400" dirty="0"/>
              <a:t> and activate the venv.</a:t>
            </a:r>
          </a:p>
          <a:p>
            <a:pPr marL="0" indent="0">
              <a:buNone/>
            </a:pPr>
            <a:r>
              <a:rPr lang="en-US" sz="1400" b="1" dirty="0"/>
              <a:t>Installing pyATS</a:t>
            </a:r>
          </a:p>
          <a:p>
            <a:pPr>
              <a:buFont typeface="Arial" panose="020B0604020202020204" pitchFamily="34" charset="0"/>
              <a:buChar char="•"/>
            </a:pPr>
            <a:r>
              <a:rPr lang="en-US" sz="1400" dirty="0"/>
              <a:t>Install the pyATS from the public Pip package repository (PyPI).</a:t>
            </a:r>
          </a:p>
          <a:p>
            <a:pPr>
              <a:buFont typeface="Arial" panose="020B0604020202020204" pitchFamily="34" charset="0"/>
              <a:buChar char="•"/>
            </a:pPr>
            <a:r>
              <a:rPr lang="en-US" sz="1400" dirty="0"/>
              <a:t>Verify that it was installed by listing the help, using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pyats --help</a:t>
            </a:r>
            <a:r>
              <a:rPr lang="en-US" sz="1400" dirty="0"/>
              <a:t>.</a:t>
            </a:r>
          </a:p>
          <a:p>
            <a:pPr>
              <a:buFont typeface="Arial" panose="020B0604020202020204" pitchFamily="34" charset="0"/>
              <a:buChar char="•"/>
            </a:pPr>
            <a:r>
              <a:rPr lang="en-US" sz="1400" dirty="0"/>
              <a:t>Clone the pyATS sample scripts repo, maintained by Cisco DevNet, which contains sample files.</a:t>
            </a:r>
          </a:p>
          <a:p>
            <a:pPr>
              <a:buFont typeface="Arial" panose="020B0604020202020204" pitchFamily="34" charset="0"/>
              <a:buChar char="•"/>
            </a:pPr>
            <a:endParaRPr lang="en-US" sz="1400" dirty="0"/>
          </a:p>
          <a:p>
            <a:pPr>
              <a:buFont typeface="Arial" panose="020B0604020202020204" pitchFamily="34" charset="0"/>
              <a:buChar char="•"/>
            </a:pPr>
            <a:endParaRPr lang="en-US" sz="1400" b="1" dirty="0"/>
          </a:p>
          <a:p>
            <a:pPr>
              <a:buFont typeface="Arial" panose="020B0604020202020204" pitchFamily="34" charset="0"/>
              <a:buChar char="•"/>
            </a:pPr>
            <a:endParaRPr lang="en-IN" sz="1400" b="1" dirty="0"/>
          </a:p>
          <a:p>
            <a:pPr marL="0" indent="0">
              <a:buNone/>
            </a:pPr>
            <a:endParaRPr lang="en-IN" sz="1400" b="1" dirty="0"/>
          </a:p>
          <a:p>
            <a:pPr marL="0" indent="0">
              <a:buNone/>
            </a:pPr>
            <a:endParaRPr lang="en-US" sz="1400" dirty="0"/>
          </a:p>
          <a:p>
            <a:pPr>
              <a:buFont typeface="Arial" panose="020B0604020202020204" pitchFamily="34" charset="0"/>
              <a:buChar char="•"/>
            </a:pPr>
            <a:endParaRPr lang="en-US" sz="1400" dirty="0"/>
          </a:p>
          <a:p>
            <a:pPr marL="0" indent="0">
              <a:buNone/>
            </a:pPr>
            <a:endParaRPr lang="en-US" sz="1400" dirty="0"/>
          </a:p>
        </p:txBody>
      </p:sp>
      <p:sp>
        <p:nvSpPr>
          <p:cNvPr id="8" name="Content Placeholder 1">
            <a:extLst>
              <a:ext uri="{FF2B5EF4-FFF2-40B4-BE49-F238E27FC236}">
                <a16:creationId xmlns:a16="http://schemas.microsoft.com/office/drawing/2014/main" id="{23A43D72-AE33-4BA5-AEE5-F7D907431646}"/>
              </a:ext>
            </a:extLst>
          </p:cNvPr>
          <p:cNvSpPr/>
          <p:nvPr/>
        </p:nvSpPr>
        <p:spPr>
          <a:xfrm>
            <a:off x="378878" y="4041329"/>
            <a:ext cx="8386241" cy="738664"/>
          </a:xfrm>
          <a:prstGeom prst="rect">
            <a:avLst/>
          </a:prstGeom>
        </p:spPr>
        <p:txBody>
          <a:bodyPr wrap="square">
            <a:spAutoFit/>
          </a:bodyPr>
          <a:lstStyle/>
          <a:p>
            <a:pPr lvl="0" defTabSz="914400" eaLnBrk="0" hangingPunct="0"/>
            <a:r>
              <a:rPr lang="en-US" altLang="en-US" sz="1400" b="1" i="1" dirty="0">
                <a:solidFill>
                  <a:srgbClr val="000000"/>
                </a:solidFill>
                <a:latin typeface="+mn-lt"/>
              </a:rPr>
              <a:t>Note: </a:t>
            </a:r>
            <a:r>
              <a:rPr lang="en-US" altLang="en-US" sz="1400" i="1" dirty="0">
                <a:solidFill>
                  <a:srgbClr val="000000"/>
                </a:solidFill>
                <a:latin typeface="+mn-lt"/>
              </a:rPr>
              <a:t>You may see "Failed building wheel for…</a:t>
            </a:r>
            <a:r>
              <a:rPr lang="en-US" altLang="en-US" sz="1400" i="1" dirty="0">
                <a:solidFill>
                  <a:schemeClr val="bg1"/>
                </a:solidFill>
                <a:highlight>
                  <a:srgbClr val="000000"/>
                </a:highlight>
                <a:latin typeface="Times New Roman" panose="02020603050405020304" pitchFamily="18" charset="0"/>
                <a:cs typeface="Times New Roman" panose="02020603050405020304" pitchFamily="18" charset="0"/>
              </a:rPr>
              <a:t>&lt;wheelname&gt;</a:t>
            </a:r>
            <a:r>
              <a:rPr lang="en-US" altLang="en-US" sz="1400" i="1" dirty="0">
                <a:solidFill>
                  <a:srgbClr val="000000"/>
                </a:solidFill>
                <a:latin typeface="+mn-lt"/>
              </a:rPr>
              <a:t>" errors while installing pyATS. You can safely ignore those errors as</a:t>
            </a:r>
            <a:r>
              <a:rPr lang="en-US" altLang="en-US" sz="1400" b="1" i="1" dirty="0">
                <a:solidFill>
                  <a:srgbClr val="000000"/>
                </a:solidFill>
                <a:latin typeface="+mn-lt"/>
              </a:rPr>
              <a:t> </a:t>
            </a:r>
            <a:r>
              <a:rPr lang="en-US" sz="1400" i="1" dirty="0">
                <a:solidFill>
                  <a:schemeClr val="bg1"/>
                </a:solidFill>
                <a:highlight>
                  <a:srgbClr val="000000"/>
                </a:highlight>
                <a:latin typeface="Times New Roman" panose="02020603050405020304" pitchFamily="18" charset="0"/>
                <a:cs typeface="Times New Roman" panose="02020603050405020304" pitchFamily="18" charset="0"/>
              </a:rPr>
              <a:t>pip</a:t>
            </a:r>
            <a:r>
              <a:rPr lang="en-US" altLang="en-US" sz="1400" b="1" i="1" dirty="0">
                <a:solidFill>
                  <a:srgbClr val="000000"/>
                </a:solidFill>
                <a:latin typeface="+mn-lt"/>
              </a:rPr>
              <a:t> </a:t>
            </a:r>
            <a:r>
              <a:rPr lang="en-US" altLang="en-US" sz="1400" i="1" dirty="0">
                <a:solidFill>
                  <a:srgbClr val="000000"/>
                </a:solidFill>
                <a:latin typeface="+mn-lt"/>
              </a:rPr>
              <a:t>has a backup plan for those failures and the dependencies are installed despite errors reported. </a:t>
            </a:r>
          </a:p>
        </p:txBody>
      </p:sp>
    </p:spTree>
    <p:custDataLst>
      <p:tags r:id="rId1"/>
    </p:custDataLst>
    <p:extLst>
      <p:ext uri="{BB962C8B-B14F-4D97-AF65-F5344CB8AC3E}">
        <p14:creationId xmlns:p14="http://schemas.microsoft.com/office/powerpoint/2010/main" val="303737766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187487" y="602655"/>
            <a:ext cx="8769026" cy="889134"/>
          </a:xfrm>
        </p:spPr>
        <p:txBody>
          <a:bodyPr/>
          <a:lstStyle/>
          <a:p>
            <a:pPr marL="0" indent="0">
              <a:spcBef>
                <a:spcPct val="30000"/>
              </a:spcBef>
              <a:buNone/>
            </a:pPr>
            <a:r>
              <a:rPr lang="en-US" sz="1400" b="1" dirty="0">
                <a:solidFill>
                  <a:schemeClr val="tx1"/>
                </a:solidFill>
              </a:rPr>
              <a:t>Module Title: </a:t>
            </a:r>
            <a:r>
              <a:rPr lang="en-US" sz="1400" dirty="0">
                <a:solidFill>
                  <a:schemeClr val="tx1"/>
                </a:solidFill>
              </a:rPr>
              <a:t>Infrastructure and Automation</a:t>
            </a:r>
          </a:p>
          <a:p>
            <a:pPr marL="0" indent="0">
              <a:spcBef>
                <a:spcPct val="30000"/>
              </a:spcBef>
              <a:buNone/>
            </a:pPr>
            <a:r>
              <a:rPr lang="en-US" sz="1400" b="1" dirty="0">
                <a:solidFill>
                  <a:schemeClr val="tx1"/>
                </a:solidFill>
              </a:rPr>
              <a:t>Module Objective: </a:t>
            </a:r>
            <a:r>
              <a:rPr lang="en-US" sz="1400" dirty="0">
                <a:solidFill>
                  <a:schemeClr val="tx1"/>
                </a:solidFill>
              </a:rPr>
              <a:t>Compare software testing and deployment methods in automation and simulation environments.</a:t>
            </a:r>
          </a:p>
          <a:p>
            <a:pPr marL="0" indent="0">
              <a:spcBef>
                <a:spcPct val="30000"/>
              </a:spcBef>
              <a:buNone/>
            </a:pPr>
            <a:endParaRPr lang="en-US" sz="1400" dirty="0"/>
          </a:p>
          <a:p>
            <a:pPr marL="89297" indent="0">
              <a:spcBef>
                <a:spcPct val="30000"/>
              </a:spcBef>
              <a:buNone/>
            </a:pPr>
            <a:endParaRPr lang="en-US" sz="1400" dirty="0"/>
          </a:p>
          <a:p>
            <a:pPr marL="89297" indent="0">
              <a:spcBef>
                <a:spcPct val="30000"/>
              </a:spcBef>
              <a:buNone/>
            </a:pP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2946842570"/>
              </p:ext>
            </p:extLst>
          </p:nvPr>
        </p:nvGraphicFramePr>
        <p:xfrm>
          <a:off x="487933" y="1660231"/>
          <a:ext cx="8168134" cy="2741671"/>
        </p:xfrm>
        <a:graphic>
          <a:graphicData uri="http://schemas.openxmlformats.org/drawingml/2006/table">
            <a:tbl>
              <a:tblPr firstRow="1" firstCol="1" bandRow="1">
                <a:tableStyleId>{5C22544A-7EE6-4342-B048-85BDC9FD1C3A}</a:tableStyleId>
              </a:tblPr>
              <a:tblGrid>
                <a:gridCol w="2414337">
                  <a:extLst>
                    <a:ext uri="{9D8B030D-6E8A-4147-A177-3AD203B41FA5}">
                      <a16:colId xmlns:a16="http://schemas.microsoft.com/office/drawing/2014/main" val="20000"/>
                    </a:ext>
                  </a:extLst>
                </a:gridCol>
                <a:gridCol w="5753797">
                  <a:extLst>
                    <a:ext uri="{9D8B030D-6E8A-4147-A177-3AD203B41FA5}">
                      <a16:colId xmlns:a16="http://schemas.microsoft.com/office/drawing/2014/main" val="20001"/>
                    </a:ext>
                  </a:extLst>
                </a:gridCol>
              </a:tblGrid>
              <a:tr h="276853">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63315">
                <a:tc>
                  <a:txBody>
                    <a:bodyPr/>
                    <a:lstStyle/>
                    <a:p>
                      <a:pPr marL="0" marR="0">
                        <a:lnSpc>
                          <a:spcPct val="107000"/>
                        </a:lnSpc>
                        <a:spcBef>
                          <a:spcPts val="0"/>
                        </a:spcBef>
                        <a:spcAft>
                          <a:spcPts val="0"/>
                        </a:spcAft>
                      </a:pPr>
                      <a:r>
                        <a:rPr lang="en-US" sz="1100" dirty="0">
                          <a:effectLst/>
                          <a:latin typeface="+mn-lt"/>
                          <a:ea typeface="+mn-ea"/>
                          <a:cs typeface="+mn-cs"/>
                        </a:rPr>
                        <a:t>Automating</a:t>
                      </a:r>
                      <a:r>
                        <a:rPr lang="en-US" sz="1100" baseline="0" dirty="0">
                          <a:effectLst/>
                          <a:latin typeface="+mn-lt"/>
                          <a:ea typeface="+mn-ea"/>
                          <a:cs typeface="+mn-cs"/>
                        </a:rPr>
                        <a:t> Infrastructure with Cisco</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Describe deployment environments that benefit from automation.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3595">
                <a:tc>
                  <a:txBody>
                    <a:bodyPr/>
                    <a:lstStyle/>
                    <a:p>
                      <a:pPr marL="0" marR="0">
                        <a:lnSpc>
                          <a:spcPct val="107000"/>
                        </a:lnSpc>
                        <a:spcBef>
                          <a:spcPts val="0"/>
                        </a:spcBef>
                        <a:spcAft>
                          <a:spcPts val="0"/>
                        </a:spcAft>
                      </a:pPr>
                      <a:r>
                        <a:rPr lang="en-US" sz="1100" dirty="0">
                          <a:effectLst/>
                          <a:latin typeface="+mn-lt"/>
                          <a:ea typeface="+mn-ea"/>
                          <a:cs typeface="+mn-cs"/>
                        </a:rPr>
                        <a:t>DevOps</a:t>
                      </a:r>
                      <a:r>
                        <a:rPr lang="en-US" sz="1100" baseline="0" dirty="0">
                          <a:effectLst/>
                          <a:latin typeface="+mn-lt"/>
                          <a:ea typeface="+mn-ea"/>
                          <a:cs typeface="+mn-cs"/>
                        </a:rPr>
                        <a:t> and SRE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Explain the principles of DevOps.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7967">
                <a:tc>
                  <a:txBody>
                    <a:bodyPr/>
                    <a:lstStyle/>
                    <a:p>
                      <a:pPr marL="0" marR="0">
                        <a:lnSpc>
                          <a:spcPct val="107000"/>
                        </a:lnSpc>
                        <a:spcBef>
                          <a:spcPts val="0"/>
                        </a:spcBef>
                        <a:spcAft>
                          <a:spcPts val="0"/>
                        </a:spcAft>
                      </a:pPr>
                      <a:r>
                        <a:rPr lang="en-US" sz="1100" dirty="0">
                          <a:effectLst/>
                          <a:latin typeface="+mn-lt"/>
                          <a:ea typeface="+mn-ea"/>
                          <a:cs typeface="+mn-cs"/>
                        </a:rPr>
                        <a:t>Basic</a:t>
                      </a:r>
                      <a:r>
                        <a:rPr lang="en-US" sz="1100" baseline="0" dirty="0">
                          <a:effectLst/>
                          <a:latin typeface="+mn-lt"/>
                          <a:ea typeface="+mn-ea"/>
                          <a:cs typeface="+mn-cs"/>
                        </a:rPr>
                        <a:t> Automation Scripting</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Describe the use of scripting in automation.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26631">
                <a:tc>
                  <a:txBody>
                    <a:bodyPr/>
                    <a:lstStyle/>
                    <a:p>
                      <a:pPr marL="0" marR="0">
                        <a:lnSpc>
                          <a:spcPct val="107000"/>
                        </a:lnSpc>
                        <a:spcBef>
                          <a:spcPts val="0"/>
                        </a:spcBef>
                        <a:spcAft>
                          <a:spcPts val="0"/>
                        </a:spcAft>
                      </a:pPr>
                      <a:r>
                        <a:rPr lang="en-US" sz="1100" dirty="0">
                          <a:effectLst/>
                        </a:rPr>
                        <a:t>Automation Tools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Explain automation tools that speed the development and deployment of code.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7749">
                <a:tc>
                  <a:txBody>
                    <a:bodyPr/>
                    <a:lstStyle/>
                    <a:p>
                      <a:pPr marL="0" marR="0">
                        <a:lnSpc>
                          <a:spcPct val="107000"/>
                        </a:lnSpc>
                        <a:spcBef>
                          <a:spcPts val="0"/>
                        </a:spcBef>
                        <a:spcAft>
                          <a:spcPts val="0"/>
                        </a:spcAft>
                      </a:pPr>
                      <a:r>
                        <a:rPr lang="en-US" sz="1100" dirty="0">
                          <a:effectLst/>
                        </a:rPr>
                        <a:t>Infrastructure as Code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Explain the benefits of storing infrastructure as code.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97594">
                <a:tc>
                  <a:txBody>
                    <a:bodyPr/>
                    <a:lstStyle/>
                    <a:p>
                      <a:pPr marL="0" marR="0">
                        <a:lnSpc>
                          <a:spcPct val="107000"/>
                        </a:lnSpc>
                        <a:spcBef>
                          <a:spcPts val="0"/>
                        </a:spcBef>
                        <a:spcAft>
                          <a:spcPts val="0"/>
                        </a:spcAft>
                      </a:pPr>
                      <a:r>
                        <a:rPr lang="en-US" sz="1100" dirty="0">
                          <a:effectLst/>
                        </a:rPr>
                        <a:t>Automating Testing</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Explain how automation tools are used in the testing of application deployments.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87967">
                <a:tc>
                  <a:txBody>
                    <a:bodyPr/>
                    <a:lstStyle/>
                    <a:p>
                      <a:pPr marL="0" marR="0">
                        <a:lnSpc>
                          <a:spcPct val="107000"/>
                        </a:lnSpc>
                        <a:spcBef>
                          <a:spcPts val="0"/>
                        </a:spcBef>
                        <a:spcAft>
                          <a:spcPts val="0"/>
                        </a:spcAft>
                      </a:pPr>
                      <a:r>
                        <a:rPr lang="en-US" sz="1100" dirty="0">
                          <a:effectLst/>
                          <a:latin typeface="+mn-lt"/>
                          <a:ea typeface="Calibri"/>
                          <a:cs typeface="Times New Roman"/>
                        </a:rPr>
                        <a:t>Network Simulation</a:t>
                      </a:r>
                    </a:p>
                  </a:txBody>
                  <a:tcPr marL="68580" marR="68580" marT="0" marB="0"/>
                </a:tc>
                <a:tc>
                  <a:txBody>
                    <a:bodyPr/>
                    <a:lstStyle/>
                    <a:p>
                      <a:pPr marL="0" marR="0">
                        <a:lnSpc>
                          <a:spcPct val="107000"/>
                        </a:lnSpc>
                        <a:spcBef>
                          <a:spcPts val="0"/>
                        </a:spcBef>
                        <a:spcAft>
                          <a:spcPts val="0"/>
                        </a:spcAft>
                      </a:pPr>
                      <a:r>
                        <a:rPr lang="en-US" sz="1100" b="0" i="0" kern="1200" dirty="0">
                          <a:solidFill>
                            <a:schemeClr val="dk1"/>
                          </a:solidFill>
                          <a:effectLst/>
                          <a:latin typeface="+mn-lt"/>
                          <a:ea typeface="+mn-ea"/>
                          <a:cs typeface="+mn-cs"/>
                        </a:rPr>
                        <a:t>Describe the use of the Cisco VIRL network simulation test environment.</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IN" dirty="0"/>
              <a:t>pyATS Example (Contd.)</a:t>
            </a:r>
          </a:p>
        </p:txBody>
      </p:sp>
      <p:sp>
        <p:nvSpPr>
          <p:cNvPr id="2" name="Content Placeholder 1"/>
          <p:cNvSpPr>
            <a:spLocks noGrp="1"/>
          </p:cNvSpPr>
          <p:nvPr>
            <p:ph idx="1"/>
          </p:nvPr>
        </p:nvSpPr>
        <p:spPr>
          <a:xfrm>
            <a:off x="145357" y="831273"/>
            <a:ext cx="8581548" cy="3816519"/>
          </a:xfrm>
        </p:spPr>
        <p:txBody>
          <a:bodyPr/>
          <a:lstStyle/>
          <a:p>
            <a:pPr marL="0" indent="0">
              <a:buNone/>
            </a:pPr>
            <a:r>
              <a:rPr lang="en-IN" sz="1400" b="1" dirty="0"/>
              <a:t>pyATS test case syntax</a:t>
            </a:r>
            <a:endParaRPr lang="en-IN" sz="1400" dirty="0"/>
          </a:p>
          <a:p>
            <a:pPr>
              <a:buFont typeface="Arial" panose="020B0604020202020204" pitchFamily="34" charset="0"/>
              <a:buChar char="•"/>
            </a:pPr>
            <a:r>
              <a:rPr lang="en-US" sz="1400" dirty="0"/>
              <a:t>The test declaration syntax for pyATS is inspired by Python unit-testing frameworks like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pytest</a:t>
            </a:r>
            <a:r>
              <a:rPr lang="en-US" sz="1400" dirty="0"/>
              <a:t>.</a:t>
            </a:r>
          </a:p>
          <a:p>
            <a:pPr>
              <a:buFont typeface="Arial" panose="020B0604020202020204" pitchFamily="34" charset="0"/>
              <a:buChar char="•"/>
            </a:pPr>
            <a:r>
              <a:rPr lang="en-US" sz="1400" dirty="0"/>
              <a:t>It supports basic testing statements, such as an assertion that a variable has a given value, and adds to that the ability to explicitly provide results.</a:t>
            </a:r>
          </a:p>
          <a:p>
            <a:pPr marL="0" indent="0">
              <a:buNone/>
            </a:pPr>
            <a:r>
              <a:rPr lang="en-US" sz="1400" b="1" dirty="0"/>
              <a:t>pyATS scripts and jobs</a:t>
            </a:r>
            <a:endParaRPr lang="en-US" sz="1400" dirty="0"/>
          </a:p>
          <a:p>
            <a:pPr>
              <a:buFont typeface="Arial" panose="020B0604020202020204" pitchFamily="34" charset="0"/>
              <a:buChar char="•"/>
            </a:pPr>
            <a:r>
              <a:rPr lang="en-US" sz="1400" dirty="0"/>
              <a:t>A pyATS script is a Python file where pyATS tests are declared. </a:t>
            </a:r>
          </a:p>
          <a:p>
            <a:pPr marL="0" indent="0">
              <a:buNone/>
            </a:pPr>
            <a:r>
              <a:rPr lang="en-US" sz="1400" b="1" dirty="0"/>
              <a:t>pyATS testbed file</a:t>
            </a:r>
            <a:endParaRPr lang="en-US" sz="1400" dirty="0"/>
          </a:p>
          <a:p>
            <a:pPr>
              <a:buFont typeface="Arial" panose="020B0604020202020204" pitchFamily="34" charset="0"/>
              <a:buChar char="•"/>
            </a:pPr>
            <a:r>
              <a:rPr lang="en-US" sz="1400" dirty="0"/>
              <a:t>A testbed can be a single YAML file or can be programmatically assembled from YAML and Python. </a:t>
            </a:r>
          </a:p>
          <a:p>
            <a:pPr>
              <a:buFont typeface="Arial" panose="020B0604020202020204" pitchFamily="34" charset="0"/>
              <a:buChar char="•"/>
            </a:pPr>
            <a:r>
              <a:rPr lang="en-US" sz="1400" dirty="0"/>
              <a:t>The testbed file is an essential input to the rest of pyATS library and ecosystem as it provides information to the framework for loading the right set of library APIs for each device, and how to effectively communicate to them.</a:t>
            </a:r>
          </a:p>
          <a:p>
            <a:pPr>
              <a:buFont typeface="Arial" panose="020B0604020202020204" pitchFamily="34" charset="0"/>
              <a:buChar char="•"/>
            </a:pPr>
            <a:r>
              <a:rPr lang="en-US" sz="1400" dirty="0"/>
              <a:t>Real testbed files for large topologies can be long, deeply-nested, and complex. </a:t>
            </a:r>
            <a:endParaRPr lang="en-US" sz="1400" b="1"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3439882245"/>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IN" dirty="0"/>
              <a:t>pyATS Example (Contd.)</a:t>
            </a:r>
          </a:p>
        </p:txBody>
      </p:sp>
      <p:sp>
        <p:nvSpPr>
          <p:cNvPr id="2" name="Content Placeholder 1"/>
          <p:cNvSpPr>
            <a:spLocks noGrp="1"/>
          </p:cNvSpPr>
          <p:nvPr>
            <p:ph idx="1"/>
          </p:nvPr>
        </p:nvSpPr>
        <p:spPr>
          <a:xfrm>
            <a:off x="145356" y="831273"/>
            <a:ext cx="8888475" cy="3861913"/>
          </a:xfrm>
        </p:spPr>
        <p:txBody>
          <a:bodyPr/>
          <a:lstStyle/>
          <a:p>
            <a:pPr marL="0" indent="0">
              <a:buNone/>
            </a:pPr>
            <a:r>
              <a:rPr lang="en-US" sz="1600" b="1" dirty="0"/>
              <a:t>pyATS Library: Genie</a:t>
            </a:r>
            <a:endParaRPr lang="en-US" sz="1600" dirty="0"/>
          </a:p>
          <a:p>
            <a:pPr>
              <a:buFont typeface="Arial" panose="020B0604020202020204" pitchFamily="34" charset="0"/>
              <a:buChar char="•"/>
            </a:pPr>
            <a:r>
              <a:rPr lang="en-US" sz="1600" dirty="0"/>
              <a:t>Genie is the pyATS higher-level library system that provides APIs for interacting with devices, and a powerful CLI for topology and device management and interrogation.</a:t>
            </a:r>
          </a:p>
          <a:p>
            <a:pPr>
              <a:buFont typeface="Arial" panose="020B0604020202020204" pitchFamily="34" charset="0"/>
              <a:buChar char="•"/>
            </a:pPr>
            <a:r>
              <a:rPr lang="en-US" sz="1600" dirty="0"/>
              <a:t>When installed, it adds its features and functionalities into the pyATS framework.</a:t>
            </a:r>
          </a:p>
        </p:txBody>
      </p:sp>
    </p:spTree>
    <p:custDataLst>
      <p:tags r:id="rId1"/>
    </p:custDataLst>
    <p:extLst>
      <p:ext uri="{BB962C8B-B14F-4D97-AF65-F5344CB8AC3E}">
        <p14:creationId xmlns:p14="http://schemas.microsoft.com/office/powerpoint/2010/main" val="2855510349"/>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Automating Testing</a:t>
            </a:r>
            <a:br>
              <a:rPr lang="en-US" altLang="en-US" dirty="0"/>
            </a:br>
            <a:r>
              <a:rPr lang="en-US" dirty="0"/>
              <a:t>Lab – Automated Testing Using pyATS </a:t>
            </a:r>
            <a:r>
              <a:rPr lang="en-IN" dirty="0"/>
              <a:t>and Genie</a:t>
            </a:r>
            <a:endParaRPr lang="en-US" dirty="0"/>
          </a:p>
        </p:txBody>
      </p:sp>
      <p:sp>
        <p:nvSpPr>
          <p:cNvPr id="2" name="Content Placeholder 1"/>
          <p:cNvSpPr>
            <a:spLocks noGrp="1"/>
          </p:cNvSpPr>
          <p:nvPr>
            <p:ph idx="1"/>
          </p:nvPr>
        </p:nvSpPr>
        <p:spPr>
          <a:xfrm>
            <a:off x="235002" y="831273"/>
            <a:ext cx="8675916" cy="2772539"/>
          </a:xfrm>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b="1" dirty="0"/>
              <a:t>Part 1: </a:t>
            </a:r>
            <a:r>
              <a:rPr lang="en-US" sz="1600" dirty="0"/>
              <a:t>Launch the DEVASC VM and CSR1000v VM</a:t>
            </a:r>
          </a:p>
          <a:p>
            <a:pPr>
              <a:buFont typeface="Arial" panose="020B0604020202020204" pitchFamily="34" charset="0"/>
              <a:buChar char="•"/>
            </a:pPr>
            <a:r>
              <a:rPr lang="en-US" sz="1600" b="1" dirty="0"/>
              <a:t>Part 2: </a:t>
            </a:r>
            <a:r>
              <a:rPr lang="en-US" sz="1600" dirty="0"/>
              <a:t>Create a Python Virtual Environment (venv)</a:t>
            </a:r>
          </a:p>
          <a:p>
            <a:pPr>
              <a:buFont typeface="Arial" panose="020B0604020202020204" pitchFamily="34" charset="0"/>
              <a:buChar char="•"/>
            </a:pPr>
            <a:r>
              <a:rPr lang="en-US" sz="1600" b="1" dirty="0"/>
              <a:t>Part 3: </a:t>
            </a:r>
            <a:r>
              <a:rPr lang="en-US" sz="1600" dirty="0"/>
              <a:t>Using the pyATS testing library</a:t>
            </a:r>
          </a:p>
          <a:p>
            <a:pPr>
              <a:buFont typeface="Arial" panose="020B0604020202020204" pitchFamily="34" charset="0"/>
              <a:buChar char="•"/>
            </a:pPr>
            <a:r>
              <a:rPr lang="en-US" sz="1600" b="1" dirty="0"/>
              <a:t>Part 4: </a:t>
            </a:r>
            <a:r>
              <a:rPr lang="en-US" sz="1600" dirty="0"/>
              <a:t>Introducing Genie and creating a testbed file</a:t>
            </a:r>
          </a:p>
          <a:p>
            <a:pPr>
              <a:buFont typeface="Arial" panose="020B0604020202020204" pitchFamily="34" charset="0"/>
              <a:buChar char="•"/>
            </a:pPr>
            <a:r>
              <a:rPr lang="en-US" sz="1600" b="1" dirty="0"/>
              <a:t>Part 5: </a:t>
            </a:r>
            <a:r>
              <a:rPr lang="en-US" sz="1600" dirty="0"/>
              <a:t>Using Genie to compare configurations</a:t>
            </a:r>
          </a:p>
          <a:p>
            <a:pPr marL="0" indent="0">
              <a:buNone/>
            </a:pPr>
            <a:endParaRPr lang="en-US" sz="1600" dirty="0"/>
          </a:p>
        </p:txBody>
      </p:sp>
    </p:spTree>
    <p:custDataLst>
      <p:tags r:id="rId1"/>
    </p:custDataLst>
    <p:extLst>
      <p:ext uri="{BB962C8B-B14F-4D97-AF65-F5344CB8AC3E}">
        <p14:creationId xmlns:p14="http://schemas.microsoft.com/office/powerpoint/2010/main" val="116614164"/>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7.7 Network Simulation</a:t>
            </a:r>
          </a:p>
        </p:txBody>
      </p:sp>
    </p:spTree>
    <p:custDataLst>
      <p:tags r:id="rId1"/>
    </p:custDataLst>
    <p:extLst>
      <p:ext uri="{BB962C8B-B14F-4D97-AF65-F5344CB8AC3E}">
        <p14:creationId xmlns:p14="http://schemas.microsoft.com/office/powerpoint/2010/main" val="2614396657"/>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Network simulation</a:t>
            </a:r>
            <a:br>
              <a:rPr lang="en-US" altLang="en-US" dirty="0"/>
            </a:br>
            <a:r>
              <a:rPr lang="en-US" dirty="0"/>
              <a:t>Network Simulation and VIRL</a:t>
            </a:r>
          </a:p>
        </p:txBody>
      </p:sp>
      <p:sp>
        <p:nvSpPr>
          <p:cNvPr id="2" name="Content Placeholder 1"/>
          <p:cNvSpPr>
            <a:spLocks noGrp="1"/>
          </p:cNvSpPr>
          <p:nvPr>
            <p:ph idx="1"/>
          </p:nvPr>
        </p:nvSpPr>
        <p:spPr>
          <a:xfrm>
            <a:off x="145357" y="831273"/>
            <a:ext cx="8725511" cy="3871356"/>
          </a:xfrm>
        </p:spPr>
        <p:txBody>
          <a:bodyPr/>
          <a:lstStyle/>
          <a:p>
            <a:pPr>
              <a:buFont typeface="Arial" panose="020B0604020202020204" pitchFamily="34" charset="0"/>
              <a:buChar char="•"/>
            </a:pPr>
            <a:r>
              <a:rPr lang="en-US" sz="1400" dirty="0"/>
              <a:t>Network simulation provides a means to test network configurations, debug configuration code, and to work with and learn Cisco infrastructure and APIs in a safe, convenient, and non-cost-prohibitive way.</a:t>
            </a:r>
          </a:p>
          <a:p>
            <a:pPr>
              <a:buFont typeface="Arial" panose="020B0604020202020204" pitchFamily="34" charset="0"/>
              <a:buChar char="•"/>
            </a:pPr>
            <a:r>
              <a:rPr lang="en-US" sz="1400" dirty="0"/>
              <a:t>Cisco Virtual Internet Routing Laboratory (VIRL) is a commercial product originally developed for internal use at Cisco, with broad and active community support. Now in version 2, VIRL can run on bare metal, or on large virtual machines on several hypervisor platforms.</a:t>
            </a:r>
          </a:p>
          <a:p>
            <a:pPr>
              <a:buFont typeface="Arial" panose="020B0604020202020204" pitchFamily="34" charset="0"/>
              <a:buChar char="•"/>
            </a:pPr>
            <a:r>
              <a:rPr lang="en-US" sz="1400" dirty="0"/>
              <a:t>The virtual equipment that runs inside VIRL uses the same code that runs inside actual Cisco products. </a:t>
            </a:r>
          </a:p>
          <a:p>
            <a:pPr marL="0" indent="0" algn="l">
              <a:buNone/>
            </a:pPr>
            <a:r>
              <a:rPr lang="en-IN" sz="1400" b="1" dirty="0"/>
              <a:t>VIRL components and workflow</a:t>
            </a:r>
          </a:p>
          <a:p>
            <a:pPr>
              <a:buFont typeface="Arial" panose="020B0604020202020204" pitchFamily="34" charset="0"/>
              <a:buChar char="•"/>
            </a:pPr>
            <a:r>
              <a:rPr lang="en-US" sz="1400" dirty="0"/>
              <a:t>VIRL provides a local CLI for system management, a REST interface for integration with automation, and a powerful UI that offers a complete graphical environment for building and configuring simulation topologies.</a:t>
            </a:r>
          </a:p>
          <a:p>
            <a:pPr>
              <a:buFont typeface="Arial" panose="020B0604020202020204" pitchFamily="34" charset="0"/>
              <a:buChar char="•"/>
            </a:pPr>
            <a:r>
              <a:rPr lang="en-US" sz="1400" dirty="0"/>
              <a:t>The UI comes with several topologies to get started. Among these is a two-router IOS network simulation that can quickly be made active and explored. </a:t>
            </a:r>
          </a:p>
          <a:p>
            <a:pPr marL="0" indent="0">
              <a:buNone/>
            </a:pPr>
            <a:r>
              <a:rPr lang="en-US" sz="1400" dirty="0"/>
              <a:t>	</a:t>
            </a:r>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3477840669"/>
      </p:ext>
    </p:extLst>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Network simulation</a:t>
            </a:r>
            <a:br>
              <a:rPr lang="en-US" altLang="en-US" dirty="0"/>
            </a:br>
            <a:r>
              <a:rPr lang="en-US" dirty="0"/>
              <a:t>Network Simulation and VIRL (Contd.)</a:t>
            </a:r>
          </a:p>
        </p:txBody>
      </p:sp>
      <p:sp>
        <p:nvSpPr>
          <p:cNvPr id="2" name="Content Placeholder 1"/>
          <p:cNvSpPr>
            <a:spLocks noGrp="1"/>
          </p:cNvSpPr>
          <p:nvPr>
            <p:ph idx="1"/>
          </p:nvPr>
        </p:nvSpPr>
        <p:spPr>
          <a:xfrm>
            <a:off x="36576" y="796914"/>
            <a:ext cx="3243388" cy="3906982"/>
          </a:xfrm>
        </p:spPr>
        <p:txBody>
          <a:bodyPr/>
          <a:lstStyle/>
          <a:p>
            <a:pPr>
              <a:buFont typeface="Arial" panose="020B0604020202020204" pitchFamily="34" charset="0"/>
              <a:buChar char="•"/>
            </a:pPr>
            <a:r>
              <a:rPr lang="en-US" sz="1400" dirty="0"/>
              <a:t>VIRL's </a:t>
            </a:r>
            <a:r>
              <a:rPr lang="en-US" sz="1400" b="1" dirty="0"/>
              <a:t>Design Perspective</a:t>
            </a:r>
            <a:r>
              <a:rPr lang="en-US" sz="1400" dirty="0"/>
              <a:t> view allows to modify existing simulations or compose new simulations by dragging, dropping, and connecting network entities, configuring them.</a:t>
            </a:r>
          </a:p>
          <a:p>
            <a:pPr>
              <a:buFont typeface="Arial" panose="020B0604020202020204" pitchFamily="34" charset="0"/>
              <a:buChar char="•"/>
            </a:pPr>
            <a:r>
              <a:rPr lang="en-US" sz="1400" dirty="0"/>
              <a:t>The visualization has clickable elements that explore configuration of entities and make changes via the WebUI, or by connecting to network elements via console. </a:t>
            </a:r>
          </a:p>
          <a:p>
            <a:pPr marL="0" indent="0">
              <a:buNone/>
            </a:pPr>
            <a:endParaRPr lang="en-US" sz="1400" dirty="0"/>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CE5AD850-AF77-4CCA-BD01-12D74DE3D4B2}"/>
              </a:ext>
            </a:extLst>
          </p:cNvPr>
          <p:cNvPicPr>
            <a:picLocks noChangeAspect="1"/>
          </p:cNvPicPr>
          <p:nvPr/>
        </p:nvPicPr>
        <p:blipFill>
          <a:blip r:embed="rId4"/>
          <a:stretch>
            <a:fillRect/>
          </a:stretch>
        </p:blipFill>
        <p:spPr>
          <a:xfrm>
            <a:off x="3279964" y="807691"/>
            <a:ext cx="5693463" cy="396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06669879"/>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Network simulation</a:t>
            </a:r>
            <a:br>
              <a:rPr lang="en-US" altLang="en-US" dirty="0"/>
            </a:br>
            <a:r>
              <a:rPr lang="en-US" dirty="0"/>
              <a:t>Network Simulation and VIRL (Contd.)</a:t>
            </a:r>
          </a:p>
        </p:txBody>
      </p:sp>
      <p:sp>
        <p:nvSpPr>
          <p:cNvPr id="2" name="Content Placeholder 1"/>
          <p:cNvSpPr>
            <a:spLocks noGrp="1"/>
          </p:cNvSpPr>
          <p:nvPr>
            <p:ph idx="1"/>
          </p:nvPr>
        </p:nvSpPr>
        <p:spPr>
          <a:xfrm>
            <a:off x="145357" y="831273"/>
            <a:ext cx="8998642" cy="3716976"/>
          </a:xfrm>
        </p:spPr>
        <p:txBody>
          <a:bodyPr/>
          <a:lstStyle/>
          <a:p>
            <a:pPr marL="0" indent="0">
              <a:buNone/>
            </a:pPr>
            <a:r>
              <a:rPr lang="en-US" sz="1400" b="1" dirty="0"/>
              <a:t>VIRL Files</a:t>
            </a:r>
            <a:endParaRPr lang="en-US" sz="1400" dirty="0"/>
          </a:p>
          <a:p>
            <a:pPr>
              <a:buFont typeface="Arial" panose="020B0604020202020204" pitchFamily="34" charset="0"/>
              <a:buChar char="•"/>
            </a:pPr>
            <a:r>
              <a:rPr lang="en-US" sz="1400" dirty="0"/>
              <a:t>The individual device configurations, or entire simulated network configs can be extracted as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.virl</a:t>
            </a:r>
            <a:r>
              <a:rPr lang="en-US" sz="1400" b="1" dirty="0"/>
              <a:t> </a:t>
            </a:r>
            <a:r>
              <a:rPr lang="en-US" sz="1400" dirty="0"/>
              <a:t>files.</a:t>
            </a:r>
          </a:p>
          <a:p>
            <a:pPr>
              <a:buFont typeface="Arial" panose="020B0604020202020204" pitchFamily="34" charset="0"/>
              <a:buChar char="•"/>
            </a:pPr>
            <a:r>
              <a:rPr lang="en-US" sz="1400" dirty="0"/>
              <a:t>VIRL enables you to define simulations as code, enabling both-ways integration with other software platforms for network management and testing.</a:t>
            </a:r>
          </a:p>
          <a:p>
            <a:pPr>
              <a:buFont typeface="Arial" panose="020B0604020202020204" pitchFamily="34" charset="0"/>
              <a:buChar char="•"/>
            </a:pPr>
            <a:r>
              <a:rPr lang="en-US" sz="1400" dirty="0"/>
              <a:t>VIRL's native configuration format is called a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.virl</a:t>
            </a:r>
            <a:r>
              <a:rPr lang="en-US" sz="1400" b="1" dirty="0"/>
              <a:t> </a:t>
            </a:r>
            <a:r>
              <a:rPr lang="en-US" sz="1400" dirty="0"/>
              <a:t>file which is a human-readable YAML file.</a:t>
            </a:r>
          </a:p>
          <a:p>
            <a:pPr>
              <a:buFont typeface="Arial" panose="020B0604020202020204" pitchFamily="34" charset="0"/>
              <a:buChar char="•"/>
            </a:pPr>
            <a:r>
              <a:rPr lang="en-US" sz="1400" dirty="0"/>
              <a:t>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.virl</a:t>
            </a:r>
            <a:r>
              <a:rPr lang="en-US" sz="1400" b="1" dirty="0"/>
              <a:t> </a:t>
            </a:r>
            <a:r>
              <a:rPr lang="en-US" sz="1400" dirty="0"/>
              <a:t>file contains complete descriptions of the IOS routers, their interface configurations and connection, credentials for accessing them, and other details.</a:t>
            </a:r>
          </a:p>
          <a:p>
            <a:pPr>
              <a:buFont typeface="Arial" panose="020B0604020202020204" pitchFamily="34" charset="0"/>
              <a:buChar char="•"/>
            </a:pPr>
            <a:r>
              <a:rPr lang="en-US" sz="1400" dirty="0"/>
              <a:t>These files can be used to launch simulations via the VIRL REST API and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.virl</a:t>
            </a:r>
            <a:r>
              <a:rPr lang="en-US" sz="1400" b="1" dirty="0"/>
              <a:t> </a:t>
            </a:r>
            <a:r>
              <a:rPr lang="en-US" sz="1400" dirty="0"/>
              <a:t>files can be converted to and from testbed files to use with PyATS and Genie.</a:t>
            </a:r>
          </a:p>
          <a:p>
            <a:pPr>
              <a:buFont typeface="Arial" panose="020B0604020202020204" pitchFamily="34" charset="0"/>
              <a:buChar char="•"/>
            </a:pPr>
            <a:r>
              <a:rPr lang="en-US" sz="1400" dirty="0"/>
              <a:t>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.virl</a:t>
            </a:r>
            <a:r>
              <a:rPr lang="en-US" sz="1400" b="1" dirty="0"/>
              <a:t> </a:t>
            </a:r>
            <a:r>
              <a:rPr lang="en-US" sz="1400" dirty="0"/>
              <a:t>file provides a method for determining if configuration drift has occurred on the simulation. </a:t>
            </a:r>
          </a:p>
        </p:txBody>
      </p:sp>
    </p:spTree>
    <p:custDataLst>
      <p:tags r:id="rId1"/>
    </p:custDataLst>
    <p:extLst>
      <p:ext uri="{BB962C8B-B14F-4D97-AF65-F5344CB8AC3E}">
        <p14:creationId xmlns:p14="http://schemas.microsoft.com/office/powerpoint/2010/main" val="1619744189"/>
      </p:ext>
    </p:extLst>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456270" cy="1802391"/>
          </a:xfrm>
        </p:spPr>
        <p:txBody>
          <a:bodyPr/>
          <a:lstStyle/>
          <a:p>
            <a:r>
              <a:rPr lang="en-US" dirty="0">
                <a:solidFill>
                  <a:schemeClr val="accent5">
                    <a:lumMod val="40000"/>
                    <a:lumOff val="60000"/>
                  </a:schemeClr>
                </a:solidFill>
              </a:rPr>
              <a:t>7.8 Infrastructure and Automation Summary</a:t>
            </a:r>
          </a:p>
        </p:txBody>
      </p:sp>
    </p:spTree>
    <p:custDataLst>
      <p:tags r:id="rId1"/>
    </p:custDataLst>
    <p:extLst>
      <p:ext uri="{BB962C8B-B14F-4D97-AF65-F5344CB8AC3E}">
        <p14:creationId xmlns:p14="http://schemas.microsoft.com/office/powerpoint/2010/main" val="3533208545"/>
      </p:ext>
    </p:extLst>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 Summary</a:t>
            </a:r>
            <a:br>
              <a:rPr lang="en-US" altLang="en-US" dirty="0"/>
            </a:br>
            <a:r>
              <a:rPr lang="en-US" dirty="0"/>
              <a:t>What Did I Learn in this Module?</a:t>
            </a:r>
          </a:p>
        </p:txBody>
      </p:sp>
      <p:sp>
        <p:nvSpPr>
          <p:cNvPr id="2" name="Content Placeholder 1"/>
          <p:cNvSpPr>
            <a:spLocks noGrp="1"/>
          </p:cNvSpPr>
          <p:nvPr>
            <p:ph idx="1"/>
          </p:nvPr>
        </p:nvSpPr>
        <p:spPr>
          <a:xfrm>
            <a:off x="145357" y="831273"/>
            <a:ext cx="8822797" cy="3635219"/>
          </a:xfrm>
        </p:spPr>
        <p:txBody>
          <a:bodyPr/>
          <a:lstStyle/>
          <a:p>
            <a:pPr>
              <a:buFont typeface="Arial" panose="020B0604020202020204" pitchFamily="34" charset="0"/>
              <a:buChar char="•"/>
            </a:pPr>
            <a:r>
              <a:rPr lang="en-US" sz="1400" dirty="0"/>
              <a:t>Automation is using code to configure, deploy, and manage applications together with the compute, storage, and network infrastructures and services on which they run.</a:t>
            </a:r>
          </a:p>
          <a:p>
            <a:pPr>
              <a:buFont typeface="Arial" panose="020B0604020202020204" pitchFamily="34" charset="0"/>
              <a:buChar char="•"/>
            </a:pPr>
            <a:r>
              <a:rPr lang="en-US" sz="1400" dirty="0"/>
              <a:t>Cloud computing, lets developers and operators use software to requisition, configure, deploy, and manage bare-metal and virtualized compute, storage, and network resources.</a:t>
            </a:r>
          </a:p>
          <a:p>
            <a:pPr>
              <a:buFont typeface="Arial" panose="020B0604020202020204" pitchFamily="34" charset="0"/>
              <a:buChar char="•"/>
            </a:pPr>
            <a:r>
              <a:rPr lang="en-US" sz="1400" dirty="0"/>
              <a:t>For full-stack automation to be truly effective, it requires changes to organizational culture, including breaking down the historical divides between Development (Dev) and Operations (Ops).</a:t>
            </a:r>
          </a:p>
          <a:p>
            <a:pPr>
              <a:buFont typeface="Arial" panose="020B0604020202020204" pitchFamily="34" charset="0"/>
              <a:buChar char="•"/>
            </a:pPr>
            <a:r>
              <a:rPr lang="en-US" sz="1400" dirty="0"/>
              <a:t>DevOps/SRE have many core principles and best practices: A focus on automation, the idea that failure is normal and a reframing of availability in terms of what a business can tolerate. </a:t>
            </a:r>
          </a:p>
          <a:p>
            <a:pPr>
              <a:buFont typeface="Arial" panose="020B0604020202020204" pitchFamily="34" charset="0"/>
              <a:buChar char="•"/>
            </a:pPr>
            <a:r>
              <a:rPr lang="en-US" sz="1400" dirty="0"/>
              <a:t>Cloud automation enables you to provision virtualized hosts, configure virtual networks and other connectivity, requisition services, and then deploy applications on this infrastructure.</a:t>
            </a:r>
          </a:p>
          <a:p>
            <a:pPr>
              <a:buFont typeface="Arial" panose="020B0604020202020204" pitchFamily="34" charset="0"/>
              <a:buChar char="•"/>
            </a:pPr>
            <a:r>
              <a:rPr lang="en-US" sz="1400" dirty="0"/>
              <a:t>Three of the most popular automation tools are Ansible, Puppet, and Chef.</a:t>
            </a:r>
          </a:p>
          <a:p>
            <a:pPr>
              <a:buFont typeface="Arial" panose="020B0604020202020204" pitchFamily="34" charset="0"/>
              <a:buChar char="•"/>
            </a:pPr>
            <a:r>
              <a:rPr lang="en-US" sz="1400" dirty="0"/>
              <a:t>Immutability refers to maintaining systems entirely as code, performing no manual operations on them at all.</a:t>
            </a:r>
          </a:p>
          <a:p>
            <a:pPr>
              <a:buFont typeface="Arial" panose="020B0604020202020204" pitchFamily="34" charset="0"/>
              <a:buChar char="•"/>
            </a:pPr>
            <a:endParaRPr lang="en-US" sz="1400" dirty="0"/>
          </a:p>
          <a:p>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64976364"/>
      </p:ext>
    </p:extLst>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 Summary</a:t>
            </a:r>
            <a:br>
              <a:rPr lang="en-US" altLang="en-US" dirty="0"/>
            </a:br>
            <a:r>
              <a:rPr lang="en-US" dirty="0"/>
              <a:t>What Did I Learn in this Module? (Contd.)</a:t>
            </a:r>
          </a:p>
        </p:txBody>
      </p:sp>
      <p:sp>
        <p:nvSpPr>
          <p:cNvPr id="2" name="Content Placeholder 1"/>
          <p:cNvSpPr>
            <a:spLocks noGrp="1"/>
          </p:cNvSpPr>
          <p:nvPr>
            <p:ph idx="1"/>
          </p:nvPr>
        </p:nvSpPr>
        <p:spPr>
          <a:xfrm>
            <a:off x="180526" y="831273"/>
            <a:ext cx="8705566" cy="2873219"/>
          </a:xfrm>
        </p:spPr>
        <p:txBody>
          <a:bodyPr/>
          <a:lstStyle/>
          <a:p>
            <a:pPr>
              <a:buFont typeface="Arial" panose="020B0604020202020204" pitchFamily="34" charset="0"/>
              <a:buChar char="•"/>
            </a:pPr>
            <a:r>
              <a:rPr lang="en-US" sz="1400" dirty="0"/>
              <a:t>The unit test framework is useful in test-driven development (TDD) environments.</a:t>
            </a:r>
          </a:p>
          <a:p>
            <a:pPr>
              <a:buFont typeface="Arial" panose="020B0604020202020204" pitchFamily="34" charset="0"/>
              <a:buChar char="•"/>
            </a:pPr>
            <a:r>
              <a:rPr lang="en-US" sz="1400" dirty="0"/>
              <a:t>Network simulation provides a means to test network configurations, debug configuration code, and to work with and learn Cisco infrastructure and APIs in a safe, convenient, and non-cost-prohibitive way.</a:t>
            </a:r>
          </a:p>
          <a:p>
            <a:pPr>
              <a:buFont typeface="Arial" panose="020B0604020202020204" pitchFamily="34" charset="0"/>
              <a:buChar char="•"/>
            </a:pPr>
            <a:r>
              <a:rPr lang="en-US" sz="1400" dirty="0"/>
              <a:t>Cisco Virtual Internet Routing Laboratory (VIRL) can run on bare metal or on large virtual machines on several hypervisor platforms.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4333217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8479523" cy="1022595"/>
          </a:xfrm>
        </p:spPr>
        <p:txBody>
          <a:bodyPr/>
          <a:lstStyle/>
          <a:p>
            <a:r>
              <a:rPr lang="en-US" sz="1600" dirty="0"/>
              <a:t>Introduction to Infrastructure and Automation</a:t>
            </a:r>
            <a:br>
              <a:rPr lang="en-US" sz="1600" dirty="0"/>
            </a:br>
            <a:r>
              <a:rPr lang="en-US" dirty="0"/>
              <a:t>Lab – Install the CSR1000v VM</a:t>
            </a:r>
          </a:p>
        </p:txBody>
      </p:sp>
      <p:sp>
        <p:nvSpPr>
          <p:cNvPr id="2" name="Content Placeholder 1"/>
          <p:cNvSpPr>
            <a:spLocks noGrp="1"/>
          </p:cNvSpPr>
          <p:nvPr>
            <p:ph idx="1"/>
          </p:nvPr>
        </p:nvSpPr>
        <p:spPr>
          <a:xfrm>
            <a:off x="250521" y="914400"/>
            <a:ext cx="8690314" cy="3457183"/>
          </a:xfrm>
        </p:spPr>
        <p:txBody>
          <a:bodyPr/>
          <a:lstStyle/>
          <a:p>
            <a:pPr marL="0" indent="0">
              <a:buNone/>
            </a:pPr>
            <a:r>
              <a:rPr lang="en-US" sz="1600" dirty="0"/>
              <a:t>In topic 7.4 of this module, you will have two labs that require a different VM. In this lab, you install this VM, so it is ready for you when you get to topic 7.4.</a:t>
            </a:r>
          </a:p>
          <a:p>
            <a:pPr marL="0" indent="0">
              <a:buNone/>
            </a:pPr>
            <a:r>
              <a:rPr lang="en-US" sz="1600" dirty="0"/>
              <a:t>In this lab, you will complete the following objectives:</a:t>
            </a:r>
          </a:p>
          <a:p>
            <a:pPr>
              <a:buFont typeface="Arial" panose="020B0604020202020204" pitchFamily="34" charset="0"/>
              <a:buChar char="•"/>
            </a:pPr>
            <a:r>
              <a:rPr lang="en-US" sz="1600" b="1" dirty="0"/>
              <a:t>Part 1: </a:t>
            </a:r>
            <a:r>
              <a:rPr lang="en-US" sz="1600" dirty="0"/>
              <a:t>Install the DEVASC-LAB VM on VirtualBox</a:t>
            </a:r>
          </a:p>
          <a:p>
            <a:pPr>
              <a:buFont typeface="Arial" panose="020B0604020202020204" pitchFamily="34" charset="0"/>
              <a:buChar char="•"/>
            </a:pPr>
            <a:r>
              <a:rPr lang="en-US" sz="1600" b="1" dirty="0"/>
              <a:t>Part 2:</a:t>
            </a:r>
            <a:r>
              <a:rPr lang="en-US" sz="1600" dirty="0"/>
              <a:t> Install the CSR1000v VM on VirtualBox</a:t>
            </a:r>
          </a:p>
          <a:p>
            <a:pPr>
              <a:buFont typeface="Arial" panose="020B0604020202020204" pitchFamily="34" charset="0"/>
              <a:buChar char="•"/>
            </a:pPr>
            <a:r>
              <a:rPr lang="en-US" sz="1600" b="1" dirty="0"/>
              <a:t>Part 3: </a:t>
            </a:r>
            <a:r>
              <a:rPr lang="en-US" sz="1600" dirty="0"/>
              <a:t>Verify Communications to CSR1000v VM</a:t>
            </a:r>
          </a:p>
        </p:txBody>
      </p:sp>
    </p:spTree>
    <p:extLst>
      <p:ext uri="{BB962C8B-B14F-4D97-AF65-F5344CB8AC3E}">
        <p14:creationId xmlns:p14="http://schemas.microsoft.com/office/powerpoint/2010/main" val="2477484403"/>
      </p:ext>
    </p:extLst>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7</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116826632"/>
              </p:ext>
            </p:extLst>
          </p:nvPr>
        </p:nvGraphicFramePr>
        <p:xfrm>
          <a:off x="144463" y="798512"/>
          <a:ext cx="8853486" cy="214376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2077891">
                <a:tc>
                  <a:txBody>
                    <a:bodyPr/>
                    <a:lstStyle/>
                    <a:p>
                      <a:pPr marL="173038" indent="-173038">
                        <a:spcBef>
                          <a:spcPts val="200"/>
                        </a:spcBef>
                        <a:spcAft>
                          <a:spcPts val="200"/>
                        </a:spcAft>
                        <a:buFont typeface="Arial" panose="020B0604020202020204" pitchFamily="34" charset="0"/>
                        <a:buChar char="•"/>
                      </a:pPr>
                      <a:r>
                        <a:rPr lang="en-US" sz="1600" b="0" dirty="0">
                          <a:solidFill>
                            <a:srgbClr val="000000"/>
                          </a:solidFill>
                          <a:latin typeface="+mn-lt"/>
                        </a:rPr>
                        <a:t>DevOps</a:t>
                      </a:r>
                    </a:p>
                    <a:p>
                      <a:pPr marL="173038" indent="-173038">
                        <a:spcBef>
                          <a:spcPts val="200"/>
                        </a:spcBef>
                        <a:spcAft>
                          <a:spcPts val="200"/>
                        </a:spcAft>
                        <a:buFont typeface="Arial" panose="020B0604020202020204" pitchFamily="34" charset="0"/>
                        <a:buChar char="•"/>
                      </a:pPr>
                      <a:r>
                        <a:rPr lang="en-US" sz="1600" b="0" baseline="0" dirty="0">
                          <a:solidFill>
                            <a:srgbClr val="000000"/>
                          </a:solidFill>
                          <a:latin typeface="+mn-lt"/>
                        </a:rPr>
                        <a:t>Site Reliability Engineer</a:t>
                      </a:r>
                    </a:p>
                    <a:p>
                      <a:pPr marL="173038" indent="-173038">
                        <a:spcBef>
                          <a:spcPts val="200"/>
                        </a:spcBef>
                        <a:spcAft>
                          <a:spcPts val="200"/>
                        </a:spcAft>
                        <a:buFont typeface="Arial" panose="020B0604020202020204" pitchFamily="34" charset="0"/>
                        <a:buChar char="•"/>
                      </a:pPr>
                      <a:r>
                        <a:rPr lang="en-US" sz="1600" b="0" baseline="0" dirty="0">
                          <a:solidFill>
                            <a:srgbClr val="000000"/>
                          </a:solidFill>
                          <a:latin typeface="+mn-lt"/>
                        </a:rPr>
                        <a:t>Bash </a:t>
                      </a:r>
                    </a:p>
                    <a:p>
                      <a:pPr marL="173038" indent="-173038">
                        <a:spcBef>
                          <a:spcPts val="200"/>
                        </a:spcBef>
                        <a:spcAft>
                          <a:spcPts val="200"/>
                        </a:spcAft>
                        <a:buFont typeface="Arial" panose="020B0604020202020204" pitchFamily="34" charset="0"/>
                        <a:buChar char="•"/>
                      </a:pPr>
                      <a:r>
                        <a:rPr lang="en-US" sz="1600" b="0" baseline="0" dirty="0">
                          <a:solidFill>
                            <a:srgbClr val="000000"/>
                          </a:solidFill>
                          <a:latin typeface="+mn-lt"/>
                        </a:rPr>
                        <a:t>Idempotency</a:t>
                      </a:r>
                    </a:p>
                    <a:p>
                      <a:pPr marL="173038" indent="-173038">
                        <a:spcBef>
                          <a:spcPts val="200"/>
                        </a:spcBef>
                        <a:spcAft>
                          <a:spcPts val="200"/>
                        </a:spcAft>
                        <a:buFont typeface="Arial" panose="020B0604020202020204" pitchFamily="34" charset="0"/>
                        <a:buChar char="•"/>
                      </a:pPr>
                      <a:r>
                        <a:rPr lang="en-US" sz="1600" b="0" dirty="0">
                          <a:solidFill>
                            <a:srgbClr val="000000"/>
                          </a:solidFill>
                        </a:rPr>
                        <a:t>Infrastructure-as-a-Service</a:t>
                      </a:r>
                      <a:endParaRPr lang="en-US" sz="1600" b="0" baseline="0" dirty="0">
                        <a:solidFill>
                          <a:srgbClr val="000000"/>
                        </a:solidFill>
                        <a:latin typeface="+mn-lt"/>
                      </a:endParaRPr>
                    </a:p>
                    <a:p>
                      <a:pPr marL="173038" indent="-173038">
                        <a:spcBef>
                          <a:spcPts val="200"/>
                        </a:spcBef>
                        <a:spcAft>
                          <a:spcPts val="200"/>
                        </a:spcAft>
                        <a:buFont typeface="Arial" panose="020B0604020202020204" pitchFamily="34" charset="0"/>
                        <a:buChar char="•"/>
                      </a:pPr>
                      <a:endParaRPr lang="en-US" sz="1600" b="0" baseline="0" dirty="0">
                        <a:solidFill>
                          <a:srgbClr val="000000"/>
                        </a:solidFill>
                        <a:latin typeface="+mn-lt"/>
                      </a:endParaRPr>
                    </a:p>
                    <a:p>
                      <a:pPr marL="173038" indent="-173038">
                        <a:spcBef>
                          <a:spcPts val="200"/>
                        </a:spcBef>
                        <a:spcAft>
                          <a:spcPts val="200"/>
                        </a:spcAft>
                        <a:buFont typeface="Arial" panose="020B0604020202020204" pitchFamily="34" charset="0"/>
                        <a:buChar char="•"/>
                      </a:pPr>
                      <a:endParaRPr lang="en-US" sz="1600" b="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baseline="0" dirty="0">
                          <a:solidFill>
                            <a:srgbClr val="000000"/>
                          </a:solidFill>
                          <a:latin typeface="+mn-lt"/>
                        </a:rPr>
                        <a:t>Statelessness</a:t>
                      </a:r>
                      <a:endParaRPr lang="en-US" sz="1600" b="0" kern="1200" dirty="0">
                        <a:solidFill>
                          <a:srgbClr val="000000"/>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rgbClr val="000000"/>
                          </a:solidFill>
                          <a:latin typeface="+mn-lt"/>
                          <a:ea typeface="+mn-ea"/>
                          <a:cs typeface="+mn-cs"/>
                        </a:rPr>
                        <a:t>Ansible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rgbClr val="000000"/>
                          </a:solidFill>
                          <a:latin typeface="+mn-lt"/>
                          <a:ea typeface="+mn-ea"/>
                          <a:cs typeface="+mn-cs"/>
                        </a:rPr>
                        <a:t>Puppet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rgbClr val="000000"/>
                          </a:solidFill>
                          <a:latin typeface="+mn-lt"/>
                          <a:ea typeface="+mn-ea"/>
                          <a:cs typeface="+mn-cs"/>
                        </a:rPr>
                        <a:t>Chef</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dirty="0">
                          <a:solidFill>
                            <a:srgbClr val="000000"/>
                          </a:solidFill>
                        </a:rPr>
                        <a:t>Software Defined Networks (SDN) </a:t>
                      </a:r>
                      <a:endParaRPr lang="en-US" sz="1600" b="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rgbClr val="000000"/>
                          </a:solidFill>
                          <a:latin typeface="+mn-lt"/>
                          <a:ea typeface="+mn-ea"/>
                          <a:cs typeface="+mn-cs"/>
                        </a:rPr>
                        <a:t>GitOps</a:t>
                      </a:r>
                    </a:p>
                    <a:p>
                      <a:pPr marL="285750" indent="-285750">
                        <a:buFont typeface="Arial" panose="020B0604020202020204" pitchFamily="34" charset="0"/>
                        <a:buChar char="•"/>
                      </a:pPr>
                      <a:r>
                        <a:rPr lang="en-US" sz="1600" b="0" dirty="0">
                          <a:solidFill>
                            <a:srgbClr val="000000"/>
                          </a:solidFill>
                        </a:rPr>
                        <a:t>Python Automated Test System (pyATS) </a:t>
                      </a:r>
                    </a:p>
                    <a:p>
                      <a:pPr marL="285750" indent="-285750">
                        <a:buFont typeface="Arial" panose="020B0604020202020204" pitchFamily="34" charset="0"/>
                        <a:buChar char="•"/>
                      </a:pPr>
                      <a:r>
                        <a:rPr lang="en-US" sz="1600" b="0" dirty="0">
                          <a:solidFill>
                            <a:srgbClr val="000000"/>
                          </a:solidFill>
                        </a:rPr>
                        <a:t>Virtual Internet Routing Laboratory (VIRL) </a:t>
                      </a:r>
                    </a:p>
                    <a:p>
                      <a:pPr marL="173038" indent="-173038">
                        <a:spcBef>
                          <a:spcPts val="200"/>
                        </a:spcBef>
                        <a:spcAft>
                          <a:spcPts val="200"/>
                        </a:spcAft>
                        <a:buFont typeface="Arial" panose="020B0604020202020204" pitchFamily="34" charset="0"/>
                        <a:buChar char="•"/>
                      </a:pPr>
                      <a:r>
                        <a:rPr lang="en-US" sz="1600" b="0" baseline="0" dirty="0">
                          <a:solidFill>
                            <a:srgbClr val="000000"/>
                          </a:solidFill>
                          <a:latin typeface="+mn-lt"/>
                        </a:rPr>
                        <a:t>CLI</a:t>
                      </a:r>
                    </a:p>
                    <a:p>
                      <a:pPr marL="173038" indent="-173038">
                        <a:spcBef>
                          <a:spcPts val="200"/>
                        </a:spcBef>
                        <a:spcAft>
                          <a:spcPts val="200"/>
                        </a:spcAft>
                        <a:buFont typeface="Arial" panose="020B0604020202020204" pitchFamily="34" charset="0"/>
                        <a:buChar char="•"/>
                      </a:pPr>
                      <a:r>
                        <a:rPr lang="en-US" sz="1600" b="0" baseline="0" dirty="0">
                          <a:solidFill>
                            <a:srgbClr val="000000"/>
                          </a:solidFill>
                          <a:latin typeface="+mn-lt"/>
                        </a:rPr>
                        <a:t>SDK</a:t>
                      </a:r>
                    </a:p>
                    <a:p>
                      <a:pPr marL="0" indent="0">
                        <a:buFont typeface="Arial" panose="020B0604020202020204" pitchFamily="34" charset="0"/>
                        <a:buNone/>
                      </a:pPr>
                      <a:endParaRPr lang="en-US" sz="16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965241096"/>
      </p:ext>
    </p:extLst>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6080310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983296" cy="1802391"/>
          </a:xfrm>
        </p:spPr>
        <p:txBody>
          <a:bodyPr/>
          <a:lstStyle/>
          <a:p>
            <a:r>
              <a:rPr lang="en-US" dirty="0">
                <a:solidFill>
                  <a:schemeClr val="accent5">
                    <a:lumMod val="40000"/>
                    <a:lumOff val="60000"/>
                  </a:schemeClr>
                </a:solidFill>
              </a:rPr>
              <a:t>7.1 Automating Infrastructure with Cisco</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a:t>
            </a:r>
            <a:br>
              <a:rPr lang="en-US" altLang="en-US" dirty="0"/>
            </a:br>
            <a:r>
              <a:rPr lang="en-US" altLang="en-US" dirty="0"/>
              <a:t>Introduction to Automating Infrastructure</a:t>
            </a:r>
          </a:p>
        </p:txBody>
      </p:sp>
      <p:sp>
        <p:nvSpPr>
          <p:cNvPr id="2" name="Content Placeholder 1"/>
          <p:cNvSpPr>
            <a:spLocks noGrp="1"/>
          </p:cNvSpPr>
          <p:nvPr>
            <p:ph idx="1"/>
          </p:nvPr>
        </p:nvSpPr>
        <p:spPr>
          <a:xfrm>
            <a:off x="118753" y="914953"/>
            <a:ext cx="8853286" cy="1828247"/>
          </a:xfrm>
        </p:spPr>
        <p:txBody>
          <a:bodyPr/>
          <a:lstStyle/>
          <a:p>
            <a:pPr>
              <a:buFont typeface="Arial" panose="020B0604020202020204" pitchFamily="34" charset="0"/>
              <a:buChar char="•"/>
            </a:pPr>
            <a:r>
              <a:rPr lang="en-US" sz="1600" dirty="0"/>
              <a:t>Automation is using code to configure, deploy, and manage applications together with the compute, storage, and network infrastructures and services on which they run.</a:t>
            </a:r>
          </a:p>
          <a:p>
            <a:pPr>
              <a:buFont typeface="Arial" panose="020B0604020202020204" pitchFamily="34" charset="0"/>
              <a:buChar char="•"/>
            </a:pPr>
            <a:r>
              <a:rPr lang="en-US" sz="1600" dirty="0"/>
              <a:t>For automation with Cisco infrastructure, the platforms can integrate with the common tools such as Ansible, Puppet, Chef and so on, or provide direct API access to the programmable infrastructure.</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a:t>
            </a:r>
            <a:br>
              <a:rPr lang="en-US" altLang="en-US" dirty="0"/>
            </a:br>
            <a:r>
              <a:rPr lang="en-US" altLang="en-US" dirty="0"/>
              <a:t>Cisco Automation Solutions</a:t>
            </a:r>
          </a:p>
        </p:txBody>
      </p:sp>
      <p:sp>
        <p:nvSpPr>
          <p:cNvPr id="2" name="Content Placeholder 1"/>
          <p:cNvSpPr>
            <a:spLocks noGrp="1"/>
          </p:cNvSpPr>
          <p:nvPr>
            <p:ph idx="1"/>
          </p:nvPr>
        </p:nvSpPr>
        <p:spPr>
          <a:xfrm>
            <a:off x="118753" y="731406"/>
            <a:ext cx="8853286" cy="577378"/>
          </a:xfrm>
        </p:spPr>
        <p:txBody>
          <a:bodyPr/>
          <a:lstStyle/>
          <a:p>
            <a:pPr marL="0" indent="0">
              <a:buNone/>
            </a:pPr>
            <a:r>
              <a:rPr lang="en-US" sz="1400" dirty="0"/>
              <a:t>There are several use cases for automation for the network. Depending on the operational model to be followed, there are choices to programmatically control the network configurations and infrastructure. </a:t>
            </a:r>
          </a:p>
        </p:txBody>
      </p:sp>
      <p:graphicFrame>
        <p:nvGraphicFramePr>
          <p:cNvPr id="3" name="Table 3">
            <a:extLst>
              <a:ext uri="{FF2B5EF4-FFF2-40B4-BE49-F238E27FC236}">
                <a16:creationId xmlns:a16="http://schemas.microsoft.com/office/drawing/2014/main" id="{90BFD31A-B029-49E7-8A25-3A0B6A438FB8}"/>
              </a:ext>
            </a:extLst>
          </p:cNvPr>
          <p:cNvGraphicFramePr>
            <a:graphicFrameLocks noGrp="1"/>
          </p:cNvGraphicFramePr>
          <p:nvPr>
            <p:extLst>
              <p:ext uri="{D42A27DB-BD31-4B8C-83A1-F6EECF244321}">
                <p14:modId xmlns:p14="http://schemas.microsoft.com/office/powerpoint/2010/main" val="3505126195"/>
              </p:ext>
            </p:extLst>
          </p:nvPr>
        </p:nvGraphicFramePr>
        <p:xfrm>
          <a:off x="118754" y="1282523"/>
          <a:ext cx="8853285" cy="3409972"/>
        </p:xfrm>
        <a:graphic>
          <a:graphicData uri="http://schemas.openxmlformats.org/drawingml/2006/table">
            <a:tbl>
              <a:tblPr firstRow="1" bandRow="1">
                <a:tableStyleId>{5C22544A-7EE6-4342-B048-85BDC9FD1C3A}</a:tableStyleId>
              </a:tblPr>
              <a:tblGrid>
                <a:gridCol w="2951095">
                  <a:extLst>
                    <a:ext uri="{9D8B030D-6E8A-4147-A177-3AD203B41FA5}">
                      <a16:colId xmlns:a16="http://schemas.microsoft.com/office/drawing/2014/main" val="2885771764"/>
                    </a:ext>
                  </a:extLst>
                </a:gridCol>
                <a:gridCol w="2951095">
                  <a:extLst>
                    <a:ext uri="{9D8B030D-6E8A-4147-A177-3AD203B41FA5}">
                      <a16:colId xmlns:a16="http://schemas.microsoft.com/office/drawing/2014/main" val="2216172429"/>
                    </a:ext>
                  </a:extLst>
                </a:gridCol>
                <a:gridCol w="2951095">
                  <a:extLst>
                    <a:ext uri="{9D8B030D-6E8A-4147-A177-3AD203B41FA5}">
                      <a16:colId xmlns:a16="http://schemas.microsoft.com/office/drawing/2014/main" val="3703417105"/>
                    </a:ext>
                  </a:extLst>
                </a:gridCol>
              </a:tblGrid>
              <a:tr h="758212">
                <a:tc>
                  <a:txBody>
                    <a:bodyPr/>
                    <a:lstStyle/>
                    <a:p>
                      <a:pPr algn="ctr"/>
                      <a:r>
                        <a:rPr lang="en-US" sz="1400" b="1" dirty="0"/>
                        <a:t>Walk: Read only automation</a:t>
                      </a:r>
                      <a:endParaRPr lang="en-US" dirty="0"/>
                    </a:p>
                  </a:txBody>
                  <a:tcPr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b="1" dirty="0"/>
                        <a:t>Run: Activate policies and provide self-service across multiple domains</a:t>
                      </a:r>
                      <a:endParaRPr lang="en-US" sz="1400" dirty="0"/>
                    </a:p>
                  </a:txBody>
                  <a:tcPr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b="1" dirty="0"/>
                        <a:t>Fly: Deploy applications, network configurations, and more through CI/CD</a:t>
                      </a:r>
                      <a:endParaRPr lang="en-US" sz="1400" dirty="0"/>
                    </a:p>
                  </a:txBody>
                  <a:tcPr anchor="ctr"/>
                </a:tc>
                <a:extLst>
                  <a:ext uri="{0D108BD9-81ED-4DB2-BD59-A6C34878D82A}">
                    <a16:rowId xmlns:a16="http://schemas.microsoft.com/office/drawing/2014/main" val="3960063469"/>
                  </a:ext>
                </a:extLst>
              </a:tr>
              <a:tr h="2470305">
                <a:tc>
                  <a:txBody>
                    <a:bodyPr/>
                    <a:lstStyle/>
                    <a:p>
                      <a:pPr marL="285750" lvl="1" indent="-285750">
                        <a:buFont typeface="Arial" panose="020B0604020202020204" pitchFamily="34" charset="0"/>
                        <a:buChar char="•"/>
                      </a:pPr>
                      <a:r>
                        <a:rPr lang="en-US" dirty="0"/>
                        <a:t>Using automation tools, information can be gathered about the network configuration. </a:t>
                      </a:r>
                    </a:p>
                    <a:p>
                      <a:pPr marL="285750" lvl="1" indent="-285750">
                        <a:buFont typeface="Arial" panose="020B0604020202020204" pitchFamily="34" charset="0"/>
                        <a:buChar char="•"/>
                      </a:pPr>
                      <a:r>
                        <a:rPr lang="en-US" dirty="0"/>
                        <a:t>One can use a read scenario to audit configurations and do the next natural step, which is to put the configuration back into compliance. </a:t>
                      </a:r>
                    </a:p>
                    <a:p>
                      <a:pPr marL="285750" lvl="1" indent="-285750">
                        <a:buFont typeface="Arial" panose="020B0604020202020204" pitchFamily="34" charset="0"/>
                        <a:buChar char="•"/>
                      </a:pPr>
                      <a:r>
                        <a:rPr lang="en-US" dirty="0"/>
                        <a:t>In the Automation Exchange, this shift is categorized as a walk-run-fly progression.</a:t>
                      </a:r>
                    </a:p>
                  </a:txBody>
                  <a:tcPr/>
                </a:tc>
                <a:tc>
                  <a:txBody>
                    <a:bodyPr/>
                    <a:lstStyle/>
                    <a:p>
                      <a:pPr marL="285750" lvl="1" indent="-285750">
                        <a:buFont typeface="Arial" panose="020B0604020202020204" pitchFamily="34" charset="0"/>
                        <a:buChar char="•"/>
                      </a:pPr>
                      <a:r>
                        <a:rPr lang="en-US" dirty="0"/>
                        <a:t>With these Run stage automation scenarios, the users can safely provision their own network updates. </a:t>
                      </a:r>
                    </a:p>
                    <a:p>
                      <a:pPr marL="285750" lvl="1" indent="-285750">
                        <a:buFont typeface="Arial" panose="020B0604020202020204" pitchFamily="34" charset="0"/>
                        <a:buChar char="•"/>
                      </a:pPr>
                      <a:r>
                        <a:rPr lang="en-US" dirty="0"/>
                        <a:t>On-boarding workflows can be automated, day-to-day network configurations can be managed, and daily scenarios can be pervaded.</a:t>
                      </a:r>
                    </a:p>
                    <a:p>
                      <a:endParaRPr lang="en-US" dirty="0"/>
                    </a:p>
                  </a:txBody>
                  <a:tcPr/>
                </a:tc>
                <a:tc>
                  <a:txBody>
                    <a:bodyPr/>
                    <a:lstStyle/>
                    <a:p>
                      <a:pPr marL="285750" lvl="1" indent="-285750">
                        <a:buFont typeface="Arial" panose="020B0604020202020204" pitchFamily="34" charset="0"/>
                        <a:buChar char="•"/>
                      </a:pPr>
                      <a:r>
                        <a:rPr lang="en-US" dirty="0"/>
                        <a:t>For more complex automation and programmable examples, the Fly stage of the DevNet Automation Exchange is used. </a:t>
                      </a:r>
                    </a:p>
                    <a:p>
                      <a:pPr marL="285750" lvl="1" indent="-285750">
                        <a:buFont typeface="Arial" panose="020B0604020202020204" pitchFamily="34" charset="0"/>
                        <a:buChar char="•"/>
                      </a:pPr>
                      <a:r>
                        <a:rPr lang="en-US" dirty="0"/>
                        <a:t>Here the needs can be managed by monitoring and proactively managing the users and devices, while also gaining insights with telemetry data.</a:t>
                      </a:r>
                    </a:p>
                    <a:p>
                      <a:endParaRPr lang="en-US" dirty="0"/>
                    </a:p>
                  </a:txBody>
                  <a:tcPr/>
                </a:tc>
                <a:extLst>
                  <a:ext uri="{0D108BD9-81ED-4DB2-BD59-A6C34878D82A}">
                    <a16:rowId xmlns:a16="http://schemas.microsoft.com/office/drawing/2014/main" val="1061010539"/>
                  </a:ext>
                </a:extLst>
              </a:tr>
            </a:tbl>
          </a:graphicData>
        </a:graphic>
      </p:graphicFrame>
    </p:spTree>
    <p:custDataLst>
      <p:tags r:id="rId1"/>
    </p:custDataLst>
    <p:extLst>
      <p:ext uri="{BB962C8B-B14F-4D97-AF65-F5344CB8AC3E}">
        <p14:creationId xmlns:p14="http://schemas.microsoft.com/office/powerpoint/2010/main" val="4668854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a:t>
            </a:r>
            <a:br>
              <a:rPr lang="en-US" altLang="en-US" dirty="0"/>
            </a:br>
            <a:r>
              <a:rPr lang="en-US" altLang="en-US" dirty="0"/>
              <a:t>Why Do We Need Automation?</a:t>
            </a:r>
          </a:p>
        </p:txBody>
      </p:sp>
      <p:sp>
        <p:nvSpPr>
          <p:cNvPr id="2" name="Content Placeholder 1"/>
          <p:cNvSpPr>
            <a:spLocks noGrp="1"/>
          </p:cNvSpPr>
          <p:nvPr>
            <p:ph idx="1"/>
          </p:nvPr>
        </p:nvSpPr>
        <p:spPr>
          <a:xfrm>
            <a:off x="118753" y="834569"/>
            <a:ext cx="8853286" cy="1305898"/>
          </a:xfrm>
        </p:spPr>
        <p:txBody>
          <a:bodyPr/>
          <a:lstStyle/>
          <a:p>
            <a:pPr>
              <a:buFont typeface="Arial" panose="020B0604020202020204" pitchFamily="34" charset="0"/>
              <a:buChar char="•"/>
            </a:pPr>
            <a:r>
              <a:rPr lang="en-US" sz="1400" dirty="0"/>
              <a:t>Speed and agility enable the business to explore, experiment with, and exploit opportunities ahead of their competition. </a:t>
            </a:r>
          </a:p>
          <a:p>
            <a:pPr>
              <a:buFont typeface="Arial" panose="020B0604020202020204" pitchFamily="34" charset="0"/>
              <a:buChar char="•"/>
            </a:pPr>
            <a:r>
              <a:rPr lang="en-US" sz="1400" dirty="0"/>
              <a:t>Developers need to accelerate every phase of software building: coding and iterating, testing, and staging. DevOps practices require developers to deploy and manage apps in production, so developers should also automate those activities.</a:t>
            </a:r>
          </a:p>
          <a:p>
            <a:pPr>
              <a:buFont typeface="Arial" panose="020B0604020202020204" pitchFamily="34" charset="0"/>
              <a:buChar char="•"/>
            </a:pPr>
            <a:endParaRPr lang="en-US" sz="1400" dirty="0"/>
          </a:p>
        </p:txBody>
      </p:sp>
      <p:graphicFrame>
        <p:nvGraphicFramePr>
          <p:cNvPr id="3" name="Table 3">
            <a:extLst>
              <a:ext uri="{FF2B5EF4-FFF2-40B4-BE49-F238E27FC236}">
                <a16:creationId xmlns:a16="http://schemas.microsoft.com/office/drawing/2014/main" id="{069DB165-A394-49D6-9B4C-4D212752F248}"/>
              </a:ext>
            </a:extLst>
          </p:cNvPr>
          <p:cNvGraphicFramePr>
            <a:graphicFrameLocks noGrp="1"/>
          </p:cNvGraphicFramePr>
          <p:nvPr>
            <p:extLst>
              <p:ext uri="{D42A27DB-BD31-4B8C-83A1-F6EECF244321}">
                <p14:modId xmlns:p14="http://schemas.microsoft.com/office/powerpoint/2010/main" val="4080290227"/>
              </p:ext>
            </p:extLst>
          </p:nvPr>
        </p:nvGraphicFramePr>
        <p:xfrm>
          <a:off x="440788" y="2341196"/>
          <a:ext cx="8337452" cy="1555555"/>
        </p:xfrm>
        <a:graphic>
          <a:graphicData uri="http://schemas.openxmlformats.org/drawingml/2006/table">
            <a:tbl>
              <a:tblPr firstRow="1" bandRow="1">
                <a:tableStyleId>{5C22544A-7EE6-4342-B048-85BDC9FD1C3A}</a:tableStyleId>
              </a:tblPr>
              <a:tblGrid>
                <a:gridCol w="8337452">
                  <a:extLst>
                    <a:ext uri="{9D8B030D-6E8A-4147-A177-3AD203B41FA5}">
                      <a16:colId xmlns:a16="http://schemas.microsoft.com/office/drawing/2014/main" val="1733695428"/>
                    </a:ext>
                  </a:extLst>
                </a:gridCol>
              </a:tblGrid>
              <a:tr h="457516">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IN" sz="1400" b="1" dirty="0"/>
                        <a:t>Disadvantages of Manual Operations</a:t>
                      </a:r>
                      <a:endParaRPr lang="en-US" dirty="0"/>
                    </a:p>
                  </a:txBody>
                  <a:tcPr anchor="ctr"/>
                </a:tc>
                <a:extLst>
                  <a:ext uri="{0D108BD9-81ED-4DB2-BD59-A6C34878D82A}">
                    <a16:rowId xmlns:a16="http://schemas.microsoft.com/office/drawing/2014/main" val="902711084"/>
                  </a:ext>
                </a:extLst>
              </a:tr>
              <a:tr h="1098039">
                <a:tc>
                  <a:txBody>
                    <a:bodyPr/>
                    <a:lstStyle/>
                    <a:p>
                      <a:pPr marL="225425" lvl="1" indent="-225425" algn="l">
                        <a:buFont typeface="Arial" panose="020B0604020202020204" pitchFamily="34" charset="0"/>
                        <a:buChar char="•"/>
                      </a:pPr>
                      <a:r>
                        <a:rPr lang="en-US" dirty="0"/>
                        <a:t>Add to costs, are time taking and are hard to scale.</a:t>
                      </a:r>
                      <a:endParaRPr lang="en-IN" dirty="0"/>
                    </a:p>
                    <a:p>
                      <a:pPr marL="225425" lvl="1" indent="-225425" algn="l">
                        <a:buFont typeface="Arial" panose="020B0604020202020204" pitchFamily="34" charset="0"/>
                        <a:buChar char="•"/>
                      </a:pPr>
                      <a:r>
                        <a:rPr lang="en-US" dirty="0"/>
                        <a:t>Are prone to human error, and documentation meant for humans is often incomplete and ambiguous, hard to test, and quickly outdated.</a:t>
                      </a:r>
                    </a:p>
                  </a:txBody>
                  <a:tcPr/>
                </a:tc>
                <a:extLst>
                  <a:ext uri="{0D108BD9-81ED-4DB2-BD59-A6C34878D82A}">
                    <a16:rowId xmlns:a16="http://schemas.microsoft.com/office/drawing/2014/main" val="1321640018"/>
                  </a:ext>
                </a:extLst>
              </a:tr>
            </a:tbl>
          </a:graphicData>
        </a:graphic>
      </p:graphicFrame>
    </p:spTree>
    <p:custDataLst>
      <p:tags r:id="rId1"/>
    </p:custDataLst>
    <p:extLst>
      <p:ext uri="{BB962C8B-B14F-4D97-AF65-F5344CB8AC3E}">
        <p14:creationId xmlns:p14="http://schemas.microsoft.com/office/powerpoint/2010/main" val="3971880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a:t>
            </a:r>
            <a:br>
              <a:rPr lang="en-US" altLang="en-US" dirty="0"/>
            </a:br>
            <a:r>
              <a:rPr lang="en-US" altLang="en-US" dirty="0"/>
              <a:t>Why Do We Need Automation? (Contd.)</a:t>
            </a:r>
          </a:p>
        </p:txBody>
      </p:sp>
      <p:sp>
        <p:nvSpPr>
          <p:cNvPr id="2" name="Content Placeholder 1"/>
          <p:cNvSpPr>
            <a:spLocks noGrp="1"/>
          </p:cNvSpPr>
          <p:nvPr>
            <p:ph idx="1"/>
          </p:nvPr>
        </p:nvSpPr>
        <p:spPr>
          <a:xfrm>
            <a:off x="118753" y="834569"/>
            <a:ext cx="8853286" cy="3532894"/>
          </a:xfrm>
        </p:spPr>
        <p:txBody>
          <a:bodyPr/>
          <a:lstStyle/>
          <a:p>
            <a:pPr marL="0" indent="0">
              <a:buNone/>
            </a:pPr>
            <a:r>
              <a:rPr lang="en-IN" sz="1400" b="1" dirty="0"/>
              <a:t>Dependency risks</a:t>
            </a:r>
          </a:p>
          <a:p>
            <a:pPr lvl="1">
              <a:buFont typeface="Arial" panose="020B0604020202020204" pitchFamily="34" charset="0"/>
              <a:buChar char="•"/>
            </a:pPr>
            <a:r>
              <a:rPr lang="en-US" dirty="0"/>
              <a:t>Today's software ecosystem is decentralized. Developers build individual components according to their needs and interests and mix and match components, infrastructure, and services needed to enable complete solutions and operate them efficiently at scale. </a:t>
            </a:r>
          </a:p>
          <a:p>
            <a:pPr lvl="1">
              <a:buFont typeface="Arial" panose="020B0604020202020204" pitchFamily="34" charset="0"/>
              <a:buChar char="•"/>
            </a:pPr>
            <a:r>
              <a:rPr lang="en-US" dirty="0"/>
              <a:t>This ecosystem introduces new requirements and new risks:</a:t>
            </a:r>
          </a:p>
          <a:p>
            <a:pPr lvl="4">
              <a:buClr>
                <a:schemeClr val="tx1"/>
              </a:buClr>
              <a:buFont typeface="Arial" panose="020B0604020202020204" pitchFamily="34" charset="0"/>
              <a:buChar char="•"/>
            </a:pPr>
            <a:r>
              <a:rPr lang="en-US" sz="1400" dirty="0">
                <a:solidFill>
                  <a:srgbClr val="000000"/>
                </a:solidFill>
              </a:rPr>
              <a:t>Components need to be able to work alongside many other components in many different situations showing no more preference for specific companion components or architectures than absolutely necessary.</a:t>
            </a:r>
          </a:p>
          <a:p>
            <a:pPr marL="576263" lvl="5" indent="-182563">
              <a:buClr>
                <a:schemeClr val="tx1"/>
              </a:buClr>
            </a:pPr>
            <a:r>
              <a:rPr lang="en-US" sz="1400" dirty="0">
                <a:solidFill>
                  <a:srgbClr val="000000"/>
                </a:solidFill>
              </a:rPr>
              <a:t>Component developers may abandon support for obsolete features and rarely-encountered integrations. This disrupts processes that depend on those features. </a:t>
            </a:r>
          </a:p>
          <a:p>
            <a:pPr marL="576263" lvl="5" indent="-182563">
              <a:buClr>
                <a:schemeClr val="tx1"/>
              </a:buClr>
            </a:pPr>
            <a:r>
              <a:rPr lang="en-US" sz="1400" dirty="0">
                <a:solidFill>
                  <a:srgbClr val="000000"/>
                </a:solidFill>
              </a:rPr>
              <a:t>Dependency-ridden application setups tend to get locked into fragile and increasingly insecure deployment stacks. </a:t>
            </a:r>
          </a:p>
        </p:txBody>
      </p:sp>
    </p:spTree>
    <p:custDataLst>
      <p:tags r:id="rId1"/>
    </p:custDataLst>
    <p:extLst>
      <p:ext uri="{BB962C8B-B14F-4D97-AF65-F5344CB8AC3E}">
        <p14:creationId xmlns:p14="http://schemas.microsoft.com/office/powerpoint/2010/main" val="315352128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a:t>
            </a:r>
            <a:br>
              <a:rPr lang="en-US" altLang="en-US" dirty="0"/>
            </a:br>
            <a:r>
              <a:rPr lang="en-US" altLang="en-US" dirty="0"/>
              <a:t>Why Do We Need Full - Stack Automation? </a:t>
            </a:r>
          </a:p>
        </p:txBody>
      </p:sp>
      <p:sp>
        <p:nvSpPr>
          <p:cNvPr id="2" name="Content Placeholder 1"/>
          <p:cNvSpPr>
            <a:spLocks noGrp="1"/>
          </p:cNvSpPr>
          <p:nvPr>
            <p:ph idx="1"/>
          </p:nvPr>
        </p:nvSpPr>
        <p:spPr>
          <a:xfrm>
            <a:off x="165644" y="846292"/>
            <a:ext cx="8837679" cy="3653210"/>
          </a:xfrm>
        </p:spPr>
        <p:txBody>
          <a:bodyPr/>
          <a:lstStyle/>
          <a:p>
            <a:pPr marL="0" indent="0">
              <a:buNone/>
            </a:pPr>
            <a:r>
              <a:rPr lang="en-US" sz="1400" dirty="0"/>
              <a:t>Automation is a key component of functional software-defined infrastructure and distributed and dynamic applications. The benefits of full–stack automation are:</a:t>
            </a:r>
          </a:p>
          <a:p>
            <a:pPr>
              <a:buFont typeface="Arial" panose="020B0604020202020204" pitchFamily="34" charset="0"/>
              <a:buChar char="•"/>
            </a:pPr>
            <a:r>
              <a:rPr lang="en-IN" sz="1400" b="1" dirty="0"/>
              <a:t>Self-service</a:t>
            </a:r>
            <a:r>
              <a:rPr lang="en-IN" sz="1400" dirty="0"/>
              <a:t>:</a:t>
            </a:r>
            <a:r>
              <a:rPr lang="en-IN" sz="1400" b="1" dirty="0"/>
              <a:t> </a:t>
            </a:r>
            <a:r>
              <a:rPr lang="en-US" sz="1400" dirty="0"/>
              <a:t>Automation provides self-service frameworks which enable users to requisition infrastructure on demand. </a:t>
            </a:r>
          </a:p>
          <a:p>
            <a:pPr>
              <a:buFont typeface="Arial" panose="020B0604020202020204" pitchFamily="34" charset="0"/>
              <a:buChar char="•"/>
            </a:pPr>
            <a:r>
              <a:rPr lang="en-US" sz="1400" b="1" dirty="0"/>
              <a:t>Scale on demand</a:t>
            </a:r>
            <a:r>
              <a:rPr lang="en-US" sz="1400" dirty="0"/>
              <a:t>:</a:t>
            </a:r>
            <a:r>
              <a:rPr lang="en-US" sz="1400" b="1" dirty="0"/>
              <a:t> </a:t>
            </a:r>
            <a:r>
              <a:rPr lang="en-US" sz="1400" dirty="0"/>
              <a:t>Apps and platforms need to be able to scale up and down in response to traffic and workload requirements and to use heterogeneous capacity. </a:t>
            </a:r>
          </a:p>
          <a:p>
            <a:pPr>
              <a:buFont typeface="Arial" panose="020B0604020202020204" pitchFamily="34" charset="0"/>
              <a:buChar char="•"/>
            </a:pPr>
            <a:r>
              <a:rPr lang="en-US" sz="1400" b="1" dirty="0"/>
              <a:t>Observability</a:t>
            </a:r>
            <a:r>
              <a:rPr lang="en-US" sz="1400" dirty="0"/>
              <a:t>:</a:t>
            </a:r>
            <a:r>
              <a:rPr lang="en-US" sz="1400" b="1" dirty="0"/>
              <a:t> </a:t>
            </a:r>
            <a:r>
              <a:rPr lang="en-US" sz="1400" dirty="0"/>
              <a:t>An observable system enables users to infer the internal state of a complex system from its outputs. </a:t>
            </a:r>
          </a:p>
          <a:p>
            <a:pPr>
              <a:buFont typeface="Arial" panose="020B0604020202020204" pitchFamily="34" charset="0"/>
              <a:buChar char="•"/>
            </a:pPr>
            <a:r>
              <a:rPr lang="en-US" sz="1400" b="1" dirty="0"/>
              <a:t>Automated problem mitigation</a:t>
            </a:r>
            <a:r>
              <a:rPr lang="en-US" sz="1400" dirty="0"/>
              <a:t>: The apps and platforms should be engineered to minimize the effects of issues, self-heal and monitor events.</a:t>
            </a:r>
          </a:p>
          <a:p>
            <a:pPr lvl="1">
              <a:buFont typeface="Arial" panose="020B0604020202020204" pitchFamily="34" charset="0"/>
              <a:buChar char="•"/>
            </a:pPr>
            <a:endParaRPr lang="en-US" dirty="0"/>
          </a:p>
          <a:p>
            <a:pPr marL="0" indent="0">
              <a:buNone/>
            </a:pPr>
            <a:endParaRPr lang="en-US" sz="1400" dirty="0"/>
          </a:p>
        </p:txBody>
      </p:sp>
    </p:spTree>
    <p:custDataLst>
      <p:tags r:id="rId1"/>
    </p:custDataLst>
    <p:extLst>
      <p:ext uri="{BB962C8B-B14F-4D97-AF65-F5344CB8AC3E}">
        <p14:creationId xmlns:p14="http://schemas.microsoft.com/office/powerpoint/2010/main" val="16435861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Infrastructure and Automation</a:t>
            </a:r>
            <a:br>
              <a:rPr lang="en-US" altLang="en-US" dirty="0"/>
            </a:br>
            <a:r>
              <a:rPr lang="en-US" altLang="en-US" dirty="0"/>
              <a:t>Software-Defined Infrastructure: A Case for Automation</a:t>
            </a:r>
          </a:p>
        </p:txBody>
      </p:sp>
      <p:sp>
        <p:nvSpPr>
          <p:cNvPr id="2" name="Content Placeholder 1"/>
          <p:cNvSpPr>
            <a:spLocks noGrp="1"/>
          </p:cNvSpPr>
          <p:nvPr>
            <p:ph idx="1"/>
          </p:nvPr>
        </p:nvSpPr>
        <p:spPr>
          <a:xfrm>
            <a:off x="153921" y="846601"/>
            <a:ext cx="8837679" cy="789880"/>
          </a:xfrm>
        </p:spPr>
        <p:txBody>
          <a:bodyPr/>
          <a:lstStyle/>
          <a:p>
            <a:pPr marL="0" indent="0">
              <a:buNone/>
            </a:pPr>
            <a:r>
              <a:rPr lang="en-US" sz="1400" dirty="0"/>
              <a:t>Software-defined infrastructure is also known as cloud computing. It lets the developers and operators to use the software to requisition, configure, deploy and manage bare-metal and virtualized compute, storage and network resources.</a:t>
            </a:r>
          </a:p>
        </p:txBody>
      </p:sp>
      <p:graphicFrame>
        <p:nvGraphicFramePr>
          <p:cNvPr id="3" name="Table 5">
            <a:extLst>
              <a:ext uri="{FF2B5EF4-FFF2-40B4-BE49-F238E27FC236}">
                <a16:creationId xmlns:a16="http://schemas.microsoft.com/office/drawing/2014/main" id="{2A0D215A-7E8C-49FA-8D0C-05A75EEEBFF5}"/>
              </a:ext>
            </a:extLst>
          </p:cNvPr>
          <p:cNvGraphicFramePr>
            <a:graphicFrameLocks noGrp="1"/>
          </p:cNvGraphicFramePr>
          <p:nvPr>
            <p:extLst>
              <p:ext uri="{D42A27DB-BD31-4B8C-83A1-F6EECF244321}">
                <p14:modId xmlns:p14="http://schemas.microsoft.com/office/powerpoint/2010/main" val="2850108647"/>
              </p:ext>
            </p:extLst>
          </p:nvPr>
        </p:nvGraphicFramePr>
        <p:xfrm>
          <a:off x="292607" y="1749526"/>
          <a:ext cx="8541903" cy="2547373"/>
        </p:xfrm>
        <a:graphic>
          <a:graphicData uri="http://schemas.openxmlformats.org/drawingml/2006/table">
            <a:tbl>
              <a:tblPr firstRow="1" bandRow="1">
                <a:tableStyleId>{69CF1AB2-1976-4502-BF36-3FF5EA218861}</a:tableStyleId>
              </a:tblPr>
              <a:tblGrid>
                <a:gridCol w="3377185">
                  <a:extLst>
                    <a:ext uri="{9D8B030D-6E8A-4147-A177-3AD203B41FA5}">
                      <a16:colId xmlns:a16="http://schemas.microsoft.com/office/drawing/2014/main" val="2770833027"/>
                    </a:ext>
                  </a:extLst>
                </a:gridCol>
                <a:gridCol w="5164718">
                  <a:extLst>
                    <a:ext uri="{9D8B030D-6E8A-4147-A177-3AD203B41FA5}">
                      <a16:colId xmlns:a16="http://schemas.microsoft.com/office/drawing/2014/main" val="2258959760"/>
                    </a:ext>
                  </a:extLst>
                </a:gridCol>
              </a:tblGrid>
              <a:tr h="73659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t>Benefits of cloud paradigms</a:t>
                      </a:r>
                    </a:p>
                    <a:p>
                      <a:endParaRPr lang="en-US" dirty="0"/>
                    </a:p>
                  </a:txBody>
                  <a:tcPr/>
                </a:tc>
                <a:tc>
                  <a:txBody>
                    <a:bodyPr/>
                    <a:lstStyle/>
                    <a:p>
                      <a:pPr marL="225425" indent="-225425">
                        <a:buFont typeface="Arial" panose="020B0604020202020204" pitchFamily="34" charset="0"/>
                        <a:buChar char="•"/>
                      </a:pPr>
                      <a:r>
                        <a:rPr lang="en-US" sz="1400" b="0" dirty="0"/>
                        <a:t>Self-service (platforms on demand)</a:t>
                      </a:r>
                    </a:p>
                    <a:p>
                      <a:pPr marL="225425" indent="-225425">
                        <a:buFont typeface="Arial" panose="020B0604020202020204" pitchFamily="34" charset="0"/>
                        <a:buChar char="•"/>
                      </a:pPr>
                      <a:r>
                        <a:rPr lang="en-US" sz="1400" b="0" dirty="0"/>
                        <a:t>Close specification, consistency, repeatability</a:t>
                      </a:r>
                    </a:p>
                    <a:p>
                      <a:pPr marL="225425" indent="-225425">
                        <a:buFont typeface="Arial" panose="020B0604020202020204" pitchFamily="34" charset="0"/>
                        <a:buChar char="•"/>
                      </a:pPr>
                      <a:r>
                        <a:rPr lang="en-US" sz="1400" b="0" dirty="0"/>
                        <a:t>Platform abstraction</a:t>
                      </a:r>
                    </a:p>
                  </a:txBody>
                  <a:tcPr/>
                </a:tc>
                <a:extLst>
                  <a:ext uri="{0D108BD9-81ED-4DB2-BD59-A6C34878D82A}">
                    <a16:rowId xmlns:a16="http://schemas.microsoft.com/office/drawing/2014/main" val="1216855785"/>
                  </a:ext>
                </a:extLst>
              </a:tr>
              <a:tr h="181078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t>Challenges faced in cloud paradigms</a:t>
                      </a:r>
                    </a:p>
                    <a:p>
                      <a:endParaRPr lang="en-US" dirty="0"/>
                    </a:p>
                  </a:txBody>
                  <a:tcPr/>
                </a:tc>
                <a:tc>
                  <a:txBody>
                    <a:bodyPr/>
                    <a:lstStyle/>
                    <a:p>
                      <a:pPr marL="225425" indent="-225425">
                        <a:buFont typeface="Arial" panose="020B0604020202020204" pitchFamily="34" charset="0"/>
                        <a:buChar char="•"/>
                      </a:pPr>
                      <a:r>
                        <a:rPr lang="en-US" sz="1400" b="0" dirty="0"/>
                        <a:t>Developers must pay close attention to platform design, architecture, and security.</a:t>
                      </a:r>
                    </a:p>
                    <a:p>
                      <a:pPr marL="225425" indent="-225425">
                        <a:buFont typeface="Arial" panose="020B0604020202020204" pitchFamily="34" charset="0"/>
                        <a:buChar char="•"/>
                      </a:pPr>
                      <a:r>
                        <a:rPr lang="en-US" sz="1400" b="0" dirty="0"/>
                        <a:t>Access control is critical as cloud users with the wrong permissions can do a lot of damage to their organization's assets.</a:t>
                      </a:r>
                    </a:p>
                    <a:p>
                      <a:pPr marL="225425" indent="-225425">
                        <a:buFont typeface="Arial" panose="020B0604020202020204" pitchFamily="34" charset="0"/>
                        <a:buChar char="•"/>
                      </a:pPr>
                      <a:r>
                        <a:rPr lang="en-US" sz="1400" b="0" dirty="0"/>
                        <a:t>When cloud resources can be self-served quickly via manual operations, consumption can be hard to manage, and costs are difficult to calculate.</a:t>
                      </a:r>
                    </a:p>
                  </a:txBody>
                  <a:tcPr/>
                </a:tc>
                <a:extLst>
                  <a:ext uri="{0D108BD9-81ED-4DB2-BD59-A6C34878D82A}">
                    <a16:rowId xmlns:a16="http://schemas.microsoft.com/office/drawing/2014/main" val="3685186716"/>
                  </a:ext>
                </a:extLst>
              </a:tr>
            </a:tbl>
          </a:graphicData>
        </a:graphic>
      </p:graphicFrame>
    </p:spTree>
    <p:custDataLst>
      <p:tags r:id="rId1"/>
    </p:custDataLst>
    <p:extLst>
      <p:ext uri="{BB962C8B-B14F-4D97-AF65-F5344CB8AC3E}">
        <p14:creationId xmlns:p14="http://schemas.microsoft.com/office/powerpoint/2010/main" val="220732445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Content Placeholder 1"/>
          <p:cNvSpPr>
            <a:spLocks noGrp="1" noChangeArrowheads="1"/>
          </p:cNvSpPr>
          <p:nvPr>
            <p:ph idx="1"/>
          </p:nvPr>
        </p:nvSpPr>
        <p:spPr>
          <a:xfrm>
            <a:off x="145357" y="808180"/>
            <a:ext cx="8433035" cy="388500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sz="1500" dirty="0"/>
              <a:t>Information to help you become familiar with the module</a:t>
            </a:r>
          </a:p>
          <a:p>
            <a:pPr lvl="1">
              <a:buFont typeface="Arial" panose="020B0604020202020204" pitchFamily="34" charset="0"/>
              <a:buChar char="•"/>
            </a:pPr>
            <a:r>
              <a:rPr lang="en-CA" sz="1500"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sz="1500" dirty="0"/>
              <a:t>Optional slides that you can use in the classroom</a:t>
            </a:r>
          </a:p>
          <a:p>
            <a:pPr lvl="1">
              <a:buFont typeface="Arial" panose="020B0604020202020204" pitchFamily="34" charset="0"/>
              <a:buChar char="•"/>
            </a:pPr>
            <a:r>
              <a:rPr lang="en-CA" sz="1500" dirty="0"/>
              <a:t>Begins on slide # 10</a:t>
            </a:r>
          </a:p>
          <a:p>
            <a:pPr marL="142875" lvl="1" indent="0">
              <a:buNone/>
            </a:pPr>
            <a:r>
              <a:rPr lang="en-CA" sz="1500" b="1" dirty="0"/>
              <a:t>       Note: </a:t>
            </a:r>
            <a:r>
              <a:rPr lang="en-CA" sz="1500" dirty="0"/>
              <a:t>Remove the Planning Guide from this presentation before sharing with anyone.</a:t>
            </a:r>
          </a:p>
          <a:p>
            <a:pPr marL="0" indent="0">
              <a:buNone/>
            </a:pPr>
            <a:r>
              <a:rPr lang="en-CA" b="1" dirty="0">
                <a:solidFill>
                  <a:schemeClr val="accent4"/>
                </a:solidFill>
              </a:rPr>
              <a:t>For additional help and resources go to the Instructor Home Page and Course Resources for this course. </a:t>
            </a:r>
            <a:r>
              <a:rPr lang="en-US" b="1" dirty="0">
                <a:solidFill>
                  <a:schemeClr val="accent4"/>
                </a:solidFill>
              </a:rPr>
              <a:t>You also can visit the professional development site on www.netacad.com, the official Cisco Networking Academy Facebook page, or Instructor Only FB group.</a:t>
            </a:r>
            <a:endParaRPr lang="en-CA"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3967" y="5296"/>
            <a:ext cx="9144000" cy="1089575"/>
          </a:xfrm>
        </p:spPr>
        <p:txBody>
          <a:bodyPr/>
          <a:lstStyle/>
          <a:p>
            <a:r>
              <a:rPr lang="en-US" altLang="en-US" sz="1600" dirty="0"/>
              <a:t>Infrastructure and Automation</a:t>
            </a:r>
            <a:br>
              <a:rPr lang="en-US" altLang="en-US" dirty="0"/>
            </a:br>
            <a:r>
              <a:rPr lang="en-US" altLang="en-US" dirty="0"/>
              <a:t>Distributed and Dynamic Applications: Another Case for Automation</a:t>
            </a:r>
          </a:p>
        </p:txBody>
      </p:sp>
      <p:sp>
        <p:nvSpPr>
          <p:cNvPr id="2" name="Content Placeholder 1"/>
          <p:cNvSpPr>
            <a:spLocks noGrp="1"/>
          </p:cNvSpPr>
          <p:nvPr>
            <p:ph idx="1"/>
          </p:nvPr>
        </p:nvSpPr>
        <p:spPr>
          <a:xfrm>
            <a:off x="108285" y="1094871"/>
            <a:ext cx="3068052" cy="3585413"/>
          </a:xfrm>
        </p:spPr>
        <p:txBody>
          <a:bodyPr/>
          <a:lstStyle/>
          <a:p>
            <a:pPr>
              <a:buFont typeface="Arial" panose="020B0604020202020204" pitchFamily="34" charset="0"/>
              <a:buChar char="•"/>
            </a:pPr>
            <a:r>
              <a:rPr lang="en-US" sz="1400" dirty="0"/>
              <a:t>M</a:t>
            </a:r>
            <a:r>
              <a:rPr lang="en-US" sz="1400" b="0" i="0" dirty="0">
                <a:effectLst/>
              </a:rPr>
              <a:t>odern application architectures are increasingly distributed. </a:t>
            </a:r>
          </a:p>
          <a:p>
            <a:pPr>
              <a:buFont typeface="Arial" panose="020B0604020202020204" pitchFamily="34" charset="0"/>
              <a:buChar char="•"/>
            </a:pPr>
            <a:r>
              <a:rPr lang="en-US" sz="1400" b="0" i="0" dirty="0">
                <a:effectLst/>
              </a:rPr>
              <a:t>They are built up of small and relatively light components that are sometimes called microservices. </a:t>
            </a:r>
          </a:p>
          <a:p>
            <a:pPr>
              <a:buFont typeface="Arial" panose="020B0604020202020204" pitchFamily="34" charset="0"/>
              <a:buChar char="•"/>
            </a:pPr>
            <a:r>
              <a:rPr lang="en-US" sz="1400" b="0" i="0" dirty="0">
                <a:effectLst/>
              </a:rPr>
              <a:t>These components may be isolated in containers, connected via discovery and messaging services (which abstract network connectivity) and backed by resilient, scalable databases (which maintain state).</a:t>
            </a:r>
            <a:endParaRPr lang="en-US" sz="1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958" y="1118939"/>
            <a:ext cx="5981662" cy="3022657"/>
          </a:xfrm>
          <a:prstGeom prst="rect">
            <a:avLst/>
          </a:prstGeom>
        </p:spPr>
      </p:pic>
    </p:spTree>
    <p:custDataLst>
      <p:tags r:id="rId1"/>
    </p:custDataLst>
    <p:extLst>
      <p:ext uri="{BB962C8B-B14F-4D97-AF65-F5344CB8AC3E}">
        <p14:creationId xmlns:p14="http://schemas.microsoft.com/office/powerpoint/2010/main" val="284810950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5291"/>
            <a:ext cx="9144000" cy="1029418"/>
          </a:xfrm>
        </p:spPr>
        <p:txBody>
          <a:bodyPr/>
          <a:lstStyle/>
          <a:p>
            <a:r>
              <a:rPr lang="en-US" altLang="en-US" sz="1600" dirty="0"/>
              <a:t>Infrastructure and Automation</a:t>
            </a:r>
            <a:br>
              <a:rPr lang="en-US" altLang="en-US" dirty="0"/>
            </a:br>
            <a:r>
              <a:rPr lang="en-US" altLang="en-US" dirty="0"/>
              <a:t>Distributed and Dynamic Applications: Another Case for Automation (Contd.)</a:t>
            </a:r>
          </a:p>
        </p:txBody>
      </p:sp>
      <p:sp>
        <p:nvSpPr>
          <p:cNvPr id="2" name="Content Placeholder 1"/>
          <p:cNvSpPr>
            <a:spLocks noGrp="1"/>
          </p:cNvSpPr>
          <p:nvPr>
            <p:ph idx="1"/>
          </p:nvPr>
        </p:nvSpPr>
        <p:spPr>
          <a:xfrm>
            <a:off x="150781" y="1059092"/>
            <a:ext cx="4212672" cy="361044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sz="1600" b="1" dirty="0"/>
              <a:t>Benefits of microservices</a:t>
            </a:r>
            <a:r>
              <a:rPr lang="en-US" sz="1600" dirty="0"/>
              <a:t>:</a:t>
            </a:r>
          </a:p>
          <a:p>
            <a:pPr lvl="1">
              <a:buFont typeface="Arial" panose="020B0604020202020204" pitchFamily="34" charset="0"/>
              <a:buChar char="•"/>
            </a:pPr>
            <a:r>
              <a:rPr lang="en-US" sz="1600" b="1" dirty="0"/>
              <a:t>Scalability</a:t>
            </a:r>
            <a:r>
              <a:rPr lang="en-US" sz="1600" dirty="0"/>
              <a:t> - Microservices can be scaled and load-balanced as needed across many networked servers or multiple geographically-separate public cloud regions. This eliminates single points of failure.</a:t>
            </a:r>
          </a:p>
          <a:p>
            <a:pPr lvl="1">
              <a:buFont typeface="Arial" panose="020B0604020202020204" pitchFamily="34" charset="0"/>
              <a:buChar char="•"/>
            </a:pPr>
            <a:r>
              <a:rPr lang="en-US" sz="1600" b="1" dirty="0"/>
              <a:t>Infrastructure Automation tools </a:t>
            </a:r>
            <a:r>
              <a:rPr lang="en-US" sz="1600" dirty="0"/>
              <a:t>- Increasingly, the dynamism of microservice-based applications is provided by infrastructure. These container automate on-demand scaling, self-healing, and more.</a:t>
            </a:r>
          </a:p>
        </p:txBody>
      </p:sp>
      <p:sp>
        <p:nvSpPr>
          <p:cNvPr id="4" name="Content Placeholder 1">
            <a:extLst>
              <a:ext uri="{FF2B5EF4-FFF2-40B4-BE49-F238E27FC236}">
                <a16:creationId xmlns:a16="http://schemas.microsoft.com/office/drawing/2014/main" id="{B4B5594E-1A5C-4634-8FB8-8AE10938BEE0}"/>
              </a:ext>
            </a:extLst>
          </p:cNvPr>
          <p:cNvSpPr txBox="1">
            <a:spLocks/>
          </p:cNvSpPr>
          <p:nvPr/>
        </p:nvSpPr>
        <p:spPr bwMode="auto">
          <a:xfrm>
            <a:off x="4546318" y="1043341"/>
            <a:ext cx="4212672" cy="361080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600" b="1" dirty="0"/>
              <a:t>Challenges of microservices</a:t>
            </a:r>
            <a:r>
              <a:rPr lang="en-US" sz="1600" dirty="0"/>
              <a:t>:</a:t>
            </a:r>
          </a:p>
          <a:p>
            <a:pPr lvl="1">
              <a:buFont typeface="Arial" panose="020B0604020202020204" pitchFamily="34" charset="0"/>
              <a:buChar char="•"/>
            </a:pPr>
            <a:r>
              <a:rPr lang="en-US" sz="1600" b="1" dirty="0"/>
              <a:t>Increased complexity</a:t>
            </a:r>
            <a:r>
              <a:rPr lang="en-US" sz="1600" dirty="0"/>
              <a:t> - Microservices mean that there are many moving parts to configure and deploy. There are more demanding operations, including scaling-on-demand, self-healing and other features.</a:t>
            </a:r>
          </a:p>
          <a:p>
            <a:pPr lvl="1">
              <a:buFont typeface="Arial" panose="020B0604020202020204" pitchFamily="34" charset="0"/>
              <a:buChar char="•"/>
            </a:pPr>
            <a:r>
              <a:rPr lang="en-US" sz="1600" b="1" dirty="0"/>
              <a:t>Automation is a requirement</a:t>
            </a:r>
            <a:r>
              <a:rPr lang="en-US" sz="1600" dirty="0"/>
              <a:t> - Manual methods can not realistically cope with the complexity of deploying and managing dynamic applications.</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81282956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58992"/>
            <a:ext cx="9144000" cy="1029418"/>
          </a:xfrm>
        </p:spPr>
        <p:txBody>
          <a:bodyPr/>
          <a:lstStyle/>
          <a:p>
            <a:r>
              <a:rPr lang="en-US" altLang="en-US" sz="1600" dirty="0"/>
              <a:t>Infrastructure and Automation</a:t>
            </a:r>
            <a:br>
              <a:rPr lang="en-US" altLang="en-US" sz="1600" dirty="0"/>
            </a:br>
            <a:r>
              <a:rPr lang="en-US" altLang="en-US" dirty="0"/>
              <a:t>Automating Infrastructure Summary</a:t>
            </a:r>
          </a:p>
        </p:txBody>
      </p:sp>
      <p:sp>
        <p:nvSpPr>
          <p:cNvPr id="2" name="Content Placeholder 1"/>
          <p:cNvSpPr>
            <a:spLocks noGrp="1"/>
          </p:cNvSpPr>
          <p:nvPr>
            <p:ph idx="1"/>
          </p:nvPr>
        </p:nvSpPr>
        <p:spPr>
          <a:xfrm>
            <a:off x="271251" y="887614"/>
            <a:ext cx="8601498" cy="3006801"/>
          </a:xfrm>
        </p:spPr>
        <p:txBody>
          <a:bodyPr/>
          <a:lstStyle/>
          <a:p>
            <a:pPr marL="0" indent="0">
              <a:buNone/>
            </a:pPr>
            <a:r>
              <a:rPr lang="en-US" sz="1600" dirty="0"/>
              <a:t>These business and technical needs, trends, and dynamics, encourage developers and operators to use automation everywhere for the following tasks:</a:t>
            </a:r>
          </a:p>
          <a:p>
            <a:pPr marL="336550" indent="-273050">
              <a:buFont typeface="Arial" panose="020B0604020202020204" pitchFamily="34" charset="0"/>
              <a:buChar char="•"/>
            </a:pPr>
            <a:r>
              <a:rPr lang="en-US" sz="1600" dirty="0"/>
              <a:t>Manage all phases of app building, configuration, deployment and lifecycle management. This includes coding, testing, staging, and production.</a:t>
            </a:r>
          </a:p>
          <a:p>
            <a:pPr marL="336550" indent="-273050">
              <a:buFont typeface="Arial" panose="020B0604020202020204" pitchFamily="34" charset="0"/>
              <a:buChar char="•"/>
            </a:pPr>
            <a:r>
              <a:rPr lang="en-US" sz="1600" dirty="0"/>
              <a:t>Manage software-defined infrastructures on behalf of the applications you build.</a:t>
            </a:r>
          </a:p>
          <a:p>
            <a:pPr marL="336550" indent="-273050">
              <a:buFont typeface="Arial" panose="020B0604020202020204" pitchFamily="34" charset="0"/>
              <a:buChar char="•"/>
            </a:pPr>
            <a:r>
              <a:rPr lang="en-US" sz="1600" dirty="0"/>
              <a:t>Alongside the applications, to preserve, update, and continually improve the automation code. This code helps to develop, test, stage, monitor, and operate the apps at production scales, and in various environments. Increasingly, all this code can be treated as one work-product.</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2893278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7.2 DevOps and SRE</a:t>
            </a:r>
          </a:p>
        </p:txBody>
      </p:sp>
    </p:spTree>
    <p:custDataLst>
      <p:tags r:id="rId1"/>
    </p:custDataLst>
    <p:extLst>
      <p:ext uri="{BB962C8B-B14F-4D97-AF65-F5344CB8AC3E}">
        <p14:creationId xmlns:p14="http://schemas.microsoft.com/office/powerpoint/2010/main" val="15293113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Introduction to DevOps and SRE</a:t>
            </a:r>
          </a:p>
        </p:txBody>
      </p:sp>
      <p:sp>
        <p:nvSpPr>
          <p:cNvPr id="2" name="Content Placeholder 1"/>
          <p:cNvSpPr>
            <a:spLocks noGrp="1"/>
          </p:cNvSpPr>
          <p:nvPr>
            <p:ph idx="1"/>
          </p:nvPr>
        </p:nvSpPr>
        <p:spPr>
          <a:xfrm>
            <a:off x="118753" y="834569"/>
            <a:ext cx="8853286" cy="2197998"/>
          </a:xfrm>
        </p:spPr>
        <p:txBody>
          <a:bodyPr/>
          <a:lstStyle/>
          <a:p>
            <a:pPr>
              <a:buFont typeface="Arial" panose="020B0604020202020204" pitchFamily="34" charset="0"/>
              <a:buChar char="•"/>
            </a:pPr>
            <a:r>
              <a:rPr lang="en-US" sz="1600" dirty="0"/>
              <a:t>For full-stack automation to be truly effective, it requires changes to organizational culture, including breaking down the historical divides between Development (Dev) and Operations (Ops).</a:t>
            </a:r>
          </a:p>
          <a:p>
            <a:pPr>
              <a:buFont typeface="Arial" panose="020B0604020202020204" pitchFamily="34" charset="0"/>
              <a:buChar char="•"/>
            </a:pPr>
            <a:r>
              <a:rPr lang="en-US" sz="1600" dirty="0"/>
              <a:t>Historically, creating applications was the job of software developers (Dev), and ensuring that apps work for users and the business has been the specialized province of IT operations (Ops).</a:t>
            </a:r>
          </a:p>
        </p:txBody>
      </p:sp>
    </p:spTree>
    <p:custDataLst>
      <p:tags r:id="rId1"/>
    </p:custDataLst>
    <p:extLst>
      <p:ext uri="{BB962C8B-B14F-4D97-AF65-F5344CB8AC3E}">
        <p14:creationId xmlns:p14="http://schemas.microsoft.com/office/powerpoint/2010/main" val="7571491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DevOps Divide</a:t>
            </a:r>
          </a:p>
        </p:txBody>
      </p:sp>
      <p:sp>
        <p:nvSpPr>
          <p:cNvPr id="2" name="Content Placeholder 1">
            <a:extLst>
              <a:ext uri="{FF2B5EF4-FFF2-40B4-BE49-F238E27FC236}">
                <a16:creationId xmlns:a16="http://schemas.microsoft.com/office/drawing/2014/main" id="{DFEF0CA2-FCD9-46E7-A407-CCD1D1BA2095}"/>
              </a:ext>
            </a:extLst>
          </p:cNvPr>
          <p:cNvSpPr/>
          <p:nvPr/>
        </p:nvSpPr>
        <p:spPr>
          <a:xfrm>
            <a:off x="121535" y="722665"/>
            <a:ext cx="8640502" cy="307777"/>
          </a:xfrm>
          <a:prstGeom prst="rect">
            <a:avLst/>
          </a:prstGeom>
        </p:spPr>
        <p:txBody>
          <a:bodyPr wrap="square">
            <a:spAutoFit/>
          </a:bodyPr>
          <a:lstStyle/>
          <a:p>
            <a:pPr marL="0" indent="0">
              <a:buNone/>
            </a:pPr>
            <a:r>
              <a:rPr lang="en-US" sz="1400" dirty="0">
                <a:solidFill>
                  <a:srgbClr val="000000"/>
                </a:solidFill>
                <a:latin typeface="+mn-lt"/>
              </a:rPr>
              <a:t>The following table describes the different characteristics of Dev and Ops:</a:t>
            </a:r>
          </a:p>
        </p:txBody>
      </p:sp>
      <p:graphicFrame>
        <p:nvGraphicFramePr>
          <p:cNvPr id="3" name="Table 2"/>
          <p:cNvGraphicFramePr>
            <a:graphicFrameLocks noGrp="1"/>
          </p:cNvGraphicFramePr>
          <p:nvPr>
            <p:extLst>
              <p:ext uri="{D42A27DB-BD31-4B8C-83A1-F6EECF244321}">
                <p14:modId xmlns:p14="http://schemas.microsoft.com/office/powerpoint/2010/main" val="1409074463"/>
              </p:ext>
            </p:extLst>
          </p:nvPr>
        </p:nvGraphicFramePr>
        <p:xfrm>
          <a:off x="243070" y="1063863"/>
          <a:ext cx="8640503" cy="3646354"/>
        </p:xfrm>
        <a:graphic>
          <a:graphicData uri="http://schemas.openxmlformats.org/drawingml/2006/table">
            <a:tbl>
              <a:tblPr firstRow="1" bandRow="1">
                <a:tableStyleId>{5C22544A-7EE6-4342-B048-85BDC9FD1C3A}</a:tableStyleId>
              </a:tblPr>
              <a:tblGrid>
                <a:gridCol w="1493133">
                  <a:extLst>
                    <a:ext uri="{9D8B030D-6E8A-4147-A177-3AD203B41FA5}">
                      <a16:colId xmlns:a16="http://schemas.microsoft.com/office/drawing/2014/main" val="20000"/>
                    </a:ext>
                  </a:extLst>
                </a:gridCol>
                <a:gridCol w="3368232">
                  <a:extLst>
                    <a:ext uri="{9D8B030D-6E8A-4147-A177-3AD203B41FA5}">
                      <a16:colId xmlns:a16="http://schemas.microsoft.com/office/drawing/2014/main" val="20001"/>
                    </a:ext>
                  </a:extLst>
                </a:gridCol>
                <a:gridCol w="3779138">
                  <a:extLst>
                    <a:ext uri="{9D8B030D-6E8A-4147-A177-3AD203B41FA5}">
                      <a16:colId xmlns:a16="http://schemas.microsoft.com/office/drawing/2014/main" val="20002"/>
                    </a:ext>
                  </a:extLst>
                </a:gridCol>
              </a:tblGrid>
              <a:tr h="350839">
                <a:tc>
                  <a:txBody>
                    <a:bodyPr/>
                    <a:lstStyle/>
                    <a:p>
                      <a:pPr algn="ctr"/>
                      <a:r>
                        <a:rPr lang="en-IN" sz="1400" dirty="0"/>
                        <a:t>Characteristics</a:t>
                      </a:r>
                    </a:p>
                  </a:txBody>
                  <a:tcPr anchor="ctr"/>
                </a:tc>
                <a:tc>
                  <a:txBody>
                    <a:bodyPr/>
                    <a:lstStyle/>
                    <a:p>
                      <a:pPr algn="ctr"/>
                      <a:r>
                        <a:rPr lang="en-IN" sz="1400" dirty="0"/>
                        <a:t>Dev</a:t>
                      </a:r>
                    </a:p>
                  </a:txBody>
                  <a:tcPr anchor="ctr"/>
                </a:tc>
                <a:tc>
                  <a:txBody>
                    <a:bodyPr/>
                    <a:lstStyle/>
                    <a:p>
                      <a:pPr algn="ctr"/>
                      <a:r>
                        <a:rPr lang="en-IN" sz="1400" dirty="0"/>
                        <a:t>Ops</a:t>
                      </a:r>
                    </a:p>
                  </a:txBody>
                  <a:tcPr anchor="ctr"/>
                </a:tc>
                <a:extLst>
                  <a:ext uri="{0D108BD9-81ED-4DB2-BD59-A6C34878D82A}">
                    <a16:rowId xmlns:a16="http://schemas.microsoft.com/office/drawing/2014/main" val="10000"/>
                  </a:ext>
                </a:extLst>
              </a:tr>
              <a:tr h="486716">
                <a:tc>
                  <a:txBody>
                    <a:bodyPr/>
                    <a:lstStyle/>
                    <a:p>
                      <a:pPr algn="l"/>
                      <a:r>
                        <a:rPr lang="en-IN" sz="1400" dirty="0"/>
                        <a:t>Cares about</a:t>
                      </a:r>
                    </a:p>
                  </a:txBody>
                  <a:tcPr anchor="ctr"/>
                </a:tc>
                <a:tc>
                  <a:txBody>
                    <a:bodyPr/>
                    <a:lstStyle/>
                    <a:p>
                      <a:pPr fontAlgn="ctr"/>
                      <a:r>
                        <a:rPr lang="en-US" sz="1400" b="0" dirty="0">
                          <a:effectLst/>
                        </a:rPr>
                        <a:t>Bespoke applications and how they work</a:t>
                      </a:r>
                    </a:p>
                  </a:txBody>
                  <a:tcPr marL="47625" marR="47625" marT="47625" marB="47625" anchor="ctr"/>
                </a:tc>
                <a:tc>
                  <a:txBody>
                    <a:bodyPr/>
                    <a:lstStyle/>
                    <a:p>
                      <a:pPr fontAlgn="ctr"/>
                      <a:r>
                        <a:rPr lang="en-US" sz="1400" b="0" dirty="0">
                          <a:effectLst/>
                        </a:rPr>
                        <a:t>Applications and how they run, plus Infrastructure, OS, network, and so on</a:t>
                      </a:r>
                    </a:p>
                  </a:txBody>
                  <a:tcPr marL="47625" marR="47625" marT="47625" marB="47625" anchor="ctr"/>
                </a:tc>
                <a:extLst>
                  <a:ext uri="{0D108BD9-81ED-4DB2-BD59-A6C34878D82A}">
                    <a16:rowId xmlns:a16="http://schemas.microsoft.com/office/drawing/2014/main" val="10001"/>
                  </a:ext>
                </a:extLst>
              </a:tr>
              <a:tr h="486716">
                <a:tc>
                  <a:txBody>
                    <a:bodyPr/>
                    <a:lstStyle/>
                    <a:p>
                      <a:pPr fontAlgn="ctr"/>
                      <a:r>
                        <a:rPr lang="en-IN" sz="1400" b="0" dirty="0">
                          <a:effectLst/>
                        </a:rPr>
                        <a:t>Business treats as</a:t>
                      </a:r>
                    </a:p>
                  </a:txBody>
                  <a:tcPr marL="47625" marR="47625" marT="47625" marB="47625" anchor="ctr"/>
                </a:tc>
                <a:tc>
                  <a:txBody>
                    <a:bodyPr/>
                    <a:lstStyle/>
                    <a:p>
                      <a:pPr fontAlgn="ctr"/>
                      <a:r>
                        <a:rPr lang="en-IN" sz="1400" b="0" dirty="0">
                          <a:effectLst/>
                        </a:rPr>
                        <a:t>Profit center: demands resources</a:t>
                      </a:r>
                    </a:p>
                  </a:txBody>
                  <a:tcPr marL="47625" marR="47625" marT="47625" marB="47625" anchor="ctr"/>
                </a:tc>
                <a:tc>
                  <a:txBody>
                    <a:bodyPr/>
                    <a:lstStyle/>
                    <a:p>
                      <a:pPr fontAlgn="ctr"/>
                      <a:r>
                        <a:rPr lang="en-US" sz="1400" b="0" dirty="0">
                          <a:effectLst/>
                        </a:rPr>
                        <a:t>Cost center: provides and accounts for resources</a:t>
                      </a:r>
                    </a:p>
                  </a:txBody>
                  <a:tcPr marL="47625" marR="47625" marT="47625" marB="47625" anchor="ctr"/>
                </a:tc>
                <a:extLst>
                  <a:ext uri="{0D108BD9-81ED-4DB2-BD59-A6C34878D82A}">
                    <a16:rowId xmlns:a16="http://schemas.microsoft.com/office/drawing/2014/main" val="10002"/>
                  </a:ext>
                </a:extLst>
              </a:tr>
              <a:tr h="486716">
                <a:tc>
                  <a:txBody>
                    <a:bodyPr/>
                    <a:lstStyle/>
                    <a:p>
                      <a:pPr fontAlgn="ctr"/>
                      <a:r>
                        <a:rPr lang="en-IN" sz="1400" b="0" dirty="0">
                          <a:effectLst/>
                        </a:rPr>
                        <a:t>Participates in on-call rotation</a:t>
                      </a:r>
                      <a:endParaRPr lang="en-IN" sz="1400" b="0" strike="sngStrike" dirty="0">
                        <a:solidFill>
                          <a:srgbClr val="FF0000"/>
                        </a:solidFill>
                        <a:effectLst/>
                      </a:endParaRPr>
                    </a:p>
                  </a:txBody>
                  <a:tcPr marL="47625" marR="47625" marT="47625" marB="47625" anchor="ctr"/>
                </a:tc>
                <a:tc>
                  <a:txBody>
                    <a:bodyPr/>
                    <a:lstStyle/>
                    <a:p>
                      <a:pPr fontAlgn="ctr"/>
                      <a:r>
                        <a:rPr lang="en-US" sz="1400" b="0" dirty="0">
                          <a:effectLst/>
                        </a:rPr>
                        <a:t>Occasionally (only when issues are escalated to dev)</a:t>
                      </a:r>
                    </a:p>
                  </a:txBody>
                  <a:tcPr marL="47625" marR="47625" marT="47625" marB="47625" anchor="ctr"/>
                </a:tc>
                <a:tc>
                  <a:txBody>
                    <a:bodyPr/>
                    <a:lstStyle/>
                    <a:p>
                      <a:pPr fontAlgn="ctr"/>
                      <a:r>
                        <a:rPr lang="en-IN" sz="1400" b="0" dirty="0">
                          <a:effectLst/>
                        </a:rPr>
                        <a:t>Regularly (point of spear)</a:t>
                      </a:r>
                    </a:p>
                  </a:txBody>
                  <a:tcPr marL="47625" marR="47625" marT="47625" marB="47625" anchor="ctr"/>
                </a:tc>
                <a:extLst>
                  <a:ext uri="{0D108BD9-81ED-4DB2-BD59-A6C34878D82A}">
                    <a16:rowId xmlns:a16="http://schemas.microsoft.com/office/drawing/2014/main" val="10003"/>
                  </a:ext>
                </a:extLst>
              </a:tr>
              <a:tr h="486716">
                <a:tc>
                  <a:txBody>
                    <a:bodyPr/>
                    <a:lstStyle/>
                    <a:p>
                      <a:pPr fontAlgn="ctr"/>
                      <a:r>
                        <a:rPr lang="en-IN" sz="1400" b="0" dirty="0">
                          <a:effectLst/>
                        </a:rPr>
                        <a:t>Performance measured</a:t>
                      </a:r>
                    </a:p>
                  </a:txBody>
                  <a:tcPr marL="47625" marR="47625" marT="47625" marB="47625" anchor="ctr"/>
                </a:tc>
                <a:tc>
                  <a:txBody>
                    <a:bodyPr/>
                    <a:lstStyle/>
                    <a:p>
                      <a:pPr fontAlgn="ctr"/>
                      <a:r>
                        <a:rPr lang="en-US" sz="1400" b="0" dirty="0">
                          <a:effectLst/>
                        </a:rPr>
                        <a:t>Abstractly (including bad metrics)</a:t>
                      </a:r>
                    </a:p>
                  </a:txBody>
                  <a:tcPr marL="47625" marR="47625" marT="47625" marB="47625" anchor="ctr"/>
                </a:tc>
                <a:tc>
                  <a:txBody>
                    <a:bodyPr/>
                    <a:lstStyle/>
                    <a:p>
                      <a:pPr fontAlgn="ctr"/>
                      <a:r>
                        <a:rPr lang="en-US" sz="1400" b="0" dirty="0">
                          <a:effectLst/>
                        </a:rPr>
                        <a:t>Concretely (SLA compliance, issues resolved)</a:t>
                      </a:r>
                    </a:p>
                  </a:txBody>
                  <a:tcPr marL="47625" marR="47625" marT="47625" marB="47625" anchor="ctr"/>
                </a:tc>
                <a:extLst>
                  <a:ext uri="{0D108BD9-81ED-4DB2-BD59-A6C34878D82A}">
                    <a16:rowId xmlns:a16="http://schemas.microsoft.com/office/drawing/2014/main" val="10004"/>
                  </a:ext>
                </a:extLst>
              </a:tr>
              <a:tr h="685665">
                <a:tc>
                  <a:txBody>
                    <a:bodyPr/>
                    <a:lstStyle/>
                    <a:p>
                      <a:pPr fontAlgn="ctr"/>
                      <a:r>
                        <a:rPr lang="en-IN" sz="1400" b="0" dirty="0">
                          <a:effectLst/>
                        </a:rPr>
                        <a:t>Skills required</a:t>
                      </a:r>
                    </a:p>
                  </a:txBody>
                  <a:tcPr marL="47625" marR="47625" marT="47625" marB="47625" anchor="ctr"/>
                </a:tc>
                <a:tc>
                  <a:txBody>
                    <a:bodyPr/>
                    <a:lstStyle/>
                    <a:p>
                      <a:pPr fontAlgn="ctr"/>
                      <a:r>
                        <a:rPr lang="en-US" sz="1400" b="0" dirty="0">
                          <a:effectLst/>
                        </a:rPr>
                        <a:t>More deep than broad: Languages, APIs, architecture, tools, process</a:t>
                      </a:r>
                      <a:r>
                        <a:rPr lang="en-US" sz="1400" b="0" baseline="0" dirty="0">
                          <a:effectLst/>
                        </a:rPr>
                        <a:t> and so on</a:t>
                      </a:r>
                      <a:endParaRPr lang="en-US" sz="1400" b="0" dirty="0">
                        <a:effectLst/>
                      </a:endParaRPr>
                    </a:p>
                  </a:txBody>
                  <a:tcPr marL="47625" marR="47625" marT="47625" marB="47625" anchor="ctr"/>
                </a:tc>
                <a:tc>
                  <a:txBody>
                    <a:bodyPr/>
                    <a:lstStyle/>
                    <a:p>
                      <a:pPr fontAlgn="ctr"/>
                      <a:r>
                        <a:rPr lang="en-US" sz="1400" b="0" dirty="0">
                          <a:effectLst/>
                        </a:rPr>
                        <a:t>More broad than deep: Configuration, administration, OS, automation, </a:t>
                      </a:r>
                      <a:r>
                        <a:rPr lang="en-US" sz="1400" b="0" baseline="0" dirty="0">
                          <a:effectLst/>
                        </a:rPr>
                        <a:t>and so on</a:t>
                      </a:r>
                      <a:endParaRPr lang="en-US" sz="1400" b="0" dirty="0">
                        <a:effectLst/>
                      </a:endParaRPr>
                    </a:p>
                  </a:txBody>
                  <a:tcPr marL="47625" marR="47625" marT="47625" marB="47625" anchor="ctr"/>
                </a:tc>
                <a:extLst>
                  <a:ext uri="{0D108BD9-81ED-4DB2-BD59-A6C34878D82A}">
                    <a16:rowId xmlns:a16="http://schemas.microsoft.com/office/drawing/2014/main" val="2157100930"/>
                  </a:ext>
                </a:extLst>
              </a:tr>
              <a:tr h="486716">
                <a:tc>
                  <a:txBody>
                    <a:bodyPr/>
                    <a:lstStyle/>
                    <a:p>
                      <a:pPr fontAlgn="ctr"/>
                      <a:r>
                        <a:rPr lang="en-IN" sz="1400" b="0" dirty="0">
                          <a:effectLst/>
                        </a:rPr>
                        <a:t>Agility required</a:t>
                      </a:r>
                    </a:p>
                  </a:txBody>
                  <a:tcPr marL="47625" marR="47625" marT="47625" marB="47625" anchor="ctr"/>
                </a:tc>
                <a:tc>
                  <a:txBody>
                    <a:bodyPr/>
                    <a:lstStyle/>
                    <a:p>
                      <a:pPr fontAlgn="ctr"/>
                      <a:r>
                        <a:rPr lang="en-US" sz="1400" b="0" dirty="0">
                          <a:effectLst/>
                        </a:rPr>
                        <a:t>Move fast, innovate, break things, fix later</a:t>
                      </a:r>
                    </a:p>
                  </a:txBody>
                  <a:tcPr marL="47625" marR="47625" marT="47625" marB="47625" anchor="ctr"/>
                </a:tc>
                <a:tc>
                  <a:txBody>
                    <a:bodyPr/>
                    <a:lstStyle/>
                    <a:p>
                      <a:pPr fontAlgn="ctr"/>
                      <a:r>
                        <a:rPr lang="en-US" sz="1400" b="0" dirty="0">
                          <a:effectLst/>
                        </a:rPr>
                        <a:t>Investments must be extensively justified, expectations managed</a:t>
                      </a:r>
                    </a:p>
                  </a:txBody>
                  <a:tcPr marL="47625" marR="47625" marT="47625" marB="47625" anchor="ctr"/>
                </a:tc>
                <a:extLst>
                  <a:ext uri="{0D108BD9-81ED-4DB2-BD59-A6C34878D82A}">
                    <a16:rowId xmlns:a16="http://schemas.microsoft.com/office/drawing/2014/main" val="2043771995"/>
                  </a:ext>
                </a:extLst>
              </a:tr>
            </a:tbl>
          </a:graphicData>
        </a:graphic>
      </p:graphicFrame>
    </p:spTree>
    <p:custDataLst>
      <p:tags r:id="rId1"/>
    </p:custDataLst>
    <p:extLst>
      <p:ext uri="{BB962C8B-B14F-4D97-AF65-F5344CB8AC3E}">
        <p14:creationId xmlns:p14="http://schemas.microsoft.com/office/powerpoint/2010/main" val="311521865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DevOps Divide (Contd.)</a:t>
            </a:r>
          </a:p>
        </p:txBody>
      </p:sp>
      <p:sp>
        <p:nvSpPr>
          <p:cNvPr id="2" name="Content Placeholder 1"/>
          <p:cNvSpPr>
            <a:spLocks noGrp="1"/>
          </p:cNvSpPr>
          <p:nvPr>
            <p:ph idx="1"/>
          </p:nvPr>
        </p:nvSpPr>
        <p:spPr>
          <a:xfrm>
            <a:off x="118753" y="834568"/>
            <a:ext cx="8853286" cy="4003649"/>
          </a:xfrm>
        </p:spPr>
        <p:txBody>
          <a:bodyPr/>
          <a:lstStyle/>
          <a:p>
            <a:pPr marL="0" indent="0">
              <a:buNone/>
            </a:pPr>
            <a:r>
              <a:rPr lang="en-US" sz="1600" dirty="0"/>
              <a:t>In the traditional, pre-virtualization, enterprise IT ecosystem, separating Dev from Ops seemed sensible.</a:t>
            </a:r>
          </a:p>
          <a:p>
            <a:pPr marL="0" indent="0">
              <a:buNone/>
            </a:pPr>
            <a:r>
              <a:rPr lang="en-US" sz="1600" dirty="0"/>
              <a:t>In the early 2000s, there began a movement to treat Dev and Ops as a single entity:</a:t>
            </a:r>
          </a:p>
          <a:p>
            <a:pPr lvl="1">
              <a:buFont typeface="Arial" panose="020B0604020202020204" pitchFamily="34" charset="0"/>
              <a:buChar char="•"/>
            </a:pPr>
            <a:r>
              <a:rPr lang="en-US" sz="1600" dirty="0"/>
              <a:t>Make coders responsible for deployment and maintenance.</a:t>
            </a:r>
          </a:p>
          <a:p>
            <a:pPr lvl="1">
              <a:buFont typeface="Arial" panose="020B0604020202020204" pitchFamily="34" charset="0"/>
              <a:buChar char="•"/>
            </a:pPr>
            <a:r>
              <a:rPr lang="en-US" sz="1600" dirty="0"/>
              <a:t>Treat virtualized infrastructure as code.</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4077330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Evolution of DevOps</a:t>
            </a:r>
          </a:p>
        </p:txBody>
      </p:sp>
      <p:sp>
        <p:nvSpPr>
          <p:cNvPr id="2" name="Content Placeholder 1"/>
          <p:cNvSpPr>
            <a:spLocks noGrp="1"/>
          </p:cNvSpPr>
          <p:nvPr>
            <p:ph idx="1"/>
          </p:nvPr>
        </p:nvSpPr>
        <p:spPr>
          <a:xfrm>
            <a:off x="199291" y="834569"/>
            <a:ext cx="8639909" cy="3971893"/>
          </a:xfrm>
        </p:spPr>
        <p:txBody>
          <a:bodyPr/>
          <a:lstStyle/>
          <a:p>
            <a:pPr marL="0" indent="0">
              <a:buNone/>
            </a:pPr>
            <a:r>
              <a:rPr lang="en-US" sz="1600" dirty="0"/>
              <a:t>DevOps evolved and continues to evolve in many places in parallel. Some key events have shaped the discipline as we know it today.</a:t>
            </a:r>
          </a:p>
          <a:p>
            <a:pPr>
              <a:buFont typeface="Arial" panose="020B0604020202020204" pitchFamily="34" charset="0"/>
              <a:buChar char="•"/>
            </a:pPr>
            <a:r>
              <a:rPr lang="en-US" sz="1600" b="1" dirty="0"/>
              <a:t>Defining Moments 1: Site Reliability Engineering (SRE)</a:t>
            </a:r>
            <a:r>
              <a:rPr lang="en-US" sz="1600" dirty="0"/>
              <a:t>: Institutionalization of SRE by Google in 2003.</a:t>
            </a:r>
          </a:p>
          <a:p>
            <a:pPr>
              <a:buFont typeface="Arial" panose="020B0604020202020204" pitchFamily="34" charset="0"/>
              <a:buChar char="•"/>
            </a:pPr>
            <a:r>
              <a:rPr lang="en-US" sz="1600" b="1" dirty="0"/>
              <a:t>Defining Moments 2: Debois and Agile Infrastructure</a:t>
            </a:r>
            <a:r>
              <a:rPr lang="en-US" sz="1600" dirty="0"/>
              <a:t>: Patrick Debois’ presentation in 2009 on automating virtual and physical infrastructure using version control and applying Agile methods.</a:t>
            </a:r>
          </a:p>
          <a:p>
            <a:pPr>
              <a:buFont typeface="Arial" panose="020B0604020202020204" pitchFamily="34" charset="0"/>
              <a:buChar char="•"/>
            </a:pPr>
            <a:r>
              <a:rPr lang="en-US" sz="1600" b="1" dirty="0"/>
              <a:t>Defining Moments 3: Allspaw and Hammond</a:t>
            </a:r>
            <a:r>
              <a:rPr lang="en-US" sz="1600" dirty="0"/>
              <a:t>: Presentation by John Allspaw and Paul Hammond in 2009 outlining a simple set of DevOps best practices founded on the idea that both Dev and Ops cooperatively enable the business.</a:t>
            </a:r>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09744881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Core Principles of DevOps</a:t>
            </a:r>
          </a:p>
        </p:txBody>
      </p:sp>
      <p:sp>
        <p:nvSpPr>
          <p:cNvPr id="2" name="Content Placeholder 1"/>
          <p:cNvSpPr>
            <a:spLocks noGrp="1"/>
          </p:cNvSpPr>
          <p:nvPr>
            <p:ph idx="1"/>
          </p:nvPr>
        </p:nvSpPr>
        <p:spPr>
          <a:xfrm>
            <a:off x="133634" y="760935"/>
            <a:ext cx="8893135" cy="4033804"/>
          </a:xfrm>
        </p:spPr>
        <p:txBody>
          <a:bodyPr/>
          <a:lstStyle/>
          <a:p>
            <a:pPr marL="0" indent="0">
              <a:buNone/>
            </a:pPr>
            <a:r>
              <a:rPr lang="en-US" sz="1600" dirty="0"/>
              <a:t>DevOps/SRE have many core principles and best practices:</a:t>
            </a:r>
          </a:p>
          <a:p>
            <a:pPr>
              <a:buFont typeface="Arial" panose="020B0604020202020204" pitchFamily="34" charset="0"/>
              <a:buChar char="•"/>
            </a:pPr>
            <a:r>
              <a:rPr lang="en-US" sz="1600" dirty="0"/>
              <a:t>A focus on automation</a:t>
            </a:r>
          </a:p>
          <a:p>
            <a:pPr>
              <a:buFont typeface="Arial" panose="020B0604020202020204" pitchFamily="34" charset="0"/>
              <a:buChar char="•"/>
            </a:pPr>
            <a:r>
              <a:rPr lang="en-US" sz="1600" dirty="0"/>
              <a:t>The idea that "failure is normal"</a:t>
            </a:r>
          </a:p>
          <a:p>
            <a:pPr>
              <a:buFont typeface="Arial" panose="020B0604020202020204" pitchFamily="34" charset="0"/>
              <a:buChar char="•"/>
            </a:pPr>
            <a:r>
              <a:rPr lang="en-US" sz="1600" dirty="0"/>
              <a:t>A reframing of "availability" in terms of what a business can tolerate</a:t>
            </a:r>
          </a:p>
          <a:p>
            <a:pPr marL="0" indent="0">
              <a:buNone/>
            </a:pPr>
            <a:endParaRPr lang="en-US" sz="1600" dirty="0"/>
          </a:p>
        </p:txBody>
      </p:sp>
    </p:spTree>
    <p:custDataLst>
      <p:tags r:id="rId1"/>
    </p:custDataLst>
    <p:extLst>
      <p:ext uri="{BB962C8B-B14F-4D97-AF65-F5344CB8AC3E}">
        <p14:creationId xmlns:p14="http://schemas.microsoft.com/office/powerpoint/2010/main" val="3387807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Core Principles of DevOps (Contd.)</a:t>
            </a:r>
          </a:p>
        </p:txBody>
      </p:sp>
      <p:sp>
        <p:nvSpPr>
          <p:cNvPr id="2" name="Content Placeholder 1"/>
          <p:cNvSpPr>
            <a:spLocks noGrp="1"/>
          </p:cNvSpPr>
          <p:nvPr>
            <p:ph idx="1"/>
          </p:nvPr>
        </p:nvSpPr>
        <p:spPr>
          <a:xfrm>
            <a:off x="145358" y="831273"/>
            <a:ext cx="8853286" cy="3613405"/>
          </a:xfrm>
        </p:spPr>
        <p:txBody>
          <a:bodyPr/>
          <a:lstStyle/>
          <a:p>
            <a:pPr marL="0" indent="0">
              <a:buNone/>
            </a:pPr>
            <a:r>
              <a:rPr lang="en-US" sz="1600" b="1" dirty="0"/>
              <a:t>SLOs, SLIs, and error budgets</a:t>
            </a:r>
            <a:endParaRPr lang="en-US" sz="1600" dirty="0"/>
          </a:p>
          <a:p>
            <a:pPr lvl="1">
              <a:buFont typeface="Arial" panose="020B0604020202020204" pitchFamily="34" charset="0"/>
              <a:buChar char="•"/>
            </a:pPr>
            <a:r>
              <a:rPr lang="en-US" sz="1600" dirty="0"/>
              <a:t>The two linked ideas to DevOps/SRE culture are DevOps must deliver measurable, agreed-upon business value and the statistical reality of doing so perfectly is impossible.</a:t>
            </a:r>
          </a:p>
          <a:p>
            <a:pPr lvl="1">
              <a:buFont typeface="Arial" panose="020B0604020202020204" pitchFamily="34" charset="0"/>
              <a:buChar char="•"/>
            </a:pPr>
            <a:r>
              <a:rPr lang="en-US" sz="1600" dirty="0"/>
              <a:t>These ideas are codified in a Service Level Objective (SLO) that is defined in terms of real metrics called Service Level Indicators (SLIs).</a:t>
            </a:r>
          </a:p>
          <a:p>
            <a:pPr lvl="1">
              <a:buFont typeface="Arial" panose="020B0604020202020204" pitchFamily="34" charset="0"/>
              <a:buChar char="•"/>
            </a:pPr>
            <a:r>
              <a:rPr lang="en-US" sz="1600" dirty="0"/>
              <a:t>SLIs map to the practical reality of delivering a service to customers.</a:t>
            </a:r>
          </a:p>
          <a:p>
            <a:pPr lvl="1">
              <a:buFont typeface="Arial" panose="020B0604020202020204" pitchFamily="34" charset="0"/>
              <a:buChar char="•"/>
            </a:pPr>
            <a:r>
              <a:rPr lang="en-US" sz="1600" dirty="0"/>
              <a:t>SLO/SLI methodology permits cheaper, more rapid delivery of business value by removing the obligation to seek perfection. It can also influence the pace, scope, and other aspects of development to ensure and improve adequacy.</a:t>
            </a:r>
          </a:p>
          <a:p>
            <a:pPr lvl="1">
              <a:buFont typeface="Arial" panose="020B0604020202020204" pitchFamily="34" charset="0"/>
              <a:buChar char="•"/>
            </a:pPr>
            <a:r>
              <a:rPr lang="en-US" sz="1600" dirty="0"/>
              <a:t>One way of modeling SLO/SLI results requires establishing an error budget for a service for a given period of time and then subtracting failures to achieve SLO from this value. </a:t>
            </a:r>
          </a:p>
        </p:txBody>
      </p:sp>
    </p:spTree>
    <p:custDataLst>
      <p:tags r:id="rId1"/>
    </p:custDataLst>
    <p:extLst>
      <p:ext uri="{BB962C8B-B14F-4D97-AF65-F5344CB8AC3E}">
        <p14:creationId xmlns:p14="http://schemas.microsoft.com/office/powerpoint/2010/main" val="41541100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sz="1400" dirty="0">
              <a:ea typeface="+mn-ea"/>
              <a:cs typeface="+mn-cs"/>
            </a:endParaRPr>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1449555638"/>
              </p:ext>
            </p:extLst>
          </p:nvPr>
        </p:nvGraphicFramePr>
        <p:xfrm>
          <a:off x="235781" y="1279280"/>
          <a:ext cx="8595235" cy="143256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ctr" fontAlgn="b"/>
                      <a:r>
                        <a:rPr lang="en-US" sz="1400" b="1" i="0" u="none" strike="noStrike" dirty="0">
                          <a:solidFill>
                            <a:schemeClr val="bg1"/>
                          </a:solidFill>
                          <a:effectLst/>
                          <a:latin typeface="+mn-lt"/>
                        </a:rPr>
                        <a:t>Feature</a:t>
                      </a:r>
                    </a:p>
                  </a:txBody>
                  <a:tcPr marL="9525" marR="9525" marT="9525" marB="0" anchor="ctr"/>
                </a:tc>
                <a:tc>
                  <a:txBody>
                    <a:bodyPr/>
                    <a:lstStyle/>
                    <a:p>
                      <a:pPr algn="ctr"/>
                      <a:r>
                        <a:rPr lang="en-US" dirty="0"/>
                        <a:t>Description</a:t>
                      </a:r>
                    </a:p>
                  </a:txBody>
                  <a:tcPr anchor="ctr"/>
                </a:tc>
                <a:extLst>
                  <a:ext uri="{0D108BD9-81ED-4DB2-BD59-A6C34878D82A}">
                    <a16:rowId xmlns:a16="http://schemas.microsoft.com/office/drawing/2014/main" val="3768427975"/>
                  </a:ext>
                </a:extLst>
              </a:tr>
              <a:tr h="265091">
                <a:tc>
                  <a:txBody>
                    <a:bodyPr/>
                    <a:lstStyle/>
                    <a:p>
                      <a:pPr algn="l" fontAlgn="b"/>
                      <a:r>
                        <a:rPr lang="en-US" sz="1400" kern="1200" dirty="0">
                          <a:solidFill>
                            <a:schemeClr val="dk1"/>
                          </a:solidFill>
                          <a:latin typeface="+mn-lt"/>
                          <a:ea typeface="+mn-ea"/>
                          <a:cs typeface="+mn-cs"/>
                        </a:rPr>
                        <a:t>Hands-On Labs</a:t>
                      </a:r>
                    </a:p>
                  </a:txBody>
                  <a:tcPr marL="9525" marR="9525" marT="9525" marB="0" anchor="b"/>
                </a:tc>
                <a:tc>
                  <a:txBody>
                    <a:bodyPr/>
                    <a:lstStyle/>
                    <a:p>
                      <a:r>
                        <a:rPr lang="en-US" sz="1400" kern="1200" dirty="0">
                          <a:solidFill>
                            <a:schemeClr val="dk1"/>
                          </a:solidFill>
                          <a:latin typeface="+mn-lt"/>
                          <a:ea typeface="+mn-ea"/>
                          <a:cs typeface="+mn-cs"/>
                        </a:rPr>
                        <a:t>Labs designed for working with physical equipment.</a:t>
                      </a:r>
                    </a:p>
                  </a:txBody>
                  <a:tcPr/>
                </a:tc>
                <a:extLst>
                  <a:ext uri="{0D108BD9-81ED-4DB2-BD59-A6C34878D82A}">
                    <a16:rowId xmlns:a16="http://schemas.microsoft.com/office/drawing/2014/main" val="2258594367"/>
                  </a:ext>
                </a:extLst>
              </a:tr>
              <a:tr h="265091">
                <a:tc>
                  <a:txBody>
                    <a:bodyPr/>
                    <a:lstStyle/>
                    <a:p>
                      <a:pPr algn="l" fontAlgn="b"/>
                      <a:r>
                        <a:rPr lang="en-US" sz="1400" kern="1200" dirty="0">
                          <a:solidFill>
                            <a:schemeClr val="dk1"/>
                          </a:solidFill>
                          <a:latin typeface="+mn-lt"/>
                          <a:ea typeface="+mn-ea"/>
                          <a:cs typeface="+mn-cs"/>
                        </a:rPr>
                        <a:t>Module Quizzes</a:t>
                      </a:r>
                    </a:p>
                  </a:txBody>
                  <a:tcPr marL="9525" marR="9525" marT="9525" marB="0" anchor="b"/>
                </a:tc>
                <a:tc>
                  <a:txBody>
                    <a:bodyPr/>
                    <a:lstStyle/>
                    <a:p>
                      <a:r>
                        <a:rPr lang="en-US" sz="1400" kern="1200" dirty="0">
                          <a:solidFill>
                            <a:schemeClr val="dk1"/>
                          </a:solidFill>
                          <a:latin typeface="+mn-lt"/>
                          <a:ea typeface="+mn-ea"/>
                          <a:cs typeface="+mn-cs"/>
                        </a:rPr>
                        <a:t>Self-assessments that integrate concepts and skills learned throughout the series of topics presented in the module.</a:t>
                      </a:r>
                    </a:p>
                  </a:txBody>
                  <a:tcPr/>
                </a:tc>
                <a:extLst>
                  <a:ext uri="{0D108BD9-81ED-4DB2-BD59-A6C34878D82A}">
                    <a16:rowId xmlns:a16="http://schemas.microsoft.com/office/drawing/2014/main" val="592533815"/>
                  </a:ext>
                </a:extLst>
              </a:tr>
              <a:tr h="265091">
                <a:tc>
                  <a:txBody>
                    <a:bodyPr/>
                    <a:lstStyle/>
                    <a:p>
                      <a:pPr algn="l" fontAlgn="b"/>
                      <a:r>
                        <a:rPr lang="en-US" sz="1400" kern="1200" dirty="0">
                          <a:solidFill>
                            <a:schemeClr val="dk1"/>
                          </a:solidFill>
                          <a:latin typeface="+mn-lt"/>
                          <a:ea typeface="+mn-ea"/>
                          <a:cs typeface="+mn-cs"/>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DevOps and SRE</a:t>
            </a:r>
            <a:br>
              <a:rPr lang="en-US" altLang="en-US" dirty="0"/>
            </a:br>
            <a:r>
              <a:rPr lang="en-US" altLang="en-US" dirty="0"/>
              <a:t>DevOps and SRE Summary </a:t>
            </a:r>
          </a:p>
        </p:txBody>
      </p:sp>
      <p:sp>
        <p:nvSpPr>
          <p:cNvPr id="2" name="Content Placeholder 1"/>
          <p:cNvSpPr>
            <a:spLocks noGrp="1"/>
          </p:cNvSpPr>
          <p:nvPr>
            <p:ph idx="1"/>
          </p:nvPr>
        </p:nvSpPr>
        <p:spPr>
          <a:xfrm>
            <a:off x="145358" y="831273"/>
            <a:ext cx="8853286" cy="3613405"/>
          </a:xfrm>
        </p:spPr>
        <p:txBody>
          <a:bodyPr/>
          <a:lstStyle/>
          <a:p>
            <a:pPr marL="0" indent="0">
              <a:buNone/>
            </a:pPr>
            <a:r>
              <a:rPr lang="en-US" sz="1800" dirty="0"/>
              <a:t>DevOps/SRE is co-evolving with technologies like virtualization and containerization, enabling a unified approach and unified tool set to support coordinated application and infrastructure engineering.</a:t>
            </a:r>
          </a:p>
        </p:txBody>
      </p:sp>
    </p:spTree>
    <p:custDataLst>
      <p:tags r:id="rId1"/>
    </p:custDataLst>
    <p:extLst>
      <p:ext uri="{BB962C8B-B14F-4D97-AF65-F5344CB8AC3E}">
        <p14:creationId xmlns:p14="http://schemas.microsoft.com/office/powerpoint/2010/main" val="244015149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335689" cy="1802391"/>
          </a:xfrm>
        </p:spPr>
        <p:txBody>
          <a:bodyPr/>
          <a:lstStyle/>
          <a:p>
            <a:r>
              <a:rPr lang="en-US" dirty="0">
                <a:solidFill>
                  <a:schemeClr val="accent5">
                    <a:lumMod val="40000"/>
                    <a:lumOff val="60000"/>
                  </a:schemeClr>
                </a:solidFill>
              </a:rPr>
              <a:t>7.3 Basic Automation Scripting</a:t>
            </a:r>
          </a:p>
        </p:txBody>
      </p:sp>
    </p:spTree>
    <p:custDataLst>
      <p:tags r:id="rId1"/>
    </p:custDataLst>
    <p:extLst>
      <p:ext uri="{BB962C8B-B14F-4D97-AF65-F5344CB8AC3E}">
        <p14:creationId xmlns:p14="http://schemas.microsoft.com/office/powerpoint/2010/main" val="257323273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altLang="en-US" dirty="0"/>
              <a:t>Introduction to Basic Automation Scripting</a:t>
            </a:r>
          </a:p>
        </p:txBody>
      </p:sp>
      <p:sp>
        <p:nvSpPr>
          <p:cNvPr id="2" name="Content Placeholder 1"/>
          <p:cNvSpPr>
            <a:spLocks noGrp="1"/>
          </p:cNvSpPr>
          <p:nvPr>
            <p:ph idx="1"/>
          </p:nvPr>
        </p:nvSpPr>
        <p:spPr>
          <a:xfrm>
            <a:off x="145358" y="831273"/>
            <a:ext cx="8853286" cy="3435927"/>
          </a:xfrm>
        </p:spPr>
        <p:txBody>
          <a:bodyPr/>
          <a:lstStyle/>
          <a:p>
            <a:pPr>
              <a:buFont typeface="Arial" panose="020B0604020202020204" pitchFamily="34" charset="0"/>
              <a:buChar char="•"/>
            </a:pPr>
            <a:r>
              <a:rPr lang="en-US" sz="1600" dirty="0"/>
              <a:t>Powerful automation tools like Ansible, Puppet, and Chef bring ease of use, predictability, discipline and the ability to work at scale to DevOps work. </a:t>
            </a:r>
          </a:p>
          <a:p>
            <a:pPr>
              <a:buFont typeface="Arial" panose="020B0604020202020204" pitchFamily="34" charset="0"/>
              <a:buChar char="•"/>
            </a:pPr>
            <a:r>
              <a:rPr lang="en-US" sz="1600" dirty="0"/>
              <a:t>Although automation tooling partly works by wrapping shell functionality, operating system utilities, API functions and other control plane elements for simplicity, uniformity, feature enrichment, and compatibility in DevOps scenarios, these tools still do not solve every problem of deployment and configuration.</a:t>
            </a:r>
          </a:p>
          <a:p>
            <a:pPr>
              <a:buFont typeface="Arial" panose="020B0604020202020204" pitchFamily="34" charset="0"/>
              <a:buChar char="•"/>
            </a:pPr>
            <a:r>
              <a:rPr lang="en-US" sz="1600" dirty="0"/>
              <a:t>Every automation tool has one or more functions that execute basic commands and scripts on targets and return results.</a:t>
            </a:r>
          </a:p>
          <a:p>
            <a:pPr>
              <a:buFont typeface="Arial" panose="020B0604020202020204" pitchFamily="34" charset="0"/>
              <a:buChar char="•"/>
            </a:pPr>
            <a:r>
              <a:rPr lang="en-US" sz="1600" dirty="0"/>
              <a:t>It is therefore important to have basic automation scripting skills.</a:t>
            </a:r>
          </a:p>
        </p:txBody>
      </p:sp>
    </p:spTree>
    <p:custDataLst>
      <p:tags r:id="rId1"/>
    </p:custDataLst>
    <p:extLst>
      <p:ext uri="{BB962C8B-B14F-4D97-AF65-F5344CB8AC3E}">
        <p14:creationId xmlns:p14="http://schemas.microsoft.com/office/powerpoint/2010/main" val="197200263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1"/>
            <a:ext cx="9144000" cy="789880"/>
          </a:xfrm>
        </p:spPr>
        <p:txBody>
          <a:bodyPr/>
          <a:lstStyle/>
          <a:p>
            <a:r>
              <a:rPr lang="en-US" altLang="en-US" sz="1600" dirty="0"/>
              <a:t>Basic Automation Scripting</a:t>
            </a:r>
            <a:br>
              <a:rPr lang="en-US" altLang="en-US" dirty="0"/>
            </a:br>
            <a:r>
              <a:rPr lang="en-US" altLang="en-US" dirty="0"/>
              <a:t>Basic Tools for Automation Scripting</a:t>
            </a:r>
          </a:p>
        </p:txBody>
      </p:sp>
      <p:sp>
        <p:nvSpPr>
          <p:cNvPr id="2" name="Content Placeholder 1"/>
          <p:cNvSpPr>
            <a:spLocks noGrp="1"/>
          </p:cNvSpPr>
          <p:nvPr>
            <p:ph idx="1"/>
          </p:nvPr>
        </p:nvSpPr>
        <p:spPr>
          <a:xfrm>
            <a:off x="86742" y="690596"/>
            <a:ext cx="8853286" cy="4312227"/>
          </a:xfrm>
        </p:spPr>
        <p:txBody>
          <a:bodyPr/>
          <a:lstStyle/>
          <a:p>
            <a:pPr marL="0" indent="0">
              <a:buNone/>
            </a:pPr>
            <a:r>
              <a:rPr lang="en-US" sz="1600" dirty="0"/>
              <a:t>Shells are ubiquitous, so shell scripting is historically the bedrock of automation.</a:t>
            </a:r>
          </a:p>
          <a:p>
            <a:pPr marL="0" indent="0">
              <a:buNone/>
            </a:pPr>
            <a:r>
              <a:rPr lang="en-US" sz="1600" b="1" dirty="0"/>
              <a:t>Bash</a:t>
            </a:r>
          </a:p>
          <a:p>
            <a:pPr>
              <a:buFont typeface="Arial" panose="020B0604020202020204" pitchFamily="34" charset="0"/>
              <a:buChar char="•"/>
            </a:pPr>
            <a:r>
              <a:rPr lang="en-US" sz="1600" dirty="0"/>
              <a:t>The Bash is a Unix shell and is a default on most Linux distributions and on macOS. Using commands in a Bash script is much the same as using them directly from the command line.</a:t>
            </a:r>
          </a:p>
          <a:p>
            <a:pPr>
              <a:buFont typeface="Arial" panose="020B0604020202020204" pitchFamily="34" charset="0"/>
              <a:buChar char="•"/>
            </a:pPr>
            <a:r>
              <a:rPr lang="en-US" sz="1600" dirty="0"/>
              <a:t>Bash can be used to script access to the AWS CLI, you can use the built-in features and libraries of more sophisticated languages to parse complex returned datasets (such as JSON), manage many parallel operations, process errors, handle asynchronous responses to commands, and more.</a:t>
            </a:r>
          </a:p>
          <a:p>
            <a:pPr marL="0" indent="-46037">
              <a:buNone/>
            </a:pPr>
            <a:r>
              <a:rPr lang="en-IN" sz="1600" b="1" dirty="0"/>
              <a:t>Programming languages beyond Bash</a:t>
            </a:r>
          </a:p>
          <a:p>
            <a:pPr>
              <a:buFont typeface="Arial" panose="020B0604020202020204" pitchFamily="34" charset="0"/>
              <a:buChar char="•"/>
            </a:pPr>
            <a:r>
              <a:rPr lang="en-US" sz="1600" dirty="0"/>
              <a:t>Sophisticated languages improve on Bash when complexity and scale requirements increase. They are useful when building and operating virtualized infrastructure in cloud environments, using SDKs.</a:t>
            </a:r>
          </a:p>
        </p:txBody>
      </p:sp>
    </p:spTree>
    <p:custDataLst>
      <p:tags r:id="rId1"/>
    </p:custDataLst>
    <p:extLst>
      <p:ext uri="{BB962C8B-B14F-4D97-AF65-F5344CB8AC3E}">
        <p14:creationId xmlns:p14="http://schemas.microsoft.com/office/powerpoint/2010/main" val="80846802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altLang="en-US" dirty="0"/>
              <a:t>Procedural Automation</a:t>
            </a:r>
          </a:p>
        </p:txBody>
      </p:sp>
      <p:sp>
        <p:nvSpPr>
          <p:cNvPr id="2" name="Content Placeholder 1"/>
          <p:cNvSpPr>
            <a:spLocks noGrp="1"/>
          </p:cNvSpPr>
          <p:nvPr>
            <p:ph idx="1"/>
          </p:nvPr>
        </p:nvSpPr>
        <p:spPr>
          <a:xfrm>
            <a:off x="145357" y="709350"/>
            <a:ext cx="8853286" cy="3306973"/>
          </a:xfrm>
        </p:spPr>
        <p:txBody>
          <a:bodyPr/>
          <a:lstStyle/>
          <a:p>
            <a:pPr>
              <a:buFont typeface="Arial" panose="020B0604020202020204" pitchFamily="34" charset="0"/>
              <a:buChar char="•"/>
            </a:pPr>
            <a:r>
              <a:rPr lang="en-US" sz="1400" dirty="0"/>
              <a:t>An imperative procedure is an ordered sequence of commands aimed at achieving a goal. The sequence may include flow-control, conditions, functional structure, classes, and more.</a:t>
            </a:r>
          </a:p>
          <a:p>
            <a:pPr>
              <a:buFont typeface="Arial" panose="020B0604020202020204" pitchFamily="34" charset="0"/>
              <a:buChar char="•"/>
            </a:pPr>
            <a:r>
              <a:rPr lang="en-US" sz="1400" dirty="0"/>
              <a:t>To ensure efficiency and reusability of scripts one can:</a:t>
            </a:r>
          </a:p>
          <a:p>
            <a:pPr lvl="2">
              <a:buFont typeface="Arial" panose="020B0604020202020204" pitchFamily="34" charset="0"/>
              <a:buChar char="•"/>
            </a:pPr>
            <a:r>
              <a:rPr lang="en-US" sz="1400" dirty="0"/>
              <a:t>Standardize the ordering and presentation of parameters, flags, and errors.</a:t>
            </a:r>
          </a:p>
          <a:p>
            <a:pPr lvl="2">
              <a:buFont typeface="Arial" panose="020B0604020202020204" pitchFamily="34" charset="0"/>
              <a:buChar char="•"/>
            </a:pPr>
            <a:r>
              <a:rPr lang="en-US" sz="1400" dirty="0"/>
              <a:t>Create a code hierarchy that divides tasks logically and efficiently.</a:t>
            </a:r>
          </a:p>
          <a:p>
            <a:pPr lvl="2">
              <a:buFont typeface="Arial" panose="020B0604020202020204" pitchFamily="34" charset="0"/>
              <a:buChar char="•"/>
            </a:pPr>
            <a:r>
              <a:rPr lang="en-US" sz="1400" dirty="0"/>
              <a:t>Create high-level scripts for entire deployments and lower-level scripts for deployment phases.</a:t>
            </a:r>
          </a:p>
          <a:p>
            <a:pPr lvl="2">
              <a:buFont typeface="Arial" panose="020B0604020202020204" pitchFamily="34" charset="0"/>
              <a:buChar char="•"/>
            </a:pPr>
            <a:r>
              <a:rPr lang="en-US" sz="1400" dirty="0"/>
              <a:t>Separate deployment-specific data from the code, making the code as generic and reusable as possible.</a:t>
            </a:r>
          </a:p>
          <a:p>
            <a:pPr>
              <a:buFont typeface="Arial" panose="020B0604020202020204" pitchFamily="34" charset="0"/>
              <a:buChar char="•"/>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CF46DEFE-3C1E-4E80-91CA-91AB1432DD89}"/>
              </a:ext>
            </a:extLst>
          </p:cNvPr>
          <p:cNvPicPr>
            <a:picLocks noChangeAspect="1"/>
          </p:cNvPicPr>
          <p:nvPr/>
        </p:nvPicPr>
        <p:blipFill rotWithShape="1">
          <a:blip r:embed="rId4">
            <a:extLst>
              <a:ext uri="{28A0092B-C50C-407E-A947-70E740481C1C}">
                <a14:useLocalDpi xmlns:a14="http://schemas.microsoft.com/office/drawing/2010/main" val="0"/>
              </a:ext>
            </a:extLst>
          </a:blip>
          <a:srcRect l="911" t="2424" r="555"/>
          <a:stretch/>
        </p:blipFill>
        <p:spPr>
          <a:xfrm>
            <a:off x="1438111" y="2879641"/>
            <a:ext cx="6098392" cy="2208397"/>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6468914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altLang="en-US" dirty="0"/>
              <a:t>Procedural Automation (Contd.)</a:t>
            </a:r>
          </a:p>
        </p:txBody>
      </p:sp>
      <p:sp>
        <p:nvSpPr>
          <p:cNvPr id="2" name="Content Placeholder 1"/>
          <p:cNvSpPr>
            <a:spLocks noGrp="1"/>
          </p:cNvSpPr>
          <p:nvPr>
            <p:ph idx="1"/>
          </p:nvPr>
        </p:nvSpPr>
        <p:spPr>
          <a:xfrm>
            <a:off x="145357" y="737489"/>
            <a:ext cx="4603106" cy="3940019"/>
          </a:xfrm>
        </p:spPr>
        <p:txBody>
          <a:bodyPr/>
          <a:lstStyle/>
          <a:p>
            <a:pPr>
              <a:buFont typeface="Arial" panose="020B0604020202020204" pitchFamily="34" charset="0"/>
              <a:buChar char="•"/>
            </a:pPr>
            <a:r>
              <a:rPr lang="en-US" sz="1400" dirty="0"/>
              <a:t>Carefully-written procedural scripts and declarative configuration tools examine targets before performing tasks on them, and only perform the tasks needed to achieve the desired state.</a:t>
            </a:r>
          </a:p>
          <a:p>
            <a:pPr>
              <a:buFont typeface="Arial" panose="020B0604020202020204" pitchFamily="34" charset="0"/>
              <a:buChar char="•"/>
            </a:pPr>
            <a:r>
              <a:rPr lang="en-US" sz="1400" dirty="0"/>
              <a:t>This quality of software is called idempotency.</a:t>
            </a:r>
          </a:p>
          <a:p>
            <a:pPr>
              <a:buFont typeface="Arial" panose="020B0604020202020204" pitchFamily="34" charset="0"/>
              <a:buChar char="•"/>
            </a:pPr>
            <a:r>
              <a:rPr lang="en-US" sz="1400" dirty="0"/>
              <a:t>Basic principles of idempotency are:</a:t>
            </a:r>
          </a:p>
          <a:p>
            <a:pPr lvl="2">
              <a:buFont typeface="Arial" panose="020B0604020202020204" pitchFamily="34" charset="0"/>
              <a:buChar char="•"/>
            </a:pPr>
            <a:r>
              <a:rPr lang="en-US" sz="1400" dirty="0"/>
              <a:t>Ensure the change you want to make has not already been made </a:t>
            </a:r>
          </a:p>
          <a:p>
            <a:pPr lvl="2">
              <a:buFont typeface="Arial" panose="020B0604020202020204" pitchFamily="34" charset="0"/>
              <a:buChar char="•"/>
            </a:pPr>
            <a:r>
              <a:rPr lang="en-US" sz="1400" dirty="0"/>
              <a:t>Get to a known-good state, if possible, before making changes </a:t>
            </a:r>
          </a:p>
          <a:p>
            <a:pPr lvl="2">
              <a:buFont typeface="Arial" panose="020B0604020202020204" pitchFamily="34" charset="0"/>
              <a:buChar char="•"/>
            </a:pPr>
            <a:r>
              <a:rPr lang="en-US" sz="1400" dirty="0"/>
              <a:t>Test for idempotency</a:t>
            </a:r>
          </a:p>
          <a:p>
            <a:pPr lvl="2">
              <a:buFont typeface="Arial" panose="020B0604020202020204" pitchFamily="34" charset="0"/>
              <a:buChar char="•"/>
            </a:pPr>
            <a:r>
              <a:rPr lang="en-US" sz="1400" dirty="0"/>
              <a:t>All components of a procedure must be idempotent</a:t>
            </a:r>
          </a:p>
        </p:txBody>
      </p:sp>
      <p:pic>
        <p:nvPicPr>
          <p:cNvPr id="4" name="Picture 3">
            <a:extLst>
              <a:ext uri="{FF2B5EF4-FFF2-40B4-BE49-F238E27FC236}">
                <a16:creationId xmlns:a16="http://schemas.microsoft.com/office/drawing/2014/main" id="{5562F020-A1EF-4CA4-9379-0D48A074E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038" y="359979"/>
            <a:ext cx="3340609" cy="4367269"/>
          </a:xfrm>
          <a:prstGeom prst="rect">
            <a:avLst/>
          </a:prstGeom>
        </p:spPr>
      </p:pic>
    </p:spTree>
    <p:custDataLst>
      <p:tags r:id="rId1"/>
    </p:custDataLst>
    <p:extLst>
      <p:ext uri="{BB962C8B-B14F-4D97-AF65-F5344CB8AC3E}">
        <p14:creationId xmlns:p14="http://schemas.microsoft.com/office/powerpoint/2010/main" val="107108419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dirty="0"/>
              <a:t>Executing Scripts Locally and Remotely</a:t>
            </a:r>
          </a:p>
        </p:txBody>
      </p:sp>
      <p:sp>
        <p:nvSpPr>
          <p:cNvPr id="2" name="Content Placeholder 1"/>
          <p:cNvSpPr>
            <a:spLocks noGrp="1"/>
          </p:cNvSpPr>
          <p:nvPr>
            <p:ph idx="1"/>
          </p:nvPr>
        </p:nvSpPr>
        <p:spPr>
          <a:xfrm>
            <a:off x="130552" y="766730"/>
            <a:ext cx="8882896" cy="4312227"/>
          </a:xfrm>
        </p:spPr>
        <p:txBody>
          <a:bodyPr/>
          <a:lstStyle/>
          <a:p>
            <a:pPr marL="0" indent="0">
              <a:buNone/>
            </a:pPr>
            <a:r>
              <a:rPr lang="en-US" sz="1400" dirty="0"/>
              <a:t>To configure remote systems, the user need to access and execute scripts on them. There are many ways to do this:</a:t>
            </a:r>
          </a:p>
          <a:p>
            <a:pPr>
              <a:buFont typeface="Arial" panose="020B0604020202020204" pitchFamily="34" charset="0"/>
              <a:buChar char="•"/>
            </a:pPr>
            <a:r>
              <a:rPr lang="en-US" sz="1400" dirty="0"/>
              <a:t>Store scripts locally, transmit them to target machines with a shell utility like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scp</a:t>
            </a:r>
            <a:r>
              <a:rPr lang="en-US" sz="1400" dirty="0"/>
              <a:t>, then log into the remote machine using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ssh</a:t>
            </a:r>
            <a:r>
              <a:rPr lang="en-US" sz="1400" dirty="0">
                <a:solidFill>
                  <a:schemeClr val="bg1"/>
                </a:solidFill>
              </a:rPr>
              <a:t> </a:t>
            </a:r>
            <a:r>
              <a:rPr lang="en-US" sz="1400" dirty="0"/>
              <a:t>and execute them. </a:t>
            </a:r>
          </a:p>
          <a:p>
            <a:pPr>
              <a:buFont typeface="Arial" panose="020B0604020202020204" pitchFamily="34" charset="0"/>
              <a:buChar char="•"/>
            </a:pPr>
            <a:r>
              <a:rPr lang="en-US" sz="1400" dirty="0"/>
              <a:t>Pipe scripts to a remote machine using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cat | ssh</a:t>
            </a:r>
            <a:r>
              <a:rPr lang="en-US" sz="1400" dirty="0">
                <a:solidFill>
                  <a:schemeClr val="bg1"/>
                </a:solidFill>
              </a:rPr>
              <a:t> </a:t>
            </a:r>
            <a:r>
              <a:rPr lang="en-US" sz="1400" dirty="0"/>
              <a:t>and execute them in sequence with other commands, capturing and returning results to the terminal, all in one command.</a:t>
            </a:r>
          </a:p>
          <a:p>
            <a:pPr>
              <a:buFont typeface="Arial" panose="020B0604020202020204" pitchFamily="34" charset="0"/>
              <a:buChar char="•"/>
            </a:pPr>
            <a:r>
              <a:rPr lang="en-US" sz="1400" dirty="0"/>
              <a:t>Install a general-purpose secure file-transfer client like SFTP, then use that utility to connect to the remote machine, transfer, set appropriate permissions, then execute the script file.</a:t>
            </a:r>
          </a:p>
          <a:p>
            <a:pPr>
              <a:buFont typeface="Arial" panose="020B0604020202020204" pitchFamily="34" charset="0"/>
              <a:buChar char="•"/>
            </a:pPr>
            <a:r>
              <a:rPr lang="en-US" sz="1400" dirty="0"/>
              <a:t>Store scripts on a webserver, log into the remote machine and retrieve them with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wget</a:t>
            </a:r>
            <a:r>
              <a:rPr lang="en-US" sz="1400" dirty="0"/>
              <a: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curl</a:t>
            </a:r>
            <a:r>
              <a:rPr lang="en-US" sz="1400" dirty="0"/>
              <a:t>, or other utilities, or store the scripts in a Git repository. </a:t>
            </a:r>
          </a:p>
          <a:p>
            <a:pPr>
              <a:buFont typeface="Arial" panose="020B0604020202020204" pitchFamily="34" charset="0"/>
              <a:buChar char="•"/>
            </a:pPr>
            <a:r>
              <a:rPr lang="en-US" sz="1400" dirty="0"/>
              <a:t>Install a full remote-operations solution like VNC or NoMachine locally, install its server on the target, transmit/copy and then execute scripts.</a:t>
            </a:r>
          </a:p>
          <a:p>
            <a:pPr>
              <a:buFont typeface="Arial" panose="020B0604020202020204" pitchFamily="34" charset="0"/>
              <a:buChar char="•"/>
            </a:pPr>
            <a:r>
              <a:rPr lang="en-US" sz="1400" dirty="0"/>
              <a:t>If the target devices are provisioned on a cloud framework, there is usually a way to inject a configuration script via the same CLI command or WebUI action that manifests the platform.</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0" indent="0">
              <a:buNone/>
            </a:pPr>
            <a:endParaRPr lang="en-US" sz="1400" dirty="0"/>
          </a:p>
        </p:txBody>
      </p:sp>
    </p:spTree>
    <p:custDataLst>
      <p:tags r:id="rId1"/>
    </p:custDataLst>
    <p:extLst>
      <p:ext uri="{BB962C8B-B14F-4D97-AF65-F5344CB8AC3E}">
        <p14:creationId xmlns:p14="http://schemas.microsoft.com/office/powerpoint/2010/main" val="324015967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dirty="0"/>
              <a:t>Cloud Automation</a:t>
            </a:r>
          </a:p>
        </p:txBody>
      </p:sp>
      <p:sp>
        <p:nvSpPr>
          <p:cNvPr id="2" name="Content Placeholder 1"/>
          <p:cNvSpPr>
            <a:spLocks noGrp="1"/>
          </p:cNvSpPr>
          <p:nvPr>
            <p:ph idx="1"/>
          </p:nvPr>
        </p:nvSpPr>
        <p:spPr>
          <a:xfrm>
            <a:off x="228937" y="831273"/>
            <a:ext cx="8755575" cy="4018519"/>
          </a:xfrm>
        </p:spPr>
        <p:txBody>
          <a:bodyPr/>
          <a:lstStyle/>
          <a:p>
            <a:pPr>
              <a:buFont typeface="Arial" panose="020B0604020202020204" pitchFamily="34" charset="0"/>
              <a:buChar char="•"/>
            </a:pPr>
            <a:r>
              <a:rPr lang="en-US" sz="1600" dirty="0"/>
              <a:t>Cloud automation enables the user to provision virtualized hosts, configure virtual networks and other connectivity, requisition services, and then deploy applications on this infrastructure.</a:t>
            </a:r>
          </a:p>
          <a:p>
            <a:pPr>
              <a:buFont typeface="Arial" panose="020B0604020202020204" pitchFamily="34" charset="0"/>
              <a:buChar char="•"/>
            </a:pPr>
            <a:r>
              <a:rPr lang="en-US" sz="1600" dirty="0"/>
              <a:t>Cloud providers and open source communities often provide specialized subsystems for popular deployment tools, which extract a complete inventory of resources from a cloud framework and keep it updated in real time while automation makes changes.</a:t>
            </a:r>
          </a:p>
          <a:p>
            <a:pPr>
              <a:buFont typeface="Arial" panose="020B0604020202020204" pitchFamily="34" charset="0"/>
              <a:buChar char="•"/>
            </a:pPr>
            <a:r>
              <a:rPr lang="en-US" sz="1600" dirty="0"/>
              <a:t>The user can also manage cloud resources using scripts written in Bash, Python, or other languages.</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21474801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dirty="0"/>
              <a:t>Cloud CLIs and SDKs</a:t>
            </a:r>
          </a:p>
        </p:txBody>
      </p:sp>
      <p:sp>
        <p:nvSpPr>
          <p:cNvPr id="2" name="Content Placeholder 1"/>
          <p:cNvSpPr>
            <a:spLocks noGrp="1"/>
          </p:cNvSpPr>
          <p:nvPr>
            <p:ph idx="1"/>
          </p:nvPr>
        </p:nvSpPr>
        <p:spPr>
          <a:xfrm>
            <a:off x="209839" y="789880"/>
            <a:ext cx="8712092" cy="541615"/>
          </a:xfrm>
        </p:spPr>
        <p:txBody>
          <a:bodyPr/>
          <a:lstStyle/>
          <a:p>
            <a:pPr marL="0" indent="0">
              <a:buNone/>
            </a:pPr>
            <a:r>
              <a:rPr lang="en-US" sz="1400" dirty="0"/>
              <a:t>IaaS and other types of infrastructure cloud also provide CLIs and SDKs that enable easy connection to their underlying interfaces, which are usually REST-based.</a:t>
            </a:r>
            <a:endParaRPr lang="en-US" sz="1600" dirty="0"/>
          </a:p>
        </p:txBody>
      </p:sp>
      <p:graphicFrame>
        <p:nvGraphicFramePr>
          <p:cNvPr id="3" name="Table 3">
            <a:extLst>
              <a:ext uri="{FF2B5EF4-FFF2-40B4-BE49-F238E27FC236}">
                <a16:creationId xmlns:a16="http://schemas.microsoft.com/office/drawing/2014/main" id="{C89D74EA-302E-48FB-A263-47DDC516605C}"/>
              </a:ext>
            </a:extLst>
          </p:cNvPr>
          <p:cNvGraphicFramePr>
            <a:graphicFrameLocks noGrp="1"/>
          </p:cNvGraphicFramePr>
          <p:nvPr>
            <p:extLst>
              <p:ext uri="{D42A27DB-BD31-4B8C-83A1-F6EECF244321}">
                <p14:modId xmlns:p14="http://schemas.microsoft.com/office/powerpoint/2010/main" val="1560777046"/>
              </p:ext>
            </p:extLst>
          </p:nvPr>
        </p:nvGraphicFramePr>
        <p:xfrm>
          <a:off x="344384" y="1443790"/>
          <a:ext cx="8577548" cy="3230436"/>
        </p:xfrm>
        <a:graphic>
          <a:graphicData uri="http://schemas.openxmlformats.org/drawingml/2006/table">
            <a:tbl>
              <a:tblPr firstRow="1" bandRow="1">
                <a:tableStyleId>{69CF1AB2-1976-4502-BF36-3FF5EA218861}</a:tableStyleId>
              </a:tblPr>
              <a:tblGrid>
                <a:gridCol w="1900353">
                  <a:extLst>
                    <a:ext uri="{9D8B030D-6E8A-4147-A177-3AD203B41FA5}">
                      <a16:colId xmlns:a16="http://schemas.microsoft.com/office/drawing/2014/main" val="4138652806"/>
                    </a:ext>
                  </a:extLst>
                </a:gridCol>
                <a:gridCol w="6677195">
                  <a:extLst>
                    <a:ext uri="{9D8B030D-6E8A-4147-A177-3AD203B41FA5}">
                      <a16:colId xmlns:a16="http://schemas.microsoft.com/office/drawing/2014/main" val="346407690"/>
                    </a:ext>
                  </a:extLst>
                </a:gridCol>
              </a:tblGrid>
              <a:tr h="855708">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b="0" dirty="0"/>
                        <a:t>Cisco UCS - a bare metal cloud</a:t>
                      </a:r>
                    </a:p>
                    <a:p>
                      <a:endParaRPr lang="en-US" b="0" dirty="0"/>
                    </a:p>
                  </a:txBody>
                  <a:tcPr/>
                </a:tc>
                <a:tc>
                  <a:txBody>
                    <a:bodyPr/>
                    <a:lstStyle/>
                    <a:p>
                      <a:pPr marL="288925" indent="-288925">
                        <a:buFont typeface="Arial" panose="020B0604020202020204" pitchFamily="34" charset="0"/>
                        <a:buChar char="•"/>
                      </a:pPr>
                      <a:r>
                        <a:rPr lang="en-US" sz="1400" b="0" dirty="0"/>
                        <a:t>Cisco Intersight RESTful API</a:t>
                      </a:r>
                    </a:p>
                    <a:p>
                      <a:pPr marL="288925" indent="-288925">
                        <a:buFont typeface="Arial" panose="020B0604020202020204" pitchFamily="34" charset="0"/>
                        <a:buChar char="•"/>
                      </a:pPr>
                      <a:r>
                        <a:rPr lang="en-US" sz="1400" b="0" dirty="0"/>
                        <a:t>Range of SDKs for the Intersight RESTful API, including ones for Python and Microsoft PowerShell</a:t>
                      </a:r>
                    </a:p>
                    <a:p>
                      <a:pPr marL="288925" indent="-288925">
                        <a:buFont typeface="Arial" panose="020B0604020202020204" pitchFamily="34" charset="0"/>
                        <a:buChar char="•"/>
                      </a:pPr>
                      <a:r>
                        <a:rPr lang="en-US" sz="1400" b="0" dirty="0"/>
                        <a:t>Range of Ansible modules</a:t>
                      </a:r>
                    </a:p>
                  </a:txBody>
                  <a:tcPr/>
                </a:tc>
                <a:extLst>
                  <a:ext uri="{0D108BD9-81ED-4DB2-BD59-A6C34878D82A}">
                    <a16:rowId xmlns:a16="http://schemas.microsoft.com/office/drawing/2014/main" val="1915940140"/>
                  </a:ext>
                </a:extLst>
              </a:tr>
              <a:tr h="104893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0" dirty="0"/>
                        <a:t>VMWare</a:t>
                      </a:r>
                    </a:p>
                    <a:p>
                      <a:endParaRPr lang="en-US" b="0" dirty="0"/>
                    </a:p>
                  </a:txBody>
                  <a:tcPr/>
                </a:tc>
                <a:tc>
                  <a:txBody>
                    <a:bodyPr/>
                    <a:lstStyle/>
                    <a:p>
                      <a:pPr marL="285750" lvl="2" indent="-285750">
                        <a:buClr>
                          <a:schemeClr val="tx2"/>
                        </a:buClr>
                        <a:buFont typeface="Arial" panose="020B0604020202020204" pitchFamily="34" charset="0"/>
                        <a:buChar char="•"/>
                      </a:pPr>
                      <a:r>
                        <a:rPr lang="en-IN" sz="1400" b="0" dirty="0"/>
                        <a:t>Datacenter CLI</a:t>
                      </a:r>
                    </a:p>
                    <a:p>
                      <a:pPr marL="285750" lvl="2" indent="-285750">
                        <a:buClr>
                          <a:schemeClr val="tx2"/>
                        </a:buClr>
                        <a:buFont typeface="Arial" panose="020B0604020202020204" pitchFamily="34" charset="0"/>
                        <a:buChar char="•"/>
                      </a:pPr>
                      <a:r>
                        <a:rPr lang="en-US" sz="1400" b="0" dirty="0"/>
                        <a:t>vSphere CLI for Linux and Windows</a:t>
                      </a:r>
                    </a:p>
                    <a:p>
                      <a:pPr marL="285750" lvl="2" indent="-285750">
                        <a:buClr>
                          <a:schemeClr val="tx2"/>
                        </a:buClr>
                        <a:buFont typeface="Arial" panose="020B0604020202020204" pitchFamily="34" charset="0"/>
                        <a:buChar char="•"/>
                      </a:pPr>
                      <a:r>
                        <a:rPr lang="en-US" sz="1400" b="0" dirty="0"/>
                        <a:t>PowerCLI for Windows PowerShell</a:t>
                      </a:r>
                    </a:p>
                    <a:p>
                      <a:pPr marL="285750" lvl="2" indent="-285750">
                        <a:buClr>
                          <a:schemeClr val="tx2"/>
                        </a:buClr>
                        <a:buFont typeface="Arial" panose="020B0604020202020204" pitchFamily="34" charset="0"/>
                        <a:buChar char="•"/>
                      </a:pPr>
                      <a:r>
                        <a:rPr lang="en-US" sz="1400" b="0" dirty="0"/>
                        <a:t>Host of SDKs for popular languages, aimed at vSphere Automation, vCloud Suite, and other products</a:t>
                      </a:r>
                    </a:p>
                  </a:txBody>
                  <a:tcPr/>
                </a:tc>
                <a:extLst>
                  <a:ext uri="{0D108BD9-81ED-4DB2-BD59-A6C34878D82A}">
                    <a16:rowId xmlns:a16="http://schemas.microsoft.com/office/drawing/2014/main" val="4147495941"/>
                  </a:ext>
                </a:extLst>
              </a:tr>
              <a:tr h="1127316">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0" dirty="0"/>
                        <a:t>OpenStack</a:t>
                      </a:r>
                    </a:p>
                    <a:p>
                      <a:endParaRPr lang="en-US" b="0" dirty="0"/>
                    </a:p>
                  </a:txBody>
                  <a:tcPr/>
                </a:tc>
                <a:tc>
                  <a:txBody>
                    <a:bodyPr/>
                    <a:lstStyle/>
                    <a:p>
                      <a:pPr marL="328613" indent="-285750">
                        <a:buFont typeface="Arial" panose="020B0604020202020204" pitchFamily="34" charset="0"/>
                        <a:buChar char="•"/>
                      </a:pPr>
                      <a:r>
                        <a:rPr lang="en-US" sz="1400" b="0" dirty="0"/>
                        <a:t>OpenStack Client (OSC)</a:t>
                      </a:r>
                    </a:p>
                    <a:p>
                      <a:pPr marL="328613" indent="-285750">
                        <a:buFont typeface="Arial" panose="020B0604020202020204" pitchFamily="34" charset="0"/>
                        <a:buChar char="•"/>
                      </a:pPr>
                      <a:r>
                        <a:rPr lang="en-US" sz="1400" b="0" dirty="0"/>
                        <a:t>OpenStack Compute, Identity, Image, Object Storage, and Block Storage APIs</a:t>
                      </a:r>
                    </a:p>
                    <a:p>
                      <a:pPr marL="328613" indent="-285750">
                        <a:buFont typeface="Arial" panose="020B0604020202020204" pitchFamily="34" charset="0"/>
                        <a:buChar char="•"/>
                      </a:pPr>
                      <a:r>
                        <a:rPr lang="en-US" sz="1400" b="0" dirty="0"/>
                        <a:t>OpenStack Python SDK</a:t>
                      </a:r>
                    </a:p>
                    <a:p>
                      <a:pPr marL="328613" indent="-285750">
                        <a:buFont typeface="Arial" panose="020B0604020202020204" pitchFamily="34" charset="0"/>
                        <a:buChar char="•"/>
                      </a:pPr>
                      <a:r>
                        <a:rPr lang="en-US" sz="1400" b="0" dirty="0"/>
                        <a:t>OpenStack Toolkits</a:t>
                      </a:r>
                    </a:p>
                  </a:txBody>
                  <a:tcPr/>
                </a:tc>
                <a:extLst>
                  <a:ext uri="{0D108BD9-81ED-4DB2-BD59-A6C34878D82A}">
                    <a16:rowId xmlns:a16="http://schemas.microsoft.com/office/drawing/2014/main" val="988227405"/>
                  </a:ext>
                </a:extLst>
              </a:tr>
            </a:tbl>
          </a:graphicData>
        </a:graphic>
      </p:graphicFrame>
    </p:spTree>
    <p:custDataLst>
      <p:tags r:id="rId1"/>
    </p:custDataLst>
    <p:extLst>
      <p:ext uri="{BB962C8B-B14F-4D97-AF65-F5344CB8AC3E}">
        <p14:creationId xmlns:p14="http://schemas.microsoft.com/office/powerpoint/2010/main" val="33564420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Basic Automation Scripting</a:t>
            </a:r>
            <a:br>
              <a:rPr lang="en-US" altLang="en-US" dirty="0"/>
            </a:br>
            <a:r>
              <a:rPr lang="en-US" dirty="0"/>
              <a:t>Summary of Basic Automation Scripting</a:t>
            </a:r>
          </a:p>
        </p:txBody>
      </p:sp>
      <p:sp>
        <p:nvSpPr>
          <p:cNvPr id="2" name="Content Placeholder 1"/>
          <p:cNvSpPr>
            <a:spLocks noGrp="1"/>
          </p:cNvSpPr>
          <p:nvPr>
            <p:ph idx="1"/>
          </p:nvPr>
        </p:nvSpPr>
        <p:spPr>
          <a:xfrm>
            <a:off x="144524" y="739833"/>
            <a:ext cx="8854951" cy="3962796"/>
          </a:xfrm>
        </p:spPr>
        <p:txBody>
          <a:bodyPr/>
          <a:lstStyle/>
          <a:p>
            <a:pPr marL="0" indent="0">
              <a:buNone/>
            </a:pPr>
            <a:r>
              <a:rPr lang="en-US" sz="1800" dirty="0"/>
              <a:t>Basic automation scripting techniques are great to have in the toolbox and understanding them will improve the facility as an operator and user of mature automation platforms.</a:t>
            </a:r>
          </a:p>
        </p:txBody>
      </p:sp>
    </p:spTree>
    <p:custDataLst>
      <p:tags r:id="rId1"/>
    </p:custDataLst>
    <p:extLst>
      <p:ext uri="{BB962C8B-B14F-4D97-AF65-F5344CB8AC3E}">
        <p14:creationId xmlns:p14="http://schemas.microsoft.com/office/powerpoint/2010/main" val="12686675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marL="0" indent="0" eaLnBrk="1" hangingPunct="1">
              <a:spcBef>
                <a:spcPct val="30000"/>
              </a:spcBef>
              <a:buNone/>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7.4 Automation Tools</a:t>
            </a:r>
          </a:p>
        </p:txBody>
      </p:sp>
    </p:spTree>
    <p:custDataLst>
      <p:tags r:id="rId1"/>
    </p:custDataLst>
    <p:extLst>
      <p:ext uri="{BB962C8B-B14F-4D97-AF65-F5344CB8AC3E}">
        <p14:creationId xmlns:p14="http://schemas.microsoft.com/office/powerpoint/2010/main" val="2751048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Introduction to Automation Tools</a:t>
            </a:r>
          </a:p>
        </p:txBody>
      </p:sp>
      <p:sp>
        <p:nvSpPr>
          <p:cNvPr id="2" name="Content Placeholder 1"/>
          <p:cNvSpPr>
            <a:spLocks noGrp="1"/>
          </p:cNvSpPr>
          <p:nvPr>
            <p:ph idx="1"/>
          </p:nvPr>
        </p:nvSpPr>
        <p:spPr>
          <a:xfrm>
            <a:off x="145357" y="831273"/>
            <a:ext cx="8709275" cy="3092545"/>
          </a:xfrm>
        </p:spPr>
        <p:txBody>
          <a:bodyPr/>
          <a:lstStyle/>
          <a:p>
            <a:pPr>
              <a:buFont typeface="Arial" panose="020B0604020202020204" pitchFamily="34" charset="0"/>
              <a:buChar char="•"/>
            </a:pPr>
            <a:r>
              <a:rPr lang="en-IN" sz="1600" dirty="0"/>
              <a:t>In this topic, the three most popular automation tools, Ansible, Puppet, and Chef, are being discussed.</a:t>
            </a:r>
          </a:p>
          <a:p>
            <a:pPr>
              <a:buFont typeface="Arial" panose="020B0604020202020204" pitchFamily="34" charset="0"/>
              <a:buChar char="•"/>
            </a:pPr>
            <a:r>
              <a:rPr lang="en-US" sz="1600" dirty="0"/>
              <a:t>There will also be an option to install one or all of them on the local workstation.</a:t>
            </a:r>
          </a:p>
          <a:p>
            <a:pPr>
              <a:buFont typeface="Arial" panose="020B0604020202020204" pitchFamily="34" charset="0"/>
              <a:buChar char="•"/>
            </a:pPr>
            <a:r>
              <a:rPr lang="en-US" sz="1600" dirty="0"/>
              <a:t>To try this, one must have access to a Linux-based workstation, such as Ubuntu or macOS and must refer to the tool's own installation documentation for the operating system.</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209888615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What Do Automation Tools Do For Us?</a:t>
            </a:r>
          </a:p>
        </p:txBody>
      </p:sp>
      <p:sp>
        <p:nvSpPr>
          <p:cNvPr id="2" name="Content Placeholder 1"/>
          <p:cNvSpPr>
            <a:spLocks noGrp="1"/>
          </p:cNvSpPr>
          <p:nvPr>
            <p:ph idx="1"/>
          </p:nvPr>
        </p:nvSpPr>
        <p:spPr>
          <a:xfrm>
            <a:off x="145357" y="831273"/>
            <a:ext cx="8998643" cy="4099542"/>
          </a:xfrm>
        </p:spPr>
        <p:txBody>
          <a:bodyPr/>
          <a:lstStyle/>
          <a:p>
            <a:pPr marL="0" indent="0">
              <a:buNone/>
            </a:pPr>
            <a:r>
              <a:rPr lang="en-US" sz="1600" b="1" dirty="0"/>
              <a:t>What do automation tools do for us?</a:t>
            </a:r>
            <a:endParaRPr lang="en-IN" sz="1600" dirty="0"/>
          </a:p>
          <a:p>
            <a:pPr marL="0" indent="0">
              <a:buNone/>
            </a:pPr>
            <a:r>
              <a:rPr lang="en-US" sz="1600" dirty="0"/>
              <a:t>Automation tools offer powerful capabilities compared to ad-hoc automation strategies using BASH, Python, or other programming languages. These tools enable developers to:</a:t>
            </a:r>
          </a:p>
          <a:p>
            <a:pPr>
              <a:buFont typeface="Arial" panose="020B0604020202020204" pitchFamily="34" charset="0"/>
              <a:buChar char="•"/>
            </a:pPr>
            <a:r>
              <a:rPr lang="en-IN" sz="1600" dirty="0"/>
              <a:t>Simplify and standardize</a:t>
            </a:r>
          </a:p>
          <a:p>
            <a:pPr>
              <a:buFont typeface="Arial" panose="020B0604020202020204" pitchFamily="34" charset="0"/>
              <a:buChar char="•"/>
            </a:pPr>
            <a:r>
              <a:rPr lang="en-US" sz="1600" dirty="0"/>
              <a:t>Accelerate development with out-of-the-box features</a:t>
            </a:r>
          </a:p>
          <a:p>
            <a:pPr>
              <a:buFont typeface="Arial" panose="020B0604020202020204" pitchFamily="34" charset="0"/>
              <a:buChar char="•"/>
            </a:pPr>
            <a:r>
              <a:rPr lang="en-US" sz="1600" dirty="0"/>
              <a:t>Facilitate reusability, segregate concerns, promote security</a:t>
            </a:r>
          </a:p>
          <a:p>
            <a:pPr>
              <a:buFont typeface="Arial" panose="020B0604020202020204" pitchFamily="34" charset="0"/>
              <a:buChar char="•"/>
            </a:pPr>
            <a:r>
              <a:rPr lang="en-US" sz="1600" dirty="0"/>
              <a:t>Perform discovery and manage inventory</a:t>
            </a:r>
          </a:p>
          <a:p>
            <a:pPr>
              <a:buFont typeface="Arial" panose="020B0604020202020204" pitchFamily="34" charset="0"/>
              <a:buChar char="•"/>
            </a:pPr>
            <a:r>
              <a:rPr lang="en-US" sz="1600" dirty="0"/>
              <a:t>Handle scale</a:t>
            </a:r>
          </a:p>
          <a:p>
            <a:pPr>
              <a:buFont typeface="Arial" panose="020B0604020202020204" pitchFamily="34" charset="0"/>
              <a:buChar char="•"/>
            </a:pPr>
            <a:r>
              <a:rPr lang="en-US" sz="1600" dirty="0"/>
              <a:t>Engage community </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18433333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Critical Concepts</a:t>
            </a:r>
          </a:p>
        </p:txBody>
      </p:sp>
      <p:sp>
        <p:nvSpPr>
          <p:cNvPr id="2" name="Content Placeholder 1"/>
          <p:cNvSpPr>
            <a:spLocks noGrp="1"/>
          </p:cNvSpPr>
          <p:nvPr>
            <p:ph idx="1"/>
          </p:nvPr>
        </p:nvSpPr>
        <p:spPr>
          <a:xfrm>
            <a:off x="112466" y="791326"/>
            <a:ext cx="8919067" cy="4206280"/>
          </a:xfrm>
        </p:spPr>
        <p:txBody>
          <a:bodyPr/>
          <a:lstStyle/>
          <a:p>
            <a:pPr marL="0" indent="0">
              <a:buNone/>
            </a:pPr>
            <a:r>
              <a:rPr lang="en-US" sz="1400" b="1" dirty="0"/>
              <a:t>Idempotency: a review</a:t>
            </a:r>
          </a:p>
          <a:p>
            <a:pPr>
              <a:buFont typeface="Arial" panose="020B0604020202020204" pitchFamily="34" charset="0"/>
              <a:buChar char="•"/>
            </a:pPr>
            <a:r>
              <a:rPr lang="en-US" sz="1400" dirty="0"/>
              <a:t>An Idempotent software produces the same desirable result each time that it is run. </a:t>
            </a:r>
          </a:p>
          <a:p>
            <a:pPr>
              <a:buFont typeface="Arial" panose="020B0604020202020204" pitchFamily="34" charset="0"/>
              <a:buChar char="•"/>
            </a:pPr>
            <a:r>
              <a:rPr lang="en-IN" sz="1400" dirty="0"/>
              <a:t>In a deployment software, </a:t>
            </a:r>
            <a:r>
              <a:rPr lang="en-US" sz="1400" dirty="0"/>
              <a:t>Idempotency enables convergence and composability and allows to:</a:t>
            </a:r>
          </a:p>
          <a:p>
            <a:pPr marL="666749" lvl="1" indent="-285750">
              <a:buFont typeface="Arial" panose="020B0604020202020204" pitchFamily="34" charset="0"/>
              <a:buChar char="•"/>
            </a:pPr>
            <a:r>
              <a:rPr lang="en-US" dirty="0"/>
              <a:t>More easily gather components in collections that build new kinds of infrastructure and perform new operations tasks.</a:t>
            </a:r>
          </a:p>
          <a:p>
            <a:pPr marL="666749" lvl="1" indent="-285750">
              <a:buFont typeface="Arial" panose="020B0604020202020204" pitchFamily="34" charset="0"/>
              <a:buChar char="•"/>
            </a:pPr>
            <a:r>
              <a:rPr lang="en-US" dirty="0"/>
              <a:t>Execute whole build/deploy collections to safely repair small problems with infrastructure, perform incremental upgrades, modify configuration, or manage scaling. </a:t>
            </a:r>
          </a:p>
          <a:p>
            <a:pPr marL="0" indent="0">
              <a:buNone/>
            </a:pPr>
            <a:r>
              <a:rPr lang="en-US" sz="1400" b="1" dirty="0"/>
              <a:t>Procedure vs. Declarative</a:t>
            </a:r>
          </a:p>
          <a:p>
            <a:pPr>
              <a:buFont typeface="Arial" panose="020B0604020202020204" pitchFamily="34" charset="0"/>
              <a:buChar char="•"/>
            </a:pPr>
            <a:r>
              <a:rPr lang="en-US" sz="1400" dirty="0"/>
              <a:t>Procedural code can achieve idempotency, but many infrastructure management, deployment, and orchestration tools have adopted another method, which is creating a declarative.</a:t>
            </a:r>
          </a:p>
          <a:p>
            <a:pPr>
              <a:buFont typeface="Arial" panose="020B0604020202020204" pitchFamily="34" charset="0"/>
              <a:buChar char="•"/>
            </a:pPr>
            <a:r>
              <a:rPr lang="en-US" sz="1400" dirty="0"/>
              <a:t>A declarative is a static model and is used by middleware that incorporates deployment-specific details, examines present circumstances, and brings real infrastructure into alignment with the model, and usually least time-consuming path.</a:t>
            </a:r>
          </a:p>
        </p:txBody>
      </p:sp>
    </p:spTree>
    <p:custDataLst>
      <p:tags r:id="rId1"/>
    </p:custDataLst>
    <p:extLst>
      <p:ext uri="{BB962C8B-B14F-4D97-AF65-F5344CB8AC3E}">
        <p14:creationId xmlns:p14="http://schemas.microsoft.com/office/powerpoint/2010/main" val="340109754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Critical Concepts (Contd.)</a:t>
            </a:r>
          </a:p>
        </p:txBody>
      </p:sp>
      <p:graphicFrame>
        <p:nvGraphicFramePr>
          <p:cNvPr id="2" name="Table 1">
            <a:extLst>
              <a:ext uri="{FF2B5EF4-FFF2-40B4-BE49-F238E27FC236}">
                <a16:creationId xmlns:a16="http://schemas.microsoft.com/office/drawing/2014/main" id="{AD4F66C7-6A60-4ECC-B4B5-F2DEBBD0082B}"/>
              </a:ext>
            </a:extLst>
          </p:cNvPr>
          <p:cNvGraphicFramePr>
            <a:graphicFrameLocks noGrp="1"/>
          </p:cNvGraphicFramePr>
          <p:nvPr>
            <p:extLst>
              <p:ext uri="{D42A27DB-BD31-4B8C-83A1-F6EECF244321}">
                <p14:modId xmlns:p14="http://schemas.microsoft.com/office/powerpoint/2010/main" val="693629250"/>
              </p:ext>
            </p:extLst>
          </p:nvPr>
        </p:nvGraphicFramePr>
        <p:xfrm>
          <a:off x="103030" y="1201705"/>
          <a:ext cx="8950816" cy="2960370"/>
        </p:xfrm>
        <a:graphic>
          <a:graphicData uri="http://schemas.openxmlformats.org/drawingml/2006/table">
            <a:tbl>
              <a:tblPr firstRow="1" bandRow="1">
                <a:tableStyleId>{5C22544A-7EE6-4342-B048-85BDC9FD1C3A}</a:tableStyleId>
              </a:tblPr>
              <a:tblGrid>
                <a:gridCol w="2112136">
                  <a:extLst>
                    <a:ext uri="{9D8B030D-6E8A-4147-A177-3AD203B41FA5}">
                      <a16:colId xmlns:a16="http://schemas.microsoft.com/office/drawing/2014/main" val="20000"/>
                    </a:ext>
                  </a:extLst>
                </a:gridCol>
                <a:gridCol w="2060620">
                  <a:extLst>
                    <a:ext uri="{9D8B030D-6E8A-4147-A177-3AD203B41FA5}">
                      <a16:colId xmlns:a16="http://schemas.microsoft.com/office/drawing/2014/main" val="20001"/>
                    </a:ext>
                  </a:extLst>
                </a:gridCol>
                <a:gridCol w="2099256">
                  <a:extLst>
                    <a:ext uri="{9D8B030D-6E8A-4147-A177-3AD203B41FA5}">
                      <a16:colId xmlns:a16="http://schemas.microsoft.com/office/drawing/2014/main" val="20002"/>
                    </a:ext>
                  </a:extLst>
                </a:gridCol>
                <a:gridCol w="2678804">
                  <a:extLst>
                    <a:ext uri="{9D8B030D-6E8A-4147-A177-3AD203B41FA5}">
                      <a16:colId xmlns:a16="http://schemas.microsoft.com/office/drawing/2014/main" val="3746200597"/>
                    </a:ext>
                  </a:extLst>
                </a:gridCol>
              </a:tblGrid>
              <a:tr h="272249">
                <a:tc>
                  <a:txBody>
                    <a:bodyPr/>
                    <a:lstStyle/>
                    <a:p>
                      <a:pPr marL="0" indent="0" algn="ctr">
                        <a:buNone/>
                      </a:pPr>
                      <a:r>
                        <a:rPr lang="en-US" sz="1400" b="1" dirty="0"/>
                        <a:t>Provisioning</a:t>
                      </a:r>
                    </a:p>
                  </a:txBody>
                  <a:tcPr anchor="ctr"/>
                </a:tc>
                <a:tc>
                  <a:txBody>
                    <a:bodyPr/>
                    <a:lstStyle/>
                    <a:p>
                      <a:pPr marL="0" indent="0" algn="ctr">
                        <a:buNone/>
                      </a:pPr>
                      <a:r>
                        <a:rPr lang="en-US" sz="1400" b="1" dirty="0"/>
                        <a:t>Configuration</a:t>
                      </a:r>
                    </a:p>
                  </a:txBody>
                  <a:tcPr anchor="ctr"/>
                </a:tc>
                <a:tc>
                  <a:txBody>
                    <a:bodyPr/>
                    <a:lstStyle/>
                    <a:p>
                      <a:pPr marL="0" indent="0" algn="ctr">
                        <a:buNone/>
                      </a:pPr>
                      <a:r>
                        <a:rPr lang="en-US" sz="1400" b="1" dirty="0"/>
                        <a:t>Deployment</a:t>
                      </a:r>
                    </a:p>
                  </a:txBody>
                  <a:tcPr anchor="ctr"/>
                </a:tc>
                <a:tc>
                  <a:txBody>
                    <a:bodyPr/>
                    <a:lstStyle/>
                    <a:p>
                      <a:pPr marL="0" indent="0" algn="ctr">
                        <a:buNone/>
                      </a:pPr>
                      <a:r>
                        <a:rPr lang="en-US" sz="1400" b="1" dirty="0"/>
                        <a:t>Orchestration</a:t>
                      </a:r>
                    </a:p>
                  </a:txBody>
                  <a:tcPr anchor="ctr"/>
                </a:tc>
                <a:extLst>
                  <a:ext uri="{0D108BD9-81ED-4DB2-BD59-A6C34878D82A}">
                    <a16:rowId xmlns:a16="http://schemas.microsoft.com/office/drawing/2014/main" val="10000"/>
                  </a:ext>
                </a:extLst>
              </a:tr>
              <a:tr h="2371970">
                <a:tc>
                  <a:txBody>
                    <a:bodyPr/>
                    <a:lstStyle/>
                    <a:p>
                      <a:pPr marL="0" indent="0">
                        <a:buNone/>
                      </a:pPr>
                      <a:r>
                        <a:rPr lang="en-US" sz="1400" dirty="0"/>
                        <a:t>This refers to obtaining compute, storage, and network infrastructure (real or virtual), enabling communications, putting it into service, and making it ready for use by operators and developers.</a:t>
                      </a:r>
                      <a:endParaRPr lang="en-US" sz="1400" b="1" dirty="0"/>
                    </a:p>
                  </a:txBody>
                  <a:tcPr/>
                </a:tc>
                <a:tc>
                  <a:txBody>
                    <a:bodyPr/>
                    <a:lstStyle/>
                    <a:p>
                      <a:pPr marL="0" indent="0">
                        <a:buNone/>
                      </a:pPr>
                      <a:r>
                        <a:rPr lang="en-US" sz="1400" dirty="0"/>
                        <a:t>This means installing base applications and services, and performing the operations, tasks, and tests required to prepare a low-level platform to deploy applications or a higher-level platform.</a:t>
                      </a:r>
                      <a:endParaRPr lang="en-US" sz="1400" b="1" dirty="0"/>
                    </a:p>
                  </a:txBody>
                  <a:tcPr marL="47625" marR="47625" marT="47625" marB="47625"/>
                </a:tc>
                <a:tc>
                  <a:txBody>
                    <a:bodyPr/>
                    <a:lstStyle/>
                    <a:p>
                      <a:pPr marL="0" indent="0">
                        <a:buNone/>
                      </a:pPr>
                      <a:r>
                        <a:rPr lang="en-US" sz="1400" dirty="0"/>
                        <a:t>This involves building, arranging, integrating, and preparing multi-component applications or higher-level platforms, often across multiple nodes.</a:t>
                      </a:r>
                      <a:endParaRPr lang="en-US" sz="1400" b="1" dirty="0"/>
                    </a:p>
                  </a:txBody>
                  <a:tcPr marL="47625" marR="47625" marT="47625" marB="47625"/>
                </a:tc>
                <a:tc>
                  <a:txBody>
                    <a:bodyPr/>
                    <a:lstStyle/>
                    <a:p>
                      <a:pPr marL="0" indent="0" algn="ctr">
                        <a:buNone/>
                      </a:pPr>
                      <a:r>
                        <a:rPr lang="en-US" sz="1400" dirty="0"/>
                        <a:t>This may refer to several things:</a:t>
                      </a:r>
                    </a:p>
                    <a:p>
                      <a:pPr marL="176213" lvl="1" indent="-176213">
                        <a:buFont typeface="Arial" panose="020B0604020202020204" pitchFamily="34" charset="0"/>
                        <a:buChar char="•"/>
                      </a:pPr>
                      <a:r>
                        <a:rPr lang="en-US" sz="1400" dirty="0"/>
                        <a:t>User-built or platform-inherent automation aimed at managing workload lifecycles and reacting dynamically to changing conditions. </a:t>
                      </a:r>
                    </a:p>
                    <a:p>
                      <a:pPr marL="176213" lvl="1" indent="-176213">
                        <a:buFont typeface="Arial" panose="020B0604020202020204" pitchFamily="34" charset="0"/>
                        <a:buChar char="•"/>
                      </a:pPr>
                      <a:r>
                        <a:rPr lang="en-US" sz="1400" dirty="0"/>
                        <a:t>Processes or workflows that link automation tasks to deliver business benefits, like self-service.</a:t>
                      </a:r>
                    </a:p>
                    <a:p>
                      <a:pPr>
                        <a:buFont typeface="Arial" panose="020B0604020202020204" pitchFamily="34" charset="0"/>
                        <a:buChar char="•"/>
                      </a:pPr>
                      <a:endParaRPr lang="en-US" sz="1400" b="1" dirty="0"/>
                    </a:p>
                    <a:p>
                      <a:pPr fontAlgn="ctr"/>
                      <a:endParaRPr lang="en-US" sz="1400" b="0" dirty="0">
                        <a:effectLst/>
                      </a:endParaRPr>
                    </a:p>
                  </a:txBody>
                  <a:tcPr marL="47625" marR="47625" marT="47625" marB="47625"/>
                </a:tc>
                <a:extLst>
                  <a:ext uri="{0D108BD9-81ED-4DB2-BD59-A6C34878D82A}">
                    <a16:rowId xmlns:a16="http://schemas.microsoft.com/office/drawing/2014/main" val="10001"/>
                  </a:ext>
                </a:extLst>
              </a:tr>
            </a:tbl>
          </a:graphicData>
        </a:graphic>
      </p:graphicFrame>
      <p:sp>
        <p:nvSpPr>
          <p:cNvPr id="11" name="TextBox 10">
            <a:extLst>
              <a:ext uri="{FF2B5EF4-FFF2-40B4-BE49-F238E27FC236}">
                <a16:creationId xmlns:a16="http://schemas.microsoft.com/office/drawing/2014/main" id="{301E3520-4FE0-45E6-BE70-DBD31C452B8A}"/>
              </a:ext>
            </a:extLst>
          </p:cNvPr>
          <p:cNvSpPr txBox="1"/>
          <p:nvPr/>
        </p:nvSpPr>
        <p:spPr>
          <a:xfrm>
            <a:off x="90154" y="796811"/>
            <a:ext cx="6700390" cy="338554"/>
          </a:xfrm>
          <a:prstGeom prst="rect">
            <a:avLst/>
          </a:prstGeom>
          <a:noFill/>
        </p:spPr>
        <p:txBody>
          <a:bodyPr wrap="square">
            <a:spAutoFit/>
          </a:bodyPr>
          <a:lstStyle/>
          <a:p>
            <a:r>
              <a:rPr lang="en-IN" sz="1600" b="1" i="0" dirty="0">
                <a:solidFill>
                  <a:srgbClr val="000000"/>
                </a:solidFill>
                <a:effectLst/>
                <a:latin typeface="+mn-lt"/>
              </a:rPr>
              <a:t>Provisioning vs. configuration vs. deployment vs. orchestration</a:t>
            </a:r>
            <a:endParaRPr lang="en-IN" sz="1600" dirty="0">
              <a:solidFill>
                <a:srgbClr val="000000"/>
              </a:solidFill>
              <a:latin typeface="+mn-lt"/>
            </a:endParaRPr>
          </a:p>
        </p:txBody>
      </p:sp>
    </p:spTree>
    <p:custDataLst>
      <p:tags r:id="rId1"/>
    </p:custDataLst>
    <p:extLst>
      <p:ext uri="{BB962C8B-B14F-4D97-AF65-F5344CB8AC3E}">
        <p14:creationId xmlns:p14="http://schemas.microsoft.com/office/powerpoint/2010/main" val="4201098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Critical Concepts (Contd.)</a:t>
            </a:r>
          </a:p>
        </p:txBody>
      </p:sp>
      <p:sp>
        <p:nvSpPr>
          <p:cNvPr id="2" name="Content Placeholder 1"/>
          <p:cNvSpPr>
            <a:spLocks noGrp="1"/>
          </p:cNvSpPr>
          <p:nvPr>
            <p:ph idx="1"/>
          </p:nvPr>
        </p:nvSpPr>
        <p:spPr>
          <a:xfrm>
            <a:off x="145356" y="831273"/>
            <a:ext cx="3560370" cy="3543957"/>
          </a:xfrm>
        </p:spPr>
        <p:txBody>
          <a:bodyPr/>
          <a:lstStyle/>
          <a:p>
            <a:pPr marL="0" indent="0">
              <a:buNone/>
            </a:pPr>
            <a:r>
              <a:rPr lang="en-IN" sz="1400" b="1" dirty="0"/>
              <a:t>Statelessness</a:t>
            </a:r>
          </a:p>
          <a:p>
            <a:pPr marL="0" indent="0">
              <a:buNone/>
            </a:pPr>
            <a:r>
              <a:rPr lang="en-US" sz="1400" dirty="0"/>
              <a:t>Automation works best when applications can be made stateless. This means that redeploying them in place does not destroy or lose track of the data that users or operators need.</a:t>
            </a:r>
          </a:p>
          <a:p>
            <a:pPr marL="0" indent="0">
              <a:buNone/>
            </a:pPr>
            <a:r>
              <a:rPr lang="en-US" sz="1400" dirty="0"/>
              <a:t>The two states of an application are:</a:t>
            </a:r>
          </a:p>
          <a:p>
            <a:pPr>
              <a:buFont typeface="Arial" panose="020B0604020202020204" pitchFamily="34" charset="0"/>
              <a:buChar char="•"/>
            </a:pPr>
            <a:r>
              <a:rPr lang="en-US" sz="1400" b="1" dirty="0"/>
              <a:t>Not Stateless </a:t>
            </a:r>
            <a:r>
              <a:rPr lang="en-US" sz="1400" dirty="0">
                <a:cs typeface="ＭＳ Ｐゴシック" charset="0"/>
              </a:rPr>
              <a:t>–</a:t>
            </a:r>
            <a:r>
              <a:rPr lang="en-US" sz="1400" dirty="0"/>
              <a:t> An app that saves important information in files or in a database on the local file.</a:t>
            </a:r>
          </a:p>
          <a:p>
            <a:pPr>
              <a:buFont typeface="Arial" panose="020B0604020202020204" pitchFamily="34" charset="0"/>
              <a:buChar char="•"/>
            </a:pPr>
            <a:r>
              <a:rPr lang="en-US" sz="1400" b="1" dirty="0"/>
              <a:t>Stateless</a:t>
            </a:r>
            <a:r>
              <a:rPr lang="en-US" sz="1400" dirty="0">
                <a:cs typeface="ＭＳ Ｐゴシック" charset="0"/>
              </a:rPr>
              <a:t> –</a:t>
            </a:r>
            <a:r>
              <a:rPr lang="en-US" sz="1400" dirty="0"/>
              <a:t> An app that persists its state to a separate database or that provides service that requires no memory of state between invocations.</a:t>
            </a:r>
          </a:p>
          <a:p>
            <a:pPr>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F04FFF82-F821-4FB1-8538-A4A90840BA89}"/>
              </a:ext>
            </a:extLst>
          </p:cNvPr>
          <p:cNvPicPr>
            <a:picLocks noChangeAspect="1"/>
          </p:cNvPicPr>
          <p:nvPr/>
        </p:nvPicPr>
        <p:blipFill>
          <a:blip r:embed="rId4"/>
          <a:stretch>
            <a:fillRect/>
          </a:stretch>
        </p:blipFill>
        <p:spPr>
          <a:xfrm>
            <a:off x="3705726" y="1192812"/>
            <a:ext cx="5302127" cy="331538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22600148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Popular Automation Tools</a:t>
            </a:r>
          </a:p>
        </p:txBody>
      </p:sp>
      <p:sp>
        <p:nvSpPr>
          <p:cNvPr id="2" name="Content Placeholder 1"/>
          <p:cNvSpPr>
            <a:spLocks noGrp="1"/>
          </p:cNvSpPr>
          <p:nvPr>
            <p:ph idx="1"/>
          </p:nvPr>
        </p:nvSpPr>
        <p:spPr>
          <a:xfrm>
            <a:off x="145357" y="831273"/>
            <a:ext cx="8906046" cy="3775451"/>
          </a:xfrm>
        </p:spPr>
        <p:txBody>
          <a:bodyPr/>
          <a:lstStyle/>
          <a:p>
            <a:pPr>
              <a:buFont typeface="Arial" panose="020B0604020202020204" pitchFamily="34" charset="0"/>
              <a:buChar char="•"/>
            </a:pPr>
            <a:r>
              <a:rPr lang="en-US" sz="1600" dirty="0"/>
              <a:t>The first modern automation tool was Puppet which was introduced in 2005 as open source, and then commercialized as Puppet Enterprise by Puppet Labs in 2011.</a:t>
            </a:r>
          </a:p>
          <a:p>
            <a:pPr>
              <a:buFont typeface="Arial" panose="020B0604020202020204" pitchFamily="34" charset="0"/>
              <a:buChar char="•"/>
            </a:pPr>
            <a:r>
              <a:rPr lang="en-US" sz="1600" dirty="0"/>
              <a:t>The most popular automation tools are Ansible, Puppet, Chef. They share the following characteristics:</a:t>
            </a:r>
          </a:p>
          <a:p>
            <a:pPr marL="358775">
              <a:buFont typeface="Arial" panose="020B0604020202020204" pitchFamily="34" charset="0"/>
              <a:buChar char="•"/>
            </a:pPr>
            <a:r>
              <a:rPr lang="en-US" sz="1600" dirty="0"/>
              <a:t>Relatively easy to learn</a:t>
            </a:r>
          </a:p>
          <a:p>
            <a:pPr marL="358775">
              <a:buFont typeface="Arial" panose="020B0604020202020204" pitchFamily="34" charset="0"/>
              <a:buChar char="•"/>
            </a:pPr>
            <a:r>
              <a:rPr lang="en-US" sz="1600" dirty="0"/>
              <a:t>Available in open source versions</a:t>
            </a:r>
          </a:p>
          <a:p>
            <a:pPr marL="358775">
              <a:buFont typeface="Arial" panose="020B0604020202020204" pitchFamily="34" charset="0"/>
              <a:buChar char="•"/>
            </a:pPr>
            <a:r>
              <a:rPr lang="en-US" sz="1600" dirty="0"/>
              <a:t>Plugins and adapters enable them to directly or indirectly control many types of resources</a:t>
            </a:r>
          </a:p>
          <a:p>
            <a:pPr marL="174625">
              <a:buFont typeface="Arial" panose="020B0604020202020204" pitchFamily="34" charset="0"/>
              <a:buChar char="•"/>
            </a:pPr>
            <a:r>
              <a:rPr lang="en-US" sz="1600" dirty="0"/>
              <a:t>Many other solutions </a:t>
            </a:r>
            <a:r>
              <a:rPr lang="en-IN" sz="1600" dirty="0"/>
              <a:t>also exist. </a:t>
            </a:r>
            <a:r>
              <a:rPr lang="en-US" sz="1600" dirty="0"/>
              <a:t>Private and public cloud providers often endorse their own tools for use on their platforms such as OpenStack's HEAT project, AWS' CloudFormation,</a:t>
            </a:r>
            <a:r>
              <a:rPr lang="en-IN" sz="1600" dirty="0"/>
              <a:t> SaltStack and Terraform.</a:t>
            </a:r>
            <a:endParaRPr lang="en-US" sz="1600" dirty="0"/>
          </a:p>
        </p:txBody>
      </p:sp>
    </p:spTree>
    <p:custDataLst>
      <p:tags r:id="rId1"/>
    </p:custDataLst>
    <p:extLst>
      <p:ext uri="{BB962C8B-B14F-4D97-AF65-F5344CB8AC3E}">
        <p14:creationId xmlns:p14="http://schemas.microsoft.com/office/powerpoint/2010/main" val="390357210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a:t>
            </a:r>
          </a:p>
        </p:txBody>
      </p:sp>
      <p:sp>
        <p:nvSpPr>
          <p:cNvPr id="2" name="Content Placeholder 1"/>
          <p:cNvSpPr>
            <a:spLocks noGrp="1"/>
          </p:cNvSpPr>
          <p:nvPr>
            <p:ph idx="1"/>
          </p:nvPr>
        </p:nvSpPr>
        <p:spPr>
          <a:xfrm>
            <a:off x="145357" y="738676"/>
            <a:ext cx="8790299" cy="4087968"/>
          </a:xfrm>
        </p:spPr>
        <p:txBody>
          <a:bodyPr/>
          <a:lstStyle/>
          <a:p>
            <a:pPr>
              <a:buFont typeface="Arial" panose="020B0604020202020204" pitchFamily="34" charset="0"/>
              <a:buChar char="•"/>
            </a:pPr>
            <a:r>
              <a:rPr lang="en-US" sz="1600" dirty="0"/>
              <a:t>Ansible is available as open source, and in a version with added features, from IBM/Red Hat, called Ansible Tower. </a:t>
            </a:r>
          </a:p>
          <a:p>
            <a:pPr>
              <a:buFont typeface="Arial" panose="020B0604020202020204" pitchFamily="34" charset="0"/>
              <a:buChar char="•"/>
            </a:pPr>
            <a:r>
              <a:rPr lang="en-US" sz="1600" dirty="0"/>
              <a:t>Ansible is substantially managed from the Bash command line, with automation code developed and maintained using any standard text editor. </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6464622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(Contd.)</a:t>
            </a:r>
          </a:p>
        </p:txBody>
      </p:sp>
      <p:sp>
        <p:nvSpPr>
          <p:cNvPr id="2" name="Content Placeholder 1"/>
          <p:cNvSpPr>
            <a:spLocks noGrp="1"/>
          </p:cNvSpPr>
          <p:nvPr>
            <p:ph idx="1"/>
          </p:nvPr>
        </p:nvSpPr>
        <p:spPr>
          <a:xfrm>
            <a:off x="72679" y="715526"/>
            <a:ext cx="4499321" cy="4087968"/>
          </a:xfrm>
        </p:spPr>
        <p:txBody>
          <a:bodyPr/>
          <a:lstStyle/>
          <a:p>
            <a:pPr marL="0" indent="0">
              <a:buNone/>
            </a:pPr>
            <a:r>
              <a:rPr lang="en-IN" sz="1400" b="1" dirty="0"/>
              <a:t>Ansible Architecture: </a:t>
            </a:r>
            <a:r>
              <a:rPr lang="en-US" sz="1400" dirty="0"/>
              <a:t>Simple and Lightweight</a:t>
            </a:r>
          </a:p>
          <a:p>
            <a:pPr>
              <a:buFont typeface="Arial" panose="020B0604020202020204" pitchFamily="34" charset="0"/>
              <a:buChar char="•"/>
            </a:pPr>
            <a:r>
              <a:rPr lang="en-US" sz="1400" dirty="0"/>
              <a:t>Control node runs on any Linux machine running Python 2 or 3. All system updates are performed on control node.</a:t>
            </a:r>
          </a:p>
          <a:p>
            <a:pPr>
              <a:buFont typeface="Arial" panose="020B0604020202020204" pitchFamily="34" charset="0"/>
              <a:buChar char="•"/>
            </a:pPr>
            <a:r>
              <a:rPr lang="en-US" sz="1400" dirty="0"/>
              <a:t>Control node connects to managed resources over SSH and enable Ansible to:</a:t>
            </a:r>
          </a:p>
          <a:p>
            <a:pPr lvl="2"/>
            <a:r>
              <a:rPr lang="en-US" sz="1400" dirty="0"/>
              <a:t>Run shell commands on a remote server, or transact with a remote router, or other network entity, via its REST interface.</a:t>
            </a:r>
          </a:p>
          <a:p>
            <a:pPr lvl="2"/>
            <a:r>
              <a:rPr lang="en-US" sz="1400" dirty="0"/>
              <a:t>Inject Python scripts into targets and remove them after they run.</a:t>
            </a:r>
          </a:p>
          <a:p>
            <a:pPr lvl="2"/>
            <a:r>
              <a:rPr lang="en-US" sz="1400" dirty="0"/>
              <a:t>Install Python on target machines if required.</a:t>
            </a:r>
          </a:p>
          <a:p>
            <a:pPr>
              <a:buFont typeface="Arial" panose="020B0604020202020204" pitchFamily="34" charset="0"/>
              <a:buChar char="•"/>
            </a:pPr>
            <a:r>
              <a:rPr lang="en-US" sz="1400" dirty="0"/>
              <a:t>Plugins enable Ansible to gather facts from and perform operations on infrastructure that can't run Python locally.</a:t>
            </a:r>
          </a:p>
          <a:p>
            <a:pPr marL="0" indent="0">
              <a:buNone/>
            </a:pPr>
            <a:endParaRPr lang="en-IN" sz="14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826" y="951750"/>
            <a:ext cx="4463395" cy="3476224"/>
          </a:xfrm>
          <a:prstGeom prst="rect">
            <a:avLst/>
          </a:prstGeom>
        </p:spPr>
      </p:pic>
    </p:spTree>
    <p:custDataLst>
      <p:tags r:id="rId1"/>
    </p:custDataLst>
    <p:extLst>
      <p:ext uri="{BB962C8B-B14F-4D97-AF65-F5344CB8AC3E}">
        <p14:creationId xmlns:p14="http://schemas.microsoft.com/office/powerpoint/2010/main" val="302192361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(Contd.)</a:t>
            </a:r>
          </a:p>
        </p:txBody>
      </p:sp>
      <p:sp>
        <p:nvSpPr>
          <p:cNvPr id="2" name="Content Placeholder 1"/>
          <p:cNvSpPr>
            <a:spLocks noGrp="1"/>
          </p:cNvSpPr>
          <p:nvPr>
            <p:ph idx="1"/>
          </p:nvPr>
        </p:nvSpPr>
        <p:spPr>
          <a:xfrm>
            <a:off x="145356" y="738676"/>
            <a:ext cx="8801873" cy="4087968"/>
          </a:xfrm>
        </p:spPr>
        <p:txBody>
          <a:bodyPr/>
          <a:lstStyle/>
          <a:p>
            <a:pPr marL="0" indent="0">
              <a:buNone/>
            </a:pPr>
            <a:r>
              <a:rPr lang="en-US" sz="1400" b="1" dirty="0"/>
              <a:t>Installing Ansible</a:t>
            </a:r>
            <a:endParaRPr lang="en-US" sz="1400" dirty="0"/>
          </a:p>
          <a:p>
            <a:pPr>
              <a:buFont typeface="Arial" panose="020B0604020202020204" pitchFamily="34" charset="0"/>
              <a:buChar char="•"/>
            </a:pPr>
            <a:r>
              <a:rPr lang="en-US" sz="1400" dirty="0"/>
              <a:t>The Ansible control node application is installed on a Linux machine from its public package repository. To install Ansible on a workstation, refer to the installation documentation appropriate to the device.</a:t>
            </a:r>
          </a:p>
          <a:p>
            <a:pPr marL="0" indent="0">
              <a:buNone/>
            </a:pPr>
            <a:r>
              <a:rPr lang="en-US" sz="1400" b="1" dirty="0"/>
              <a:t>Ansible code structure</a:t>
            </a:r>
            <a:endParaRPr lang="en-US" sz="1400" dirty="0"/>
          </a:p>
          <a:p>
            <a:pPr>
              <a:buFont typeface="Arial" panose="020B0604020202020204" pitchFamily="34" charset="0"/>
              <a:buChar char="•"/>
            </a:pPr>
            <a:r>
              <a:rPr lang="en-US" sz="1400" dirty="0"/>
              <a:t>In the Ansible code structure, work is separated into YAML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.yml</a:t>
            </a:r>
            <a:r>
              <a:rPr lang="en-US" sz="1400" dirty="0"/>
              <a:t>) files that contain a sequence of tasks, executed in top-down order. Ansible has hundreds of pre-built Python modules that wrap operating-system-level functions and meta-functions.</a:t>
            </a:r>
          </a:p>
          <a:p>
            <a:pPr marL="0" indent="0">
              <a:buNone/>
            </a:pPr>
            <a:r>
              <a:rPr lang="en-US" sz="1400" b="1" dirty="0"/>
              <a:t>Playbooks and roles</a:t>
            </a:r>
            <a:endParaRPr lang="en-US" sz="1400" dirty="0"/>
          </a:p>
          <a:p>
            <a:pPr>
              <a:buFont typeface="Arial" panose="020B0604020202020204" pitchFamily="34" charset="0"/>
              <a:buChar char="•"/>
            </a:pPr>
            <a:r>
              <a:rPr lang="en-US" sz="1400" dirty="0"/>
              <a:t>An Ansible playbook can be written as a monolithic document with a series of modular, named tasks. </a:t>
            </a:r>
          </a:p>
          <a:p>
            <a:pPr>
              <a:buFont typeface="Arial" panose="020B0604020202020204" pitchFamily="34" charset="0"/>
              <a:buChar char="•"/>
            </a:pPr>
            <a:r>
              <a:rPr lang="en-US" sz="1400" dirty="0"/>
              <a:t>Developers build a model of a complex DevOps task out of low-level playbook task sequences called roles and then reference these in higher-level playbooks, sometimes adding additional tasks at the playbook level.</a:t>
            </a:r>
          </a:p>
          <a:p>
            <a:pPr>
              <a:buFont typeface="Arial" panose="020B0604020202020204" pitchFamily="34" charset="0"/>
              <a:buChar char="•"/>
            </a:pPr>
            <a:r>
              <a:rPr lang="en-US" sz="1400" dirty="0"/>
              <a:t>This segregation of concerns ensures clarity, reusability and shareability of roles.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39278283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7: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1192331476"/>
              </p:ext>
            </p:extLst>
          </p:nvPr>
        </p:nvGraphicFramePr>
        <p:xfrm>
          <a:off x="369489" y="1318874"/>
          <a:ext cx="8229418" cy="1627523"/>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444945">
                  <a:extLst>
                    <a:ext uri="{9D8B030D-6E8A-4147-A177-3AD203B41FA5}">
                      <a16:colId xmlns:a16="http://schemas.microsoft.com/office/drawing/2014/main" val="3156509146"/>
                    </a:ext>
                  </a:extLst>
                </a:gridCol>
                <a:gridCol w="4230356">
                  <a:extLst>
                    <a:ext uri="{9D8B030D-6E8A-4147-A177-3AD203B41FA5}">
                      <a16:colId xmlns:a16="http://schemas.microsoft.com/office/drawing/2014/main" val="20002"/>
                    </a:ext>
                  </a:extLst>
                </a:gridCol>
                <a:gridCol w="1424384">
                  <a:extLst>
                    <a:ext uri="{9D8B030D-6E8A-4147-A177-3AD203B41FA5}">
                      <a16:colId xmlns:a16="http://schemas.microsoft.com/office/drawing/2014/main" val="20003"/>
                    </a:ext>
                  </a:extLst>
                </a:gridCol>
              </a:tblGrid>
              <a:tr h="404415">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Activity Type</a:t>
                      </a:r>
                    </a:p>
                  </a:txBody>
                  <a:tcPr marL="68580" marR="68580" marT="34290" marB="34290" anchor="ctr"/>
                </a:tc>
                <a:tc>
                  <a:txBody>
                    <a:bodyPr/>
                    <a:lstStyle/>
                    <a:p>
                      <a:pPr algn="ctr"/>
                      <a:r>
                        <a:rPr lang="en-US" sz="1100" dirty="0"/>
                        <a:t>Activity Name</a:t>
                      </a:r>
                    </a:p>
                  </a:txBody>
                  <a:tcPr marL="68580" marR="68580" marT="34290" marB="34290" anchor="ctr"/>
                </a:tc>
                <a:tc>
                  <a:txBody>
                    <a:bodyPr/>
                    <a:lstStyle/>
                    <a:p>
                      <a:pPr algn="ctr"/>
                      <a:r>
                        <a:rPr lang="en-US" sz="1100" dirty="0"/>
                        <a:t>Optional?</a:t>
                      </a:r>
                    </a:p>
                  </a:txBody>
                  <a:tcPr marL="68580" marR="68580" marT="34290" marB="34290" anchor="ctr"/>
                </a:tc>
                <a:extLst>
                  <a:ext uri="{0D108BD9-81ED-4DB2-BD59-A6C34878D82A}">
                    <a16:rowId xmlns:a16="http://schemas.microsoft.com/office/drawing/2014/main" val="10000"/>
                  </a:ext>
                </a:extLst>
              </a:tr>
              <a:tr h="305777">
                <a:tc>
                  <a:txBody>
                    <a:bodyPr/>
                    <a:lstStyle/>
                    <a:p>
                      <a:pPr algn="ctr"/>
                      <a:r>
                        <a:rPr lang="en-US" sz="1100" dirty="0">
                          <a:solidFill>
                            <a:schemeClr val="tx1"/>
                          </a:solidFill>
                        </a:rPr>
                        <a:t>7.0.3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Lab</a:t>
                      </a:r>
                    </a:p>
                  </a:txBody>
                  <a:tcPr marL="68580" marR="68580" marT="34290" marB="34290" anchor="ctr"/>
                </a:tc>
                <a:tc>
                  <a:txBody>
                    <a:bodyPr/>
                    <a:lstStyle/>
                    <a:p>
                      <a:r>
                        <a:rPr lang="en-IN" sz="1100" b="0" i="0" kern="1200" dirty="0">
                          <a:solidFill>
                            <a:schemeClr val="tx1"/>
                          </a:solidFill>
                          <a:effectLst/>
                          <a:latin typeface="+mn-lt"/>
                          <a:ea typeface="+mn-ea"/>
                          <a:cs typeface="+mn-cs"/>
                        </a:rPr>
                        <a:t>Install the CSR1000v VM</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1"/>
                  </a:ext>
                </a:extLst>
              </a:tr>
              <a:tr h="305777">
                <a:tc>
                  <a:txBody>
                    <a:bodyPr/>
                    <a:lstStyle/>
                    <a:p>
                      <a:pPr algn="ctr"/>
                      <a:r>
                        <a:rPr lang="en-US" sz="1100" dirty="0">
                          <a:solidFill>
                            <a:schemeClr val="tx1"/>
                          </a:solidFill>
                        </a:rPr>
                        <a:t>7.4.7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Use Ansible to BackUp and Configure a Device</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3039725069"/>
                  </a:ext>
                </a:extLst>
              </a:tr>
              <a:tr h="305777">
                <a:tc>
                  <a:txBody>
                    <a:bodyPr/>
                    <a:lstStyle/>
                    <a:p>
                      <a:pPr algn="ctr"/>
                      <a:r>
                        <a:rPr lang="en-US" sz="1100" dirty="0">
                          <a:solidFill>
                            <a:schemeClr val="tx1"/>
                          </a:solidFill>
                        </a:rPr>
                        <a:t>7.4.8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Lab</a:t>
                      </a:r>
                    </a:p>
                  </a:txBody>
                  <a:tcPr marL="68580" marR="68580" marT="34290" marB="34290" anchor="ctr"/>
                </a:tc>
                <a:tc>
                  <a:txBody>
                    <a:bodyPr/>
                    <a:lstStyle/>
                    <a:p>
                      <a:r>
                        <a:rPr lang="en-US" sz="1100" b="0" i="0" kern="1200" dirty="0">
                          <a:solidFill>
                            <a:schemeClr val="tx1"/>
                          </a:solidFill>
                          <a:effectLst/>
                          <a:latin typeface="+mn-lt"/>
                          <a:ea typeface="+mn-ea"/>
                          <a:cs typeface="+mn-cs"/>
                        </a:rPr>
                        <a:t>Use Ansible to Automate Installing a Web Server</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814984366"/>
                  </a:ext>
                </a:extLst>
              </a:tr>
              <a:tr h="305777">
                <a:tc>
                  <a:txBody>
                    <a:bodyPr/>
                    <a:lstStyle/>
                    <a:p>
                      <a:pPr algn="ctr"/>
                      <a:r>
                        <a:rPr lang="en-US" sz="1100" dirty="0">
                          <a:solidFill>
                            <a:schemeClr val="tx1"/>
                          </a:solidFill>
                        </a:rPr>
                        <a:t>7.6.3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Lab</a:t>
                      </a:r>
                    </a:p>
                  </a:txBody>
                  <a:tcPr marL="68580" marR="68580" marT="34290" marB="34290" anchor="ctr"/>
                </a:tc>
                <a:tc>
                  <a:txBody>
                    <a:bodyPr/>
                    <a:lstStyle/>
                    <a:p>
                      <a:r>
                        <a:rPr lang="en-IN" sz="1100" b="0" i="0" kern="1200" dirty="0">
                          <a:solidFill>
                            <a:schemeClr val="tx1"/>
                          </a:solidFill>
                          <a:effectLst/>
                          <a:latin typeface="+mn-lt"/>
                          <a:ea typeface="+mn-ea"/>
                          <a:cs typeface="+mn-cs"/>
                        </a:rPr>
                        <a:t>Automated Testing Using pyATS and Genie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tx1"/>
                          </a:solidFill>
                          <a:effectLst/>
                          <a:uLnTx/>
                          <a:uFillTx/>
                        </a:rPr>
                        <a:t>Recommended</a:t>
                      </a:r>
                      <a:endParaRPr kumimoji="0" lang="en-US" sz="1100" b="0" i="0" u="none" strike="noStrike" kern="1200" cap="none" spc="0" normalizeH="0" baseline="0" noProof="0" dirty="0">
                        <a:ln>
                          <a:noFill/>
                        </a:ln>
                        <a:solidFill>
                          <a:schemeClr val="tx1"/>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(Contd.)</a:t>
            </a:r>
          </a:p>
        </p:txBody>
      </p:sp>
      <p:sp>
        <p:nvSpPr>
          <p:cNvPr id="2" name="Content Placeholder 1"/>
          <p:cNvSpPr>
            <a:spLocks noGrp="1"/>
          </p:cNvSpPr>
          <p:nvPr>
            <p:ph idx="1"/>
          </p:nvPr>
        </p:nvSpPr>
        <p:spPr>
          <a:xfrm>
            <a:off x="120255" y="738676"/>
            <a:ext cx="8903490" cy="4087968"/>
          </a:xfrm>
        </p:spPr>
        <p:txBody>
          <a:bodyPr/>
          <a:lstStyle/>
          <a:p>
            <a:pPr marL="0" indent="0">
              <a:buNone/>
            </a:pPr>
            <a:r>
              <a:rPr lang="en-US" sz="1400" b="1" dirty="0"/>
              <a:t>Ansible project organization</a:t>
            </a:r>
            <a:endParaRPr lang="en-US" sz="1400" dirty="0"/>
          </a:p>
          <a:p>
            <a:pPr marL="0" indent="0">
              <a:buNone/>
            </a:pPr>
            <a:r>
              <a:rPr lang="en-US" sz="1400" dirty="0"/>
              <a:t>Ansible projects are organized in a nested directory structure. The hierarchy is easily placed under version control and used for GitOps-style infrastructure as code.</a:t>
            </a:r>
          </a:p>
          <a:p>
            <a:pPr marL="0" indent="0">
              <a:buNone/>
            </a:pPr>
            <a:r>
              <a:rPr lang="en-US" sz="1400" b="1" dirty="0"/>
              <a:t>Ansible folder hierarchy elements </a:t>
            </a:r>
            <a:r>
              <a:rPr lang="en-US" sz="1400" dirty="0"/>
              <a:t>include </a:t>
            </a:r>
            <a:r>
              <a:rPr lang="en-US" sz="1400" dirty="0">
                <a:solidFill>
                  <a:srgbClr val="000000"/>
                </a:solidFill>
                <a:ea typeface="ＭＳ Ｐゴシック" charset="0"/>
              </a:rPr>
              <a:t>Inventory files, Variable files, Library and utility files, Main playbook files.</a:t>
            </a:r>
          </a:p>
          <a:p>
            <a:pPr marL="0" indent="0">
              <a:buNone/>
            </a:pPr>
            <a:r>
              <a:rPr lang="en-US" sz="1400" b="1" dirty="0"/>
              <a:t>Ansible at scale</a:t>
            </a:r>
            <a:endParaRPr lang="en-US" sz="1400" dirty="0"/>
          </a:p>
          <a:p>
            <a:pPr>
              <a:buFont typeface="Arial" panose="020B0604020202020204" pitchFamily="34" charset="0"/>
              <a:buChar char="•"/>
            </a:pPr>
            <a:r>
              <a:rPr lang="en-US" sz="1400" dirty="0"/>
              <a:t>There are scaling challenges for large organizations, such as managing and controlling access to many Ansible nodes flexibly and securely. This also includes putting remote controllers seamlessly and safely under control of centralized enterprise automation. </a:t>
            </a:r>
          </a:p>
          <a:p>
            <a:pPr>
              <a:buFont typeface="Arial" panose="020B0604020202020204" pitchFamily="34" charset="0"/>
              <a:buChar char="•"/>
            </a:pPr>
            <a:r>
              <a:rPr lang="en-US" sz="1400" dirty="0"/>
              <a:t>For this, there are two control-plane solutions: </a:t>
            </a:r>
            <a:r>
              <a:rPr lang="en-US" sz="1400" dirty="0">
                <a:solidFill>
                  <a:srgbClr val="000000"/>
                </a:solidFill>
              </a:rPr>
              <a:t>Red Hat Ansible Tower and AWX project.</a:t>
            </a:r>
          </a:p>
          <a:p>
            <a:pPr>
              <a:buFont typeface="Arial" panose="020B0604020202020204" pitchFamily="34" charset="0"/>
              <a:buChar char="•"/>
            </a:pPr>
            <a:r>
              <a:rPr lang="en-US" sz="1400" dirty="0"/>
              <a:t>Larger-scale Ansible implementations also benefit from Ansible Vault, a built-in feature that enables encryption of passwords and other sensitive information.</a:t>
            </a:r>
          </a:p>
          <a:p>
            <a:pPr>
              <a:buFont typeface="Arial" panose="020B0604020202020204" pitchFamily="34" charset="0"/>
              <a:buChar char="•"/>
            </a:pPr>
            <a:endParaRPr lang="en-US" sz="1400" dirty="0"/>
          </a:p>
          <a:p>
            <a:pPr marL="0" indent="0">
              <a:buNone/>
            </a:pPr>
            <a:endParaRPr lang="en-US" sz="1400"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343867771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(Contd.)</a:t>
            </a:r>
          </a:p>
        </p:txBody>
      </p:sp>
      <p:sp>
        <p:nvSpPr>
          <p:cNvPr id="2" name="Content Placeholder 1"/>
          <p:cNvSpPr>
            <a:spLocks noGrp="1"/>
          </p:cNvSpPr>
          <p:nvPr>
            <p:ph idx="1"/>
          </p:nvPr>
        </p:nvSpPr>
        <p:spPr>
          <a:xfrm>
            <a:off x="120255" y="738676"/>
            <a:ext cx="8903490" cy="4087968"/>
          </a:xfrm>
        </p:spPr>
        <p:txBody>
          <a:bodyPr/>
          <a:lstStyle/>
          <a:p>
            <a:pPr marL="0" indent="0">
              <a:buNone/>
            </a:pPr>
            <a:r>
              <a:rPr lang="en-US" sz="1400" b="1" dirty="0"/>
              <a:t>Cisco Ansible resources</a:t>
            </a:r>
            <a:endParaRPr lang="en-US" sz="1400" dirty="0"/>
          </a:p>
          <a:p>
            <a:pPr marL="0" indent="0">
              <a:buNone/>
            </a:pPr>
            <a:r>
              <a:rPr lang="en-US" sz="1400" dirty="0"/>
              <a:t>Cisco and the Ansible community maintain extensive libraries of Ansible modules for automating Cisco compute and network hardware including:</a:t>
            </a:r>
          </a:p>
          <a:p>
            <a:pPr>
              <a:buFont typeface="Arial" panose="020B0604020202020204" pitchFamily="34" charset="0"/>
              <a:buChar char="•"/>
            </a:pPr>
            <a:r>
              <a:rPr lang="en-US" sz="1400" dirty="0"/>
              <a:t>A very large set of built-in modules for configuring Cisco Application-Centric Infrastructure fabrics via the Application Policy Infrastructure Controller (APIC). </a:t>
            </a:r>
          </a:p>
          <a:p>
            <a:pPr>
              <a:buFont typeface="Arial" panose="020B0604020202020204" pitchFamily="34" charset="0"/>
              <a:buChar char="•"/>
            </a:pPr>
            <a:r>
              <a:rPr lang="en-US" sz="1400" dirty="0"/>
              <a:t>Remote control of Cisco network devices running IOS-XR, plus modules for sending commands and retrieving results from these devices via CLI, or via the standard NETCONF REST interface.</a:t>
            </a:r>
          </a:p>
          <a:p>
            <a:pPr>
              <a:buFont typeface="Arial" panose="020B0604020202020204" pitchFamily="34" charset="0"/>
              <a:buChar char="•"/>
            </a:pPr>
            <a:r>
              <a:rPr lang="en-US" sz="1400" dirty="0"/>
              <a:t>Ansible modules for configuring Cisco UCS infrastructure via the Intersight REST interface.</a:t>
            </a:r>
          </a:p>
          <a:p>
            <a:pPr marL="142875" lvl="1" indent="0">
              <a:buNone/>
            </a:pPr>
            <a:endParaRPr lang="en-US" dirty="0"/>
          </a:p>
        </p:txBody>
      </p:sp>
    </p:spTree>
    <p:custDataLst>
      <p:tags r:id="rId1"/>
    </p:custDataLst>
    <p:extLst>
      <p:ext uri="{BB962C8B-B14F-4D97-AF65-F5344CB8AC3E}">
        <p14:creationId xmlns:p14="http://schemas.microsoft.com/office/powerpoint/2010/main" val="6467182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a:t>
            </a:r>
          </a:p>
        </p:txBody>
      </p:sp>
      <p:sp>
        <p:nvSpPr>
          <p:cNvPr id="9" name="Content Placeholder 1"/>
          <p:cNvSpPr>
            <a:spLocks noGrp="1"/>
          </p:cNvSpPr>
          <p:nvPr>
            <p:ph idx="1"/>
          </p:nvPr>
        </p:nvSpPr>
        <p:spPr>
          <a:xfrm>
            <a:off x="213756" y="856791"/>
            <a:ext cx="8769469" cy="3738960"/>
          </a:xfrm>
        </p:spPr>
        <p:txBody>
          <a:bodyPr/>
          <a:lstStyle/>
          <a:p>
            <a:pPr>
              <a:buFont typeface="Arial" panose="020B0604020202020204" pitchFamily="34" charset="0"/>
              <a:buChar char="•"/>
            </a:pPr>
            <a:r>
              <a:rPr lang="en-US" sz="1400" dirty="0"/>
              <a:t>Ansible normally uses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ssh</a:t>
            </a:r>
            <a:r>
              <a:rPr lang="en-US" sz="1400" b="1" dirty="0"/>
              <a:t> </a:t>
            </a:r>
            <a:r>
              <a:rPr lang="en-US" sz="1400" dirty="0"/>
              <a:t>to connect with remote hosts and execute commands. </a:t>
            </a:r>
          </a:p>
          <a:p>
            <a:pPr>
              <a:buFont typeface="Arial" panose="020B0604020202020204" pitchFamily="34" charset="0"/>
              <a:buChar char="•"/>
            </a:pPr>
            <a:r>
              <a:rPr lang="en-US" sz="1400" dirty="0"/>
              <a:t>Let's see how to create a simple website on a remote host. </a:t>
            </a:r>
          </a:p>
          <a:p>
            <a:pPr marL="0" indent="0">
              <a:buNone/>
            </a:pPr>
            <a:r>
              <a:rPr lang="en-US" sz="1400" b="1" dirty="0"/>
              <a:t>Prerequisites</a:t>
            </a:r>
          </a:p>
          <a:p>
            <a:pPr>
              <a:buFont typeface="Arial" panose="020B0604020202020204" pitchFamily="34" charset="0"/>
              <a:buChar char="•"/>
            </a:pPr>
            <a:r>
              <a:rPr lang="en-US" sz="1400" dirty="0"/>
              <a:t>A target host running a compatible operating system (such as Ubuntu 18.04 server)</a:t>
            </a:r>
          </a:p>
          <a:p>
            <a:pPr>
              <a:buFont typeface="Arial" panose="020B0604020202020204" pitchFamily="34" charset="0"/>
              <a:buChar char="•"/>
            </a:pPr>
            <a:r>
              <a:rPr lang="en-US" sz="1400" dirty="0"/>
              <a:t>SSH and keywise authentication configured on that host</a:t>
            </a:r>
          </a:p>
          <a:p>
            <a:pPr>
              <a:buFont typeface="Arial" panose="020B0604020202020204" pitchFamily="34" charset="0"/>
              <a:buChar char="•"/>
            </a:pPr>
            <a:r>
              <a:rPr lang="en-US" sz="1400" dirty="0"/>
              <a:t>Ansible installed on your local workstation</a:t>
            </a:r>
          </a:p>
          <a:p>
            <a:pPr marL="0" indent="0">
              <a:buNone/>
            </a:pPr>
            <a:endParaRPr lang="en-US" sz="1400" b="1" dirty="0"/>
          </a:p>
        </p:txBody>
      </p:sp>
    </p:spTree>
    <p:custDataLst>
      <p:tags r:id="rId1"/>
    </p:custDataLst>
    <p:extLst>
      <p:ext uri="{BB962C8B-B14F-4D97-AF65-F5344CB8AC3E}">
        <p14:creationId xmlns:p14="http://schemas.microsoft.com/office/powerpoint/2010/main" val="210290002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118756" y="778362"/>
            <a:ext cx="5401534" cy="4095219"/>
          </a:xfrm>
        </p:spPr>
        <p:txBody>
          <a:bodyPr/>
          <a:lstStyle/>
          <a:p>
            <a:pPr marL="0" indent="0">
              <a:buNone/>
            </a:pPr>
            <a:r>
              <a:rPr lang="en-US" sz="1400" b="1" dirty="0"/>
              <a:t>Building an Ansible project file tree</a:t>
            </a:r>
          </a:p>
          <a:p>
            <a:pPr>
              <a:buFont typeface="Arial" panose="020B0604020202020204" pitchFamily="34" charset="0"/>
              <a:buChar char="•"/>
            </a:pPr>
            <a:r>
              <a:rPr lang="en-US" sz="1400" dirty="0"/>
              <a:t>For the purposes of this exercise, the target machine's (DNS-resolvable) hostname is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target</a:t>
            </a:r>
            <a:r>
              <a:rPr lang="en-US" sz="1400" dirty="0"/>
              <a:t>.</a:t>
            </a:r>
          </a:p>
          <a:p>
            <a:pPr>
              <a:buFont typeface="Arial" panose="020B0604020202020204" pitchFamily="34" charset="0"/>
              <a:buChar char="•"/>
            </a:pPr>
            <a:r>
              <a:rPr lang="en-US" sz="1400" dirty="0"/>
              <a:t>With your target machine SSH-accessible, begin building a base folder structure for the Ansible project.</a:t>
            </a:r>
          </a:p>
        </p:txBody>
      </p:sp>
      <p:pic>
        <p:nvPicPr>
          <p:cNvPr id="4" name="Picture 3">
            <a:extLst>
              <a:ext uri="{FF2B5EF4-FFF2-40B4-BE49-F238E27FC236}">
                <a16:creationId xmlns:a16="http://schemas.microsoft.com/office/drawing/2014/main" id="{ECD03345-DB60-4C35-840E-234762BDC6B9}"/>
              </a:ext>
            </a:extLst>
          </p:cNvPr>
          <p:cNvPicPr>
            <a:picLocks noChangeAspect="1"/>
          </p:cNvPicPr>
          <p:nvPr/>
        </p:nvPicPr>
        <p:blipFill>
          <a:blip r:embed="rId4"/>
          <a:stretch>
            <a:fillRect/>
          </a:stretch>
        </p:blipFill>
        <p:spPr>
          <a:xfrm>
            <a:off x="5967663" y="976200"/>
            <a:ext cx="2536716" cy="881557"/>
          </a:xfrm>
          <a:prstGeom prst="rect">
            <a:avLst/>
          </a:prstGeom>
        </p:spPr>
      </p:pic>
      <p:sp>
        <p:nvSpPr>
          <p:cNvPr id="6" name="Content Placeholder 1">
            <a:extLst>
              <a:ext uri="{FF2B5EF4-FFF2-40B4-BE49-F238E27FC236}">
                <a16:creationId xmlns:a16="http://schemas.microsoft.com/office/drawing/2014/main" id="{03E89859-3C72-49F6-91A6-F3D1FE9FB979}"/>
              </a:ext>
            </a:extLst>
          </p:cNvPr>
          <p:cNvSpPr txBox="1">
            <a:spLocks/>
          </p:cNvSpPr>
          <p:nvPr/>
        </p:nvSpPr>
        <p:spPr bwMode="auto">
          <a:xfrm>
            <a:off x="118756" y="2571750"/>
            <a:ext cx="5401534" cy="409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At the top level in your project folder, you need:</a:t>
            </a:r>
          </a:p>
          <a:p>
            <a:pPr marL="361950">
              <a:buFont typeface="Arial" panose="020B0604020202020204" pitchFamily="34" charset="0"/>
              <a:buChar char="•"/>
            </a:pPr>
            <a:r>
              <a:rPr lang="en-US" sz="1400" dirty="0"/>
              <a:t>An inventory file, containing information about the machine(s) on which you want to deploy.</a:t>
            </a:r>
          </a:p>
          <a:p>
            <a:pPr marL="361950">
              <a:buFont typeface="Arial" panose="020B0604020202020204" pitchFamily="34" charset="0"/>
              <a:buChar char="•"/>
            </a:pPr>
            <a:r>
              <a:rPr lang="en-US" sz="1400" dirty="0"/>
              <a:t>A top level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site.yml</a:t>
            </a:r>
            <a:r>
              <a:rPr lang="en-US" sz="1400" b="1" dirty="0"/>
              <a:t> </a:t>
            </a:r>
            <a:r>
              <a:rPr lang="en-US" sz="1400" dirty="0"/>
              <a:t>file, containing the most abstract level of instructions.</a:t>
            </a:r>
          </a:p>
          <a:p>
            <a:pPr marL="361950">
              <a:buFont typeface="Arial" panose="020B0604020202020204" pitchFamily="34" charset="0"/>
              <a:buChar char="•"/>
            </a:pPr>
            <a:r>
              <a:rPr lang="en-US" sz="1400" dirty="0"/>
              <a:t>A role folder structure to contain your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webserver</a:t>
            </a:r>
            <a:r>
              <a:rPr lang="en-US" sz="1400" dirty="0"/>
              <a:t> role. </a:t>
            </a:r>
          </a:p>
          <a:p>
            <a:endParaRPr lang="en-US" sz="1400" dirty="0"/>
          </a:p>
          <a:p>
            <a:pPr marL="192087" indent="0">
              <a:buFont typeface="Wingdings" panose="05000000000000000000" pitchFamily="2" charset="2"/>
              <a:buNone/>
            </a:pPr>
            <a:endParaRPr lang="en-US" sz="1400" dirty="0"/>
          </a:p>
        </p:txBody>
      </p:sp>
      <p:pic>
        <p:nvPicPr>
          <p:cNvPr id="5" name="Picture 4">
            <a:extLst>
              <a:ext uri="{FF2B5EF4-FFF2-40B4-BE49-F238E27FC236}">
                <a16:creationId xmlns:a16="http://schemas.microsoft.com/office/drawing/2014/main" id="{109FE7D4-704C-43F1-8D18-5061B1D0E24E}"/>
              </a:ext>
            </a:extLst>
          </p:cNvPr>
          <p:cNvPicPr>
            <a:picLocks noChangeAspect="1"/>
          </p:cNvPicPr>
          <p:nvPr/>
        </p:nvPicPr>
        <p:blipFill>
          <a:blip r:embed="rId5"/>
          <a:stretch>
            <a:fillRect/>
          </a:stretch>
        </p:blipFill>
        <p:spPr>
          <a:xfrm>
            <a:off x="5450123" y="2839453"/>
            <a:ext cx="3575121" cy="1448315"/>
          </a:xfrm>
          <a:prstGeom prst="rect">
            <a:avLst/>
          </a:prstGeom>
        </p:spPr>
      </p:pic>
    </p:spTree>
    <p:custDataLst>
      <p:tags r:id="rId1"/>
    </p:custDataLst>
    <p:extLst>
      <p:ext uri="{BB962C8B-B14F-4D97-AF65-F5344CB8AC3E}">
        <p14:creationId xmlns:p14="http://schemas.microsoft.com/office/powerpoint/2010/main" val="49669819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175211" y="831273"/>
            <a:ext cx="8824409" cy="1740477"/>
          </a:xfrm>
        </p:spPr>
        <p:txBody>
          <a:bodyPr/>
          <a:lstStyle/>
          <a:p>
            <a:pPr marL="0" indent="0">
              <a:buNone/>
            </a:pPr>
            <a:r>
              <a:rPr lang="en-IN" sz="1400" b="1" dirty="0"/>
              <a:t>Creating your inventory file</a:t>
            </a:r>
          </a:p>
          <a:p>
            <a:pPr>
              <a:buFont typeface="Arial" panose="020B0604020202020204" pitchFamily="34" charset="0"/>
              <a:buChar char="•"/>
            </a:pPr>
            <a:r>
              <a:rPr lang="en-US" sz="1400" dirty="0"/>
              <a:t>Your inventory file for this project can be very simple. Make it the DNS-resolvable hostname of your target machine:</a:t>
            </a:r>
            <a:endParaRPr lang="en-IN" sz="1400" dirty="0"/>
          </a:p>
          <a:p>
            <a:pPr>
              <a:buFont typeface="Arial" panose="020B0604020202020204" pitchFamily="34" charset="0"/>
              <a:buChar char="•"/>
            </a:pPr>
            <a:endParaRPr lang="en-IN" sz="1400" dirty="0"/>
          </a:p>
          <a:p>
            <a:pPr>
              <a:buFont typeface="Arial" panose="020B0604020202020204" pitchFamily="34" charset="0"/>
              <a:buChar char="•"/>
            </a:pPr>
            <a:endParaRPr lang="en-IN" sz="1400" dirty="0"/>
          </a:p>
          <a:p>
            <a:endParaRPr lang="en-US" sz="1400" dirty="0"/>
          </a:p>
          <a:p>
            <a:pPr marL="192087" indent="0">
              <a:buNone/>
            </a:pPr>
            <a:endParaRPr lang="en-US" sz="1400" dirty="0"/>
          </a:p>
        </p:txBody>
      </p:sp>
      <p:pic>
        <p:nvPicPr>
          <p:cNvPr id="4" name="Picture 3">
            <a:extLst>
              <a:ext uri="{FF2B5EF4-FFF2-40B4-BE49-F238E27FC236}">
                <a16:creationId xmlns:a16="http://schemas.microsoft.com/office/drawing/2014/main" id="{B62CE0B1-84CD-441C-A3C3-CF96E61F4F26}"/>
              </a:ext>
            </a:extLst>
          </p:cNvPr>
          <p:cNvPicPr>
            <a:picLocks noChangeAspect="1"/>
          </p:cNvPicPr>
          <p:nvPr/>
        </p:nvPicPr>
        <p:blipFill>
          <a:blip r:embed="rId4"/>
          <a:stretch>
            <a:fillRect/>
          </a:stretch>
        </p:blipFill>
        <p:spPr>
          <a:xfrm>
            <a:off x="1475326" y="1566821"/>
            <a:ext cx="4457034" cy="777955"/>
          </a:xfrm>
          <a:prstGeom prst="rect">
            <a:avLst/>
          </a:prstGeom>
        </p:spPr>
      </p:pic>
      <p:sp>
        <p:nvSpPr>
          <p:cNvPr id="2" name="Content Placeholder 1">
            <a:extLst>
              <a:ext uri="{FF2B5EF4-FFF2-40B4-BE49-F238E27FC236}">
                <a16:creationId xmlns:a16="http://schemas.microsoft.com/office/drawing/2014/main" id="{FCED1E66-20F1-4BFB-B0E4-8DD4FDC31D3A}"/>
              </a:ext>
            </a:extLst>
          </p:cNvPr>
          <p:cNvSpPr/>
          <p:nvPr/>
        </p:nvSpPr>
        <p:spPr>
          <a:xfrm>
            <a:off x="171990" y="2453202"/>
            <a:ext cx="6000210" cy="1384995"/>
          </a:xfrm>
          <a:prstGeom prst="rect">
            <a:avLst/>
          </a:prstGeom>
        </p:spPr>
        <p:txBody>
          <a:bodyPr wrap="square">
            <a:spAutoFit/>
          </a:bodyPr>
          <a:lstStyle/>
          <a:p>
            <a:pPr marL="216000" indent="-216000">
              <a:buClr>
                <a:schemeClr val="tx1"/>
              </a:buClr>
              <a:buFont typeface="Arial" panose="020B0604020202020204" pitchFamily="34" charset="0"/>
              <a:buChar char="•"/>
            </a:pPr>
            <a:r>
              <a:rPr lang="en-IN" sz="1400" dirty="0">
                <a:solidFill>
                  <a:srgbClr val="000000"/>
                </a:solidFill>
                <a:latin typeface="+mn-lt"/>
              </a:rPr>
              <a:t>You are defining a group called</a:t>
            </a:r>
            <a:r>
              <a:rPr lang="en-IN" sz="1400" dirty="0">
                <a:solidFill>
                  <a:schemeClr val="bg1"/>
                </a:solidFill>
                <a:latin typeface="+mn-lt"/>
              </a:rPr>
              <a: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webservers</a:t>
            </a:r>
            <a:r>
              <a:rPr lang="en-IN" sz="1400" dirty="0">
                <a:solidFill>
                  <a:schemeClr val="bg1"/>
                </a:solidFill>
                <a:latin typeface="+mn-lt"/>
              </a:rPr>
              <a:t> </a:t>
            </a:r>
            <a:r>
              <a:rPr lang="en-US" sz="1400" dirty="0">
                <a:solidFill>
                  <a:srgbClr val="000000"/>
                </a:solidFill>
                <a:latin typeface="+mn-lt"/>
              </a:rPr>
              <a:t>and putting your target machine's hostname (or IP) in it.</a:t>
            </a:r>
          </a:p>
          <a:p>
            <a:pPr marL="216000" indent="-216000">
              <a:buClr>
                <a:schemeClr val="tx1"/>
              </a:buClr>
              <a:buFont typeface="Arial" panose="020B0604020202020204" pitchFamily="34" charset="0"/>
              <a:buChar char="•"/>
            </a:pPr>
            <a:r>
              <a:rPr lang="en-US" sz="1400" dirty="0">
                <a:solidFill>
                  <a:srgbClr val="000000"/>
                </a:solidFill>
                <a:latin typeface="+mn-lt"/>
              </a:rPr>
              <a:t>You could add new hostnames/IPs to this group block, or add additional group blocks, to assign hosts for more complex deployments.</a:t>
            </a:r>
          </a:p>
          <a:p>
            <a:pPr marL="285750" indent="-285750">
              <a:buClr>
                <a:schemeClr val="tx1"/>
              </a:buClr>
              <a:buFont typeface="Arial" panose="020B0604020202020204" pitchFamily="34" charset="0"/>
              <a:buChar char="•"/>
            </a:pPr>
            <a:endParaRPr lang="en-US" sz="1400" dirty="0">
              <a:solidFill>
                <a:srgbClr val="000000"/>
              </a:solidFill>
              <a:latin typeface="+mn-lt"/>
            </a:endParaRPr>
          </a:p>
        </p:txBody>
      </p:sp>
      <p:pic>
        <p:nvPicPr>
          <p:cNvPr id="5" name="Picture 4">
            <a:extLst>
              <a:ext uri="{FF2B5EF4-FFF2-40B4-BE49-F238E27FC236}">
                <a16:creationId xmlns:a16="http://schemas.microsoft.com/office/drawing/2014/main" id="{F545CB18-8650-4298-9C4C-68CFF1B84AFF}"/>
              </a:ext>
            </a:extLst>
          </p:cNvPr>
          <p:cNvPicPr>
            <a:picLocks noChangeAspect="1"/>
          </p:cNvPicPr>
          <p:nvPr/>
        </p:nvPicPr>
        <p:blipFill>
          <a:blip r:embed="rId5"/>
          <a:stretch>
            <a:fillRect/>
          </a:stretch>
        </p:blipFill>
        <p:spPr>
          <a:xfrm>
            <a:off x="6172200" y="2346957"/>
            <a:ext cx="2064401" cy="2377621"/>
          </a:xfrm>
          <a:prstGeom prst="rect">
            <a:avLst/>
          </a:prstGeom>
        </p:spPr>
      </p:pic>
    </p:spTree>
    <p:custDataLst>
      <p:tags r:id="rId1"/>
    </p:custDataLst>
    <p:extLst>
      <p:ext uri="{BB962C8B-B14F-4D97-AF65-F5344CB8AC3E}">
        <p14:creationId xmlns:p14="http://schemas.microsoft.com/office/powerpoint/2010/main" val="148895924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70801" y="777634"/>
            <a:ext cx="6588151" cy="2777061"/>
          </a:xfrm>
        </p:spPr>
        <p:txBody>
          <a:bodyPr/>
          <a:lstStyle/>
          <a:p>
            <a:pPr marL="0" indent="0">
              <a:buNone/>
            </a:pPr>
            <a:r>
              <a:rPr lang="en-US" sz="1400" b="1" dirty="0"/>
              <a:t>Creating your top level playbook file</a:t>
            </a:r>
          </a:p>
          <a:p>
            <a:pPr>
              <a:buFont typeface="Arial" panose="020B0604020202020204" pitchFamily="34" charset="0"/>
              <a:buChar char="•"/>
            </a:pPr>
            <a:r>
              <a:rPr lang="en-US" sz="1400" dirty="0"/>
              <a:t>A top-level playbook typically describes the order, permissions, and other details under which lower-level configuration acts, defined in roles, are applied.</a:t>
            </a:r>
          </a:p>
          <a:p>
            <a:pPr>
              <a:buFont typeface="Arial" panose="020B0604020202020204" pitchFamily="34" charset="0"/>
              <a:buChar char="•"/>
            </a:pPr>
            <a:r>
              <a:rPr lang="en-US" sz="1400" dirty="0"/>
              <a:t>In this example,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site.yml</a:t>
            </a:r>
            <a:r>
              <a:rPr lang="en-US" sz="1400" dirty="0"/>
              <a:t> file identifies which hosts you want to perform an operation on, and which roles you want to apply to these hosts. </a:t>
            </a:r>
          </a:p>
          <a:p>
            <a:pPr>
              <a:buFont typeface="Arial" panose="020B0604020202020204" pitchFamily="34" charset="0"/>
              <a:buChar char="•"/>
            </a:pPr>
            <a:r>
              <a:rPr lang="en-US" sz="1400" dirty="0"/>
              <a:t>The line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become: true</a:t>
            </a:r>
            <a:r>
              <a:rPr lang="en-US" sz="1400" b="1" dirty="0"/>
              <a:t> </a:t>
            </a:r>
            <a:r>
              <a:rPr lang="en-US" sz="1400" dirty="0"/>
              <a:t>tells Ansible that you want to perform the roles as root, via sudo.</a:t>
            </a:r>
            <a:endParaRPr lang="en-US" sz="1400" b="1" dirty="0"/>
          </a:p>
          <a:p>
            <a:pPr marL="192087" indent="0">
              <a:buNone/>
            </a:pPr>
            <a:endParaRPr lang="en-US" sz="1400" dirty="0"/>
          </a:p>
        </p:txBody>
      </p:sp>
      <p:pic>
        <p:nvPicPr>
          <p:cNvPr id="2" name="Picture 1">
            <a:extLst>
              <a:ext uri="{FF2B5EF4-FFF2-40B4-BE49-F238E27FC236}">
                <a16:creationId xmlns:a16="http://schemas.microsoft.com/office/drawing/2014/main" id="{00149253-7C93-4B23-B7B1-F29D2A8104D6}"/>
              </a:ext>
            </a:extLst>
          </p:cNvPr>
          <p:cNvPicPr>
            <a:picLocks noChangeAspect="1"/>
          </p:cNvPicPr>
          <p:nvPr/>
        </p:nvPicPr>
        <p:blipFill>
          <a:blip r:embed="rId4"/>
          <a:stretch>
            <a:fillRect/>
          </a:stretch>
        </p:blipFill>
        <p:spPr>
          <a:xfrm>
            <a:off x="6540659" y="1381132"/>
            <a:ext cx="2413333" cy="1440000"/>
          </a:xfrm>
          <a:prstGeom prst="rect">
            <a:avLst/>
          </a:prstGeom>
        </p:spPr>
      </p:pic>
      <p:sp>
        <p:nvSpPr>
          <p:cNvPr id="8" name="Content Placeholder 1">
            <a:extLst>
              <a:ext uri="{FF2B5EF4-FFF2-40B4-BE49-F238E27FC236}">
                <a16:creationId xmlns:a16="http://schemas.microsoft.com/office/drawing/2014/main" id="{E4456F52-14F2-4F73-B5CD-1ED416D4F323}"/>
              </a:ext>
            </a:extLst>
          </p:cNvPr>
          <p:cNvSpPr txBox="1">
            <a:spLocks/>
          </p:cNvSpPr>
          <p:nvPr/>
        </p:nvSpPr>
        <p:spPr bwMode="auto">
          <a:xfrm>
            <a:off x="135261" y="3208340"/>
            <a:ext cx="9008739" cy="154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IN" sz="1400" b="1" dirty="0"/>
              <a:t>Creating your webservers role</a:t>
            </a:r>
          </a:p>
          <a:p>
            <a:pPr marL="285750" indent="-285750">
              <a:buFont typeface="Arial" panose="020B0604020202020204" pitchFamily="34" charset="0"/>
              <a:buChar char="•"/>
            </a:pPr>
            <a:r>
              <a:rPr lang="en-IN" sz="1400" dirty="0"/>
              <a:t>Next step is to c</a:t>
            </a:r>
            <a:r>
              <a:rPr lang="en-US" sz="1400" dirty="0"/>
              <a:t>reate the role that installs and configures your web server.</a:t>
            </a:r>
          </a:p>
          <a:p>
            <a:pPr marL="285750" indent="-285750">
              <a:buFont typeface="Arial" panose="020B0604020202020204" pitchFamily="34" charset="0"/>
              <a:buChar char="•"/>
            </a:pPr>
            <a:r>
              <a:rPr lang="en-US" sz="1400" dirty="0"/>
              <a:t>You've already created the folder structure for the role using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ansible-galaxy</a:t>
            </a:r>
            <a:r>
              <a:rPr lang="en-US" sz="1400" dirty="0"/>
              <a:t>.</a:t>
            </a:r>
          </a:p>
          <a:p>
            <a:pPr marL="285750" indent="-285750">
              <a:buFont typeface="Arial" panose="020B0604020202020204" pitchFamily="34" charset="0"/>
              <a:buChar char="•"/>
            </a:pPr>
            <a:r>
              <a:rPr lang="en-US" sz="1400" dirty="0"/>
              <a:t>Code for the role is contained in a file called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main.yml</a:t>
            </a:r>
            <a:r>
              <a:rPr lang="en-US" sz="1400" b="1" dirty="0"/>
              <a:t> </a:t>
            </a:r>
            <a:r>
              <a:rPr lang="en-US" sz="1400" dirty="0"/>
              <a:t>in the role's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/tasks</a:t>
            </a:r>
            <a:r>
              <a:rPr lang="en-US" sz="1400" b="1" dirty="0"/>
              <a:t> </a:t>
            </a:r>
            <a:r>
              <a:rPr lang="en-US" sz="1400" dirty="0"/>
              <a:t>directory.</a:t>
            </a:r>
          </a:p>
        </p:txBody>
      </p:sp>
    </p:spTree>
    <p:custDataLst>
      <p:tags r:id="rId1"/>
    </p:custDataLst>
    <p:extLst>
      <p:ext uri="{BB962C8B-B14F-4D97-AF65-F5344CB8AC3E}">
        <p14:creationId xmlns:p14="http://schemas.microsoft.com/office/powerpoint/2010/main" val="191529944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154379" y="856791"/>
            <a:ext cx="4417621" cy="4245316"/>
          </a:xfrm>
        </p:spPr>
        <p:txBody>
          <a:bodyPr/>
          <a:lstStyle/>
          <a:p>
            <a:pPr>
              <a:buFont typeface="Arial" panose="020B0604020202020204" pitchFamily="34" charset="0"/>
              <a:buChar char="•"/>
            </a:pPr>
            <a:r>
              <a:rPr lang="en-US" sz="1400" dirty="0"/>
              <a:t>You can edit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roles/webserver/tasks/main.yml</a:t>
            </a:r>
            <a:r>
              <a:rPr lang="en-US" sz="1400" b="1" dirty="0"/>
              <a:t> </a:t>
            </a:r>
            <a:r>
              <a:rPr lang="en-US" sz="1400" dirty="0"/>
              <a:t>file</a:t>
            </a:r>
            <a:r>
              <a:rPr lang="en-US" sz="1400" b="1" dirty="0"/>
              <a:t> </a:t>
            </a:r>
            <a:r>
              <a:rPr lang="en-US" sz="1400" dirty="0"/>
              <a:t>directly, as shown here</a:t>
            </a:r>
            <a:r>
              <a:rPr lang="en-US" sz="1400" b="1" dirty="0"/>
              <a:t>.</a:t>
            </a:r>
          </a:p>
          <a:p>
            <a:pPr>
              <a:buFont typeface="Arial" panose="020B0604020202020204" pitchFamily="34" charset="0"/>
              <a:buChar char="•"/>
            </a:pPr>
            <a:r>
              <a:rPr lang="en-US" sz="1400" dirty="0"/>
              <a:t>The role has two tasks:</a:t>
            </a:r>
          </a:p>
          <a:p>
            <a:pPr lvl="1">
              <a:buFont typeface="Arial" panose="020B0604020202020204" pitchFamily="34" charset="0"/>
              <a:buChar char="•"/>
            </a:pPr>
            <a:r>
              <a:rPr lang="en-US" dirty="0"/>
              <a:t>Deploy Apache2.</a:t>
            </a:r>
          </a:p>
          <a:p>
            <a:pPr lvl="1">
              <a:buFont typeface="Arial" panose="020B0604020202020204" pitchFamily="34" charset="0"/>
              <a:buChar char="•"/>
            </a:pPr>
            <a:r>
              <a:rPr lang="en-US" dirty="0"/>
              <a:t>Copy a new </a:t>
            </a:r>
            <a:r>
              <a:rPr lang="en-US" dirty="0">
                <a:solidFill>
                  <a:schemeClr val="bg1"/>
                </a:solidFill>
                <a:highlight>
                  <a:srgbClr val="000000"/>
                </a:highlight>
                <a:latin typeface="Times New Roman" panose="02020603050405020304" pitchFamily="18" charset="0"/>
                <a:cs typeface="Times New Roman" panose="02020603050405020304" pitchFamily="18" charset="0"/>
              </a:rPr>
              <a:t>index.html</a:t>
            </a:r>
            <a:r>
              <a:rPr lang="en-US" b="1" dirty="0"/>
              <a:t> </a:t>
            </a:r>
            <a:r>
              <a:rPr lang="en-US" dirty="0"/>
              <a:t>file into the Apache2 HTML root, replacing the default</a:t>
            </a:r>
            <a:r>
              <a:rPr lang="en-US" b="1" dirty="0"/>
              <a:t> </a:t>
            </a:r>
            <a:r>
              <a:rPr lang="en-US" dirty="0">
                <a:solidFill>
                  <a:schemeClr val="bg1"/>
                </a:solidFill>
                <a:highlight>
                  <a:srgbClr val="000000"/>
                </a:highlight>
                <a:latin typeface="Times New Roman" panose="02020603050405020304" pitchFamily="18" charset="0"/>
                <a:cs typeface="Times New Roman" panose="02020603050405020304" pitchFamily="18" charset="0"/>
              </a:rPr>
              <a:t> index.html</a:t>
            </a:r>
            <a:r>
              <a:rPr lang="en-US" b="1" dirty="0"/>
              <a:t> </a:t>
            </a:r>
            <a:r>
              <a:rPr lang="en-US" dirty="0"/>
              <a:t>page.</a:t>
            </a:r>
          </a:p>
          <a:p>
            <a:pPr>
              <a:buFont typeface="Arial" panose="020B0604020202020204" pitchFamily="34" charset="0"/>
              <a:buChar char="•"/>
            </a:pPr>
            <a:r>
              <a:rPr lang="en-US" sz="1400" dirty="0"/>
              <a:t>In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apt:</a:t>
            </a:r>
            <a:r>
              <a:rPr lang="en-US" sz="1400" dirty="0"/>
              <a:t> stanza, you name the package, its required state, and instruct the apt module to update its cache.</a:t>
            </a:r>
          </a:p>
          <a:p>
            <a:pPr>
              <a:buFont typeface="Arial" panose="020B0604020202020204" pitchFamily="34" charset="0"/>
              <a:buChar char="•"/>
            </a:pPr>
            <a:r>
              <a:rPr lang="en-US" sz="1400" dirty="0"/>
              <a:t>In the second stanza, Ansible's copy routine moves a file from your local system to a directory on the target and also changes its owner and permissions.</a:t>
            </a:r>
          </a:p>
          <a:p>
            <a:endParaRPr lang="en-US" sz="1400" dirty="0"/>
          </a:p>
          <a:p>
            <a:pPr marL="0" indent="0">
              <a:buNone/>
            </a:pPr>
            <a:endParaRPr lang="en-US" sz="1400" b="1" dirty="0"/>
          </a:p>
          <a:p>
            <a:pPr marL="192087" indent="0">
              <a:buNone/>
            </a:pPr>
            <a:endParaRPr lang="en-US" sz="1400" dirty="0"/>
          </a:p>
        </p:txBody>
      </p:sp>
      <p:pic>
        <p:nvPicPr>
          <p:cNvPr id="3" name="Picture 2">
            <a:extLst>
              <a:ext uri="{FF2B5EF4-FFF2-40B4-BE49-F238E27FC236}">
                <a16:creationId xmlns:a16="http://schemas.microsoft.com/office/drawing/2014/main" id="{9DC6629E-A58E-4220-9828-3D39E8A1C330}"/>
              </a:ext>
            </a:extLst>
          </p:cNvPr>
          <p:cNvPicPr>
            <a:picLocks noChangeAspect="1"/>
          </p:cNvPicPr>
          <p:nvPr/>
        </p:nvPicPr>
        <p:blipFill>
          <a:blip r:embed="rId4"/>
          <a:stretch>
            <a:fillRect/>
          </a:stretch>
        </p:blipFill>
        <p:spPr>
          <a:xfrm>
            <a:off x="4819647" y="1252912"/>
            <a:ext cx="4140000" cy="2856369"/>
          </a:xfrm>
          <a:prstGeom prst="rect">
            <a:avLst/>
          </a:prstGeom>
        </p:spPr>
      </p:pic>
    </p:spTree>
    <p:custDataLst>
      <p:tags r:id="rId1"/>
    </p:custDataLst>
    <p:extLst>
      <p:ext uri="{BB962C8B-B14F-4D97-AF65-F5344CB8AC3E}">
        <p14:creationId xmlns:p14="http://schemas.microsoft.com/office/powerpoint/2010/main" val="385374659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95004" y="813459"/>
            <a:ext cx="5070554" cy="4000217"/>
          </a:xfrm>
        </p:spPr>
        <p:txBody>
          <a:bodyPr/>
          <a:lstStyle/>
          <a:p>
            <a:pPr marL="0" indent="0">
              <a:buNone/>
            </a:pPr>
            <a:r>
              <a:rPr lang="en-IN" sz="1400" b="1" dirty="0"/>
              <a:t>Creating your index.html file</a:t>
            </a:r>
          </a:p>
          <a:p>
            <a:pPr>
              <a:buFont typeface="Arial" panose="020B0604020202020204" pitchFamily="34" charset="0"/>
              <a:buChar char="•"/>
            </a:pPr>
            <a:r>
              <a:rPr lang="en-US" sz="1400" dirty="0"/>
              <a:t>Of course, you will need to create a new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index.html</a:t>
            </a:r>
            <a:r>
              <a:rPr lang="en-US" sz="1400" b="1" dirty="0"/>
              <a:t> </a:t>
            </a:r>
            <a:r>
              <a:rPr lang="en-US" sz="1400" dirty="0"/>
              <a:t>file as well.</a:t>
            </a:r>
          </a:p>
          <a:p>
            <a:pPr>
              <a:buFont typeface="Arial" panose="020B0604020202020204" pitchFamily="34" charset="0"/>
              <a:buChar char="•"/>
            </a:pPr>
            <a:r>
              <a:rPr lang="en-US" sz="1400" dirty="0"/>
              <a:t>The Ansible copy command assumes that such files will be stored in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/files</a:t>
            </a:r>
            <a:r>
              <a:rPr lang="en-US" sz="1400" b="1" dirty="0"/>
              <a:t> </a:t>
            </a:r>
            <a:r>
              <a:rPr lang="en-US" sz="1400" dirty="0"/>
              <a:t>directory of the role calling them, unless otherwise specified.</a:t>
            </a:r>
          </a:p>
          <a:p>
            <a:pPr>
              <a:buFont typeface="Arial" panose="020B0604020202020204" pitchFamily="34" charset="0"/>
              <a:buChar char="•"/>
            </a:pPr>
            <a:r>
              <a:rPr lang="en-US" sz="1400" dirty="0"/>
              <a:t>Navigate to that directory and create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index.html</a:t>
            </a:r>
            <a:r>
              <a:rPr lang="en-US" sz="1400" dirty="0"/>
              <a:t> file, saving your changes afterward.</a:t>
            </a:r>
          </a:p>
          <a:p>
            <a:pPr marL="342900" indent="-342900">
              <a:buFont typeface="+mj-lt"/>
              <a:buAutoNum type="arabicPeriod" startAt="6"/>
            </a:pPr>
            <a:endParaRPr lang="en-US" sz="1400" b="1" dirty="0"/>
          </a:p>
          <a:p>
            <a:pPr marL="0" indent="0">
              <a:buNone/>
            </a:pPr>
            <a:endParaRPr lang="en-IN" sz="1400" dirty="0"/>
          </a:p>
        </p:txBody>
      </p:sp>
      <p:pic>
        <p:nvPicPr>
          <p:cNvPr id="2" name="Picture 1">
            <a:extLst>
              <a:ext uri="{FF2B5EF4-FFF2-40B4-BE49-F238E27FC236}">
                <a16:creationId xmlns:a16="http://schemas.microsoft.com/office/drawing/2014/main" id="{F107B9B3-9531-49CF-8941-2DC1DE00304E}"/>
              </a:ext>
            </a:extLst>
          </p:cNvPr>
          <p:cNvPicPr>
            <a:picLocks noChangeAspect="1"/>
          </p:cNvPicPr>
          <p:nvPr/>
        </p:nvPicPr>
        <p:blipFill>
          <a:blip r:embed="rId4"/>
          <a:stretch>
            <a:fillRect/>
          </a:stretch>
        </p:blipFill>
        <p:spPr>
          <a:xfrm>
            <a:off x="5374105" y="1184791"/>
            <a:ext cx="3122139" cy="2311194"/>
          </a:xfrm>
          <a:prstGeom prst="rect">
            <a:avLst/>
          </a:prstGeom>
        </p:spPr>
      </p:pic>
    </p:spTree>
    <p:custDataLst>
      <p:tags r:id="rId1"/>
    </p:custDataLst>
    <p:extLst>
      <p:ext uri="{BB962C8B-B14F-4D97-AF65-F5344CB8AC3E}">
        <p14:creationId xmlns:p14="http://schemas.microsoft.com/office/powerpoint/2010/main" val="82206361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95003" y="813459"/>
            <a:ext cx="8900716" cy="4000217"/>
          </a:xfrm>
        </p:spPr>
        <p:txBody>
          <a:bodyPr/>
          <a:lstStyle/>
          <a:p>
            <a:pPr marL="0" indent="0">
              <a:buNone/>
            </a:pPr>
            <a:r>
              <a:rPr lang="en-US" sz="1400" b="1" dirty="0"/>
              <a:t>Running your deployment</a:t>
            </a:r>
            <a:endParaRPr lang="en-US" sz="1400" dirty="0"/>
          </a:p>
          <a:p>
            <a:pPr>
              <a:buFont typeface="Arial" panose="020B0604020202020204" pitchFamily="34" charset="0"/>
              <a:buChar char="•"/>
            </a:pPr>
            <a:r>
              <a:rPr lang="en-US" sz="1400" dirty="0"/>
              <a:t>Now you're ready to run your deployment. From the top level directory of your project, you can do this with the statement:</a:t>
            </a:r>
          </a:p>
          <a:p>
            <a:pPr>
              <a:buFont typeface="Arial" panose="020B0604020202020204" pitchFamily="34" charset="0"/>
              <a:buChar char="•"/>
            </a:pPr>
            <a:endParaRPr lang="en-US" altLang="en-US" sz="1400" b="1" dirty="0"/>
          </a:p>
          <a:p>
            <a:pPr>
              <a:buFont typeface="Arial" panose="020B0604020202020204" pitchFamily="34" charset="0"/>
              <a:buChar char="•"/>
            </a:pPr>
            <a:endParaRPr lang="en-US" altLang="en-US" sz="1400" b="1" dirty="0"/>
          </a:p>
          <a:p>
            <a:pPr>
              <a:buFont typeface="Arial" panose="020B0604020202020204" pitchFamily="34" charset="0"/>
              <a:buChar char="•"/>
            </a:pP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-i</a:t>
            </a:r>
            <a:r>
              <a:rPr lang="en-US" altLang="en-US" sz="1400" dirty="0"/>
              <a:t> names your inventory file.</a:t>
            </a:r>
          </a:p>
          <a:p>
            <a:pPr>
              <a:buFont typeface="Arial" panose="020B0604020202020204" pitchFamily="34" charset="0"/>
              <a:buChar char="•"/>
            </a:pP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-u</a:t>
            </a:r>
            <a:r>
              <a:rPr lang="en-US" altLang="en-US" sz="1400" dirty="0"/>
              <a:t> argument names your sudo user.</a:t>
            </a:r>
          </a:p>
          <a:p>
            <a:pPr>
              <a:buFont typeface="Arial" panose="020B0604020202020204" pitchFamily="34" charset="0"/>
              <a:buChar char="•"/>
            </a:pP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-K</a:t>
            </a:r>
            <a:r>
              <a:rPr lang="en-US" altLang="en-US" sz="1400" dirty="0"/>
              <a:t> tells Ansible to ask us for your sudo password, as it begins execution.</a:t>
            </a:r>
          </a:p>
          <a:p>
            <a:pPr>
              <a:buFont typeface="Arial" panose="020B0604020202020204" pitchFamily="34" charset="0"/>
              <a:buChar char="•"/>
            </a:pP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site.yml</a:t>
            </a:r>
            <a:r>
              <a:rPr lang="en-US" altLang="en-US" sz="1400" b="1" dirty="0"/>
              <a:t> </a:t>
            </a:r>
            <a:r>
              <a:rPr lang="en-US" altLang="en-US" sz="1400" dirty="0"/>
              <a:t>is the file that governs your deployment.</a:t>
            </a:r>
          </a:p>
          <a:p>
            <a:pPr marL="0" indent="0" defTabSz="914400" eaLnBrk="0" hangingPunct="0">
              <a:spcBef>
                <a:spcPct val="0"/>
              </a:spcBef>
              <a:spcAft>
                <a:spcPct val="0"/>
              </a:spcAft>
              <a:buClrTx/>
              <a:buSzTx/>
              <a:buNone/>
            </a:pPr>
            <a:endParaRPr lang="en-US" sz="1400" dirty="0"/>
          </a:p>
          <a:p>
            <a:pPr marL="0" indent="0">
              <a:buNone/>
            </a:pPr>
            <a:endParaRPr lang="en-IN" sz="1400" dirty="0"/>
          </a:p>
        </p:txBody>
      </p:sp>
      <p:pic>
        <p:nvPicPr>
          <p:cNvPr id="4" name="Picture 3">
            <a:extLst>
              <a:ext uri="{FF2B5EF4-FFF2-40B4-BE49-F238E27FC236}">
                <a16:creationId xmlns:a16="http://schemas.microsoft.com/office/drawing/2014/main" id="{EE1FB65F-E296-455F-B08F-8E8EBD80DD79}"/>
              </a:ext>
            </a:extLst>
          </p:cNvPr>
          <p:cNvPicPr>
            <a:picLocks noChangeAspect="1"/>
          </p:cNvPicPr>
          <p:nvPr/>
        </p:nvPicPr>
        <p:blipFill>
          <a:blip r:embed="rId4"/>
          <a:stretch>
            <a:fillRect/>
          </a:stretch>
        </p:blipFill>
        <p:spPr>
          <a:xfrm>
            <a:off x="1733292" y="1883895"/>
            <a:ext cx="6098182" cy="468000"/>
          </a:xfrm>
          <a:prstGeom prst="rect">
            <a:avLst/>
          </a:prstGeom>
        </p:spPr>
      </p:pic>
    </p:spTree>
    <p:custDataLst>
      <p:tags r:id="rId1"/>
    </p:custDataLst>
    <p:extLst>
      <p:ext uri="{BB962C8B-B14F-4D97-AF65-F5344CB8AC3E}">
        <p14:creationId xmlns:p14="http://schemas.microsoft.com/office/powerpoint/2010/main" val="4140986920"/>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95003" y="765960"/>
            <a:ext cx="8900716" cy="680896"/>
          </a:xfrm>
        </p:spPr>
        <p:txBody>
          <a:bodyPr/>
          <a:lstStyle/>
          <a:p>
            <a:pPr defTabSz="914400" eaLnBrk="0" hangingPunct="0">
              <a:spcBef>
                <a:spcPct val="0"/>
              </a:spcBef>
              <a:spcAft>
                <a:spcPct val="0"/>
              </a:spcAft>
              <a:buClr>
                <a:schemeClr val="tx1"/>
              </a:buClr>
              <a:buSzTx/>
              <a:buFont typeface="Arial" panose="020B0604020202020204" pitchFamily="34" charset="0"/>
              <a:buChar char="•"/>
            </a:pPr>
            <a:r>
              <a:rPr lang="en-US" sz="1600" dirty="0"/>
              <a:t>If all is well, Ansible should ask us for your BECOME password (sudo password), then return results similar to the following:</a:t>
            </a:r>
            <a:endParaRPr lang="en-IN" sz="1600" dirty="0"/>
          </a:p>
        </p:txBody>
      </p:sp>
      <p:pic>
        <p:nvPicPr>
          <p:cNvPr id="8" name="Picture 7">
            <a:extLst>
              <a:ext uri="{FF2B5EF4-FFF2-40B4-BE49-F238E27FC236}">
                <a16:creationId xmlns:a16="http://schemas.microsoft.com/office/drawing/2014/main" id="{A84DFC61-F8C0-452D-9A77-1A4D2A7B39C1}"/>
              </a:ext>
            </a:extLst>
          </p:cNvPr>
          <p:cNvPicPr>
            <a:picLocks noChangeAspect="1"/>
          </p:cNvPicPr>
          <p:nvPr/>
        </p:nvPicPr>
        <p:blipFill>
          <a:blip r:embed="rId4"/>
          <a:stretch>
            <a:fillRect/>
          </a:stretch>
        </p:blipFill>
        <p:spPr>
          <a:xfrm>
            <a:off x="436645" y="1446855"/>
            <a:ext cx="8217432" cy="2376000"/>
          </a:xfrm>
          <a:prstGeom prst="rect">
            <a:avLst/>
          </a:prstGeom>
        </p:spPr>
      </p:pic>
      <p:sp>
        <p:nvSpPr>
          <p:cNvPr id="6" name="Content Placeholder 1">
            <a:extLst>
              <a:ext uri="{FF2B5EF4-FFF2-40B4-BE49-F238E27FC236}">
                <a16:creationId xmlns:a16="http://schemas.microsoft.com/office/drawing/2014/main" id="{A629E8F6-3E44-4208-89A5-E1A9B51C577C}"/>
              </a:ext>
            </a:extLst>
          </p:cNvPr>
          <p:cNvSpPr txBox="1">
            <a:spLocks/>
          </p:cNvSpPr>
          <p:nvPr/>
        </p:nvSpPr>
        <p:spPr bwMode="auto">
          <a:xfrm>
            <a:off x="95003" y="3950317"/>
            <a:ext cx="8900716" cy="400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And now, if you visit the IP address of your target machine in a browser, you should see your new homepage.</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9194333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3815"/>
            <a:ext cx="9144000" cy="757551"/>
          </a:xfrm>
        </p:spPr>
        <p:txBody>
          <a:bodyPr/>
          <a:lstStyle/>
          <a:p>
            <a:r>
              <a:rPr lang="en-US" dirty="0"/>
              <a:t>Module 7: Best Practices</a:t>
            </a:r>
          </a:p>
        </p:txBody>
      </p:sp>
      <p:sp>
        <p:nvSpPr>
          <p:cNvPr id="11266" name="Content Placeholder 1"/>
          <p:cNvSpPr>
            <a:spLocks noGrp="1" noChangeArrowheads="1"/>
          </p:cNvSpPr>
          <p:nvPr>
            <p:ph idx="1"/>
          </p:nvPr>
        </p:nvSpPr>
        <p:spPr>
          <a:xfrm>
            <a:off x="145357" y="685800"/>
            <a:ext cx="8853286" cy="4107098"/>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endParaRPr lang="en-US" sz="1600" b="1" dirty="0"/>
          </a:p>
          <a:p>
            <a:pPr marL="0" indent="0">
              <a:buNone/>
            </a:pPr>
            <a:r>
              <a:rPr lang="en-US" sz="1600" b="1" dirty="0"/>
              <a:t>Topic 7.1</a:t>
            </a:r>
          </a:p>
          <a:p>
            <a:pPr lvl="1"/>
            <a:r>
              <a:rPr lang="en-US" sz="1600" dirty="0"/>
              <a:t>Ask the class if they know of the terms 'automation' and 'infrastructure'. Familiarize the class with automating the infrastructure. </a:t>
            </a:r>
          </a:p>
          <a:p>
            <a:pPr lvl="1"/>
            <a:r>
              <a:rPr lang="en-US" sz="1600" dirty="0"/>
              <a:t>Discuss the need of automation. </a:t>
            </a:r>
          </a:p>
          <a:p>
            <a:pPr lvl="1"/>
            <a:r>
              <a:rPr lang="en-US" sz="1600" dirty="0"/>
              <a:t>Briefly describe some cases of automation to the class.</a:t>
            </a:r>
            <a:endParaRPr lang="en-US" sz="1600" strike="sngStrike" dirty="0"/>
          </a:p>
          <a:p>
            <a:pPr marL="0" lvl="1" indent="0">
              <a:buNone/>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Ansible Example (Contd.)</a:t>
            </a:r>
          </a:p>
        </p:txBody>
      </p:sp>
      <p:sp>
        <p:nvSpPr>
          <p:cNvPr id="9" name="Content Placeholder 1"/>
          <p:cNvSpPr>
            <a:spLocks noGrp="1"/>
          </p:cNvSpPr>
          <p:nvPr>
            <p:ph idx="1"/>
          </p:nvPr>
        </p:nvSpPr>
        <p:spPr>
          <a:xfrm>
            <a:off x="166255" y="797415"/>
            <a:ext cx="8752114" cy="4035843"/>
          </a:xfrm>
        </p:spPr>
        <p:txBody>
          <a:bodyPr/>
          <a:lstStyle/>
          <a:p>
            <a:pPr marL="0" indent="0">
              <a:buNone/>
            </a:pPr>
            <a:r>
              <a:rPr lang="en-IN" sz="1400" b="1" dirty="0"/>
              <a:t>Ansible CI/CD walkthrough</a:t>
            </a:r>
          </a:p>
          <a:p>
            <a:pPr marL="0" indent="0">
              <a:buNone/>
            </a:pPr>
            <a:r>
              <a:rPr lang="en-US" sz="1400" dirty="0"/>
              <a:t>Let's walk through the example as if they were part of a CI/CD pipeline.</a:t>
            </a:r>
          </a:p>
          <a:p>
            <a:pPr>
              <a:buFont typeface="Arial" panose="020B0604020202020204" pitchFamily="34" charset="0"/>
              <a:buChar char="•"/>
            </a:pPr>
            <a:r>
              <a:rPr lang="en-US" sz="1400" dirty="0"/>
              <a:t>Developer collaborating with you on GitHub commits a change to the website such as in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index.html</a:t>
            </a:r>
            <a:r>
              <a:rPr lang="en-US" sz="1400" b="1" dirty="0"/>
              <a:t> </a:t>
            </a:r>
            <a:r>
              <a:rPr lang="en-US" sz="1400" dirty="0"/>
              <a:t>file.</a:t>
            </a:r>
          </a:p>
          <a:p>
            <a:pPr>
              <a:buFont typeface="Arial" panose="020B0604020202020204" pitchFamily="34" charset="0"/>
              <a:buChar char="•"/>
            </a:pPr>
            <a:r>
              <a:rPr lang="en-US" sz="1400" dirty="0"/>
              <a:t>Next, tests in the repository execute syntax and sanity checks as well as code review rules against each pull request.</a:t>
            </a:r>
          </a:p>
          <a:p>
            <a:pPr>
              <a:buFont typeface="Arial" panose="020B0604020202020204" pitchFamily="34" charset="0"/>
              <a:buChar char="•"/>
            </a:pPr>
            <a:r>
              <a:rPr lang="en-US" sz="1400" dirty="0"/>
              <a:t>Next, the CI/CD system prepares an environment and runs predefined tests for any Ansible playbook. It should indicate the version expected each time and install it. Here's an example pipeline:</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pic>
        <p:nvPicPr>
          <p:cNvPr id="3" name="Picture 2">
            <a:extLst>
              <a:ext uri="{FF2B5EF4-FFF2-40B4-BE49-F238E27FC236}">
                <a16:creationId xmlns:a16="http://schemas.microsoft.com/office/drawing/2014/main" id="{60A31BBD-9FCD-4FAB-8207-FD1EE65C7C4A}"/>
              </a:ext>
            </a:extLst>
          </p:cNvPr>
          <p:cNvPicPr>
            <a:picLocks noChangeAspect="1"/>
          </p:cNvPicPr>
          <p:nvPr/>
        </p:nvPicPr>
        <p:blipFill>
          <a:blip r:embed="rId4"/>
          <a:stretch>
            <a:fillRect/>
          </a:stretch>
        </p:blipFill>
        <p:spPr>
          <a:xfrm>
            <a:off x="2002819" y="3004427"/>
            <a:ext cx="4414023" cy="1058969"/>
          </a:xfrm>
          <a:prstGeom prst="rect">
            <a:avLst/>
          </a:prstGeom>
        </p:spPr>
      </p:pic>
      <p:sp>
        <p:nvSpPr>
          <p:cNvPr id="5" name="Content Placeholder 1">
            <a:extLst>
              <a:ext uri="{FF2B5EF4-FFF2-40B4-BE49-F238E27FC236}">
                <a16:creationId xmlns:a16="http://schemas.microsoft.com/office/drawing/2014/main" id="{A76531AA-B934-440B-B7F9-DC9C758D25C7}"/>
              </a:ext>
            </a:extLst>
          </p:cNvPr>
          <p:cNvSpPr txBox="1">
            <a:spLocks/>
          </p:cNvSpPr>
          <p:nvPr/>
        </p:nvSpPr>
        <p:spPr bwMode="auto">
          <a:xfrm>
            <a:off x="179095" y="4124356"/>
            <a:ext cx="8905528" cy="78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0000" bIns="45720" numCol="1" anchor="t" anchorCtr="0" compatLnSpc="1">
            <a:prstTxWarp prst="textNoShape">
              <a:avLst/>
            </a:prstTxWarp>
            <a:noAutofit/>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914400" eaLnBrk="0" hangingPunct="0">
              <a:buFont typeface="Arial" panose="020B0604020202020204" pitchFamily="34" charset="0"/>
              <a:buChar char="•"/>
            </a:pPr>
            <a:r>
              <a:rPr lang="en-US" altLang="en-US" sz="1400" dirty="0"/>
              <a:t>After Jenkins is done running the job, you can get a notification that all is ready for staging and you can push these changes to production with another pipeline, this time for pushing to production. </a:t>
            </a:r>
          </a:p>
        </p:txBody>
      </p:sp>
    </p:spTree>
    <p:custDataLst>
      <p:tags r:id="rId1"/>
    </p:custDataLst>
    <p:extLst>
      <p:ext uri="{BB962C8B-B14F-4D97-AF65-F5344CB8AC3E}">
        <p14:creationId xmlns:p14="http://schemas.microsoft.com/office/powerpoint/2010/main" val="628784724"/>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Lab – Use Ansible to BackUp and Configure a Device</a:t>
            </a:r>
          </a:p>
        </p:txBody>
      </p:sp>
      <p:sp>
        <p:nvSpPr>
          <p:cNvPr id="9" name="Content Placeholder 1"/>
          <p:cNvSpPr>
            <a:spLocks noGrp="1"/>
          </p:cNvSpPr>
          <p:nvPr>
            <p:ph idx="1"/>
          </p:nvPr>
        </p:nvSpPr>
        <p:spPr>
          <a:xfrm>
            <a:off x="225794" y="880543"/>
            <a:ext cx="8645074" cy="2990814"/>
          </a:xfrm>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b="1" dirty="0"/>
              <a:t>Part 1:</a:t>
            </a:r>
            <a:r>
              <a:rPr lang="en-US" sz="1600" dirty="0"/>
              <a:t> Launch the DEVASC VM and CSR1000v VM</a:t>
            </a:r>
          </a:p>
          <a:p>
            <a:pPr>
              <a:buFont typeface="Arial" panose="020B0604020202020204" pitchFamily="34" charset="0"/>
              <a:buChar char="•"/>
            </a:pPr>
            <a:r>
              <a:rPr lang="en-US" sz="1600" b="1" dirty="0"/>
              <a:t>Part 2:</a:t>
            </a:r>
            <a:r>
              <a:rPr lang="en-US" sz="1600" dirty="0"/>
              <a:t> Configure Ansible</a:t>
            </a:r>
          </a:p>
          <a:p>
            <a:pPr>
              <a:buFont typeface="Arial" panose="020B0604020202020204" pitchFamily="34" charset="0"/>
              <a:buChar char="•"/>
            </a:pPr>
            <a:r>
              <a:rPr lang="en-US" sz="1600" b="1" dirty="0"/>
              <a:t>Part 3:</a:t>
            </a:r>
            <a:r>
              <a:rPr lang="en-US" sz="1600" dirty="0"/>
              <a:t> Use Ansible to Back Up a Configuration</a:t>
            </a:r>
          </a:p>
          <a:p>
            <a:pPr>
              <a:buFont typeface="Arial" panose="020B0604020202020204" pitchFamily="34" charset="0"/>
              <a:buChar char="•"/>
            </a:pPr>
            <a:r>
              <a:rPr lang="en-US" sz="1600" b="1" dirty="0"/>
              <a:t>Part 4:</a:t>
            </a:r>
            <a:r>
              <a:rPr lang="en-US" sz="1600" dirty="0"/>
              <a:t> Use Ansible to Configure a Device</a:t>
            </a:r>
          </a:p>
          <a:p>
            <a:pPr marL="0" indent="0">
              <a:buNone/>
            </a:pPr>
            <a:endParaRPr lang="en-US" sz="1600" dirty="0"/>
          </a:p>
        </p:txBody>
      </p:sp>
    </p:spTree>
    <p:custDataLst>
      <p:tags r:id="rId1"/>
    </p:custDataLst>
    <p:extLst>
      <p:ext uri="{BB962C8B-B14F-4D97-AF65-F5344CB8AC3E}">
        <p14:creationId xmlns:p14="http://schemas.microsoft.com/office/powerpoint/2010/main" val="1595041310"/>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Lab – Use Ansible to Automate Installing a Web Server</a:t>
            </a:r>
          </a:p>
        </p:txBody>
      </p:sp>
      <p:sp>
        <p:nvSpPr>
          <p:cNvPr id="9" name="Content Placeholder 1"/>
          <p:cNvSpPr>
            <a:spLocks noGrp="1"/>
          </p:cNvSpPr>
          <p:nvPr>
            <p:ph idx="1"/>
          </p:nvPr>
        </p:nvSpPr>
        <p:spPr>
          <a:xfrm>
            <a:off x="201880" y="856791"/>
            <a:ext cx="8633361" cy="3810212"/>
          </a:xfrm>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b="1" dirty="0"/>
              <a:t>Part 1: </a:t>
            </a:r>
            <a:r>
              <a:rPr lang="en-US" sz="1600" dirty="0"/>
              <a:t>Launch the DEVASC VM</a:t>
            </a:r>
          </a:p>
          <a:p>
            <a:pPr>
              <a:buFont typeface="Arial" panose="020B0604020202020204" pitchFamily="34" charset="0"/>
              <a:buChar char="•"/>
            </a:pPr>
            <a:r>
              <a:rPr lang="en-US" sz="1600" b="1" dirty="0"/>
              <a:t>Part 2:</a:t>
            </a:r>
            <a:r>
              <a:rPr lang="en-US" sz="1600" dirty="0"/>
              <a:t> Perform a Backup with Ansible</a:t>
            </a:r>
          </a:p>
          <a:p>
            <a:pPr>
              <a:buFont typeface="Arial" panose="020B0604020202020204" pitchFamily="34" charset="0"/>
              <a:buChar char="•"/>
            </a:pPr>
            <a:r>
              <a:rPr lang="en-US" sz="1600" b="1" dirty="0"/>
              <a:t>Part 3:</a:t>
            </a:r>
            <a:r>
              <a:rPr lang="en-US" sz="1600" dirty="0"/>
              <a:t> Configure IPv6 Addressing with Ansible</a:t>
            </a:r>
          </a:p>
          <a:p>
            <a:pPr>
              <a:buFont typeface="Arial" panose="020B0604020202020204" pitchFamily="34" charset="0"/>
              <a:buChar char="•"/>
            </a:pPr>
            <a:r>
              <a:rPr lang="en-US" sz="1600" b="1" dirty="0"/>
              <a:t>Part 4: </a:t>
            </a:r>
            <a:r>
              <a:rPr lang="en-US" sz="1600" dirty="0"/>
              <a:t>Use Ansible to install Apache on Web Servers</a:t>
            </a:r>
          </a:p>
          <a:p>
            <a:pPr>
              <a:buFont typeface="Arial" panose="020B0604020202020204" pitchFamily="34" charset="0"/>
              <a:buChar char="•"/>
            </a:pPr>
            <a:r>
              <a:rPr lang="en-US" sz="1600" b="1" dirty="0"/>
              <a:t>Part 5: </a:t>
            </a:r>
            <a:r>
              <a:rPr lang="en-US" sz="1600" dirty="0"/>
              <a:t>Add Options to Your Ansible Playbook for Apache Web Servers</a:t>
            </a:r>
          </a:p>
          <a:p>
            <a:pPr marL="0" indent="0">
              <a:buNone/>
            </a:pPr>
            <a:endParaRPr lang="en-US" sz="1600" dirty="0"/>
          </a:p>
        </p:txBody>
      </p:sp>
    </p:spTree>
    <p:custDataLst>
      <p:tags r:id="rId1"/>
    </p:custDataLst>
    <p:extLst>
      <p:ext uri="{BB962C8B-B14F-4D97-AF65-F5344CB8AC3E}">
        <p14:creationId xmlns:p14="http://schemas.microsoft.com/office/powerpoint/2010/main" val="238808594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17642"/>
            <a:ext cx="9144000" cy="789880"/>
          </a:xfrm>
        </p:spPr>
        <p:txBody>
          <a:bodyPr/>
          <a:lstStyle/>
          <a:p>
            <a:r>
              <a:rPr lang="en-US" altLang="en-US" sz="1600" dirty="0"/>
              <a:t>Automation Tools</a:t>
            </a:r>
            <a:br>
              <a:rPr lang="en-US" altLang="en-US" dirty="0"/>
            </a:br>
            <a:r>
              <a:rPr lang="en-US" dirty="0"/>
              <a:t>Puppet</a:t>
            </a:r>
          </a:p>
        </p:txBody>
      </p:sp>
      <p:sp>
        <p:nvSpPr>
          <p:cNvPr id="9" name="Content Placeholder 1"/>
          <p:cNvSpPr>
            <a:spLocks noGrp="1"/>
          </p:cNvSpPr>
          <p:nvPr>
            <p:ph idx="1"/>
          </p:nvPr>
        </p:nvSpPr>
        <p:spPr>
          <a:xfrm>
            <a:off x="56424" y="697126"/>
            <a:ext cx="8479798" cy="4288988"/>
          </a:xfrm>
        </p:spPr>
        <p:txBody>
          <a:bodyPr/>
          <a:lstStyle/>
          <a:p>
            <a:pPr marL="0" indent="0">
              <a:buNone/>
            </a:pPr>
            <a:r>
              <a:rPr lang="en-US" sz="1400" dirty="0"/>
              <a:t>Founded as an open source in 2005 and commercialized as Puppet Enterprise by Puppet Labs in 2011.</a:t>
            </a:r>
          </a:p>
        </p:txBody>
      </p:sp>
      <p:sp>
        <p:nvSpPr>
          <p:cNvPr id="5" name="Content Placeholder 1">
            <a:extLst>
              <a:ext uri="{FF2B5EF4-FFF2-40B4-BE49-F238E27FC236}">
                <a16:creationId xmlns:a16="http://schemas.microsoft.com/office/drawing/2014/main" id="{1B0CDC46-1C3D-48CC-B419-BF32CDDE2509}"/>
              </a:ext>
            </a:extLst>
          </p:cNvPr>
          <p:cNvSpPr txBox="1">
            <a:spLocks/>
          </p:cNvSpPr>
          <p:nvPr/>
        </p:nvSpPr>
        <p:spPr bwMode="auto">
          <a:xfrm>
            <a:off x="51213" y="986867"/>
            <a:ext cx="2963018" cy="42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400" b="1" dirty="0"/>
              <a:t>Architecture components</a:t>
            </a:r>
          </a:p>
          <a:p>
            <a:pPr>
              <a:buFont typeface="Arial" panose="020B0604020202020204" pitchFamily="34" charset="0"/>
              <a:buChar char="•"/>
            </a:pPr>
            <a:r>
              <a:rPr lang="en-US" sz="1400" dirty="0"/>
              <a:t>A designated server to host main application components.</a:t>
            </a:r>
          </a:p>
          <a:p>
            <a:pPr>
              <a:buFont typeface="Arial" panose="020B0604020202020204" pitchFamily="34" charset="0"/>
              <a:buChar char="•"/>
            </a:pPr>
            <a:r>
              <a:rPr lang="en-US" sz="1400" dirty="0"/>
              <a:t>A secure client, also known as a Puppet Agent.</a:t>
            </a:r>
          </a:p>
          <a:p>
            <a:pPr>
              <a:buFont typeface="Arial" panose="020B0604020202020204" pitchFamily="34" charset="0"/>
              <a:buChar char="•"/>
            </a:pPr>
            <a:r>
              <a:rPr lang="en-US" sz="1400" dirty="0"/>
              <a:t>Modules to enable connections for cloud APIs and hardware that cannot run an agent.</a:t>
            </a:r>
          </a:p>
          <a:p>
            <a:pPr>
              <a:buFont typeface="Arial" panose="020B0604020202020204" pitchFamily="34" charset="0"/>
              <a:buChar char="•"/>
            </a:pPr>
            <a:r>
              <a:rPr lang="en-US" sz="1400" dirty="0"/>
              <a:t>In scaled-out implementations, a proxy agent to offload the work of directly connecting to device CLIs and exchanging information.</a:t>
            </a:r>
          </a:p>
          <a:p>
            <a:pPr>
              <a:buFont typeface="Arial" panose="020B0604020202020204" pitchFamily="34" charset="0"/>
              <a:buChar char="•"/>
            </a:pPr>
            <a:endParaRPr lang="en-US" sz="1400" dirty="0"/>
          </a:p>
        </p:txBody>
      </p:sp>
      <p:pic>
        <p:nvPicPr>
          <p:cNvPr id="8" name="Picture 7">
            <a:extLst>
              <a:ext uri="{FF2B5EF4-FFF2-40B4-BE49-F238E27FC236}">
                <a16:creationId xmlns:a16="http://schemas.microsoft.com/office/drawing/2014/main" id="{4E7E6644-BE63-4DD1-8084-E7C1D582F60E}"/>
              </a:ext>
            </a:extLst>
          </p:cNvPr>
          <p:cNvPicPr>
            <a:picLocks noChangeAspect="1"/>
          </p:cNvPicPr>
          <p:nvPr/>
        </p:nvPicPr>
        <p:blipFill>
          <a:blip r:embed="rId4"/>
          <a:stretch>
            <a:fillRect/>
          </a:stretch>
        </p:blipFill>
        <p:spPr>
          <a:xfrm>
            <a:off x="3065746" y="986867"/>
            <a:ext cx="5975526" cy="378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413879536"/>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(Contd.)</a:t>
            </a:r>
          </a:p>
        </p:txBody>
      </p:sp>
      <p:sp>
        <p:nvSpPr>
          <p:cNvPr id="9" name="Content Placeholder 1"/>
          <p:cNvSpPr>
            <a:spLocks noGrp="1"/>
          </p:cNvSpPr>
          <p:nvPr>
            <p:ph idx="1"/>
          </p:nvPr>
        </p:nvSpPr>
        <p:spPr>
          <a:xfrm>
            <a:off x="166418" y="783774"/>
            <a:ext cx="8775701" cy="3918856"/>
          </a:xfrm>
        </p:spPr>
        <p:txBody>
          <a:bodyPr/>
          <a:lstStyle/>
          <a:p>
            <a:pPr marL="0" indent="0">
              <a:buNone/>
            </a:pPr>
            <a:r>
              <a:rPr lang="en-IN" sz="1400" b="1" dirty="0"/>
              <a:t>Installing the Puppet</a:t>
            </a:r>
          </a:p>
          <a:p>
            <a:pPr>
              <a:buFont typeface="Arial" panose="020B0604020202020204" pitchFamily="34" charset="0"/>
              <a:buChar char="•"/>
            </a:pPr>
            <a:r>
              <a:rPr lang="en-US" sz="1400" dirty="0"/>
              <a:t>Puppet Server requires powerful hardware (or a big VM), and a Network Time Protocol client to be installed, configured, and tested. </a:t>
            </a:r>
          </a:p>
          <a:p>
            <a:pPr>
              <a:buFont typeface="Arial" panose="020B0604020202020204" pitchFamily="34" charset="0"/>
              <a:buChar char="•"/>
            </a:pPr>
            <a:r>
              <a:rPr lang="en-US" sz="1400" dirty="0"/>
              <a:t>The agents will need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puppet.conf</a:t>
            </a:r>
            <a:r>
              <a:rPr lang="en-US" sz="1400" b="1" dirty="0"/>
              <a:t> </a:t>
            </a:r>
            <a:r>
              <a:rPr lang="en-US" sz="1400" dirty="0"/>
              <a:t>file configured to communicate with the Puppet Server.</a:t>
            </a:r>
          </a:p>
          <a:p>
            <a:pPr>
              <a:buFont typeface="Arial" panose="020B0604020202020204" pitchFamily="34" charset="0"/>
              <a:buChar char="•"/>
            </a:pPr>
            <a:r>
              <a:rPr lang="en-US" sz="1400" dirty="0"/>
              <a:t>After client service started, it will have certificate signed by the server. The Server will now be able to gather facts from the client and update the client state with any configuration changes.</a:t>
            </a:r>
          </a:p>
          <a:p>
            <a:pPr marL="0" indent="0">
              <a:buNone/>
            </a:pPr>
            <a:r>
              <a:rPr lang="en-IN" sz="1400" b="1" dirty="0"/>
              <a:t>Puppet Code Structure</a:t>
            </a:r>
          </a:p>
          <a:p>
            <a:pPr>
              <a:buFont typeface="Arial" panose="020B0604020202020204" pitchFamily="34" charset="0"/>
              <a:buChar char="•"/>
            </a:pPr>
            <a:r>
              <a:rPr lang="en-US" sz="1400" dirty="0"/>
              <a:t>Puppet stores components of a project or discrete configuration in a directory tree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/etc/puppetlabs/code/environments</a:t>
            </a:r>
            <a:r>
              <a:rPr lang="en-IN" sz="1400" dirty="0"/>
              <a:t>).</a:t>
            </a:r>
          </a:p>
          <a:p>
            <a:pPr>
              <a:buFont typeface="Arial" panose="020B0604020202020204" pitchFamily="34" charset="0"/>
              <a:buChar char="•"/>
            </a:pPr>
            <a:r>
              <a:rPr lang="en-US" sz="1400" dirty="0"/>
              <a:t>Subsidiary folders are created according to the configuration in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puppet.conf</a:t>
            </a:r>
            <a:r>
              <a:rPr lang="en-IN" sz="1400" b="1" dirty="0"/>
              <a:t> </a:t>
            </a:r>
            <a:r>
              <a:rPr lang="en-IN" sz="1400" dirty="0"/>
              <a:t>or by the operator. </a:t>
            </a:r>
          </a:p>
          <a:p>
            <a:pPr>
              <a:buFont typeface="Arial" panose="020B0604020202020204" pitchFamily="34" charset="0"/>
              <a:buChar char="•"/>
            </a:pPr>
            <a:r>
              <a:rPr lang="en-US" sz="1400" dirty="0"/>
              <a:t>Puppet comes with a set of basic resources built in. Many additional resources for performing all sorts of operations can be downloaded and installed from Puppet Forge using the puppet module command.</a:t>
            </a:r>
          </a:p>
          <a:p>
            <a:pPr>
              <a:buFont typeface="Arial" panose="020B0604020202020204" pitchFamily="34" charset="0"/>
              <a:buChar char="•"/>
            </a:pPr>
            <a:endParaRPr lang="en-IN"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99184301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(Contd.)</a:t>
            </a:r>
          </a:p>
        </p:txBody>
      </p:sp>
      <p:sp>
        <p:nvSpPr>
          <p:cNvPr id="9" name="Content Placeholder 1"/>
          <p:cNvSpPr>
            <a:spLocks noGrp="1"/>
          </p:cNvSpPr>
          <p:nvPr>
            <p:ph idx="1"/>
          </p:nvPr>
        </p:nvSpPr>
        <p:spPr>
          <a:xfrm>
            <a:off x="178294" y="783772"/>
            <a:ext cx="8835078" cy="3883231"/>
          </a:xfrm>
        </p:spPr>
        <p:txBody>
          <a:bodyPr/>
          <a:lstStyle/>
          <a:p>
            <a:pPr marL="0" indent="0">
              <a:buNone/>
            </a:pPr>
            <a:r>
              <a:rPr lang="en-US" sz="1400" b="1" dirty="0"/>
              <a:t>Puppet at Scale</a:t>
            </a:r>
          </a:p>
          <a:p>
            <a:pPr>
              <a:buFont typeface="Arial" panose="020B0604020202020204" pitchFamily="34" charset="0"/>
              <a:buChar char="•"/>
            </a:pPr>
            <a:r>
              <a:rPr lang="en-US" sz="1400" dirty="0"/>
              <a:t>Puppet Server is somewhat monolithic, and a monolithic installation is recommended by the (open source) implementors.</a:t>
            </a:r>
          </a:p>
          <a:p>
            <a:pPr>
              <a:buFont typeface="Arial" panose="020B0604020202020204" pitchFamily="34" charset="0"/>
              <a:buChar char="•"/>
            </a:pPr>
            <a:r>
              <a:rPr lang="en-US" sz="1400" dirty="0"/>
              <a:t>The step to accommodate more hosts is to create additional "compile masters", which compile catalogs for client agents and place these behind a load balancer to distribute work.</a:t>
            </a:r>
          </a:p>
          <a:p>
            <a:pPr>
              <a:buFont typeface="Arial" panose="020B0604020202020204" pitchFamily="34" charset="0"/>
              <a:buChar char="•"/>
            </a:pPr>
            <a:r>
              <a:rPr lang="en-US" sz="1400" dirty="0"/>
              <a:t>Puppet Enterprise customers can further expand capacity by replacing PuppetDB with a stand-alone, customized database called PE-PostgreSQL. </a:t>
            </a:r>
          </a:p>
          <a:p>
            <a:pPr marL="0" indent="0">
              <a:buNone/>
            </a:pPr>
            <a:r>
              <a:rPr lang="en-IN" sz="1400" b="1" dirty="0"/>
              <a:t>Cisco Puppet resources</a:t>
            </a:r>
          </a:p>
          <a:p>
            <a:pPr marL="0" indent="0">
              <a:buNone/>
            </a:pPr>
            <a:r>
              <a:rPr lang="en-IN" sz="1400" dirty="0"/>
              <a:t>Cisco and the Puppet community maintain extensive libraries of modules for automating Cisco compute and network hardware. These include:</a:t>
            </a:r>
          </a:p>
          <a:p>
            <a:pPr>
              <a:buFont typeface="Arial" panose="020B0604020202020204" pitchFamily="34" charset="0"/>
              <a:buChar char="•"/>
            </a:pPr>
            <a:r>
              <a:rPr lang="en-IN" sz="1400" dirty="0"/>
              <a:t>Cisco IOS modules enabling management of IOS infrastructure</a:t>
            </a:r>
          </a:p>
          <a:p>
            <a:pPr>
              <a:buFont typeface="Arial" panose="020B0604020202020204" pitchFamily="34" charset="0"/>
              <a:buChar char="•"/>
            </a:pPr>
            <a:r>
              <a:rPr lang="en-IN" sz="1400" dirty="0"/>
              <a:t>Cisco UCS modules enabling control of UCS via UCS Manager</a:t>
            </a:r>
          </a:p>
          <a:p>
            <a:pPr>
              <a:buFont typeface="Arial" panose="020B0604020202020204" pitchFamily="34" charset="0"/>
              <a:buChar char="•"/>
            </a:pPr>
            <a:endParaRPr lang="en-IN" sz="1400" dirty="0"/>
          </a:p>
        </p:txBody>
      </p:sp>
    </p:spTree>
    <p:custDataLst>
      <p:tags r:id="rId1"/>
    </p:custDataLst>
    <p:extLst>
      <p:ext uri="{BB962C8B-B14F-4D97-AF65-F5344CB8AC3E}">
        <p14:creationId xmlns:p14="http://schemas.microsoft.com/office/powerpoint/2010/main" val="568645303"/>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a:t>
            </a:r>
          </a:p>
        </p:txBody>
      </p:sp>
      <p:sp>
        <p:nvSpPr>
          <p:cNvPr id="9" name="Content Placeholder 1"/>
          <p:cNvSpPr>
            <a:spLocks noGrp="1"/>
          </p:cNvSpPr>
          <p:nvPr>
            <p:ph idx="1"/>
          </p:nvPr>
        </p:nvSpPr>
        <p:spPr>
          <a:xfrm>
            <a:off x="249545" y="831273"/>
            <a:ext cx="8716325" cy="3835730"/>
          </a:xfrm>
        </p:spPr>
        <p:txBody>
          <a:bodyPr/>
          <a:lstStyle/>
          <a:p>
            <a:pPr>
              <a:buFont typeface="Arial" panose="020B0604020202020204" pitchFamily="34" charset="0"/>
              <a:buChar char="•"/>
            </a:pPr>
            <a:r>
              <a:rPr lang="en-US" sz="1400" dirty="0"/>
              <a:t>This exercise describes how to install Puppet and then use Puppet to install Apache 2 on a device. </a:t>
            </a:r>
          </a:p>
          <a:p>
            <a:pPr>
              <a:buFont typeface="Arial" panose="020B0604020202020204" pitchFamily="34" charset="0"/>
              <a:buChar char="•"/>
            </a:pPr>
            <a:r>
              <a:rPr lang="en-US" sz="1400" dirty="0"/>
              <a:t>This approximates the normal workflow for Puppet operations in an automated client/server environment.</a:t>
            </a:r>
          </a:p>
          <a:p>
            <a:pPr>
              <a:buFont typeface="Arial" panose="020B0604020202020204" pitchFamily="34" charset="0"/>
              <a:buChar char="•"/>
            </a:pPr>
            <a:r>
              <a:rPr lang="en-US" sz="1400" dirty="0"/>
              <a:t>Note that modules can be completely generic and free of site-specific information, then separately and re-usably invoked to configure any number of hosts or infrastructure components. </a:t>
            </a:r>
          </a:p>
          <a:p>
            <a:pPr marL="0" indent="0">
              <a:buNone/>
            </a:pPr>
            <a:r>
              <a:rPr lang="en-US" sz="1400" b="1" dirty="0"/>
              <a:t>Installing Puppet Server</a:t>
            </a:r>
          </a:p>
          <a:p>
            <a:pPr>
              <a:buFont typeface="Arial" panose="020B0604020202020204" pitchFamily="34" charset="0"/>
              <a:buChar char="•"/>
            </a:pPr>
            <a:r>
              <a:rPr lang="en-US" sz="1400" dirty="0"/>
              <a:t>Puppet Server requires powerful hardware (or a big VM), and  a Network Time Protocol client to be installed, configured, and tested.</a:t>
            </a:r>
          </a:p>
          <a:p>
            <a:pPr>
              <a:buFont typeface="Arial" panose="020B0604020202020204" pitchFamily="34" charset="0"/>
              <a:buChar char="•"/>
            </a:pPr>
            <a:r>
              <a:rPr lang="en-US" sz="1400" dirty="0"/>
              <a:t>Instructions for installing the server can be found in Puppet's documentation.</a:t>
            </a:r>
          </a:p>
        </p:txBody>
      </p:sp>
    </p:spTree>
    <p:custDataLst>
      <p:tags r:id="rId1"/>
    </p:custDataLst>
    <p:extLst>
      <p:ext uri="{BB962C8B-B14F-4D97-AF65-F5344CB8AC3E}">
        <p14:creationId xmlns:p14="http://schemas.microsoft.com/office/powerpoint/2010/main" val="3087290296"/>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101022" y="831274"/>
            <a:ext cx="8857181" cy="1520536"/>
          </a:xfrm>
        </p:spPr>
        <p:txBody>
          <a:bodyPr/>
          <a:lstStyle/>
          <a:p>
            <a:pPr marL="0" indent="0">
              <a:buNone/>
            </a:pPr>
            <a:r>
              <a:rPr lang="en-IN" sz="1400" b="1" dirty="0"/>
              <a:t>Installing Puppet Client</a:t>
            </a:r>
          </a:p>
          <a:p>
            <a:pPr>
              <a:buFont typeface="Arial" panose="020B0604020202020204" pitchFamily="34" charset="0"/>
              <a:buChar char="•"/>
            </a:pPr>
            <a:r>
              <a:rPr lang="en-US" sz="1400" dirty="0"/>
              <a:t>When you have the Puppet Server running, you can install Puppet Agents on a host. For example, on a Debian-type Linux system, you can install Puppet Agent using a single command: </a:t>
            </a:r>
          </a:p>
          <a:p>
            <a:pPr marL="0" indent="0">
              <a:buNone/>
            </a:pPr>
            <a:endParaRPr lang="en-IN" sz="1400" b="1"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D7329F80-A65B-44CD-B148-3D6730B33A1F}"/>
              </a:ext>
            </a:extLst>
          </p:cNvPr>
          <p:cNvPicPr>
            <a:picLocks noChangeAspect="1"/>
          </p:cNvPicPr>
          <p:nvPr/>
        </p:nvPicPr>
        <p:blipFill>
          <a:blip r:embed="rId4"/>
          <a:stretch>
            <a:fillRect/>
          </a:stretch>
        </p:blipFill>
        <p:spPr>
          <a:xfrm>
            <a:off x="2083494" y="1860884"/>
            <a:ext cx="4269359" cy="508624"/>
          </a:xfrm>
          <a:prstGeom prst="rect">
            <a:avLst/>
          </a:prstGeom>
        </p:spPr>
      </p:pic>
      <p:sp>
        <p:nvSpPr>
          <p:cNvPr id="3" name="Content Placeholder 1">
            <a:extLst>
              <a:ext uri="{FF2B5EF4-FFF2-40B4-BE49-F238E27FC236}">
                <a16:creationId xmlns:a16="http://schemas.microsoft.com/office/drawing/2014/main" id="{F8E5987A-D0C0-4243-BFFD-61593F3B1FBD}"/>
              </a:ext>
            </a:extLst>
          </p:cNvPr>
          <p:cNvSpPr/>
          <p:nvPr/>
        </p:nvSpPr>
        <p:spPr>
          <a:xfrm>
            <a:off x="96244" y="2439876"/>
            <a:ext cx="5289297" cy="1600438"/>
          </a:xfrm>
          <a:prstGeom prst="rect">
            <a:avLst/>
          </a:prstGeom>
        </p:spPr>
        <p:txBody>
          <a:bodyPr wrap="square">
            <a:spAutoFit/>
          </a:bodyPr>
          <a:lstStyle/>
          <a:p>
            <a:pPr marL="0" indent="0">
              <a:buNone/>
            </a:pPr>
            <a:r>
              <a:rPr lang="en-IN" sz="1400" b="1" dirty="0">
                <a:solidFill>
                  <a:srgbClr val="000000"/>
                </a:solidFill>
                <a:latin typeface="+mn-lt"/>
              </a:rPr>
              <a:t>Modify</a:t>
            </a:r>
          </a:p>
          <a:p>
            <a:pPr marL="285750" indent="-285750">
              <a:buClr>
                <a:schemeClr val="tx1"/>
              </a:buClr>
              <a:buFont typeface="Arial" panose="020B0604020202020204" pitchFamily="34" charset="0"/>
              <a:buChar char="•"/>
            </a:pPr>
            <a:r>
              <a:rPr lang="en-US" sz="1400" dirty="0">
                <a:solidFill>
                  <a:srgbClr val="000000"/>
                </a:solidFill>
                <a:latin typeface="+mn-lt"/>
              </a:rPr>
              <a:t>When installed, the Puppet Agent needs to be configured to seek a Puppet Server. </a:t>
            </a:r>
          </a:p>
          <a:p>
            <a:pPr marL="285750" indent="-285750">
              <a:buClr>
                <a:schemeClr val="tx1"/>
              </a:buClr>
              <a:buFont typeface="Arial" panose="020B0604020202020204" pitchFamily="34" charset="0"/>
              <a:buChar char="•"/>
            </a:pPr>
            <a:r>
              <a:rPr lang="en-US" sz="1400" dirty="0">
                <a:solidFill>
                  <a:srgbClr val="000000"/>
                </a:solidFill>
                <a:latin typeface="+mn-lt"/>
              </a:rPr>
              <a:t>Add the lines to the file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/etc/puppet/puppet.conf</a:t>
            </a:r>
            <a:r>
              <a:rPr lang="en-US" sz="1400" b="1" dirty="0">
                <a:solidFill>
                  <a:schemeClr val="bg1"/>
                </a:solidFill>
                <a:latin typeface="Times New Roman" panose="02020603050405020304" pitchFamily="18" charset="0"/>
                <a:cs typeface="Times New Roman" panose="02020603050405020304" pitchFamily="18" charset="0"/>
              </a:rPr>
              <a:t> </a:t>
            </a:r>
            <a:r>
              <a:rPr lang="en-US" sz="1400" dirty="0">
                <a:solidFill>
                  <a:srgbClr val="000000"/>
                </a:solidFill>
                <a:latin typeface="+mn-lt"/>
              </a:rPr>
              <a:t>which tells the client, the hostname of your server and name of the authentication certificate that you will generate in the next step.</a:t>
            </a:r>
          </a:p>
        </p:txBody>
      </p:sp>
      <p:pic>
        <p:nvPicPr>
          <p:cNvPr id="4" name="Picture 3">
            <a:extLst>
              <a:ext uri="{FF2B5EF4-FFF2-40B4-BE49-F238E27FC236}">
                <a16:creationId xmlns:a16="http://schemas.microsoft.com/office/drawing/2014/main" id="{FE5DC9D4-EE70-4A75-9BC4-C3593477706A}"/>
              </a:ext>
            </a:extLst>
          </p:cNvPr>
          <p:cNvPicPr>
            <a:picLocks noChangeAspect="1"/>
          </p:cNvPicPr>
          <p:nvPr/>
        </p:nvPicPr>
        <p:blipFill>
          <a:blip r:embed="rId5"/>
          <a:stretch>
            <a:fillRect/>
          </a:stretch>
        </p:blipFill>
        <p:spPr>
          <a:xfrm>
            <a:off x="5385541" y="2791691"/>
            <a:ext cx="2878155" cy="1520535"/>
          </a:xfrm>
          <a:prstGeom prst="rect">
            <a:avLst/>
          </a:prstGeom>
        </p:spPr>
      </p:pic>
    </p:spTree>
    <p:custDataLst>
      <p:tags r:id="rId1"/>
    </p:custDataLst>
    <p:extLst>
      <p:ext uri="{BB962C8B-B14F-4D97-AF65-F5344CB8AC3E}">
        <p14:creationId xmlns:p14="http://schemas.microsoft.com/office/powerpoint/2010/main" val="2762634835"/>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184149" y="831273"/>
            <a:ext cx="8793596" cy="376857"/>
          </a:xfrm>
        </p:spPr>
        <p:txBody>
          <a:bodyPr/>
          <a:lstStyle/>
          <a:p>
            <a:pPr>
              <a:buFont typeface="Arial" panose="020B0604020202020204" pitchFamily="34" charset="0"/>
              <a:buChar char="•"/>
            </a:pPr>
            <a:r>
              <a:rPr lang="en-US" sz="1600" dirty="0"/>
              <a:t>Start the puppet service on the Client:</a:t>
            </a:r>
          </a:p>
        </p:txBody>
      </p:sp>
      <p:pic>
        <p:nvPicPr>
          <p:cNvPr id="5" name="Picture 4">
            <a:extLst>
              <a:ext uri="{FF2B5EF4-FFF2-40B4-BE49-F238E27FC236}">
                <a16:creationId xmlns:a16="http://schemas.microsoft.com/office/drawing/2014/main" id="{961E6020-CA75-43DC-92D9-218C3269FFB0}"/>
              </a:ext>
            </a:extLst>
          </p:cNvPr>
          <p:cNvPicPr>
            <a:picLocks noChangeAspect="1"/>
          </p:cNvPicPr>
          <p:nvPr/>
        </p:nvPicPr>
        <p:blipFill>
          <a:blip r:embed="rId4"/>
          <a:stretch>
            <a:fillRect/>
          </a:stretch>
        </p:blipFill>
        <p:spPr>
          <a:xfrm>
            <a:off x="506940" y="1208130"/>
            <a:ext cx="7800000" cy="324000"/>
          </a:xfrm>
          <a:prstGeom prst="rect">
            <a:avLst/>
          </a:prstGeom>
        </p:spPr>
      </p:pic>
      <p:sp>
        <p:nvSpPr>
          <p:cNvPr id="7" name="Content Placeholder 1">
            <a:extLst>
              <a:ext uri="{FF2B5EF4-FFF2-40B4-BE49-F238E27FC236}">
                <a16:creationId xmlns:a16="http://schemas.microsoft.com/office/drawing/2014/main" id="{3A1EBFE5-37B5-44F5-B20B-4A631AB83480}"/>
              </a:ext>
            </a:extLst>
          </p:cNvPr>
          <p:cNvSpPr txBox="1">
            <a:spLocks/>
          </p:cNvSpPr>
          <p:nvPr/>
        </p:nvSpPr>
        <p:spPr bwMode="auto">
          <a:xfrm>
            <a:off x="184149" y="1621153"/>
            <a:ext cx="8793596" cy="47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You should get a response similar to the following:</a:t>
            </a:r>
          </a:p>
        </p:txBody>
      </p:sp>
      <p:pic>
        <p:nvPicPr>
          <p:cNvPr id="6" name="Picture 5">
            <a:extLst>
              <a:ext uri="{FF2B5EF4-FFF2-40B4-BE49-F238E27FC236}">
                <a16:creationId xmlns:a16="http://schemas.microsoft.com/office/drawing/2014/main" id="{056BEFDC-99CF-4B7F-9240-5945F54E7B84}"/>
              </a:ext>
            </a:extLst>
          </p:cNvPr>
          <p:cNvPicPr>
            <a:picLocks noChangeAspect="1"/>
          </p:cNvPicPr>
          <p:nvPr/>
        </p:nvPicPr>
        <p:blipFill>
          <a:blip r:embed="rId5"/>
          <a:stretch>
            <a:fillRect/>
          </a:stretch>
        </p:blipFill>
        <p:spPr>
          <a:xfrm>
            <a:off x="1273415" y="2095387"/>
            <a:ext cx="6597170" cy="1260000"/>
          </a:xfrm>
          <a:prstGeom prst="rect">
            <a:avLst/>
          </a:prstGeom>
        </p:spPr>
      </p:pic>
    </p:spTree>
    <p:custDataLst>
      <p:tags r:id="rId1"/>
    </p:custDataLst>
    <p:extLst>
      <p:ext uri="{BB962C8B-B14F-4D97-AF65-F5344CB8AC3E}">
        <p14:creationId xmlns:p14="http://schemas.microsoft.com/office/powerpoint/2010/main" val="277853640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202044" y="841346"/>
            <a:ext cx="8763826" cy="4075038"/>
          </a:xfrm>
        </p:spPr>
        <p:txBody>
          <a:bodyPr/>
          <a:lstStyle/>
          <a:p>
            <a:pPr marL="0" indent="0">
              <a:buNone/>
            </a:pPr>
            <a:r>
              <a:rPr lang="en-US" sz="1400" b="1" dirty="0"/>
              <a:t>Certificate signing</a:t>
            </a:r>
          </a:p>
          <a:p>
            <a:pPr>
              <a:buFont typeface="Arial" panose="020B0604020202020204" pitchFamily="34" charset="0"/>
              <a:buChar char="•"/>
            </a:pPr>
            <a:r>
              <a:rPr lang="en-US" sz="1400" dirty="0"/>
              <a:t>Puppet Agents use certificates to authenticate with the server before retrieving their configurations. </a:t>
            </a:r>
          </a:p>
          <a:p>
            <a:pPr>
              <a:buFont typeface="Arial" panose="020B0604020202020204" pitchFamily="34" charset="0"/>
              <a:buChar char="•"/>
            </a:pPr>
            <a:r>
              <a:rPr lang="en-US" sz="1400" dirty="0"/>
              <a:t>When the Client service starts for the first time, it sends a request to its assigned server to have its certificate signed, enabling communication.</a:t>
            </a:r>
          </a:p>
          <a:p>
            <a:pPr>
              <a:buFont typeface="Arial" panose="020B0604020202020204" pitchFamily="34" charset="0"/>
              <a:buChar char="•"/>
            </a:pPr>
            <a:r>
              <a:rPr lang="en-IN" sz="1400" dirty="0"/>
              <a:t>On the Server, issue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ca list</a:t>
            </a:r>
            <a:r>
              <a:rPr lang="en-IN" sz="1400" b="1" dirty="0"/>
              <a:t> </a:t>
            </a:r>
            <a:r>
              <a:rPr lang="en-IN" sz="1400" dirty="0"/>
              <a:t>command returns a list of pending certificates.</a:t>
            </a:r>
            <a:endParaRPr lang="en-US" sz="1400" dirty="0"/>
          </a:p>
        </p:txBody>
      </p:sp>
      <p:pic>
        <p:nvPicPr>
          <p:cNvPr id="5" name="Picture 4">
            <a:extLst>
              <a:ext uri="{FF2B5EF4-FFF2-40B4-BE49-F238E27FC236}">
                <a16:creationId xmlns:a16="http://schemas.microsoft.com/office/drawing/2014/main" id="{B4BE073E-E5F6-4B2D-BEA3-8781663EE142}"/>
              </a:ext>
            </a:extLst>
          </p:cNvPr>
          <p:cNvPicPr>
            <a:picLocks noChangeAspect="1"/>
          </p:cNvPicPr>
          <p:nvPr/>
        </p:nvPicPr>
        <p:blipFill>
          <a:blip r:embed="rId4"/>
          <a:stretch>
            <a:fillRect/>
          </a:stretch>
        </p:blipFill>
        <p:spPr>
          <a:xfrm>
            <a:off x="2086602" y="2482865"/>
            <a:ext cx="4994710" cy="396000"/>
          </a:xfrm>
          <a:prstGeom prst="rect">
            <a:avLst/>
          </a:prstGeom>
        </p:spPr>
      </p:pic>
      <p:sp>
        <p:nvSpPr>
          <p:cNvPr id="7" name="Content Placeholder 1">
            <a:extLst>
              <a:ext uri="{FF2B5EF4-FFF2-40B4-BE49-F238E27FC236}">
                <a16:creationId xmlns:a16="http://schemas.microsoft.com/office/drawing/2014/main" id="{DEAE4947-C5D6-41EE-A033-12A4A1BAE424}"/>
              </a:ext>
            </a:extLst>
          </p:cNvPr>
          <p:cNvSpPr txBox="1">
            <a:spLocks/>
          </p:cNvSpPr>
          <p:nvPr/>
        </p:nvSpPr>
        <p:spPr bwMode="auto">
          <a:xfrm>
            <a:off x="190087" y="2976849"/>
            <a:ext cx="8763826" cy="54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400" dirty="0"/>
              <a:t>The</a:t>
            </a:r>
            <a:r>
              <a:rPr lang="en-US" sz="1400" b="1" dirty="0"/>
              <a:t> </a:t>
            </a:r>
            <a:r>
              <a:rPr lang="en-US" sz="1400" dirty="0"/>
              <a:t>response should be similar to the following:</a:t>
            </a:r>
          </a:p>
          <a:p>
            <a:pPr marL="0" indent="0">
              <a:buFont typeface="Wingdings" panose="05000000000000000000" pitchFamily="2" charset="2"/>
              <a:buNone/>
            </a:pPr>
            <a:endParaRPr lang="en-US" sz="1400" dirty="0"/>
          </a:p>
        </p:txBody>
      </p:sp>
      <p:pic>
        <p:nvPicPr>
          <p:cNvPr id="6" name="Picture 5">
            <a:extLst>
              <a:ext uri="{FF2B5EF4-FFF2-40B4-BE49-F238E27FC236}">
                <a16:creationId xmlns:a16="http://schemas.microsoft.com/office/drawing/2014/main" id="{7C86DADC-1D28-4A50-8524-0F4366CB42D3}"/>
              </a:ext>
            </a:extLst>
          </p:cNvPr>
          <p:cNvPicPr>
            <a:picLocks noChangeAspect="1"/>
          </p:cNvPicPr>
          <p:nvPr/>
        </p:nvPicPr>
        <p:blipFill>
          <a:blip r:embed="rId5"/>
          <a:stretch>
            <a:fillRect/>
          </a:stretch>
        </p:blipFill>
        <p:spPr>
          <a:xfrm>
            <a:off x="407957" y="3456152"/>
            <a:ext cx="8352000" cy="720000"/>
          </a:xfrm>
          <a:prstGeom prst="rect">
            <a:avLst/>
          </a:prstGeom>
        </p:spPr>
      </p:pic>
    </p:spTree>
    <p:custDataLst>
      <p:tags r:id="rId1"/>
    </p:custDataLst>
    <p:extLst>
      <p:ext uri="{BB962C8B-B14F-4D97-AF65-F5344CB8AC3E}">
        <p14:creationId xmlns:p14="http://schemas.microsoft.com/office/powerpoint/2010/main" val="6364331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(Contd.)</a:t>
            </a:r>
          </a:p>
        </p:txBody>
      </p:sp>
      <p:sp>
        <p:nvSpPr>
          <p:cNvPr id="11266" name="Content Placeholder 1"/>
          <p:cNvSpPr>
            <a:spLocks noGrp="1" noChangeArrowheads="1"/>
          </p:cNvSpPr>
          <p:nvPr>
            <p:ph idx="1"/>
          </p:nvPr>
        </p:nvSpPr>
        <p:spPr>
          <a:xfrm>
            <a:off x="145358" y="685800"/>
            <a:ext cx="8853286" cy="4107098"/>
          </a:xfrm>
        </p:spPr>
        <p:txBody>
          <a:bodyPr/>
          <a:lstStyle/>
          <a:p>
            <a:pPr marL="0" lvl="1" indent="0">
              <a:buNone/>
            </a:pPr>
            <a:r>
              <a:rPr lang="en-US" sz="1600" b="1" dirty="0"/>
              <a:t>Topic 7.2</a:t>
            </a:r>
          </a:p>
          <a:p>
            <a:pPr marL="341313" lvl="1" indent="-171450" defTabSz="457200">
              <a:buFont typeface="Arial" panose="020B0604020202020204" pitchFamily="34" charset="0"/>
              <a:buChar char="•"/>
            </a:pPr>
            <a:r>
              <a:rPr lang="en-US" sz="1600" dirty="0"/>
              <a:t>Ask if the participants know what DevOps and SRE are. Ask them to share their understanding. If the participants are not aware, explain the terms. </a:t>
            </a:r>
          </a:p>
          <a:p>
            <a:pPr marL="341313" lvl="1" indent="-171450" defTabSz="457200">
              <a:buFont typeface="Arial" panose="020B0604020202020204" pitchFamily="34" charset="0"/>
              <a:buChar char="•"/>
            </a:pPr>
            <a:r>
              <a:rPr lang="en-US" sz="1600" dirty="0"/>
              <a:t>Discuss the importance of DevOps Divide.</a:t>
            </a:r>
          </a:p>
          <a:p>
            <a:pPr marL="341313" lvl="1" indent="-171450" defTabSz="457200">
              <a:buFont typeface="Arial" panose="020B0604020202020204" pitchFamily="34" charset="0"/>
              <a:buChar char="•"/>
            </a:pPr>
            <a:r>
              <a:rPr lang="en-US" sz="1600" dirty="0"/>
              <a:t>Explain the evolution and core principles of DevOps.</a:t>
            </a:r>
          </a:p>
          <a:p>
            <a:pPr marL="0" lvl="1" indent="0">
              <a:buNone/>
            </a:pPr>
            <a:endParaRPr lang="en-US" sz="1600" b="1" dirty="0"/>
          </a:p>
          <a:p>
            <a:pPr marL="0" lvl="1" indent="0">
              <a:buNone/>
            </a:pPr>
            <a:r>
              <a:rPr lang="en-US" sz="1600" b="1" dirty="0"/>
              <a:t>Topic 7.3</a:t>
            </a:r>
          </a:p>
          <a:p>
            <a:pPr marL="341313" lvl="1" indent="-171450" defTabSz="457200">
              <a:buFont typeface="Arial" panose="020B0604020202020204" pitchFamily="34" charset="0"/>
              <a:buChar char="•"/>
            </a:pPr>
            <a:r>
              <a:rPr lang="en-US" sz="1600" dirty="0"/>
              <a:t>Discuss automation scripting and its basic tools.</a:t>
            </a:r>
          </a:p>
          <a:p>
            <a:pPr marL="341313" lvl="1" indent="-171450" defTabSz="457200">
              <a:buFont typeface="Arial" panose="020B0604020202020204" pitchFamily="34" charset="0"/>
              <a:buChar char="•"/>
            </a:pPr>
            <a:r>
              <a:rPr lang="en-US" sz="1600" dirty="0"/>
              <a:t>Explain procedural automation.</a:t>
            </a:r>
          </a:p>
          <a:p>
            <a:pPr marL="341313" lvl="1" indent="-171450" defTabSz="457200">
              <a:buFont typeface="Arial" panose="020B0604020202020204" pitchFamily="34" charset="0"/>
              <a:buChar char="•"/>
            </a:pPr>
            <a:r>
              <a:rPr lang="en-US" sz="1600" dirty="0"/>
              <a:t>Brief the class on executing scripts locally and remotely.</a:t>
            </a:r>
          </a:p>
          <a:p>
            <a:pPr marL="341313" lvl="1" indent="-171450" defTabSz="457200">
              <a:buFont typeface="Arial" panose="020B0604020202020204" pitchFamily="34" charset="0"/>
              <a:buChar char="•"/>
            </a:pPr>
            <a:r>
              <a:rPr lang="en-US" sz="1600" dirty="0"/>
              <a:t>Explain cloud automation and cloud CLIs and SDKs.</a:t>
            </a:r>
          </a:p>
          <a:p>
            <a:pPr lvl="1"/>
            <a:endParaRPr lang="en-US" sz="1600" dirty="0"/>
          </a:p>
          <a:p>
            <a:pPr marL="142875" lvl="1" indent="0">
              <a:buNone/>
            </a:pPr>
            <a:endParaRPr lang="en-US" altLang="ja-JP" sz="1600" dirty="0"/>
          </a:p>
          <a:p>
            <a:pPr marL="0" indent="0">
              <a:lnSpc>
                <a:spcPct val="85000"/>
              </a:lnSpc>
              <a:spcBef>
                <a:spcPct val="30000"/>
              </a:spcBef>
              <a:buNone/>
            </a:pPr>
            <a:endParaRPr lang="en-US" sz="1600" dirty="0"/>
          </a:p>
          <a:p>
            <a:pPr>
              <a:lnSpc>
                <a:spcPct val="85000"/>
              </a:lnSpc>
              <a:spcBef>
                <a:spcPct val="30000"/>
              </a:spcBef>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202044" y="841346"/>
            <a:ext cx="8763826" cy="247578"/>
          </a:xfrm>
        </p:spPr>
        <p:txBody>
          <a:bodyPr/>
          <a:lstStyle/>
          <a:p>
            <a:pPr>
              <a:buFont typeface="Arial" panose="020B0604020202020204" pitchFamily="34" charset="0"/>
              <a:buChar char="•"/>
            </a:pPr>
            <a:r>
              <a:rPr lang="en-US" sz="1600" dirty="0"/>
              <a:t>You can then sign the certificate, enabling management of the remote node:</a:t>
            </a:r>
          </a:p>
        </p:txBody>
      </p:sp>
      <p:pic>
        <p:nvPicPr>
          <p:cNvPr id="2" name="Picture 1">
            <a:extLst>
              <a:ext uri="{FF2B5EF4-FFF2-40B4-BE49-F238E27FC236}">
                <a16:creationId xmlns:a16="http://schemas.microsoft.com/office/drawing/2014/main" id="{FD4A6B23-E672-4481-A462-C0CD1FBF3D7C}"/>
              </a:ext>
            </a:extLst>
          </p:cNvPr>
          <p:cNvPicPr>
            <a:picLocks noChangeAspect="1"/>
          </p:cNvPicPr>
          <p:nvPr/>
        </p:nvPicPr>
        <p:blipFill>
          <a:blip r:embed="rId4"/>
          <a:stretch>
            <a:fillRect/>
          </a:stretch>
        </p:blipFill>
        <p:spPr>
          <a:xfrm>
            <a:off x="985901" y="1336261"/>
            <a:ext cx="7506000" cy="432000"/>
          </a:xfrm>
          <a:prstGeom prst="rect">
            <a:avLst/>
          </a:prstGeom>
        </p:spPr>
      </p:pic>
      <p:sp>
        <p:nvSpPr>
          <p:cNvPr id="7" name="Content Placeholder 1">
            <a:extLst>
              <a:ext uri="{FF2B5EF4-FFF2-40B4-BE49-F238E27FC236}">
                <a16:creationId xmlns:a16="http://schemas.microsoft.com/office/drawing/2014/main" id="{86DCA2BA-EB7F-47D8-8A07-5B83C9C93BEB}"/>
              </a:ext>
            </a:extLst>
          </p:cNvPr>
          <p:cNvSpPr txBox="1">
            <a:spLocks/>
          </p:cNvSpPr>
          <p:nvPr/>
        </p:nvSpPr>
        <p:spPr bwMode="auto">
          <a:xfrm>
            <a:off x="202044" y="1941637"/>
            <a:ext cx="8763826" cy="41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The response:</a:t>
            </a:r>
          </a:p>
        </p:txBody>
      </p:sp>
      <p:pic>
        <p:nvPicPr>
          <p:cNvPr id="6" name="Picture 5">
            <a:extLst>
              <a:ext uri="{FF2B5EF4-FFF2-40B4-BE49-F238E27FC236}">
                <a16:creationId xmlns:a16="http://schemas.microsoft.com/office/drawing/2014/main" id="{78D2858A-9683-453A-9021-ED9D8C1DE77F}"/>
              </a:ext>
            </a:extLst>
          </p:cNvPr>
          <p:cNvPicPr>
            <a:picLocks noChangeAspect="1"/>
          </p:cNvPicPr>
          <p:nvPr/>
        </p:nvPicPr>
        <p:blipFill>
          <a:blip r:embed="rId5"/>
          <a:stretch>
            <a:fillRect/>
          </a:stretch>
        </p:blipFill>
        <p:spPr>
          <a:xfrm>
            <a:off x="1476000" y="2358984"/>
            <a:ext cx="6192000" cy="432000"/>
          </a:xfrm>
          <a:prstGeom prst="rect">
            <a:avLst/>
          </a:prstGeom>
        </p:spPr>
      </p:pic>
      <p:sp>
        <p:nvSpPr>
          <p:cNvPr id="8" name="Content Placeholder 1">
            <a:extLst>
              <a:ext uri="{FF2B5EF4-FFF2-40B4-BE49-F238E27FC236}">
                <a16:creationId xmlns:a16="http://schemas.microsoft.com/office/drawing/2014/main" id="{E4D120BF-38B0-4C72-94F5-BAD156915C6E}"/>
              </a:ext>
            </a:extLst>
          </p:cNvPr>
          <p:cNvSpPr txBox="1">
            <a:spLocks/>
          </p:cNvSpPr>
          <p:nvPr/>
        </p:nvSpPr>
        <p:spPr bwMode="auto">
          <a:xfrm>
            <a:off x="202044" y="3105981"/>
            <a:ext cx="8763826" cy="128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The Server and Client are now securely bound and able to communicate.</a:t>
            </a:r>
          </a:p>
          <a:p>
            <a:pPr>
              <a:buFont typeface="Arial" panose="020B0604020202020204" pitchFamily="34" charset="0"/>
              <a:buChar char="•"/>
            </a:pPr>
            <a:r>
              <a:rPr lang="en-US" sz="1600" dirty="0"/>
              <a:t>This will enable the Server to gather facts from the Client, and let you create configurations on the Server that are obtained by the client and used to converge its state (every 15 minutes).</a:t>
            </a:r>
          </a:p>
          <a:p>
            <a:pPr>
              <a:buFont typeface="Arial" panose="020B0604020202020204" pitchFamily="34" charset="0"/>
              <a:buChar char="•"/>
            </a:pPr>
            <a:endParaRPr lang="en-US" sz="1600" dirty="0"/>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marL="0" indent="0">
              <a:buFont typeface="Wingdings" panose="05000000000000000000" pitchFamily="2" charset="2"/>
              <a:buNone/>
            </a:pPr>
            <a:endParaRPr lang="en-US" sz="1600" dirty="0"/>
          </a:p>
        </p:txBody>
      </p:sp>
    </p:spTree>
    <p:custDataLst>
      <p:tags r:id="rId1"/>
    </p:custDataLst>
    <p:extLst>
      <p:ext uri="{BB962C8B-B14F-4D97-AF65-F5344CB8AC3E}">
        <p14:creationId xmlns:p14="http://schemas.microsoft.com/office/powerpoint/2010/main" val="3184455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178130" y="856791"/>
            <a:ext cx="8895532" cy="603041"/>
          </a:xfrm>
        </p:spPr>
        <p:txBody>
          <a:bodyPr/>
          <a:lstStyle/>
          <a:p>
            <a:pPr marL="0" indent="0">
              <a:buNone/>
            </a:pPr>
            <a:r>
              <a:rPr lang="en-IN" sz="1600" b="1" dirty="0"/>
              <a:t>Creating a configuration</a:t>
            </a:r>
          </a:p>
          <a:p>
            <a:pPr>
              <a:buFont typeface="Arial" panose="020B0604020202020204" pitchFamily="34" charset="0"/>
              <a:buChar char="•"/>
            </a:pPr>
            <a:r>
              <a:rPr lang="en-US" sz="1600" dirty="0"/>
              <a:t>Puppet lets you store components of a project or discrete configuration in a directory tree.</a:t>
            </a:r>
            <a:endParaRPr lang="en-IN" sz="1600" dirty="0"/>
          </a:p>
        </p:txBody>
      </p:sp>
      <p:pic>
        <p:nvPicPr>
          <p:cNvPr id="5" name="Picture 4">
            <a:extLst>
              <a:ext uri="{FF2B5EF4-FFF2-40B4-BE49-F238E27FC236}">
                <a16:creationId xmlns:a16="http://schemas.microsoft.com/office/drawing/2014/main" id="{EDC141F5-DFC5-42EA-A5F1-F61302B846E7}"/>
              </a:ext>
            </a:extLst>
          </p:cNvPr>
          <p:cNvPicPr>
            <a:picLocks noChangeAspect="1"/>
          </p:cNvPicPr>
          <p:nvPr/>
        </p:nvPicPr>
        <p:blipFill>
          <a:blip r:embed="rId4"/>
          <a:stretch>
            <a:fillRect/>
          </a:stretch>
        </p:blipFill>
        <p:spPr>
          <a:xfrm>
            <a:off x="1360571" y="1603862"/>
            <a:ext cx="6005198" cy="576658"/>
          </a:xfrm>
          <a:prstGeom prst="rect">
            <a:avLst/>
          </a:prstGeom>
        </p:spPr>
      </p:pic>
      <p:sp>
        <p:nvSpPr>
          <p:cNvPr id="6" name="Content Placeholder 1">
            <a:extLst>
              <a:ext uri="{FF2B5EF4-FFF2-40B4-BE49-F238E27FC236}">
                <a16:creationId xmlns:a16="http://schemas.microsoft.com/office/drawing/2014/main" id="{2F58DE0B-F4BC-48B9-898B-38EBB6BA9BA7}"/>
              </a:ext>
            </a:extLst>
          </p:cNvPr>
          <p:cNvSpPr txBox="1">
            <a:spLocks/>
          </p:cNvSpPr>
          <p:nvPr/>
        </p:nvSpPr>
        <p:spPr bwMode="auto">
          <a:xfrm>
            <a:off x="124233" y="2276345"/>
            <a:ext cx="8895532" cy="96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Subsidiary folders are created according to the configuration in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puppet.conf</a:t>
            </a:r>
            <a:r>
              <a:rPr lang="en-US" sz="1600" b="1" dirty="0"/>
              <a:t> </a:t>
            </a:r>
            <a:r>
              <a:rPr lang="en-US" sz="1600" dirty="0"/>
              <a:t>or by the operator. </a:t>
            </a:r>
          </a:p>
          <a:p>
            <a:pPr>
              <a:buFont typeface="Arial" panose="020B0604020202020204" pitchFamily="34" charset="0"/>
              <a:buChar char="•"/>
            </a:pPr>
            <a:r>
              <a:rPr lang="en-US" sz="1600" dirty="0"/>
              <a:t>In this example, having declared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environment = production</a:t>
            </a:r>
            <a:r>
              <a:rPr lang="en-US" sz="1600" dirty="0"/>
              <a:t>, Puppet has already created a directory for this default site, containing a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modules</a:t>
            </a:r>
            <a:r>
              <a:rPr lang="en-US" sz="1600" b="1" dirty="0"/>
              <a:t> </a:t>
            </a:r>
            <a:r>
              <a:rPr lang="en-US" sz="1600" dirty="0"/>
              <a:t>subdirectory in which we can store subsidiary projects and manifests for things we need to build and configure.</a:t>
            </a:r>
          </a:p>
        </p:txBody>
      </p:sp>
      <p:pic>
        <p:nvPicPr>
          <p:cNvPr id="7" name="Picture 6">
            <a:extLst>
              <a:ext uri="{FF2B5EF4-FFF2-40B4-BE49-F238E27FC236}">
                <a16:creationId xmlns:a16="http://schemas.microsoft.com/office/drawing/2014/main" id="{8DA2CB7B-94C8-4479-B84C-0FB5FBC02250}"/>
              </a:ext>
            </a:extLst>
          </p:cNvPr>
          <p:cNvPicPr>
            <a:picLocks noChangeAspect="1"/>
          </p:cNvPicPr>
          <p:nvPr/>
        </p:nvPicPr>
        <p:blipFill>
          <a:blip r:embed="rId5"/>
          <a:stretch>
            <a:fillRect/>
          </a:stretch>
        </p:blipFill>
        <p:spPr>
          <a:xfrm>
            <a:off x="971914" y="3668761"/>
            <a:ext cx="7200171" cy="543720"/>
          </a:xfrm>
          <a:prstGeom prst="rect">
            <a:avLst/>
          </a:prstGeom>
        </p:spPr>
      </p:pic>
    </p:spTree>
    <p:custDataLst>
      <p:tags r:id="rId1"/>
    </p:custDataLst>
    <p:extLst>
      <p:ext uri="{BB962C8B-B14F-4D97-AF65-F5344CB8AC3E}">
        <p14:creationId xmlns:p14="http://schemas.microsoft.com/office/powerpoint/2010/main" val="4084420364"/>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190005" y="856791"/>
            <a:ext cx="8835242" cy="1007386"/>
          </a:xfrm>
        </p:spPr>
        <p:txBody>
          <a:bodyPr/>
          <a:lstStyle/>
          <a:p>
            <a:pPr>
              <a:buFont typeface="Arial" panose="020B0604020202020204" pitchFamily="34" charset="0"/>
              <a:buChar char="•"/>
            </a:pPr>
            <a:r>
              <a:rPr lang="en-IN" sz="1600" dirty="0"/>
              <a:t>You will now i</a:t>
            </a:r>
            <a:r>
              <a:rPr lang="en-US" sz="1600" dirty="0"/>
              <a:t>nstall Apache2 on your managed client. Puppet operations are typically performed as root, so become root on the Server temporarily by entering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sudo su -</a:t>
            </a:r>
            <a:r>
              <a:rPr lang="en-US" sz="1600" dirty="0"/>
              <a:t>.</a:t>
            </a:r>
          </a:p>
          <a:p>
            <a:pPr>
              <a:buFont typeface="Arial" panose="020B0604020202020204" pitchFamily="34" charset="0"/>
              <a:buChar char="•"/>
            </a:pPr>
            <a:r>
              <a:rPr lang="en-US" sz="1600" dirty="0"/>
              <a:t>Navigate to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/modules</a:t>
            </a:r>
            <a:r>
              <a:rPr lang="en-US" sz="1600" b="1" dirty="0"/>
              <a:t> </a:t>
            </a:r>
            <a:r>
              <a:rPr lang="en-US" sz="1600" dirty="0"/>
              <a:t>folder in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/production</a:t>
            </a:r>
            <a:r>
              <a:rPr lang="en-US" sz="1600" b="1" dirty="0"/>
              <a:t> </a:t>
            </a:r>
            <a:r>
              <a:rPr lang="en-US" sz="1600" dirty="0"/>
              <a:t>environment.</a:t>
            </a:r>
            <a:endParaRPr lang="en-IN" sz="1600" dirty="0"/>
          </a:p>
        </p:txBody>
      </p:sp>
      <p:pic>
        <p:nvPicPr>
          <p:cNvPr id="5" name="Picture 4">
            <a:extLst>
              <a:ext uri="{FF2B5EF4-FFF2-40B4-BE49-F238E27FC236}">
                <a16:creationId xmlns:a16="http://schemas.microsoft.com/office/drawing/2014/main" id="{218611E7-86D2-4AF6-A0D5-14D9ED3B3780}"/>
              </a:ext>
            </a:extLst>
          </p:cNvPr>
          <p:cNvPicPr>
            <a:picLocks noChangeAspect="1"/>
          </p:cNvPicPr>
          <p:nvPr/>
        </p:nvPicPr>
        <p:blipFill>
          <a:blip r:embed="rId4"/>
          <a:stretch>
            <a:fillRect/>
          </a:stretch>
        </p:blipFill>
        <p:spPr>
          <a:xfrm>
            <a:off x="1352527" y="1864176"/>
            <a:ext cx="6216923" cy="360000"/>
          </a:xfrm>
          <a:prstGeom prst="rect">
            <a:avLst/>
          </a:prstGeom>
        </p:spPr>
      </p:pic>
      <p:sp>
        <p:nvSpPr>
          <p:cNvPr id="7" name="Content Placeholder 1">
            <a:extLst>
              <a:ext uri="{FF2B5EF4-FFF2-40B4-BE49-F238E27FC236}">
                <a16:creationId xmlns:a16="http://schemas.microsoft.com/office/drawing/2014/main" id="{99A90B7B-726A-4CFC-B145-83409C92C029}"/>
              </a:ext>
            </a:extLst>
          </p:cNvPr>
          <p:cNvSpPr txBox="1">
            <a:spLocks/>
          </p:cNvSpPr>
          <p:nvPr/>
        </p:nvSpPr>
        <p:spPr bwMode="auto">
          <a:xfrm>
            <a:off x="190005" y="2383478"/>
            <a:ext cx="8835242" cy="53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Create a folder structure to contain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install apache</a:t>
            </a:r>
            <a:r>
              <a:rPr lang="en-US" sz="1600" b="1" dirty="0"/>
              <a:t> </a:t>
            </a:r>
            <a:r>
              <a:rPr lang="en-US" sz="1600" dirty="0"/>
              <a:t>module.</a:t>
            </a:r>
          </a:p>
        </p:txBody>
      </p:sp>
      <p:pic>
        <p:nvPicPr>
          <p:cNvPr id="6" name="Picture 5">
            <a:extLst>
              <a:ext uri="{FF2B5EF4-FFF2-40B4-BE49-F238E27FC236}">
                <a16:creationId xmlns:a16="http://schemas.microsoft.com/office/drawing/2014/main" id="{CCDC09A3-4606-4380-9422-4636B7427CAE}"/>
              </a:ext>
            </a:extLst>
          </p:cNvPr>
          <p:cNvPicPr>
            <a:picLocks noChangeAspect="1"/>
          </p:cNvPicPr>
          <p:nvPr/>
        </p:nvPicPr>
        <p:blipFill>
          <a:blip r:embed="rId5"/>
          <a:stretch>
            <a:fillRect/>
          </a:stretch>
        </p:blipFill>
        <p:spPr>
          <a:xfrm>
            <a:off x="2688680" y="2762392"/>
            <a:ext cx="3544616" cy="720000"/>
          </a:xfrm>
          <a:prstGeom prst="rect">
            <a:avLst/>
          </a:prstGeom>
        </p:spPr>
      </p:pic>
      <p:sp>
        <p:nvSpPr>
          <p:cNvPr id="8" name="Content Placeholder 1">
            <a:extLst>
              <a:ext uri="{FF2B5EF4-FFF2-40B4-BE49-F238E27FC236}">
                <a16:creationId xmlns:a16="http://schemas.microsoft.com/office/drawing/2014/main" id="{6A83F9DB-E232-4203-B6C0-4A88B895E329}"/>
              </a:ext>
            </a:extLst>
          </p:cNvPr>
          <p:cNvSpPr txBox="1">
            <a:spLocks/>
          </p:cNvSpPr>
          <p:nvPr/>
        </p:nvSpPr>
        <p:spPr bwMode="auto">
          <a:xfrm>
            <a:off x="190005" y="3713939"/>
            <a:ext cx="8835242" cy="85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Inside the manifests folder, create a file called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init.pp</a:t>
            </a:r>
            <a:r>
              <a:rPr lang="en-US" sz="1600" dirty="0"/>
              <a:t>, which is a reserved filename for the initialization step in a module.</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236927591"/>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83129" y="808465"/>
            <a:ext cx="4372598" cy="4095219"/>
          </a:xfrm>
        </p:spPr>
        <p:txBody>
          <a:bodyPr/>
          <a:lstStyle/>
          <a:p>
            <a:pPr>
              <a:buFont typeface="Arial" panose="020B0604020202020204" pitchFamily="34" charset="0"/>
              <a:buChar char="•"/>
            </a:pPr>
            <a:r>
              <a:rPr lang="en-US" sz="1600" dirty="0"/>
              <a:t>The class definition orders the steps we want to perform:</a:t>
            </a:r>
          </a:p>
          <a:p>
            <a:pPr lvl="1">
              <a:buFont typeface="Arial" panose="020B0604020202020204" pitchFamily="34" charset="0"/>
              <a:buChar char="•"/>
            </a:pPr>
            <a:r>
              <a:rPr lang="en-IN" sz="1600" b="1" dirty="0"/>
              <a:t>Step 1.</a:t>
            </a:r>
            <a:r>
              <a:rPr lang="en-IN" sz="1600" dirty="0"/>
              <a:t> Invoke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package</a:t>
            </a:r>
            <a:r>
              <a:rPr lang="en-IN" sz="1600" b="1" dirty="0"/>
              <a:t> </a:t>
            </a:r>
            <a:r>
              <a:rPr lang="en-US" sz="1600" dirty="0"/>
              <a:t>resource to install the named package by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ensure =&gt;installed</a:t>
            </a:r>
            <a:r>
              <a:rPr lang="en-US" sz="1600" dirty="0"/>
              <a:t>.</a:t>
            </a:r>
          </a:p>
          <a:p>
            <a:pPr lvl="1">
              <a:buFont typeface="Arial" panose="020B0604020202020204" pitchFamily="34" charset="0"/>
              <a:buChar char="•"/>
            </a:pPr>
            <a:r>
              <a:rPr lang="en-US" sz="1600" b="1" dirty="0"/>
              <a:t>Step 2.</a:t>
            </a:r>
            <a:r>
              <a:rPr lang="en-US" sz="1600" dirty="0"/>
              <a:t> Invoke the service resource to run if its requirement is met. Instruct it to ensure that the service is available, and then enable it to restart automatically when the server reboots.</a:t>
            </a:r>
            <a:endParaRPr lang="en-IN" sz="1600" dirty="0"/>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pic>
        <p:nvPicPr>
          <p:cNvPr id="7" name="Picture 6">
            <a:extLst>
              <a:ext uri="{FF2B5EF4-FFF2-40B4-BE49-F238E27FC236}">
                <a16:creationId xmlns:a16="http://schemas.microsoft.com/office/drawing/2014/main" id="{65077938-9063-4118-BAD8-5FE8D0856997}"/>
              </a:ext>
            </a:extLst>
          </p:cNvPr>
          <p:cNvPicPr>
            <a:picLocks noChangeAspect="1"/>
          </p:cNvPicPr>
          <p:nvPr/>
        </p:nvPicPr>
        <p:blipFill>
          <a:blip r:embed="rId4"/>
          <a:stretch>
            <a:fillRect/>
          </a:stretch>
        </p:blipFill>
        <p:spPr>
          <a:xfrm>
            <a:off x="4676400" y="963625"/>
            <a:ext cx="3660000" cy="2520000"/>
          </a:xfrm>
          <a:prstGeom prst="rect">
            <a:avLst/>
          </a:prstGeom>
        </p:spPr>
      </p:pic>
    </p:spTree>
    <p:custDataLst>
      <p:tags r:id="rId1"/>
    </p:custDataLst>
    <p:extLst>
      <p:ext uri="{BB962C8B-B14F-4D97-AF65-F5344CB8AC3E}">
        <p14:creationId xmlns:p14="http://schemas.microsoft.com/office/powerpoint/2010/main" val="3501544095"/>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83128" y="808465"/>
            <a:ext cx="8162513" cy="4095219"/>
          </a:xfrm>
        </p:spPr>
        <p:txBody>
          <a:bodyPr/>
          <a:lstStyle/>
          <a:p>
            <a:pPr>
              <a:buFont typeface="Arial" panose="020B0604020202020204" pitchFamily="34" charset="0"/>
              <a:buChar char="•"/>
            </a:pPr>
            <a:r>
              <a:rPr lang="en-US" sz="1600" dirty="0"/>
              <a:t>Navigate to the associated manifests folder.</a:t>
            </a:r>
            <a:endParaRPr lang="en-IN" sz="1600" dirty="0"/>
          </a:p>
        </p:txBody>
      </p:sp>
      <p:pic>
        <p:nvPicPr>
          <p:cNvPr id="2" name="Picture 1">
            <a:extLst>
              <a:ext uri="{FF2B5EF4-FFF2-40B4-BE49-F238E27FC236}">
                <a16:creationId xmlns:a16="http://schemas.microsoft.com/office/drawing/2014/main" id="{C9B931B0-E278-4F28-A0A9-6B15F109F06F}"/>
              </a:ext>
            </a:extLst>
          </p:cNvPr>
          <p:cNvPicPr>
            <a:picLocks noChangeAspect="1"/>
          </p:cNvPicPr>
          <p:nvPr/>
        </p:nvPicPr>
        <p:blipFill>
          <a:blip r:embed="rId4"/>
          <a:stretch>
            <a:fillRect/>
          </a:stretch>
        </p:blipFill>
        <p:spPr>
          <a:xfrm>
            <a:off x="1473284" y="1331089"/>
            <a:ext cx="6566400" cy="432000"/>
          </a:xfrm>
          <a:prstGeom prst="rect">
            <a:avLst/>
          </a:prstGeom>
        </p:spPr>
      </p:pic>
      <p:sp>
        <p:nvSpPr>
          <p:cNvPr id="6" name="Content Placeholder 1">
            <a:extLst>
              <a:ext uri="{FF2B5EF4-FFF2-40B4-BE49-F238E27FC236}">
                <a16:creationId xmlns:a16="http://schemas.microsoft.com/office/drawing/2014/main" id="{423E2D90-FFD0-4A80-924B-DD020311D957}"/>
              </a:ext>
            </a:extLst>
          </p:cNvPr>
          <p:cNvSpPr txBox="1">
            <a:spLocks/>
          </p:cNvSpPr>
          <p:nvPr/>
        </p:nvSpPr>
        <p:spPr bwMode="auto">
          <a:xfrm>
            <a:off x="83128" y="1987561"/>
            <a:ext cx="8162513" cy="191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Create a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site.pp</a:t>
            </a:r>
            <a:r>
              <a:rPr lang="en-US" sz="1600" dirty="0"/>
              <a:t> file that invokes the module and applies it to the target machine.</a:t>
            </a:r>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C8655851-5B33-4B9C-9AA7-0FAC59D6AA12}"/>
              </a:ext>
            </a:extLst>
          </p:cNvPr>
          <p:cNvPicPr>
            <a:picLocks noChangeAspect="1"/>
          </p:cNvPicPr>
          <p:nvPr/>
        </p:nvPicPr>
        <p:blipFill>
          <a:blip r:embed="rId5"/>
          <a:stretch>
            <a:fillRect/>
          </a:stretch>
        </p:blipFill>
        <p:spPr>
          <a:xfrm>
            <a:off x="2888053" y="2571750"/>
            <a:ext cx="2880000" cy="1080000"/>
          </a:xfrm>
          <a:prstGeom prst="rect">
            <a:avLst/>
          </a:prstGeom>
        </p:spPr>
      </p:pic>
    </p:spTree>
    <p:custDataLst>
      <p:tags r:id="rId1"/>
    </p:custDataLst>
    <p:extLst>
      <p:ext uri="{BB962C8B-B14F-4D97-AF65-F5344CB8AC3E}">
        <p14:creationId xmlns:p14="http://schemas.microsoft.com/office/powerpoint/2010/main" val="3274664567"/>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154545" y="760023"/>
            <a:ext cx="8930079" cy="3657600"/>
          </a:xfrm>
        </p:spPr>
        <p:txBody>
          <a:bodyPr/>
          <a:lstStyle/>
          <a:p>
            <a:pPr marL="0" indent="0">
              <a:buNone/>
            </a:pPr>
            <a:r>
              <a:rPr lang="en-IN" sz="1600" b="1" dirty="0"/>
              <a:t>Deploying the configuration</a:t>
            </a:r>
          </a:p>
          <a:p>
            <a:pPr marL="0" indent="0">
              <a:buNone/>
            </a:pPr>
            <a:r>
              <a:rPr lang="en-US" sz="1600" dirty="0"/>
              <a:t>You have two options to deploy the completed configuration:</a:t>
            </a:r>
            <a:endParaRPr lang="en-IN" sz="1600" b="1" dirty="0"/>
          </a:p>
          <a:p>
            <a:pPr>
              <a:buFont typeface="Arial" panose="020B0604020202020204" pitchFamily="34" charset="0"/>
              <a:buChar char="•"/>
            </a:pPr>
            <a:r>
              <a:rPr lang="en-US" sz="1600" dirty="0"/>
              <a:t>Restarting the Puppet Server will now cause the manifests to be compiled and made available to the Puppet Agent on the named device. The agent will retrieve and apply them, installing Apache2 with the next update cycle:</a:t>
            </a:r>
            <a:endParaRPr lang="en-IN" sz="1600" dirty="0"/>
          </a:p>
        </p:txBody>
      </p:sp>
      <p:pic>
        <p:nvPicPr>
          <p:cNvPr id="5" name="Picture 4">
            <a:extLst>
              <a:ext uri="{FF2B5EF4-FFF2-40B4-BE49-F238E27FC236}">
                <a16:creationId xmlns:a16="http://schemas.microsoft.com/office/drawing/2014/main" id="{8DD5CAEA-25A5-4C1D-A715-7F3E910637DF}"/>
              </a:ext>
            </a:extLst>
          </p:cNvPr>
          <p:cNvPicPr>
            <a:picLocks noChangeAspect="1"/>
          </p:cNvPicPr>
          <p:nvPr/>
        </p:nvPicPr>
        <p:blipFill>
          <a:blip r:embed="rId4"/>
          <a:stretch>
            <a:fillRect/>
          </a:stretch>
        </p:blipFill>
        <p:spPr>
          <a:xfrm>
            <a:off x="2418750" y="2571750"/>
            <a:ext cx="4306500" cy="432000"/>
          </a:xfrm>
          <a:prstGeom prst="rect">
            <a:avLst/>
          </a:prstGeom>
        </p:spPr>
      </p:pic>
      <p:sp>
        <p:nvSpPr>
          <p:cNvPr id="6" name="Content Placeholder 1">
            <a:extLst>
              <a:ext uri="{FF2B5EF4-FFF2-40B4-BE49-F238E27FC236}">
                <a16:creationId xmlns:a16="http://schemas.microsoft.com/office/drawing/2014/main" id="{F892AFA5-66D5-4B01-A010-BF5D5D934276}"/>
              </a:ext>
            </a:extLst>
          </p:cNvPr>
          <p:cNvSpPr txBox="1">
            <a:spLocks/>
          </p:cNvSpPr>
          <p:nvPr/>
        </p:nvSpPr>
        <p:spPr bwMode="auto">
          <a:xfrm>
            <a:off x="309089" y="3091635"/>
            <a:ext cx="893007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For development and debugging, you can invoke Puppet Agent on a target machine. The agent will immediately interrogate the server, download its catalog and apply it. The results will be similar to the following:</a:t>
            </a:r>
            <a:r>
              <a:rPr lang="en-US" sz="1600" b="1" dirty="0"/>
              <a:t> </a:t>
            </a:r>
          </a:p>
          <a:p>
            <a:pPr>
              <a:buFont typeface="Arial" panose="020B0604020202020204" pitchFamily="34" charset="0"/>
              <a:buChar char="•"/>
            </a:pPr>
            <a:endParaRPr lang="en-US" sz="1600" dirty="0"/>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8" name="Picture 7">
            <a:extLst>
              <a:ext uri="{FF2B5EF4-FFF2-40B4-BE49-F238E27FC236}">
                <a16:creationId xmlns:a16="http://schemas.microsoft.com/office/drawing/2014/main" id="{DB102C3F-B564-42F4-A993-33755EA5650F}"/>
              </a:ext>
            </a:extLst>
          </p:cNvPr>
          <p:cNvPicPr>
            <a:picLocks noChangeAspect="1"/>
          </p:cNvPicPr>
          <p:nvPr/>
        </p:nvPicPr>
        <p:blipFill>
          <a:blip r:embed="rId5"/>
          <a:stretch>
            <a:fillRect/>
          </a:stretch>
        </p:blipFill>
        <p:spPr>
          <a:xfrm>
            <a:off x="2973592" y="4009373"/>
            <a:ext cx="2500364" cy="432000"/>
          </a:xfrm>
          <a:prstGeom prst="rect">
            <a:avLst/>
          </a:prstGeom>
        </p:spPr>
      </p:pic>
    </p:spTree>
    <p:custDataLst>
      <p:tags r:id="rId1"/>
    </p:custDataLst>
    <p:extLst>
      <p:ext uri="{BB962C8B-B14F-4D97-AF65-F5344CB8AC3E}">
        <p14:creationId xmlns:p14="http://schemas.microsoft.com/office/powerpoint/2010/main" val="1644393597"/>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Puppet Example (Contd.)</a:t>
            </a:r>
          </a:p>
        </p:txBody>
      </p:sp>
      <p:sp>
        <p:nvSpPr>
          <p:cNvPr id="9" name="Content Placeholder 1"/>
          <p:cNvSpPr>
            <a:spLocks noGrp="1"/>
          </p:cNvSpPr>
          <p:nvPr>
            <p:ph idx="1"/>
          </p:nvPr>
        </p:nvSpPr>
        <p:spPr>
          <a:xfrm>
            <a:off x="154545" y="882855"/>
            <a:ext cx="8930079" cy="3657600"/>
          </a:xfrm>
        </p:spPr>
        <p:txBody>
          <a:bodyPr/>
          <a:lstStyle/>
          <a:p>
            <a:pPr>
              <a:buFont typeface="Arial" panose="020B0604020202020204" pitchFamily="34" charset="0"/>
              <a:buChar char="•"/>
            </a:pPr>
            <a:r>
              <a:rPr lang="en-US" sz="1600" dirty="0"/>
              <a:t>The agent will immediately interrogate the server, download its catalog and apply it. The results will be similar to the following:</a:t>
            </a:r>
            <a:endParaRPr lang="en-IN" sz="1600" dirty="0"/>
          </a:p>
        </p:txBody>
      </p:sp>
      <p:pic>
        <p:nvPicPr>
          <p:cNvPr id="7" name="Picture 6">
            <a:extLst>
              <a:ext uri="{FF2B5EF4-FFF2-40B4-BE49-F238E27FC236}">
                <a16:creationId xmlns:a16="http://schemas.microsoft.com/office/drawing/2014/main" id="{08E3641F-B3F3-4634-9135-5BCED11CDBF4}"/>
              </a:ext>
            </a:extLst>
          </p:cNvPr>
          <p:cNvPicPr>
            <a:picLocks noChangeAspect="1"/>
          </p:cNvPicPr>
          <p:nvPr/>
        </p:nvPicPr>
        <p:blipFill>
          <a:blip r:embed="rId4"/>
          <a:stretch>
            <a:fillRect/>
          </a:stretch>
        </p:blipFill>
        <p:spPr>
          <a:xfrm>
            <a:off x="249383" y="1587837"/>
            <a:ext cx="8705274" cy="972000"/>
          </a:xfrm>
          <a:prstGeom prst="rect">
            <a:avLst/>
          </a:prstGeom>
        </p:spPr>
      </p:pic>
      <p:sp>
        <p:nvSpPr>
          <p:cNvPr id="5" name="Content Placeholder 1">
            <a:extLst>
              <a:ext uri="{FF2B5EF4-FFF2-40B4-BE49-F238E27FC236}">
                <a16:creationId xmlns:a16="http://schemas.microsoft.com/office/drawing/2014/main" id="{F49698FE-B1F5-481A-87B4-51037C250F78}"/>
              </a:ext>
            </a:extLst>
          </p:cNvPr>
          <p:cNvSpPr txBox="1">
            <a:spLocks/>
          </p:cNvSpPr>
          <p:nvPr/>
        </p:nvSpPr>
        <p:spPr bwMode="auto">
          <a:xfrm>
            <a:off x="154545" y="2711655"/>
            <a:ext cx="893007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After the application has been successfully deployed, enter the target machine's IP address in your browser. This should bring up the Apache 2 default homepage.</a:t>
            </a:r>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255600937"/>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a:t>
            </a:r>
          </a:p>
        </p:txBody>
      </p:sp>
      <p:sp>
        <p:nvSpPr>
          <p:cNvPr id="9" name="Content Placeholder 1"/>
          <p:cNvSpPr>
            <a:spLocks noGrp="1"/>
          </p:cNvSpPr>
          <p:nvPr>
            <p:ph idx="1"/>
          </p:nvPr>
        </p:nvSpPr>
        <p:spPr>
          <a:xfrm>
            <a:off x="142668" y="807522"/>
            <a:ext cx="8751950" cy="4144487"/>
          </a:xfrm>
        </p:spPr>
        <p:txBody>
          <a:bodyPr/>
          <a:lstStyle/>
          <a:p>
            <a:pPr>
              <a:buFont typeface="Arial" panose="020B0604020202020204" pitchFamily="34" charset="0"/>
              <a:buChar char="•"/>
            </a:pPr>
            <a:r>
              <a:rPr lang="en-US" sz="1600" dirty="0"/>
              <a:t>Chef provides a complete system for treating infrastructure as code. </a:t>
            </a:r>
          </a:p>
          <a:p>
            <a:pPr>
              <a:buFont typeface="Arial" panose="020B0604020202020204" pitchFamily="34" charset="0"/>
              <a:buChar char="•"/>
            </a:pPr>
            <a:r>
              <a:rPr lang="en-US" sz="1600" dirty="0"/>
              <a:t>Chef products are partly licensed, but free for personal use (in Chef Infra Server's case, for fewer than 25 managed nodes).</a:t>
            </a:r>
          </a:p>
          <a:p>
            <a:pPr>
              <a:buFont typeface="Arial" panose="020B0604020202020204" pitchFamily="34" charset="0"/>
              <a:buChar char="•"/>
            </a:pPr>
            <a:r>
              <a:rPr lang="en-US" sz="1600" dirty="0"/>
              <a:t>Chef's products and solutions enable infra-as-code creation, testing, organization, repository storage, and execution on remote targets, either from a stand-alone Chef Workstation, or indirectly from a central Chef Infra Server.</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custDataLst>
      <p:tags r:id="rId1"/>
    </p:custDataLst>
    <p:extLst>
      <p:ext uri="{BB962C8B-B14F-4D97-AF65-F5344CB8AC3E}">
        <p14:creationId xmlns:p14="http://schemas.microsoft.com/office/powerpoint/2010/main" val="2191407423"/>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(Contd.)</a:t>
            </a:r>
          </a:p>
        </p:txBody>
      </p:sp>
      <p:sp>
        <p:nvSpPr>
          <p:cNvPr id="9" name="Content Placeholder 1"/>
          <p:cNvSpPr>
            <a:spLocks noGrp="1"/>
          </p:cNvSpPr>
          <p:nvPr>
            <p:ph idx="1"/>
          </p:nvPr>
        </p:nvSpPr>
        <p:spPr>
          <a:xfrm>
            <a:off x="152400" y="856791"/>
            <a:ext cx="2853530" cy="3742918"/>
          </a:xfrm>
        </p:spPr>
        <p:txBody>
          <a:bodyPr/>
          <a:lstStyle/>
          <a:p>
            <a:pPr marL="0" indent="0">
              <a:buNone/>
            </a:pPr>
            <a:r>
              <a:rPr lang="en-US" sz="1400" b="1" dirty="0"/>
              <a:t>Chef Architecture – Components </a:t>
            </a:r>
          </a:p>
          <a:p>
            <a:pPr lvl="1">
              <a:buFont typeface="Arial" panose="020B0604020202020204" pitchFamily="34" charset="0"/>
              <a:buChar char="•"/>
            </a:pPr>
            <a:r>
              <a:rPr lang="en-US" dirty="0"/>
              <a:t>Chef Workstation </a:t>
            </a:r>
          </a:p>
          <a:p>
            <a:pPr lvl="1">
              <a:buFont typeface="Arial" panose="020B0604020202020204" pitchFamily="34" charset="0"/>
              <a:buChar char="•"/>
            </a:pPr>
            <a:r>
              <a:rPr lang="en-US" dirty="0"/>
              <a:t>Chef Infra Client (the host agent)</a:t>
            </a:r>
            <a:r>
              <a:rPr lang="en-US" dirty="0">
                <a:solidFill>
                  <a:schemeClr val="tx1"/>
                </a:solidFill>
                <a:cs typeface="ＭＳ Ｐゴシック" charset="0"/>
              </a:rPr>
              <a:t> </a:t>
            </a:r>
          </a:p>
          <a:p>
            <a:pPr lvl="1">
              <a:buFont typeface="Arial" panose="020B0604020202020204" pitchFamily="34" charset="0"/>
              <a:buChar char="•"/>
            </a:pPr>
            <a:r>
              <a:rPr lang="en-US" dirty="0"/>
              <a:t>Chef Infra Server </a:t>
            </a:r>
            <a:endParaRPr lang="en-US" dirty="0">
              <a:solidFill>
                <a:schemeClr val="tx1"/>
              </a:solidFill>
              <a:cs typeface="ＭＳ Ｐゴシック" charset="0"/>
            </a:endParaRPr>
          </a:p>
          <a:p>
            <a:pPr marL="0" indent="0">
              <a:buNone/>
            </a:pPr>
            <a:r>
              <a:rPr lang="en-US" sz="1400" dirty="0"/>
              <a:t>Most configuration tasks can also be carried out directly between Chef Workstation and managed nodes and devices.</a:t>
            </a:r>
          </a:p>
          <a:p>
            <a:pPr marL="0" indent="0">
              <a:buNone/>
            </a:pPr>
            <a:endParaRPr lang="en-US" sz="1400" b="1" dirty="0"/>
          </a:p>
        </p:txBody>
      </p:sp>
      <p:pic>
        <p:nvPicPr>
          <p:cNvPr id="4" name="Picture 3">
            <a:extLst>
              <a:ext uri="{FF2B5EF4-FFF2-40B4-BE49-F238E27FC236}">
                <a16:creationId xmlns:a16="http://schemas.microsoft.com/office/drawing/2014/main" id="{92114F4E-0A5C-4D2D-B05D-6C99C7DF2BA6}"/>
              </a:ext>
            </a:extLst>
          </p:cNvPr>
          <p:cNvPicPr>
            <a:picLocks noChangeAspect="1"/>
          </p:cNvPicPr>
          <p:nvPr/>
        </p:nvPicPr>
        <p:blipFill>
          <a:blip r:embed="rId4"/>
          <a:stretch>
            <a:fillRect/>
          </a:stretch>
        </p:blipFill>
        <p:spPr>
          <a:xfrm>
            <a:off x="2971341" y="459709"/>
            <a:ext cx="6020260" cy="4272712"/>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971762600"/>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(Contd.)</a:t>
            </a:r>
          </a:p>
        </p:txBody>
      </p:sp>
      <p:sp>
        <p:nvSpPr>
          <p:cNvPr id="9" name="Content Placeholder 1"/>
          <p:cNvSpPr>
            <a:spLocks noGrp="1"/>
          </p:cNvSpPr>
          <p:nvPr>
            <p:ph idx="1"/>
          </p:nvPr>
        </p:nvSpPr>
        <p:spPr>
          <a:xfrm>
            <a:off x="152399" y="856791"/>
            <a:ext cx="8853055" cy="3742918"/>
          </a:xfrm>
        </p:spPr>
        <p:txBody>
          <a:bodyPr/>
          <a:lstStyle/>
          <a:p>
            <a:pPr marL="0" indent="0">
              <a:buNone/>
            </a:pPr>
            <a:r>
              <a:rPr lang="en-US" sz="1400" dirty="0"/>
              <a:t>Components of Chef Workstation include command-line tools, interaction with Chef Infra Servers, Test Kitchen, ChefSpec and InSpec.</a:t>
            </a:r>
          </a:p>
          <a:p>
            <a:pPr marL="0" indent="0">
              <a:buNone/>
            </a:pPr>
            <a:r>
              <a:rPr lang="en-US" sz="1400" b="1" dirty="0"/>
              <a:t>Installing Chef Workstation</a:t>
            </a:r>
          </a:p>
          <a:p>
            <a:pPr>
              <a:buFont typeface="Arial" panose="020B0604020202020204" pitchFamily="34" charset="0"/>
              <a:buChar char="•"/>
            </a:pPr>
            <a:r>
              <a:rPr lang="en-US" sz="1400" dirty="0"/>
              <a:t>To begin using Chef, the first step is to install Chef Workstation, which provides a complete operations environment. Refer to the Chef Workstation downloads page for more information. </a:t>
            </a:r>
          </a:p>
          <a:p>
            <a:pPr>
              <a:buFont typeface="Arial" panose="020B0604020202020204" pitchFamily="34" charset="0"/>
              <a:buChar char="•"/>
            </a:pPr>
            <a:r>
              <a:rPr lang="en-US" sz="1400" dirty="0"/>
              <a:t>The Workstation is available for Linux and Windows. </a:t>
            </a:r>
          </a:p>
          <a:p>
            <a:pPr marL="0" indent="0">
              <a:buNone/>
            </a:pPr>
            <a:r>
              <a:rPr lang="en-US" sz="1400" b="1" dirty="0"/>
              <a:t>Running Chef at scale</a:t>
            </a:r>
          </a:p>
          <a:p>
            <a:pPr>
              <a:buFont typeface="Arial" panose="020B0604020202020204" pitchFamily="34" charset="0"/>
              <a:buChar char="•"/>
            </a:pPr>
            <a:r>
              <a:rPr lang="en-US" sz="1400" dirty="0"/>
              <a:t>Chef Infra Server can be configured for high availability by deploying its front-end services into an array of load-balanced proxies.</a:t>
            </a:r>
          </a:p>
          <a:p>
            <a:pPr>
              <a:buFont typeface="Arial" panose="020B0604020202020204" pitchFamily="34" charset="0"/>
              <a:buChar char="•"/>
            </a:pPr>
            <a:r>
              <a:rPr lang="en-US" sz="1400" dirty="0"/>
              <a:t>Chef also provides an array of products that together solve most of the problems enterprises face in dealing with increasingly-complex, large-scale, hybrid infrastructures.</a:t>
            </a:r>
          </a:p>
          <a:p>
            <a:pPr marL="0" indent="0">
              <a:buNone/>
            </a:pPr>
            <a:endParaRPr lang="en-US" sz="1400" dirty="0"/>
          </a:p>
          <a:p>
            <a:pPr>
              <a:buFont typeface="Arial" panose="020B0604020202020204" pitchFamily="34" charset="0"/>
              <a:buChar char="•"/>
            </a:pPr>
            <a:endParaRPr lang="en-IN" sz="1400" dirty="0"/>
          </a:p>
        </p:txBody>
      </p:sp>
    </p:spTree>
    <p:custDataLst>
      <p:tags r:id="rId1"/>
    </p:custDataLst>
    <p:extLst>
      <p:ext uri="{BB962C8B-B14F-4D97-AF65-F5344CB8AC3E}">
        <p14:creationId xmlns:p14="http://schemas.microsoft.com/office/powerpoint/2010/main" val="854083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(Contd.)</a:t>
            </a:r>
          </a:p>
        </p:txBody>
      </p:sp>
      <p:sp>
        <p:nvSpPr>
          <p:cNvPr id="11266" name="Content Placeholder 1"/>
          <p:cNvSpPr>
            <a:spLocks noGrp="1" noChangeArrowheads="1"/>
          </p:cNvSpPr>
          <p:nvPr>
            <p:ph idx="1"/>
          </p:nvPr>
        </p:nvSpPr>
        <p:spPr>
          <a:xfrm>
            <a:off x="145358" y="685800"/>
            <a:ext cx="8853286" cy="4107098"/>
          </a:xfrm>
        </p:spPr>
        <p:txBody>
          <a:bodyPr/>
          <a:lstStyle/>
          <a:p>
            <a:pPr marL="0" lvl="0" indent="0">
              <a:buNone/>
            </a:pPr>
            <a:r>
              <a:rPr lang="en-US" sz="1600" b="1" dirty="0"/>
              <a:t>Topic 7.4</a:t>
            </a:r>
          </a:p>
          <a:p>
            <a:pPr lvl="1"/>
            <a:r>
              <a:rPr lang="en-US" sz="1600" dirty="0"/>
              <a:t>Ask the participants to list out some popular automation tools based on their knowledge. Describe the popular automation tools such as Ansible, Puppet and Chef.</a:t>
            </a:r>
          </a:p>
          <a:p>
            <a:pPr lvl="1"/>
            <a:r>
              <a:rPr lang="en-US" sz="1600" dirty="0"/>
              <a:t>Find out what the participants know about the powerful capabilities of automation tools and then explain the capabilities to them.</a:t>
            </a:r>
          </a:p>
          <a:p>
            <a:pPr marL="341313" lvl="1" indent="-171450" defTabSz="457200">
              <a:buFont typeface="Arial" panose="020B0604020202020204" pitchFamily="34" charset="0"/>
              <a:buChar char="•"/>
            </a:pPr>
            <a:r>
              <a:rPr lang="en-US" sz="1600" dirty="0"/>
              <a:t>Discuss the critical concepts of automation tools.</a:t>
            </a:r>
          </a:p>
          <a:p>
            <a:pPr marL="0" indent="0">
              <a:buNone/>
            </a:pPr>
            <a:endParaRPr lang="en-US" sz="1600" b="1" dirty="0"/>
          </a:p>
          <a:p>
            <a:pPr marL="0" indent="0">
              <a:buNone/>
            </a:pPr>
            <a:r>
              <a:rPr lang="en-US" sz="1600" b="1" dirty="0"/>
              <a:t>Topic 7.5</a:t>
            </a:r>
          </a:p>
          <a:p>
            <a:pPr lvl="1"/>
            <a:r>
              <a:rPr lang="en-US" sz="1600" dirty="0"/>
              <a:t>Ask if the participants know why infrastructure is stored as code. If they are not aware, explain the reason and discuss the same.</a:t>
            </a:r>
          </a:p>
          <a:p>
            <a:pPr lvl="1"/>
            <a:r>
              <a:rPr lang="en-US" sz="1600" dirty="0"/>
              <a:t>Discuss GitOps, blue/green deployment and canary testing.</a:t>
            </a:r>
          </a:p>
          <a:p>
            <a:pPr lvl="1"/>
            <a:endParaRPr lang="en-US" altLang="ja-JP" sz="1600" dirty="0"/>
          </a:p>
          <a:p>
            <a:pPr marL="0" indent="0">
              <a:lnSpc>
                <a:spcPct val="85000"/>
              </a:lnSpc>
              <a:spcBef>
                <a:spcPct val="30000"/>
              </a:spcBef>
              <a:buNone/>
            </a:pPr>
            <a:endParaRPr lang="en-US" sz="1600" dirty="0"/>
          </a:p>
          <a:p>
            <a:pPr>
              <a:lnSpc>
                <a:spcPct val="85000"/>
              </a:lnSpc>
              <a:spcBef>
                <a:spcPct val="30000"/>
              </a:spcBef>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p14="http://schemas.microsoft.com/office/powerpoint/2010/main" val="3924921682"/>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(Contd.)</a:t>
            </a:r>
          </a:p>
        </p:txBody>
      </p:sp>
      <p:sp>
        <p:nvSpPr>
          <p:cNvPr id="9" name="Content Placeholder 1"/>
          <p:cNvSpPr>
            <a:spLocks noGrp="1"/>
          </p:cNvSpPr>
          <p:nvPr>
            <p:ph idx="1"/>
          </p:nvPr>
        </p:nvSpPr>
        <p:spPr>
          <a:xfrm>
            <a:off x="187569" y="856790"/>
            <a:ext cx="8792308" cy="3756773"/>
          </a:xfrm>
        </p:spPr>
        <p:txBody>
          <a:bodyPr/>
          <a:lstStyle/>
          <a:p>
            <a:pPr marL="0" indent="0">
              <a:buNone/>
            </a:pPr>
            <a:r>
              <a:rPr lang="en-IN" sz="1600" b="1" dirty="0"/>
              <a:t>Cisco Chef Resources</a:t>
            </a:r>
          </a:p>
          <a:p>
            <a:pPr>
              <a:buFont typeface="Arial" panose="020B0604020202020204" pitchFamily="34" charset="0"/>
              <a:buChar char="•"/>
            </a:pPr>
            <a:r>
              <a:rPr lang="en-US" sz="1600" dirty="0"/>
              <a:t>Cisco has developed modified Chef Infra Agents that run in the guest shell of NX-OS switch equipment, enabling this hardware to work with Chef as if it were a managed host. </a:t>
            </a:r>
          </a:p>
          <a:p>
            <a:pPr>
              <a:buFont typeface="Arial" panose="020B0604020202020204" pitchFamily="34" charset="0"/>
              <a:buChar char="•"/>
            </a:pPr>
            <a:r>
              <a:rPr lang="en-US" sz="1600" dirty="0"/>
              <a:t>It has also developed and maintains a Cisco Chef Cookbook for NX-OS infrastructure, available on Chef Supermarket.</a:t>
            </a:r>
          </a:p>
          <a:p>
            <a:pPr>
              <a:buFont typeface="Arial" panose="020B0604020202020204" pitchFamily="34" charset="0"/>
              <a:buChar char="•"/>
            </a:pPr>
            <a:r>
              <a:rPr lang="en-US" sz="1600" dirty="0"/>
              <a:t>A GitHub public repo of cookbook and recipe code is also maintained to enable control of a wide range of Cisco products.</a:t>
            </a:r>
          </a:p>
          <a:p>
            <a:pPr>
              <a:buFont typeface="Arial" panose="020B0604020202020204" pitchFamily="34" charset="0"/>
              <a:buChar char="•"/>
            </a:pPr>
            <a:r>
              <a:rPr lang="en-US" sz="1600" dirty="0"/>
              <a:t>Cisco UCS infrastructure is easily managed with Chef through a cookbook enabling integration with Integrated Management Controllers.</a:t>
            </a:r>
            <a:endParaRPr lang="en-IN" sz="1600" dirty="0"/>
          </a:p>
        </p:txBody>
      </p:sp>
    </p:spTree>
    <p:custDataLst>
      <p:tags r:id="rId1"/>
    </p:custDataLst>
    <p:extLst>
      <p:ext uri="{BB962C8B-B14F-4D97-AF65-F5344CB8AC3E}">
        <p14:creationId xmlns:p14="http://schemas.microsoft.com/office/powerpoint/2010/main" val="1651073842"/>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a:t>
            </a:r>
          </a:p>
        </p:txBody>
      </p:sp>
      <p:sp>
        <p:nvSpPr>
          <p:cNvPr id="9" name="Content Placeholder 1"/>
          <p:cNvSpPr>
            <a:spLocks noGrp="1"/>
          </p:cNvSpPr>
          <p:nvPr>
            <p:ph idx="1"/>
          </p:nvPr>
        </p:nvSpPr>
        <p:spPr>
          <a:xfrm>
            <a:off x="193963" y="856790"/>
            <a:ext cx="8728363" cy="4075427"/>
          </a:xfrm>
        </p:spPr>
        <p:txBody>
          <a:bodyPr/>
          <a:lstStyle/>
          <a:p>
            <a:pPr marL="0" indent="0">
              <a:buNone/>
            </a:pPr>
            <a:r>
              <a:rPr lang="en-US" sz="1400" dirty="0"/>
              <a:t>This example describes how to install Chef and use it to install Apache 2 on a device.</a:t>
            </a:r>
          </a:p>
          <a:p>
            <a:pPr marL="0" indent="0">
              <a:buNone/>
            </a:pPr>
            <a:r>
              <a:rPr lang="en-IN" sz="1400" b="1" dirty="0"/>
              <a:t>Installing Chef Workstation</a:t>
            </a:r>
          </a:p>
          <a:p>
            <a:pPr marL="0" indent="0">
              <a:buNone/>
            </a:pPr>
            <a:r>
              <a:rPr lang="en-IN" sz="1400" dirty="0"/>
              <a:t>Chef Workstation provides a complete operations environment. The following example assume that you are installing on an Ubuntu 18.04 LTS virtual machine.</a:t>
            </a:r>
          </a:p>
          <a:p>
            <a:pPr>
              <a:buFont typeface="Arial" panose="020B0604020202020204" pitchFamily="34" charset="0"/>
              <a:buChar char="•"/>
            </a:pPr>
            <a:r>
              <a:rPr lang="en-US" sz="1400" dirty="0"/>
              <a:t>If your machine is set up with a standard desktop, browse to the Chef Workstation downloads page, find the download for Ubuntu 18.04, and install it automatically with the Debian package manager.</a:t>
            </a:r>
          </a:p>
          <a:p>
            <a:pPr>
              <a:buFont typeface="Arial" panose="020B0604020202020204" pitchFamily="34" charset="0"/>
              <a:buChar char="•"/>
            </a:pPr>
            <a:r>
              <a:rPr lang="en-US" sz="1400" dirty="0"/>
              <a:t>Alternatively, you can install from the command line by copying the URL of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.deb</a:t>
            </a:r>
            <a:r>
              <a:rPr lang="en-US" sz="1400" dirty="0"/>
              <a:t> package.</a:t>
            </a:r>
          </a:p>
          <a:p>
            <a:pPr marL="0" indent="0">
              <a:buNone/>
            </a:pPr>
            <a:endParaRPr lang="en-US" sz="1400" dirty="0"/>
          </a:p>
        </p:txBody>
      </p:sp>
      <p:pic>
        <p:nvPicPr>
          <p:cNvPr id="2" name="Picture 1">
            <a:extLst>
              <a:ext uri="{FF2B5EF4-FFF2-40B4-BE49-F238E27FC236}">
                <a16:creationId xmlns:a16="http://schemas.microsoft.com/office/drawing/2014/main" id="{E2E99BA8-B566-4F12-AC18-04B26C7CC81C}"/>
              </a:ext>
            </a:extLst>
          </p:cNvPr>
          <p:cNvPicPr>
            <a:picLocks noChangeAspect="1"/>
          </p:cNvPicPr>
          <p:nvPr/>
        </p:nvPicPr>
        <p:blipFill>
          <a:blip r:embed="rId4"/>
          <a:stretch>
            <a:fillRect/>
          </a:stretch>
        </p:blipFill>
        <p:spPr>
          <a:xfrm>
            <a:off x="193963" y="3386710"/>
            <a:ext cx="8550000" cy="900000"/>
          </a:xfrm>
          <a:prstGeom prst="rect">
            <a:avLst/>
          </a:prstGeom>
        </p:spPr>
      </p:pic>
    </p:spTree>
    <p:custDataLst>
      <p:tags r:id="rId1"/>
    </p:custDataLst>
    <p:extLst>
      <p:ext uri="{BB962C8B-B14F-4D97-AF65-F5344CB8AC3E}">
        <p14:creationId xmlns:p14="http://schemas.microsoft.com/office/powerpoint/2010/main" val="4278447463"/>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 (Contd.)</a:t>
            </a:r>
          </a:p>
        </p:txBody>
      </p:sp>
      <p:sp>
        <p:nvSpPr>
          <p:cNvPr id="7" name="Content Placeholder 1">
            <a:extLst>
              <a:ext uri="{FF2B5EF4-FFF2-40B4-BE49-F238E27FC236}">
                <a16:creationId xmlns:a16="http://schemas.microsoft.com/office/drawing/2014/main" id="{F0C4C52B-F75E-4E87-8B17-1F5B83215B03}"/>
              </a:ext>
            </a:extLst>
          </p:cNvPr>
          <p:cNvSpPr txBox="1">
            <a:spLocks/>
          </p:cNvSpPr>
          <p:nvPr/>
        </p:nvSpPr>
        <p:spPr bwMode="auto">
          <a:xfrm>
            <a:off x="207818" y="784381"/>
            <a:ext cx="8728363" cy="407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Wingdings" panose="05000000000000000000" pitchFamily="2" charset="2"/>
              <a:buNone/>
            </a:pPr>
            <a:r>
              <a:rPr lang="en-US" sz="1400" b="1" dirty="0"/>
              <a:t>Basic Configuration Management</a:t>
            </a:r>
          </a:p>
          <a:p>
            <a:pPr>
              <a:buFont typeface="Arial" panose="020B0604020202020204" pitchFamily="34" charset="0"/>
              <a:buChar char="•"/>
            </a:pPr>
            <a:r>
              <a:rPr lang="en-US" sz="1400" dirty="0">
                <a:cs typeface="ＭＳ Ｐゴシック" charset="0"/>
              </a:rPr>
              <a:t>Aft</a:t>
            </a:r>
            <a:r>
              <a:rPr lang="en-US" sz="1400" dirty="0"/>
              <a:t>er Workstation is installed, start making configuration changes on accessible hosts. </a:t>
            </a:r>
          </a:p>
          <a:p>
            <a:pPr>
              <a:buFont typeface="Arial" panose="020B0604020202020204" pitchFamily="34" charset="0"/>
              <a:buChar char="•"/>
            </a:pPr>
            <a:r>
              <a:rPr lang="en-US" sz="1400" dirty="0"/>
              <a:t>You will use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chef-run</a:t>
            </a:r>
            <a:r>
              <a:rPr lang="en-US" sz="1400" b="1" dirty="0"/>
              <a:t> </a:t>
            </a:r>
            <a:r>
              <a:rPr lang="en-US" sz="1400" dirty="0"/>
              <a:t>c</a:t>
            </a:r>
            <a:r>
              <a:rPr lang="en-IN" sz="1400" dirty="0"/>
              <a:t>ommand for this. </a:t>
            </a:r>
            <a:r>
              <a:rPr lang="en-US" sz="1400" dirty="0"/>
              <a:t>The first time you use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 chef-run</a:t>
            </a:r>
            <a:r>
              <a:rPr lang="en-US" sz="1400" dirty="0"/>
              <a:t>, you may be asked to accept licensing terms for the utility.</a:t>
            </a:r>
          </a:p>
          <a:p>
            <a:pPr>
              <a:buFont typeface="Arial" panose="020B0604020202020204" pitchFamily="34" charset="0"/>
              <a:buChar char="•"/>
            </a:pPr>
            <a:r>
              <a:rPr lang="en-US" sz="1400" dirty="0"/>
              <a:t>For the first configuration exercise, you will provide the information Chef needs to install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ntp</a:t>
            </a:r>
            <a:r>
              <a:rPr lang="en-US" sz="1400" b="1" dirty="0"/>
              <a:t> </a:t>
            </a:r>
            <a:r>
              <a:rPr lang="en-US" sz="1400" dirty="0"/>
              <a:t>package. In the process, you will provide the remote username, their sudo password, the name of the remote host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target</a:t>
            </a:r>
            <a:r>
              <a:rPr lang="en-US" sz="1400" b="1" dirty="0"/>
              <a:t> </a:t>
            </a:r>
            <a:r>
              <a:rPr lang="en-US" sz="1400" dirty="0"/>
              <a:t>and the name of the resource verb.</a:t>
            </a:r>
          </a:p>
        </p:txBody>
      </p:sp>
      <p:pic>
        <p:nvPicPr>
          <p:cNvPr id="2" name="Picture 1">
            <a:extLst>
              <a:ext uri="{FF2B5EF4-FFF2-40B4-BE49-F238E27FC236}">
                <a16:creationId xmlns:a16="http://schemas.microsoft.com/office/drawing/2014/main" id="{4C7BE714-AA9B-46A1-8D87-6D7C6BEB0590}"/>
              </a:ext>
            </a:extLst>
          </p:cNvPr>
          <p:cNvPicPr>
            <a:picLocks noChangeAspect="1"/>
          </p:cNvPicPr>
          <p:nvPr/>
        </p:nvPicPr>
        <p:blipFill>
          <a:blip r:embed="rId4"/>
          <a:stretch>
            <a:fillRect/>
          </a:stretch>
        </p:blipFill>
        <p:spPr>
          <a:xfrm>
            <a:off x="1180670" y="2927024"/>
            <a:ext cx="7013793" cy="360000"/>
          </a:xfrm>
          <a:prstGeom prst="rect">
            <a:avLst/>
          </a:prstGeom>
        </p:spPr>
      </p:pic>
      <p:sp>
        <p:nvSpPr>
          <p:cNvPr id="8" name="Content Placeholder 1">
            <a:extLst>
              <a:ext uri="{FF2B5EF4-FFF2-40B4-BE49-F238E27FC236}">
                <a16:creationId xmlns:a16="http://schemas.microsoft.com/office/drawing/2014/main" id="{EA6794AD-62B0-43F7-AEE7-763E1DB30B70}"/>
              </a:ext>
            </a:extLst>
          </p:cNvPr>
          <p:cNvSpPr txBox="1">
            <a:spLocks/>
          </p:cNvSpPr>
          <p:nvPr/>
        </p:nvSpPr>
        <p:spPr bwMode="auto">
          <a:xfrm>
            <a:off x="207817" y="3359139"/>
            <a:ext cx="8728363" cy="407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When the client is installed, the task is handed to it, and the process completes. You get back as follows:</a:t>
            </a:r>
            <a:endParaRPr lang="en-US" sz="1400" b="1" dirty="0"/>
          </a:p>
          <a:p>
            <a:pPr marL="0" indent="0">
              <a:buFont typeface="Wingdings" panose="05000000000000000000" pitchFamily="2" charset="2"/>
              <a:buNone/>
            </a:pPr>
            <a:endParaRPr lang="en-US" sz="1400" b="1" dirty="0"/>
          </a:p>
          <a:p>
            <a:pPr marL="0" indent="0">
              <a:buFont typeface="Wingdings" panose="05000000000000000000" pitchFamily="2" charset="2"/>
              <a:buNone/>
            </a:pPr>
            <a:endParaRPr lang="en-US" sz="1400" dirty="0"/>
          </a:p>
        </p:txBody>
      </p:sp>
      <p:pic>
        <p:nvPicPr>
          <p:cNvPr id="6" name="Picture 5">
            <a:extLst>
              <a:ext uri="{FF2B5EF4-FFF2-40B4-BE49-F238E27FC236}">
                <a16:creationId xmlns:a16="http://schemas.microsoft.com/office/drawing/2014/main" id="{D2DAEA92-110E-4825-B5C7-C50A1BB96726}"/>
              </a:ext>
            </a:extLst>
          </p:cNvPr>
          <p:cNvPicPr>
            <a:picLocks noChangeAspect="1"/>
          </p:cNvPicPr>
          <p:nvPr/>
        </p:nvPicPr>
        <p:blipFill>
          <a:blip r:embed="rId5"/>
          <a:stretch>
            <a:fillRect/>
          </a:stretch>
        </p:blipFill>
        <p:spPr>
          <a:xfrm>
            <a:off x="1742569" y="3662049"/>
            <a:ext cx="5353548" cy="1080000"/>
          </a:xfrm>
          <a:prstGeom prst="rect">
            <a:avLst/>
          </a:prstGeom>
        </p:spPr>
      </p:pic>
    </p:spTree>
    <p:custDataLst>
      <p:tags r:id="rId1"/>
    </p:custDataLst>
    <p:extLst>
      <p:ext uri="{BB962C8B-B14F-4D97-AF65-F5344CB8AC3E}">
        <p14:creationId xmlns:p14="http://schemas.microsoft.com/office/powerpoint/2010/main" val="3204978628"/>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 (Contd.)</a:t>
            </a:r>
          </a:p>
        </p:txBody>
      </p:sp>
      <p:sp>
        <p:nvSpPr>
          <p:cNvPr id="9" name="Content Placeholder 1"/>
          <p:cNvSpPr>
            <a:spLocks noGrp="1"/>
          </p:cNvSpPr>
          <p:nvPr>
            <p:ph idx="1"/>
          </p:nvPr>
        </p:nvSpPr>
        <p:spPr>
          <a:xfrm>
            <a:off x="211015" y="856791"/>
            <a:ext cx="8768862" cy="3855886"/>
          </a:xfrm>
        </p:spPr>
        <p:txBody>
          <a:bodyPr/>
          <a:lstStyle/>
          <a:p>
            <a:pPr marL="0" indent="0">
              <a:buNone/>
            </a:pPr>
            <a:r>
              <a:rPr lang="en-US" sz="1400" b="1" dirty="0"/>
              <a:t>Install </a:t>
            </a:r>
            <a:r>
              <a:rPr lang="en-IN" sz="1400" b="1" dirty="0"/>
              <a:t>Chef Infra Client</a:t>
            </a:r>
          </a:p>
          <a:p>
            <a:pPr>
              <a:buFont typeface="Arial" panose="020B0604020202020204" pitchFamily="34" charset="0"/>
              <a:buChar char="•"/>
            </a:pPr>
            <a:r>
              <a:rPr lang="en-IN" sz="1400" dirty="0"/>
              <a:t>Chef Infra Client runs locally on conventional compute nodes.</a:t>
            </a:r>
          </a:p>
          <a:p>
            <a:pPr>
              <a:buFont typeface="Arial" panose="020B0604020202020204" pitchFamily="34" charset="0"/>
              <a:buChar char="•"/>
            </a:pPr>
            <a:r>
              <a:rPr lang="en-US" sz="1400" dirty="0"/>
              <a:t>Chef Workstation can bootstrap Infra Client onto target nodes. You can also preinstall Infra Client on nodes, for example, while creating new nodes on a public cloud. Below is an example script you might run on a target host to do this.</a:t>
            </a:r>
          </a:p>
          <a:p>
            <a:pPr>
              <a:buFont typeface="Arial" panose="020B0604020202020204" pitchFamily="34" charset="0"/>
              <a:buChar char="•"/>
            </a:pPr>
            <a:r>
              <a:rPr lang="en-US" sz="1400" dirty="0"/>
              <a:t>The script uses a Chef-provided installer called Omnitruck to do this. A Windows version of this script is also available that runs on PowerShell:</a:t>
            </a:r>
            <a:endParaRPr lang="en-IN" sz="1400" dirty="0"/>
          </a:p>
        </p:txBody>
      </p:sp>
      <p:pic>
        <p:nvPicPr>
          <p:cNvPr id="5" name="Picture 4">
            <a:extLst>
              <a:ext uri="{FF2B5EF4-FFF2-40B4-BE49-F238E27FC236}">
                <a16:creationId xmlns:a16="http://schemas.microsoft.com/office/drawing/2014/main" id="{91524E79-7868-422C-9550-719FFC5B94D2}"/>
              </a:ext>
            </a:extLst>
          </p:cNvPr>
          <p:cNvPicPr>
            <a:picLocks noChangeAspect="1"/>
          </p:cNvPicPr>
          <p:nvPr/>
        </p:nvPicPr>
        <p:blipFill>
          <a:blip r:embed="rId4"/>
          <a:stretch>
            <a:fillRect/>
          </a:stretch>
        </p:blipFill>
        <p:spPr>
          <a:xfrm>
            <a:off x="716651" y="2947760"/>
            <a:ext cx="7710698" cy="1080000"/>
          </a:xfrm>
          <a:prstGeom prst="rect">
            <a:avLst/>
          </a:prstGeom>
        </p:spPr>
      </p:pic>
      <p:sp>
        <p:nvSpPr>
          <p:cNvPr id="6" name="Content Placeholder 1">
            <a:extLst>
              <a:ext uri="{FF2B5EF4-FFF2-40B4-BE49-F238E27FC236}">
                <a16:creationId xmlns:a16="http://schemas.microsoft.com/office/drawing/2014/main" id="{50E48D1A-FBCC-4588-BD8F-DE9C3AA53A06}"/>
              </a:ext>
            </a:extLst>
          </p:cNvPr>
          <p:cNvSpPr txBox="1">
            <a:spLocks/>
          </p:cNvSpPr>
          <p:nvPr/>
        </p:nvSpPr>
        <p:spPr bwMode="auto">
          <a:xfrm>
            <a:off x="164123" y="4142660"/>
            <a:ext cx="8768862" cy="385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Note that the parameters shown above will install the latest version of the Chef client, and do not pin the version.</a:t>
            </a:r>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dirty="0"/>
          </a:p>
        </p:txBody>
      </p:sp>
    </p:spTree>
    <p:custDataLst>
      <p:tags r:id="rId1"/>
    </p:custDataLst>
    <p:extLst>
      <p:ext uri="{BB962C8B-B14F-4D97-AF65-F5344CB8AC3E}">
        <p14:creationId xmlns:p14="http://schemas.microsoft.com/office/powerpoint/2010/main" val="1810625194"/>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 (Contd.)</a:t>
            </a:r>
          </a:p>
        </p:txBody>
      </p:sp>
      <p:sp>
        <p:nvSpPr>
          <p:cNvPr id="9" name="Content Placeholder 1"/>
          <p:cNvSpPr>
            <a:spLocks noGrp="1"/>
          </p:cNvSpPr>
          <p:nvPr>
            <p:ph idx="1"/>
          </p:nvPr>
        </p:nvSpPr>
        <p:spPr>
          <a:xfrm>
            <a:off x="193428" y="696956"/>
            <a:ext cx="8757139" cy="3808994"/>
          </a:xfrm>
        </p:spPr>
        <p:txBody>
          <a:bodyPr/>
          <a:lstStyle/>
          <a:p>
            <a:pPr marL="0" indent="0">
              <a:buNone/>
            </a:pPr>
            <a:r>
              <a:rPr lang="en-IN" sz="1400" b="1" dirty="0"/>
              <a:t>Chef Infra Server prerequisites</a:t>
            </a:r>
          </a:p>
          <a:p>
            <a:pPr>
              <a:buFont typeface="Arial" panose="020B0604020202020204" pitchFamily="34" charset="0"/>
              <a:buChar char="•"/>
            </a:pPr>
            <a:r>
              <a:rPr lang="en-US" sz="1400" dirty="0"/>
              <a:t>Before installing Chef Infra Server, install openssh-server and enable keywise access. You would also need to install NTP for time synchronization. You can do this with Chef, or manually:</a:t>
            </a:r>
            <a:endParaRPr lang="en-IN" sz="1400" dirty="0"/>
          </a:p>
        </p:txBody>
      </p:sp>
      <p:pic>
        <p:nvPicPr>
          <p:cNvPr id="2" name="Picture 1">
            <a:extLst>
              <a:ext uri="{FF2B5EF4-FFF2-40B4-BE49-F238E27FC236}">
                <a16:creationId xmlns:a16="http://schemas.microsoft.com/office/drawing/2014/main" id="{E48EE675-C252-421A-970D-49BAE2A01AF7}"/>
              </a:ext>
            </a:extLst>
          </p:cNvPr>
          <p:cNvPicPr>
            <a:picLocks noChangeAspect="1"/>
          </p:cNvPicPr>
          <p:nvPr/>
        </p:nvPicPr>
        <p:blipFill>
          <a:blip r:embed="rId4"/>
          <a:stretch>
            <a:fillRect/>
          </a:stretch>
        </p:blipFill>
        <p:spPr>
          <a:xfrm>
            <a:off x="2195146" y="1629730"/>
            <a:ext cx="4434353" cy="432000"/>
          </a:xfrm>
          <a:prstGeom prst="rect">
            <a:avLst/>
          </a:prstGeom>
        </p:spPr>
      </p:pic>
      <p:sp>
        <p:nvSpPr>
          <p:cNvPr id="7" name="Content Placeholder 1">
            <a:extLst>
              <a:ext uri="{FF2B5EF4-FFF2-40B4-BE49-F238E27FC236}">
                <a16:creationId xmlns:a16="http://schemas.microsoft.com/office/drawing/2014/main" id="{0E94AAD9-3117-448C-A4E1-98A1045CE0DB}"/>
              </a:ext>
            </a:extLst>
          </p:cNvPr>
          <p:cNvSpPr txBox="1">
            <a:spLocks/>
          </p:cNvSpPr>
          <p:nvPr/>
        </p:nvSpPr>
        <p:spPr bwMode="auto">
          <a:xfrm>
            <a:off x="193428" y="2106700"/>
            <a:ext cx="8757139" cy="46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altLang="en-US" sz="1400" dirty="0"/>
              <a:t>On an Ubuntu system, turn off the default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timedatectl</a:t>
            </a:r>
            <a:r>
              <a:rPr lang="en-US" altLang="en-US" sz="1400" b="1" dirty="0"/>
              <a:t> </a:t>
            </a:r>
            <a:r>
              <a:rPr lang="en-US" altLang="en-US" sz="1400" dirty="0"/>
              <a:t>synchronization service to prevent it from interfering with NTP synchronization:</a:t>
            </a:r>
            <a:endParaRPr lang="en-US" sz="1400" dirty="0"/>
          </a:p>
        </p:txBody>
      </p:sp>
      <p:pic>
        <p:nvPicPr>
          <p:cNvPr id="4" name="Picture 3">
            <a:extLst>
              <a:ext uri="{FF2B5EF4-FFF2-40B4-BE49-F238E27FC236}">
                <a16:creationId xmlns:a16="http://schemas.microsoft.com/office/drawing/2014/main" id="{7B52BA3C-2CD0-44CE-ACD4-6B4DF7A79E5C}"/>
              </a:ext>
            </a:extLst>
          </p:cNvPr>
          <p:cNvPicPr>
            <a:picLocks noChangeAspect="1"/>
          </p:cNvPicPr>
          <p:nvPr/>
        </p:nvPicPr>
        <p:blipFill>
          <a:blip r:embed="rId5"/>
          <a:stretch>
            <a:fillRect/>
          </a:stretch>
        </p:blipFill>
        <p:spPr>
          <a:xfrm>
            <a:off x="2872451" y="2614332"/>
            <a:ext cx="3079742" cy="432000"/>
          </a:xfrm>
          <a:prstGeom prst="rect">
            <a:avLst/>
          </a:prstGeom>
        </p:spPr>
      </p:pic>
      <p:sp>
        <p:nvSpPr>
          <p:cNvPr id="8" name="Content Placeholder 1">
            <a:extLst>
              <a:ext uri="{FF2B5EF4-FFF2-40B4-BE49-F238E27FC236}">
                <a16:creationId xmlns:a16="http://schemas.microsoft.com/office/drawing/2014/main" id="{162B9908-B6F8-4FBC-98EE-6CD7B910A92B}"/>
              </a:ext>
            </a:extLst>
          </p:cNvPr>
          <p:cNvSpPr txBox="1">
            <a:spLocks/>
          </p:cNvSpPr>
          <p:nvPr/>
        </p:nvSpPr>
        <p:spPr bwMode="auto">
          <a:xfrm>
            <a:off x="193428" y="3097534"/>
            <a:ext cx="8757139" cy="380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After NTP is installed, ensure that it is synchronizing with a timeserver in its default pool. This may take a few minutes, so repeat the command until you see the following:</a:t>
            </a:r>
          </a:p>
          <a:p>
            <a:pPr>
              <a:buFont typeface="Arial" panose="020B0604020202020204" pitchFamily="34" charset="0"/>
              <a:buChar char="•"/>
            </a:pPr>
            <a:r>
              <a:rPr lang="en-US" sz="1400" dirty="0"/>
              <a:t>When this shows up, you can install Chef Infra Server.</a:t>
            </a:r>
          </a:p>
          <a:p>
            <a:pPr>
              <a:buFont typeface="Arial" panose="020B0604020202020204" pitchFamily="34" charset="0"/>
              <a:buChar char="•"/>
            </a:pPr>
            <a:endParaRPr lang="en-US" altLang="en-US" sz="1400" dirty="0"/>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b="1" dirty="0"/>
          </a:p>
          <a:p>
            <a:pPr marL="0" indent="0">
              <a:buFont typeface="Wingdings" panose="05000000000000000000" pitchFamily="2" charset="2"/>
              <a:buNone/>
            </a:pPr>
            <a:endParaRPr lang="en-US" sz="1400" dirty="0"/>
          </a:p>
        </p:txBody>
      </p:sp>
      <p:pic>
        <p:nvPicPr>
          <p:cNvPr id="5" name="Picture 4">
            <a:extLst>
              <a:ext uri="{FF2B5EF4-FFF2-40B4-BE49-F238E27FC236}">
                <a16:creationId xmlns:a16="http://schemas.microsoft.com/office/drawing/2014/main" id="{4D2289B0-008F-436B-B342-C926BB543D9A}"/>
              </a:ext>
            </a:extLst>
          </p:cNvPr>
          <p:cNvPicPr>
            <a:picLocks noChangeAspect="1"/>
          </p:cNvPicPr>
          <p:nvPr/>
        </p:nvPicPr>
        <p:blipFill>
          <a:blip r:embed="rId6"/>
          <a:stretch>
            <a:fillRect/>
          </a:stretch>
        </p:blipFill>
        <p:spPr>
          <a:xfrm>
            <a:off x="2023032" y="4021061"/>
            <a:ext cx="4733793" cy="936000"/>
          </a:xfrm>
          <a:prstGeom prst="rect">
            <a:avLst/>
          </a:prstGeom>
        </p:spPr>
      </p:pic>
    </p:spTree>
    <p:custDataLst>
      <p:tags r:id="rId1"/>
    </p:custDataLst>
    <p:extLst>
      <p:ext uri="{BB962C8B-B14F-4D97-AF65-F5344CB8AC3E}">
        <p14:creationId xmlns:p14="http://schemas.microsoft.com/office/powerpoint/2010/main" val="4017281913"/>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 (Contd.)</a:t>
            </a:r>
          </a:p>
        </p:txBody>
      </p:sp>
      <p:sp>
        <p:nvSpPr>
          <p:cNvPr id="9" name="Content Placeholder 1"/>
          <p:cNvSpPr>
            <a:spLocks noGrp="1"/>
          </p:cNvSpPr>
          <p:nvPr>
            <p:ph idx="1"/>
          </p:nvPr>
        </p:nvSpPr>
        <p:spPr>
          <a:xfrm>
            <a:off x="222738" y="856791"/>
            <a:ext cx="8698523" cy="1714959"/>
          </a:xfrm>
        </p:spPr>
        <p:txBody>
          <a:bodyPr/>
          <a:lstStyle/>
          <a:p>
            <a:pPr marL="0" indent="0">
              <a:buNone/>
            </a:pPr>
            <a:r>
              <a:rPr lang="en-IN" sz="1400" b="1" dirty="0"/>
              <a:t>Install Chef Infra Server</a:t>
            </a:r>
          </a:p>
          <a:p>
            <a:pPr>
              <a:buFont typeface="Arial" panose="020B0604020202020204" pitchFamily="34" charset="0"/>
              <a:buChar char="•"/>
            </a:pPr>
            <a:r>
              <a:rPr lang="en-US" sz="1400" dirty="0"/>
              <a:t>Chef Infra Server stores configuration and provides it to Clients automatically, when polled, enabling Clients to converge themselves to a desired state. </a:t>
            </a:r>
          </a:p>
          <a:p>
            <a:pPr>
              <a:buFont typeface="Arial" panose="020B0604020202020204" pitchFamily="34" charset="0"/>
              <a:buChar char="•"/>
            </a:pPr>
            <a:r>
              <a:rPr lang="en-US" sz="1400" dirty="0"/>
              <a:t>To install Chef Infra Server on Ubuntu 18.04, you can perform steps similar to the manual Workstation install after obtaining the URL of the .deb package. At time of writing, the current stable version was 13.1.13-1.</a:t>
            </a:r>
            <a:endParaRPr lang="en-IN" sz="1400" dirty="0"/>
          </a:p>
        </p:txBody>
      </p:sp>
      <p:pic>
        <p:nvPicPr>
          <p:cNvPr id="2" name="Picture 1">
            <a:extLst>
              <a:ext uri="{FF2B5EF4-FFF2-40B4-BE49-F238E27FC236}">
                <a16:creationId xmlns:a16="http://schemas.microsoft.com/office/drawing/2014/main" id="{58259E6D-C35A-4F0E-8708-52D596F9797F}"/>
              </a:ext>
            </a:extLst>
          </p:cNvPr>
          <p:cNvPicPr>
            <a:picLocks noChangeAspect="1"/>
          </p:cNvPicPr>
          <p:nvPr/>
        </p:nvPicPr>
        <p:blipFill>
          <a:blip r:embed="rId4"/>
          <a:stretch>
            <a:fillRect/>
          </a:stretch>
        </p:blipFill>
        <p:spPr>
          <a:xfrm>
            <a:off x="376555" y="2597063"/>
            <a:ext cx="8544706" cy="720000"/>
          </a:xfrm>
          <a:prstGeom prst="rect">
            <a:avLst/>
          </a:prstGeom>
        </p:spPr>
      </p:pic>
      <p:sp>
        <p:nvSpPr>
          <p:cNvPr id="6" name="Content Placeholder 1">
            <a:extLst>
              <a:ext uri="{FF2B5EF4-FFF2-40B4-BE49-F238E27FC236}">
                <a16:creationId xmlns:a16="http://schemas.microsoft.com/office/drawing/2014/main" id="{5250D34C-6EE5-4352-834A-EECA6FB49D72}"/>
              </a:ext>
            </a:extLst>
          </p:cNvPr>
          <p:cNvSpPr txBox="1">
            <a:spLocks/>
          </p:cNvSpPr>
          <p:nvPr/>
        </p:nvSpPr>
        <p:spPr bwMode="auto">
          <a:xfrm>
            <a:off x="222738" y="3423528"/>
            <a:ext cx="8698523" cy="407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After Chef Infra Server is installed, issue the following command to tell it to read its default configuration, initialize, and start all services. </a:t>
            </a:r>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dirty="0"/>
          </a:p>
        </p:txBody>
      </p:sp>
      <p:pic>
        <p:nvPicPr>
          <p:cNvPr id="3" name="Picture 2">
            <a:extLst>
              <a:ext uri="{FF2B5EF4-FFF2-40B4-BE49-F238E27FC236}">
                <a16:creationId xmlns:a16="http://schemas.microsoft.com/office/drawing/2014/main" id="{3EAC51CF-FD5E-497B-BB1A-EDCFB02AF816}"/>
              </a:ext>
            </a:extLst>
          </p:cNvPr>
          <p:cNvPicPr>
            <a:picLocks noChangeAspect="1"/>
          </p:cNvPicPr>
          <p:nvPr/>
        </p:nvPicPr>
        <p:blipFill>
          <a:blip r:embed="rId5"/>
          <a:stretch>
            <a:fillRect/>
          </a:stretch>
        </p:blipFill>
        <p:spPr>
          <a:xfrm>
            <a:off x="2594249" y="4200682"/>
            <a:ext cx="3955500" cy="432000"/>
          </a:xfrm>
          <a:prstGeom prst="rect">
            <a:avLst/>
          </a:prstGeom>
        </p:spPr>
      </p:pic>
    </p:spTree>
    <p:custDataLst>
      <p:tags r:id="rId1"/>
    </p:custDataLst>
    <p:extLst>
      <p:ext uri="{BB962C8B-B14F-4D97-AF65-F5344CB8AC3E}">
        <p14:creationId xmlns:p14="http://schemas.microsoft.com/office/powerpoint/2010/main" val="2811092426"/>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 (Contd.)</a:t>
            </a:r>
          </a:p>
        </p:txBody>
      </p:sp>
      <p:sp>
        <p:nvSpPr>
          <p:cNvPr id="9" name="Content Placeholder 1"/>
          <p:cNvSpPr>
            <a:spLocks noGrp="1"/>
          </p:cNvSpPr>
          <p:nvPr>
            <p:ph idx="1"/>
          </p:nvPr>
        </p:nvSpPr>
        <p:spPr>
          <a:xfrm>
            <a:off x="222738" y="856791"/>
            <a:ext cx="8698523" cy="763192"/>
          </a:xfrm>
        </p:spPr>
        <p:txBody>
          <a:bodyPr/>
          <a:lstStyle/>
          <a:p>
            <a:pPr marL="0" indent="0">
              <a:buNone/>
            </a:pPr>
            <a:r>
              <a:rPr lang="en-IN" sz="1400" b="1" dirty="0"/>
              <a:t>Install Chef-Manage</a:t>
            </a:r>
          </a:p>
          <a:p>
            <a:pPr>
              <a:buFont typeface="Arial" panose="020B0604020202020204" pitchFamily="34" charset="0"/>
              <a:buChar char="•"/>
            </a:pPr>
            <a:r>
              <a:rPr lang="en-US" sz="1400" dirty="0"/>
              <a:t>You can also install the web interface for Chef server. This can be done by entering:</a:t>
            </a:r>
            <a:endParaRPr lang="en-IN" sz="1400" dirty="0"/>
          </a:p>
        </p:txBody>
      </p:sp>
      <p:pic>
        <p:nvPicPr>
          <p:cNvPr id="24" name="Picture 23">
            <a:extLst>
              <a:ext uri="{FF2B5EF4-FFF2-40B4-BE49-F238E27FC236}">
                <a16:creationId xmlns:a16="http://schemas.microsoft.com/office/drawing/2014/main" id="{66C615CD-9A6F-4AC4-A55F-8644AD58FD39}"/>
              </a:ext>
            </a:extLst>
          </p:cNvPr>
          <p:cNvPicPr>
            <a:picLocks noChangeAspect="1"/>
          </p:cNvPicPr>
          <p:nvPr/>
        </p:nvPicPr>
        <p:blipFill>
          <a:blip r:embed="rId4"/>
          <a:stretch>
            <a:fillRect/>
          </a:stretch>
        </p:blipFill>
        <p:spPr>
          <a:xfrm>
            <a:off x="2453789" y="1619983"/>
            <a:ext cx="4008000" cy="360000"/>
          </a:xfrm>
          <a:prstGeom prst="rect">
            <a:avLst/>
          </a:prstGeom>
        </p:spPr>
      </p:pic>
      <p:sp>
        <p:nvSpPr>
          <p:cNvPr id="6" name="Content Placeholder 1">
            <a:extLst>
              <a:ext uri="{FF2B5EF4-FFF2-40B4-BE49-F238E27FC236}">
                <a16:creationId xmlns:a16="http://schemas.microsoft.com/office/drawing/2014/main" id="{F01D14BA-276B-4767-A09D-53EAEE98A0CE}"/>
              </a:ext>
            </a:extLst>
          </p:cNvPr>
          <p:cNvSpPr txBox="1">
            <a:spLocks/>
          </p:cNvSpPr>
          <p:nvPr/>
        </p:nvSpPr>
        <p:spPr bwMode="auto">
          <a:xfrm>
            <a:off x="222738" y="2033122"/>
            <a:ext cx="8698523" cy="53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When the process completes, restart the server and manage components. These are Chef operations, and may take a while, as before.</a:t>
            </a:r>
          </a:p>
        </p:txBody>
      </p:sp>
      <p:pic>
        <p:nvPicPr>
          <p:cNvPr id="25" name="Picture 24">
            <a:extLst>
              <a:ext uri="{FF2B5EF4-FFF2-40B4-BE49-F238E27FC236}">
                <a16:creationId xmlns:a16="http://schemas.microsoft.com/office/drawing/2014/main" id="{7BDD4F49-0F2F-4815-AF6A-99DAAFE6F441}"/>
              </a:ext>
            </a:extLst>
          </p:cNvPr>
          <p:cNvPicPr>
            <a:picLocks noChangeAspect="1"/>
          </p:cNvPicPr>
          <p:nvPr/>
        </p:nvPicPr>
        <p:blipFill>
          <a:blip r:embed="rId5"/>
          <a:stretch>
            <a:fillRect/>
          </a:stretch>
        </p:blipFill>
        <p:spPr>
          <a:xfrm>
            <a:off x="2033221" y="2655830"/>
            <a:ext cx="4813043" cy="1080000"/>
          </a:xfrm>
          <a:prstGeom prst="rect">
            <a:avLst/>
          </a:prstGeom>
        </p:spPr>
      </p:pic>
      <p:sp>
        <p:nvSpPr>
          <p:cNvPr id="7" name="Content Placeholder 1">
            <a:extLst>
              <a:ext uri="{FF2B5EF4-FFF2-40B4-BE49-F238E27FC236}">
                <a16:creationId xmlns:a16="http://schemas.microsoft.com/office/drawing/2014/main" id="{C97C3C09-A65B-437B-964C-19A5844BD171}"/>
              </a:ext>
            </a:extLst>
          </p:cNvPr>
          <p:cNvSpPr txBox="1">
            <a:spLocks/>
          </p:cNvSpPr>
          <p:nvPr/>
        </p:nvSpPr>
        <p:spPr bwMode="auto">
          <a:xfrm>
            <a:off x="90480" y="3831727"/>
            <a:ext cx="8698523" cy="407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altLang="en-US" sz="1400" dirty="0"/>
              <a:t>The argument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--accept-license</a:t>
            </a:r>
            <a:r>
              <a:rPr lang="en-US" altLang="en-US" sz="1400" b="1" dirty="0">
                <a:latin typeface="Times New Roman" panose="02020603050405020304" pitchFamily="18" charset="0"/>
                <a:cs typeface="Times New Roman" panose="02020603050405020304" pitchFamily="18" charset="0"/>
              </a:rPr>
              <a:t> </a:t>
            </a:r>
            <a:r>
              <a:rPr lang="en-US" altLang="en-US" sz="1400" dirty="0"/>
              <a:t>prevents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chef-manage-ctl</a:t>
            </a:r>
            <a:r>
              <a:rPr lang="en-US" altLang="en-US" sz="1400" b="1" dirty="0"/>
              <a:t> </a:t>
            </a:r>
            <a:r>
              <a:rPr lang="en-US" altLang="en-US" sz="1400" dirty="0"/>
              <a:t>from stopping to ask you about the unique licenses for this product. When this process is complete, you can visit the console in a browser via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https://&lt;IP_OF_CHEF_SERVER&gt;</a:t>
            </a:r>
            <a:r>
              <a:rPr lang="en-US" altLang="en-US" sz="1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0" indent="0">
              <a:buFont typeface="Wingdings" panose="05000000000000000000" pitchFamily="2" charset="2"/>
              <a:buNone/>
            </a:pPr>
            <a:endParaRPr lang="en-US" sz="1400" dirty="0"/>
          </a:p>
        </p:txBody>
      </p:sp>
    </p:spTree>
    <p:custDataLst>
      <p:tags r:id="rId1"/>
    </p:custDataLst>
    <p:extLst>
      <p:ext uri="{BB962C8B-B14F-4D97-AF65-F5344CB8AC3E}">
        <p14:creationId xmlns:p14="http://schemas.microsoft.com/office/powerpoint/2010/main" val="3365191728"/>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Install and Use Chef (Contd.)</a:t>
            </a:r>
          </a:p>
        </p:txBody>
      </p:sp>
      <p:sp>
        <p:nvSpPr>
          <p:cNvPr id="9" name="Content Placeholder 1"/>
          <p:cNvSpPr>
            <a:spLocks noGrp="1"/>
          </p:cNvSpPr>
          <p:nvPr>
            <p:ph idx="1"/>
          </p:nvPr>
        </p:nvSpPr>
        <p:spPr>
          <a:xfrm>
            <a:off x="222738" y="831273"/>
            <a:ext cx="8698523" cy="4078624"/>
          </a:xfrm>
        </p:spPr>
        <p:txBody>
          <a:bodyPr/>
          <a:lstStyle/>
          <a:p>
            <a:pPr marL="0" indent="0">
              <a:buNone/>
            </a:pPr>
            <a:r>
              <a:rPr lang="en-IN" sz="1400" b="1" dirty="0"/>
              <a:t>Finish configuring Workstation </a:t>
            </a:r>
          </a:p>
          <a:p>
            <a:pPr>
              <a:buFont typeface="Arial" panose="020B0604020202020204" pitchFamily="34" charset="0"/>
              <a:buChar char="•"/>
            </a:pPr>
            <a:r>
              <a:rPr lang="en-US" sz="1400" dirty="0"/>
              <a:t>Before Chef Workstation can talk to your Infra Server, you need to do a little configuration.</a:t>
            </a:r>
          </a:p>
          <a:p>
            <a:pPr>
              <a:buFont typeface="Arial" panose="020B0604020202020204" pitchFamily="34" charset="0"/>
              <a:buChar char="•"/>
            </a:pPr>
            <a:r>
              <a:rPr lang="en-US" sz="1400" dirty="0"/>
              <a:t>To begin, retrieve the keys generated during Server configuration, and store them in the folder</a:t>
            </a:r>
            <a:r>
              <a:rPr lang="en-US" sz="1400" b="1" dirty="0"/>
              <a:t>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/home/myname/.chef</a:t>
            </a:r>
            <a:r>
              <a:rPr lang="en-US" sz="1400" b="1" dirty="0"/>
              <a:t> </a:t>
            </a:r>
            <a:r>
              <a:rPr lang="en-IN" sz="1400" dirty="0"/>
              <a:t>created during Workstation installation:</a:t>
            </a:r>
          </a:p>
        </p:txBody>
      </p:sp>
      <p:pic>
        <p:nvPicPr>
          <p:cNvPr id="2" name="Picture 1">
            <a:extLst>
              <a:ext uri="{FF2B5EF4-FFF2-40B4-BE49-F238E27FC236}">
                <a16:creationId xmlns:a16="http://schemas.microsoft.com/office/drawing/2014/main" id="{5567E16E-3F6F-4525-AB28-A0F4D9A448DA}"/>
              </a:ext>
            </a:extLst>
          </p:cNvPr>
          <p:cNvPicPr>
            <a:picLocks noChangeAspect="1"/>
          </p:cNvPicPr>
          <p:nvPr/>
        </p:nvPicPr>
        <p:blipFill>
          <a:blip r:embed="rId4"/>
          <a:stretch>
            <a:fillRect/>
          </a:stretch>
        </p:blipFill>
        <p:spPr>
          <a:xfrm>
            <a:off x="2209067" y="2249226"/>
            <a:ext cx="4432941" cy="720000"/>
          </a:xfrm>
          <a:prstGeom prst="rect">
            <a:avLst/>
          </a:prstGeom>
        </p:spPr>
      </p:pic>
      <p:sp>
        <p:nvSpPr>
          <p:cNvPr id="5" name="Content Placeholder 1">
            <a:extLst>
              <a:ext uri="{FF2B5EF4-FFF2-40B4-BE49-F238E27FC236}">
                <a16:creationId xmlns:a16="http://schemas.microsoft.com/office/drawing/2014/main" id="{2A92F2D2-0680-42FC-8048-B8790620DE75}"/>
              </a:ext>
            </a:extLst>
          </p:cNvPr>
          <p:cNvSpPr txBox="1">
            <a:spLocks/>
          </p:cNvSpPr>
          <p:nvPr/>
        </p:nvSpPr>
        <p:spPr bwMode="auto">
          <a:xfrm>
            <a:off x="222737" y="3104188"/>
            <a:ext cx="8698523" cy="407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defTabSz="914400" eaLnBrk="0" hangingPunct="0">
              <a:spcBef>
                <a:spcPct val="0"/>
              </a:spcBef>
              <a:spcAft>
                <a:spcPct val="0"/>
              </a:spcAft>
              <a:buClrTx/>
              <a:buSzTx/>
              <a:buFont typeface="Arial" panose="020B0604020202020204" pitchFamily="34" charset="0"/>
              <a:buChar char="•"/>
            </a:pP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/path/</a:t>
            </a:r>
            <a:r>
              <a:rPr lang="en-US" altLang="en-US" sz="1400" b="1" dirty="0"/>
              <a:t> </a:t>
            </a:r>
            <a:r>
              <a:rPr lang="en-US" altLang="en-US" sz="1400" dirty="0"/>
              <a:t>is the path from your home directory on the Server to the directory in which the Server stored keys.</a:t>
            </a:r>
          </a:p>
          <a:p>
            <a:pPr defTabSz="914400" eaLnBrk="0" hangingPunct="0">
              <a:spcBef>
                <a:spcPct val="0"/>
              </a:spcBef>
              <a:spcAft>
                <a:spcPct val="0"/>
              </a:spcAft>
              <a:buClrTx/>
              <a:buSzTx/>
              <a:buFont typeface="Arial" panose="020B0604020202020204" pitchFamily="34" charset="0"/>
              <a:buChar char="•"/>
            </a:pPr>
            <a:r>
              <a:rPr lang="en-US" altLang="en-US" sz="1400" dirty="0"/>
              <a:t>If you are not using keywise authentication to your Server,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scp</a:t>
            </a:r>
            <a:r>
              <a:rPr lang="en-US" altLang="en-US" sz="1400" dirty="0"/>
              <a:t> will ask for your password.</a:t>
            </a:r>
          </a:p>
          <a:p>
            <a:pPr defTabSz="914400" eaLnBrk="0" hangingPunct="0">
              <a:spcBef>
                <a:spcPct val="0"/>
              </a:spcBef>
              <a:spcAft>
                <a:spcPct val="0"/>
              </a:spcAft>
              <a:buClrTx/>
              <a:buSzTx/>
              <a:buFont typeface="Arial" panose="020B0604020202020204" pitchFamily="34" charset="0"/>
              <a:buChar char="•"/>
            </a:pPr>
            <a:r>
              <a:rPr lang="en-US" altLang="en-US" sz="1400" dirty="0"/>
              <a:t>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a:t>
            </a:r>
            <a:r>
              <a:rPr lang="en-US" altLang="en-US" sz="1400" dirty="0"/>
              <a:t> after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user@host:</a:t>
            </a:r>
            <a:r>
              <a:rPr lang="en-US" altLang="en-US" sz="1400" dirty="0"/>
              <a:t> refers to your original user's home directory, from which the path is figured. </a:t>
            </a:r>
          </a:p>
          <a:p>
            <a:pPr defTabSz="914400" eaLnBrk="0" hangingPunct="0">
              <a:spcBef>
                <a:spcPct val="0"/>
              </a:spcBef>
              <a:spcAft>
                <a:spcPct val="0"/>
              </a:spcAft>
              <a:buClrTx/>
              <a:buSzTx/>
              <a:buFont typeface="Arial" panose="020B0604020202020204" pitchFamily="34" charset="0"/>
              <a:buChar char="•"/>
            </a:pPr>
            <a:r>
              <a:rPr lang="en-US" altLang="en-US" sz="1400" dirty="0"/>
              <a:t>The wildcard expression finds files ending in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.p</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em</a:t>
            </a:r>
            <a:r>
              <a:rPr lang="en-US" altLang="en-US" sz="1400" b="1" dirty="0"/>
              <a:t> </a:t>
            </a:r>
            <a:r>
              <a:rPr lang="en-US" altLang="en-US" sz="1400" dirty="0"/>
              <a:t>at that path. The closing dot means copy to the current working directory. </a:t>
            </a:r>
          </a:p>
          <a:p>
            <a:pPr defTabSz="914400" eaLnBrk="0" hangingPunct="0">
              <a:spcBef>
                <a:spcPct val="0"/>
              </a:spcBef>
              <a:spcAft>
                <a:spcPct val="0"/>
              </a:spcAft>
              <a:buClrTx/>
              <a:buSzTx/>
              <a:buFont typeface="Arial" panose="020B0604020202020204" pitchFamily="34" charset="0"/>
              <a:buChar char="•"/>
            </a:pPr>
            <a:r>
              <a:rPr lang="en-US" altLang="en-US" sz="1400" dirty="0"/>
              <a:t>Run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ls</a:t>
            </a:r>
            <a:r>
              <a:rPr lang="en-US" altLang="en-US" sz="1400" dirty="0"/>
              <a:t> command from within the </a:t>
            </a:r>
            <a:r>
              <a:rPr lang="en-US" altLang="en-US" sz="1400" dirty="0">
                <a:solidFill>
                  <a:schemeClr val="bg1"/>
                </a:solidFill>
                <a:highlight>
                  <a:srgbClr val="000000"/>
                </a:highlight>
                <a:latin typeface="Times New Roman" panose="02020603050405020304" pitchFamily="18" charset="0"/>
                <a:cs typeface="Times New Roman" panose="02020603050405020304" pitchFamily="18" charset="0"/>
              </a:rPr>
              <a:t>.c</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hef</a:t>
            </a:r>
            <a:r>
              <a:rPr lang="en-US" altLang="en-US" sz="1400" b="1" dirty="0"/>
              <a:t> </a:t>
            </a:r>
            <a:r>
              <a:rPr lang="en-US" altLang="en-US" sz="1400" dirty="0"/>
              <a:t>folder to see if your keys made it.</a:t>
            </a:r>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b="1" dirty="0"/>
          </a:p>
          <a:p>
            <a:pPr marL="0" indent="0">
              <a:buFont typeface="Wingdings" panose="05000000000000000000" pitchFamily="2" charset="2"/>
              <a:buNone/>
            </a:pPr>
            <a:endParaRPr lang="en-US" sz="1400" dirty="0"/>
          </a:p>
        </p:txBody>
      </p:sp>
    </p:spTree>
    <p:custDataLst>
      <p:tags r:id="rId1"/>
    </p:custDataLst>
    <p:extLst>
      <p:ext uri="{BB962C8B-B14F-4D97-AF65-F5344CB8AC3E}">
        <p14:creationId xmlns:p14="http://schemas.microsoft.com/office/powerpoint/2010/main" val="1054767616"/>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Prepare to Use Knife</a:t>
            </a:r>
          </a:p>
        </p:txBody>
      </p:sp>
      <p:sp>
        <p:nvSpPr>
          <p:cNvPr id="9" name="Content Placeholder 1"/>
          <p:cNvSpPr>
            <a:spLocks noGrp="1"/>
          </p:cNvSpPr>
          <p:nvPr>
            <p:ph idx="1"/>
          </p:nvPr>
        </p:nvSpPr>
        <p:spPr>
          <a:xfrm>
            <a:off x="175847" y="856791"/>
            <a:ext cx="8666702" cy="4245316"/>
          </a:xfrm>
        </p:spPr>
        <p:txBody>
          <a:bodyPr/>
          <a:lstStyle/>
          <a:p>
            <a:pPr marL="0" indent="0">
              <a:buNone/>
            </a:pPr>
            <a:r>
              <a:rPr lang="en-IN" sz="1600" b="1" dirty="0"/>
              <a:t>Prepare to use Knife</a:t>
            </a:r>
            <a:endParaRPr lang="en-US" sz="1600" dirty="0"/>
          </a:p>
          <a:p>
            <a:pPr marL="0" indent="0">
              <a:buNone/>
            </a:pPr>
            <a:r>
              <a:rPr lang="en-US" sz="1600" dirty="0"/>
              <a:t>Knife is a tool for managing cookbooks, recipes, nodes, and other assets, and for interacting with the Chef Infra Server.</a:t>
            </a:r>
          </a:p>
          <a:p>
            <a:pPr>
              <a:buFont typeface="Arial" panose="020B0604020202020204" pitchFamily="34" charset="0"/>
              <a:buChar char="•"/>
            </a:pPr>
            <a:r>
              <a:rPr lang="en-US" sz="1600" dirty="0"/>
              <a:t>Within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.chef</a:t>
            </a:r>
            <a:r>
              <a:rPr lang="en-US" sz="1600" b="1" dirty="0"/>
              <a:t> </a:t>
            </a:r>
            <a:r>
              <a:rPr lang="en-US" sz="1600" dirty="0"/>
              <a:t>folder, folder, edit the (initially empty) file named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config.rb</a:t>
            </a:r>
            <a:r>
              <a:rPr lang="en-US" sz="1600" b="1" dirty="0"/>
              <a:t> </a:t>
            </a:r>
            <a:r>
              <a:rPr lang="en-US" sz="1600" dirty="0"/>
              <a:t>and include the following lines of code, adapting them to your environment:</a:t>
            </a:r>
          </a:p>
          <a:p>
            <a:pPr marL="0" indent="0">
              <a:buNone/>
            </a:pPr>
            <a:endParaRPr lang="en-US" sz="1600" dirty="0"/>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IN" sz="1600" dirty="0"/>
          </a:p>
        </p:txBody>
      </p:sp>
      <p:pic>
        <p:nvPicPr>
          <p:cNvPr id="5" name="Picture 4">
            <a:extLst>
              <a:ext uri="{FF2B5EF4-FFF2-40B4-BE49-F238E27FC236}">
                <a16:creationId xmlns:a16="http://schemas.microsoft.com/office/drawing/2014/main" id="{63552CE0-CC1F-4142-ABEE-322739AEF1AC}"/>
              </a:ext>
            </a:extLst>
          </p:cNvPr>
          <p:cNvPicPr>
            <a:picLocks noChangeAspect="1"/>
          </p:cNvPicPr>
          <p:nvPr/>
        </p:nvPicPr>
        <p:blipFill>
          <a:blip r:embed="rId4"/>
          <a:stretch>
            <a:fillRect/>
          </a:stretch>
        </p:blipFill>
        <p:spPr>
          <a:xfrm>
            <a:off x="1641964" y="2476959"/>
            <a:ext cx="6070737" cy="2160000"/>
          </a:xfrm>
          <a:prstGeom prst="rect">
            <a:avLst/>
          </a:prstGeom>
        </p:spPr>
      </p:pic>
    </p:spTree>
    <p:custDataLst>
      <p:tags r:id="rId1"/>
    </p:custDataLst>
    <p:extLst>
      <p:ext uri="{BB962C8B-B14F-4D97-AF65-F5344CB8AC3E}">
        <p14:creationId xmlns:p14="http://schemas.microsoft.com/office/powerpoint/2010/main" val="2747128791"/>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Prepare to Use Knife (Contd.)</a:t>
            </a:r>
          </a:p>
        </p:txBody>
      </p:sp>
      <p:sp>
        <p:nvSpPr>
          <p:cNvPr id="9" name="Content Placeholder 1"/>
          <p:cNvSpPr>
            <a:spLocks noGrp="1"/>
          </p:cNvSpPr>
          <p:nvPr>
            <p:ph idx="1"/>
          </p:nvPr>
        </p:nvSpPr>
        <p:spPr>
          <a:xfrm>
            <a:off x="175847" y="856791"/>
            <a:ext cx="8666702" cy="3627286"/>
          </a:xfrm>
        </p:spPr>
        <p:txBody>
          <a:bodyPr/>
          <a:lstStyle/>
          <a:p>
            <a:pPr>
              <a:buFont typeface="Arial" panose="020B0604020202020204" pitchFamily="34" charset="0"/>
              <a:buChar char="•"/>
            </a:pPr>
            <a:r>
              <a:rPr lang="en-US" sz="1600" dirty="0"/>
              <a:t>Save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config.rb</a:t>
            </a:r>
            <a:r>
              <a:rPr lang="en-US" sz="1600" dirty="0"/>
              <a:t> file and then create the directory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/home/myname/cookbooks</a:t>
            </a:r>
            <a:r>
              <a:rPr lang="en-IN" sz="1600" dirty="0"/>
              <a:t>.</a:t>
            </a:r>
          </a:p>
          <a:p>
            <a:pPr>
              <a:buFont typeface="Arial" panose="020B0604020202020204" pitchFamily="34" charset="0"/>
              <a:buChar char="•"/>
            </a:pPr>
            <a:r>
              <a:rPr lang="en-IN" sz="1600" dirty="0"/>
              <a:t>Finally, issue the command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knife ssl fetch</a:t>
            </a:r>
            <a:r>
              <a:rPr lang="en-IN" sz="1600" dirty="0"/>
              <a:t>.</a:t>
            </a:r>
          </a:p>
          <a:p>
            <a:pPr>
              <a:buFont typeface="Arial" panose="020B0604020202020204" pitchFamily="34" charset="0"/>
              <a:buChar char="•"/>
            </a:pPr>
            <a:r>
              <a:rPr lang="en-US" sz="1600" dirty="0"/>
              <a:t>If you have correctly set up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config.rb</a:t>
            </a:r>
            <a:r>
              <a:rPr lang="en-US" sz="1600" dirty="0"/>
              <a:t>, Knife will consult with your server, retrieve its certificate, and store it in the directory.</a:t>
            </a:r>
          </a:p>
          <a:p>
            <a:pPr>
              <a:buFont typeface="Arial" panose="020B0604020202020204" pitchFamily="34" charset="0"/>
              <a:buChar char="•"/>
            </a:pPr>
            <a:r>
              <a:rPr lang="en-US" sz="1600" dirty="0"/>
              <a:t>Chef will find this automatically when it is time to connect with the server, providing assurance that the server is authentic.</a:t>
            </a:r>
            <a:endParaRPr lang="en-IN" sz="1600" dirty="0"/>
          </a:p>
          <a:p>
            <a:pPr marL="0" indent="0">
              <a:buNone/>
            </a:pPr>
            <a:endParaRPr lang="en-IN" sz="1600" dirty="0"/>
          </a:p>
          <a:p>
            <a:pPr marL="0" indent="0">
              <a:buNone/>
            </a:pPr>
            <a:endParaRPr lang="en-IN" sz="1600" dirty="0"/>
          </a:p>
        </p:txBody>
      </p:sp>
    </p:spTree>
    <p:custDataLst>
      <p:tags r:id="rId1"/>
    </p:custDataLst>
    <p:extLst>
      <p:ext uri="{BB962C8B-B14F-4D97-AF65-F5344CB8AC3E}">
        <p14:creationId xmlns:p14="http://schemas.microsoft.com/office/powerpoint/2010/main" val="162007102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(Contd.)</a:t>
            </a:r>
          </a:p>
        </p:txBody>
      </p:sp>
      <p:sp>
        <p:nvSpPr>
          <p:cNvPr id="11266" name="Content Placeholder 1"/>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b="1" dirty="0"/>
              <a:t>Topic 7.6</a:t>
            </a:r>
          </a:p>
          <a:p>
            <a:pPr marL="341313" lvl="1" indent="-171450" defTabSz="457200">
              <a:buFont typeface="Arial" panose="020B0604020202020204" pitchFamily="34" charset="0"/>
              <a:buChar char="•"/>
            </a:pPr>
            <a:r>
              <a:rPr lang="en-US" sz="1600" dirty="0"/>
              <a:t>Ask the class to share their understanding of automated testing. Conduct a discussion on the same.</a:t>
            </a:r>
          </a:p>
          <a:p>
            <a:pPr lvl="1">
              <a:lnSpc>
                <a:spcPct val="85000"/>
              </a:lnSpc>
              <a:spcBef>
                <a:spcPct val="30000"/>
              </a:spcBef>
            </a:pPr>
            <a:r>
              <a:rPr lang="en-US" sz="1600" dirty="0"/>
              <a:t>Discuss pyATS and its features.</a:t>
            </a:r>
          </a:p>
          <a:p>
            <a:pPr lvl="1">
              <a:lnSpc>
                <a:spcPct val="85000"/>
              </a:lnSpc>
              <a:spcBef>
                <a:spcPct val="30000"/>
              </a:spcBef>
            </a:pPr>
            <a:endParaRPr lang="en-US" sz="1600" dirty="0"/>
          </a:p>
          <a:p>
            <a:pPr marL="0" indent="0">
              <a:lnSpc>
                <a:spcPct val="85000"/>
              </a:lnSpc>
              <a:spcBef>
                <a:spcPct val="30000"/>
              </a:spcBef>
              <a:buNone/>
            </a:pPr>
            <a:r>
              <a:rPr lang="en-US" sz="1600" b="1" dirty="0"/>
              <a:t>Topic 7.7</a:t>
            </a:r>
          </a:p>
          <a:p>
            <a:pPr lvl="1">
              <a:lnSpc>
                <a:spcPct val="85000"/>
              </a:lnSpc>
              <a:spcBef>
                <a:spcPct val="30000"/>
              </a:spcBef>
            </a:pPr>
            <a:r>
              <a:rPr lang="en-US" sz="1600" dirty="0"/>
              <a:t>Explain network simulation and VIRL.</a:t>
            </a:r>
          </a:p>
          <a:p>
            <a:pPr>
              <a:lnSpc>
                <a:spcPct val="85000"/>
              </a:lnSpc>
              <a:spcBef>
                <a:spcPct val="30000"/>
              </a:spcBef>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p14="http://schemas.microsoft.com/office/powerpoint/2010/main" val="2199869689"/>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Prepare to Use Knife (Contd.)</a:t>
            </a:r>
          </a:p>
        </p:txBody>
      </p:sp>
      <p:sp>
        <p:nvSpPr>
          <p:cNvPr id="9" name="Content Placeholder 1"/>
          <p:cNvSpPr>
            <a:spLocks noGrp="1"/>
          </p:cNvSpPr>
          <p:nvPr>
            <p:ph idx="1"/>
          </p:nvPr>
        </p:nvSpPr>
        <p:spPr>
          <a:xfrm>
            <a:off x="181708" y="760935"/>
            <a:ext cx="8733692" cy="3691763"/>
          </a:xfrm>
        </p:spPr>
        <p:txBody>
          <a:bodyPr/>
          <a:lstStyle/>
          <a:p>
            <a:pPr marL="0" indent="0">
              <a:buNone/>
            </a:pPr>
            <a:r>
              <a:rPr lang="en-US" sz="1600" b="1" dirty="0"/>
              <a:t>Bootstrap a target node with knife</a:t>
            </a:r>
            <a:endParaRPr lang="en-US" sz="1600" dirty="0"/>
          </a:p>
          <a:p>
            <a:pPr>
              <a:buFont typeface="Arial" panose="020B0604020202020204" pitchFamily="34" charset="0"/>
              <a:buChar char="•"/>
            </a:pPr>
            <a:r>
              <a:rPr lang="en-US" sz="1600" dirty="0"/>
              <a:t>After Knife is configured, you can bootstrap your target node.</a:t>
            </a:r>
          </a:p>
          <a:p>
            <a:pPr>
              <a:buFont typeface="Arial" panose="020B0604020202020204" pitchFamily="34" charset="0"/>
              <a:buChar char="•"/>
            </a:pPr>
            <a:r>
              <a:rPr lang="en-US" sz="1600" dirty="0"/>
              <a:t>To bootstrap, issue the following command, replacing variable fields with your information. </a:t>
            </a:r>
            <a:r>
              <a:rPr lang="en-US" altLang="en-US" sz="1600" dirty="0"/>
              <a:t>The command is set up to use keywise authentication to the target machine.</a:t>
            </a:r>
          </a:p>
          <a:p>
            <a:pPr>
              <a:buFont typeface="Arial" panose="020B0604020202020204" pitchFamily="34" charset="0"/>
              <a:buChar char="•"/>
            </a:pPr>
            <a:r>
              <a:rPr lang="en-US" altLang="en-US" sz="1600" dirty="0"/>
              <a:t>The redundant </a:t>
            </a:r>
            <a:r>
              <a:rPr lang="en-US" altLang="en-US" sz="1600" dirty="0">
                <a:solidFill>
                  <a:schemeClr val="bg1"/>
                </a:solidFill>
                <a:highlight>
                  <a:srgbClr val="000000"/>
                </a:highlight>
                <a:latin typeface="Times New Roman" panose="02020603050405020304" pitchFamily="18" charset="0"/>
                <a:cs typeface="Times New Roman" panose="02020603050405020304" pitchFamily="18" charset="0"/>
              </a:rPr>
              <a:t>--sud</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o</a:t>
            </a:r>
            <a:r>
              <a:rPr lang="en-US" altLang="en-US" sz="1600" b="1" dirty="0"/>
              <a:t> </a:t>
            </a:r>
            <a:r>
              <a:rPr lang="en-US" altLang="en-US" sz="1600" dirty="0"/>
              <a:t>and </a:t>
            </a:r>
            <a:r>
              <a:rPr lang="en-US" altLang="en-US" sz="1600" dirty="0">
                <a:solidFill>
                  <a:schemeClr val="bg1"/>
                </a:solidFill>
                <a:highlight>
                  <a:srgbClr val="000000"/>
                </a:highlight>
                <a:latin typeface="Times New Roman" panose="02020603050405020304" pitchFamily="18" charset="0"/>
                <a:cs typeface="Times New Roman" panose="02020603050405020304" pitchFamily="18" charset="0"/>
              </a:rPr>
              <a:t>--use-sudo-password</a:t>
            </a:r>
            <a:r>
              <a:rPr lang="en-US" altLang="en-US" sz="1600" b="1" dirty="0"/>
              <a:t> </a:t>
            </a:r>
            <a:r>
              <a:rPr lang="en-US" altLang="en-US" sz="1600" dirty="0"/>
              <a:t>commands tell Knife to use sudo to complete its work. </a:t>
            </a:r>
          </a:p>
          <a:p>
            <a:pPr>
              <a:buFont typeface="Arial" panose="020B0604020202020204" pitchFamily="34" charset="0"/>
              <a:buChar char="•"/>
            </a:pPr>
            <a:r>
              <a:rPr lang="en-US" altLang="en-US" sz="1600" dirty="0"/>
              <a:t>The </a:t>
            </a:r>
            <a:r>
              <a:rPr lang="en-US" altLang="en-US" sz="1600" dirty="0">
                <a:solidFill>
                  <a:schemeClr val="bg1"/>
                </a:solidFill>
                <a:highlight>
                  <a:srgbClr val="000000"/>
                </a:highlight>
                <a:latin typeface="Times New Roman" panose="02020603050405020304" pitchFamily="18" charset="0"/>
                <a:cs typeface="Times New Roman" panose="02020603050405020304" pitchFamily="18" charset="0"/>
              </a:rPr>
              <a:t>-P</a:t>
            </a:r>
            <a:r>
              <a:rPr lang="en-US" altLang="en-US" sz="1600" dirty="0"/>
              <a:t> option provides your </a:t>
            </a:r>
            <a:r>
              <a:rPr lang="en-US" altLang="en-US" sz="1600" dirty="0">
                <a:solidFill>
                  <a:schemeClr val="bg1"/>
                </a:solidFill>
                <a:highlight>
                  <a:srgbClr val="000000"/>
                </a:highlight>
                <a:latin typeface="Times New Roman" panose="02020603050405020304" pitchFamily="18" charset="0"/>
                <a:cs typeface="Times New Roman" panose="02020603050405020304" pitchFamily="18" charset="0"/>
              </a:rPr>
              <a:t>sud</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o</a:t>
            </a:r>
            <a:r>
              <a:rPr lang="en-US" altLang="en-US" sz="1600" dirty="0"/>
              <a:t> password on the target machine. </a:t>
            </a:r>
          </a:p>
          <a:p>
            <a:pPr>
              <a:buFont typeface="Arial" panose="020B0604020202020204" pitchFamily="34" charset="0"/>
              <a:buChar char="•"/>
            </a:pP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&lt;name_for_your_node&gt;</a:t>
            </a:r>
            <a:r>
              <a:rPr lang="en-US" altLang="en-US" sz="1600" b="1" dirty="0"/>
              <a:t> </a:t>
            </a:r>
            <a:r>
              <a:rPr lang="en-US" altLang="en-US" sz="1600" dirty="0"/>
              <a:t>is an arbitrary name. The </a:t>
            </a:r>
            <a:r>
              <a:rPr lang="en-US" altLang="en-US" sz="1600" dirty="0">
                <a:solidFill>
                  <a:schemeClr val="bg1"/>
                </a:solidFill>
                <a:highlight>
                  <a:srgbClr val="000000"/>
                </a:highlight>
                <a:latin typeface="Times New Roman" panose="02020603050405020304" pitchFamily="18" charset="0"/>
                <a:cs typeface="Times New Roman" panose="02020603050405020304" pitchFamily="18" charset="0"/>
              </a:rPr>
              <a:t>--ssh-verify-host-key</a:t>
            </a:r>
            <a:r>
              <a:rPr lang="en-US" altLang="en-US" sz="1600" b="1" dirty="0"/>
              <a:t> </a:t>
            </a:r>
            <a:r>
              <a:rPr lang="en-US" altLang="en-US" sz="1600" dirty="0"/>
              <a:t>never flag and argument cause the command not to pause and ask your permission interactively if it finds that you've never logged into this server before.</a:t>
            </a:r>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custDataLst>
      <p:tags r:id="rId1"/>
    </p:custDataLst>
    <p:extLst>
      <p:ext uri="{BB962C8B-B14F-4D97-AF65-F5344CB8AC3E}">
        <p14:creationId xmlns:p14="http://schemas.microsoft.com/office/powerpoint/2010/main" val="2961664966"/>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Prepare to Use Knife (Contd.)</a:t>
            </a:r>
          </a:p>
        </p:txBody>
      </p:sp>
      <p:sp>
        <p:nvSpPr>
          <p:cNvPr id="9" name="Content Placeholder 1"/>
          <p:cNvSpPr>
            <a:spLocks noGrp="1"/>
          </p:cNvSpPr>
          <p:nvPr>
            <p:ph idx="1"/>
          </p:nvPr>
        </p:nvSpPr>
        <p:spPr>
          <a:xfrm>
            <a:off x="181708" y="760935"/>
            <a:ext cx="4056106" cy="3691763"/>
          </a:xfrm>
        </p:spPr>
        <p:txBody>
          <a:bodyPr/>
          <a:lstStyle/>
          <a:p>
            <a:pPr marL="0" indent="0">
              <a:buNone/>
            </a:pPr>
            <a:r>
              <a:rPr lang="en-US" sz="1600" dirty="0"/>
              <a:t>If the command works correctly, you would get back the given output. Note that Chef has detected the earlier installation and has not overwritten it.</a:t>
            </a:r>
            <a:endParaRPr lang="en-IN" sz="1600" dirty="0"/>
          </a:p>
        </p:txBody>
      </p:sp>
      <p:pic>
        <p:nvPicPr>
          <p:cNvPr id="2" name="Picture 1">
            <a:extLst>
              <a:ext uri="{FF2B5EF4-FFF2-40B4-BE49-F238E27FC236}">
                <a16:creationId xmlns:a16="http://schemas.microsoft.com/office/drawing/2014/main" id="{07AF38F1-C4F2-4172-A9AC-C25477FEF205}"/>
              </a:ext>
            </a:extLst>
          </p:cNvPr>
          <p:cNvPicPr>
            <a:picLocks noChangeAspect="1"/>
          </p:cNvPicPr>
          <p:nvPr/>
        </p:nvPicPr>
        <p:blipFill>
          <a:blip r:embed="rId4"/>
          <a:stretch>
            <a:fillRect/>
          </a:stretch>
        </p:blipFill>
        <p:spPr>
          <a:xfrm>
            <a:off x="4237814" y="768179"/>
            <a:ext cx="4387817" cy="4140000"/>
          </a:xfrm>
          <a:prstGeom prst="rect">
            <a:avLst/>
          </a:prstGeom>
        </p:spPr>
      </p:pic>
    </p:spTree>
    <p:custDataLst>
      <p:tags r:id="rId1"/>
    </p:custDataLst>
    <p:extLst>
      <p:ext uri="{BB962C8B-B14F-4D97-AF65-F5344CB8AC3E}">
        <p14:creationId xmlns:p14="http://schemas.microsoft.com/office/powerpoint/2010/main" val="1066925991"/>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Prepare to Use Knife (Contd.)</a:t>
            </a:r>
          </a:p>
        </p:txBody>
      </p:sp>
      <p:sp>
        <p:nvSpPr>
          <p:cNvPr id="9" name="Content Placeholder 1"/>
          <p:cNvSpPr>
            <a:spLocks noGrp="1"/>
          </p:cNvSpPr>
          <p:nvPr>
            <p:ph idx="1"/>
          </p:nvPr>
        </p:nvSpPr>
        <p:spPr>
          <a:xfrm>
            <a:off x="77373" y="739561"/>
            <a:ext cx="8944706" cy="3691763"/>
          </a:xfrm>
        </p:spPr>
        <p:txBody>
          <a:bodyPr/>
          <a:lstStyle/>
          <a:p>
            <a:pPr marL="0" indent="0">
              <a:buNone/>
            </a:pPr>
            <a:r>
              <a:rPr lang="en-US" sz="1600" b="1" dirty="0"/>
              <a:t>Chef Manage Displays Your Target Node: </a:t>
            </a:r>
            <a:r>
              <a:rPr lang="en-US" sz="1600" dirty="0"/>
              <a:t>Now, if you check back in your browser and refresh Chef Manage, you should see that your target machine is now being managed by the server.</a:t>
            </a:r>
            <a:endParaRPr lang="en-US" sz="1600" b="1" dirty="0"/>
          </a:p>
          <a:p>
            <a:pPr>
              <a:buFont typeface="Arial" panose="020B0604020202020204" pitchFamily="34" charset="0"/>
              <a:buChar char="•"/>
            </a:pPr>
            <a:endParaRPr lang="en-IN" sz="1600" dirty="0"/>
          </a:p>
        </p:txBody>
      </p:sp>
      <p:pic>
        <p:nvPicPr>
          <p:cNvPr id="2" name="Picture 1">
            <a:extLst>
              <a:ext uri="{FF2B5EF4-FFF2-40B4-BE49-F238E27FC236}">
                <a16:creationId xmlns:a16="http://schemas.microsoft.com/office/drawing/2014/main" id="{A32CAAC3-1251-4951-92DF-4C566C7DB600}"/>
              </a:ext>
            </a:extLst>
          </p:cNvPr>
          <p:cNvPicPr>
            <a:picLocks noChangeAspect="1"/>
          </p:cNvPicPr>
          <p:nvPr/>
        </p:nvPicPr>
        <p:blipFill>
          <a:blip r:embed="rId4"/>
          <a:stretch>
            <a:fillRect/>
          </a:stretch>
        </p:blipFill>
        <p:spPr>
          <a:xfrm>
            <a:off x="982814" y="1297793"/>
            <a:ext cx="7068164" cy="3456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071070401"/>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a:t>
            </a:r>
            <a:r>
              <a:rPr lang="en-IN" dirty="0"/>
              <a:t>Putting it all Together</a:t>
            </a:r>
          </a:p>
        </p:txBody>
      </p:sp>
      <p:sp>
        <p:nvSpPr>
          <p:cNvPr id="9" name="Content Placeholder 1"/>
          <p:cNvSpPr>
            <a:spLocks noGrp="1"/>
          </p:cNvSpPr>
          <p:nvPr>
            <p:ph idx="1"/>
          </p:nvPr>
        </p:nvSpPr>
        <p:spPr>
          <a:xfrm>
            <a:off x="148281" y="856791"/>
            <a:ext cx="8905283" cy="4245316"/>
          </a:xfrm>
        </p:spPr>
        <p:txBody>
          <a:bodyPr/>
          <a:lstStyle/>
          <a:p>
            <a:pPr marL="0" indent="0">
              <a:buNone/>
            </a:pPr>
            <a:r>
              <a:rPr lang="en-US" sz="1600" dirty="0"/>
              <a:t>Now you will use everything together to create an actual recipe, push it to the server, and tell the target machine's client to requisition and converge on the new configuration. </a:t>
            </a:r>
          </a:p>
          <a:p>
            <a:pPr>
              <a:buFont typeface="Arial" panose="020B0604020202020204" pitchFamily="34" charset="0"/>
              <a:buChar char="•"/>
            </a:pPr>
            <a:r>
              <a:rPr lang="en-US" sz="1600" dirty="0"/>
              <a:t>To start, create a cookbook to build a simple website. Navigate to your cookbooks directory, create a new cookbook called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apache2</a:t>
            </a:r>
            <a:r>
              <a:rPr lang="en-US" sz="1600" dirty="0"/>
              <a:t> and navigate in it.</a:t>
            </a:r>
          </a:p>
          <a:p>
            <a:pPr>
              <a:buFont typeface="Arial" panose="020B0604020202020204" pitchFamily="34" charset="0"/>
              <a:buChar char="•"/>
            </a:pPr>
            <a:r>
              <a:rPr lang="en-US" sz="1600" dirty="0"/>
              <a:t>Check the cookbook folder structure. There are folders already prepared for recipes and attributes. Add an optional directory and subdirectory for holding files your recipe needs.</a:t>
            </a:r>
          </a:p>
          <a:p>
            <a:pPr>
              <a:buFont typeface="Arial" panose="020B0604020202020204" pitchFamily="34" charset="0"/>
              <a:buChar char="•"/>
            </a:pPr>
            <a:r>
              <a:rPr lang="en-US" sz="1600" dirty="0"/>
              <a:t>Files in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/default</a:t>
            </a:r>
            <a:r>
              <a:rPr lang="en-US" sz="1600" dirty="0"/>
              <a:t> subdirectory of a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/files</a:t>
            </a:r>
            <a:r>
              <a:rPr lang="en-US" sz="1600" dirty="0"/>
              <a:t> directory within a cookbook can be found by recipe name alone, no paths are required.</a:t>
            </a:r>
          </a:p>
          <a:p>
            <a:pPr>
              <a:buFont typeface="Arial" panose="020B0604020202020204" pitchFamily="34" charset="0"/>
              <a:buChar char="•"/>
            </a:pPr>
            <a:endParaRPr lang="en-US" sz="1600" dirty="0"/>
          </a:p>
          <a:p>
            <a:pPr marL="0" indent="0">
              <a:buNone/>
            </a:pPr>
            <a:endParaRPr lang="en-US" sz="1600" dirty="0"/>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555450642"/>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a:t>
            </a:r>
            <a:r>
              <a:rPr lang="en-IN" dirty="0"/>
              <a:t>Putting it all Together (Contd.)</a:t>
            </a:r>
          </a:p>
        </p:txBody>
      </p:sp>
      <p:sp>
        <p:nvSpPr>
          <p:cNvPr id="9" name="Content Placeholder 1"/>
          <p:cNvSpPr>
            <a:spLocks noGrp="1"/>
          </p:cNvSpPr>
          <p:nvPr>
            <p:ph idx="1"/>
          </p:nvPr>
        </p:nvSpPr>
        <p:spPr>
          <a:xfrm>
            <a:off x="203200" y="748503"/>
            <a:ext cx="8531726" cy="3986142"/>
          </a:xfrm>
        </p:spPr>
        <p:txBody>
          <a:bodyPr/>
          <a:lstStyle/>
          <a:p>
            <a:pPr>
              <a:buFont typeface="Arial" panose="020B0604020202020204" pitchFamily="34" charset="0"/>
              <a:buChar char="•"/>
            </a:pPr>
            <a:r>
              <a:rPr lang="en-IN" sz="1600" dirty="0"/>
              <a:t>Now c</a:t>
            </a:r>
            <a:r>
              <a:rPr lang="en-US" sz="1600" dirty="0"/>
              <a:t>reate a homepage for your website.</a:t>
            </a:r>
          </a:p>
        </p:txBody>
      </p:sp>
      <p:pic>
        <p:nvPicPr>
          <p:cNvPr id="3" name="Picture 2">
            <a:extLst>
              <a:ext uri="{FF2B5EF4-FFF2-40B4-BE49-F238E27FC236}">
                <a16:creationId xmlns:a16="http://schemas.microsoft.com/office/drawing/2014/main" id="{B54661B3-CF42-46ED-B5D1-F6A291BE7C4E}"/>
              </a:ext>
            </a:extLst>
          </p:cNvPr>
          <p:cNvPicPr>
            <a:picLocks noChangeAspect="1"/>
          </p:cNvPicPr>
          <p:nvPr/>
        </p:nvPicPr>
        <p:blipFill>
          <a:blip r:embed="rId4"/>
          <a:stretch>
            <a:fillRect/>
          </a:stretch>
        </p:blipFill>
        <p:spPr>
          <a:xfrm>
            <a:off x="2730500" y="1054270"/>
            <a:ext cx="2959615" cy="1710000"/>
          </a:xfrm>
          <a:prstGeom prst="rect">
            <a:avLst/>
          </a:prstGeom>
        </p:spPr>
      </p:pic>
      <p:sp>
        <p:nvSpPr>
          <p:cNvPr id="7" name="Content Placeholder 1">
            <a:extLst>
              <a:ext uri="{FF2B5EF4-FFF2-40B4-BE49-F238E27FC236}">
                <a16:creationId xmlns:a16="http://schemas.microsoft.com/office/drawing/2014/main" id="{DBA1B2CE-903A-4719-A7A2-42D7B7B2A8D8}"/>
              </a:ext>
            </a:extLst>
          </p:cNvPr>
          <p:cNvSpPr txBox="1">
            <a:spLocks/>
          </p:cNvSpPr>
          <p:nvPr/>
        </p:nvSpPr>
        <p:spPr bwMode="auto">
          <a:xfrm>
            <a:off x="203200" y="2764270"/>
            <a:ext cx="8531726" cy="6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Save the file and exit. Navigate to the recipes directory , where Chef has already created a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default.rb</a:t>
            </a:r>
            <a:r>
              <a:rPr lang="en-US" sz="1600" b="1" dirty="0"/>
              <a:t> </a:t>
            </a:r>
            <a:r>
              <a:rPr lang="en-US" sz="1600" dirty="0"/>
              <a:t>file for us.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default.rb</a:t>
            </a:r>
            <a:r>
              <a:rPr lang="en-US" sz="1600" b="1" dirty="0"/>
              <a:t> </a:t>
            </a:r>
            <a:r>
              <a:rPr lang="en-US" sz="1600" dirty="0"/>
              <a:t>file will be executed by default when the recipe is run with this command.</a:t>
            </a:r>
          </a:p>
        </p:txBody>
      </p:sp>
      <p:pic>
        <p:nvPicPr>
          <p:cNvPr id="4" name="Picture 3">
            <a:extLst>
              <a:ext uri="{FF2B5EF4-FFF2-40B4-BE49-F238E27FC236}">
                <a16:creationId xmlns:a16="http://schemas.microsoft.com/office/drawing/2014/main" id="{A6594083-93C2-44F5-A769-1CC62447A9F7}"/>
              </a:ext>
            </a:extLst>
          </p:cNvPr>
          <p:cNvPicPr>
            <a:picLocks noChangeAspect="1"/>
          </p:cNvPicPr>
          <p:nvPr/>
        </p:nvPicPr>
        <p:blipFill>
          <a:blip r:embed="rId5"/>
          <a:stretch>
            <a:fillRect/>
          </a:stretch>
        </p:blipFill>
        <p:spPr>
          <a:xfrm>
            <a:off x="2383088" y="3442400"/>
            <a:ext cx="4171950" cy="428625"/>
          </a:xfrm>
          <a:prstGeom prst="rect">
            <a:avLst/>
          </a:prstGeom>
        </p:spPr>
      </p:pic>
      <p:sp>
        <p:nvSpPr>
          <p:cNvPr id="10" name="Content Placeholder 1">
            <a:extLst>
              <a:ext uri="{FF2B5EF4-FFF2-40B4-BE49-F238E27FC236}">
                <a16:creationId xmlns:a16="http://schemas.microsoft.com/office/drawing/2014/main" id="{16E2A886-4CC4-49AA-AD88-24D838597FEF}"/>
              </a:ext>
            </a:extLst>
          </p:cNvPr>
          <p:cNvSpPr txBox="1">
            <a:spLocks/>
          </p:cNvSpPr>
          <p:nvPr/>
        </p:nvSpPr>
        <p:spPr bwMode="auto">
          <a:xfrm>
            <a:off x="203200" y="3893870"/>
            <a:ext cx="8531726" cy="6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Add some data to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default.rb</a:t>
            </a:r>
            <a:r>
              <a:rPr lang="en-US" sz="1600" b="1" dirty="0"/>
              <a:t> </a:t>
            </a:r>
            <a:r>
              <a:rPr lang="en-US" sz="1600" dirty="0"/>
              <a:t>file and again edit the file.</a:t>
            </a:r>
            <a:endParaRPr lang="en-US" sz="1600" b="1" dirty="0"/>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03184F7D-B8BF-4A88-B190-0583641E8122}"/>
              </a:ext>
            </a:extLst>
          </p:cNvPr>
          <p:cNvPicPr>
            <a:picLocks noChangeAspect="1"/>
          </p:cNvPicPr>
          <p:nvPr/>
        </p:nvPicPr>
        <p:blipFill>
          <a:blip r:embed="rId6"/>
          <a:stretch>
            <a:fillRect/>
          </a:stretch>
        </p:blipFill>
        <p:spPr>
          <a:xfrm>
            <a:off x="2665218" y="4253014"/>
            <a:ext cx="3705225" cy="457200"/>
          </a:xfrm>
          <a:prstGeom prst="rect">
            <a:avLst/>
          </a:prstGeom>
        </p:spPr>
      </p:pic>
    </p:spTree>
    <p:custDataLst>
      <p:tags r:id="rId1"/>
    </p:custDataLst>
    <p:extLst>
      <p:ext uri="{BB962C8B-B14F-4D97-AF65-F5344CB8AC3E}">
        <p14:creationId xmlns:p14="http://schemas.microsoft.com/office/powerpoint/2010/main" val="3906131929"/>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a:t>
            </a:r>
            <a:r>
              <a:rPr lang="en-IN" dirty="0"/>
              <a:t>Putting it all Together (Contd.)</a:t>
            </a:r>
          </a:p>
        </p:txBody>
      </p:sp>
      <p:sp>
        <p:nvSpPr>
          <p:cNvPr id="9" name="Content Placeholder 1"/>
          <p:cNvSpPr>
            <a:spLocks noGrp="1"/>
          </p:cNvSpPr>
          <p:nvPr>
            <p:ph idx="1"/>
          </p:nvPr>
        </p:nvSpPr>
        <p:spPr>
          <a:xfrm>
            <a:off x="203200" y="856791"/>
            <a:ext cx="3826933" cy="3986142"/>
          </a:xfrm>
        </p:spPr>
        <p:txBody>
          <a:bodyPr/>
          <a:lstStyle/>
          <a:p>
            <a:pPr>
              <a:buFont typeface="Arial" panose="020B0604020202020204" pitchFamily="34" charset="0"/>
              <a:buChar char="•"/>
            </a:pPr>
            <a:r>
              <a:rPr lang="en-US" sz="1600" dirty="0"/>
              <a:t>The header at the top is created for you. Underneath, the recipe performs three actions.</a:t>
            </a:r>
          </a:p>
          <a:p>
            <a:pPr lvl="1">
              <a:buFont typeface="Arial" panose="020B0604020202020204" pitchFamily="34" charset="0"/>
              <a:buChar char="•"/>
            </a:pPr>
            <a:r>
              <a:rPr lang="en-US" sz="1600" dirty="0"/>
              <a:t>The first resource you are invoking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apt_update</a:t>
            </a:r>
            <a:r>
              <a:rPr lang="en-US" sz="1600" b="1" dirty="0"/>
              <a:t> </a:t>
            </a:r>
            <a:r>
              <a:rPr lang="en-US" sz="1600" dirty="0"/>
              <a:t>handles the apt package manager on Debian. </a:t>
            </a:r>
          </a:p>
          <a:p>
            <a:pPr lvl="1">
              <a:buFont typeface="Arial" panose="020B0604020202020204" pitchFamily="34" charset="0"/>
              <a:buChar char="•"/>
            </a:pPr>
            <a:r>
              <a:rPr lang="en-US" sz="1600" dirty="0"/>
              <a:t>The package function is used to install the apache2 package from public repositories.</a:t>
            </a:r>
          </a:p>
          <a:p>
            <a:pPr lvl="1">
              <a:buFont typeface="Arial" panose="020B0604020202020204" pitchFamily="34" charset="0"/>
              <a:buChar char="•"/>
            </a:pPr>
            <a:r>
              <a:rPr lang="en-IN" sz="1600" dirty="0"/>
              <a:t>Finally, you use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cookbook_file</a:t>
            </a:r>
            <a:r>
              <a:rPr lang="en-IN" sz="1600" b="1" dirty="0"/>
              <a:t> </a:t>
            </a:r>
            <a:r>
              <a:rPr lang="en-IN" sz="1600" dirty="0"/>
              <a:t>resource to copy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index.html</a:t>
            </a:r>
            <a:r>
              <a:rPr lang="en-IN" sz="1600" b="1" dirty="0"/>
              <a:t> </a:t>
            </a:r>
            <a:r>
              <a:rPr lang="en-IN" sz="1600" dirty="0"/>
              <a:t>file from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/files/default</a:t>
            </a:r>
            <a:r>
              <a:rPr lang="en-IN" sz="1600" b="1" dirty="0"/>
              <a:t> </a:t>
            </a:r>
            <a:r>
              <a:rPr lang="en-US" sz="1600" dirty="0"/>
              <a:t>into a directory on the target server.</a:t>
            </a:r>
            <a:endParaRPr lang="en-IN" sz="1600" b="1" dirty="0"/>
          </a:p>
          <a:p>
            <a:pPr marL="0" indent="0">
              <a:buNone/>
            </a:pPr>
            <a:endParaRPr lang="en-US" sz="1600" dirty="0"/>
          </a:p>
          <a:p>
            <a:pPr>
              <a:buFont typeface="Arial" panose="020B0604020202020204" pitchFamily="34" charset="0"/>
              <a:buChar char="•"/>
            </a:pPr>
            <a:endParaRPr lang="en-US" sz="1600" dirty="0"/>
          </a:p>
        </p:txBody>
      </p:sp>
      <p:pic>
        <p:nvPicPr>
          <p:cNvPr id="11" name="Picture 10">
            <a:extLst>
              <a:ext uri="{FF2B5EF4-FFF2-40B4-BE49-F238E27FC236}">
                <a16:creationId xmlns:a16="http://schemas.microsoft.com/office/drawing/2014/main" id="{14ED7263-D2C5-4859-AAE2-C47D97C00F79}"/>
              </a:ext>
            </a:extLst>
          </p:cNvPr>
          <p:cNvPicPr>
            <a:picLocks noChangeAspect="1"/>
          </p:cNvPicPr>
          <p:nvPr/>
        </p:nvPicPr>
        <p:blipFill>
          <a:blip r:embed="rId4"/>
          <a:stretch>
            <a:fillRect/>
          </a:stretch>
        </p:blipFill>
        <p:spPr>
          <a:xfrm>
            <a:off x="4149529" y="1008195"/>
            <a:ext cx="4712248" cy="3420000"/>
          </a:xfrm>
          <a:prstGeom prst="rect">
            <a:avLst/>
          </a:prstGeom>
        </p:spPr>
      </p:pic>
    </p:spTree>
    <p:custDataLst>
      <p:tags r:id="rId1"/>
    </p:custDataLst>
    <p:extLst>
      <p:ext uri="{BB962C8B-B14F-4D97-AF65-F5344CB8AC3E}">
        <p14:creationId xmlns:p14="http://schemas.microsoft.com/office/powerpoint/2010/main" val="1913388175"/>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a:t>
            </a:r>
            <a:r>
              <a:rPr lang="en-IN" dirty="0"/>
              <a:t>Putting it all Together (Contd.)</a:t>
            </a:r>
          </a:p>
        </p:txBody>
      </p:sp>
      <p:sp>
        <p:nvSpPr>
          <p:cNvPr id="9" name="Content Placeholder 1"/>
          <p:cNvSpPr>
            <a:spLocks noGrp="1"/>
          </p:cNvSpPr>
          <p:nvPr>
            <p:ph idx="1"/>
          </p:nvPr>
        </p:nvSpPr>
        <p:spPr>
          <a:xfrm>
            <a:off x="191911" y="856791"/>
            <a:ext cx="8861778" cy="3940987"/>
          </a:xfrm>
        </p:spPr>
        <p:txBody>
          <a:bodyPr/>
          <a:lstStyle/>
          <a:p>
            <a:pPr>
              <a:buFont typeface="Arial" panose="020B0604020202020204" pitchFamily="34" charset="0"/>
              <a:buChar char="•"/>
            </a:pPr>
            <a:r>
              <a:rPr lang="en-US" sz="1400" dirty="0"/>
              <a:t>Save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default.rb</a:t>
            </a:r>
            <a:r>
              <a:rPr lang="en-US" sz="1400" dirty="0"/>
              <a:t> file and then upload the cookbook to the server.</a:t>
            </a:r>
          </a:p>
          <a:p>
            <a:pPr>
              <a:buFont typeface="Arial" panose="020B0604020202020204" pitchFamily="34" charset="0"/>
              <a:buChar char="•"/>
            </a:pPr>
            <a:r>
              <a:rPr lang="en-US" sz="1400" dirty="0"/>
              <a:t>You can then confirm that the server is managing your target node.</a:t>
            </a:r>
          </a:p>
          <a:p>
            <a:pPr>
              <a:buFont typeface="Arial" panose="020B0604020202020204" pitchFamily="34" charset="0"/>
              <a:buChar char="•"/>
            </a:pPr>
            <a:r>
              <a:rPr lang="en-US" sz="1400" dirty="0"/>
              <a:t>The Knife application can interoperate with your favorite editor. To enable this, perform the following export with your editor's name:</a:t>
            </a:r>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B2390140-A5CC-40EC-95BF-D34E173381A7}"/>
              </a:ext>
            </a:extLst>
          </p:cNvPr>
          <p:cNvPicPr>
            <a:picLocks noChangeAspect="1"/>
          </p:cNvPicPr>
          <p:nvPr/>
        </p:nvPicPr>
        <p:blipFill>
          <a:blip r:embed="rId4"/>
          <a:stretch>
            <a:fillRect/>
          </a:stretch>
        </p:blipFill>
        <p:spPr>
          <a:xfrm>
            <a:off x="2645983" y="2005997"/>
            <a:ext cx="2215742" cy="432000"/>
          </a:xfrm>
          <a:prstGeom prst="rect">
            <a:avLst/>
          </a:prstGeom>
        </p:spPr>
      </p:pic>
      <p:sp>
        <p:nvSpPr>
          <p:cNvPr id="7" name="Content Placeholder 1">
            <a:extLst>
              <a:ext uri="{FF2B5EF4-FFF2-40B4-BE49-F238E27FC236}">
                <a16:creationId xmlns:a16="http://schemas.microsoft.com/office/drawing/2014/main" id="{B393E534-775F-4583-ABFF-5AF0D3B64B2E}"/>
              </a:ext>
            </a:extLst>
          </p:cNvPr>
          <p:cNvSpPr txBox="1">
            <a:spLocks/>
          </p:cNvSpPr>
          <p:nvPr/>
        </p:nvSpPr>
        <p:spPr bwMode="auto">
          <a:xfrm>
            <a:off x="191911" y="2571750"/>
            <a:ext cx="4941563" cy="398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This lets the next command execute interactively, putting the node definition into vi to let you alter it manually.</a:t>
            </a:r>
          </a:p>
          <a:p>
            <a:pPr>
              <a:buFont typeface="Arial" panose="020B0604020202020204" pitchFamily="34" charset="0"/>
              <a:buChar char="•"/>
            </a:pPr>
            <a:r>
              <a:rPr lang="en-US" sz="1400" dirty="0"/>
              <a:t>As you can see, the expression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"recipe[apache2]"</a:t>
            </a:r>
            <a:r>
              <a:rPr lang="en-US" sz="1400" b="1" dirty="0"/>
              <a:t> </a:t>
            </a:r>
            <a:r>
              <a:rPr lang="en-US" sz="1400" dirty="0"/>
              <a:t>has been added to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run_list</a:t>
            </a:r>
            <a:r>
              <a:rPr lang="en-US" sz="1400" b="1" dirty="0"/>
              <a:t> </a:t>
            </a:r>
            <a:r>
              <a:rPr lang="en-US" sz="1400" dirty="0"/>
              <a:t>array which contains an ordered list of the recipes you want to apply to this node.</a:t>
            </a:r>
          </a:p>
          <a:p>
            <a:pPr>
              <a:buFont typeface="Arial" panose="020B0604020202020204" pitchFamily="34" charset="0"/>
              <a:buChar char="•"/>
            </a:pPr>
            <a:r>
              <a:rPr lang="en-US" sz="1400" dirty="0"/>
              <a:t>Save the file in the usual manner. Knife immediately pushes the change to the Infra Server.</a:t>
            </a:r>
          </a:p>
        </p:txBody>
      </p:sp>
      <p:pic>
        <p:nvPicPr>
          <p:cNvPr id="8" name="Picture 7">
            <a:extLst>
              <a:ext uri="{FF2B5EF4-FFF2-40B4-BE49-F238E27FC236}">
                <a16:creationId xmlns:a16="http://schemas.microsoft.com/office/drawing/2014/main" id="{4C7FF5F7-9BF5-4C05-BBCD-992CCF7FEC23}"/>
              </a:ext>
            </a:extLst>
          </p:cNvPr>
          <p:cNvPicPr>
            <a:picLocks noChangeAspect="1"/>
          </p:cNvPicPr>
          <p:nvPr/>
        </p:nvPicPr>
        <p:blipFill>
          <a:blip r:embed="rId5"/>
          <a:stretch>
            <a:fillRect/>
          </a:stretch>
        </p:blipFill>
        <p:spPr>
          <a:xfrm>
            <a:off x="5390147" y="2219055"/>
            <a:ext cx="2614864" cy="2548545"/>
          </a:xfrm>
          <a:prstGeom prst="rect">
            <a:avLst/>
          </a:prstGeom>
        </p:spPr>
      </p:pic>
    </p:spTree>
    <p:custDataLst>
      <p:tags r:id="rId1"/>
    </p:custDataLst>
    <p:extLst>
      <p:ext uri="{BB962C8B-B14F-4D97-AF65-F5344CB8AC3E}">
        <p14:creationId xmlns:p14="http://schemas.microsoft.com/office/powerpoint/2010/main" val="797425622"/>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US" dirty="0"/>
              <a:t>Chef Example – </a:t>
            </a:r>
            <a:r>
              <a:rPr lang="en-IN" dirty="0"/>
              <a:t>Putting it all Together (Contd.)</a:t>
            </a:r>
          </a:p>
        </p:txBody>
      </p:sp>
      <p:sp>
        <p:nvSpPr>
          <p:cNvPr id="9" name="Content Placeholder 1"/>
          <p:cNvSpPr>
            <a:spLocks noGrp="1"/>
          </p:cNvSpPr>
          <p:nvPr>
            <p:ph idx="1"/>
          </p:nvPr>
        </p:nvSpPr>
        <p:spPr>
          <a:xfrm>
            <a:off x="191911" y="856791"/>
            <a:ext cx="8805333" cy="3986142"/>
          </a:xfrm>
        </p:spPr>
        <p:txBody>
          <a:bodyPr/>
          <a:lstStyle/>
          <a:p>
            <a:pPr>
              <a:buFont typeface="Arial" panose="020B0604020202020204" pitchFamily="34" charset="0"/>
              <a:buChar char="•"/>
            </a:pPr>
            <a:r>
              <a:rPr lang="en-IN" sz="1600" dirty="0"/>
              <a:t>Finally, you can use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knife ssh</a:t>
            </a:r>
            <a:r>
              <a:rPr lang="en-IN" sz="1600" dirty="0"/>
              <a:t> </a:t>
            </a:r>
            <a:r>
              <a:rPr lang="en-US" sz="1600" dirty="0"/>
              <a:t>command to identify the node, log into it non-interactively using SSH, and execute the </a:t>
            </a:r>
            <a:r>
              <a:rPr lang="en-US" sz="1600" dirty="0">
                <a:solidFill>
                  <a:schemeClr val="bg1"/>
                </a:solidFill>
                <a:highlight>
                  <a:srgbClr val="000000"/>
                </a:highlight>
                <a:latin typeface="Times New Roman" panose="02020603050405020304" pitchFamily="18" charset="0"/>
                <a:cs typeface="Times New Roman" panose="02020603050405020304" pitchFamily="18" charset="0"/>
              </a:rPr>
              <a:t>chef-client</a:t>
            </a:r>
            <a:r>
              <a:rPr lang="en-US" sz="1600" dirty="0"/>
              <a:t> application.</a:t>
            </a:r>
          </a:p>
          <a:p>
            <a:pPr>
              <a:buFont typeface="Arial" panose="020B0604020202020204" pitchFamily="34" charset="0"/>
              <a:buChar char="•"/>
            </a:pPr>
            <a:r>
              <a:rPr lang="en-US" sz="1600" dirty="0"/>
              <a:t>If all goes well, Knife gives you back a very long log that shows you exactly the content of the file that was overwritten, and confirms each step of the recipe as it executes.</a:t>
            </a:r>
          </a:p>
          <a:p>
            <a:pPr>
              <a:buFont typeface="Arial" panose="020B0604020202020204" pitchFamily="34" charset="0"/>
              <a:buChar char="•"/>
            </a:pPr>
            <a:r>
              <a:rPr lang="en-US" sz="1600" dirty="0"/>
              <a:t>At this point, you should be able to point a browser at the target machine's IP address, and see your new index page. </a:t>
            </a:r>
            <a:br>
              <a:rPr lang="en-US" sz="1600" dirty="0"/>
            </a:br>
            <a:endParaRPr lang="en-IN" sz="1600" dirty="0"/>
          </a:p>
        </p:txBody>
      </p:sp>
    </p:spTree>
    <p:custDataLst>
      <p:tags r:id="rId1"/>
    </p:custDataLst>
    <p:extLst>
      <p:ext uri="{BB962C8B-B14F-4D97-AF65-F5344CB8AC3E}">
        <p14:creationId xmlns:p14="http://schemas.microsoft.com/office/powerpoint/2010/main" val="2907272741"/>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r>
              <a:rPr lang="en-US" altLang="en-US" sz="1600" dirty="0"/>
              <a:t>Automation Tools</a:t>
            </a:r>
            <a:br>
              <a:rPr lang="en-US" altLang="en-US" dirty="0"/>
            </a:br>
            <a:r>
              <a:rPr lang="en-IN" dirty="0"/>
              <a:t>Summary of Automation Tools</a:t>
            </a:r>
          </a:p>
        </p:txBody>
      </p:sp>
      <p:sp>
        <p:nvSpPr>
          <p:cNvPr id="9" name="Content Placeholder 1"/>
          <p:cNvSpPr>
            <a:spLocks noGrp="1"/>
          </p:cNvSpPr>
          <p:nvPr>
            <p:ph idx="1"/>
          </p:nvPr>
        </p:nvSpPr>
        <p:spPr>
          <a:xfrm>
            <a:off x="160639" y="856790"/>
            <a:ext cx="8832636" cy="3838777"/>
          </a:xfrm>
        </p:spPr>
        <p:txBody>
          <a:bodyPr/>
          <a:lstStyle/>
          <a:p>
            <a:pPr marL="0" indent="0">
              <a:buNone/>
            </a:pPr>
            <a:r>
              <a:rPr lang="en-IN" sz="1600" b="1" dirty="0"/>
              <a:t>Summary</a:t>
            </a:r>
          </a:p>
          <a:p>
            <a:pPr marL="0" indent="0">
              <a:buNone/>
            </a:pPr>
            <a:r>
              <a:rPr lang="en-US" sz="1600" dirty="0"/>
              <a:t>This has been a high-level introduction to three modern DevOps toolkits. You should now be ready to:</a:t>
            </a:r>
          </a:p>
          <a:p>
            <a:pPr>
              <a:buFont typeface="Arial" panose="020B0604020202020204" pitchFamily="34" charset="0"/>
              <a:buChar char="•"/>
            </a:pPr>
            <a:r>
              <a:rPr lang="en-US" sz="1600" dirty="0"/>
              <a:t>Deploy and integrate free versions of the major components of Ansible, Puppet, and/or Chef on a range of substrates, from desktop virtual machines to cloud-based VMs on Azure, AWS or other IaaS platforms.</a:t>
            </a:r>
          </a:p>
          <a:p>
            <a:pPr>
              <a:buFont typeface="Arial" panose="020B0604020202020204" pitchFamily="34" charset="0"/>
              <a:buChar char="•"/>
            </a:pPr>
            <a:r>
              <a:rPr lang="en-US" sz="1600" dirty="0"/>
              <a:t>Experience each platform's declarative language, style of infra-as-code building and organizing, and get a sense of the scope of its library of resources, plugins, and integrations.</a:t>
            </a:r>
          </a:p>
          <a:p>
            <a:pPr>
              <a:buFont typeface="Arial" panose="020B0604020202020204" pitchFamily="34" charset="0"/>
              <a:buChar char="•"/>
            </a:pPr>
            <a:r>
              <a:rPr lang="en-US" sz="1600" dirty="0"/>
              <a:t>Get practice automating some of the common IT tasks you may do at work, or solve deployment and lifecycle management challenges you set yourself, in your home lab. </a:t>
            </a:r>
          </a:p>
          <a:p>
            <a:pPr>
              <a:buFont typeface="Arial" panose="020B0604020202020204" pitchFamily="34" charset="0"/>
              <a:buChar char="•"/>
            </a:pPr>
            <a:r>
              <a:rPr lang="en-US" sz="1600" dirty="0"/>
              <a:t>Hands-on exercises and work will give you a complete sense of how each platform addresses configuration themes, and help you overcome everyday IT challenges.</a:t>
            </a:r>
          </a:p>
          <a:p>
            <a:pPr marL="0" indent="0">
              <a:buNone/>
            </a:pPr>
            <a:endParaRPr lang="en-IN" sz="1600" dirty="0"/>
          </a:p>
        </p:txBody>
      </p:sp>
    </p:spTree>
    <p:custDataLst>
      <p:tags r:id="rId1"/>
    </p:custDataLst>
    <p:extLst>
      <p:ext uri="{BB962C8B-B14F-4D97-AF65-F5344CB8AC3E}">
        <p14:creationId xmlns:p14="http://schemas.microsoft.com/office/powerpoint/2010/main" val="1340722821"/>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7.5 Infrastructure as Code</a:t>
            </a:r>
          </a:p>
        </p:txBody>
      </p:sp>
    </p:spTree>
    <p:custDataLst>
      <p:tags r:id="rId1"/>
    </p:custDataLst>
    <p:extLst>
      <p:ext uri="{BB962C8B-B14F-4D97-AF65-F5344CB8AC3E}">
        <p14:creationId xmlns:p14="http://schemas.microsoft.com/office/powerpoint/2010/main" val="294631862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26301</TotalTime>
  <Words>13816</Words>
  <Application>Microsoft Office PowerPoint</Application>
  <PresentationFormat>On-screen Show (16:9)</PresentationFormat>
  <Paragraphs>1993</Paragraphs>
  <Slides>121</Slides>
  <Notes>120</Notes>
  <HiddenSlides>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121</vt:i4>
      </vt:variant>
    </vt:vector>
  </HeadingPairs>
  <TitlesOfParts>
    <vt:vector size="128" baseType="lpstr">
      <vt:lpstr>Arial</vt:lpstr>
      <vt:lpstr>Calibri</vt:lpstr>
      <vt:lpstr>CiscoSans</vt:lpstr>
      <vt:lpstr>CiscoSans ExtraLight</vt:lpstr>
      <vt:lpstr>Times New Roman</vt:lpstr>
      <vt:lpstr>Wingdings</vt:lpstr>
      <vt:lpstr>Default Theme</vt:lpstr>
      <vt:lpstr>Module 7: Infrastructure and Automation</vt:lpstr>
      <vt:lpstr>Instructor Materials – Module 7 Planning Guide</vt:lpstr>
      <vt:lpstr>What to Expect in this Module</vt:lpstr>
      <vt:lpstr>Check Your Understanding</vt:lpstr>
      <vt:lpstr>Module 7: Activities</vt:lpstr>
      <vt:lpstr>Module 7: Best Practices</vt:lpstr>
      <vt:lpstr>Module 7: Best Practices (Contd.)</vt:lpstr>
      <vt:lpstr>Module 7: Best Practices (Contd.)</vt:lpstr>
      <vt:lpstr>Module 7: Best Practices (Contd.)</vt:lpstr>
      <vt:lpstr>Module 7: Infrastructure and Automation</vt:lpstr>
      <vt:lpstr>Module Objectives</vt:lpstr>
      <vt:lpstr>Introduction to Infrastructure and Automation Lab – Install the CSR1000v VM</vt:lpstr>
      <vt:lpstr>7.1 Automating Infrastructure with Cisco</vt:lpstr>
      <vt:lpstr>Infrastructure and Automation Introduction to Automating Infrastructure</vt:lpstr>
      <vt:lpstr>Infrastructure and Automation Cisco Automation Solutions</vt:lpstr>
      <vt:lpstr>Infrastructure and Automation Why Do We Need Automation?</vt:lpstr>
      <vt:lpstr>Infrastructure and Automation Why Do We Need Automation? (Contd.)</vt:lpstr>
      <vt:lpstr>Infrastructure and Automation Why Do We Need Full - Stack Automation? </vt:lpstr>
      <vt:lpstr>Infrastructure and Automation Software-Defined Infrastructure: A Case for Automation</vt:lpstr>
      <vt:lpstr>Infrastructure and Automation Distributed and Dynamic Applications: Another Case for Automation</vt:lpstr>
      <vt:lpstr>Infrastructure and Automation Distributed and Dynamic Applications: Another Case for Automation (Contd.)</vt:lpstr>
      <vt:lpstr>Infrastructure and Automation Automating Infrastructure Summary</vt:lpstr>
      <vt:lpstr>7.2 DevOps and SRE</vt:lpstr>
      <vt:lpstr>DevOps and SRE Introduction to DevOps and SRE</vt:lpstr>
      <vt:lpstr>DevOps and SRE DevOps Divide</vt:lpstr>
      <vt:lpstr>DevOps and SRE DevOps Divide (Contd.)</vt:lpstr>
      <vt:lpstr>DevOps and SRE Evolution of DevOps</vt:lpstr>
      <vt:lpstr>DevOps and SRE Core Principles of DevOps</vt:lpstr>
      <vt:lpstr>DevOps and SRE Core Principles of DevOps (Contd.)</vt:lpstr>
      <vt:lpstr>DevOps and SRE DevOps and SRE Summary </vt:lpstr>
      <vt:lpstr>7.3 Basic Automation Scripting</vt:lpstr>
      <vt:lpstr>Basic Automation Scripting Introduction to Basic Automation Scripting</vt:lpstr>
      <vt:lpstr>Basic Automation Scripting Basic Tools for Automation Scripting</vt:lpstr>
      <vt:lpstr>Basic Automation Scripting Procedural Automation</vt:lpstr>
      <vt:lpstr>Basic Automation Scripting Procedural Automation (Contd.)</vt:lpstr>
      <vt:lpstr>Basic Automation Scripting Executing Scripts Locally and Remotely</vt:lpstr>
      <vt:lpstr>Basic Automation Scripting Cloud Automation</vt:lpstr>
      <vt:lpstr>Basic Automation Scripting Cloud CLIs and SDKs</vt:lpstr>
      <vt:lpstr>Basic Automation Scripting Summary of Basic Automation Scripting</vt:lpstr>
      <vt:lpstr>7.4 Automation Tools</vt:lpstr>
      <vt:lpstr>Automation Tools Introduction to Automation Tools</vt:lpstr>
      <vt:lpstr>Automation Tools What Do Automation Tools Do For Us?</vt:lpstr>
      <vt:lpstr>Automation Tools Critical Concepts</vt:lpstr>
      <vt:lpstr>Automation Tools Critical Concepts (Contd.)</vt:lpstr>
      <vt:lpstr>Automation Tools Critical Concepts (Contd.)</vt:lpstr>
      <vt:lpstr>Automation Tools Popular Automation Tools</vt:lpstr>
      <vt:lpstr>Automation Tools Ansible</vt:lpstr>
      <vt:lpstr>Automation Tools Ansible (Contd.)</vt:lpstr>
      <vt:lpstr>Automation Tools Ansible (Contd.)</vt:lpstr>
      <vt:lpstr>Automation Tools Ansible (Contd.)</vt:lpstr>
      <vt:lpstr>Automation Tools Ansible (Contd.)</vt:lpstr>
      <vt:lpstr>Automation Tools Ansible Example</vt:lpstr>
      <vt:lpstr>Automation Tools Ansible Example (Contd.)</vt:lpstr>
      <vt:lpstr>Automation Tools Ansible Example (Contd.)</vt:lpstr>
      <vt:lpstr>Automation Tools Ansible Example (Contd.)</vt:lpstr>
      <vt:lpstr>Automation Tools Ansible Example (Contd.)</vt:lpstr>
      <vt:lpstr>Automation Tools Ansible Example (Contd.)</vt:lpstr>
      <vt:lpstr>Automation Tools Ansible Example (Contd.)</vt:lpstr>
      <vt:lpstr>Automation Tools Ansible Example (Contd.)</vt:lpstr>
      <vt:lpstr>Automation Tools Ansible Example (Contd.)</vt:lpstr>
      <vt:lpstr>Automation Tools Lab – Use Ansible to BackUp and Configure a Device</vt:lpstr>
      <vt:lpstr>Automation Tools Lab – Use Ansible to Automate Installing a Web Server</vt:lpstr>
      <vt:lpstr>Automation Tools Puppet</vt:lpstr>
      <vt:lpstr>Automation Tools Puppet (Contd.)</vt:lpstr>
      <vt:lpstr>Automation Tools Puppet (Contd.)</vt:lpstr>
      <vt:lpstr>Automation Tools Puppet Example</vt:lpstr>
      <vt:lpstr>Automation Tools Puppet Example (Contd.)</vt:lpstr>
      <vt:lpstr>Automation Tools Puppet Example (Contd.)</vt:lpstr>
      <vt:lpstr>Automation Tools Puppet Example (Contd.)</vt:lpstr>
      <vt:lpstr>Automation Tools Puppet Example (Contd.)</vt:lpstr>
      <vt:lpstr>Automation Tools Puppet Example (Contd.)</vt:lpstr>
      <vt:lpstr>Automation Tools Puppet Example (Contd.)</vt:lpstr>
      <vt:lpstr>Automation Tools Puppet Example (Contd.)</vt:lpstr>
      <vt:lpstr>Automation Tools Puppet Example (Contd.)</vt:lpstr>
      <vt:lpstr>Automation Tools Puppet Example (Contd.)</vt:lpstr>
      <vt:lpstr>Automation Tools Puppet Example (Contd.)</vt:lpstr>
      <vt:lpstr>Automation Tools Chef</vt:lpstr>
      <vt:lpstr>Automation Tools Chef (Contd.)</vt:lpstr>
      <vt:lpstr>Automation Tools Chef (Contd.)</vt:lpstr>
      <vt:lpstr>Automation Tools Chef (Contd.)</vt:lpstr>
      <vt:lpstr>Automation Tools Chef Example – Install and Use Chef</vt:lpstr>
      <vt:lpstr>Automation Tools Chef Example – Install and Use Chef (Contd.)</vt:lpstr>
      <vt:lpstr>Automation Tools Chef Example – Install and Use Chef (Contd.)</vt:lpstr>
      <vt:lpstr>Automation Tools Chef Example – Install and Use Chef (Contd.)</vt:lpstr>
      <vt:lpstr>Automation Tools Chef Example – Install and Use Chef (Contd.)</vt:lpstr>
      <vt:lpstr>Automation Tools Chef Example – Install and Use Chef (Contd.)</vt:lpstr>
      <vt:lpstr>Automation Tools Chef Example – Install and Use Chef (Contd.)</vt:lpstr>
      <vt:lpstr>Automation Tools Chef Example – Prepare to Use Knife</vt:lpstr>
      <vt:lpstr>Automation Tools Chef Example – Prepare to Use Knife (Contd.)</vt:lpstr>
      <vt:lpstr>Automation Tools Chef Example – Prepare to Use Knife (Contd.)</vt:lpstr>
      <vt:lpstr>Automation Tools Chef Example – Prepare to Use Knife (Contd.)</vt:lpstr>
      <vt:lpstr>Automation Tools Chef Example – Prepare to Use Knife (Contd.)</vt:lpstr>
      <vt:lpstr>Automation Tools Chef Example – Putting it all Together</vt:lpstr>
      <vt:lpstr>Automation Tools Chef Example – Putting it all Together (Contd.)</vt:lpstr>
      <vt:lpstr>Automation Tools Chef Example – Putting it all Together (Contd.)</vt:lpstr>
      <vt:lpstr>Automation Tools Chef Example – Putting it all Together (Contd.)</vt:lpstr>
      <vt:lpstr>Automation Tools Chef Example – Putting it all Together (Contd.)</vt:lpstr>
      <vt:lpstr>Automation Tools Summary of Automation Tools</vt:lpstr>
      <vt:lpstr>7.5 Infrastructure as Code</vt:lpstr>
      <vt:lpstr>Infrastructure as Code Why Store Infrastructure as Code?</vt:lpstr>
      <vt:lpstr>Infrastructure as Code Why Store Infrastructure as Code? (Contd.)</vt:lpstr>
      <vt:lpstr>Infrastructure as Code Why Store Infrastructure as Code? (Contd.)</vt:lpstr>
      <vt:lpstr>Infrastructure as Code Why Store Infrastructure as Code? (Contd.)</vt:lpstr>
      <vt:lpstr>7.6 Automating Testing</vt:lpstr>
      <vt:lpstr>Automating Testing Automated Test and Validation</vt:lpstr>
      <vt:lpstr>Automating Testing Automated Test and Validation (Contd.)</vt:lpstr>
      <vt:lpstr>Automating Testing Automated Test and Validation (Contd.)</vt:lpstr>
      <vt:lpstr>Automating Testing pyATS Example</vt:lpstr>
      <vt:lpstr>Automating Testing pyATS Example (Contd.)</vt:lpstr>
      <vt:lpstr>Automating Testing pyATS Example (Contd.)</vt:lpstr>
      <vt:lpstr>Automating Testing pyATS Example (Contd.)</vt:lpstr>
      <vt:lpstr>Automating Testing Lab – Automated Testing Using pyATS and Genie</vt:lpstr>
      <vt:lpstr>7.7 Network Simulation</vt:lpstr>
      <vt:lpstr>Network simulation Network Simulation and VIRL</vt:lpstr>
      <vt:lpstr>Network simulation Network Simulation and VIRL (Contd.)</vt:lpstr>
      <vt:lpstr>Network simulation Network Simulation and VIRL (Contd.)</vt:lpstr>
      <vt:lpstr>7.8 Infrastructure and Automation Summary</vt:lpstr>
      <vt:lpstr>Infrastructure and Automation Summary What Did I Learn in this Module?</vt:lpstr>
      <vt:lpstr>Infrastructure and Automation Summary What Did I Learn in this Module? (Contd.)</vt:lpstr>
      <vt:lpstr>Module 7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Arpita Brat</cp:lastModifiedBy>
  <cp:revision>2276</cp:revision>
  <dcterms:created xsi:type="dcterms:W3CDTF">2016-08-22T22:27:36Z</dcterms:created>
  <dcterms:modified xsi:type="dcterms:W3CDTF">2020-08-13T12:34:36Z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