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League Spartan" charset="1" panose="00000800000000000000"/>
      <p:regular r:id="rId11"/>
    </p:embeddedFont>
    <p:embeddedFont>
      <p:font typeface="Garet" charset="1" panose="00000000000000000000"/>
      <p:regular r:id="rId12"/>
    </p:embeddedFont>
    <p:embeddedFont>
      <p:font typeface="Garet Bold" charset="1" panose="00000000000000000000"/>
      <p:regular r:id="rId13"/>
    </p:embeddedFont>
    <p:embeddedFont>
      <p:font typeface="Helvetica World" charset="1" panose="020B0500040000020004"/>
      <p:regular r:id="rId14"/>
    </p:embeddedFont>
    <p:embeddedFont>
      <p:font typeface="Arimo" charset="1" panose="020B0604020202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00200" y="-231840"/>
            <a:ext cx="5374440" cy="5375520"/>
            <a:chOff x="0" y="0"/>
            <a:chExt cx="7165920" cy="71673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7372"/>
                  </a:lnTo>
                  <a:lnTo>
                    <a:pt x="0" y="7167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10" t="0" r="-9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3764520" y="-231840"/>
            <a:ext cx="5374440" cy="5375520"/>
            <a:chOff x="0" y="0"/>
            <a:chExt cx="7165920" cy="7167360"/>
          </a:xfrm>
        </p:grpSpPr>
        <p:sp>
          <p:nvSpPr>
            <p:cNvPr name="Freeform 5" id="5"/>
            <p:cNvSpPr/>
            <p:nvPr/>
          </p:nvSpPr>
          <p:spPr>
            <a:xfrm flipH="false" flipV="tru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7167372"/>
                  </a:moveTo>
                  <a:lnTo>
                    <a:pt x="7165975" y="7167372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7372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10" t="0" r="-9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139320" y="-231840"/>
            <a:ext cx="5374440" cy="5375520"/>
            <a:chOff x="0" y="0"/>
            <a:chExt cx="7165920" cy="71673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7372"/>
                  </a:lnTo>
                  <a:lnTo>
                    <a:pt x="0" y="7167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10" t="0" r="-9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4513400" y="5142960"/>
            <a:ext cx="5374440" cy="5375160"/>
            <a:chOff x="0" y="0"/>
            <a:chExt cx="7165920" cy="71668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6864"/>
                  </a:lnTo>
                  <a:lnTo>
                    <a:pt x="0" y="71668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9148320" y="5142600"/>
            <a:ext cx="5374440" cy="5375160"/>
            <a:chOff x="0" y="0"/>
            <a:chExt cx="7165920" cy="7166880"/>
          </a:xfrm>
        </p:grpSpPr>
        <p:sp>
          <p:nvSpPr>
            <p:cNvPr name="Freeform 11" id="11"/>
            <p:cNvSpPr/>
            <p:nvPr/>
          </p:nvSpPr>
          <p:spPr>
            <a:xfrm flipH="false" flipV="tru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7166864"/>
                  </a:moveTo>
                  <a:lnTo>
                    <a:pt x="7165975" y="7166864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6864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3773880" y="5142960"/>
            <a:ext cx="5374440" cy="5375160"/>
            <a:chOff x="0" y="0"/>
            <a:chExt cx="7165920" cy="716688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6864"/>
                  </a:lnTo>
                  <a:lnTo>
                    <a:pt x="0" y="71668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-10800000">
            <a:off x="-1600560" y="5142600"/>
            <a:ext cx="5374440" cy="5375160"/>
            <a:chOff x="0" y="0"/>
            <a:chExt cx="7165920" cy="7166880"/>
          </a:xfrm>
        </p:grpSpPr>
        <p:sp>
          <p:nvSpPr>
            <p:cNvPr name="Freeform 15" id="15"/>
            <p:cNvSpPr/>
            <p:nvPr/>
          </p:nvSpPr>
          <p:spPr>
            <a:xfrm flipH="false" flipV="tru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7166864"/>
                  </a:moveTo>
                  <a:lnTo>
                    <a:pt x="7165975" y="7166864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6864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-720" y="8618400"/>
            <a:ext cx="5173560" cy="1668600"/>
            <a:chOff x="0" y="0"/>
            <a:chExt cx="6898080" cy="2224800"/>
          </a:xfrm>
        </p:grpSpPr>
        <p:sp>
          <p:nvSpPr>
            <p:cNvPr name="Freeform 17" id="17"/>
            <p:cNvSpPr/>
            <p:nvPr/>
          </p:nvSpPr>
          <p:spPr>
            <a:xfrm flipH="true" flipV="false" rot="0">
              <a:off x="0" y="0"/>
              <a:ext cx="6898132" cy="2224786"/>
            </a:xfrm>
            <a:custGeom>
              <a:avLst/>
              <a:gdLst/>
              <a:ahLst/>
              <a:cxnLst/>
              <a:rect r="r" b="b" t="t" l="l"/>
              <a:pathLst>
                <a:path h="2224786" w="6898132">
                  <a:moveTo>
                    <a:pt x="6898132" y="0"/>
                  </a:moveTo>
                  <a:lnTo>
                    <a:pt x="0" y="0"/>
                  </a:lnTo>
                  <a:lnTo>
                    <a:pt x="0" y="2224786"/>
                  </a:lnTo>
                  <a:lnTo>
                    <a:pt x="6898132" y="2224786"/>
                  </a:lnTo>
                  <a:lnTo>
                    <a:pt x="6898132" y="0"/>
                  </a:lnTo>
                  <a:close/>
                </a:path>
              </a:pathLst>
            </a:custGeom>
            <a:blipFill>
              <a:blip r:embed="rId3"/>
              <a:stretch>
                <a:fillRect l="-74" t="0" r="-74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3095022" y="5350719"/>
            <a:ext cx="12529236" cy="134852"/>
            <a:chOff x="0" y="0"/>
            <a:chExt cx="12576480" cy="13536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67691" y="0"/>
              <a:ext cx="12441047" cy="135382"/>
            </a:xfrm>
            <a:custGeom>
              <a:avLst/>
              <a:gdLst/>
              <a:ahLst/>
              <a:cxnLst/>
              <a:rect r="r" b="b" t="t" l="l"/>
              <a:pathLst>
                <a:path h="135382" w="12441047">
                  <a:moveTo>
                    <a:pt x="0" y="0"/>
                  </a:moveTo>
                  <a:lnTo>
                    <a:pt x="12441047" y="0"/>
                  </a:lnTo>
                  <a:lnTo>
                    <a:pt x="12441047" y="135382"/>
                  </a:lnTo>
                  <a:lnTo>
                    <a:pt x="0" y="13538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3114440" y="8618400"/>
            <a:ext cx="5173560" cy="1668600"/>
            <a:chOff x="0" y="0"/>
            <a:chExt cx="6898080" cy="2224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898132" cy="2224786"/>
            </a:xfrm>
            <a:custGeom>
              <a:avLst/>
              <a:gdLst/>
              <a:ahLst/>
              <a:cxnLst/>
              <a:rect r="r" b="b" t="t" l="l"/>
              <a:pathLst>
                <a:path h="2224786" w="6898132">
                  <a:moveTo>
                    <a:pt x="0" y="0"/>
                  </a:moveTo>
                  <a:lnTo>
                    <a:pt x="6898132" y="0"/>
                  </a:lnTo>
                  <a:lnTo>
                    <a:pt x="6898132" y="2224786"/>
                  </a:lnTo>
                  <a:lnTo>
                    <a:pt x="0" y="2224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74" t="0" r="-74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5246640" y="7075440"/>
            <a:ext cx="8226000" cy="2286635"/>
            <a:chOff x="0" y="0"/>
            <a:chExt cx="10968000" cy="304884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0968000" cy="3048847"/>
            </a:xfrm>
            <a:custGeom>
              <a:avLst/>
              <a:gdLst/>
              <a:ahLst/>
              <a:cxnLst/>
              <a:rect r="r" b="b" t="t" l="l"/>
              <a:pathLst>
                <a:path h="3048847" w="10968000">
                  <a:moveTo>
                    <a:pt x="0" y="0"/>
                  </a:moveTo>
                  <a:lnTo>
                    <a:pt x="10968000" y="0"/>
                  </a:lnTo>
                  <a:lnTo>
                    <a:pt x="10968000" y="3048847"/>
                  </a:lnTo>
                  <a:lnTo>
                    <a:pt x="0" y="304884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76200"/>
              <a:ext cx="10968000" cy="312504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5597"/>
                </a:lnSpc>
              </a:pPr>
              <a:r>
                <a:rPr lang="en-US" sz="3999" spc="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Team Name </a:t>
              </a:r>
              <a:r>
                <a:rPr lang="en-US" sz="3999" spc="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: Neural noMads</a:t>
              </a:r>
            </a:p>
            <a:p>
              <a:pPr algn="ctr">
                <a:lnSpc>
                  <a:spcPts val="5597"/>
                </a:lnSpc>
              </a:pPr>
              <a:r>
                <a:rPr lang="en-US" sz="3999" spc="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Domain : HealthCare </a:t>
              </a:r>
            </a:p>
            <a:p>
              <a:pPr algn="ctr">
                <a:lnSpc>
                  <a:spcPts val="5595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3171984" y="2268674"/>
            <a:ext cx="12529236" cy="134852"/>
            <a:chOff x="0" y="0"/>
            <a:chExt cx="12576480" cy="13536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67691" y="0"/>
              <a:ext cx="12441047" cy="135382"/>
            </a:xfrm>
            <a:custGeom>
              <a:avLst/>
              <a:gdLst/>
              <a:ahLst/>
              <a:cxnLst/>
              <a:rect r="r" b="b" t="t" l="l"/>
              <a:pathLst>
                <a:path h="135382" w="12441047">
                  <a:moveTo>
                    <a:pt x="0" y="0"/>
                  </a:moveTo>
                  <a:lnTo>
                    <a:pt x="12441047" y="0"/>
                  </a:lnTo>
                  <a:lnTo>
                    <a:pt x="12441047" y="135382"/>
                  </a:lnTo>
                  <a:lnTo>
                    <a:pt x="0" y="13538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27" id="27"/>
          <p:cNvSpPr/>
          <p:nvPr/>
        </p:nvSpPr>
        <p:spPr>
          <a:xfrm flipH="false" flipV="false" rot="0">
            <a:off x="14513760" y="-125854"/>
            <a:ext cx="3477586" cy="1738793"/>
          </a:xfrm>
          <a:custGeom>
            <a:avLst/>
            <a:gdLst/>
            <a:ahLst/>
            <a:cxnLst/>
            <a:rect r="r" b="b" t="t" l="l"/>
            <a:pathLst>
              <a:path h="1738793" w="3477586">
                <a:moveTo>
                  <a:pt x="0" y="0"/>
                </a:moveTo>
                <a:lnTo>
                  <a:pt x="3477586" y="0"/>
                </a:lnTo>
                <a:lnTo>
                  <a:pt x="3477586" y="1738793"/>
                </a:lnTo>
                <a:lnTo>
                  <a:pt x="0" y="17387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14513760" y="-231840"/>
            <a:ext cx="5374440" cy="5375520"/>
            <a:chOff x="0" y="0"/>
            <a:chExt cx="7165920" cy="7167360"/>
          </a:xfrm>
        </p:grpSpPr>
        <p:sp>
          <p:nvSpPr>
            <p:cNvPr name="Freeform 29" id="29"/>
            <p:cNvSpPr/>
            <p:nvPr/>
          </p:nvSpPr>
          <p:spPr>
            <a:xfrm flipH="false" flipV="tru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7167372"/>
                  </a:moveTo>
                  <a:lnTo>
                    <a:pt x="7165975" y="7167372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7372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10" t="0" r="-9" b="0"/>
              </a:stretch>
            </a:blipFill>
          </p:spPr>
        </p:sp>
      </p:grpSp>
      <p:sp>
        <p:nvSpPr>
          <p:cNvPr name="Freeform 30" id="30"/>
          <p:cNvSpPr/>
          <p:nvPr/>
        </p:nvSpPr>
        <p:spPr>
          <a:xfrm flipH="false" flipV="false" rot="0">
            <a:off x="-720" y="3059262"/>
            <a:ext cx="18288720" cy="2291458"/>
          </a:xfrm>
          <a:custGeom>
            <a:avLst/>
            <a:gdLst/>
            <a:ahLst/>
            <a:cxnLst/>
            <a:rect r="r" b="b" t="t" l="l"/>
            <a:pathLst>
              <a:path h="2291458" w="18288720">
                <a:moveTo>
                  <a:pt x="0" y="0"/>
                </a:moveTo>
                <a:lnTo>
                  <a:pt x="18288720" y="0"/>
                </a:lnTo>
                <a:lnTo>
                  <a:pt x="18288720" y="2291457"/>
                </a:lnTo>
                <a:lnTo>
                  <a:pt x="0" y="22914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3148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00200" y="-231840"/>
            <a:ext cx="5374440" cy="5375520"/>
            <a:chOff x="0" y="0"/>
            <a:chExt cx="7165920" cy="71673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7372"/>
                  </a:lnTo>
                  <a:lnTo>
                    <a:pt x="0" y="7167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10" t="0" r="-9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3764520" y="-231840"/>
            <a:ext cx="5374440" cy="5375520"/>
            <a:chOff x="0" y="0"/>
            <a:chExt cx="7165920" cy="7167360"/>
          </a:xfrm>
        </p:grpSpPr>
        <p:sp>
          <p:nvSpPr>
            <p:cNvPr name="Freeform 5" id="5"/>
            <p:cNvSpPr/>
            <p:nvPr/>
          </p:nvSpPr>
          <p:spPr>
            <a:xfrm flipH="false" flipV="tru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7167372"/>
                  </a:moveTo>
                  <a:lnTo>
                    <a:pt x="7165975" y="7167372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7372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10" t="0" r="-9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139320" y="-231840"/>
            <a:ext cx="5374440" cy="5375520"/>
            <a:chOff x="0" y="0"/>
            <a:chExt cx="7165920" cy="71673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7372"/>
                  </a:lnTo>
                  <a:lnTo>
                    <a:pt x="0" y="7167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10" t="0" r="-9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513760" y="-231840"/>
            <a:ext cx="5374440" cy="5375520"/>
            <a:chOff x="0" y="0"/>
            <a:chExt cx="7165920" cy="7167360"/>
          </a:xfrm>
        </p:grpSpPr>
        <p:sp>
          <p:nvSpPr>
            <p:cNvPr name="Freeform 9" id="9"/>
            <p:cNvSpPr/>
            <p:nvPr/>
          </p:nvSpPr>
          <p:spPr>
            <a:xfrm flipH="false" flipV="tru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7167372"/>
                  </a:moveTo>
                  <a:lnTo>
                    <a:pt x="7165975" y="7167372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7372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10" t="0" r="-9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14513400" y="5142960"/>
            <a:ext cx="5374440" cy="5375160"/>
            <a:chOff x="0" y="0"/>
            <a:chExt cx="7165920" cy="716688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6864"/>
                  </a:lnTo>
                  <a:lnTo>
                    <a:pt x="0" y="71668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9148320" y="5142600"/>
            <a:ext cx="5374440" cy="5375160"/>
            <a:chOff x="0" y="0"/>
            <a:chExt cx="7165920" cy="7166880"/>
          </a:xfrm>
        </p:grpSpPr>
        <p:sp>
          <p:nvSpPr>
            <p:cNvPr name="Freeform 13" id="13"/>
            <p:cNvSpPr/>
            <p:nvPr/>
          </p:nvSpPr>
          <p:spPr>
            <a:xfrm flipH="false" flipV="tru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7166864"/>
                  </a:moveTo>
                  <a:lnTo>
                    <a:pt x="7165975" y="7166864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6864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-10800000">
            <a:off x="3773880" y="5142960"/>
            <a:ext cx="5374440" cy="5375160"/>
            <a:chOff x="0" y="0"/>
            <a:chExt cx="7165920" cy="71668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6864"/>
                  </a:lnTo>
                  <a:lnTo>
                    <a:pt x="0" y="71668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-10800000">
            <a:off x="-1600560" y="5142600"/>
            <a:ext cx="5374440" cy="5375160"/>
            <a:chOff x="0" y="0"/>
            <a:chExt cx="7165920" cy="7166880"/>
          </a:xfrm>
        </p:grpSpPr>
        <p:sp>
          <p:nvSpPr>
            <p:cNvPr name="Freeform 17" id="17"/>
            <p:cNvSpPr/>
            <p:nvPr/>
          </p:nvSpPr>
          <p:spPr>
            <a:xfrm flipH="false" flipV="tru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7166864"/>
                  </a:moveTo>
                  <a:lnTo>
                    <a:pt x="7165975" y="7166864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6864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-720" y="8618400"/>
            <a:ext cx="5173560" cy="1668600"/>
            <a:chOff x="0" y="0"/>
            <a:chExt cx="6898080" cy="2224800"/>
          </a:xfrm>
        </p:grpSpPr>
        <p:sp>
          <p:nvSpPr>
            <p:cNvPr name="Freeform 19" id="19"/>
            <p:cNvSpPr/>
            <p:nvPr/>
          </p:nvSpPr>
          <p:spPr>
            <a:xfrm flipH="true" flipV="false" rot="0">
              <a:off x="0" y="0"/>
              <a:ext cx="6898132" cy="2224786"/>
            </a:xfrm>
            <a:custGeom>
              <a:avLst/>
              <a:gdLst/>
              <a:ahLst/>
              <a:cxnLst/>
              <a:rect r="r" b="b" t="t" l="l"/>
              <a:pathLst>
                <a:path h="2224786" w="6898132">
                  <a:moveTo>
                    <a:pt x="6898132" y="0"/>
                  </a:moveTo>
                  <a:lnTo>
                    <a:pt x="0" y="0"/>
                  </a:lnTo>
                  <a:lnTo>
                    <a:pt x="0" y="2224786"/>
                  </a:lnTo>
                  <a:lnTo>
                    <a:pt x="6898132" y="2224786"/>
                  </a:lnTo>
                  <a:lnTo>
                    <a:pt x="6898132" y="0"/>
                  </a:lnTo>
                  <a:close/>
                </a:path>
              </a:pathLst>
            </a:custGeom>
            <a:blipFill>
              <a:blip r:embed="rId3"/>
              <a:stretch>
                <a:fillRect l="-74" t="0" r="-74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3114440" y="8618400"/>
            <a:ext cx="5173560" cy="1668600"/>
            <a:chOff x="0" y="0"/>
            <a:chExt cx="6898080" cy="2224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898132" cy="2224786"/>
            </a:xfrm>
            <a:custGeom>
              <a:avLst/>
              <a:gdLst/>
              <a:ahLst/>
              <a:cxnLst/>
              <a:rect r="r" b="b" t="t" l="l"/>
              <a:pathLst>
                <a:path h="2224786" w="6898132">
                  <a:moveTo>
                    <a:pt x="0" y="0"/>
                  </a:moveTo>
                  <a:lnTo>
                    <a:pt x="6898132" y="0"/>
                  </a:lnTo>
                  <a:lnTo>
                    <a:pt x="6898132" y="2224786"/>
                  </a:lnTo>
                  <a:lnTo>
                    <a:pt x="0" y="2224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74" t="0" r="-74" b="0"/>
              </a:stretch>
            </a:blip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7626" y="3234309"/>
            <a:ext cx="4454112" cy="5384091"/>
          </a:xfrm>
          <a:custGeom>
            <a:avLst/>
            <a:gdLst/>
            <a:ahLst/>
            <a:cxnLst/>
            <a:rect r="r" b="b" t="t" l="l"/>
            <a:pathLst>
              <a:path h="5384091" w="4454112">
                <a:moveTo>
                  <a:pt x="0" y="0"/>
                </a:moveTo>
                <a:lnTo>
                  <a:pt x="4454112" y="0"/>
                </a:lnTo>
                <a:lnTo>
                  <a:pt x="4454112" y="5384091"/>
                </a:lnTo>
                <a:lnTo>
                  <a:pt x="0" y="53840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916966" y="39852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999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28700" y="838200"/>
            <a:ext cx="4761274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spc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 :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43810" y="847725"/>
            <a:ext cx="15862517" cy="2386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88"/>
              </a:lnSpc>
            </a:pPr>
            <a:r>
              <a:rPr lang="en-US" sz="2400" spc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                                                            In critical medical emergencies, people often struggle to find accurate first-aid guidance quickly. Delays in administering the right response can lead to severe complications or fatalities. Our AI-powered emergency response agent provides real-time, step-by-step assistance for handling medical emergencies, ensuring immediate and correct action before professional help arrives.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471760" y="3657594"/>
            <a:ext cx="13759940" cy="1099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Can AI Be Your First Responder in a Medical Emergency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2168455" y="4378829"/>
            <a:ext cx="14595150" cy="4584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56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How Can We Eliminate Panic-Driven </a:t>
            </a:r>
            <a:r>
              <a:rPr lang="en-US" b="true" sz="24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Delays</a:t>
            </a: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? – Providing instant,</a:t>
            </a:r>
            <a:r>
              <a:rPr lang="en-US" b="true" sz="24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step-by-step guidance</a:t>
            </a: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during medical crises.</a:t>
            </a:r>
          </a:p>
          <a:p>
            <a:pPr algn="l" marL="518160" indent="-259080" lvl="1">
              <a:lnSpc>
                <a:spcPts val="4056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What If Everyone Had Life-Saving Knowledge at Their </a:t>
            </a:r>
            <a:r>
              <a:rPr lang="en-US" b="true" sz="24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Fingertips</a:t>
            </a: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? – Empowering users with real-time </a:t>
            </a:r>
            <a:r>
              <a:rPr lang="en-US" b="true" sz="24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first aid instructions</a:t>
            </a: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.</a:t>
            </a:r>
          </a:p>
          <a:p>
            <a:pPr algn="l" marL="518160" indent="-259080" lvl="1">
              <a:lnSpc>
                <a:spcPts val="4056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How Can We Make Emergency Assistance More Accessible? – Offering multilingual, easy-to-follow support for diverse users.</a:t>
            </a:r>
          </a:p>
          <a:p>
            <a:pPr algn="l" marL="518160" indent="-259080" lvl="1">
              <a:lnSpc>
                <a:spcPts val="4056"/>
              </a:lnSpc>
              <a:buFont typeface="Arial"/>
              <a:buChar char="•"/>
            </a:pPr>
            <a:r>
              <a:rPr lang="en-US" sz="2400" spc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When Should You Act or Call for Help? – AI-powered smart decision-making to </a:t>
            </a:r>
            <a:r>
              <a:rPr lang="en-US" b="true" sz="2400" spc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guide critical actions.</a:t>
            </a:r>
          </a:p>
          <a:p>
            <a:pPr algn="l">
              <a:lnSpc>
                <a:spcPts val="4056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4513400" y="3385220"/>
            <a:ext cx="2080227" cy="1098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82"/>
              </a:lnSpc>
              <a:spcBef>
                <a:spcPct val="0"/>
              </a:spcBef>
            </a:pPr>
            <a:r>
              <a:rPr lang="en-US" sz="648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?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00200" y="-231840"/>
            <a:ext cx="5374440" cy="5631416"/>
            <a:chOff x="0" y="0"/>
            <a:chExt cx="7165920" cy="7508555"/>
          </a:xfrm>
        </p:grpSpPr>
        <p:sp>
          <p:nvSpPr>
            <p:cNvPr name="Freeform 3" id="3"/>
            <p:cNvSpPr/>
            <p:nvPr/>
          </p:nvSpPr>
          <p:spPr>
            <a:xfrm flipH="false" flipV="false" rot="1794000">
              <a:off x="-1394557" y="-1286368"/>
              <a:ext cx="9955089" cy="10081303"/>
            </a:xfrm>
            <a:custGeom>
              <a:avLst/>
              <a:gdLst/>
              <a:ahLst/>
              <a:cxnLst/>
              <a:rect r="r" b="b" t="t" l="l"/>
              <a:pathLst>
                <a:path h="10081303" w="9955089">
                  <a:moveTo>
                    <a:pt x="0" y="3572151"/>
                  </a:moveTo>
                  <a:lnTo>
                    <a:pt x="6212160" y="0"/>
                  </a:lnTo>
                  <a:lnTo>
                    <a:pt x="9955089" y="6509153"/>
                  </a:lnTo>
                  <a:lnTo>
                    <a:pt x="3742929" y="10081303"/>
                  </a:lnTo>
                  <a:lnTo>
                    <a:pt x="0" y="3572151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2329" t="-9141" r="-2329" b="-9141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3764520" y="-231840"/>
            <a:ext cx="5374440" cy="5375520"/>
            <a:chOff x="0" y="0"/>
            <a:chExt cx="7165920" cy="7167360"/>
          </a:xfrm>
        </p:grpSpPr>
        <p:sp>
          <p:nvSpPr>
            <p:cNvPr name="Freeform 5" id="5"/>
            <p:cNvSpPr/>
            <p:nvPr/>
          </p:nvSpPr>
          <p:spPr>
            <a:xfrm flipH="false" flipV="tru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7167372"/>
                  </a:moveTo>
                  <a:lnTo>
                    <a:pt x="7165975" y="7167372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7372"/>
                  </a:lnTo>
                  <a:close/>
                </a:path>
              </a:pathLst>
            </a:custGeom>
            <a:blipFill>
              <a:blip r:embed="rId3">
                <a:alphaModFix amt="9999"/>
              </a:blip>
              <a:stretch>
                <a:fillRect l="-10" t="0" r="-9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139320" y="-231840"/>
            <a:ext cx="5374440" cy="5375520"/>
            <a:chOff x="0" y="0"/>
            <a:chExt cx="7165920" cy="71673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7372"/>
                  </a:lnTo>
                  <a:lnTo>
                    <a:pt x="0" y="7167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9999"/>
              </a:blip>
              <a:stretch>
                <a:fillRect l="-10" t="0" r="-9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513760" y="-231840"/>
            <a:ext cx="5374440" cy="5375520"/>
            <a:chOff x="0" y="0"/>
            <a:chExt cx="7165920" cy="7167360"/>
          </a:xfrm>
        </p:grpSpPr>
        <p:sp>
          <p:nvSpPr>
            <p:cNvPr name="Freeform 9" id="9"/>
            <p:cNvSpPr/>
            <p:nvPr/>
          </p:nvSpPr>
          <p:spPr>
            <a:xfrm flipH="false" flipV="tru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7167372"/>
                  </a:moveTo>
                  <a:lnTo>
                    <a:pt x="7165975" y="7167372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7372"/>
                  </a:lnTo>
                  <a:close/>
                </a:path>
              </a:pathLst>
            </a:custGeom>
            <a:blipFill>
              <a:blip r:embed="rId3">
                <a:alphaModFix amt="9999"/>
              </a:blip>
              <a:stretch>
                <a:fillRect l="-10" t="0" r="-9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14513400" y="5142960"/>
            <a:ext cx="5374440" cy="5375160"/>
            <a:chOff x="0" y="0"/>
            <a:chExt cx="7165920" cy="716688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6864"/>
                  </a:lnTo>
                  <a:lnTo>
                    <a:pt x="0" y="71668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9148320" y="5142600"/>
            <a:ext cx="5374440" cy="5375160"/>
            <a:chOff x="0" y="0"/>
            <a:chExt cx="7165920" cy="7166880"/>
          </a:xfrm>
        </p:grpSpPr>
        <p:sp>
          <p:nvSpPr>
            <p:cNvPr name="Freeform 13" id="13"/>
            <p:cNvSpPr/>
            <p:nvPr/>
          </p:nvSpPr>
          <p:spPr>
            <a:xfrm flipH="false" flipV="tru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7166864"/>
                  </a:moveTo>
                  <a:lnTo>
                    <a:pt x="7165975" y="7166864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6864"/>
                  </a:lnTo>
                  <a:close/>
                </a:path>
              </a:pathLst>
            </a:custGeom>
            <a:blipFill>
              <a:blip r:embed="rId3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-10800000">
            <a:off x="3773880" y="5142960"/>
            <a:ext cx="5374440" cy="5375160"/>
            <a:chOff x="0" y="0"/>
            <a:chExt cx="7165920" cy="71668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6864"/>
                  </a:lnTo>
                  <a:lnTo>
                    <a:pt x="0" y="71668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-10800000">
            <a:off x="-1600560" y="4702596"/>
            <a:ext cx="5374440" cy="5375160"/>
            <a:chOff x="0" y="0"/>
            <a:chExt cx="7165920" cy="7166880"/>
          </a:xfrm>
        </p:grpSpPr>
        <p:sp>
          <p:nvSpPr>
            <p:cNvPr name="Freeform 17" id="17"/>
            <p:cNvSpPr/>
            <p:nvPr/>
          </p:nvSpPr>
          <p:spPr>
            <a:xfrm flipH="false" flipV="tru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7166864"/>
                  </a:moveTo>
                  <a:lnTo>
                    <a:pt x="7165975" y="7166864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6864"/>
                  </a:lnTo>
                  <a:close/>
                </a:path>
              </a:pathLst>
            </a:custGeom>
            <a:blipFill>
              <a:blip r:embed="rId3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-720" y="8618400"/>
            <a:ext cx="5173560" cy="1668600"/>
            <a:chOff x="0" y="0"/>
            <a:chExt cx="6898080" cy="2224800"/>
          </a:xfrm>
        </p:grpSpPr>
        <p:sp>
          <p:nvSpPr>
            <p:cNvPr name="Freeform 19" id="19"/>
            <p:cNvSpPr/>
            <p:nvPr/>
          </p:nvSpPr>
          <p:spPr>
            <a:xfrm flipH="true" flipV="false" rot="0">
              <a:off x="0" y="0"/>
              <a:ext cx="6898132" cy="2224786"/>
            </a:xfrm>
            <a:custGeom>
              <a:avLst/>
              <a:gdLst/>
              <a:ahLst/>
              <a:cxnLst/>
              <a:rect r="r" b="b" t="t" l="l"/>
              <a:pathLst>
                <a:path h="2224786" w="6898132">
                  <a:moveTo>
                    <a:pt x="6898132" y="0"/>
                  </a:moveTo>
                  <a:lnTo>
                    <a:pt x="0" y="0"/>
                  </a:lnTo>
                  <a:lnTo>
                    <a:pt x="0" y="2224786"/>
                  </a:lnTo>
                  <a:lnTo>
                    <a:pt x="6898132" y="2224786"/>
                  </a:lnTo>
                  <a:lnTo>
                    <a:pt x="6898132" y="0"/>
                  </a:lnTo>
                  <a:close/>
                </a:path>
              </a:pathLst>
            </a:custGeom>
            <a:blipFill>
              <a:blip r:embed="rId4"/>
              <a:stretch>
                <a:fillRect l="-74" t="0" r="-74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3114440" y="8618400"/>
            <a:ext cx="5173560" cy="1668600"/>
            <a:chOff x="0" y="0"/>
            <a:chExt cx="6898080" cy="2224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898132" cy="2224786"/>
            </a:xfrm>
            <a:custGeom>
              <a:avLst/>
              <a:gdLst/>
              <a:ahLst/>
              <a:cxnLst/>
              <a:rect r="r" b="b" t="t" l="l"/>
              <a:pathLst>
                <a:path h="2224786" w="6898132">
                  <a:moveTo>
                    <a:pt x="0" y="0"/>
                  </a:moveTo>
                  <a:lnTo>
                    <a:pt x="6898132" y="0"/>
                  </a:lnTo>
                  <a:lnTo>
                    <a:pt x="6898132" y="2224786"/>
                  </a:lnTo>
                  <a:lnTo>
                    <a:pt x="0" y="2224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74" t="0" r="-74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709725" y="1259523"/>
            <a:ext cx="16115490" cy="2386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888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Instant AI Diagnosis: Quickly </a:t>
            </a:r>
            <a:r>
              <a:rPr lang="en-US" b="true" sz="24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analyzes wound images</a:t>
            </a: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to determine severity.</a:t>
            </a:r>
          </a:p>
          <a:p>
            <a:pPr algn="just" marL="518160" indent="-259080" lvl="1">
              <a:lnSpc>
                <a:spcPts val="3888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Personalized First-Aid Advice: Provides </a:t>
            </a:r>
            <a:r>
              <a:rPr lang="en-US" b="true" sz="24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step-by-step treatment</a:t>
            </a: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based on wound type.</a:t>
            </a:r>
          </a:p>
          <a:p>
            <a:pPr algn="just" marL="518160" indent="-259080" lvl="1">
              <a:lnSpc>
                <a:spcPts val="3888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Early Infection Detection: Identifies infection risks using AI.</a:t>
            </a:r>
          </a:p>
          <a:p>
            <a:pPr algn="just" marL="518160" indent="-259080" lvl="1">
              <a:lnSpc>
                <a:spcPts val="3888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Seamless </a:t>
            </a:r>
            <a:r>
              <a:rPr lang="en-US" b="true" sz="24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Medical Guidance</a:t>
            </a: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 Suggests whether home care is sufficient or a doctor visit is needed.</a:t>
            </a:r>
          </a:p>
          <a:p>
            <a:pPr algn="just">
              <a:lnSpc>
                <a:spcPts val="3888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747825" y="4462469"/>
            <a:ext cx="15453155" cy="3945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512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b="true" sz="24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Image-Based Wound Assessment</a:t>
            </a: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– AI analyzes wound images for severity and infection risk.</a:t>
            </a:r>
          </a:p>
          <a:p>
            <a:pPr algn="l" marL="518160" indent="-259080" lvl="1">
              <a:lnSpc>
                <a:spcPts val="4512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b="true" sz="24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Personalized Treatment Suggestions</a:t>
            </a: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– Provides first-aid guidance based on wound type.</a:t>
            </a:r>
          </a:p>
          <a:p>
            <a:pPr algn="l" marL="518160" indent="-259080" lvl="1">
              <a:lnSpc>
                <a:spcPts val="4512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b="true" sz="24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Urgency Detection</a:t>
            </a: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– Alerts users if medical attention is required.</a:t>
            </a:r>
          </a:p>
          <a:p>
            <a:pPr algn="l" marL="518160" indent="-259080" lvl="1">
              <a:lnSpc>
                <a:spcPts val="4512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b="true" sz="24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Healthcare Connectivity </a:t>
            </a: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– Recommends nearby hospitals and pharmacies.</a:t>
            </a:r>
          </a:p>
          <a:p>
            <a:pPr algn="l" marL="518160" indent="-259080" lvl="1">
              <a:lnSpc>
                <a:spcPts val="4512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b="true" sz="24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Healing Progress Tracker</a:t>
            </a: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– Monitors wound recovery with periodic assessments.</a:t>
            </a:r>
          </a:p>
          <a:p>
            <a:pPr algn="l" marL="518160" indent="-259080" lvl="1">
              <a:lnSpc>
                <a:spcPts val="4512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b="true" sz="24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Symptom-Based Query Support</a:t>
            </a: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– Users can describe symptoms for AI-driven advice.</a:t>
            </a:r>
          </a:p>
          <a:p>
            <a:pPr algn="l">
              <a:lnSpc>
                <a:spcPts val="4512"/>
              </a:lnSpc>
            </a:pPr>
          </a:p>
        </p:txBody>
      </p:sp>
      <p:grpSp>
        <p:nvGrpSpPr>
          <p:cNvPr name="Group 24" id="24"/>
          <p:cNvGrpSpPr/>
          <p:nvPr/>
        </p:nvGrpSpPr>
        <p:grpSpPr>
          <a:xfrm rot="0">
            <a:off x="13617762" y="2711816"/>
            <a:ext cx="5374440" cy="5375520"/>
            <a:chOff x="0" y="0"/>
            <a:chExt cx="7165920" cy="716736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7372"/>
                  </a:lnTo>
                  <a:lnTo>
                    <a:pt x="0" y="7167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0" t="-7213" r="0" b="-7213"/>
              </a:stretch>
            </a:blipFill>
          </p:spPr>
        </p:sp>
      </p:grpSp>
      <p:sp>
        <p:nvSpPr>
          <p:cNvPr name="Freeform 26" id="26"/>
          <p:cNvSpPr/>
          <p:nvPr/>
        </p:nvSpPr>
        <p:spPr>
          <a:xfrm flipH="false" flipV="false" rot="0">
            <a:off x="306620" y="3455607"/>
            <a:ext cx="722080" cy="722080"/>
          </a:xfrm>
          <a:custGeom>
            <a:avLst/>
            <a:gdLst/>
            <a:ahLst/>
            <a:cxnLst/>
            <a:rect r="r" b="b" t="t" l="l"/>
            <a:pathLst>
              <a:path h="722080" w="722080">
                <a:moveTo>
                  <a:pt x="0" y="0"/>
                </a:moveTo>
                <a:lnTo>
                  <a:pt x="722080" y="0"/>
                </a:lnTo>
                <a:lnTo>
                  <a:pt x="722080" y="722080"/>
                </a:lnTo>
                <a:lnTo>
                  <a:pt x="0" y="7220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27" id="27"/>
          <p:cNvSpPr txBox="true"/>
          <p:nvPr/>
        </p:nvSpPr>
        <p:spPr>
          <a:xfrm rot="0">
            <a:off x="2166508" y="527138"/>
            <a:ext cx="2773100" cy="577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1"/>
              </a:lnSpc>
              <a:spcBef>
                <a:spcPct val="0"/>
              </a:spcBef>
            </a:pPr>
            <a:r>
              <a:rPr lang="en-US" sz="3465" spc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Uniqueness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185558" y="3646107"/>
            <a:ext cx="3177365" cy="599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sz="3545" spc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Key-Features</a:t>
            </a:r>
          </a:p>
        </p:txBody>
      </p:sp>
      <p:sp>
        <p:nvSpPr>
          <p:cNvPr name="Freeform 29" id="29"/>
          <p:cNvSpPr/>
          <p:nvPr/>
        </p:nvSpPr>
        <p:spPr>
          <a:xfrm flipH="false" flipV="true" rot="944359">
            <a:off x="635783" y="4398714"/>
            <a:ext cx="1412664" cy="462647"/>
          </a:xfrm>
          <a:custGeom>
            <a:avLst/>
            <a:gdLst/>
            <a:ahLst/>
            <a:cxnLst/>
            <a:rect r="r" b="b" t="t" l="l"/>
            <a:pathLst>
              <a:path h="462647" w="1412664">
                <a:moveTo>
                  <a:pt x="0" y="462647"/>
                </a:moveTo>
                <a:lnTo>
                  <a:pt x="1412664" y="462647"/>
                </a:lnTo>
                <a:lnTo>
                  <a:pt x="1412664" y="0"/>
                </a:lnTo>
                <a:lnTo>
                  <a:pt x="0" y="0"/>
                </a:lnTo>
                <a:lnTo>
                  <a:pt x="0" y="462647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399175" y="7170067"/>
            <a:ext cx="687845" cy="600301"/>
          </a:xfrm>
          <a:custGeom>
            <a:avLst/>
            <a:gdLst/>
            <a:ahLst/>
            <a:cxnLst/>
            <a:rect r="r" b="b" t="t" l="l"/>
            <a:pathLst>
              <a:path h="600301" w="687845">
                <a:moveTo>
                  <a:pt x="0" y="0"/>
                </a:moveTo>
                <a:lnTo>
                  <a:pt x="687845" y="0"/>
                </a:lnTo>
                <a:lnTo>
                  <a:pt x="687845" y="600301"/>
                </a:lnTo>
                <a:lnTo>
                  <a:pt x="0" y="600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true" flipV="true" rot="9403588">
            <a:off x="583981" y="6271694"/>
            <a:ext cx="1516267" cy="479586"/>
          </a:xfrm>
          <a:custGeom>
            <a:avLst/>
            <a:gdLst/>
            <a:ahLst/>
            <a:cxnLst/>
            <a:rect r="r" b="b" t="t" l="l"/>
            <a:pathLst>
              <a:path h="479586" w="1516267">
                <a:moveTo>
                  <a:pt x="1516267" y="479586"/>
                </a:moveTo>
                <a:lnTo>
                  <a:pt x="0" y="479586"/>
                </a:lnTo>
                <a:lnTo>
                  <a:pt x="0" y="0"/>
                </a:lnTo>
                <a:lnTo>
                  <a:pt x="1516267" y="0"/>
                </a:lnTo>
                <a:lnTo>
                  <a:pt x="1516267" y="479586"/>
                </a:lnTo>
                <a:close/>
              </a:path>
            </a:pathLst>
          </a:custGeom>
          <a:blipFill>
            <a:blip r:embed="rId7"/>
            <a:stretch>
              <a:fillRect l="0" t="0" r="0" b="-3542"/>
            </a:stretch>
          </a:blipFill>
        </p:spPr>
      </p:sp>
    </p:spTree>
  </p:cSld>
  <p:clrMapOvr>
    <a:masterClrMapping/>
  </p:clrMapOvr>
  <p:transition spd="slow">
    <p:push dir="u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64520" y="-231840"/>
            <a:ext cx="5374440" cy="5375520"/>
            <a:chOff x="0" y="0"/>
            <a:chExt cx="7165920" cy="7167360"/>
          </a:xfrm>
        </p:grpSpPr>
        <p:sp>
          <p:nvSpPr>
            <p:cNvPr name="Freeform 3" id="3"/>
            <p:cNvSpPr/>
            <p:nvPr/>
          </p:nvSpPr>
          <p:spPr>
            <a:xfrm flipH="false" flipV="tru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7167372"/>
                  </a:moveTo>
                  <a:lnTo>
                    <a:pt x="7165975" y="7167372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7372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10" t="0" r="-9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3773880" y="5142960"/>
            <a:ext cx="5374440" cy="5375160"/>
            <a:chOff x="0" y="0"/>
            <a:chExt cx="7165920" cy="71668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6864"/>
                  </a:lnTo>
                  <a:lnTo>
                    <a:pt x="0" y="71668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-1600560" y="4702596"/>
            <a:ext cx="5374440" cy="5375160"/>
            <a:chOff x="0" y="0"/>
            <a:chExt cx="7165920" cy="7166880"/>
          </a:xfrm>
        </p:grpSpPr>
        <p:sp>
          <p:nvSpPr>
            <p:cNvPr name="Freeform 7" id="7"/>
            <p:cNvSpPr/>
            <p:nvPr/>
          </p:nvSpPr>
          <p:spPr>
            <a:xfrm flipH="false" flipV="tru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7166864"/>
                  </a:moveTo>
                  <a:lnTo>
                    <a:pt x="7165975" y="7166864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6864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-720" y="8618400"/>
            <a:ext cx="5173560" cy="1668600"/>
            <a:chOff x="0" y="0"/>
            <a:chExt cx="6898080" cy="2224800"/>
          </a:xfrm>
        </p:grpSpPr>
        <p:sp>
          <p:nvSpPr>
            <p:cNvPr name="Freeform 9" id="9"/>
            <p:cNvSpPr/>
            <p:nvPr/>
          </p:nvSpPr>
          <p:spPr>
            <a:xfrm flipH="true" flipV="false" rot="0">
              <a:off x="0" y="0"/>
              <a:ext cx="6898132" cy="2224786"/>
            </a:xfrm>
            <a:custGeom>
              <a:avLst/>
              <a:gdLst/>
              <a:ahLst/>
              <a:cxnLst/>
              <a:rect r="r" b="b" t="t" l="l"/>
              <a:pathLst>
                <a:path h="2224786" w="6898132">
                  <a:moveTo>
                    <a:pt x="6898132" y="0"/>
                  </a:moveTo>
                  <a:lnTo>
                    <a:pt x="0" y="0"/>
                  </a:lnTo>
                  <a:lnTo>
                    <a:pt x="0" y="2224786"/>
                  </a:lnTo>
                  <a:lnTo>
                    <a:pt x="6898132" y="2224786"/>
                  </a:lnTo>
                  <a:lnTo>
                    <a:pt x="6898132" y="0"/>
                  </a:lnTo>
                  <a:close/>
                </a:path>
              </a:pathLst>
            </a:custGeom>
            <a:blipFill>
              <a:blip r:embed="rId3"/>
              <a:stretch>
                <a:fillRect l="-74" t="0" r="-74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0784886" y="1593983"/>
            <a:ext cx="6415734" cy="8110755"/>
          </a:xfrm>
          <a:custGeom>
            <a:avLst/>
            <a:gdLst/>
            <a:ahLst/>
            <a:cxnLst/>
            <a:rect r="r" b="b" t="t" l="l"/>
            <a:pathLst>
              <a:path h="8110755" w="6415734">
                <a:moveTo>
                  <a:pt x="0" y="0"/>
                </a:moveTo>
                <a:lnTo>
                  <a:pt x="6415734" y="0"/>
                </a:lnTo>
                <a:lnTo>
                  <a:pt x="6415734" y="8110755"/>
                </a:lnTo>
                <a:lnTo>
                  <a:pt x="0" y="81107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4513760" y="-231840"/>
            <a:ext cx="5374440" cy="5375520"/>
            <a:chOff x="0" y="0"/>
            <a:chExt cx="7165920" cy="7167360"/>
          </a:xfrm>
        </p:grpSpPr>
        <p:sp>
          <p:nvSpPr>
            <p:cNvPr name="Freeform 12" id="12"/>
            <p:cNvSpPr/>
            <p:nvPr/>
          </p:nvSpPr>
          <p:spPr>
            <a:xfrm flipH="false" flipV="tru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7167372"/>
                  </a:moveTo>
                  <a:lnTo>
                    <a:pt x="7165975" y="7167372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7372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10" t="0" r="-9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3114440" y="8618400"/>
            <a:ext cx="5173560" cy="1668600"/>
            <a:chOff x="0" y="0"/>
            <a:chExt cx="6898080" cy="2224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898132" cy="2224786"/>
            </a:xfrm>
            <a:custGeom>
              <a:avLst/>
              <a:gdLst/>
              <a:ahLst/>
              <a:cxnLst/>
              <a:rect r="r" b="b" t="t" l="l"/>
              <a:pathLst>
                <a:path h="2224786" w="6898132">
                  <a:moveTo>
                    <a:pt x="0" y="0"/>
                  </a:moveTo>
                  <a:lnTo>
                    <a:pt x="6898132" y="0"/>
                  </a:lnTo>
                  <a:lnTo>
                    <a:pt x="6898132" y="2224786"/>
                  </a:lnTo>
                  <a:lnTo>
                    <a:pt x="0" y="2224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74" t="0" r="-74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-10800000">
            <a:off x="14513400" y="5142960"/>
            <a:ext cx="5374440" cy="5375160"/>
            <a:chOff x="0" y="0"/>
            <a:chExt cx="7165920" cy="716688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6864"/>
                  </a:lnTo>
                  <a:lnTo>
                    <a:pt x="0" y="71668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-10800000">
            <a:off x="9148320" y="5142600"/>
            <a:ext cx="5374440" cy="5375160"/>
            <a:chOff x="0" y="0"/>
            <a:chExt cx="7165920" cy="7166880"/>
          </a:xfrm>
        </p:grpSpPr>
        <p:sp>
          <p:nvSpPr>
            <p:cNvPr name="Freeform 18" id="18"/>
            <p:cNvSpPr/>
            <p:nvPr/>
          </p:nvSpPr>
          <p:spPr>
            <a:xfrm flipH="false" flipV="tru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7166864"/>
                  </a:moveTo>
                  <a:lnTo>
                    <a:pt x="7165975" y="7166864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6864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9139320" y="-231840"/>
            <a:ext cx="5374440" cy="5375520"/>
            <a:chOff x="0" y="0"/>
            <a:chExt cx="7165920" cy="716736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7372"/>
                  </a:lnTo>
                  <a:lnTo>
                    <a:pt x="0" y="7167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10" t="0" r="-9" b="0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450432" y="591336"/>
            <a:ext cx="4532068" cy="599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sz="3545" spc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Implementation : 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-1600200" y="-231840"/>
            <a:ext cx="5374440" cy="5375520"/>
            <a:chOff x="0" y="0"/>
            <a:chExt cx="7165920" cy="716736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7372"/>
                  </a:lnTo>
                  <a:lnTo>
                    <a:pt x="0" y="7167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10" t="0" r="-9" b="0"/>
              </a:stretch>
            </a:blipFill>
          </p:spPr>
        </p:sp>
      </p:grpSp>
      <p:sp>
        <p:nvSpPr>
          <p:cNvPr name="Freeform 24" id="24"/>
          <p:cNvSpPr/>
          <p:nvPr/>
        </p:nvSpPr>
        <p:spPr>
          <a:xfrm flipH="false" flipV="false" rot="0">
            <a:off x="321344" y="1934713"/>
            <a:ext cx="9975229" cy="5047393"/>
          </a:xfrm>
          <a:custGeom>
            <a:avLst/>
            <a:gdLst/>
            <a:ahLst/>
            <a:cxnLst/>
            <a:rect r="r" b="b" t="t" l="l"/>
            <a:pathLst>
              <a:path h="5047393" w="9975229">
                <a:moveTo>
                  <a:pt x="0" y="0"/>
                </a:moveTo>
                <a:lnTo>
                  <a:pt x="9975229" y="0"/>
                </a:lnTo>
                <a:lnTo>
                  <a:pt x="9975229" y="5047393"/>
                </a:lnTo>
                <a:lnTo>
                  <a:pt x="0" y="50473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2177841" y="4061165"/>
            <a:ext cx="8118732" cy="2142942"/>
          </a:xfrm>
          <a:custGeom>
            <a:avLst/>
            <a:gdLst/>
            <a:ahLst/>
            <a:cxnLst/>
            <a:rect r="r" b="b" t="t" l="l"/>
            <a:pathLst>
              <a:path h="2142942" w="8118732">
                <a:moveTo>
                  <a:pt x="0" y="0"/>
                </a:moveTo>
                <a:lnTo>
                  <a:pt x="8118732" y="0"/>
                </a:lnTo>
                <a:lnTo>
                  <a:pt x="8118732" y="2142942"/>
                </a:lnTo>
                <a:lnTo>
                  <a:pt x="0" y="21429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5249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2158791" y="4096183"/>
            <a:ext cx="6098577" cy="2107924"/>
          </a:xfrm>
          <a:custGeom>
            <a:avLst/>
            <a:gdLst/>
            <a:ahLst/>
            <a:cxnLst/>
            <a:rect r="r" b="b" t="t" l="l"/>
            <a:pathLst>
              <a:path h="2107924" w="6098577">
                <a:moveTo>
                  <a:pt x="0" y="0"/>
                </a:moveTo>
                <a:lnTo>
                  <a:pt x="6098577" y="0"/>
                </a:lnTo>
                <a:lnTo>
                  <a:pt x="6098577" y="2107924"/>
                </a:lnTo>
                <a:lnTo>
                  <a:pt x="0" y="210792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21475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0815388" y="524661"/>
            <a:ext cx="3177365" cy="599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63"/>
              </a:lnSpc>
              <a:spcBef>
                <a:spcPct val="0"/>
              </a:spcBef>
            </a:pPr>
            <a:r>
              <a:rPr lang="en-US" sz="3545" spc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Workflow :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00200" y="-231840"/>
            <a:ext cx="5374440" cy="5375520"/>
            <a:chOff x="0" y="0"/>
            <a:chExt cx="7165920" cy="71673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7372"/>
                  </a:lnTo>
                  <a:lnTo>
                    <a:pt x="0" y="7167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10" t="0" r="-9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3764520" y="-231840"/>
            <a:ext cx="5374440" cy="5375520"/>
            <a:chOff x="0" y="0"/>
            <a:chExt cx="7165920" cy="7167360"/>
          </a:xfrm>
        </p:grpSpPr>
        <p:sp>
          <p:nvSpPr>
            <p:cNvPr name="Freeform 5" id="5"/>
            <p:cNvSpPr/>
            <p:nvPr/>
          </p:nvSpPr>
          <p:spPr>
            <a:xfrm flipH="false" flipV="tru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7167372"/>
                  </a:moveTo>
                  <a:lnTo>
                    <a:pt x="7165975" y="7167372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7372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10" t="0" r="-9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139320" y="-231840"/>
            <a:ext cx="5374440" cy="5375520"/>
            <a:chOff x="0" y="0"/>
            <a:chExt cx="7165920" cy="71673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7372"/>
                  </a:lnTo>
                  <a:lnTo>
                    <a:pt x="0" y="71673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10" t="0" r="-9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513760" y="-231840"/>
            <a:ext cx="5374440" cy="5375520"/>
            <a:chOff x="0" y="0"/>
            <a:chExt cx="7165920" cy="7167360"/>
          </a:xfrm>
        </p:grpSpPr>
        <p:sp>
          <p:nvSpPr>
            <p:cNvPr name="Freeform 9" id="9"/>
            <p:cNvSpPr/>
            <p:nvPr/>
          </p:nvSpPr>
          <p:spPr>
            <a:xfrm flipH="false" flipV="true" rot="0">
              <a:off x="0" y="0"/>
              <a:ext cx="7165975" cy="7167372"/>
            </a:xfrm>
            <a:custGeom>
              <a:avLst/>
              <a:gdLst/>
              <a:ahLst/>
              <a:cxnLst/>
              <a:rect r="r" b="b" t="t" l="l"/>
              <a:pathLst>
                <a:path h="7167372" w="7165975">
                  <a:moveTo>
                    <a:pt x="0" y="7167372"/>
                  </a:moveTo>
                  <a:lnTo>
                    <a:pt x="7165975" y="7167372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7372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10" t="0" r="-9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14513400" y="5142960"/>
            <a:ext cx="5374440" cy="5375160"/>
            <a:chOff x="0" y="0"/>
            <a:chExt cx="7165920" cy="716688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6864"/>
                  </a:lnTo>
                  <a:lnTo>
                    <a:pt x="0" y="71668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-10800000">
            <a:off x="9148320" y="5142600"/>
            <a:ext cx="5374440" cy="5375160"/>
            <a:chOff x="0" y="0"/>
            <a:chExt cx="7165920" cy="7166880"/>
          </a:xfrm>
        </p:grpSpPr>
        <p:sp>
          <p:nvSpPr>
            <p:cNvPr name="Freeform 13" id="13"/>
            <p:cNvSpPr/>
            <p:nvPr/>
          </p:nvSpPr>
          <p:spPr>
            <a:xfrm flipH="false" flipV="tru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7166864"/>
                  </a:moveTo>
                  <a:lnTo>
                    <a:pt x="7165975" y="7166864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6864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-10800000">
            <a:off x="3773880" y="5142960"/>
            <a:ext cx="5374440" cy="5375160"/>
            <a:chOff x="0" y="0"/>
            <a:chExt cx="7165920" cy="716688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0"/>
                  </a:moveTo>
                  <a:lnTo>
                    <a:pt x="7165975" y="0"/>
                  </a:lnTo>
                  <a:lnTo>
                    <a:pt x="7165975" y="7166864"/>
                  </a:lnTo>
                  <a:lnTo>
                    <a:pt x="0" y="71668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-10800000">
            <a:off x="-1600560" y="5142600"/>
            <a:ext cx="5374440" cy="5375160"/>
            <a:chOff x="0" y="0"/>
            <a:chExt cx="7165920" cy="7166880"/>
          </a:xfrm>
        </p:grpSpPr>
        <p:sp>
          <p:nvSpPr>
            <p:cNvPr name="Freeform 17" id="17"/>
            <p:cNvSpPr/>
            <p:nvPr/>
          </p:nvSpPr>
          <p:spPr>
            <a:xfrm flipH="false" flipV="true" rot="0">
              <a:off x="0" y="0"/>
              <a:ext cx="7165975" cy="7166864"/>
            </a:xfrm>
            <a:custGeom>
              <a:avLst/>
              <a:gdLst/>
              <a:ahLst/>
              <a:cxnLst/>
              <a:rect r="r" b="b" t="t" l="l"/>
              <a:pathLst>
                <a:path h="7166864" w="7165975">
                  <a:moveTo>
                    <a:pt x="0" y="7166864"/>
                  </a:moveTo>
                  <a:lnTo>
                    <a:pt x="7165975" y="7166864"/>
                  </a:lnTo>
                  <a:lnTo>
                    <a:pt x="7165975" y="0"/>
                  </a:lnTo>
                  <a:lnTo>
                    <a:pt x="0" y="0"/>
                  </a:lnTo>
                  <a:lnTo>
                    <a:pt x="0" y="7166864"/>
                  </a:lnTo>
                  <a:close/>
                </a:path>
              </a:pathLst>
            </a:custGeom>
            <a:blipFill>
              <a:blip r:embed="rId2">
                <a:alphaModFix amt="9999"/>
              </a:blip>
              <a:stretch>
                <a:fillRect l="-6" t="0" r="-5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-720" y="8618400"/>
            <a:ext cx="5173560" cy="1668600"/>
            <a:chOff x="0" y="0"/>
            <a:chExt cx="6898080" cy="2224800"/>
          </a:xfrm>
        </p:grpSpPr>
        <p:sp>
          <p:nvSpPr>
            <p:cNvPr name="Freeform 19" id="19"/>
            <p:cNvSpPr/>
            <p:nvPr/>
          </p:nvSpPr>
          <p:spPr>
            <a:xfrm flipH="true" flipV="false" rot="0">
              <a:off x="0" y="0"/>
              <a:ext cx="6898132" cy="2224786"/>
            </a:xfrm>
            <a:custGeom>
              <a:avLst/>
              <a:gdLst/>
              <a:ahLst/>
              <a:cxnLst/>
              <a:rect r="r" b="b" t="t" l="l"/>
              <a:pathLst>
                <a:path h="2224786" w="6898132">
                  <a:moveTo>
                    <a:pt x="6898132" y="0"/>
                  </a:moveTo>
                  <a:lnTo>
                    <a:pt x="0" y="0"/>
                  </a:lnTo>
                  <a:lnTo>
                    <a:pt x="0" y="2224786"/>
                  </a:lnTo>
                  <a:lnTo>
                    <a:pt x="6898132" y="2224786"/>
                  </a:lnTo>
                  <a:lnTo>
                    <a:pt x="6898132" y="0"/>
                  </a:lnTo>
                  <a:close/>
                </a:path>
              </a:pathLst>
            </a:custGeom>
            <a:blipFill>
              <a:blip r:embed="rId3"/>
              <a:stretch>
                <a:fillRect l="-74" t="0" r="-74" b="0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3114440" y="8618400"/>
            <a:ext cx="5173560" cy="1668600"/>
            <a:chOff x="0" y="0"/>
            <a:chExt cx="6898080" cy="2224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898132" cy="2224786"/>
            </a:xfrm>
            <a:custGeom>
              <a:avLst/>
              <a:gdLst/>
              <a:ahLst/>
              <a:cxnLst/>
              <a:rect r="r" b="b" t="t" l="l"/>
              <a:pathLst>
                <a:path h="2224786" w="6898132">
                  <a:moveTo>
                    <a:pt x="0" y="0"/>
                  </a:moveTo>
                  <a:lnTo>
                    <a:pt x="6898132" y="0"/>
                  </a:lnTo>
                  <a:lnTo>
                    <a:pt x="6898132" y="2224786"/>
                  </a:lnTo>
                  <a:lnTo>
                    <a:pt x="0" y="2224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74" t="0" r="-74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984974" y="1466912"/>
            <a:ext cx="14623020" cy="2389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8"/>
              </a:lnSpc>
              <a:spcBef>
                <a:spcPct val="0"/>
              </a:spcBef>
            </a:pPr>
            <a:r>
              <a:rPr lang="en-US" sz="2300" spc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 AI-Powered Wound Analysis and First-Aid Assistant provides an innovative and accessible solution for quick medical assessments. By leveraging AI to</a:t>
            </a:r>
            <a:r>
              <a:rPr lang="en-US" b="true" sz="2300" spc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analyze images</a:t>
            </a:r>
            <a:r>
              <a:rPr lang="en-US" sz="2300" spc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and </a:t>
            </a:r>
            <a:r>
              <a:rPr lang="en-US" b="true" sz="2300" spc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symptoms</a:t>
            </a:r>
            <a:r>
              <a:rPr lang="en-US" sz="2300" spc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, it offers accurate</a:t>
            </a:r>
            <a:r>
              <a:rPr lang="en-US" b="true" sz="2300" spc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treatment recommendations</a:t>
            </a:r>
            <a:r>
              <a:rPr lang="en-US" sz="2300" spc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and </a:t>
            </a:r>
            <a:r>
              <a:rPr lang="en-US" b="true" sz="2300" spc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urgency assessments</a:t>
            </a:r>
            <a:r>
              <a:rPr lang="en-US" sz="2300" spc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. This system enhances healthcare </a:t>
            </a:r>
            <a:r>
              <a:rPr lang="en-US" b="true" sz="2300" spc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accessibility</a:t>
            </a:r>
            <a:r>
              <a:rPr lang="en-US" sz="2300" spc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, reduces </a:t>
            </a:r>
            <a:r>
              <a:rPr lang="en-US" b="true" sz="2300" spc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unnecessary hospital visits</a:t>
            </a:r>
            <a:r>
              <a:rPr lang="en-US" sz="2300" spc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, and ensures timely medical intervention when needed. Future enhancements could integrate telemedicine support and real-time doctor consultations for a more comprehensive healthcare solution.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946874" y="673144"/>
            <a:ext cx="3006332" cy="577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1"/>
              </a:lnSpc>
              <a:spcBef>
                <a:spcPct val="0"/>
              </a:spcBef>
            </a:pPr>
            <a:r>
              <a:rPr lang="en-US" sz="3465" spc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  <p:graphicFrame>
        <p:nvGraphicFramePr>
          <p:cNvPr name="Table 24" id="24"/>
          <p:cNvGraphicFramePr>
            <a:graphicFrameLocks noGrp="true"/>
          </p:cNvGraphicFramePr>
          <p:nvPr/>
        </p:nvGraphicFramePr>
        <p:xfrm>
          <a:off x="1984974" y="5143680"/>
          <a:ext cx="14730855" cy="3361995"/>
        </p:xfrm>
        <a:graphic>
          <a:graphicData uri="http://schemas.openxmlformats.org/drawingml/2006/table">
            <a:tbl>
              <a:tblPr/>
              <a:tblGrid>
                <a:gridCol w="4199765"/>
                <a:gridCol w="6580734"/>
                <a:gridCol w="3950356"/>
              </a:tblGrid>
              <a:tr h="12930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8"/>
                        </a:lnSpc>
                        <a:defRPr/>
                      </a:pPr>
                      <a:r>
                        <a:rPr lang="en-US" sz="3500" spc="-1">
                          <a:solidFill>
                            <a:srgbClr val="000000"/>
                          </a:solidFill>
                          <a:latin typeface="Helvetica World"/>
                          <a:ea typeface="Helvetica World"/>
                          <a:cs typeface="Helvetica World"/>
                          <a:sym typeface="Helvetica World"/>
                        </a:rPr>
                        <a:t>Member Name</a:t>
                      </a:r>
                      <a:endParaRPr lang="en-US" sz="1100"/>
                    </a:p>
                  </a:txBody>
                  <a:tcPr marL="190440" marR="190440" marT="190440" marB="190440" anchor="ctr">
                    <a:lnL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8"/>
                        </a:lnSpc>
                        <a:defRPr/>
                      </a:pPr>
                      <a:r>
                        <a:rPr lang="en-US" sz="3500" spc="-1">
                          <a:solidFill>
                            <a:srgbClr val="000000"/>
                          </a:solidFill>
                          <a:latin typeface="Helvetica World"/>
                          <a:ea typeface="Helvetica World"/>
                          <a:cs typeface="Helvetica World"/>
                          <a:sym typeface="Helvetica World"/>
                        </a:rPr>
                        <a:t>Email</a:t>
                      </a:r>
                      <a:endParaRPr lang="en-US" sz="1100"/>
                    </a:p>
                  </a:txBody>
                  <a:tcPr marL="190440" marR="190440" marT="190440" marB="190440" anchor="ctr">
                    <a:lnL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8"/>
                        </a:lnSpc>
                        <a:defRPr/>
                      </a:pPr>
                      <a:r>
                        <a:rPr lang="en-US" sz="3500" spc="-1">
                          <a:solidFill>
                            <a:srgbClr val="000000"/>
                          </a:solidFill>
                          <a:latin typeface="Helvetica World"/>
                          <a:ea typeface="Helvetica World"/>
                          <a:cs typeface="Helvetica World"/>
                          <a:sym typeface="Helvetica World"/>
                        </a:rPr>
                        <a:t>Phone</a:t>
                      </a:r>
                      <a:endParaRPr lang="en-US" sz="1100"/>
                    </a:p>
                  </a:txBody>
                  <a:tcPr marL="190440" marR="190440" marT="190440" marB="190440" anchor="ctr">
                    <a:lnL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44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Vaibhav Tatkare</a:t>
                      </a:r>
                      <a:endParaRPr lang="en-US" sz="1100"/>
                    </a:p>
                  </a:txBody>
                  <a:tcPr marL="190440" marR="190440" marT="190440" marB="190440" anchor="ctr">
                    <a:lnL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    vaibhavtatkare04@gmail.com</a:t>
                      </a:r>
                      <a:endParaRPr lang="en-US" sz="1100"/>
                    </a:p>
                  </a:txBody>
                  <a:tcPr marL="190440" marR="190440" marT="190440" marB="190440" anchor="ctr">
                    <a:lnL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9892481044</a:t>
                      </a:r>
                      <a:endParaRPr lang="en-US" sz="1100"/>
                    </a:p>
                  </a:txBody>
                  <a:tcPr marL="190440" marR="190440" marT="190440" marB="190440" anchor="ctr">
                    <a:lnL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44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Sumit Yesade</a:t>
                      </a:r>
                      <a:endParaRPr lang="en-US" sz="1100"/>
                    </a:p>
                  </a:txBody>
                  <a:tcPr marL="190440" marR="190440" marT="190440" marB="190440" anchor="ctr">
                    <a:lnL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sumityesade14@gmail.com</a:t>
                      </a:r>
                      <a:endParaRPr lang="en-US" sz="1100"/>
                    </a:p>
                  </a:txBody>
                  <a:tcPr marL="190440" marR="190440" marT="190440" marB="190440" anchor="ctr">
                    <a:lnL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9004681406</a:t>
                      </a:r>
                      <a:endParaRPr lang="en-US" sz="1100"/>
                    </a:p>
                  </a:txBody>
                  <a:tcPr marL="190440" marR="190440" marT="190440" marB="190440" anchor="ctr">
                    <a:lnL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872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25" id="25"/>
          <p:cNvSpPr txBox="true"/>
          <p:nvPr/>
        </p:nvSpPr>
        <p:spPr>
          <a:xfrm rot="0">
            <a:off x="4953206" y="4315195"/>
            <a:ext cx="5349928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  <a:spcBef>
                <a:spcPct val="0"/>
              </a:spcBef>
            </a:pPr>
            <a:r>
              <a:rPr lang="en-US" sz="3800" spc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Neural noMads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166508" y="4383863"/>
            <a:ext cx="3667932" cy="577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1"/>
              </a:lnSpc>
              <a:spcBef>
                <a:spcPct val="0"/>
              </a:spcBef>
            </a:pPr>
            <a:r>
              <a:rPr lang="en-US" sz="3465" spc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Name : 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DAGin6fzhA8</dc:identifier>
  <dcterms:modified xsi:type="dcterms:W3CDTF">2011-08-01T06:04:30Z</dcterms:modified>
  <cp:revision>1</cp:revision>
  <dc:title>AI Powered Emergency Response Guide</dc:title>
</cp:coreProperties>
</file>