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4"/>
  </p:notesMasterIdLst>
  <p:sldIdLst>
    <p:sldId id="276" r:id="rId2"/>
    <p:sldId id="281" r:id="rId3"/>
    <p:sldId id="277" r:id="rId4"/>
    <p:sldId id="279" r:id="rId5"/>
    <p:sldId id="280" r:id="rId6"/>
    <p:sldId id="274" r:id="rId7"/>
    <p:sldId id="258" r:id="rId8"/>
    <p:sldId id="259" r:id="rId9"/>
    <p:sldId id="260" r:id="rId10"/>
    <p:sldId id="261" r:id="rId11"/>
    <p:sldId id="267" r:id="rId12"/>
    <p:sldId id="272" r:id="rId13"/>
    <p:sldId id="268" r:id="rId14"/>
    <p:sldId id="269" r:id="rId15"/>
    <p:sldId id="283" r:id="rId16"/>
    <p:sldId id="282" r:id="rId17"/>
    <p:sldId id="284" r:id="rId18"/>
    <p:sldId id="285" r:id="rId19"/>
    <p:sldId id="265" r:id="rId20"/>
    <p:sldId id="266" r:id="rId21"/>
    <p:sldId id="27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500"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3T18:56:40.454"/>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5AAC9-3060-418B-8097-EC551197610E}" type="datetimeFigureOut">
              <a:rPr lang="en-IN" smtClean="0"/>
              <a:t>16-08-2024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6E998-2802-4140-8F00-33095E995ABB}" type="slidenum">
              <a:rPr lang="en-IN" smtClean="0"/>
              <a:t>‹#›</a:t>
            </a:fld>
            <a:endParaRPr lang="en-IN" dirty="0"/>
          </a:p>
        </p:txBody>
      </p:sp>
    </p:spTree>
    <p:extLst>
      <p:ext uri="{BB962C8B-B14F-4D97-AF65-F5344CB8AC3E}">
        <p14:creationId xmlns:p14="http://schemas.microsoft.com/office/powerpoint/2010/main" val="257066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4B04B-266D-4D8A-B2B0-14EA6C4A64ED}"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333425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53C35-9662-4FEE-87DD-726061013D5F}" type="datetime1">
              <a:rPr lang="en-IN" smtClean="0"/>
              <a:t>16-08-2024</a:t>
            </a:fld>
            <a:endParaRPr lang="en-IN" dirty="0"/>
          </a:p>
        </p:txBody>
      </p:sp>
      <p:sp>
        <p:nvSpPr>
          <p:cNvPr id="6" name="Footer Placeholder 5"/>
          <p:cNvSpPr>
            <a:spLocks noGrp="1"/>
          </p:cNvSpPr>
          <p:nvPr>
            <p:ph type="ftr" sz="quarter" idx="11"/>
          </p:nvPr>
        </p:nvSpPr>
        <p:spPr/>
        <p:txBody>
          <a:bodyPr/>
          <a:lstStyle/>
          <a:p>
            <a:r>
              <a:rPr lang="en-IN" dirty="0"/>
              <a:t>Vaibhav Chavan </a:t>
            </a:r>
          </a:p>
        </p:txBody>
      </p:sp>
      <p:sp>
        <p:nvSpPr>
          <p:cNvPr id="7" name="Slide Number Placeholder 6"/>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28784897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353C35-9662-4FEE-87DD-726061013D5F}"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314234804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353C35-9662-4FEE-87DD-726061013D5F}"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011357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53C35-9662-4FEE-87DD-726061013D5F}"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181262805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353C35-9662-4FEE-87DD-726061013D5F}" type="datetime1">
              <a:rPr lang="en-IN" smtClean="0"/>
              <a:t>16-08-2024</a:t>
            </a:fld>
            <a:endParaRPr lang="en-IN" dirty="0"/>
          </a:p>
        </p:txBody>
      </p:sp>
      <p:sp>
        <p:nvSpPr>
          <p:cNvPr id="4"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502647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353C35-9662-4FEE-87DD-726061013D5F}" type="datetime1">
              <a:rPr lang="en-IN" smtClean="0"/>
              <a:t>16-08-2024</a:t>
            </a:fld>
            <a:endParaRPr lang="en-IN" dirty="0"/>
          </a:p>
        </p:txBody>
      </p:sp>
      <p:sp>
        <p:nvSpPr>
          <p:cNvPr id="4"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193985473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AA1DE-C2F6-49EB-94E1-1D298CCDB0DA}"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3908910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FE00F-615D-4175-A881-A642770A69DF}"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424846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A0C5FED-31F3-4605-AF55-5A583565A992}"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173856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101B8-3BAE-41CB-91ED-E9DC6415375D}" type="datetime1">
              <a:rPr lang="en-IN" smtClean="0"/>
              <a:t>16-08-2024</a:t>
            </a:fld>
            <a:endParaRPr lang="en-IN" dirty="0"/>
          </a:p>
        </p:txBody>
      </p:sp>
      <p:sp>
        <p:nvSpPr>
          <p:cNvPr id="5" name="Footer Placeholder 4"/>
          <p:cNvSpPr>
            <a:spLocks noGrp="1"/>
          </p:cNvSpPr>
          <p:nvPr>
            <p:ph type="ftr" sz="quarter" idx="11"/>
          </p:nvPr>
        </p:nvSpPr>
        <p:spPr/>
        <p:txBody>
          <a:bodyPr/>
          <a:lstStyle/>
          <a:p>
            <a:r>
              <a:rPr lang="en-IN" dirty="0"/>
              <a:t>Vaibhav Chavan </a:t>
            </a:r>
          </a:p>
        </p:txBody>
      </p:sp>
      <p:sp>
        <p:nvSpPr>
          <p:cNvPr id="6" name="Slide Number Placeholder 5"/>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270948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48CFDE-B7D2-4D6D-849F-7F62BB547ACC}" type="datetime1">
              <a:rPr lang="en-IN" smtClean="0"/>
              <a:t>16-08-2024</a:t>
            </a:fld>
            <a:endParaRPr lang="en-IN" dirty="0"/>
          </a:p>
        </p:txBody>
      </p:sp>
      <p:sp>
        <p:nvSpPr>
          <p:cNvPr id="6" name="Footer Placeholder 5"/>
          <p:cNvSpPr>
            <a:spLocks noGrp="1"/>
          </p:cNvSpPr>
          <p:nvPr>
            <p:ph type="ftr" sz="quarter" idx="11"/>
          </p:nvPr>
        </p:nvSpPr>
        <p:spPr/>
        <p:txBody>
          <a:bodyPr/>
          <a:lstStyle/>
          <a:p>
            <a:r>
              <a:rPr lang="en-IN" dirty="0"/>
              <a:t>Vaibhav Chavan </a:t>
            </a:r>
          </a:p>
        </p:txBody>
      </p:sp>
      <p:sp>
        <p:nvSpPr>
          <p:cNvPr id="7" name="Slide Number Placeholder 6"/>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11792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1BB4CB-AE5F-4B4B-957B-BCAC8979E819}" type="datetime1">
              <a:rPr lang="en-IN" smtClean="0"/>
              <a:t>16-08-2024</a:t>
            </a:fld>
            <a:endParaRPr lang="en-IN" dirty="0"/>
          </a:p>
        </p:txBody>
      </p:sp>
      <p:sp>
        <p:nvSpPr>
          <p:cNvPr id="8" name="Footer Placeholder 7"/>
          <p:cNvSpPr>
            <a:spLocks noGrp="1"/>
          </p:cNvSpPr>
          <p:nvPr>
            <p:ph type="ftr" sz="quarter" idx="11"/>
          </p:nvPr>
        </p:nvSpPr>
        <p:spPr/>
        <p:txBody>
          <a:bodyPr/>
          <a:lstStyle/>
          <a:p>
            <a:r>
              <a:rPr lang="en-IN" dirty="0"/>
              <a:t>Vaibhav Chavan </a:t>
            </a:r>
          </a:p>
        </p:txBody>
      </p:sp>
      <p:sp>
        <p:nvSpPr>
          <p:cNvPr id="9" name="Slide Number Placeholder 8"/>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295423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D6534DE-434B-4C9C-9B42-D059973CA638}" type="datetime1">
              <a:rPr lang="en-IN" smtClean="0"/>
              <a:t>16-08-2024</a:t>
            </a:fld>
            <a:endParaRPr lang="en-IN" dirty="0"/>
          </a:p>
        </p:txBody>
      </p:sp>
      <p:sp>
        <p:nvSpPr>
          <p:cNvPr id="5" name="Footer Placeholder 3"/>
          <p:cNvSpPr>
            <a:spLocks noGrp="1"/>
          </p:cNvSpPr>
          <p:nvPr>
            <p:ph type="ftr" sz="quarter" idx="11"/>
          </p:nvPr>
        </p:nvSpPr>
        <p:spPr/>
        <p:txBody>
          <a:bodyPr/>
          <a:lstStyle/>
          <a:p>
            <a:r>
              <a:rPr lang="en-IN" dirty="0"/>
              <a:t>Vaibhav Chavan </a:t>
            </a:r>
          </a:p>
        </p:txBody>
      </p:sp>
      <p:sp>
        <p:nvSpPr>
          <p:cNvPr id="6" name="Slide Number Placeholder 4"/>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166107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54B4DA-23EB-40DC-BCB5-C5D57AE523F2}" type="datetime1">
              <a:rPr lang="en-IN" smtClean="0"/>
              <a:t>16-08-2024</a:t>
            </a:fld>
            <a:endParaRPr lang="en-IN" dirty="0"/>
          </a:p>
        </p:txBody>
      </p:sp>
      <p:sp>
        <p:nvSpPr>
          <p:cNvPr id="5" name="Footer Placeholder 2"/>
          <p:cNvSpPr>
            <a:spLocks noGrp="1"/>
          </p:cNvSpPr>
          <p:nvPr>
            <p:ph type="ftr" sz="quarter" idx="11"/>
          </p:nvPr>
        </p:nvSpPr>
        <p:spPr/>
        <p:txBody>
          <a:bodyPr/>
          <a:lstStyle/>
          <a:p>
            <a:r>
              <a:rPr lang="en-IN" dirty="0"/>
              <a:t>Vaibhav Chavan </a:t>
            </a:r>
          </a:p>
        </p:txBody>
      </p:sp>
      <p:sp>
        <p:nvSpPr>
          <p:cNvPr id="6" name="Slide Number Placeholder 3"/>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254393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851E1A-80CF-4FAD-B958-8478EFB7BCC6}" type="datetime1">
              <a:rPr lang="en-IN" smtClean="0"/>
              <a:t>16-08-2024</a:t>
            </a:fld>
            <a:endParaRPr lang="en-IN" dirty="0"/>
          </a:p>
        </p:txBody>
      </p:sp>
      <p:sp>
        <p:nvSpPr>
          <p:cNvPr id="5" name="Footer Placeholder 5"/>
          <p:cNvSpPr>
            <a:spLocks noGrp="1"/>
          </p:cNvSpPr>
          <p:nvPr>
            <p:ph type="ftr" sz="quarter" idx="11"/>
          </p:nvPr>
        </p:nvSpPr>
        <p:spPr/>
        <p:txBody>
          <a:bodyPr/>
          <a:lstStyle/>
          <a:p>
            <a:r>
              <a:rPr lang="en-IN" dirty="0"/>
              <a:t>Vaibhav Chavan </a:t>
            </a:r>
          </a:p>
        </p:txBody>
      </p:sp>
      <p:sp>
        <p:nvSpPr>
          <p:cNvPr id="6" name="Slide Number Placeholder 6"/>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11171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70BF2-DA83-47FD-A299-6364E99F7178}" type="datetime1">
              <a:rPr lang="en-IN" smtClean="0"/>
              <a:t>16-08-2024</a:t>
            </a:fld>
            <a:endParaRPr lang="en-IN" dirty="0"/>
          </a:p>
        </p:txBody>
      </p:sp>
      <p:sp>
        <p:nvSpPr>
          <p:cNvPr id="6" name="Footer Placeholder 5"/>
          <p:cNvSpPr>
            <a:spLocks noGrp="1"/>
          </p:cNvSpPr>
          <p:nvPr>
            <p:ph type="ftr" sz="quarter" idx="11"/>
          </p:nvPr>
        </p:nvSpPr>
        <p:spPr/>
        <p:txBody>
          <a:bodyPr/>
          <a:lstStyle/>
          <a:p>
            <a:r>
              <a:rPr lang="en-US" dirty="0"/>
              <a:t>Vaibhav Chavan </a:t>
            </a:r>
          </a:p>
        </p:txBody>
      </p:sp>
      <p:sp>
        <p:nvSpPr>
          <p:cNvPr id="7" name="Slide Number Placeholder 6"/>
          <p:cNvSpPr>
            <a:spLocks noGrp="1"/>
          </p:cNvSpPr>
          <p:nvPr>
            <p:ph type="sldNum" sz="quarter" idx="12"/>
          </p:nvPr>
        </p:nvSpPr>
        <p:spPr/>
        <p:txBody>
          <a:bodyPr/>
          <a:lstStyle/>
          <a:p>
            <a:fld id="{93944870-84FA-4C89-8E49-D1B0ABCDD80E}" type="slidenum">
              <a:rPr lang="en-IN" smtClean="0"/>
              <a:t>‹#›</a:t>
            </a:fld>
            <a:endParaRPr lang="en-IN" dirty="0"/>
          </a:p>
        </p:txBody>
      </p:sp>
    </p:spTree>
    <p:extLst>
      <p:ext uri="{BB962C8B-B14F-4D97-AF65-F5344CB8AC3E}">
        <p14:creationId xmlns:p14="http://schemas.microsoft.com/office/powerpoint/2010/main" val="142281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353C35-9662-4FEE-87DD-726061013D5F}" type="datetime1">
              <a:rPr lang="en-IN" smtClean="0"/>
              <a:t>16-08-2024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dirty="0"/>
              <a:t>Vaibhav Chavan </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944870-84FA-4C89-8E49-D1B0ABCDD80E}" type="slidenum">
              <a:rPr lang="en-IN" smtClean="0"/>
              <a:t>‹#›</a:t>
            </a:fld>
            <a:endParaRPr lang="en-IN" dirty="0"/>
          </a:p>
        </p:txBody>
      </p:sp>
    </p:spTree>
    <p:extLst>
      <p:ext uri="{BB962C8B-B14F-4D97-AF65-F5344CB8AC3E}">
        <p14:creationId xmlns:p14="http://schemas.microsoft.com/office/powerpoint/2010/main" val="3384222328"/>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hyperlink" Target="https://www.inteldig.com/seccion/tutoriales/page/2/" TargetMode="Externa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hyperlink" Target="https://es.wikipedia.org/wiki/Grafana" TargetMode="Externa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hyperlink" Target="https://namila.me/blog/2020-06/server-client-app-to-upload-and-download-using-aws-s3-pre-signed-urls/" TargetMode="External"/><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1.xml"/><Relationship Id="rId18" Type="http://schemas.openxmlformats.org/officeDocument/2006/relationships/image" Target="../media/image18.svg"/><Relationship Id="rId3" Type="http://schemas.openxmlformats.org/officeDocument/2006/relationships/hyperlink" Target="https://freepngimg.com/png/31744-coder-transparent-image" TargetMode="External"/><Relationship Id="rId21" Type="http://schemas.openxmlformats.org/officeDocument/2006/relationships/image" Target="../media/image21.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17.png"/><Relationship Id="rId25" Type="http://schemas.openxmlformats.org/officeDocument/2006/relationships/image" Target="../media/image24.jpeg"/><Relationship Id="rId2" Type="http://schemas.openxmlformats.org/officeDocument/2006/relationships/image" Target="../media/image9.png"/><Relationship Id="rId16" Type="http://schemas.openxmlformats.org/officeDocument/2006/relationships/image" Target="../media/image170.pn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5.jpeg"/><Relationship Id="rId24" Type="http://schemas.openxmlformats.org/officeDocument/2006/relationships/image" Target="../media/image23.svg"/><Relationship Id="rId5" Type="http://schemas.openxmlformats.org/officeDocument/2006/relationships/hyperlink" Target="https://lthub.ubc.ca/guides/github-instructor-guide/" TargetMode="External"/><Relationship Id="rId23" Type="http://schemas.openxmlformats.org/officeDocument/2006/relationships/image" Target="../media/image22.png"/><Relationship Id="rId10" Type="http://schemas.openxmlformats.org/officeDocument/2006/relationships/hyperlink" Target="https://c43s4rs.blogspot.com/2018/05/docker-en-el-mundo-de-la-ciberseguridad.html" TargetMode="External"/><Relationship Id="rId19"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4.png"/><Relationship Id="rId22" Type="http://schemas.openxmlformats.org/officeDocument/2006/relationships/hyperlink" Target="https://www.inteldig.com/seccion/tutoriales/page/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hyperlink" Target="https://c43s4rs.blogspot.com/2018/05/docker-en-el-mundo-de-la-cibersegurida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9A91-A789-9E49-C719-97121A2153C0}"/>
              </a:ext>
            </a:extLst>
          </p:cNvPr>
          <p:cNvSpPr>
            <a:spLocks noGrp="1"/>
          </p:cNvSpPr>
          <p:nvPr>
            <p:ph type="ctrTitle"/>
          </p:nvPr>
        </p:nvSpPr>
        <p:spPr>
          <a:xfrm>
            <a:off x="447869" y="425274"/>
            <a:ext cx="11439331" cy="3630385"/>
          </a:xfrm>
        </p:spPr>
        <p:txBody>
          <a:bodyPr/>
          <a:lstStyle/>
          <a:p>
            <a:r>
              <a:rPr kumimoji="0" lang="en-US" sz="4800" b="1" i="0" u="none" strike="noStrike" kern="1200" cap="none" spc="0" normalizeH="0" baseline="0" noProof="0" dirty="0">
                <a:ln>
                  <a:noFill/>
                </a:ln>
                <a:solidFill>
                  <a:srgbClr val="EA6312">
                    <a:lumMod val="75000"/>
                  </a:srgbClr>
                </a:solidFill>
                <a:effectLst>
                  <a:outerShdw blurRad="38100" dist="38100" dir="2700000" algn="tl">
                    <a:srgbClr val="000000">
                      <a:alpha val="43137"/>
                    </a:srgbClr>
                  </a:outerShdw>
                </a:effectLst>
                <a:uLnTx/>
                <a:uFillTx/>
                <a:latin typeface="Century Gothic" panose="020B0502020202020204"/>
                <a:ea typeface="+mj-ea"/>
                <a:cs typeface="Times New Roman" panose="02020603050405020304" pitchFamily="18" charset="0"/>
              </a:rPr>
              <a:t>Implementation of DevSecops </a:t>
            </a:r>
            <a:br>
              <a:rPr kumimoji="0" lang="en-US" sz="4800" b="1" i="0" u="none" strike="noStrike" kern="1200" cap="none" spc="0" normalizeH="0" baseline="0" noProof="0" dirty="0">
                <a:ln>
                  <a:noFill/>
                </a:ln>
                <a:solidFill>
                  <a:srgbClr val="EBEBEB"/>
                </a:solidFill>
                <a:effectLst/>
                <a:uLnTx/>
                <a:uFillTx/>
                <a:latin typeface="Century Gothic" panose="020B0502020202020204"/>
                <a:ea typeface="+mj-ea"/>
                <a:cs typeface="Times New Roman" panose="02020603050405020304" pitchFamily="18" charset="0"/>
              </a:rPr>
            </a:br>
            <a:r>
              <a:rPr kumimoji="0" lang="en-US" sz="3600" b="1" i="0" u="none" strike="noStrike" kern="1200" cap="none" spc="0" normalizeH="0" baseline="0" noProof="0" dirty="0">
                <a:ln>
                  <a:noFill/>
                </a:ln>
                <a:solidFill>
                  <a:srgbClr val="EBEBEB"/>
                </a:solidFill>
                <a:effectLst/>
                <a:uLnTx/>
                <a:uFillTx/>
                <a:latin typeface="Century Gothic" panose="020B0502020202020204"/>
                <a:ea typeface="+mj-ea"/>
                <a:cs typeface="Times New Roman" panose="02020603050405020304" pitchFamily="18" charset="0"/>
              </a:rPr>
              <a:t>using Jenkins, Maven, SonarQube, Docker, Trivy                                and </a:t>
            </a:r>
            <a:r>
              <a:rPr lang="en-US" sz="3600" b="1" dirty="0">
                <a:solidFill>
                  <a:srgbClr val="EBEBEB"/>
                </a:solidFill>
                <a:latin typeface="Century Gothic" panose="020B0502020202020204"/>
                <a:cs typeface="Times New Roman" panose="02020603050405020304" pitchFamily="18" charset="0"/>
              </a:rPr>
              <a:t>Docker Hub</a:t>
            </a:r>
            <a:r>
              <a:rPr kumimoji="0" lang="en-US" sz="3600" b="1" i="0" u="none" strike="noStrike" kern="1200" cap="none" spc="0" normalizeH="0" baseline="0" noProof="0" dirty="0">
                <a:ln>
                  <a:noFill/>
                </a:ln>
                <a:solidFill>
                  <a:srgbClr val="EBEBEB"/>
                </a:solidFill>
                <a:effectLst/>
                <a:uLnTx/>
                <a:uFillTx/>
                <a:latin typeface="Century Gothic" panose="020B0502020202020204"/>
                <a:ea typeface="+mj-ea"/>
                <a:cs typeface="Times New Roman" panose="02020603050405020304" pitchFamily="18" charset="0"/>
              </a:rPr>
              <a:t> for web application deployment with vulnerability scanning</a:t>
            </a:r>
            <a:endParaRPr lang="en-IN" dirty="0"/>
          </a:p>
        </p:txBody>
      </p:sp>
      <p:sp>
        <p:nvSpPr>
          <p:cNvPr id="3" name="Subtitle 2">
            <a:extLst>
              <a:ext uri="{FF2B5EF4-FFF2-40B4-BE49-F238E27FC236}">
                <a16:creationId xmlns:a16="http://schemas.microsoft.com/office/drawing/2014/main" id="{80A28570-025F-E80E-CE0F-47CCE55FDC5E}"/>
              </a:ext>
            </a:extLst>
          </p:cNvPr>
          <p:cNvSpPr>
            <a:spLocks noGrp="1"/>
          </p:cNvSpPr>
          <p:nvPr>
            <p:ph type="subTitle" idx="1"/>
          </p:nvPr>
        </p:nvSpPr>
        <p:spPr>
          <a:xfrm>
            <a:off x="5323891" y="4307669"/>
            <a:ext cx="7357966" cy="2217057"/>
          </a:xfrm>
        </p:spPr>
        <p:txBody>
          <a:bodyPr/>
          <a:lstStyle/>
          <a:p>
            <a:r>
              <a:rPr lang="en-US" dirty="0">
                <a:solidFill>
                  <a:schemeClr val="tx1"/>
                </a:solidFill>
              </a:rPr>
              <a:t>Submitted By  : VAIBHAV  CHAVAN	  (240344223038)	</a:t>
            </a:r>
          </a:p>
          <a:p>
            <a:r>
              <a:rPr lang="en-US" dirty="0">
                <a:solidFill>
                  <a:schemeClr val="tx1"/>
                </a:solidFill>
              </a:rPr>
              <a:t>                            SUSHANT GHATOLKAR (240344223036)</a:t>
            </a:r>
          </a:p>
          <a:p>
            <a:r>
              <a:rPr lang="en-US" dirty="0">
                <a:solidFill>
                  <a:schemeClr val="tx1"/>
                </a:solidFill>
              </a:rPr>
              <a:t>                            UMESH   PANCHAL       (240344223023)</a:t>
            </a:r>
          </a:p>
          <a:p>
            <a:r>
              <a:rPr lang="en-US" dirty="0">
                <a:solidFill>
                  <a:schemeClr val="tx1"/>
                </a:solidFill>
              </a:rPr>
              <a:t>                            ANJALI BAIS                   (240344223002)</a:t>
            </a:r>
          </a:p>
          <a:p>
            <a:endParaRPr lang="en-IN" dirty="0"/>
          </a:p>
        </p:txBody>
      </p:sp>
      <p:sp>
        <p:nvSpPr>
          <p:cNvPr id="5" name="Slide Number Placeholder 4">
            <a:extLst>
              <a:ext uri="{FF2B5EF4-FFF2-40B4-BE49-F238E27FC236}">
                <a16:creationId xmlns:a16="http://schemas.microsoft.com/office/drawing/2014/main" id="{1769695A-C294-232F-6EF9-82C26945474E}"/>
              </a:ext>
            </a:extLst>
          </p:cNvPr>
          <p:cNvSpPr>
            <a:spLocks noGrp="1"/>
          </p:cNvSpPr>
          <p:nvPr>
            <p:ph type="sldNum" sz="quarter" idx="12"/>
          </p:nvPr>
        </p:nvSpPr>
        <p:spPr/>
        <p:txBody>
          <a:bodyPr/>
          <a:lstStyle/>
          <a:p>
            <a:fld id="{93944870-84FA-4C89-8E49-D1B0ABCDD80E}" type="slidenum">
              <a:rPr lang="en-IN" smtClean="0"/>
              <a:t>1</a:t>
            </a:fld>
            <a:endParaRPr lang="en-IN" dirty="0"/>
          </a:p>
        </p:txBody>
      </p:sp>
      <p:pic>
        <p:nvPicPr>
          <p:cNvPr id="6" name="Picture 5">
            <a:extLst>
              <a:ext uri="{FF2B5EF4-FFF2-40B4-BE49-F238E27FC236}">
                <a16:creationId xmlns:a16="http://schemas.microsoft.com/office/drawing/2014/main" id="{23CFAD49-B47E-94C2-5856-56D87FA26D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722" y="173264"/>
            <a:ext cx="1294266" cy="1294266"/>
          </a:xfrm>
          <a:prstGeom prst="rect">
            <a:avLst/>
          </a:prstGeom>
        </p:spPr>
      </p:pic>
      <p:pic>
        <p:nvPicPr>
          <p:cNvPr id="7" name="Picture 6">
            <a:extLst>
              <a:ext uri="{FF2B5EF4-FFF2-40B4-BE49-F238E27FC236}">
                <a16:creationId xmlns:a16="http://schemas.microsoft.com/office/drawing/2014/main" id="{F578FBD9-CB26-B40E-C6FB-4C5BC63D51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3478" y="173264"/>
            <a:ext cx="1776730" cy="469265"/>
          </a:xfrm>
          <a:prstGeom prst="rect">
            <a:avLst/>
          </a:prstGeom>
        </p:spPr>
      </p:pic>
    </p:spTree>
    <p:extLst>
      <p:ext uri="{BB962C8B-B14F-4D97-AF65-F5344CB8AC3E}">
        <p14:creationId xmlns:p14="http://schemas.microsoft.com/office/powerpoint/2010/main" val="134802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3B961039-0997-0596-82A9-D55B285ED9E3}"/>
              </a:ext>
            </a:extLst>
          </p:cNvPr>
          <p:cNvSpPr/>
          <p:nvPr/>
        </p:nvSpPr>
        <p:spPr>
          <a:xfrm>
            <a:off x="448761" y="1352276"/>
            <a:ext cx="1510667" cy="1303839"/>
          </a:xfrm>
          <a:custGeom>
            <a:avLst/>
            <a:gdLst/>
            <a:ahLst/>
            <a:cxnLst/>
            <a:rect l="l" t="t" r="r" b="b"/>
            <a:pathLst>
              <a:path w="2342065" h="2342065">
                <a:moveTo>
                  <a:pt x="0" y="0"/>
                </a:moveTo>
                <a:lnTo>
                  <a:pt x="2342065" y="0"/>
                </a:lnTo>
                <a:lnTo>
                  <a:pt x="2342065" y="2342066"/>
                </a:lnTo>
                <a:lnTo>
                  <a:pt x="0" y="2342066"/>
                </a:lnTo>
                <a:lnTo>
                  <a:pt x="0" y="0"/>
                </a:lnTo>
                <a:close/>
              </a:path>
            </a:pathLst>
          </a:custGeom>
          <a:blipFill>
            <a:blip r:embed="rId2"/>
            <a:stretch>
              <a:fillRect/>
            </a:stretch>
          </a:blipFill>
        </p:spPr>
        <p:txBody>
          <a:bodyPr/>
          <a:lstStyle/>
          <a:p>
            <a:endParaRPr lang="en-IN" dirty="0"/>
          </a:p>
        </p:txBody>
      </p:sp>
      <p:sp>
        <p:nvSpPr>
          <p:cNvPr id="4" name="TextBox 3">
            <a:extLst>
              <a:ext uri="{FF2B5EF4-FFF2-40B4-BE49-F238E27FC236}">
                <a16:creationId xmlns:a16="http://schemas.microsoft.com/office/drawing/2014/main" id="{B0295BE0-E9CE-6C33-A0E8-BC1A24DB3D83}"/>
              </a:ext>
            </a:extLst>
          </p:cNvPr>
          <p:cNvSpPr txBox="1"/>
          <p:nvPr/>
        </p:nvSpPr>
        <p:spPr>
          <a:xfrm>
            <a:off x="2159724" y="1063416"/>
            <a:ext cx="9697264" cy="2102499"/>
          </a:xfrm>
          <a:prstGeom prst="rect">
            <a:avLst/>
          </a:prstGeom>
          <a:noFill/>
        </p:spPr>
        <p:txBody>
          <a:bodyPr wrap="square">
            <a:spAutoFit/>
          </a:bodyPr>
          <a:lstStyle/>
          <a:p>
            <a:pPr algn="just">
              <a:lnSpc>
                <a:spcPts val="3209"/>
              </a:lnSpc>
            </a:pPr>
            <a:r>
              <a:rPr lang="en-US" sz="2400" b="1" dirty="0"/>
              <a:t>Trivy :-</a:t>
            </a:r>
            <a:r>
              <a:rPr lang="en-US" b="1" dirty="0"/>
              <a:t> </a:t>
            </a:r>
            <a:r>
              <a:rPr lang="en-US" dirty="0"/>
              <a:t>Trivy is a comprehensive, open-source vulnerability scanner that specializes in detecting security vulnerabilities within container images, file systems, and Git repositories. Trivy scans for vulnerabilities in OS packages (Alpine, RHEL, CentOS, etc.) and application dependencies (Bundler, Composer, npm, yarn, etc.), providing detailed reports to help developers identify and fix security issues efficiently</a:t>
            </a:r>
            <a:endParaRPr lang="en-IN" dirty="0"/>
          </a:p>
        </p:txBody>
      </p:sp>
      <p:sp>
        <p:nvSpPr>
          <p:cNvPr id="10" name="TextBox 9">
            <a:extLst>
              <a:ext uri="{FF2B5EF4-FFF2-40B4-BE49-F238E27FC236}">
                <a16:creationId xmlns:a16="http://schemas.microsoft.com/office/drawing/2014/main" id="{1A14CD7C-73F0-B8E5-C9FF-B1618F39BE74}"/>
              </a:ext>
            </a:extLst>
          </p:cNvPr>
          <p:cNvSpPr txBox="1"/>
          <p:nvPr/>
        </p:nvSpPr>
        <p:spPr>
          <a:xfrm>
            <a:off x="2268313" y="3887882"/>
            <a:ext cx="9104543" cy="2255682"/>
          </a:xfrm>
          <a:prstGeom prst="rect">
            <a:avLst/>
          </a:prstGeom>
          <a:noFill/>
        </p:spPr>
        <p:txBody>
          <a:bodyPr wrap="square">
            <a:spAutoFit/>
          </a:bodyPr>
          <a:lstStyle/>
          <a:p>
            <a:pPr>
              <a:lnSpc>
                <a:spcPct val="150000"/>
              </a:lnSpc>
            </a:pPr>
            <a:r>
              <a:rPr lang="en-US" sz="2400" b="1" dirty="0"/>
              <a:t>OWASP</a:t>
            </a:r>
            <a:r>
              <a:rPr lang="en-US" sz="2400" b="1" i="0" dirty="0">
                <a:solidFill>
                  <a:schemeClr val="bg1"/>
                </a:solidFill>
                <a:effectLst/>
              </a:rPr>
              <a:t> :- </a:t>
            </a:r>
            <a:r>
              <a:rPr lang="en-US" dirty="0"/>
              <a:t>OWASP Dependency-Check is a tool developed by the Open Web Application Security Project (OWASP) that is used to identify vulnerabilities in third-party libraries and dependencies that your application uses. It is particularly useful in modern software development where applications often rely on open-source components, libraries, and frameworks.</a:t>
            </a:r>
            <a:r>
              <a:rPr lang="en-US" i="0" dirty="0">
                <a:solidFill>
                  <a:schemeClr val="bg1"/>
                </a:solidFill>
                <a:effectLst/>
              </a:rPr>
              <a:t>.</a:t>
            </a:r>
            <a:endParaRPr lang="en-IN" dirty="0">
              <a:solidFill>
                <a:schemeClr val="bg1"/>
              </a:solidFill>
            </a:endParaRPr>
          </a:p>
        </p:txBody>
      </p:sp>
      <p:sp>
        <p:nvSpPr>
          <p:cNvPr id="12" name="Slide Number Placeholder 11">
            <a:extLst>
              <a:ext uri="{FF2B5EF4-FFF2-40B4-BE49-F238E27FC236}">
                <a16:creationId xmlns:a16="http://schemas.microsoft.com/office/drawing/2014/main" id="{EACA25F5-7B7D-937E-1B6F-2C354D6E5A24}"/>
              </a:ext>
            </a:extLst>
          </p:cNvPr>
          <p:cNvSpPr>
            <a:spLocks noGrp="1"/>
          </p:cNvSpPr>
          <p:nvPr>
            <p:ph type="sldNum" sz="quarter" idx="12"/>
          </p:nvPr>
        </p:nvSpPr>
        <p:spPr/>
        <p:txBody>
          <a:bodyPr>
            <a:normAutofit/>
          </a:bodyPr>
          <a:lstStyle/>
          <a:p>
            <a:fld id="{93944870-84FA-4C89-8E49-D1B0ABCDD80E}" type="slidenum">
              <a:rPr lang="en-IN" smtClean="0"/>
              <a:t>10</a:t>
            </a:fld>
            <a:endParaRPr lang="en-IN" dirty="0"/>
          </a:p>
        </p:txBody>
      </p:sp>
      <p:pic>
        <p:nvPicPr>
          <p:cNvPr id="3" name="Picture 2" descr="Integrating OWASP Dependency Check with Jenkins to CI/CD | by Gowtham R |  Medium">
            <a:extLst>
              <a:ext uri="{FF2B5EF4-FFF2-40B4-BE49-F238E27FC236}">
                <a16:creationId xmlns:a16="http://schemas.microsoft.com/office/drawing/2014/main" id="{3B85AA13-0770-C981-9EDD-88E34C3A7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77" y="4201886"/>
            <a:ext cx="1817032" cy="105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5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16C3-5805-5B3C-E5FE-7F9D7523C342}"/>
              </a:ext>
            </a:extLst>
          </p:cNvPr>
          <p:cNvSpPr>
            <a:spLocks noGrp="1"/>
          </p:cNvSpPr>
          <p:nvPr>
            <p:ph type="title"/>
          </p:nvPr>
        </p:nvSpPr>
        <p:spPr>
          <a:xfrm>
            <a:off x="313266" y="121140"/>
            <a:ext cx="8782110" cy="987993"/>
          </a:xfrm>
        </p:spPr>
        <p:txBody>
          <a:bodyPr/>
          <a:lstStyle/>
          <a:p>
            <a:r>
              <a:rPr lang="en-IN" b="1" dirty="0">
                <a:latin typeface="+mn-lt"/>
              </a:rPr>
              <a:t>Jenkins:</a:t>
            </a:r>
          </a:p>
        </p:txBody>
      </p:sp>
      <p:sp>
        <p:nvSpPr>
          <p:cNvPr id="6" name="Slide Number Placeholder 5">
            <a:extLst>
              <a:ext uri="{FF2B5EF4-FFF2-40B4-BE49-F238E27FC236}">
                <a16:creationId xmlns:a16="http://schemas.microsoft.com/office/drawing/2014/main" id="{6B3DA51A-F495-4A5C-928D-BF1C6EE8B6FA}"/>
              </a:ext>
            </a:extLst>
          </p:cNvPr>
          <p:cNvSpPr>
            <a:spLocks noGrp="1"/>
          </p:cNvSpPr>
          <p:nvPr>
            <p:ph type="sldNum" sz="quarter" idx="12"/>
          </p:nvPr>
        </p:nvSpPr>
        <p:spPr/>
        <p:txBody>
          <a:bodyPr>
            <a:normAutofit/>
          </a:bodyPr>
          <a:lstStyle/>
          <a:p>
            <a:fld id="{93944870-84FA-4C89-8E49-D1B0ABCDD80E}" type="slidenum">
              <a:rPr lang="en-IN" smtClean="0"/>
              <a:t>11</a:t>
            </a:fld>
            <a:endParaRPr lang="en-IN" dirty="0"/>
          </a:p>
        </p:txBody>
      </p:sp>
      <p:pic>
        <p:nvPicPr>
          <p:cNvPr id="8" name="Picture 7">
            <a:extLst>
              <a:ext uri="{FF2B5EF4-FFF2-40B4-BE49-F238E27FC236}">
                <a16:creationId xmlns:a16="http://schemas.microsoft.com/office/drawing/2014/main" id="{5F547E77-B8C4-5100-78FF-251F9C3D1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725" y="1109133"/>
            <a:ext cx="9082815" cy="5676759"/>
          </a:xfrm>
          <a:prstGeom prst="rect">
            <a:avLst/>
          </a:prstGeom>
        </p:spPr>
      </p:pic>
    </p:spTree>
    <p:extLst>
      <p:ext uri="{BB962C8B-B14F-4D97-AF65-F5344CB8AC3E}">
        <p14:creationId xmlns:p14="http://schemas.microsoft.com/office/powerpoint/2010/main" val="56941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ED83-A22C-F727-9F99-21E09BCA5B50}"/>
              </a:ext>
            </a:extLst>
          </p:cNvPr>
          <p:cNvSpPr>
            <a:spLocks noGrp="1"/>
          </p:cNvSpPr>
          <p:nvPr>
            <p:ph type="title"/>
          </p:nvPr>
        </p:nvSpPr>
        <p:spPr>
          <a:xfrm>
            <a:off x="319798" y="0"/>
            <a:ext cx="9120535" cy="1092684"/>
          </a:xfrm>
        </p:spPr>
        <p:txBody>
          <a:bodyPr/>
          <a:lstStyle/>
          <a:p>
            <a:r>
              <a:rPr lang="en-IN" b="1" dirty="0">
                <a:latin typeface="+mn-lt"/>
              </a:rPr>
              <a:t>SonarQube :</a:t>
            </a:r>
          </a:p>
        </p:txBody>
      </p:sp>
      <p:sp>
        <p:nvSpPr>
          <p:cNvPr id="6" name="Slide Number Placeholder 5">
            <a:extLst>
              <a:ext uri="{FF2B5EF4-FFF2-40B4-BE49-F238E27FC236}">
                <a16:creationId xmlns:a16="http://schemas.microsoft.com/office/drawing/2014/main" id="{F11C7EF7-423E-BED6-31C6-7CF343B49CD4}"/>
              </a:ext>
            </a:extLst>
          </p:cNvPr>
          <p:cNvSpPr>
            <a:spLocks noGrp="1"/>
          </p:cNvSpPr>
          <p:nvPr>
            <p:ph type="sldNum" sz="quarter" idx="12"/>
          </p:nvPr>
        </p:nvSpPr>
        <p:spPr/>
        <p:txBody>
          <a:bodyPr>
            <a:normAutofit/>
          </a:bodyPr>
          <a:lstStyle/>
          <a:p>
            <a:fld id="{93944870-84FA-4C89-8E49-D1B0ABCDD80E}" type="slidenum">
              <a:rPr lang="en-IN" smtClean="0"/>
              <a:t>12</a:t>
            </a:fld>
            <a:endParaRPr lang="en-IN" dirty="0"/>
          </a:p>
        </p:txBody>
      </p:sp>
      <p:pic>
        <p:nvPicPr>
          <p:cNvPr id="5" name="Picture 4">
            <a:extLst>
              <a:ext uri="{FF2B5EF4-FFF2-40B4-BE49-F238E27FC236}">
                <a16:creationId xmlns:a16="http://schemas.microsoft.com/office/drawing/2014/main" id="{C8602514-18CB-88E2-1E5C-7011E9F43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41" y="1181403"/>
            <a:ext cx="8957187" cy="5054541"/>
          </a:xfrm>
          <a:prstGeom prst="rect">
            <a:avLst/>
          </a:prstGeom>
        </p:spPr>
      </p:pic>
    </p:spTree>
    <p:extLst>
      <p:ext uri="{BB962C8B-B14F-4D97-AF65-F5344CB8AC3E}">
        <p14:creationId xmlns:p14="http://schemas.microsoft.com/office/powerpoint/2010/main" val="224210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BA49-D7AC-BE7D-244D-AC6E9F9E0117}"/>
              </a:ext>
            </a:extLst>
          </p:cNvPr>
          <p:cNvSpPr>
            <a:spLocks noGrp="1"/>
          </p:cNvSpPr>
          <p:nvPr>
            <p:ph type="title"/>
          </p:nvPr>
        </p:nvSpPr>
        <p:spPr>
          <a:xfrm>
            <a:off x="331893" y="115093"/>
            <a:ext cx="9311640" cy="1002507"/>
          </a:xfrm>
        </p:spPr>
        <p:txBody>
          <a:bodyPr/>
          <a:lstStyle/>
          <a:p>
            <a:r>
              <a:rPr lang="en-IN" b="1" dirty="0">
                <a:latin typeface="+mn-lt"/>
              </a:rPr>
              <a:t>Docker Hub:</a:t>
            </a:r>
          </a:p>
        </p:txBody>
      </p:sp>
      <p:sp>
        <p:nvSpPr>
          <p:cNvPr id="6" name="Slide Number Placeholder 5">
            <a:extLst>
              <a:ext uri="{FF2B5EF4-FFF2-40B4-BE49-F238E27FC236}">
                <a16:creationId xmlns:a16="http://schemas.microsoft.com/office/drawing/2014/main" id="{5661DBB1-22C4-E995-17FF-0EA297A63818}"/>
              </a:ext>
            </a:extLst>
          </p:cNvPr>
          <p:cNvSpPr>
            <a:spLocks noGrp="1"/>
          </p:cNvSpPr>
          <p:nvPr>
            <p:ph type="sldNum" sz="quarter" idx="12"/>
          </p:nvPr>
        </p:nvSpPr>
        <p:spPr/>
        <p:txBody>
          <a:bodyPr>
            <a:normAutofit/>
          </a:bodyPr>
          <a:lstStyle/>
          <a:p>
            <a:fld id="{93944870-84FA-4C89-8E49-D1B0ABCDD80E}" type="slidenum">
              <a:rPr lang="en-IN" smtClean="0"/>
              <a:t>13</a:t>
            </a:fld>
            <a:endParaRPr lang="en-IN" dirty="0"/>
          </a:p>
        </p:txBody>
      </p:sp>
      <p:pic>
        <p:nvPicPr>
          <p:cNvPr id="5" name="Picture 4">
            <a:extLst>
              <a:ext uri="{FF2B5EF4-FFF2-40B4-BE49-F238E27FC236}">
                <a16:creationId xmlns:a16="http://schemas.microsoft.com/office/drawing/2014/main" id="{E4DAC995-B838-41F2-2F2C-DED39578D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757" y="1386470"/>
            <a:ext cx="8721213" cy="5029077"/>
          </a:xfrm>
          <a:prstGeom prst="rect">
            <a:avLst/>
          </a:prstGeom>
        </p:spPr>
      </p:pic>
    </p:spTree>
    <p:extLst>
      <p:ext uri="{BB962C8B-B14F-4D97-AF65-F5344CB8AC3E}">
        <p14:creationId xmlns:p14="http://schemas.microsoft.com/office/powerpoint/2010/main" val="3808961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49EA-9679-B6B4-9C56-9D1E319D65A7}"/>
              </a:ext>
            </a:extLst>
          </p:cNvPr>
          <p:cNvSpPr>
            <a:spLocks noGrp="1"/>
          </p:cNvSpPr>
          <p:nvPr>
            <p:ph type="title"/>
          </p:nvPr>
        </p:nvSpPr>
        <p:spPr>
          <a:xfrm>
            <a:off x="482600" y="364066"/>
            <a:ext cx="8034867" cy="872067"/>
          </a:xfrm>
        </p:spPr>
        <p:txBody>
          <a:bodyPr/>
          <a:lstStyle/>
          <a:p>
            <a:r>
              <a:rPr lang="en-IN" b="1" dirty="0">
                <a:latin typeface="+mn-lt"/>
              </a:rPr>
              <a:t>Trivy :</a:t>
            </a:r>
          </a:p>
        </p:txBody>
      </p:sp>
      <p:sp>
        <p:nvSpPr>
          <p:cNvPr id="6" name="Slide Number Placeholder 5">
            <a:extLst>
              <a:ext uri="{FF2B5EF4-FFF2-40B4-BE49-F238E27FC236}">
                <a16:creationId xmlns:a16="http://schemas.microsoft.com/office/drawing/2014/main" id="{A225F0F5-F47C-55B9-4FCB-3D004F13EC47}"/>
              </a:ext>
            </a:extLst>
          </p:cNvPr>
          <p:cNvSpPr>
            <a:spLocks noGrp="1"/>
          </p:cNvSpPr>
          <p:nvPr>
            <p:ph type="sldNum" sz="quarter" idx="12"/>
          </p:nvPr>
        </p:nvSpPr>
        <p:spPr/>
        <p:txBody>
          <a:bodyPr>
            <a:normAutofit/>
          </a:bodyPr>
          <a:lstStyle/>
          <a:p>
            <a:fld id="{93944870-84FA-4C89-8E49-D1B0ABCDD80E}" type="slidenum">
              <a:rPr lang="en-IN" smtClean="0"/>
              <a:t>14</a:t>
            </a:fld>
            <a:endParaRPr lang="en-IN" dirty="0"/>
          </a:p>
        </p:txBody>
      </p:sp>
      <p:pic>
        <p:nvPicPr>
          <p:cNvPr id="4" name="Picture 3">
            <a:extLst>
              <a:ext uri="{FF2B5EF4-FFF2-40B4-BE49-F238E27FC236}">
                <a16:creationId xmlns:a16="http://schemas.microsoft.com/office/drawing/2014/main" id="{6B249091-140F-15E6-5097-AB94054B8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311" y="1361206"/>
            <a:ext cx="8996108" cy="4579838"/>
          </a:xfrm>
          <a:prstGeom prst="rect">
            <a:avLst/>
          </a:prstGeom>
        </p:spPr>
      </p:pic>
    </p:spTree>
    <p:extLst>
      <p:ext uri="{BB962C8B-B14F-4D97-AF65-F5344CB8AC3E}">
        <p14:creationId xmlns:p14="http://schemas.microsoft.com/office/powerpoint/2010/main" val="389766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12FF77-11B8-1522-691C-30BAE52A79CC}"/>
              </a:ext>
            </a:extLst>
          </p:cNvPr>
          <p:cNvSpPr>
            <a:spLocks noGrp="1"/>
          </p:cNvSpPr>
          <p:nvPr>
            <p:ph type="ftr" sz="quarter" idx="11"/>
          </p:nvPr>
        </p:nvSpPr>
        <p:spPr/>
        <p:txBody>
          <a:bodyPr/>
          <a:lstStyle/>
          <a:p>
            <a:r>
              <a:rPr lang="en-IN" dirty="0" err="1"/>
              <a:t>Vaibha</a:t>
            </a:r>
            <a:r>
              <a:rPr lang="en-IN" dirty="0"/>
              <a:t> Chavan </a:t>
            </a:r>
          </a:p>
        </p:txBody>
      </p:sp>
      <p:sp>
        <p:nvSpPr>
          <p:cNvPr id="3" name="Slide Number Placeholder 2">
            <a:extLst>
              <a:ext uri="{FF2B5EF4-FFF2-40B4-BE49-F238E27FC236}">
                <a16:creationId xmlns:a16="http://schemas.microsoft.com/office/drawing/2014/main" id="{29F865F4-EACD-5567-9356-DC62E106BFD7}"/>
              </a:ext>
            </a:extLst>
          </p:cNvPr>
          <p:cNvSpPr>
            <a:spLocks noGrp="1"/>
          </p:cNvSpPr>
          <p:nvPr>
            <p:ph type="sldNum" sz="quarter" idx="12"/>
          </p:nvPr>
        </p:nvSpPr>
        <p:spPr/>
        <p:txBody>
          <a:bodyPr/>
          <a:lstStyle/>
          <a:p>
            <a:fld id="{93944870-84FA-4C89-8E49-D1B0ABCDD80E}" type="slidenum">
              <a:rPr lang="en-IN" smtClean="0"/>
              <a:t>15</a:t>
            </a:fld>
            <a:endParaRPr lang="en-IN" dirty="0"/>
          </a:p>
        </p:txBody>
      </p:sp>
      <p:pic>
        <p:nvPicPr>
          <p:cNvPr id="5" name="Picture 4">
            <a:extLst>
              <a:ext uri="{FF2B5EF4-FFF2-40B4-BE49-F238E27FC236}">
                <a16:creationId xmlns:a16="http://schemas.microsoft.com/office/drawing/2014/main" id="{69CFDC13-0E77-C798-53E3-526FC7FBE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93" y="796108"/>
            <a:ext cx="9292047" cy="5807529"/>
          </a:xfrm>
          <a:prstGeom prst="rect">
            <a:avLst/>
          </a:prstGeom>
        </p:spPr>
      </p:pic>
    </p:spTree>
    <p:extLst>
      <p:ext uri="{BB962C8B-B14F-4D97-AF65-F5344CB8AC3E}">
        <p14:creationId xmlns:p14="http://schemas.microsoft.com/office/powerpoint/2010/main" val="257905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99CC-8A79-E915-EBA2-642F09BBCD65}"/>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Prometheus :</a:t>
            </a:r>
            <a:endParaRPr lang="en-IN" b="1" dirty="0"/>
          </a:p>
        </p:txBody>
      </p:sp>
      <p:sp>
        <p:nvSpPr>
          <p:cNvPr id="3" name="Footer Placeholder 2">
            <a:extLst>
              <a:ext uri="{FF2B5EF4-FFF2-40B4-BE49-F238E27FC236}">
                <a16:creationId xmlns:a16="http://schemas.microsoft.com/office/drawing/2014/main" id="{6492DA8F-0330-D7F3-8FEE-FB4CC0CA6E1D}"/>
              </a:ext>
            </a:extLst>
          </p:cNvPr>
          <p:cNvSpPr>
            <a:spLocks noGrp="1"/>
          </p:cNvSpPr>
          <p:nvPr>
            <p:ph type="ftr" sz="quarter" idx="11"/>
          </p:nvPr>
        </p:nvSpPr>
        <p:spPr/>
        <p:txBody>
          <a:bodyPr/>
          <a:lstStyle/>
          <a:p>
            <a:r>
              <a:rPr lang="en-IN"/>
              <a:t>Vaibhav Chavan </a:t>
            </a:r>
            <a:endParaRPr lang="en-IN" dirty="0"/>
          </a:p>
        </p:txBody>
      </p:sp>
      <p:sp>
        <p:nvSpPr>
          <p:cNvPr id="4" name="Slide Number Placeholder 3">
            <a:extLst>
              <a:ext uri="{FF2B5EF4-FFF2-40B4-BE49-F238E27FC236}">
                <a16:creationId xmlns:a16="http://schemas.microsoft.com/office/drawing/2014/main" id="{17E867DB-9834-F169-F979-CBCF9A176D4F}"/>
              </a:ext>
            </a:extLst>
          </p:cNvPr>
          <p:cNvSpPr>
            <a:spLocks noGrp="1"/>
          </p:cNvSpPr>
          <p:nvPr>
            <p:ph type="sldNum" sz="quarter" idx="12"/>
          </p:nvPr>
        </p:nvSpPr>
        <p:spPr/>
        <p:txBody>
          <a:bodyPr/>
          <a:lstStyle/>
          <a:p>
            <a:fld id="{93944870-84FA-4C89-8E49-D1B0ABCDD80E}" type="slidenum">
              <a:rPr lang="en-IN" smtClean="0"/>
              <a:t>16</a:t>
            </a:fld>
            <a:endParaRPr lang="en-IN" dirty="0"/>
          </a:p>
        </p:txBody>
      </p:sp>
      <p:pic>
        <p:nvPicPr>
          <p:cNvPr id="6" name="Picture 5">
            <a:extLst>
              <a:ext uri="{FF2B5EF4-FFF2-40B4-BE49-F238E27FC236}">
                <a16:creationId xmlns:a16="http://schemas.microsoft.com/office/drawing/2014/main" id="{92189EF1-DB0B-BEFF-9098-753E7D77F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129" y="1447800"/>
            <a:ext cx="8892705" cy="4646850"/>
          </a:xfrm>
          <a:prstGeom prst="rect">
            <a:avLst/>
          </a:prstGeom>
        </p:spPr>
      </p:pic>
    </p:spTree>
    <p:extLst>
      <p:ext uri="{BB962C8B-B14F-4D97-AF65-F5344CB8AC3E}">
        <p14:creationId xmlns:p14="http://schemas.microsoft.com/office/powerpoint/2010/main" val="390351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8B65C0-A04D-11F7-5D4C-58943FD6E663}"/>
              </a:ext>
            </a:extLst>
          </p:cNvPr>
          <p:cNvSpPr>
            <a:spLocks noGrp="1"/>
          </p:cNvSpPr>
          <p:nvPr>
            <p:ph type="ftr" sz="quarter" idx="11"/>
          </p:nvPr>
        </p:nvSpPr>
        <p:spPr/>
        <p:txBody>
          <a:bodyPr/>
          <a:lstStyle/>
          <a:p>
            <a:r>
              <a:rPr lang="en-IN"/>
              <a:t>Vaibhav Chavan </a:t>
            </a:r>
            <a:endParaRPr lang="en-IN" dirty="0"/>
          </a:p>
        </p:txBody>
      </p:sp>
      <p:sp>
        <p:nvSpPr>
          <p:cNvPr id="4" name="Slide Number Placeholder 3">
            <a:extLst>
              <a:ext uri="{FF2B5EF4-FFF2-40B4-BE49-F238E27FC236}">
                <a16:creationId xmlns:a16="http://schemas.microsoft.com/office/drawing/2014/main" id="{91B7FE99-696C-1117-9DDF-31F45312C404}"/>
              </a:ext>
            </a:extLst>
          </p:cNvPr>
          <p:cNvSpPr>
            <a:spLocks noGrp="1"/>
          </p:cNvSpPr>
          <p:nvPr>
            <p:ph type="sldNum" sz="quarter" idx="12"/>
          </p:nvPr>
        </p:nvSpPr>
        <p:spPr/>
        <p:txBody>
          <a:bodyPr/>
          <a:lstStyle/>
          <a:p>
            <a:fld id="{93944870-84FA-4C89-8E49-D1B0ABCDD80E}" type="slidenum">
              <a:rPr lang="en-IN" smtClean="0"/>
              <a:t>17</a:t>
            </a:fld>
            <a:endParaRPr lang="en-IN" dirty="0"/>
          </a:p>
        </p:txBody>
      </p:sp>
      <p:pic>
        <p:nvPicPr>
          <p:cNvPr id="6" name="Picture 5">
            <a:extLst>
              <a:ext uri="{FF2B5EF4-FFF2-40B4-BE49-F238E27FC236}">
                <a16:creationId xmlns:a16="http://schemas.microsoft.com/office/drawing/2014/main" id="{D86E16DC-04E4-086F-DE6F-240056E03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839" y="1166295"/>
            <a:ext cx="9302607" cy="5465282"/>
          </a:xfrm>
          <a:prstGeom prst="rect">
            <a:avLst/>
          </a:prstGeom>
        </p:spPr>
      </p:pic>
    </p:spTree>
    <p:extLst>
      <p:ext uri="{BB962C8B-B14F-4D97-AF65-F5344CB8AC3E}">
        <p14:creationId xmlns:p14="http://schemas.microsoft.com/office/powerpoint/2010/main" val="260168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D53B47-BA24-3DAE-3448-BF2F0010A134}"/>
              </a:ext>
            </a:extLst>
          </p:cNvPr>
          <p:cNvSpPr>
            <a:spLocks noGrp="1"/>
          </p:cNvSpPr>
          <p:nvPr>
            <p:ph type="ftr" sz="quarter" idx="11"/>
          </p:nvPr>
        </p:nvSpPr>
        <p:spPr/>
        <p:txBody>
          <a:bodyPr/>
          <a:lstStyle/>
          <a:p>
            <a:r>
              <a:rPr lang="en-IN"/>
              <a:t>Vaibhav Chavan </a:t>
            </a:r>
            <a:endParaRPr lang="en-IN" dirty="0"/>
          </a:p>
        </p:txBody>
      </p:sp>
      <p:sp>
        <p:nvSpPr>
          <p:cNvPr id="3" name="Slide Number Placeholder 2">
            <a:extLst>
              <a:ext uri="{FF2B5EF4-FFF2-40B4-BE49-F238E27FC236}">
                <a16:creationId xmlns:a16="http://schemas.microsoft.com/office/drawing/2014/main" id="{AE5E39B5-BA1A-6B14-5EAD-52C344890BBE}"/>
              </a:ext>
            </a:extLst>
          </p:cNvPr>
          <p:cNvSpPr>
            <a:spLocks noGrp="1"/>
          </p:cNvSpPr>
          <p:nvPr>
            <p:ph type="sldNum" sz="quarter" idx="12"/>
          </p:nvPr>
        </p:nvSpPr>
        <p:spPr/>
        <p:txBody>
          <a:bodyPr/>
          <a:lstStyle/>
          <a:p>
            <a:fld id="{93944870-84FA-4C89-8E49-D1B0ABCDD80E}" type="slidenum">
              <a:rPr lang="en-IN" smtClean="0"/>
              <a:t>18</a:t>
            </a:fld>
            <a:endParaRPr lang="en-IN" dirty="0"/>
          </a:p>
        </p:txBody>
      </p:sp>
      <p:pic>
        <p:nvPicPr>
          <p:cNvPr id="7" name="Picture 6">
            <a:extLst>
              <a:ext uri="{FF2B5EF4-FFF2-40B4-BE49-F238E27FC236}">
                <a16:creationId xmlns:a16="http://schemas.microsoft.com/office/drawing/2014/main" id="{A5D06307-AF9E-3178-FD84-323D25640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925" y="915371"/>
            <a:ext cx="8966346" cy="5603966"/>
          </a:xfrm>
          <a:prstGeom prst="rect">
            <a:avLst/>
          </a:prstGeom>
        </p:spPr>
      </p:pic>
    </p:spTree>
    <p:extLst>
      <p:ext uri="{BB962C8B-B14F-4D97-AF65-F5344CB8AC3E}">
        <p14:creationId xmlns:p14="http://schemas.microsoft.com/office/powerpoint/2010/main" val="3641394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FBDC-E58C-1E34-51D6-A1311FA197E7}"/>
              </a:ext>
            </a:extLst>
          </p:cNvPr>
          <p:cNvSpPr>
            <a:spLocks noGrp="1"/>
          </p:cNvSpPr>
          <p:nvPr>
            <p:ph type="title"/>
          </p:nvPr>
        </p:nvSpPr>
        <p:spPr/>
        <p:txBody>
          <a:bodyPr/>
          <a:lstStyle/>
          <a:p>
            <a:r>
              <a:rPr lang="en-IN" b="1" dirty="0">
                <a:latin typeface="+mn-lt"/>
              </a:rPr>
              <a:t>Conclusion:</a:t>
            </a:r>
          </a:p>
        </p:txBody>
      </p:sp>
      <p:sp>
        <p:nvSpPr>
          <p:cNvPr id="3" name="Content Placeholder 2">
            <a:extLst>
              <a:ext uri="{FF2B5EF4-FFF2-40B4-BE49-F238E27FC236}">
                <a16:creationId xmlns:a16="http://schemas.microsoft.com/office/drawing/2014/main" id="{6297F8E8-A101-5DD7-26DE-831D5235E3AB}"/>
              </a:ext>
            </a:extLst>
          </p:cNvPr>
          <p:cNvSpPr>
            <a:spLocks noGrp="1"/>
          </p:cNvSpPr>
          <p:nvPr>
            <p:ph idx="1"/>
          </p:nvPr>
        </p:nvSpPr>
        <p:spPr>
          <a:xfrm>
            <a:off x="1175172" y="1934753"/>
            <a:ext cx="8778241" cy="4145763"/>
          </a:xfrm>
        </p:spPr>
        <p:txBody>
          <a:bodyPr>
            <a:normAutofit/>
          </a:bodyPr>
          <a:lstStyle/>
          <a:p>
            <a:pPr>
              <a:lnSpc>
                <a:spcPct val="150000"/>
              </a:lnSpc>
              <a:buFont typeface="Wingdings" panose="05000000000000000000" pitchFamily="2" charset="2"/>
              <a:buChar char="Ø"/>
            </a:pPr>
            <a:r>
              <a:rPr lang="en-US" sz="1800" b="1" dirty="0">
                <a:solidFill>
                  <a:srgbClr val="101010"/>
                </a:solidFill>
              </a:rPr>
              <a:t>  </a:t>
            </a:r>
            <a:r>
              <a:rPr lang="en-US" b="1" dirty="0"/>
              <a:t>Project Implementation: DevSecOps Framework for Web Application. Successfully automated and secured deployment of a Java-based web application.</a:t>
            </a:r>
          </a:p>
          <a:p>
            <a:pPr>
              <a:lnSpc>
                <a:spcPct val="150000"/>
              </a:lnSpc>
              <a:buFont typeface="Wingdings" panose="05000000000000000000" pitchFamily="2" charset="2"/>
              <a:buChar char="Ø"/>
            </a:pPr>
            <a:r>
              <a:rPr lang="en-US" b="1" dirty="0"/>
              <a:t> Utilized tools like GitHub, Jenkins, Maven, OWASP, SonarQube, Docker, Trivy and Docker Hub.</a:t>
            </a:r>
          </a:p>
          <a:p>
            <a:pPr>
              <a:lnSpc>
                <a:spcPct val="150000"/>
              </a:lnSpc>
              <a:buFont typeface="Wingdings" panose="05000000000000000000" pitchFamily="2" charset="2"/>
              <a:buChar char="Ø"/>
            </a:pPr>
            <a:r>
              <a:rPr lang="en-US" b="1" dirty="0"/>
              <a:t>Established robust, secure, and efficient lifecycle management system. Enhanced operational performance and exemplified DevSecOps principles in software development</a:t>
            </a:r>
            <a:r>
              <a:rPr lang="en-US" sz="1800" b="1" dirty="0"/>
              <a:t>.</a:t>
            </a:r>
          </a:p>
          <a:p>
            <a:pPr>
              <a:lnSpc>
                <a:spcPct val="150000"/>
              </a:lnSpc>
              <a:buFont typeface="Wingdings" panose="05000000000000000000" pitchFamily="2" charset="2"/>
              <a:buChar char="Ø"/>
            </a:pPr>
            <a:endParaRPr lang="en-US" sz="1800" b="1" dirty="0">
              <a:solidFill>
                <a:srgbClr val="101010"/>
              </a:solidFill>
            </a:endParaRPr>
          </a:p>
          <a:p>
            <a:endParaRPr lang="en-IN" dirty="0"/>
          </a:p>
        </p:txBody>
      </p:sp>
      <p:sp>
        <p:nvSpPr>
          <p:cNvPr id="5" name="Slide Number Placeholder 4">
            <a:extLst>
              <a:ext uri="{FF2B5EF4-FFF2-40B4-BE49-F238E27FC236}">
                <a16:creationId xmlns:a16="http://schemas.microsoft.com/office/drawing/2014/main" id="{807CBA3D-0FD7-D448-3845-CE6BA98B3D4F}"/>
              </a:ext>
            </a:extLst>
          </p:cNvPr>
          <p:cNvSpPr>
            <a:spLocks noGrp="1"/>
          </p:cNvSpPr>
          <p:nvPr>
            <p:ph type="sldNum" sz="quarter" idx="12"/>
          </p:nvPr>
        </p:nvSpPr>
        <p:spPr/>
        <p:txBody>
          <a:bodyPr>
            <a:normAutofit/>
          </a:bodyPr>
          <a:lstStyle/>
          <a:p>
            <a:fld id="{93944870-84FA-4C89-8E49-D1B0ABCDD80E}" type="slidenum">
              <a:rPr lang="en-IN" smtClean="0"/>
              <a:t>19</a:t>
            </a:fld>
            <a:endParaRPr lang="en-IN" dirty="0"/>
          </a:p>
        </p:txBody>
      </p:sp>
    </p:spTree>
    <p:extLst>
      <p:ext uri="{BB962C8B-B14F-4D97-AF65-F5344CB8AC3E}">
        <p14:creationId xmlns:p14="http://schemas.microsoft.com/office/powerpoint/2010/main" val="81410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8BCF-EC26-0260-1CA6-584AA1512029}"/>
              </a:ext>
            </a:extLst>
          </p:cNvPr>
          <p:cNvSpPr>
            <a:spLocks noGrp="1"/>
          </p:cNvSpPr>
          <p:nvPr>
            <p:ph type="title"/>
          </p:nvPr>
        </p:nvSpPr>
        <p:spPr>
          <a:xfrm>
            <a:off x="450962" y="951125"/>
            <a:ext cx="11527678" cy="6692655"/>
          </a:xfrm>
        </p:spPr>
        <p:txBody>
          <a:bodyPr/>
          <a:lstStyle/>
          <a:p>
            <a:pPr algn="ctr"/>
            <a:r>
              <a:rPr lang="en-US" sz="1800" b="1" dirty="0">
                <a:solidFill>
                  <a:schemeClr val="tx1"/>
                </a:solidFill>
              </a:rPr>
              <a:t>Under the guidance of</a:t>
            </a:r>
            <a:br>
              <a:rPr lang="en-US" sz="1800" b="1" dirty="0">
                <a:solidFill>
                  <a:schemeClr val="tx1"/>
                </a:solidFill>
              </a:rPr>
            </a:br>
            <a:br>
              <a:rPr lang="en-US" sz="1800" b="1" dirty="0">
                <a:solidFill>
                  <a:schemeClr val="tx1"/>
                </a:solidFill>
              </a:rPr>
            </a:br>
            <a:r>
              <a:rPr lang="en-US" sz="1800" b="1" u="sng" dirty="0">
                <a:solidFill>
                  <a:schemeClr val="tx1"/>
                </a:solidFill>
              </a:rPr>
              <a:t>Mr. Sandeep Walvekar</a:t>
            </a:r>
            <a:br>
              <a:rPr lang="en-US" sz="1800" b="1" dirty="0">
                <a:solidFill>
                  <a:schemeClr val="tx1"/>
                </a:solidFill>
              </a:rPr>
            </a:br>
            <a:br>
              <a:rPr lang="en-US" sz="1800" b="1" dirty="0">
                <a:solidFill>
                  <a:schemeClr val="tx1"/>
                </a:solidFill>
              </a:rPr>
            </a:br>
            <a:br>
              <a:rPr lang="en-US" sz="1800" b="1" dirty="0">
                <a:solidFill>
                  <a:schemeClr val="bg1"/>
                </a:solidFill>
              </a:rPr>
            </a:br>
            <a:br>
              <a:rPr lang="en-US" sz="1800" b="1" dirty="0">
                <a:solidFill>
                  <a:schemeClr val="bg1"/>
                </a:solidFill>
              </a:rPr>
            </a:br>
            <a:br>
              <a:rPr lang="en-US" sz="1800" b="1" dirty="0">
                <a:solidFill>
                  <a:schemeClr val="bg1"/>
                </a:solidFill>
              </a:rPr>
            </a:br>
            <a:br>
              <a:rPr lang="en-US" sz="1800" b="1" dirty="0">
                <a:solidFill>
                  <a:schemeClr val="bg1"/>
                </a:solidFill>
              </a:rPr>
            </a:br>
            <a:br>
              <a:rPr lang="en-US" sz="1800" b="1" dirty="0">
                <a:solidFill>
                  <a:schemeClr val="bg1"/>
                </a:solidFill>
              </a:rPr>
            </a:br>
            <a:br>
              <a:rPr lang="en-US" sz="1800" b="1" dirty="0">
                <a:solidFill>
                  <a:schemeClr val="bg1"/>
                </a:solidFill>
              </a:rPr>
            </a:br>
            <a:br>
              <a:rPr lang="en-US" sz="1800" b="1" dirty="0">
                <a:solidFill>
                  <a:schemeClr val="bg1"/>
                </a:solidFill>
              </a:rPr>
            </a:br>
            <a:r>
              <a:rPr lang="en-US" sz="1800" b="1" dirty="0">
                <a:solidFill>
                  <a:schemeClr val="tx1"/>
                </a:solidFill>
              </a:rPr>
              <a:t>In partial fulfillment of the award of Post Graduate Diploma</a:t>
            </a:r>
            <a:br>
              <a:rPr lang="en-US" sz="1800" b="1" dirty="0">
                <a:solidFill>
                  <a:schemeClr val="tx1"/>
                </a:solidFill>
              </a:rPr>
            </a:br>
            <a:r>
              <a:rPr lang="en-US" sz="1800" b="1" dirty="0">
                <a:solidFill>
                  <a:schemeClr val="tx1"/>
                </a:solidFill>
              </a:rPr>
              <a:t> in</a:t>
            </a:r>
            <a:br>
              <a:rPr lang="en-US" sz="1800" b="1" dirty="0">
                <a:solidFill>
                  <a:schemeClr val="tx1"/>
                </a:solidFill>
              </a:rPr>
            </a:br>
            <a:r>
              <a:rPr lang="en-US" sz="900" b="1" dirty="0">
                <a:solidFill>
                  <a:schemeClr val="tx1"/>
                </a:solidFill>
              </a:rPr>
              <a:t> </a:t>
            </a:r>
            <a:r>
              <a:rPr lang="en-US" sz="1800" b="1" dirty="0">
                <a:solidFill>
                  <a:schemeClr val="tx1"/>
                </a:solidFill>
              </a:rPr>
              <a:t>IT Infrastructure, Systems and Security</a:t>
            </a:r>
            <a:br>
              <a:rPr lang="en-US" sz="1800" b="1" dirty="0">
                <a:solidFill>
                  <a:schemeClr val="tx1"/>
                </a:solidFill>
              </a:rPr>
            </a:br>
            <a:br>
              <a:rPr lang="en-US" sz="1800" b="1" dirty="0">
                <a:solidFill>
                  <a:schemeClr val="tx1"/>
                </a:solidFill>
              </a:rPr>
            </a:br>
            <a:r>
              <a:rPr lang="en-US" sz="1800" b="1" dirty="0">
                <a:solidFill>
                  <a:schemeClr val="tx1"/>
                </a:solidFill>
              </a:rPr>
              <a:t>(PG-DITISS)</a:t>
            </a:r>
            <a:br>
              <a:rPr lang="en-US" sz="1800" b="1" dirty="0">
                <a:solidFill>
                  <a:schemeClr val="tx1"/>
                </a:solidFill>
              </a:rPr>
            </a:br>
            <a:br>
              <a:rPr lang="en-US" sz="1800" b="1" dirty="0">
                <a:solidFill>
                  <a:schemeClr val="tx1"/>
                </a:solidFill>
              </a:rPr>
            </a:br>
            <a:r>
              <a:rPr lang="en-US" sz="1800" b="1" dirty="0">
                <a:solidFill>
                  <a:schemeClr val="tx1"/>
                </a:solidFill>
              </a:rPr>
              <a:t>Sunbeam Institute of Information Technology,</a:t>
            </a:r>
            <a:br>
              <a:rPr lang="en-US" sz="1800" b="1" dirty="0">
                <a:solidFill>
                  <a:schemeClr val="tx1"/>
                </a:solidFill>
              </a:rPr>
            </a:br>
            <a:br>
              <a:rPr lang="en-US" sz="1800" b="1" dirty="0">
                <a:solidFill>
                  <a:schemeClr val="tx1"/>
                </a:solidFill>
              </a:rPr>
            </a:br>
            <a:r>
              <a:rPr lang="en-US" sz="1800" b="1" dirty="0">
                <a:solidFill>
                  <a:schemeClr val="tx1"/>
                </a:solidFill>
              </a:rPr>
              <a:t>Pune (Maharashtra)</a:t>
            </a:r>
            <a:br>
              <a:rPr lang="en-US" sz="1800" b="1" dirty="0">
                <a:solidFill>
                  <a:schemeClr val="tx1"/>
                </a:solidFill>
              </a:rPr>
            </a:br>
            <a:r>
              <a:rPr lang="en-US" sz="1800" b="1" dirty="0">
                <a:solidFill>
                  <a:schemeClr val="tx1"/>
                </a:solidFill>
              </a:rPr>
              <a:t>PG-DITISS -2024</a:t>
            </a:r>
            <a:br>
              <a:rPr lang="en-US" sz="1800" b="1" dirty="0">
                <a:solidFill>
                  <a:schemeClr val="tx1"/>
                </a:solidFill>
              </a:rPr>
            </a:br>
            <a:br>
              <a:rPr lang="en-US" sz="1800" b="1" dirty="0">
                <a:solidFill>
                  <a:schemeClr val="bg1"/>
                </a:solidFill>
                <a:latin typeface="Calisto MT" panose="02040603050505030304" pitchFamily="18" charset="0"/>
              </a:rPr>
            </a:br>
            <a:br>
              <a:rPr lang="en-US" sz="1800" b="1" dirty="0">
                <a:latin typeface="Calisto MT" panose="02040603050505030304" pitchFamily="18" charset="0"/>
              </a:rPr>
            </a:br>
            <a:endParaRPr lang="en-IN" sz="1800" dirty="0"/>
          </a:p>
        </p:txBody>
      </p:sp>
      <p:sp>
        <p:nvSpPr>
          <p:cNvPr id="4" name="Slide Number Placeholder 3">
            <a:extLst>
              <a:ext uri="{FF2B5EF4-FFF2-40B4-BE49-F238E27FC236}">
                <a16:creationId xmlns:a16="http://schemas.microsoft.com/office/drawing/2014/main" id="{84B6669B-3D75-11B0-9425-688028C1AA98}"/>
              </a:ext>
            </a:extLst>
          </p:cNvPr>
          <p:cNvSpPr>
            <a:spLocks noGrp="1"/>
          </p:cNvSpPr>
          <p:nvPr>
            <p:ph type="sldNum" sz="quarter" idx="12"/>
          </p:nvPr>
        </p:nvSpPr>
        <p:spPr/>
        <p:txBody>
          <a:bodyPr/>
          <a:lstStyle/>
          <a:p>
            <a:fld id="{93944870-84FA-4C89-8E49-D1B0ABCDD80E}" type="slidenum">
              <a:rPr lang="en-IN" smtClean="0"/>
              <a:t>2</a:t>
            </a:fld>
            <a:endParaRPr lang="en-IN" dirty="0"/>
          </a:p>
        </p:txBody>
      </p:sp>
      <p:pic>
        <p:nvPicPr>
          <p:cNvPr id="5" name="Picture 4">
            <a:extLst>
              <a:ext uri="{FF2B5EF4-FFF2-40B4-BE49-F238E27FC236}">
                <a16:creationId xmlns:a16="http://schemas.microsoft.com/office/drawing/2014/main" id="{79EF71D1-7D5E-F4D0-F89B-8F617065E0B8}"/>
              </a:ext>
            </a:extLst>
          </p:cNvPr>
          <p:cNvPicPr>
            <a:picLocks noChangeAspect="1"/>
          </p:cNvPicPr>
          <p:nvPr/>
        </p:nvPicPr>
        <p:blipFill>
          <a:blip r:embed="rId2"/>
          <a:stretch>
            <a:fillRect/>
          </a:stretch>
        </p:blipFill>
        <p:spPr>
          <a:xfrm>
            <a:off x="5337879" y="2117749"/>
            <a:ext cx="1753844" cy="17236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C48EF62-5871-A6D2-36FB-13451216FC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22" y="173264"/>
            <a:ext cx="1294266" cy="1294266"/>
          </a:xfrm>
          <a:prstGeom prst="rect">
            <a:avLst/>
          </a:prstGeom>
        </p:spPr>
      </p:pic>
      <p:pic>
        <p:nvPicPr>
          <p:cNvPr id="7" name="Picture 6">
            <a:extLst>
              <a:ext uri="{FF2B5EF4-FFF2-40B4-BE49-F238E27FC236}">
                <a16:creationId xmlns:a16="http://schemas.microsoft.com/office/drawing/2014/main" id="{DB6512A7-CC56-6B0F-C1B6-840AFAAD88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3478" y="173264"/>
            <a:ext cx="1776730" cy="469265"/>
          </a:xfrm>
          <a:prstGeom prst="rect">
            <a:avLst/>
          </a:prstGeom>
        </p:spPr>
      </p:pic>
    </p:spTree>
    <p:extLst>
      <p:ext uri="{BB962C8B-B14F-4D97-AF65-F5344CB8AC3E}">
        <p14:creationId xmlns:p14="http://schemas.microsoft.com/office/powerpoint/2010/main" val="10091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4E6DE-477A-6EDF-BDDC-E9E944CFD4E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7587" y="1968811"/>
            <a:ext cx="1881080" cy="973459"/>
          </a:xfrm>
          <a:prstGeom prst="rect">
            <a:avLst/>
          </a:prstGeom>
        </p:spPr>
      </p:pic>
      <p:sp>
        <p:nvSpPr>
          <p:cNvPr id="3" name="TextBox 2">
            <a:extLst>
              <a:ext uri="{FF2B5EF4-FFF2-40B4-BE49-F238E27FC236}">
                <a16:creationId xmlns:a16="http://schemas.microsoft.com/office/drawing/2014/main" id="{A05F2562-ED24-4789-F021-73B92A495490}"/>
              </a:ext>
            </a:extLst>
          </p:cNvPr>
          <p:cNvSpPr txBox="1"/>
          <p:nvPr/>
        </p:nvSpPr>
        <p:spPr>
          <a:xfrm>
            <a:off x="3364774" y="1682633"/>
            <a:ext cx="8186057" cy="1692130"/>
          </a:xfrm>
          <a:prstGeom prst="rect">
            <a:avLst/>
          </a:prstGeom>
          <a:noFill/>
        </p:spPr>
        <p:txBody>
          <a:bodyPr wrap="square">
            <a:spAutoFit/>
          </a:bodyPr>
          <a:lstStyle/>
          <a:p>
            <a:pPr algn="just">
              <a:lnSpc>
                <a:spcPts val="3209"/>
              </a:lnSpc>
            </a:pPr>
            <a:r>
              <a:rPr lang="en-US" sz="2400" b="1" dirty="0"/>
              <a:t>Kubernetes:-</a:t>
            </a:r>
            <a:r>
              <a:rPr lang="en-US" b="1" dirty="0"/>
              <a:t> </a:t>
            </a:r>
            <a:r>
              <a:rPr lang="en-US" dirty="0"/>
              <a:t>Kubernetes is an open-source container orchestration platform designed to automate deploying, scaling, and operating application containers. It groups containers that make up an application into logical units for easy management and discovery.</a:t>
            </a:r>
          </a:p>
        </p:txBody>
      </p:sp>
      <p:sp>
        <p:nvSpPr>
          <p:cNvPr id="12" name="Slide Number Placeholder 11">
            <a:extLst>
              <a:ext uri="{FF2B5EF4-FFF2-40B4-BE49-F238E27FC236}">
                <a16:creationId xmlns:a16="http://schemas.microsoft.com/office/drawing/2014/main" id="{D09504D7-F54C-ADBC-6260-FE491C8396C0}"/>
              </a:ext>
            </a:extLst>
          </p:cNvPr>
          <p:cNvSpPr>
            <a:spLocks noGrp="1"/>
          </p:cNvSpPr>
          <p:nvPr>
            <p:ph type="sldNum" sz="quarter" idx="12"/>
          </p:nvPr>
        </p:nvSpPr>
        <p:spPr/>
        <p:txBody>
          <a:bodyPr>
            <a:normAutofit/>
          </a:bodyPr>
          <a:lstStyle/>
          <a:p>
            <a:fld id="{93944870-84FA-4C89-8E49-D1B0ABCDD80E}" type="slidenum">
              <a:rPr lang="en-IN" smtClean="0"/>
              <a:t>20</a:t>
            </a:fld>
            <a:endParaRPr lang="en-IN" dirty="0"/>
          </a:p>
        </p:txBody>
      </p:sp>
      <p:sp>
        <p:nvSpPr>
          <p:cNvPr id="4" name="Title 3">
            <a:extLst>
              <a:ext uri="{FF2B5EF4-FFF2-40B4-BE49-F238E27FC236}">
                <a16:creationId xmlns:a16="http://schemas.microsoft.com/office/drawing/2014/main" id="{3AA36349-758B-C76C-1543-57EEF76B0724}"/>
              </a:ext>
            </a:extLst>
          </p:cNvPr>
          <p:cNvSpPr>
            <a:spLocks noGrp="1"/>
          </p:cNvSpPr>
          <p:nvPr>
            <p:ph type="title" idx="4294967295"/>
          </p:nvPr>
        </p:nvSpPr>
        <p:spPr>
          <a:xfrm>
            <a:off x="283464" y="482106"/>
            <a:ext cx="7442200" cy="725488"/>
          </a:xfrm>
        </p:spPr>
        <p:txBody>
          <a:bodyPr>
            <a:normAutofit fontScale="90000"/>
          </a:bodyPr>
          <a:lstStyle/>
          <a:p>
            <a:r>
              <a:rPr lang="en-IN" b="1" dirty="0">
                <a:latin typeface="+mn-lt"/>
              </a:rPr>
              <a:t>Future Scope : </a:t>
            </a:r>
          </a:p>
        </p:txBody>
      </p:sp>
      <p:pic>
        <p:nvPicPr>
          <p:cNvPr id="7" name="Picture 6">
            <a:extLst>
              <a:ext uri="{FF2B5EF4-FFF2-40B4-BE49-F238E27FC236}">
                <a16:creationId xmlns:a16="http://schemas.microsoft.com/office/drawing/2014/main" id="{F20B685D-887C-C99D-A101-D3FF62B3AF7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89808" y="4187439"/>
            <a:ext cx="1396637" cy="1396637"/>
          </a:xfrm>
          <a:prstGeom prst="rect">
            <a:avLst/>
          </a:prstGeom>
        </p:spPr>
      </p:pic>
      <p:sp>
        <p:nvSpPr>
          <p:cNvPr id="10" name="TextBox 9">
            <a:extLst>
              <a:ext uri="{FF2B5EF4-FFF2-40B4-BE49-F238E27FC236}">
                <a16:creationId xmlns:a16="http://schemas.microsoft.com/office/drawing/2014/main" id="{D121639B-84CC-6218-3C23-B69D3608F520}"/>
              </a:ext>
            </a:extLst>
          </p:cNvPr>
          <p:cNvSpPr txBox="1"/>
          <p:nvPr/>
        </p:nvSpPr>
        <p:spPr>
          <a:xfrm>
            <a:off x="3498124" y="3758366"/>
            <a:ext cx="8186057" cy="2254784"/>
          </a:xfrm>
          <a:prstGeom prst="rect">
            <a:avLst/>
          </a:prstGeom>
          <a:noFill/>
        </p:spPr>
        <p:txBody>
          <a:bodyPr wrap="square">
            <a:spAutoFit/>
          </a:bodyPr>
          <a:lstStyle/>
          <a:p>
            <a:pPr algn="just">
              <a:lnSpc>
                <a:spcPct val="150000"/>
              </a:lnSpc>
            </a:pPr>
            <a:r>
              <a:rPr lang="en-US" sz="2400" b="1" i="0" dirty="0">
                <a:effectLst/>
                <a:latin typeface="+mj-lt"/>
              </a:rPr>
              <a:t>Grafana :- </a:t>
            </a:r>
            <a:r>
              <a:rPr lang="en-US" i="0" dirty="0">
                <a:effectLst/>
                <a:latin typeface="+mj-lt"/>
              </a:rPr>
              <a:t>Grafana  is an open source tool which is used for monitoring and visualization of data from different sources in real time. It is mainly used for developing real-time and active application dashboards that would help to monitor the health and performance of the applications, infrastructure as well as the services being offered.</a:t>
            </a:r>
            <a:endParaRPr lang="en-IN" dirty="0">
              <a:latin typeface="+mj-lt"/>
            </a:endParaRPr>
          </a:p>
        </p:txBody>
      </p:sp>
    </p:spTree>
    <p:extLst>
      <p:ext uri="{BB962C8B-B14F-4D97-AF65-F5344CB8AC3E}">
        <p14:creationId xmlns:p14="http://schemas.microsoft.com/office/powerpoint/2010/main" val="305314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1F30C3-D07C-7BCC-78C2-94658A1B086D}"/>
              </a:ext>
            </a:extLst>
          </p:cNvPr>
          <p:cNvSpPr>
            <a:spLocks noGrp="1"/>
          </p:cNvSpPr>
          <p:nvPr>
            <p:ph type="ftr" sz="quarter" idx="11"/>
          </p:nvPr>
        </p:nvSpPr>
        <p:spPr/>
        <p:txBody>
          <a:bodyPr/>
          <a:lstStyle/>
          <a:p>
            <a:r>
              <a:rPr lang="en-IN" dirty="0"/>
              <a:t> </a:t>
            </a:r>
          </a:p>
        </p:txBody>
      </p:sp>
      <p:sp>
        <p:nvSpPr>
          <p:cNvPr id="3" name="Slide Number Placeholder 2">
            <a:extLst>
              <a:ext uri="{FF2B5EF4-FFF2-40B4-BE49-F238E27FC236}">
                <a16:creationId xmlns:a16="http://schemas.microsoft.com/office/drawing/2014/main" id="{0D404AEE-BD08-F031-8D4B-ECAA57DF6029}"/>
              </a:ext>
            </a:extLst>
          </p:cNvPr>
          <p:cNvSpPr>
            <a:spLocks noGrp="1"/>
          </p:cNvSpPr>
          <p:nvPr>
            <p:ph type="sldNum" sz="quarter" idx="12"/>
          </p:nvPr>
        </p:nvSpPr>
        <p:spPr/>
        <p:txBody>
          <a:bodyPr>
            <a:normAutofit/>
          </a:bodyPr>
          <a:lstStyle/>
          <a:p>
            <a:fld id="{93944870-84FA-4C89-8E49-D1B0ABCDD80E}" type="slidenum">
              <a:rPr lang="en-IN" smtClean="0"/>
              <a:t>21</a:t>
            </a:fld>
            <a:endParaRPr lang="en-IN" dirty="0"/>
          </a:p>
        </p:txBody>
      </p:sp>
      <p:pic>
        <p:nvPicPr>
          <p:cNvPr id="5" name="Picture 4">
            <a:extLst>
              <a:ext uri="{FF2B5EF4-FFF2-40B4-BE49-F238E27FC236}">
                <a16:creationId xmlns:a16="http://schemas.microsoft.com/office/drawing/2014/main" id="{D76AB453-11F0-2A43-C804-39A98E0C67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1220" y="1697420"/>
            <a:ext cx="2156460" cy="1262301"/>
          </a:xfrm>
          <a:prstGeom prst="rect">
            <a:avLst/>
          </a:prstGeom>
        </p:spPr>
      </p:pic>
      <p:sp>
        <p:nvSpPr>
          <p:cNvPr id="8" name="TextBox 7">
            <a:extLst>
              <a:ext uri="{FF2B5EF4-FFF2-40B4-BE49-F238E27FC236}">
                <a16:creationId xmlns:a16="http://schemas.microsoft.com/office/drawing/2014/main" id="{A803DD13-6A8F-3B00-7365-BBD09F2EF3F2}"/>
              </a:ext>
            </a:extLst>
          </p:cNvPr>
          <p:cNvSpPr txBox="1"/>
          <p:nvPr/>
        </p:nvSpPr>
        <p:spPr>
          <a:xfrm>
            <a:off x="3711592" y="758717"/>
            <a:ext cx="7896225" cy="2670283"/>
          </a:xfrm>
          <a:prstGeom prst="rect">
            <a:avLst/>
          </a:prstGeom>
          <a:noFill/>
        </p:spPr>
        <p:txBody>
          <a:bodyPr wrap="square">
            <a:spAutoFit/>
          </a:bodyPr>
          <a:lstStyle/>
          <a:p>
            <a:pPr>
              <a:lnSpc>
                <a:spcPct val="150000"/>
              </a:lnSpc>
            </a:pPr>
            <a:r>
              <a:rPr lang="en-US" sz="2400" b="1" dirty="0"/>
              <a:t>Amazon Simple Storage Service (AWS S3) :-</a:t>
            </a:r>
          </a:p>
          <a:p>
            <a:pPr>
              <a:lnSpc>
                <a:spcPct val="150000"/>
              </a:lnSpc>
            </a:pPr>
            <a:r>
              <a:rPr lang="en-US" dirty="0"/>
              <a:t>Amazon Simple Storage Service (AWS S3) is a scalable, durable, and highly available object storage service offered by Amazon Web Services (AWS). S3 is designed to store and retrieve any amount of data from anywhere on the web, making it a fundamental building block for cloud-based applications.</a:t>
            </a:r>
            <a:endParaRPr lang="en-IN" dirty="0"/>
          </a:p>
        </p:txBody>
      </p:sp>
      <p:pic>
        <p:nvPicPr>
          <p:cNvPr id="2050" name="Picture 2" descr="Prometheus - Oomnitza">
            <a:extLst>
              <a:ext uri="{FF2B5EF4-FFF2-40B4-BE49-F238E27FC236}">
                <a16:creationId xmlns:a16="http://schemas.microsoft.com/office/drawing/2014/main" id="{CE920F0C-C288-202E-E71F-EDA19984C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20" y="4015130"/>
            <a:ext cx="2290899" cy="2290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7EC267-D084-0EC3-A3BD-1E5F9927165B}"/>
              </a:ext>
            </a:extLst>
          </p:cNvPr>
          <p:cNvSpPr txBox="1"/>
          <p:nvPr/>
        </p:nvSpPr>
        <p:spPr>
          <a:xfrm>
            <a:off x="3711592" y="3813384"/>
            <a:ext cx="8142739" cy="2532681"/>
          </a:xfrm>
          <a:prstGeom prst="rect">
            <a:avLst/>
          </a:prstGeom>
          <a:noFill/>
        </p:spPr>
        <p:txBody>
          <a:bodyPr wrap="square">
            <a:spAutoFit/>
          </a:bodyPr>
          <a:lstStyle/>
          <a:p>
            <a:pPr>
              <a:lnSpc>
                <a:spcPct val="150000"/>
              </a:lnSpc>
            </a:pPr>
            <a:r>
              <a:rPr lang="en-US" dirty="0"/>
              <a:t>OWASP Dependency-Check is a tool developed by the Open Web Application Security Project (OWASP) that is used to identify vulnerabilities in third-party libraries and dependencies that your application uses. It is particularly useful in modern software development where applications often rely on open-source components, libraries, and frameworks.</a:t>
            </a:r>
          </a:p>
        </p:txBody>
      </p:sp>
    </p:spTree>
    <p:extLst>
      <p:ext uri="{BB962C8B-B14F-4D97-AF65-F5344CB8AC3E}">
        <p14:creationId xmlns:p14="http://schemas.microsoft.com/office/powerpoint/2010/main" val="3600661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1E99-D778-CB3B-5F15-C74EDF24705C}"/>
              </a:ext>
            </a:extLst>
          </p:cNvPr>
          <p:cNvSpPr>
            <a:spLocks noGrp="1"/>
          </p:cNvSpPr>
          <p:nvPr>
            <p:ph type="title"/>
          </p:nvPr>
        </p:nvSpPr>
        <p:spPr>
          <a:xfrm>
            <a:off x="1158129" y="2499232"/>
            <a:ext cx="9404723" cy="1400530"/>
          </a:xfrm>
        </p:spPr>
        <p:txBody>
          <a:bodyPr/>
          <a:lstStyle/>
          <a:p>
            <a:pPr algn="ctr"/>
            <a:r>
              <a:rPr lang="en-IN" sz="6000" b="1" dirty="0"/>
              <a:t>THANK YOU !</a:t>
            </a:r>
          </a:p>
        </p:txBody>
      </p:sp>
      <p:sp>
        <p:nvSpPr>
          <p:cNvPr id="4" name="Slide Number Placeholder 3">
            <a:extLst>
              <a:ext uri="{FF2B5EF4-FFF2-40B4-BE49-F238E27FC236}">
                <a16:creationId xmlns:a16="http://schemas.microsoft.com/office/drawing/2014/main" id="{C4346997-4DFA-45FD-4151-A3DD04E1E3A7}"/>
              </a:ext>
            </a:extLst>
          </p:cNvPr>
          <p:cNvSpPr>
            <a:spLocks noGrp="1"/>
          </p:cNvSpPr>
          <p:nvPr>
            <p:ph type="sldNum" sz="quarter" idx="12"/>
          </p:nvPr>
        </p:nvSpPr>
        <p:spPr/>
        <p:txBody>
          <a:bodyPr/>
          <a:lstStyle/>
          <a:p>
            <a:fld id="{93944870-84FA-4C89-8E49-D1B0ABCDD80E}" type="slidenum">
              <a:rPr lang="en-IN" smtClean="0"/>
              <a:t>22</a:t>
            </a:fld>
            <a:endParaRPr lang="en-IN" dirty="0"/>
          </a:p>
        </p:txBody>
      </p:sp>
    </p:spTree>
    <p:extLst>
      <p:ext uri="{BB962C8B-B14F-4D97-AF65-F5344CB8AC3E}">
        <p14:creationId xmlns:p14="http://schemas.microsoft.com/office/powerpoint/2010/main" val="429336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5942-8EDC-7FBE-5104-07F1E67DCC03}"/>
              </a:ext>
            </a:extLst>
          </p:cNvPr>
          <p:cNvSpPr>
            <a:spLocks noGrp="1"/>
          </p:cNvSpPr>
          <p:nvPr>
            <p:ph type="ctrTitle"/>
          </p:nvPr>
        </p:nvSpPr>
        <p:spPr>
          <a:xfrm>
            <a:off x="213123" y="295729"/>
            <a:ext cx="8825658" cy="1039368"/>
          </a:xfrm>
        </p:spPr>
        <p:txBody>
          <a:bodyPr/>
          <a:lstStyle/>
          <a:p>
            <a:r>
              <a:rPr lang="en-IN" sz="4000" b="1" dirty="0">
                <a:latin typeface="+mn-lt"/>
              </a:rPr>
              <a:t>Introduction :</a:t>
            </a:r>
            <a:endParaRPr lang="en-IN" sz="4000" dirty="0"/>
          </a:p>
        </p:txBody>
      </p:sp>
      <p:sp>
        <p:nvSpPr>
          <p:cNvPr id="3" name="Subtitle 2">
            <a:extLst>
              <a:ext uri="{FF2B5EF4-FFF2-40B4-BE49-F238E27FC236}">
                <a16:creationId xmlns:a16="http://schemas.microsoft.com/office/drawing/2014/main" id="{89F49D0A-5FAA-D4D2-2AFC-B9C2DD1D0B39}"/>
              </a:ext>
            </a:extLst>
          </p:cNvPr>
          <p:cNvSpPr>
            <a:spLocks noGrp="1"/>
          </p:cNvSpPr>
          <p:nvPr>
            <p:ph type="subTitle" idx="1"/>
          </p:nvPr>
        </p:nvSpPr>
        <p:spPr>
          <a:xfrm>
            <a:off x="213123" y="2112001"/>
            <a:ext cx="10787109" cy="3575231"/>
          </a:xfrm>
        </p:spPr>
        <p:txBody>
          <a:bodyPr/>
          <a:lstStyle/>
          <a:p>
            <a:pPr>
              <a:lnSpc>
                <a:spcPts val="2930"/>
              </a:lnSpc>
            </a:pPr>
            <a:r>
              <a:rPr lang="en-US" sz="2000" b="1" dirty="0">
                <a:solidFill>
                  <a:schemeClr val="tx1"/>
                </a:solidFill>
              </a:rPr>
              <a:t>This project uses a DevSecOps framework to automate and secure the deployment of a Java-based web application. It integrates security practices throughout the development lifecycle, emphasizing seamless integration of DevOps , Security and operations.</a:t>
            </a:r>
          </a:p>
          <a:p>
            <a:pPr>
              <a:lnSpc>
                <a:spcPts val="2930"/>
              </a:lnSpc>
            </a:pPr>
            <a:endParaRPr lang="en-US" sz="2000" dirty="0">
              <a:solidFill>
                <a:schemeClr val="tx1"/>
              </a:solidFill>
              <a:latin typeface="Montserrat Bold"/>
            </a:endParaRPr>
          </a:p>
          <a:p>
            <a:r>
              <a:rPr lang="en-US" sz="2000" dirty="0">
                <a:solidFill>
                  <a:schemeClr val="tx1"/>
                </a:solidFill>
              </a:rPr>
              <a:t> </a:t>
            </a:r>
            <a:r>
              <a:rPr lang="en-US" sz="2000" b="1" dirty="0">
                <a:solidFill>
                  <a:schemeClr val="tx1"/>
                </a:solidFill>
              </a:rPr>
              <a:t>A suite of tools, including GitHub, Jenkins, Maven, SonarQube, </a:t>
            </a:r>
            <a:r>
              <a:rPr lang="en-US" b="1" dirty="0">
                <a:solidFill>
                  <a:schemeClr val="tx1"/>
                </a:solidFill>
              </a:rPr>
              <a:t>OWASP</a:t>
            </a:r>
            <a:r>
              <a:rPr lang="en-US" sz="2000" b="1" dirty="0">
                <a:solidFill>
                  <a:schemeClr val="tx1"/>
                </a:solidFill>
              </a:rPr>
              <a:t> , Docker and Docker Hub, Trivy and </a:t>
            </a:r>
            <a:r>
              <a:rPr lang="en-US" b="1" dirty="0">
                <a:solidFill>
                  <a:schemeClr val="tx1"/>
                </a:solidFill>
              </a:rPr>
              <a:t>Docker hub</a:t>
            </a:r>
            <a:r>
              <a:rPr lang="en-US" sz="2000" b="1" dirty="0">
                <a:solidFill>
                  <a:schemeClr val="tx1"/>
                </a:solidFill>
              </a:rPr>
              <a:t> are used to ensure optimal operation and security.</a:t>
            </a:r>
          </a:p>
          <a:p>
            <a:endParaRPr lang="en-IN" dirty="0"/>
          </a:p>
        </p:txBody>
      </p:sp>
      <p:sp>
        <p:nvSpPr>
          <p:cNvPr id="5" name="Slide Number Placeholder 4">
            <a:extLst>
              <a:ext uri="{FF2B5EF4-FFF2-40B4-BE49-F238E27FC236}">
                <a16:creationId xmlns:a16="http://schemas.microsoft.com/office/drawing/2014/main" id="{AFB8AA69-0ACA-6723-195D-5D9E2F394B02}"/>
              </a:ext>
            </a:extLst>
          </p:cNvPr>
          <p:cNvSpPr>
            <a:spLocks noGrp="1"/>
          </p:cNvSpPr>
          <p:nvPr>
            <p:ph type="sldNum" sz="quarter" idx="12"/>
          </p:nvPr>
        </p:nvSpPr>
        <p:spPr/>
        <p:txBody>
          <a:bodyPr/>
          <a:lstStyle/>
          <a:p>
            <a:fld id="{93944870-84FA-4C89-8E49-D1B0ABCDD80E}" type="slidenum">
              <a:rPr lang="en-IN" smtClean="0"/>
              <a:t>3</a:t>
            </a:fld>
            <a:endParaRPr lang="en-IN" dirty="0"/>
          </a:p>
        </p:txBody>
      </p:sp>
    </p:spTree>
    <p:extLst>
      <p:ext uri="{BB962C8B-B14F-4D97-AF65-F5344CB8AC3E}">
        <p14:creationId xmlns:p14="http://schemas.microsoft.com/office/powerpoint/2010/main" val="389326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62F0-1F5E-BEA3-C9D6-4D61C33F793C}"/>
              </a:ext>
            </a:extLst>
          </p:cNvPr>
          <p:cNvSpPr>
            <a:spLocks noGrp="1"/>
          </p:cNvSpPr>
          <p:nvPr>
            <p:ph type="ctrTitle"/>
          </p:nvPr>
        </p:nvSpPr>
        <p:spPr>
          <a:xfrm>
            <a:off x="578013" y="2623457"/>
            <a:ext cx="10900844" cy="4657271"/>
          </a:xfrm>
        </p:spPr>
        <p:txBody>
          <a:bodyPr/>
          <a:lstStyle/>
          <a:p>
            <a:r>
              <a:rPr lang="en-US" sz="2000" b="0" i="0" dirty="0">
                <a:solidFill>
                  <a:schemeClr val="tx1"/>
                </a:solidFill>
                <a:effectLst/>
              </a:rPr>
              <a:t>1. Jenkins will fetch the code from the remote repo</a:t>
            </a:r>
            <a:br>
              <a:rPr lang="en-US" sz="2000" b="0" i="0" dirty="0">
                <a:solidFill>
                  <a:schemeClr val="tx1"/>
                </a:solidFill>
                <a:effectLst/>
              </a:rPr>
            </a:br>
            <a:br>
              <a:rPr lang="en-US" sz="2000" b="0" i="0" dirty="0">
                <a:solidFill>
                  <a:schemeClr val="tx1"/>
                </a:solidFill>
                <a:effectLst/>
              </a:rPr>
            </a:br>
            <a:r>
              <a:rPr lang="en-US" sz="2000" b="0" i="0" dirty="0">
                <a:solidFill>
                  <a:schemeClr val="tx1"/>
                </a:solidFill>
                <a:effectLst/>
              </a:rPr>
              <a:t>2. Maven will build the code, if the build fails, the whole pipeline will become a failure and Jenkins will notify the user, If build success then</a:t>
            </a:r>
            <a:br>
              <a:rPr lang="en-US" sz="2000" b="0" i="0" dirty="0">
                <a:solidFill>
                  <a:schemeClr val="bg1"/>
                </a:solidFill>
                <a:effectLst/>
              </a:rPr>
            </a:br>
            <a:br>
              <a:rPr lang="en-US" sz="2000" b="0" i="0" dirty="0">
                <a:solidFill>
                  <a:schemeClr val="bg1"/>
                </a:solidFill>
                <a:effectLst/>
              </a:rPr>
            </a:br>
            <a:r>
              <a:rPr lang="en-US" sz="2000" b="0" i="0" dirty="0">
                <a:solidFill>
                  <a:schemeClr val="tx1"/>
                </a:solidFill>
                <a:effectLst/>
              </a:rPr>
              <a:t>3. Junit will do unit testing, if the application passes test cases then will go to the next step otherwise the whole pipeline will become a failure Jenkins will notify the user that your build fails. </a:t>
            </a:r>
            <a:br>
              <a:rPr lang="en-US" sz="2000" b="0" i="0" dirty="0">
                <a:solidFill>
                  <a:schemeClr val="tx1"/>
                </a:solidFill>
                <a:effectLst/>
              </a:rPr>
            </a:br>
            <a:br>
              <a:rPr lang="en-US" sz="2000" b="0" i="0" dirty="0">
                <a:solidFill>
                  <a:schemeClr val="tx1"/>
                </a:solidFill>
                <a:effectLst/>
              </a:rPr>
            </a:br>
            <a:r>
              <a:rPr lang="en-US" sz="2000" b="0" i="0" dirty="0">
                <a:solidFill>
                  <a:schemeClr val="tx1"/>
                </a:solidFill>
                <a:effectLst/>
              </a:rPr>
              <a:t>4.SonarQube scanner will scan the code and will send the report to the SonarQube server. In the quality gate, we define conditions or rules like how many bugs or vulnerabilities, or code smells should be present in the code. Also, we have to create a webhook to send the status of quality gate status to Jenkins. If the quality gate status becomes a failure, the whole pipeline will become a failure then Jenkins will notify the user that your build fails.</a:t>
            </a:r>
            <a:br>
              <a:rPr lang="en-US" sz="2000" b="0" i="0" dirty="0">
                <a:solidFill>
                  <a:schemeClr val="tx1"/>
                </a:solidFill>
                <a:effectLst/>
              </a:rPr>
            </a:br>
            <a:r>
              <a:rPr lang="en-US" sz="2000" b="0" i="0" dirty="0">
                <a:solidFill>
                  <a:schemeClr val="tx1"/>
                </a:solidFill>
                <a:effectLst/>
              </a:rPr>
              <a:t>After the quality gate passes, Docker will build the docker image. if the docker build fails when the whole pipeline will become a failure and Jenkins will notify the user that your build fails.</a:t>
            </a:r>
            <a:br>
              <a:rPr lang="en-US" sz="2000" b="0" i="0" dirty="0">
                <a:solidFill>
                  <a:schemeClr val="tx1"/>
                </a:solidFill>
                <a:effectLst/>
              </a:rPr>
            </a:br>
            <a:br>
              <a:rPr lang="en-US" sz="1800" b="0" i="0" dirty="0">
                <a:solidFill>
                  <a:srgbClr val="E6EDF3"/>
                </a:solidFill>
                <a:effectLst/>
                <a:highlight>
                  <a:srgbClr val="0D1117"/>
                </a:highlight>
                <a:latin typeface="-apple-system"/>
              </a:rPr>
            </a:br>
            <a:endParaRPr lang="en-IN" sz="1800" dirty="0"/>
          </a:p>
        </p:txBody>
      </p:sp>
      <p:sp>
        <p:nvSpPr>
          <p:cNvPr id="3" name="Subtitle 2">
            <a:extLst>
              <a:ext uri="{FF2B5EF4-FFF2-40B4-BE49-F238E27FC236}">
                <a16:creationId xmlns:a16="http://schemas.microsoft.com/office/drawing/2014/main" id="{C2D563F9-A2CF-13FC-47A3-5D3C4160D701}"/>
              </a:ext>
            </a:extLst>
          </p:cNvPr>
          <p:cNvSpPr>
            <a:spLocks noGrp="1"/>
          </p:cNvSpPr>
          <p:nvPr>
            <p:ph type="subTitle" idx="1"/>
          </p:nvPr>
        </p:nvSpPr>
        <p:spPr>
          <a:xfrm>
            <a:off x="578013" y="679571"/>
            <a:ext cx="8825658" cy="1018599"/>
          </a:xfrm>
        </p:spPr>
        <p:txBody>
          <a:bodyPr>
            <a:normAutofit/>
          </a:bodyPr>
          <a:lstStyle/>
          <a:p>
            <a:r>
              <a:rPr lang="en-IN" sz="4000" b="1" i="0" dirty="0">
                <a:solidFill>
                  <a:srgbClr val="E6EDF3"/>
                </a:solidFill>
                <a:effectLst/>
              </a:rPr>
              <a:t>Pipeline flow :</a:t>
            </a:r>
          </a:p>
          <a:p>
            <a:endParaRPr lang="en-IN" sz="4000" b="1" dirty="0">
              <a:solidFill>
                <a:srgbClr val="E6EDF3"/>
              </a:solidFill>
            </a:endParaRPr>
          </a:p>
          <a:p>
            <a:endParaRPr lang="en-IN" sz="4000" b="1" i="0" dirty="0">
              <a:solidFill>
                <a:srgbClr val="E6EDF3"/>
              </a:solidFill>
              <a:effectLst/>
            </a:endParaRPr>
          </a:p>
          <a:p>
            <a:endParaRPr lang="en-IN" sz="4000" b="1" i="0" dirty="0">
              <a:solidFill>
                <a:srgbClr val="E6EDF3"/>
              </a:solidFill>
              <a:effectLst/>
            </a:endParaRPr>
          </a:p>
          <a:p>
            <a:endParaRPr lang="en-IN" sz="4000" b="1" i="0" dirty="0">
              <a:solidFill>
                <a:srgbClr val="E6EDF3"/>
              </a:solidFill>
              <a:effectLst/>
            </a:endParaRPr>
          </a:p>
          <a:p>
            <a:endParaRPr lang="en-IN" sz="2800" dirty="0"/>
          </a:p>
        </p:txBody>
      </p:sp>
      <p:sp>
        <p:nvSpPr>
          <p:cNvPr id="5" name="Slide Number Placeholder 4">
            <a:extLst>
              <a:ext uri="{FF2B5EF4-FFF2-40B4-BE49-F238E27FC236}">
                <a16:creationId xmlns:a16="http://schemas.microsoft.com/office/drawing/2014/main" id="{B09A5C1B-D333-52D7-6F9E-7F3805A439C2}"/>
              </a:ext>
            </a:extLst>
          </p:cNvPr>
          <p:cNvSpPr>
            <a:spLocks noGrp="1"/>
          </p:cNvSpPr>
          <p:nvPr>
            <p:ph type="sldNum" sz="quarter" idx="12"/>
          </p:nvPr>
        </p:nvSpPr>
        <p:spPr/>
        <p:txBody>
          <a:bodyPr/>
          <a:lstStyle/>
          <a:p>
            <a:fld id="{93944870-84FA-4C89-8E49-D1B0ABCDD80E}" type="slidenum">
              <a:rPr lang="en-IN" smtClean="0"/>
              <a:t>4</a:t>
            </a:fld>
            <a:endParaRPr lang="en-IN" dirty="0"/>
          </a:p>
        </p:txBody>
      </p:sp>
    </p:spTree>
    <p:extLst>
      <p:ext uri="{BB962C8B-B14F-4D97-AF65-F5344CB8AC3E}">
        <p14:creationId xmlns:p14="http://schemas.microsoft.com/office/powerpoint/2010/main" val="306961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B30E-E7C1-14E5-7EE4-48A4366C9886}"/>
              </a:ext>
            </a:extLst>
          </p:cNvPr>
          <p:cNvSpPr>
            <a:spLocks noGrp="1"/>
          </p:cNvSpPr>
          <p:nvPr>
            <p:ph type="title"/>
          </p:nvPr>
        </p:nvSpPr>
        <p:spPr>
          <a:xfrm>
            <a:off x="573427" y="1284515"/>
            <a:ext cx="11045146" cy="6041571"/>
          </a:xfrm>
        </p:spPr>
        <p:txBody>
          <a:bodyPr/>
          <a:lstStyle/>
          <a:p>
            <a:r>
              <a:rPr lang="en-US" sz="2000" b="0" i="0" dirty="0">
                <a:solidFill>
                  <a:schemeClr val="bg1"/>
                </a:solidFill>
                <a:effectLst/>
              </a:rPr>
              <a:t>4. </a:t>
            </a:r>
            <a:r>
              <a:rPr lang="en-US" sz="2000" b="0" i="0" dirty="0">
                <a:solidFill>
                  <a:schemeClr val="tx1"/>
                </a:solidFill>
                <a:effectLst/>
              </a:rPr>
              <a:t>After the quality </a:t>
            </a:r>
            <a:r>
              <a:rPr lang="en-US" sz="2000" dirty="0">
                <a:solidFill>
                  <a:schemeClr val="tx1"/>
                </a:solidFill>
              </a:rPr>
              <a:t>analysis</a:t>
            </a:r>
            <a:r>
              <a:rPr lang="en-US" sz="2000" b="0" i="0" dirty="0">
                <a:solidFill>
                  <a:schemeClr val="tx1"/>
                </a:solidFill>
                <a:effectLst/>
              </a:rPr>
              <a:t>, Docker will build the docker image. if the docker build fails when the whole pipeline will become a failure and Jenkins will notify the user that your build fails.</a:t>
            </a:r>
            <a:br>
              <a:rPr lang="en-US" sz="2000" b="0" i="0" dirty="0">
                <a:solidFill>
                  <a:schemeClr val="tx1"/>
                </a:solidFill>
                <a:effectLst/>
              </a:rPr>
            </a:br>
            <a:br>
              <a:rPr lang="en-US" sz="2000" b="0" i="0" dirty="0">
                <a:solidFill>
                  <a:schemeClr val="tx1"/>
                </a:solidFill>
                <a:effectLst/>
              </a:rPr>
            </a:br>
            <a:r>
              <a:rPr lang="en-US" sz="2000" b="0" i="0" dirty="0">
                <a:solidFill>
                  <a:schemeClr val="tx1"/>
                </a:solidFill>
                <a:effectLst/>
              </a:rPr>
              <a:t>5. Trivy will scan the docker image, if it finds any Vulnerability then the whole pipeline will become a failure, and the generated report will be sent to s3 for future review and Jenkins will notify the user that your build fails.</a:t>
            </a:r>
            <a:br>
              <a:rPr lang="en-US" sz="2000" b="0" i="0" dirty="0">
                <a:solidFill>
                  <a:schemeClr val="tx1"/>
                </a:solidFill>
                <a:effectLst/>
              </a:rPr>
            </a:br>
            <a:br>
              <a:rPr lang="en-US" sz="2000" b="0" i="0" dirty="0">
                <a:solidFill>
                  <a:schemeClr val="tx1"/>
                </a:solidFill>
                <a:effectLst/>
              </a:rPr>
            </a:br>
            <a:r>
              <a:rPr lang="en-US" sz="2000" b="0" i="0" dirty="0">
                <a:solidFill>
                  <a:schemeClr val="tx1"/>
                </a:solidFill>
                <a:effectLst/>
              </a:rPr>
              <a:t>6.After trivy scan docker images will be pushed to the docker hub, if the docker fails to push docker images to the docker hub then the pipeline will become a failure and Jenkins will notify the user that your build fails.</a:t>
            </a:r>
            <a:br>
              <a:rPr lang="en-US" sz="2000" b="0" i="0" dirty="0">
                <a:solidFill>
                  <a:schemeClr val="tx1"/>
                </a:solidFill>
                <a:effectLst/>
              </a:rPr>
            </a:br>
            <a:br>
              <a:rPr lang="en-US" sz="2000" b="0" i="0" dirty="0">
                <a:solidFill>
                  <a:schemeClr val="tx1"/>
                </a:solidFill>
                <a:effectLst/>
              </a:rPr>
            </a:br>
            <a:r>
              <a:rPr lang="en-US" sz="2000" b="0" i="0" dirty="0">
                <a:solidFill>
                  <a:schemeClr val="tx1"/>
                </a:solidFill>
                <a:effectLst/>
              </a:rPr>
              <a:t>7.After the docker push, Jenkins will create deployment and application will be deployed into </a:t>
            </a:r>
            <a:r>
              <a:rPr lang="en-US" sz="2000" dirty="0">
                <a:solidFill>
                  <a:schemeClr val="tx1"/>
                </a:solidFill>
              </a:rPr>
              <a:t>Docker Hub</a:t>
            </a:r>
            <a:r>
              <a:rPr lang="en-US" sz="2000" b="0" i="0" dirty="0">
                <a:solidFill>
                  <a:schemeClr val="tx1"/>
                </a:solidFill>
                <a:effectLst/>
              </a:rPr>
              <a:t>. if Jenkins fails to create deployment and service in Kubernetes, the whole pipeline will become a failure and Jenkins will notify the user that your build fails.</a:t>
            </a:r>
            <a:br>
              <a:rPr lang="en-US" sz="2000" b="0" i="0" dirty="0">
                <a:solidFill>
                  <a:schemeClr val="tx1"/>
                </a:solidFill>
                <a:effectLst/>
                <a:highlight>
                  <a:srgbClr val="0D1117"/>
                </a:highlight>
              </a:rPr>
            </a:br>
            <a:endParaRPr lang="en-IN" sz="2000" dirty="0">
              <a:solidFill>
                <a:schemeClr val="tx1"/>
              </a:solidFill>
            </a:endParaRPr>
          </a:p>
        </p:txBody>
      </p:sp>
      <p:sp>
        <p:nvSpPr>
          <p:cNvPr id="4" name="Slide Number Placeholder 3">
            <a:extLst>
              <a:ext uri="{FF2B5EF4-FFF2-40B4-BE49-F238E27FC236}">
                <a16:creationId xmlns:a16="http://schemas.microsoft.com/office/drawing/2014/main" id="{2D1C4213-96A7-5389-500F-110A604BC055}"/>
              </a:ext>
            </a:extLst>
          </p:cNvPr>
          <p:cNvSpPr>
            <a:spLocks noGrp="1"/>
          </p:cNvSpPr>
          <p:nvPr>
            <p:ph type="sldNum" sz="quarter" idx="12"/>
          </p:nvPr>
        </p:nvSpPr>
        <p:spPr/>
        <p:txBody>
          <a:bodyPr/>
          <a:lstStyle/>
          <a:p>
            <a:fld id="{93944870-84FA-4C89-8E49-D1B0ABCDD80E}" type="slidenum">
              <a:rPr lang="en-IN" smtClean="0"/>
              <a:t>5</a:t>
            </a:fld>
            <a:endParaRPr lang="en-IN" dirty="0"/>
          </a:p>
        </p:txBody>
      </p:sp>
    </p:spTree>
    <p:extLst>
      <p:ext uri="{BB962C8B-B14F-4D97-AF65-F5344CB8AC3E}">
        <p14:creationId xmlns:p14="http://schemas.microsoft.com/office/powerpoint/2010/main" val="253772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64859F6-114F-B49E-5ECB-9A3A670A4C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194" y="1474054"/>
            <a:ext cx="610124" cy="610124"/>
          </a:xfrm>
          <a:prstGeom prst="rect">
            <a:avLst/>
          </a:prstGeom>
        </p:spPr>
      </p:pic>
      <p:pic>
        <p:nvPicPr>
          <p:cNvPr id="25" name="Picture 24">
            <a:extLst>
              <a:ext uri="{FF2B5EF4-FFF2-40B4-BE49-F238E27FC236}">
                <a16:creationId xmlns:a16="http://schemas.microsoft.com/office/drawing/2014/main" id="{75D37258-25AE-5B90-C79E-901D0B92B0D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8097" y="2962534"/>
            <a:ext cx="1453831" cy="817780"/>
          </a:xfrm>
          <a:prstGeom prst="rect">
            <a:avLst/>
          </a:prstGeom>
        </p:spPr>
      </p:pic>
      <p:sp>
        <p:nvSpPr>
          <p:cNvPr id="27" name="Freeform 5">
            <a:extLst>
              <a:ext uri="{FF2B5EF4-FFF2-40B4-BE49-F238E27FC236}">
                <a16:creationId xmlns:a16="http://schemas.microsoft.com/office/drawing/2014/main" id="{6A1F9894-638B-E174-9479-3286139686DC}"/>
              </a:ext>
            </a:extLst>
          </p:cNvPr>
          <p:cNvSpPr/>
          <p:nvPr/>
        </p:nvSpPr>
        <p:spPr>
          <a:xfrm>
            <a:off x="5066366" y="1450838"/>
            <a:ext cx="845184" cy="921629"/>
          </a:xfrm>
          <a:custGeom>
            <a:avLst/>
            <a:gdLst/>
            <a:ahLst/>
            <a:cxnLst/>
            <a:rect l="l" t="t" r="r" b="b"/>
            <a:pathLst>
              <a:path w="1357701" h="1874759">
                <a:moveTo>
                  <a:pt x="0" y="0"/>
                </a:moveTo>
                <a:lnTo>
                  <a:pt x="1357701" y="0"/>
                </a:lnTo>
                <a:lnTo>
                  <a:pt x="1357701" y="1874759"/>
                </a:lnTo>
                <a:lnTo>
                  <a:pt x="0" y="1874759"/>
                </a:lnTo>
                <a:lnTo>
                  <a:pt x="0" y="0"/>
                </a:lnTo>
                <a:close/>
              </a:path>
            </a:pathLst>
          </a:custGeom>
          <a:blipFill>
            <a:blip r:embed="rId6"/>
            <a:stretch>
              <a:fillRect/>
            </a:stretch>
          </a:blipFill>
        </p:spPr>
        <p:txBody>
          <a:bodyPr/>
          <a:lstStyle/>
          <a:p>
            <a:endParaRPr lang="en-IN" dirty="0"/>
          </a:p>
        </p:txBody>
      </p:sp>
      <p:sp>
        <p:nvSpPr>
          <p:cNvPr id="28" name="Freeform 10">
            <a:extLst>
              <a:ext uri="{FF2B5EF4-FFF2-40B4-BE49-F238E27FC236}">
                <a16:creationId xmlns:a16="http://schemas.microsoft.com/office/drawing/2014/main" id="{11201D1E-8670-3AD4-39D2-9B47DF294174}"/>
              </a:ext>
            </a:extLst>
          </p:cNvPr>
          <p:cNvSpPr/>
          <p:nvPr/>
        </p:nvSpPr>
        <p:spPr>
          <a:xfrm>
            <a:off x="2306180" y="2946357"/>
            <a:ext cx="1133705" cy="739238"/>
          </a:xfrm>
          <a:custGeom>
            <a:avLst/>
            <a:gdLst/>
            <a:ahLst/>
            <a:cxnLst/>
            <a:rect l="l" t="t" r="r" b="b"/>
            <a:pathLst>
              <a:path w="2536924" h="2536924">
                <a:moveTo>
                  <a:pt x="0" y="0"/>
                </a:moveTo>
                <a:lnTo>
                  <a:pt x="2536924" y="0"/>
                </a:lnTo>
                <a:lnTo>
                  <a:pt x="2536924" y="2536924"/>
                </a:lnTo>
                <a:lnTo>
                  <a:pt x="0" y="2536924"/>
                </a:lnTo>
                <a:lnTo>
                  <a:pt x="0" y="0"/>
                </a:lnTo>
                <a:close/>
              </a:path>
            </a:pathLst>
          </a:custGeom>
          <a:blipFill>
            <a:blip r:embed="rId7"/>
            <a:stretch>
              <a:fillRect/>
            </a:stretch>
          </a:blipFill>
        </p:spPr>
        <p:txBody>
          <a:bodyPr/>
          <a:lstStyle/>
          <a:p>
            <a:endParaRPr lang="en-IN" dirty="0"/>
          </a:p>
        </p:txBody>
      </p:sp>
      <p:sp>
        <p:nvSpPr>
          <p:cNvPr id="29" name="Freeform 5">
            <a:extLst>
              <a:ext uri="{FF2B5EF4-FFF2-40B4-BE49-F238E27FC236}">
                <a16:creationId xmlns:a16="http://schemas.microsoft.com/office/drawing/2014/main" id="{16946D66-6201-B5BE-41A0-C32B23FDFD9A}"/>
              </a:ext>
            </a:extLst>
          </p:cNvPr>
          <p:cNvSpPr/>
          <p:nvPr/>
        </p:nvSpPr>
        <p:spPr>
          <a:xfrm>
            <a:off x="4492014" y="3104679"/>
            <a:ext cx="1133705" cy="580916"/>
          </a:xfrm>
          <a:custGeom>
            <a:avLst/>
            <a:gdLst/>
            <a:ahLst/>
            <a:cxnLst/>
            <a:rect l="l" t="t" r="r" b="b"/>
            <a:pathLst>
              <a:path w="3953238" h="1038694">
                <a:moveTo>
                  <a:pt x="0" y="0"/>
                </a:moveTo>
                <a:lnTo>
                  <a:pt x="3953238" y="0"/>
                </a:lnTo>
                <a:lnTo>
                  <a:pt x="3953238" y="1038694"/>
                </a:lnTo>
                <a:lnTo>
                  <a:pt x="0" y="1038694"/>
                </a:lnTo>
                <a:lnTo>
                  <a:pt x="0" y="0"/>
                </a:lnTo>
                <a:close/>
              </a:path>
            </a:pathLst>
          </a:custGeom>
          <a:blipFill>
            <a:blip r:embed="rId8"/>
            <a:stretch>
              <a:fillRect/>
            </a:stretch>
          </a:blipFill>
        </p:spPr>
        <p:txBody>
          <a:bodyPr/>
          <a:lstStyle/>
          <a:p>
            <a:endParaRPr lang="en-IN" dirty="0"/>
          </a:p>
        </p:txBody>
      </p:sp>
      <p:pic>
        <p:nvPicPr>
          <p:cNvPr id="30" name="Picture 29">
            <a:extLst>
              <a:ext uri="{FF2B5EF4-FFF2-40B4-BE49-F238E27FC236}">
                <a16:creationId xmlns:a16="http://schemas.microsoft.com/office/drawing/2014/main" id="{EAD98190-D3A9-74BD-4357-0D6A3125144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146254" y="2786519"/>
            <a:ext cx="1133705" cy="1169810"/>
          </a:xfrm>
          <a:prstGeom prst="rect">
            <a:avLst/>
          </a:prstGeom>
        </p:spPr>
      </p:pic>
      <p:sp>
        <p:nvSpPr>
          <p:cNvPr id="31" name="Freeform 7">
            <a:extLst>
              <a:ext uri="{FF2B5EF4-FFF2-40B4-BE49-F238E27FC236}">
                <a16:creationId xmlns:a16="http://schemas.microsoft.com/office/drawing/2014/main" id="{3170BF83-7B52-8EDB-D2D8-47898C366C27}"/>
              </a:ext>
            </a:extLst>
          </p:cNvPr>
          <p:cNvSpPr/>
          <p:nvPr/>
        </p:nvSpPr>
        <p:spPr>
          <a:xfrm>
            <a:off x="9919258" y="2876617"/>
            <a:ext cx="1382351" cy="878716"/>
          </a:xfrm>
          <a:custGeom>
            <a:avLst/>
            <a:gdLst/>
            <a:ahLst/>
            <a:cxnLst/>
            <a:rect l="l" t="t" r="r" b="b"/>
            <a:pathLst>
              <a:path w="4392927" h="2293011">
                <a:moveTo>
                  <a:pt x="0" y="0"/>
                </a:moveTo>
                <a:lnTo>
                  <a:pt x="4392927" y="0"/>
                </a:lnTo>
                <a:lnTo>
                  <a:pt x="4392927" y="2293011"/>
                </a:lnTo>
                <a:lnTo>
                  <a:pt x="0" y="2293011"/>
                </a:lnTo>
                <a:lnTo>
                  <a:pt x="0" y="0"/>
                </a:lnTo>
                <a:close/>
              </a:path>
            </a:pathLst>
          </a:custGeom>
          <a:blipFill>
            <a:blip r:embed="rId11"/>
            <a:stretch>
              <a:fillRect/>
            </a:stretch>
          </a:blipFill>
        </p:spPr>
        <p:txBody>
          <a:bodyPr/>
          <a:lstStyle/>
          <a:p>
            <a:endParaRPr lang="en-IN" dirty="0"/>
          </a:p>
        </p:txBody>
      </p:sp>
      <p:sp>
        <p:nvSpPr>
          <p:cNvPr id="32" name="Freeform 5">
            <a:extLst>
              <a:ext uri="{FF2B5EF4-FFF2-40B4-BE49-F238E27FC236}">
                <a16:creationId xmlns:a16="http://schemas.microsoft.com/office/drawing/2014/main" id="{5DAF8DE3-DC26-5711-5DC6-2B59D81CEBC0}"/>
              </a:ext>
            </a:extLst>
          </p:cNvPr>
          <p:cNvSpPr/>
          <p:nvPr/>
        </p:nvSpPr>
        <p:spPr>
          <a:xfrm>
            <a:off x="6484471" y="3045352"/>
            <a:ext cx="978648" cy="809383"/>
          </a:xfrm>
          <a:custGeom>
            <a:avLst/>
            <a:gdLst/>
            <a:ahLst/>
            <a:cxnLst/>
            <a:rect l="l" t="t" r="r" b="b"/>
            <a:pathLst>
              <a:path w="2342065" h="2342065">
                <a:moveTo>
                  <a:pt x="0" y="0"/>
                </a:moveTo>
                <a:lnTo>
                  <a:pt x="2342065" y="0"/>
                </a:lnTo>
                <a:lnTo>
                  <a:pt x="2342065" y="2342066"/>
                </a:lnTo>
                <a:lnTo>
                  <a:pt x="0" y="2342066"/>
                </a:lnTo>
                <a:lnTo>
                  <a:pt x="0" y="0"/>
                </a:lnTo>
                <a:close/>
              </a:path>
            </a:pathLst>
          </a:custGeom>
          <a:blipFill>
            <a:blip r:embed="rId12"/>
            <a:stretch>
              <a:fillRect/>
            </a:stretch>
          </a:blipFill>
        </p:spPr>
        <p:txBody>
          <a:bodyPr/>
          <a:lstStyle/>
          <a:p>
            <a:endParaRPr lang="en-IN" dirty="0"/>
          </a:p>
        </p:txBody>
      </p:sp>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071FE0AB-B445-0575-7CAC-75F04812C05B}"/>
                  </a:ext>
                </a:extLst>
              </p14:cNvPr>
              <p14:cNvContentPartPr/>
              <p14:nvPr/>
            </p14:nvContentPartPr>
            <p14:xfrm>
              <a:off x="557160" y="1586198"/>
              <a:ext cx="360" cy="360"/>
            </p14:xfrm>
          </p:contentPart>
        </mc:Choice>
        <mc:Fallback xmlns="">
          <p:pic>
            <p:nvPicPr>
              <p:cNvPr id="34" name="Ink 33">
                <a:extLst>
                  <a:ext uri="{FF2B5EF4-FFF2-40B4-BE49-F238E27FC236}">
                    <a16:creationId xmlns:a16="http://schemas.microsoft.com/office/drawing/2014/main" id="{071FE0AB-B445-0575-7CAC-75F04812C05B}"/>
                  </a:ext>
                </a:extLst>
              </p:cNvPr>
              <p:cNvPicPr/>
              <p:nvPr/>
            </p:nvPicPr>
            <p:blipFill>
              <a:blip r:embed="rId16"/>
              <a:stretch>
                <a:fillRect/>
              </a:stretch>
            </p:blipFill>
            <p:spPr>
              <a:xfrm>
                <a:off x="548160" y="1577198"/>
                <a:ext cx="18000" cy="18000"/>
              </a:xfrm>
              <a:prstGeom prst="rect">
                <a:avLst/>
              </a:prstGeom>
            </p:spPr>
          </p:pic>
        </mc:Fallback>
      </mc:AlternateContent>
      <p:pic>
        <p:nvPicPr>
          <p:cNvPr id="36" name="Graphic 35" descr="Line arrow Straight">
            <a:extLst>
              <a:ext uri="{FF2B5EF4-FFF2-40B4-BE49-F238E27FC236}">
                <a16:creationId xmlns:a16="http://schemas.microsoft.com/office/drawing/2014/main" id="{31B5A9A3-969A-3ADE-F311-7DAF65FB5D1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1056500" y="2940334"/>
            <a:ext cx="1249680" cy="914400"/>
          </a:xfrm>
          <a:prstGeom prst="rect">
            <a:avLst/>
          </a:prstGeom>
        </p:spPr>
      </p:pic>
      <p:pic>
        <p:nvPicPr>
          <p:cNvPr id="37" name="Graphic 36" descr="Line arrow Straight">
            <a:extLst>
              <a:ext uri="{FF2B5EF4-FFF2-40B4-BE49-F238E27FC236}">
                <a16:creationId xmlns:a16="http://schemas.microsoft.com/office/drawing/2014/main" id="{6B53EC59-70D8-6E87-2C99-4985976511A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3484322" y="3108724"/>
            <a:ext cx="909423" cy="665431"/>
          </a:xfrm>
          <a:prstGeom prst="rect">
            <a:avLst/>
          </a:prstGeom>
        </p:spPr>
      </p:pic>
      <p:pic>
        <p:nvPicPr>
          <p:cNvPr id="38" name="Graphic 37" descr="Line arrow Straight">
            <a:extLst>
              <a:ext uri="{FF2B5EF4-FFF2-40B4-BE49-F238E27FC236}">
                <a16:creationId xmlns:a16="http://schemas.microsoft.com/office/drawing/2014/main" id="{9FD36BC8-A8A9-45A1-3089-02F7DDF2BBF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5592492" y="3141899"/>
            <a:ext cx="909423" cy="665431"/>
          </a:xfrm>
          <a:prstGeom prst="rect">
            <a:avLst/>
          </a:prstGeom>
        </p:spPr>
      </p:pic>
      <p:pic>
        <p:nvPicPr>
          <p:cNvPr id="39" name="Graphic 38" descr="Line arrow Straight">
            <a:extLst>
              <a:ext uri="{FF2B5EF4-FFF2-40B4-BE49-F238E27FC236}">
                <a16:creationId xmlns:a16="http://schemas.microsoft.com/office/drawing/2014/main" id="{37117C83-26C4-D985-CB95-C622D53E0D3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7463119" y="3104679"/>
            <a:ext cx="909423" cy="665431"/>
          </a:xfrm>
          <a:prstGeom prst="rect">
            <a:avLst/>
          </a:prstGeom>
        </p:spPr>
      </p:pic>
      <p:pic>
        <p:nvPicPr>
          <p:cNvPr id="40" name="Graphic 39" descr="Line arrow Straight">
            <a:extLst>
              <a:ext uri="{FF2B5EF4-FFF2-40B4-BE49-F238E27FC236}">
                <a16:creationId xmlns:a16="http://schemas.microsoft.com/office/drawing/2014/main" id="{4D68A8E0-A06E-3913-C475-6EF627F8D3B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9043062" y="3089901"/>
            <a:ext cx="842758" cy="665431"/>
          </a:xfrm>
          <a:prstGeom prst="rect">
            <a:avLst/>
          </a:prstGeom>
        </p:spPr>
      </p:pic>
      <p:pic>
        <p:nvPicPr>
          <p:cNvPr id="42" name="Graphic 41" descr="Line arrow Straight">
            <a:extLst>
              <a:ext uri="{FF2B5EF4-FFF2-40B4-BE49-F238E27FC236}">
                <a16:creationId xmlns:a16="http://schemas.microsoft.com/office/drawing/2014/main" id="{1340D3CC-FCB1-E8EE-3BB6-0539661EAD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6200000">
            <a:off x="71899" y="2196034"/>
            <a:ext cx="833837" cy="610125"/>
          </a:xfrm>
          <a:prstGeom prst="rect">
            <a:avLst/>
          </a:prstGeom>
        </p:spPr>
      </p:pic>
      <p:pic>
        <p:nvPicPr>
          <p:cNvPr id="55" name="Graphic 54" descr="Checklist RTL">
            <a:extLst>
              <a:ext uri="{FF2B5EF4-FFF2-40B4-BE49-F238E27FC236}">
                <a16:creationId xmlns:a16="http://schemas.microsoft.com/office/drawing/2014/main" id="{A591AB9B-C021-EBAB-25BC-A793AA93C96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09984" y="2211366"/>
            <a:ext cx="580916" cy="580916"/>
          </a:xfrm>
          <a:prstGeom prst="rect">
            <a:avLst/>
          </a:prstGeom>
        </p:spPr>
      </p:pic>
      <p:pic>
        <p:nvPicPr>
          <p:cNvPr id="74" name="Picture 73">
            <a:extLst>
              <a:ext uri="{FF2B5EF4-FFF2-40B4-BE49-F238E27FC236}">
                <a16:creationId xmlns:a16="http://schemas.microsoft.com/office/drawing/2014/main" id="{625FE7BD-0F78-1D14-BA37-5C6D1D9E9DBC}"/>
              </a:ext>
            </a:extLst>
          </p:cNvPr>
          <p:cNvPicPr>
            <a:picLocks noChangeAspect="1"/>
          </p:cNvPicPr>
          <p:nvPr/>
        </p:nvPicPr>
        <p:blipFill>
          <a:blip r:embed="rId21">
            <a:extLst>
              <a:ext uri="{28A0092B-C50C-407E-A947-70E740481C1C}">
                <a14:useLocalDpi xmlns:a14="http://schemas.microsoft.com/office/drawing/2010/main" val="0"/>
              </a:ext>
              <a:ext uri="{837473B0-CC2E-450A-ABE3-18F120FF3D39}">
                <a1611:picAttrSrcUrl xmlns:a1611="http://schemas.microsoft.com/office/drawing/2016/11/main" r:id="rId22"/>
              </a:ext>
            </a:extLst>
          </a:blip>
          <a:stretch>
            <a:fillRect/>
          </a:stretch>
        </p:blipFill>
        <p:spPr>
          <a:xfrm>
            <a:off x="9669893" y="5581695"/>
            <a:ext cx="1881080" cy="973459"/>
          </a:xfrm>
          <a:prstGeom prst="rect">
            <a:avLst/>
          </a:prstGeom>
        </p:spPr>
      </p:pic>
      <p:pic>
        <p:nvPicPr>
          <p:cNvPr id="75" name="Graphic 74" descr="Line arrow Straight">
            <a:extLst>
              <a:ext uri="{FF2B5EF4-FFF2-40B4-BE49-F238E27FC236}">
                <a16:creationId xmlns:a16="http://schemas.microsoft.com/office/drawing/2014/main" id="{8FD5F486-91C5-1FF6-71F6-86D6404201B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6200000">
            <a:off x="9903957" y="4406727"/>
            <a:ext cx="1412953" cy="665431"/>
          </a:xfrm>
          <a:prstGeom prst="rect">
            <a:avLst/>
          </a:prstGeom>
        </p:spPr>
      </p:pic>
      <p:pic>
        <p:nvPicPr>
          <p:cNvPr id="83" name="Graphic 82" descr="Decision chart">
            <a:extLst>
              <a:ext uri="{FF2B5EF4-FFF2-40B4-BE49-F238E27FC236}">
                <a16:creationId xmlns:a16="http://schemas.microsoft.com/office/drawing/2014/main" id="{F21C2387-1BCE-F2DD-EAA1-1F155449A42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34820" y="2651810"/>
            <a:ext cx="525055" cy="525055"/>
          </a:xfrm>
          <a:prstGeom prst="rect">
            <a:avLst/>
          </a:prstGeom>
        </p:spPr>
      </p:pic>
      <p:sp>
        <p:nvSpPr>
          <p:cNvPr id="84" name="Footer Placeholder 83">
            <a:extLst>
              <a:ext uri="{FF2B5EF4-FFF2-40B4-BE49-F238E27FC236}">
                <a16:creationId xmlns:a16="http://schemas.microsoft.com/office/drawing/2014/main" id="{28C0416A-054B-BE9F-0199-26D1AE9D08D8}"/>
              </a:ext>
            </a:extLst>
          </p:cNvPr>
          <p:cNvSpPr>
            <a:spLocks noGrp="1"/>
          </p:cNvSpPr>
          <p:nvPr>
            <p:ph type="ftr" sz="quarter" idx="11"/>
          </p:nvPr>
        </p:nvSpPr>
        <p:spPr>
          <a:xfrm>
            <a:off x="-1883200" y="6459785"/>
            <a:ext cx="4822804" cy="365125"/>
          </a:xfrm>
        </p:spPr>
        <p:txBody>
          <a:bodyPr/>
          <a:lstStyle/>
          <a:p>
            <a:r>
              <a:rPr lang="en-IN" dirty="0">
                <a:solidFill>
                  <a:schemeClr val="accent2">
                    <a:lumMod val="40000"/>
                    <a:lumOff val="60000"/>
                  </a:schemeClr>
                </a:solidFill>
              </a:rPr>
              <a:t> </a:t>
            </a:r>
          </a:p>
        </p:txBody>
      </p:sp>
      <p:sp>
        <p:nvSpPr>
          <p:cNvPr id="85" name="Slide Number Placeholder 84">
            <a:extLst>
              <a:ext uri="{FF2B5EF4-FFF2-40B4-BE49-F238E27FC236}">
                <a16:creationId xmlns:a16="http://schemas.microsoft.com/office/drawing/2014/main" id="{4B5D01DE-901B-A023-A691-D5775FEC66AE}"/>
              </a:ext>
            </a:extLst>
          </p:cNvPr>
          <p:cNvSpPr>
            <a:spLocks noGrp="1"/>
          </p:cNvSpPr>
          <p:nvPr>
            <p:ph type="sldNum" sz="quarter" idx="12"/>
          </p:nvPr>
        </p:nvSpPr>
        <p:spPr>
          <a:xfrm>
            <a:off x="10367477" y="405457"/>
            <a:ext cx="838199" cy="767687"/>
          </a:xfrm>
        </p:spPr>
        <p:txBody>
          <a:bodyPr>
            <a:normAutofit/>
          </a:bodyPr>
          <a:lstStyle/>
          <a:p>
            <a:fld id="{93944870-84FA-4C89-8E49-D1B0ABCDD80E}" type="slidenum">
              <a:rPr lang="en-IN" smtClean="0"/>
              <a:t>6</a:t>
            </a:fld>
            <a:endParaRPr lang="en-IN" dirty="0"/>
          </a:p>
        </p:txBody>
      </p:sp>
      <p:sp>
        <p:nvSpPr>
          <p:cNvPr id="2" name="TextBox 1">
            <a:extLst>
              <a:ext uri="{FF2B5EF4-FFF2-40B4-BE49-F238E27FC236}">
                <a16:creationId xmlns:a16="http://schemas.microsoft.com/office/drawing/2014/main" id="{99A7F1E4-EFC7-AF78-7BD6-CC1B0922CB5D}"/>
              </a:ext>
            </a:extLst>
          </p:cNvPr>
          <p:cNvSpPr txBox="1"/>
          <p:nvPr/>
        </p:nvSpPr>
        <p:spPr>
          <a:xfrm>
            <a:off x="183754" y="265259"/>
            <a:ext cx="7003430" cy="707886"/>
          </a:xfrm>
          <a:prstGeom prst="rect">
            <a:avLst/>
          </a:prstGeom>
          <a:noFill/>
        </p:spPr>
        <p:txBody>
          <a:bodyPr wrap="square" rtlCol="0">
            <a:spAutoFit/>
          </a:bodyPr>
          <a:lstStyle/>
          <a:p>
            <a:r>
              <a:rPr lang="en-IN" sz="4000" b="1" u="sng" dirty="0"/>
              <a:t>PROJECT ARCHITECTURE :</a:t>
            </a:r>
          </a:p>
        </p:txBody>
      </p:sp>
      <p:pic>
        <p:nvPicPr>
          <p:cNvPr id="1026" name="Picture 2" descr="Integrating OWASP Dependency Check with Jenkins to CI/CD | by Gowtham R |  Medium">
            <a:extLst>
              <a:ext uri="{FF2B5EF4-FFF2-40B4-BE49-F238E27FC236}">
                <a16:creationId xmlns:a16="http://schemas.microsoft.com/office/drawing/2014/main" id="{7495006A-C052-0762-FB5F-F5F96BEFA4C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91558" y="4894386"/>
            <a:ext cx="2008884" cy="116981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Line arrow Straight">
            <a:extLst>
              <a:ext uri="{FF2B5EF4-FFF2-40B4-BE49-F238E27FC236}">
                <a16:creationId xmlns:a16="http://schemas.microsoft.com/office/drawing/2014/main" id="{3E1D3D81-94C7-E4C4-942E-7490E2B3511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3948961">
            <a:off x="4718922" y="4003312"/>
            <a:ext cx="872345" cy="638301"/>
          </a:xfrm>
          <a:prstGeom prst="rect">
            <a:avLst/>
          </a:prstGeom>
        </p:spPr>
      </p:pic>
      <p:pic>
        <p:nvPicPr>
          <p:cNvPr id="4" name="Graphic 3" descr="Line arrow Straight">
            <a:extLst>
              <a:ext uri="{FF2B5EF4-FFF2-40B4-BE49-F238E27FC236}">
                <a16:creationId xmlns:a16="http://schemas.microsoft.com/office/drawing/2014/main" id="{638E17FF-7955-1355-8596-3C49B6646CB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7114507">
            <a:off x="6363095" y="3990948"/>
            <a:ext cx="909423" cy="665431"/>
          </a:xfrm>
          <a:prstGeom prst="rect">
            <a:avLst/>
          </a:prstGeom>
        </p:spPr>
      </p:pic>
      <p:pic>
        <p:nvPicPr>
          <p:cNvPr id="5" name="Graphic 4" descr="Checklist RTL">
            <a:extLst>
              <a:ext uri="{FF2B5EF4-FFF2-40B4-BE49-F238E27FC236}">
                <a16:creationId xmlns:a16="http://schemas.microsoft.com/office/drawing/2014/main" id="{802B02AB-F8CF-D0A1-122A-A48B83B1833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462146" y="3985148"/>
            <a:ext cx="580916" cy="580916"/>
          </a:xfrm>
          <a:prstGeom prst="rect">
            <a:avLst/>
          </a:prstGeom>
        </p:spPr>
      </p:pic>
      <p:pic>
        <p:nvPicPr>
          <p:cNvPr id="6" name="Graphic 5" descr="Checklist RTL">
            <a:extLst>
              <a:ext uri="{FF2B5EF4-FFF2-40B4-BE49-F238E27FC236}">
                <a16:creationId xmlns:a16="http://schemas.microsoft.com/office/drawing/2014/main" id="{15A8CFB1-FED0-5213-C23E-39EB81C832A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77800" y="4320542"/>
            <a:ext cx="580916" cy="580916"/>
          </a:xfrm>
          <a:prstGeom prst="rect">
            <a:avLst/>
          </a:prstGeom>
        </p:spPr>
      </p:pic>
    </p:spTree>
    <p:extLst>
      <p:ext uri="{BB962C8B-B14F-4D97-AF65-F5344CB8AC3E}">
        <p14:creationId xmlns:p14="http://schemas.microsoft.com/office/powerpoint/2010/main" val="122875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7B8E2A-A93D-2F8F-BCA3-A59D4FDCF201}"/>
              </a:ext>
            </a:extLst>
          </p:cNvPr>
          <p:cNvSpPr txBox="1"/>
          <p:nvPr/>
        </p:nvSpPr>
        <p:spPr>
          <a:xfrm>
            <a:off x="3204753" y="852652"/>
            <a:ext cx="6435634" cy="1271182"/>
          </a:xfrm>
          <a:prstGeom prst="rect">
            <a:avLst/>
          </a:prstGeom>
          <a:noFill/>
        </p:spPr>
        <p:txBody>
          <a:bodyPr wrap="square">
            <a:spAutoFit/>
          </a:bodyPr>
          <a:lstStyle/>
          <a:p>
            <a:pPr algn="just">
              <a:lnSpc>
                <a:spcPts val="3209"/>
              </a:lnSpc>
            </a:pPr>
            <a:r>
              <a:rPr lang="en-US" sz="2400" b="1" dirty="0">
                <a:latin typeface="+mj-lt"/>
              </a:rPr>
              <a:t>Git :- </a:t>
            </a:r>
            <a:r>
              <a:rPr lang="en-US" dirty="0">
                <a:latin typeface="+mj-lt"/>
              </a:rPr>
              <a:t>Git is a distributed version control system (VCS) designed to manage source code history and facilitate collaborative software development.</a:t>
            </a:r>
          </a:p>
        </p:txBody>
      </p:sp>
      <p:sp>
        <p:nvSpPr>
          <p:cNvPr id="4" name="Freeform 4">
            <a:extLst>
              <a:ext uri="{FF2B5EF4-FFF2-40B4-BE49-F238E27FC236}">
                <a16:creationId xmlns:a16="http://schemas.microsoft.com/office/drawing/2014/main" id="{B1BBD54F-5952-9503-FC65-1447948DE9A2}"/>
              </a:ext>
            </a:extLst>
          </p:cNvPr>
          <p:cNvSpPr/>
          <p:nvPr/>
        </p:nvSpPr>
        <p:spPr>
          <a:xfrm>
            <a:off x="1194978" y="1165874"/>
            <a:ext cx="1166950" cy="568206"/>
          </a:xfrm>
          <a:custGeom>
            <a:avLst/>
            <a:gdLst/>
            <a:ahLst/>
            <a:cxnLst/>
            <a:rect l="l" t="t" r="r" b="b"/>
            <a:pathLst>
              <a:path w="2293891" h="957889">
                <a:moveTo>
                  <a:pt x="0" y="0"/>
                </a:moveTo>
                <a:lnTo>
                  <a:pt x="2293891" y="0"/>
                </a:lnTo>
                <a:lnTo>
                  <a:pt x="2293891" y="957889"/>
                </a:lnTo>
                <a:lnTo>
                  <a:pt x="0" y="957889"/>
                </a:lnTo>
                <a:lnTo>
                  <a:pt x="0" y="0"/>
                </a:lnTo>
                <a:close/>
              </a:path>
            </a:pathLst>
          </a:custGeom>
          <a:blipFill>
            <a:blip r:embed="rId2"/>
            <a:stretch>
              <a:fillRect/>
            </a:stretch>
          </a:blipFill>
        </p:spPr>
        <p:txBody>
          <a:bodyPr/>
          <a:lstStyle/>
          <a:p>
            <a:endParaRPr lang="en-IN" dirty="0"/>
          </a:p>
        </p:txBody>
      </p:sp>
      <p:sp>
        <p:nvSpPr>
          <p:cNvPr id="5" name="Freeform 5">
            <a:extLst>
              <a:ext uri="{FF2B5EF4-FFF2-40B4-BE49-F238E27FC236}">
                <a16:creationId xmlns:a16="http://schemas.microsoft.com/office/drawing/2014/main" id="{38C70D8B-E559-A391-4BC4-F1957DC1CBF1}"/>
              </a:ext>
            </a:extLst>
          </p:cNvPr>
          <p:cNvSpPr/>
          <p:nvPr/>
        </p:nvSpPr>
        <p:spPr>
          <a:xfrm>
            <a:off x="1125728" y="3714102"/>
            <a:ext cx="1236200" cy="1409819"/>
          </a:xfrm>
          <a:custGeom>
            <a:avLst/>
            <a:gdLst/>
            <a:ahLst/>
            <a:cxnLst/>
            <a:rect l="l" t="t" r="r" b="b"/>
            <a:pathLst>
              <a:path w="1357701" h="1874759">
                <a:moveTo>
                  <a:pt x="0" y="0"/>
                </a:moveTo>
                <a:lnTo>
                  <a:pt x="1357701" y="0"/>
                </a:lnTo>
                <a:lnTo>
                  <a:pt x="1357701" y="1874759"/>
                </a:lnTo>
                <a:lnTo>
                  <a:pt x="0" y="1874759"/>
                </a:lnTo>
                <a:lnTo>
                  <a:pt x="0" y="0"/>
                </a:lnTo>
                <a:close/>
              </a:path>
            </a:pathLst>
          </a:custGeom>
          <a:blipFill>
            <a:blip r:embed="rId3"/>
            <a:stretch>
              <a:fillRect/>
            </a:stretch>
          </a:blipFill>
        </p:spPr>
        <p:txBody>
          <a:bodyPr/>
          <a:lstStyle/>
          <a:p>
            <a:endParaRPr lang="en-IN" dirty="0"/>
          </a:p>
        </p:txBody>
      </p:sp>
      <p:sp>
        <p:nvSpPr>
          <p:cNvPr id="7" name="TextBox 6">
            <a:extLst>
              <a:ext uri="{FF2B5EF4-FFF2-40B4-BE49-F238E27FC236}">
                <a16:creationId xmlns:a16="http://schemas.microsoft.com/office/drawing/2014/main" id="{C1EA9CB6-F298-36AE-13FA-0D45976743AB}"/>
              </a:ext>
            </a:extLst>
          </p:cNvPr>
          <p:cNvSpPr txBox="1"/>
          <p:nvPr/>
        </p:nvSpPr>
        <p:spPr>
          <a:xfrm>
            <a:off x="3204753" y="3525051"/>
            <a:ext cx="8159933" cy="2086340"/>
          </a:xfrm>
          <a:prstGeom prst="rect">
            <a:avLst/>
          </a:prstGeom>
          <a:noFill/>
        </p:spPr>
        <p:txBody>
          <a:bodyPr wrap="square">
            <a:spAutoFit/>
          </a:bodyPr>
          <a:lstStyle/>
          <a:p>
            <a:pPr algn="just">
              <a:lnSpc>
                <a:spcPts val="3209"/>
              </a:lnSpc>
            </a:pPr>
            <a:r>
              <a:rPr lang="en-US" sz="2400" b="1" dirty="0">
                <a:latin typeface="+mj-lt"/>
              </a:rPr>
              <a:t>Jenkins :- </a:t>
            </a:r>
            <a:r>
              <a:rPr lang="en-US" dirty="0">
                <a:latin typeface="+mj-lt"/>
              </a:rPr>
              <a:t>Jenkins is an open-source automation server that facilitates the continuous integration and continuous delivery (CI/CD) of software projects. It helps automate various tasks related to building, testing, and deploying applications, making the development and release process more efficient and reliable. </a:t>
            </a:r>
          </a:p>
        </p:txBody>
      </p:sp>
      <p:sp>
        <p:nvSpPr>
          <p:cNvPr id="6" name="Slide Number Placeholder 5">
            <a:extLst>
              <a:ext uri="{FF2B5EF4-FFF2-40B4-BE49-F238E27FC236}">
                <a16:creationId xmlns:a16="http://schemas.microsoft.com/office/drawing/2014/main" id="{827FC478-31F0-FD65-3B21-BFA0B90A6219}"/>
              </a:ext>
            </a:extLst>
          </p:cNvPr>
          <p:cNvSpPr>
            <a:spLocks noGrp="1"/>
          </p:cNvSpPr>
          <p:nvPr>
            <p:ph type="sldNum" sz="quarter" idx="12"/>
          </p:nvPr>
        </p:nvSpPr>
        <p:spPr/>
        <p:txBody>
          <a:bodyPr>
            <a:normAutofit/>
          </a:bodyPr>
          <a:lstStyle/>
          <a:p>
            <a:fld id="{93944870-84FA-4C89-8E49-D1B0ABCDD80E}" type="slidenum">
              <a:rPr lang="en-IN" smtClean="0"/>
              <a:t>7</a:t>
            </a:fld>
            <a:endParaRPr lang="en-IN" dirty="0"/>
          </a:p>
        </p:txBody>
      </p:sp>
    </p:spTree>
    <p:extLst>
      <p:ext uri="{BB962C8B-B14F-4D97-AF65-F5344CB8AC3E}">
        <p14:creationId xmlns:p14="http://schemas.microsoft.com/office/powerpoint/2010/main" val="36045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a:extLst>
              <a:ext uri="{FF2B5EF4-FFF2-40B4-BE49-F238E27FC236}">
                <a16:creationId xmlns:a16="http://schemas.microsoft.com/office/drawing/2014/main" id="{48064906-AB28-AF07-0CFC-C80415272F5A}"/>
              </a:ext>
            </a:extLst>
          </p:cNvPr>
          <p:cNvSpPr/>
          <p:nvPr/>
        </p:nvSpPr>
        <p:spPr>
          <a:xfrm>
            <a:off x="368748" y="1565893"/>
            <a:ext cx="1695182" cy="1584148"/>
          </a:xfrm>
          <a:custGeom>
            <a:avLst/>
            <a:gdLst/>
            <a:ahLst/>
            <a:cxnLst/>
            <a:rect l="l" t="t" r="r" b="b"/>
            <a:pathLst>
              <a:path w="2536924" h="2536924">
                <a:moveTo>
                  <a:pt x="0" y="0"/>
                </a:moveTo>
                <a:lnTo>
                  <a:pt x="2536924" y="0"/>
                </a:lnTo>
                <a:lnTo>
                  <a:pt x="2536924" y="2536924"/>
                </a:lnTo>
                <a:lnTo>
                  <a:pt x="0" y="2536924"/>
                </a:lnTo>
                <a:lnTo>
                  <a:pt x="0" y="0"/>
                </a:lnTo>
                <a:close/>
              </a:path>
            </a:pathLst>
          </a:custGeom>
          <a:blipFill>
            <a:blip r:embed="rId2"/>
            <a:stretch>
              <a:fillRect/>
            </a:stretch>
          </a:blipFill>
        </p:spPr>
        <p:txBody>
          <a:bodyPr/>
          <a:lstStyle/>
          <a:p>
            <a:endParaRPr lang="en-IN" dirty="0"/>
          </a:p>
        </p:txBody>
      </p:sp>
      <p:sp>
        <p:nvSpPr>
          <p:cNvPr id="4" name="TextBox 3">
            <a:extLst>
              <a:ext uri="{FF2B5EF4-FFF2-40B4-BE49-F238E27FC236}">
                <a16:creationId xmlns:a16="http://schemas.microsoft.com/office/drawing/2014/main" id="{AFCF3377-8B60-6E85-0867-BA147C5010A7}"/>
              </a:ext>
            </a:extLst>
          </p:cNvPr>
          <p:cNvSpPr txBox="1"/>
          <p:nvPr/>
        </p:nvSpPr>
        <p:spPr>
          <a:xfrm>
            <a:off x="2510984" y="1063416"/>
            <a:ext cx="9681016" cy="2507866"/>
          </a:xfrm>
          <a:prstGeom prst="rect">
            <a:avLst/>
          </a:prstGeom>
          <a:noFill/>
        </p:spPr>
        <p:txBody>
          <a:bodyPr wrap="square">
            <a:spAutoFit/>
          </a:bodyPr>
          <a:lstStyle/>
          <a:p>
            <a:pPr algn="just">
              <a:lnSpc>
                <a:spcPts val="3209"/>
              </a:lnSpc>
            </a:pPr>
            <a:r>
              <a:rPr lang="en-US" sz="2400" b="1" dirty="0"/>
              <a:t>Maven :-</a:t>
            </a:r>
            <a:r>
              <a:rPr lang="en-US" b="1" dirty="0"/>
              <a:t> </a:t>
            </a:r>
            <a:r>
              <a:rPr lang="en-US" dirty="0"/>
              <a:t>Maven is a powerful project management and comprehension tool that provides developers with a complete build lifecycle framework. Using an XML file to describe the project structure, dependencies, build order, and required plugins, Maven automates the build process and manages project dependencies from a central repository. This simplifies the work of developers by handling project building, reporting, and documentation from a central piece of information</a:t>
            </a:r>
            <a:r>
              <a:rPr lang="en-US" dirty="0">
                <a:latin typeface="Montserrat Bold"/>
              </a:rPr>
              <a:t>.</a:t>
            </a:r>
          </a:p>
        </p:txBody>
      </p:sp>
      <p:sp>
        <p:nvSpPr>
          <p:cNvPr id="5" name="Freeform 5">
            <a:extLst>
              <a:ext uri="{FF2B5EF4-FFF2-40B4-BE49-F238E27FC236}">
                <a16:creationId xmlns:a16="http://schemas.microsoft.com/office/drawing/2014/main" id="{912FE189-6915-3840-EBC3-4B134521531F}"/>
              </a:ext>
            </a:extLst>
          </p:cNvPr>
          <p:cNvSpPr/>
          <p:nvPr/>
        </p:nvSpPr>
        <p:spPr>
          <a:xfrm>
            <a:off x="175779" y="4552869"/>
            <a:ext cx="2220459" cy="739238"/>
          </a:xfrm>
          <a:custGeom>
            <a:avLst/>
            <a:gdLst/>
            <a:ahLst/>
            <a:cxnLst/>
            <a:rect l="l" t="t" r="r" b="b"/>
            <a:pathLst>
              <a:path w="3953238" h="1038694">
                <a:moveTo>
                  <a:pt x="0" y="0"/>
                </a:moveTo>
                <a:lnTo>
                  <a:pt x="3953238" y="0"/>
                </a:lnTo>
                <a:lnTo>
                  <a:pt x="3953238" y="1038694"/>
                </a:lnTo>
                <a:lnTo>
                  <a:pt x="0" y="1038694"/>
                </a:lnTo>
                <a:lnTo>
                  <a:pt x="0" y="0"/>
                </a:lnTo>
                <a:close/>
              </a:path>
            </a:pathLst>
          </a:custGeom>
          <a:blipFill>
            <a:blip r:embed="rId3"/>
            <a:stretch>
              <a:fillRect/>
            </a:stretch>
          </a:blipFill>
        </p:spPr>
        <p:txBody>
          <a:bodyPr/>
          <a:lstStyle/>
          <a:p>
            <a:endParaRPr lang="en-IN" dirty="0"/>
          </a:p>
        </p:txBody>
      </p:sp>
      <p:sp>
        <p:nvSpPr>
          <p:cNvPr id="7" name="TextBox 6">
            <a:extLst>
              <a:ext uri="{FF2B5EF4-FFF2-40B4-BE49-F238E27FC236}">
                <a16:creationId xmlns:a16="http://schemas.microsoft.com/office/drawing/2014/main" id="{6772952B-350F-01BB-8ADB-5D751BB6D500}"/>
              </a:ext>
            </a:extLst>
          </p:cNvPr>
          <p:cNvSpPr txBox="1"/>
          <p:nvPr/>
        </p:nvSpPr>
        <p:spPr>
          <a:xfrm>
            <a:off x="2459926" y="4132244"/>
            <a:ext cx="9556295" cy="2502288"/>
          </a:xfrm>
          <a:prstGeom prst="rect">
            <a:avLst/>
          </a:prstGeom>
          <a:noFill/>
        </p:spPr>
        <p:txBody>
          <a:bodyPr wrap="square">
            <a:spAutoFit/>
          </a:bodyPr>
          <a:lstStyle/>
          <a:p>
            <a:pPr algn="just">
              <a:lnSpc>
                <a:spcPts val="3209"/>
              </a:lnSpc>
            </a:pPr>
            <a:r>
              <a:rPr lang="en-US" sz="2400" b="1" dirty="0"/>
              <a:t>SonarQube</a:t>
            </a:r>
            <a:r>
              <a:rPr lang="en-US" b="1" dirty="0"/>
              <a:t> :- </a:t>
            </a:r>
            <a:r>
              <a:rPr lang="en-US" dirty="0"/>
              <a:t>SonarQube is an open-source platform designed for continuous inspection of code quality. It performs automatic reviews with static analysis of code to detect bugs, code smells, and security vulnerabilities in over 20 programming languages. SonarQube integrates with CI/CD workflows to provide developers with immediate feedback on code quality issues and improvement suggestions, facilitating better codebase maintainability and reducing the risk of vulnerabilities</a:t>
            </a:r>
            <a:r>
              <a:rPr lang="en-US" dirty="0">
                <a:solidFill>
                  <a:srgbClr val="000000"/>
                </a:solidFill>
              </a:rPr>
              <a:t>.</a:t>
            </a:r>
          </a:p>
        </p:txBody>
      </p:sp>
      <p:sp>
        <p:nvSpPr>
          <p:cNvPr id="6" name="Slide Number Placeholder 5">
            <a:extLst>
              <a:ext uri="{FF2B5EF4-FFF2-40B4-BE49-F238E27FC236}">
                <a16:creationId xmlns:a16="http://schemas.microsoft.com/office/drawing/2014/main" id="{897DF4C2-5C9A-8437-F0F9-B4CC56A91CC2}"/>
              </a:ext>
            </a:extLst>
          </p:cNvPr>
          <p:cNvSpPr>
            <a:spLocks noGrp="1"/>
          </p:cNvSpPr>
          <p:nvPr>
            <p:ph type="sldNum" sz="quarter" idx="12"/>
          </p:nvPr>
        </p:nvSpPr>
        <p:spPr/>
        <p:txBody>
          <a:bodyPr>
            <a:normAutofit/>
          </a:bodyPr>
          <a:lstStyle/>
          <a:p>
            <a:fld id="{93944870-84FA-4C89-8E49-D1B0ABCDD80E}" type="slidenum">
              <a:rPr lang="en-IN" smtClean="0"/>
              <a:t>8</a:t>
            </a:fld>
            <a:endParaRPr lang="en-IN" dirty="0"/>
          </a:p>
        </p:txBody>
      </p:sp>
    </p:spTree>
    <p:extLst>
      <p:ext uri="{BB962C8B-B14F-4D97-AF65-F5344CB8AC3E}">
        <p14:creationId xmlns:p14="http://schemas.microsoft.com/office/powerpoint/2010/main" val="297607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489743F8-D4D2-29E6-87B4-EDAB9C9E231D}"/>
              </a:ext>
            </a:extLst>
          </p:cNvPr>
          <p:cNvSpPr/>
          <p:nvPr/>
        </p:nvSpPr>
        <p:spPr>
          <a:xfrm>
            <a:off x="355149" y="4158711"/>
            <a:ext cx="1830268" cy="1209643"/>
          </a:xfrm>
          <a:custGeom>
            <a:avLst/>
            <a:gdLst/>
            <a:ahLst/>
            <a:cxnLst/>
            <a:rect l="l" t="t" r="r" b="b"/>
            <a:pathLst>
              <a:path w="4392927" h="2293011">
                <a:moveTo>
                  <a:pt x="0" y="0"/>
                </a:moveTo>
                <a:lnTo>
                  <a:pt x="4392927" y="0"/>
                </a:lnTo>
                <a:lnTo>
                  <a:pt x="4392927" y="2293011"/>
                </a:lnTo>
                <a:lnTo>
                  <a:pt x="0" y="2293011"/>
                </a:lnTo>
                <a:lnTo>
                  <a:pt x="0" y="0"/>
                </a:lnTo>
                <a:close/>
              </a:path>
            </a:pathLst>
          </a:custGeom>
          <a:blipFill>
            <a:blip r:embed="rId2"/>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IN" dirty="0"/>
          </a:p>
        </p:txBody>
      </p:sp>
      <p:pic>
        <p:nvPicPr>
          <p:cNvPr id="4" name="Picture 3">
            <a:extLst>
              <a:ext uri="{FF2B5EF4-FFF2-40B4-BE49-F238E27FC236}">
                <a16:creationId xmlns:a16="http://schemas.microsoft.com/office/drawing/2014/main" id="{1DD01DE0-C4EF-04BF-7663-FF9D9F34B92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5430" y="1005892"/>
            <a:ext cx="2004308" cy="1895443"/>
          </a:xfrm>
          <a:prstGeom prst="rect">
            <a:avLst/>
          </a:prstGeom>
        </p:spPr>
      </p:pic>
      <p:sp>
        <p:nvSpPr>
          <p:cNvPr id="7" name="TextBox 6">
            <a:extLst>
              <a:ext uri="{FF2B5EF4-FFF2-40B4-BE49-F238E27FC236}">
                <a16:creationId xmlns:a16="http://schemas.microsoft.com/office/drawing/2014/main" id="{8B73D3DC-7723-B3F2-B18F-5314DD91479F}"/>
              </a:ext>
            </a:extLst>
          </p:cNvPr>
          <p:cNvSpPr txBox="1"/>
          <p:nvPr/>
        </p:nvSpPr>
        <p:spPr>
          <a:xfrm>
            <a:off x="2760615" y="1127814"/>
            <a:ext cx="8995955" cy="2098651"/>
          </a:xfrm>
          <a:prstGeom prst="rect">
            <a:avLst/>
          </a:prstGeom>
          <a:noFill/>
        </p:spPr>
        <p:txBody>
          <a:bodyPr wrap="square">
            <a:spAutoFit/>
          </a:bodyPr>
          <a:lstStyle/>
          <a:p>
            <a:pPr algn="just">
              <a:lnSpc>
                <a:spcPts val="3209"/>
              </a:lnSpc>
            </a:pPr>
            <a:r>
              <a:rPr lang="en-US" sz="2400" b="1" dirty="0"/>
              <a:t>Docker :-</a:t>
            </a:r>
            <a:r>
              <a:rPr lang="en-US" dirty="0"/>
              <a:t> Docker is an open-source platform that allows you to automate the deployment, scaling, and management of applications using containerization. Containers are lightweight, portable, and isolated environments that package an application and its dependencies together.</a:t>
            </a:r>
          </a:p>
          <a:p>
            <a:pPr algn="ctr">
              <a:lnSpc>
                <a:spcPts val="3209"/>
              </a:lnSpc>
            </a:pPr>
            <a:endParaRPr lang="en-US" sz="1800" b="1" dirty="0">
              <a:solidFill>
                <a:srgbClr val="000000"/>
              </a:solidFill>
              <a:latin typeface="Montserrat Bold"/>
            </a:endParaRPr>
          </a:p>
        </p:txBody>
      </p:sp>
      <p:sp>
        <p:nvSpPr>
          <p:cNvPr id="9" name="TextBox 8">
            <a:extLst>
              <a:ext uri="{FF2B5EF4-FFF2-40B4-BE49-F238E27FC236}">
                <a16:creationId xmlns:a16="http://schemas.microsoft.com/office/drawing/2014/main" id="{73325612-7D22-74A3-FA70-2449256350E5}"/>
              </a:ext>
            </a:extLst>
          </p:cNvPr>
          <p:cNvSpPr txBox="1"/>
          <p:nvPr/>
        </p:nvSpPr>
        <p:spPr>
          <a:xfrm>
            <a:off x="2760615" y="3797165"/>
            <a:ext cx="8538757" cy="2091919"/>
          </a:xfrm>
          <a:prstGeom prst="rect">
            <a:avLst/>
          </a:prstGeom>
          <a:noFill/>
        </p:spPr>
        <p:txBody>
          <a:bodyPr wrap="square">
            <a:spAutoFit/>
          </a:bodyPr>
          <a:lstStyle/>
          <a:p>
            <a:pPr algn="just">
              <a:lnSpc>
                <a:spcPts val="3209"/>
              </a:lnSpc>
            </a:pPr>
            <a:r>
              <a:rPr lang="en-US" sz="2400" b="1" dirty="0"/>
              <a:t>Docker Hub :- </a:t>
            </a:r>
            <a:r>
              <a:rPr lang="en-US" sz="1800" dirty="0"/>
              <a:t>Docker Hub is a cloud-based registry service provided by Docker that allows users to store and share Docker container images. It serves as a central repository for Docker images, making it easy for developers to distribute and deploy applications in containerized environments</a:t>
            </a:r>
          </a:p>
        </p:txBody>
      </p:sp>
      <p:sp>
        <p:nvSpPr>
          <p:cNvPr id="5" name="Slide Number Placeholder 4">
            <a:extLst>
              <a:ext uri="{FF2B5EF4-FFF2-40B4-BE49-F238E27FC236}">
                <a16:creationId xmlns:a16="http://schemas.microsoft.com/office/drawing/2014/main" id="{81FF129F-B7F4-8363-D526-8712D134E809}"/>
              </a:ext>
            </a:extLst>
          </p:cNvPr>
          <p:cNvSpPr>
            <a:spLocks noGrp="1"/>
          </p:cNvSpPr>
          <p:nvPr>
            <p:ph type="sldNum" sz="quarter" idx="12"/>
          </p:nvPr>
        </p:nvSpPr>
        <p:spPr/>
        <p:txBody>
          <a:bodyPr>
            <a:normAutofit/>
          </a:bodyPr>
          <a:lstStyle/>
          <a:p>
            <a:fld id="{93944870-84FA-4C89-8E49-D1B0ABCDD80E}" type="slidenum">
              <a:rPr lang="en-IN" smtClean="0"/>
              <a:t>9</a:t>
            </a:fld>
            <a:endParaRPr lang="en-IN" dirty="0"/>
          </a:p>
        </p:txBody>
      </p:sp>
    </p:spTree>
    <p:extLst>
      <p:ext uri="{BB962C8B-B14F-4D97-AF65-F5344CB8AC3E}">
        <p14:creationId xmlns:p14="http://schemas.microsoft.com/office/powerpoint/2010/main" val="1726876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763</TotalTime>
  <Words>1365</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Calisto MT</vt:lpstr>
      <vt:lpstr>Century Gothic</vt:lpstr>
      <vt:lpstr>Montserrat Bold</vt:lpstr>
      <vt:lpstr>Times New Roman</vt:lpstr>
      <vt:lpstr>Wingdings</vt:lpstr>
      <vt:lpstr>Wingdings 3</vt:lpstr>
      <vt:lpstr>Ion</vt:lpstr>
      <vt:lpstr>Implementation of DevSecops  using Jenkins, Maven, SonarQube, Docker, Trivy                                and Docker Hub for web application deployment with vulnerability scanning</vt:lpstr>
      <vt:lpstr>Under the guidance of  Mr. Sandeep Walvekar         In partial fulfillment of the award of Post Graduate Diploma  in  IT Infrastructure, Systems and Security  (PG-DITISS)  Sunbeam Institute of Information Technology,  Pune (Maharashtra) PG-DITISS -2024   </vt:lpstr>
      <vt:lpstr>Introduction :</vt:lpstr>
      <vt:lpstr>1. Jenkins will fetch the code from the remote repo  2. Maven will build the code, if the build fails, the whole pipeline will become a failure and Jenkins will notify the user, If build success then  3. Junit will do unit testing, if the application passes test cases then will go to the next step otherwise the whole pipeline will become a failure Jenkins will notify the user that your build fails.   4.SonarQube scanner will scan the code and will send the report to the SonarQube server. In the quality gate, we define conditions or rules like how many bugs or vulnerabilities, or code smells should be present in the code. Also, we have to create a webhook to send the status of quality gate status to Jenkins. If the quality gate status becomes a failure, the whole pipeline will become a failure then Jenkins will notify the user that your build fails. After the quality gate passes, Docker will build the docker image. if the docker build fails when the whole pipeline will become a failure and Jenkins will notify the user that your build fails.  </vt:lpstr>
      <vt:lpstr>4. After the quality analysis, Docker will build the docker image. if the docker build fails when the whole pipeline will become a failure and Jenkins will notify the user that your build fails.  5. Trivy will scan the docker image, if it finds any Vulnerability then the whole pipeline will become a failure, and the generated report will be sent to s3 for future review and Jenkins will notify the user that your build fails.  6.After trivy scan docker images will be pushed to the docker hub, if the docker fails to push docker images to the docker hub then the pipeline will become a failure and Jenkins will notify the user that your build fails.  7.After the docker push, Jenkins will create deployment and application will be deployed into Docker Hub. if Jenkins fails to create deployment and service in Kubernetes, the whole pipeline will become a failure and Jenkins will notify the user that your build fails. </vt:lpstr>
      <vt:lpstr>PowerPoint Presentation</vt:lpstr>
      <vt:lpstr>PowerPoint Presentation</vt:lpstr>
      <vt:lpstr>PowerPoint Presentation</vt:lpstr>
      <vt:lpstr>PowerPoint Presentation</vt:lpstr>
      <vt:lpstr>PowerPoint Presentation</vt:lpstr>
      <vt:lpstr>Jenkins:</vt:lpstr>
      <vt:lpstr>SonarQube :</vt:lpstr>
      <vt:lpstr>Docker Hub:</vt:lpstr>
      <vt:lpstr>Trivy :</vt:lpstr>
      <vt:lpstr>PowerPoint Presentation</vt:lpstr>
      <vt:lpstr>Prometheus :</vt:lpstr>
      <vt:lpstr>PowerPoint Presentation</vt:lpstr>
      <vt:lpstr>PowerPoint Presentation</vt:lpstr>
      <vt:lpstr>Conclusion:</vt:lpstr>
      <vt:lpstr>Future Scope :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Chavan</dc:creator>
  <cp:lastModifiedBy>Vaibhav Chavan</cp:lastModifiedBy>
  <cp:revision>30</cp:revision>
  <dcterms:created xsi:type="dcterms:W3CDTF">2024-08-13T16:40:21Z</dcterms:created>
  <dcterms:modified xsi:type="dcterms:W3CDTF">2024-08-16T09:42:48Z</dcterms:modified>
</cp:coreProperties>
</file>