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YPERSPECTRAL IMAGE CLASSIFICATION WITH HYBRIDSN MODEL AND COMPARISON OF GPU AND CPU DEPLOYMENT FOR THE TAS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HYPERSPECTRAL IMAGE CLASSIFICATION WITH HYBRIDSN MODEL AND COMPARISON OF GPU AND CPU DEPLOYMENT FOR THE TASK</a:t>
            </a:r>
          </a:p>
        </p:txBody>
      </p:sp>
      <p:sp>
        <p:nvSpPr>
          <p:cNvPr id="120" name="CSE 372-INTRODUCTION TO HIGH PERFORMANCE COMPUT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7916"/>
              </a:lnSpc>
              <a:spcBef>
                <a:spcPts val="800"/>
              </a:spcBef>
              <a:defRPr b="1" sz="2600" u="sng">
                <a:uFill>
                  <a:solidFill>
                    <a:srgbClr val="000000"/>
                  </a:solidFill>
                </a:u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b="0" u="none">
                <a:latin typeface="Calibri"/>
                <a:ea typeface="Calibri"/>
                <a:cs typeface="Calibri"/>
                <a:sym typeface="Calibri"/>
              </a:defRPr>
            </a:pPr>
            <a:r>
              <a:rPr b="1" u="sng">
                <a:latin typeface="Calibri Light"/>
                <a:ea typeface="Calibri Light"/>
                <a:cs typeface="Calibri Light"/>
                <a:sym typeface="Calibri Light"/>
              </a:rPr>
              <a:t>CSE 372-INTRODUCTION TO HIGH PERFORMANCE COMPUTING</a:t>
            </a:r>
            <a:endParaRPr b="1" u="sng">
              <a:latin typeface="Calibri Light"/>
              <a:ea typeface="Calibri Light"/>
              <a:cs typeface="Calibri Light"/>
              <a:sym typeface="Calibri Light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PU Run result"/>
          <p:cNvSpPr txBox="1"/>
          <p:nvPr>
            <p:ph type="ctrTitle"/>
          </p:nvPr>
        </p:nvSpPr>
        <p:spPr>
          <a:xfrm>
            <a:off x="1270000" y="457199"/>
            <a:ext cx="10464800" cy="980084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CPU Run result</a:t>
            </a:r>
          </a:p>
        </p:txBody>
      </p:sp>
      <p:sp>
        <p:nvSpPr>
          <p:cNvPr id="155" name="Total cpu time: 19263.765327215195"/>
          <p:cNvSpPr txBox="1"/>
          <p:nvPr>
            <p:ph type="subTitle" sz="quarter" idx="1"/>
          </p:nvPr>
        </p:nvSpPr>
        <p:spPr>
          <a:xfrm>
            <a:off x="1460500" y="7645400"/>
            <a:ext cx="10464800" cy="1130300"/>
          </a:xfrm>
          <a:prstGeom prst="rect">
            <a:avLst/>
          </a:prstGeom>
        </p:spPr>
        <p:txBody>
          <a:bodyPr/>
          <a:lstStyle>
            <a:lvl1pPr algn="l" defTabSz="457200">
              <a:defRPr b="1" sz="4600"/>
            </a:lvl1pPr>
          </a:lstStyle>
          <a:p>
            <a:pPr/>
            <a:r>
              <a:t>Total cpu time: 19263.765327215195</a:t>
            </a:r>
          </a:p>
        </p:txBody>
      </p:sp>
      <p:pic>
        <p:nvPicPr>
          <p:cNvPr id="156" name="Screenshot 2019-11-15 at 12.33.45 PM.png" descr="Screenshot 2019-11-15 at 12.33.45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799" y="2896799"/>
            <a:ext cx="4424402" cy="396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creenshot 2019-11-15 at 12.36.41 PM.png" descr="Screenshot 2019-11-15 at 12.36.41 PM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1099" y="2896799"/>
            <a:ext cx="4424402" cy="396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6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yperspectral Imag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Hyperspectral Images</a:t>
            </a:r>
          </a:p>
        </p:txBody>
      </p:sp>
      <p:sp>
        <p:nvSpPr>
          <p:cNvPr id="123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pectral Signa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Spectral Signature</a:t>
            </a:r>
          </a:p>
        </p:txBody>
      </p:sp>
      <p:sp>
        <p:nvSpPr>
          <p:cNvPr id="126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volutional Neural Networ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Convolutional Neural Network</a:t>
            </a:r>
          </a:p>
        </p:txBody>
      </p:sp>
      <p:sp>
        <p:nvSpPr>
          <p:cNvPr id="129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3" name="image6.jpeg" descr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7810" y="1127760"/>
            <a:ext cx="7722662" cy="3747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8412" y="4883135"/>
            <a:ext cx="4741457" cy="481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8" name="image10.jpeg" descr="image10.jpeg"/>
          <p:cNvPicPr>
            <a:picLocks noChangeAspect="1"/>
          </p:cNvPicPr>
          <p:nvPr/>
        </p:nvPicPr>
        <p:blipFill>
          <a:blip r:embed="rId2">
            <a:extLst/>
          </a:blip>
          <a:srcRect l="4281" t="0" r="0" b="0"/>
          <a:stretch>
            <a:fillRect/>
          </a:stretch>
        </p:blipFill>
        <p:spPr>
          <a:xfrm>
            <a:off x="993378" y="3264693"/>
            <a:ext cx="11018094" cy="3224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HybridSN Model"/>
          <p:cNvSpPr txBox="1"/>
          <p:nvPr>
            <p:ph type="ctrTitle"/>
          </p:nvPr>
        </p:nvSpPr>
        <p:spPr>
          <a:xfrm>
            <a:off x="1270000" y="-647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HybridSN Model</a:t>
            </a:r>
          </a:p>
        </p:txBody>
      </p:sp>
      <p:sp>
        <p:nvSpPr>
          <p:cNvPr id="141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image14.jpeg" descr="image1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49"/>
          <a:stretch>
            <a:fillRect/>
          </a:stretch>
        </p:blipFill>
        <p:spPr>
          <a:xfrm>
            <a:off x="1223764" y="3648251"/>
            <a:ext cx="10557399" cy="2889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sult"/>
          <p:cNvSpPr txBox="1"/>
          <p:nvPr>
            <p:ph type="ctrTitle"/>
          </p:nvPr>
        </p:nvSpPr>
        <p:spPr>
          <a:xfrm>
            <a:off x="1551905" y="63500"/>
            <a:ext cx="9900990" cy="1686124"/>
          </a:xfrm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145" name="Predicted Classification           Ground Truth"/>
          <p:cNvSpPr txBox="1"/>
          <p:nvPr>
            <p:ph type="subTitle" sz="quarter" idx="1"/>
          </p:nvPr>
        </p:nvSpPr>
        <p:spPr>
          <a:xfrm>
            <a:off x="609600" y="72263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Predicted Classification           Ground Truth</a:t>
            </a:r>
          </a:p>
        </p:txBody>
      </p:sp>
      <p:pic>
        <p:nvPicPr>
          <p:cNvPr id="146" name="Unknown.jpeg" descr="Unknow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9509" y="3650238"/>
            <a:ext cx="3302001" cy="330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P_ground_truth.jpg" descr="IP_ground_truth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8290" y="3650238"/>
            <a:ext cx="3516824" cy="3516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PU Run result"/>
          <p:cNvSpPr txBox="1"/>
          <p:nvPr>
            <p:ph type="ctrTitle"/>
          </p:nvPr>
        </p:nvSpPr>
        <p:spPr>
          <a:xfrm>
            <a:off x="1270000" y="660400"/>
            <a:ext cx="10464800" cy="978049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GPU Run result </a:t>
            </a:r>
          </a:p>
        </p:txBody>
      </p:sp>
      <p:sp>
        <p:nvSpPr>
          <p:cNvPr id="150" name="Total gpu time: 171.15567111968994"/>
          <p:cNvSpPr txBox="1"/>
          <p:nvPr>
            <p:ph type="subTitle" sz="quarter" idx="1"/>
          </p:nvPr>
        </p:nvSpPr>
        <p:spPr>
          <a:xfrm>
            <a:off x="1270000" y="7937351"/>
            <a:ext cx="10464800" cy="1130301"/>
          </a:xfrm>
          <a:prstGeom prst="rect">
            <a:avLst/>
          </a:prstGeom>
        </p:spPr>
        <p:txBody>
          <a:bodyPr/>
          <a:lstStyle>
            <a:lvl1pPr algn="l" defTabSz="457200">
              <a:defRPr b="1" sz="4500">
                <a:solidFill>
                  <a:srgbClr val="F5F5F5"/>
                </a:solidFill>
              </a:defRPr>
            </a:lvl1pPr>
          </a:lstStyle>
          <a:p>
            <a:pPr/>
            <a:r>
              <a:t>Total gpu time: 171.15567111968994</a:t>
            </a:r>
          </a:p>
        </p:txBody>
      </p:sp>
      <p:pic>
        <p:nvPicPr>
          <p:cNvPr id="151" name="Screenshot 2019-11-15 at 4.55.31 AM.png" descr="Screenshot 2019-11-15 at 4.55.3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107" y="2807899"/>
            <a:ext cx="4425386" cy="396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shot 2019-11-15 at 4.57.55 AM.png" descr="Screenshot 2019-11-15 at 4.57.55 AM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6299" y="2896799"/>
            <a:ext cx="4424402" cy="396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