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87" r:id="rId6"/>
    <p:sldId id="289" r:id="rId7"/>
    <p:sldId id="290" r:id="rId8"/>
    <p:sldId id="291" r:id="rId9"/>
    <p:sldId id="292" r:id="rId10"/>
    <p:sldId id="293" r:id="rId11"/>
    <p:sldId id="294" r:id="rId12"/>
    <p:sldId id="295" r:id="rId13"/>
    <p:sldId id="296" r:id="rId14"/>
    <p:sldId id="302" r:id="rId15"/>
    <p:sldId id="301" r:id="rId16"/>
    <p:sldId id="303" r:id="rId17"/>
    <p:sldId id="304" r:id="rId18"/>
    <p:sldId id="305" r:id="rId19"/>
    <p:sldId id="288" r:id="rId20"/>
    <p:sldId id="297" r:id="rId21"/>
    <p:sldId id="298" r:id="rId22"/>
    <p:sldId id="299" r:id="rId23"/>
    <p:sldId id="300"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yam Nair" initials="SN" lastIdx="1" clrIdx="0">
    <p:extLst>
      <p:ext uri="{19B8F6BF-5375-455C-9EA6-DF929625EA0E}">
        <p15:presenceInfo xmlns:p15="http://schemas.microsoft.com/office/powerpoint/2012/main" userId="afea9c18289739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86477" autoAdjust="0"/>
  </p:normalViewPr>
  <p:slideViewPr>
    <p:cSldViewPr snapToGrid="0" showGuides="1">
      <p:cViewPr varScale="1">
        <p:scale>
          <a:sx n="85" d="100"/>
          <a:sy n="85" d="100"/>
        </p:scale>
        <p:origin x="547" y="62"/>
      </p:cViewPr>
      <p:guideLst>
        <p:guide orient="horz" pos="2328"/>
        <p:guide pos="3864"/>
        <p:guide pos="7512"/>
        <p:guide pos="144"/>
        <p:guide orient="horz" pos="624"/>
        <p:guide orient="horz" pos="405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pPr/>
              <a:t>5/10/2022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pPr/>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pPr/>
              <a:t>5/10/2022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pPr/>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21</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pPr/>
              <a:t>5/10/2022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pPr/>
              <a:t>5/10/2022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pPr/>
              <a:t>5/10/2022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pPr/>
              <a:t>5/10/2022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pPr/>
              <a:t>5/10/2022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pPr/>
              <a:t>5/10/2022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pPr/>
              <a:t>5/10/2022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pPr/>
              <a:t>5/10/2022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pPr/>
              <a:t>5/10/2022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pPr/>
              <a:t>5/10/2022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pPr/>
              <a:t>5/10/2022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pPr/>
              <a:t>5/10/2022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610237" y="3588805"/>
            <a:ext cx="9144000" cy="1384995"/>
          </a:xfrm>
        </p:spPr>
        <p:txBody>
          <a:bodyPr lIns="0" tIns="0" rIns="0" bIns="0" anchor="t">
            <a:spAutoFit/>
          </a:bodyPr>
          <a:lstStyle/>
          <a:p>
            <a:r>
              <a:rPr lang="en-US" b="1" dirty="0">
                <a:solidFill>
                  <a:schemeClr val="bg1"/>
                </a:solidFill>
              </a:rPr>
              <a:t>REVIEW 3</a:t>
            </a:r>
            <a:br>
              <a:rPr lang="en-US" dirty="0">
                <a:solidFill>
                  <a:schemeClr val="bg1"/>
                </a:solidFill>
              </a:rPr>
            </a:br>
            <a:r>
              <a:rPr lang="en-US" sz="4000" b="1" dirty="0">
                <a:solidFill>
                  <a:schemeClr val="accent4"/>
                </a:solidFill>
              </a:rPr>
              <a:t>FOCUS</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8961756" y="2643379"/>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26" name="Picture 2" descr="C:\Users\HP\Downloads\FOCUS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46" y="1557338"/>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936F67-DD3F-898C-957A-2BC94D1C161D}"/>
              </a:ext>
            </a:extLst>
          </p:cNvPr>
          <p:cNvPicPr>
            <a:picLocks noGrp="1" noChangeAspect="1"/>
          </p:cNvPicPr>
          <p:nvPr>
            <p:ph idx="1"/>
          </p:nvPr>
        </p:nvPicPr>
        <p:blipFill>
          <a:blip r:embed="rId2"/>
          <a:stretch>
            <a:fillRect/>
          </a:stretch>
        </p:blipFill>
        <p:spPr>
          <a:xfrm>
            <a:off x="1698256" y="793167"/>
            <a:ext cx="2484335" cy="2453853"/>
          </a:xfrm>
        </p:spPr>
      </p:pic>
      <p:pic>
        <p:nvPicPr>
          <p:cNvPr id="7" name="Picture 6">
            <a:extLst>
              <a:ext uri="{FF2B5EF4-FFF2-40B4-BE49-F238E27FC236}">
                <a16:creationId xmlns:a16="http://schemas.microsoft.com/office/drawing/2014/main" id="{D78C0B85-111B-8975-E2F7-A8613303E50C}"/>
              </a:ext>
            </a:extLst>
          </p:cNvPr>
          <p:cNvPicPr>
            <a:picLocks noChangeAspect="1"/>
          </p:cNvPicPr>
          <p:nvPr/>
        </p:nvPicPr>
        <p:blipFill>
          <a:blip r:embed="rId3"/>
          <a:stretch>
            <a:fillRect/>
          </a:stretch>
        </p:blipFill>
        <p:spPr>
          <a:xfrm>
            <a:off x="1633479" y="3610980"/>
            <a:ext cx="2613887" cy="2453853"/>
          </a:xfrm>
          <a:prstGeom prst="rect">
            <a:avLst/>
          </a:prstGeom>
        </p:spPr>
      </p:pic>
      <p:sp>
        <p:nvSpPr>
          <p:cNvPr id="9" name="TextBox 8">
            <a:extLst>
              <a:ext uri="{FF2B5EF4-FFF2-40B4-BE49-F238E27FC236}">
                <a16:creationId xmlns:a16="http://schemas.microsoft.com/office/drawing/2014/main" id="{AE5505E0-E08B-82C2-D79F-5BE673734837}"/>
              </a:ext>
            </a:extLst>
          </p:cNvPr>
          <p:cNvSpPr txBox="1"/>
          <p:nvPr/>
        </p:nvSpPr>
        <p:spPr>
          <a:xfrm>
            <a:off x="1532965" y="3276617"/>
            <a:ext cx="3379694" cy="369332"/>
          </a:xfrm>
          <a:prstGeom prst="rect">
            <a:avLst/>
          </a:prstGeom>
          <a:noFill/>
        </p:spPr>
        <p:txBody>
          <a:bodyPr wrap="square">
            <a:spAutoFit/>
          </a:bodyPr>
          <a:lstStyle/>
          <a:p>
            <a:r>
              <a:rPr lang="en-US" b="0" i="0" dirty="0">
                <a:effectLst/>
                <a:latin typeface="Arial" panose="020B0604020202020204" pitchFamily="34" charset="0"/>
              </a:rPr>
              <a:t>Fig. 1: accuracy of the model</a:t>
            </a:r>
            <a:endParaRPr lang="en-IN" dirty="0"/>
          </a:p>
        </p:txBody>
      </p:sp>
      <p:sp>
        <p:nvSpPr>
          <p:cNvPr id="11" name="TextBox 10">
            <a:extLst>
              <a:ext uri="{FF2B5EF4-FFF2-40B4-BE49-F238E27FC236}">
                <a16:creationId xmlns:a16="http://schemas.microsoft.com/office/drawing/2014/main" id="{8F60C047-1135-1181-71A7-26664C8DEE35}"/>
              </a:ext>
            </a:extLst>
          </p:cNvPr>
          <p:cNvSpPr txBox="1"/>
          <p:nvPr/>
        </p:nvSpPr>
        <p:spPr>
          <a:xfrm>
            <a:off x="1371600" y="6084559"/>
            <a:ext cx="6096000" cy="369332"/>
          </a:xfrm>
          <a:prstGeom prst="rect">
            <a:avLst/>
          </a:prstGeom>
          <a:noFill/>
        </p:spPr>
        <p:txBody>
          <a:bodyPr wrap="square">
            <a:spAutoFit/>
          </a:bodyPr>
          <a:lstStyle/>
          <a:p>
            <a:r>
              <a:rPr lang="en-US" b="0" i="0" dirty="0">
                <a:effectLst/>
                <a:latin typeface="Arial" panose="020B0604020202020204" pitchFamily="34" charset="0"/>
              </a:rPr>
              <a:t>Fig. 2: Sample input after applying the operations</a:t>
            </a:r>
            <a:endParaRPr lang="en-IN" dirty="0"/>
          </a:p>
        </p:txBody>
      </p:sp>
    </p:spTree>
    <p:extLst>
      <p:ext uri="{BB962C8B-B14F-4D97-AF65-F5344CB8AC3E}">
        <p14:creationId xmlns:p14="http://schemas.microsoft.com/office/powerpoint/2010/main" val="419839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39CCF7-AFC6-D9FB-9A70-2C3CB8A3B35E}"/>
              </a:ext>
            </a:extLst>
          </p:cNvPr>
          <p:cNvSpPr>
            <a:spLocks noGrp="1"/>
          </p:cNvSpPr>
          <p:nvPr>
            <p:ph idx="1"/>
          </p:nvPr>
        </p:nvSpPr>
        <p:spPr>
          <a:xfrm>
            <a:off x="838200" y="708212"/>
            <a:ext cx="10515600" cy="5468751"/>
          </a:xfrm>
        </p:spPr>
        <p:txBody>
          <a:bodyPr>
            <a:normAutofit/>
          </a:bodyPr>
          <a:lstStyle/>
          <a:p>
            <a:pPr marL="0" indent="0">
              <a:buNone/>
            </a:pPr>
            <a:r>
              <a:rPr lang="en-US" b="1" i="0" dirty="0">
                <a:effectLst/>
              </a:rPr>
              <a:t>4. Speech to text</a:t>
            </a:r>
          </a:p>
          <a:p>
            <a:pPr marL="0" indent="0" algn="just">
              <a:buNone/>
            </a:pPr>
            <a:br>
              <a:rPr lang="en-US" dirty="0"/>
            </a:br>
            <a:r>
              <a:rPr lang="en-US" b="0" i="0" dirty="0">
                <a:effectLst/>
              </a:rPr>
              <a:t>The cloud speech-to-text API from Google enterprise is</a:t>
            </a:r>
            <a:br>
              <a:rPr lang="en-US" dirty="0"/>
            </a:br>
            <a:r>
              <a:rPr lang="en-US" b="0" i="0" dirty="0">
                <a:effectLst/>
              </a:rPr>
              <a:t>used in this module. The API converts audio to text by</a:t>
            </a:r>
            <a:br>
              <a:rPr lang="en-US" dirty="0"/>
            </a:br>
            <a:r>
              <a:rPr lang="en-US" b="0" i="0" dirty="0">
                <a:effectLst/>
              </a:rPr>
              <a:t>applying powerful neural network models. The API call takes</a:t>
            </a:r>
            <a:br>
              <a:rPr lang="en-US" dirty="0"/>
            </a:br>
            <a:r>
              <a:rPr lang="en-US" b="0" i="0" dirty="0">
                <a:effectLst/>
              </a:rPr>
              <a:t>a file path to the resource in Google storage and a set of</a:t>
            </a:r>
            <a:br>
              <a:rPr lang="en-US" dirty="0"/>
            </a:br>
            <a:r>
              <a:rPr lang="en-US" b="0" i="0" dirty="0">
                <a:effectLst/>
              </a:rPr>
              <a:t>configurations as its arguments. The corresponding methods</a:t>
            </a:r>
            <a:br>
              <a:rPr lang="en-US" dirty="0"/>
            </a:br>
            <a:r>
              <a:rPr lang="en-US" b="0" i="0" dirty="0">
                <a:effectLst/>
              </a:rPr>
              <a:t>to add a file to the Google storage and subsequently remove</a:t>
            </a:r>
            <a:br>
              <a:rPr lang="en-US" dirty="0"/>
            </a:br>
            <a:r>
              <a:rPr lang="en-US" b="0" i="0" dirty="0">
                <a:effectLst/>
              </a:rPr>
              <a:t>them are </a:t>
            </a:r>
            <a:r>
              <a:rPr lang="en-US" b="0" i="0" dirty="0" err="1">
                <a:effectLst/>
              </a:rPr>
              <a:t>uploadtobucket</a:t>
            </a:r>
            <a:r>
              <a:rPr lang="en-US" b="0" i="0" dirty="0">
                <a:effectLst/>
              </a:rPr>
              <a:t>() and </a:t>
            </a:r>
            <a:r>
              <a:rPr lang="en-US" b="0" i="0" dirty="0" err="1">
                <a:effectLst/>
              </a:rPr>
              <a:t>deletefrombucke</a:t>
            </a:r>
            <a:r>
              <a:rPr lang="en-US" b="0" i="0" dirty="0">
                <a:effectLst/>
              </a:rPr>
              <a:t> (). Note We</a:t>
            </a:r>
            <a:br>
              <a:rPr lang="en-US" dirty="0"/>
            </a:br>
            <a:r>
              <a:rPr lang="en-US" b="0" i="0" dirty="0" err="1">
                <a:effectLst/>
              </a:rPr>
              <a:t>dont</a:t>
            </a:r>
            <a:r>
              <a:rPr lang="en-US" b="0" i="0" dirty="0">
                <a:effectLst/>
              </a:rPr>
              <a:t> store the audio file in any manner to respect the privacy</a:t>
            </a:r>
            <a:br>
              <a:rPr lang="en-US" dirty="0"/>
            </a:br>
            <a:r>
              <a:rPr lang="en-US" b="0" i="0" dirty="0">
                <a:effectLst/>
              </a:rPr>
              <a:t>of users. The arguments </a:t>
            </a:r>
            <a:r>
              <a:rPr lang="en-US" b="0" i="0" dirty="0" err="1">
                <a:effectLst/>
              </a:rPr>
              <a:t>enablewordtimeoffsets</a:t>
            </a:r>
            <a:r>
              <a:rPr lang="en-US" b="0" i="0" dirty="0">
                <a:effectLst/>
              </a:rPr>
              <a:t> and </a:t>
            </a:r>
            <a:r>
              <a:rPr lang="en-US" b="0" i="0" dirty="0" err="1">
                <a:effectLst/>
              </a:rPr>
              <a:t>enableau</a:t>
            </a:r>
            <a:r>
              <a:rPr lang="en-US" b="0" i="0" dirty="0">
                <a:effectLst/>
              </a:rPr>
              <a:t>-</a:t>
            </a:r>
            <a:br>
              <a:rPr lang="en-US" dirty="0"/>
            </a:br>
            <a:r>
              <a:rPr lang="en-US" b="0" i="0" dirty="0" err="1">
                <a:effectLst/>
              </a:rPr>
              <a:t>tomaticpunctuation</a:t>
            </a:r>
            <a:r>
              <a:rPr lang="en-US" b="0" i="0" dirty="0">
                <a:effectLst/>
              </a:rPr>
              <a:t> are set to TRUE to get the time stamps of</a:t>
            </a:r>
            <a:br>
              <a:rPr lang="en-US" dirty="0"/>
            </a:br>
            <a:r>
              <a:rPr lang="en-US" b="0" i="0" dirty="0">
                <a:effectLst/>
              </a:rPr>
              <a:t>each word and getting the punctuated text respectively.</a:t>
            </a:r>
            <a:endParaRPr lang="en-IN" dirty="0"/>
          </a:p>
        </p:txBody>
      </p:sp>
    </p:spTree>
    <p:extLst>
      <p:ext uri="{BB962C8B-B14F-4D97-AF65-F5344CB8AC3E}">
        <p14:creationId xmlns:p14="http://schemas.microsoft.com/office/powerpoint/2010/main" val="28254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DDA39-9F7A-E6AD-CB27-4465C3136BF8}"/>
              </a:ext>
            </a:extLst>
          </p:cNvPr>
          <p:cNvSpPr>
            <a:spLocks noGrp="1"/>
          </p:cNvSpPr>
          <p:nvPr>
            <p:ph idx="1"/>
          </p:nvPr>
        </p:nvSpPr>
        <p:spPr>
          <a:xfrm>
            <a:off x="838200" y="1093694"/>
            <a:ext cx="10515600" cy="5083269"/>
          </a:xfrm>
        </p:spPr>
        <p:txBody>
          <a:bodyPr>
            <a:normAutofit/>
          </a:bodyPr>
          <a:lstStyle/>
          <a:p>
            <a:pPr marL="0" indent="0">
              <a:buNone/>
            </a:pPr>
            <a:r>
              <a:rPr lang="en-US" b="1" i="0" dirty="0">
                <a:effectLst/>
                <a:cs typeface="Segoe UI" panose="020B0502040204020203" pitchFamily="34" charset="0"/>
              </a:rPr>
              <a:t>5. Interesting and difficulty classifier</a:t>
            </a:r>
          </a:p>
          <a:p>
            <a:pPr marL="0" indent="0">
              <a:buNone/>
            </a:pPr>
            <a:endParaRPr lang="en-US" b="1" i="0" dirty="0">
              <a:effectLst/>
              <a:cs typeface="Segoe UI" panose="020B0502040204020203" pitchFamily="34" charset="0"/>
            </a:endParaRPr>
          </a:p>
          <a:p>
            <a:pPr marL="0" indent="0" algn="just">
              <a:buNone/>
            </a:pPr>
            <a:r>
              <a:rPr lang="en-US" b="0" i="0" dirty="0">
                <a:effectLst/>
                <a:cs typeface="Segoe UI" panose="020B0502040204020203" pitchFamily="34" charset="0"/>
              </a:rPr>
              <a:t>This module classifies the questions as interesting/not in-</a:t>
            </a:r>
            <a:br>
              <a:rPr lang="en-US" dirty="0">
                <a:cs typeface="Segoe UI" panose="020B0502040204020203" pitchFamily="34" charset="0"/>
              </a:rPr>
            </a:br>
            <a:r>
              <a:rPr lang="en-US" b="0" i="0" dirty="0" err="1">
                <a:effectLst/>
                <a:cs typeface="Segoe UI" panose="020B0502040204020203" pitchFamily="34" charset="0"/>
              </a:rPr>
              <a:t>teresting</a:t>
            </a:r>
            <a:r>
              <a:rPr lang="en-US" b="0" i="0" dirty="0">
                <a:effectLst/>
                <a:cs typeface="Segoe UI" panose="020B0502040204020203" pitchFamily="34" charset="0"/>
              </a:rPr>
              <a:t> and difficult/not difficult. The data used here was</a:t>
            </a:r>
            <a:br>
              <a:rPr lang="en-US" dirty="0">
                <a:cs typeface="Segoe UI" panose="020B0502040204020203" pitchFamily="34" charset="0"/>
              </a:rPr>
            </a:br>
            <a:r>
              <a:rPr lang="en-US" b="0" i="0" dirty="0">
                <a:effectLst/>
                <a:cs typeface="Segoe UI" panose="020B0502040204020203" pitchFamily="34" charset="0"/>
              </a:rPr>
              <a:t>collected through a survey. The data is then transformed as</a:t>
            </a:r>
            <a:br>
              <a:rPr lang="en-US" dirty="0">
                <a:cs typeface="Segoe UI" panose="020B0502040204020203" pitchFamily="34" charset="0"/>
              </a:rPr>
            </a:br>
            <a:r>
              <a:rPr lang="en-US" b="0" i="0" dirty="0">
                <a:effectLst/>
                <a:cs typeface="Segoe UI" panose="020B0502040204020203" pitchFamily="34" charset="0"/>
              </a:rPr>
              <a:t>a matrix using the </a:t>
            </a:r>
            <a:r>
              <a:rPr lang="en-US" b="0" i="0" dirty="0" err="1">
                <a:effectLst/>
                <a:cs typeface="Segoe UI" panose="020B0502040204020203" pitchFamily="34" charset="0"/>
              </a:rPr>
              <a:t>tfidf</a:t>
            </a:r>
            <a:r>
              <a:rPr lang="en-US" b="0" i="0" dirty="0">
                <a:effectLst/>
                <a:cs typeface="Segoe UI" panose="020B0502040204020203" pitchFamily="34" charset="0"/>
              </a:rPr>
              <a:t> vectorizer method, the query is also</a:t>
            </a:r>
            <a:br>
              <a:rPr lang="en-US" dirty="0">
                <a:cs typeface="Segoe UI" panose="020B0502040204020203" pitchFamily="34" charset="0"/>
              </a:rPr>
            </a:br>
            <a:r>
              <a:rPr lang="en-US" b="0" i="0" dirty="0">
                <a:effectLst/>
                <a:cs typeface="Segoe UI" panose="020B0502040204020203" pitchFamily="34" charset="0"/>
              </a:rPr>
              <a:t>transformed into a vector. Stop words removal, lemmatization</a:t>
            </a:r>
            <a:br>
              <a:rPr lang="en-US" dirty="0">
                <a:cs typeface="Segoe UI" panose="020B0502040204020203" pitchFamily="34" charset="0"/>
              </a:rPr>
            </a:br>
            <a:r>
              <a:rPr lang="en-US" b="0" i="0" dirty="0">
                <a:effectLst/>
                <a:cs typeface="Segoe UI" panose="020B0502040204020203" pitchFamily="34" charset="0"/>
              </a:rPr>
              <a:t>and other such techniques are employed for higher </a:t>
            </a:r>
            <a:r>
              <a:rPr lang="en-US" b="0" i="0" dirty="0" err="1">
                <a:effectLst/>
                <a:cs typeface="Segoe UI" panose="020B0502040204020203" pitchFamily="34" charset="0"/>
              </a:rPr>
              <a:t>perfor</a:t>
            </a:r>
            <a:r>
              <a:rPr lang="en-US" b="0" i="0" dirty="0">
                <a:effectLst/>
                <a:cs typeface="Segoe UI" panose="020B0502040204020203" pitchFamily="34" charset="0"/>
              </a:rPr>
              <a:t>-</a:t>
            </a:r>
            <a:br>
              <a:rPr lang="en-US" dirty="0">
                <a:cs typeface="Segoe UI" panose="020B0502040204020203" pitchFamily="34" charset="0"/>
              </a:rPr>
            </a:br>
            <a:r>
              <a:rPr lang="en-US" b="0" i="0" dirty="0" err="1">
                <a:effectLst/>
                <a:cs typeface="Segoe UI" panose="020B0502040204020203" pitchFamily="34" charset="0"/>
              </a:rPr>
              <a:t>mance</a:t>
            </a:r>
            <a:r>
              <a:rPr lang="en-US" b="0" i="0" dirty="0">
                <a:effectLst/>
                <a:cs typeface="Segoe UI" panose="020B0502040204020203" pitchFamily="34" charset="0"/>
              </a:rPr>
              <a:t>. Next, we use the cosine similarity to fetch similar</a:t>
            </a:r>
            <a:br>
              <a:rPr lang="en-US" dirty="0">
                <a:cs typeface="Segoe UI" panose="020B0502040204020203" pitchFamily="34" charset="0"/>
              </a:rPr>
            </a:br>
            <a:r>
              <a:rPr lang="en-US" b="0" i="0" dirty="0">
                <a:effectLst/>
                <a:cs typeface="Segoe UI" panose="020B0502040204020203" pitchFamily="34" charset="0"/>
              </a:rPr>
              <a:t>sentences and calculate the scores for each query j as follows:</a:t>
            </a:r>
            <a:br>
              <a:rPr lang="en-US" dirty="0">
                <a:cs typeface="Segoe UI" panose="020B0502040204020203" pitchFamily="34" charset="0"/>
              </a:rPr>
            </a:br>
            <a:r>
              <a:rPr lang="en-US" b="0" i="0" dirty="0">
                <a:effectLst/>
                <a:cs typeface="Segoe UI" panose="020B0502040204020203" pitchFamily="34" charset="0"/>
              </a:rPr>
              <a:t>If the computed score is greater than the threshold (0) the</a:t>
            </a:r>
            <a:br>
              <a:rPr lang="en-US" dirty="0">
                <a:cs typeface="Segoe UI" panose="020B0502040204020203" pitchFamily="34" charset="0"/>
              </a:rPr>
            </a:br>
            <a:r>
              <a:rPr lang="en-US" b="0" i="0" dirty="0">
                <a:effectLst/>
                <a:cs typeface="Segoe UI" panose="020B0502040204020203" pitchFamily="34" charset="0"/>
              </a:rPr>
              <a:t>query falls into the positive class and negative class otherwise</a:t>
            </a:r>
            <a:endParaRPr lang="en-IN" dirty="0">
              <a:cs typeface="Segoe UI" panose="020B0502040204020203" pitchFamily="34" charset="0"/>
            </a:endParaRPr>
          </a:p>
        </p:txBody>
      </p:sp>
    </p:spTree>
    <p:extLst>
      <p:ext uri="{BB962C8B-B14F-4D97-AF65-F5344CB8AC3E}">
        <p14:creationId xmlns:p14="http://schemas.microsoft.com/office/powerpoint/2010/main" val="409755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E91114-877A-FF34-24DA-05AFEB36D23E}"/>
              </a:ext>
            </a:extLst>
          </p:cNvPr>
          <p:cNvSpPr>
            <a:spLocks noGrp="1"/>
          </p:cNvSpPr>
          <p:nvPr>
            <p:ph idx="1"/>
          </p:nvPr>
        </p:nvSpPr>
        <p:spPr>
          <a:xfrm>
            <a:off x="838200" y="319554"/>
            <a:ext cx="10515600" cy="6377081"/>
          </a:xfrm>
        </p:spPr>
        <p:txBody>
          <a:bodyPr>
            <a:noAutofit/>
          </a:bodyPr>
          <a:lstStyle/>
          <a:p>
            <a:pPr marL="0" indent="0">
              <a:buNone/>
            </a:pPr>
            <a:r>
              <a:rPr lang="en-US" b="1" i="0" dirty="0">
                <a:effectLst/>
              </a:rPr>
              <a:t>6. Question detector</a:t>
            </a:r>
          </a:p>
          <a:p>
            <a:pPr marL="0" indent="0" algn="just">
              <a:buNone/>
            </a:pPr>
            <a:br>
              <a:rPr lang="en-US" dirty="0"/>
            </a:br>
            <a:r>
              <a:rPr lang="en-US" b="0" i="0" dirty="0">
                <a:effectLst/>
              </a:rPr>
              <a:t>This module detects whether a given sentence is a question</a:t>
            </a:r>
            <a:br>
              <a:rPr lang="en-US" dirty="0"/>
            </a:br>
            <a:r>
              <a:rPr lang="en-US" b="0" i="0" dirty="0">
                <a:effectLst/>
              </a:rPr>
              <a:t>or not. The sentences extracted from the transcript are passed on</a:t>
            </a:r>
            <a:br>
              <a:rPr lang="en-US" dirty="0"/>
            </a:br>
            <a:r>
              <a:rPr lang="en-US" b="0" i="0" dirty="0">
                <a:effectLst/>
              </a:rPr>
              <a:t>to the function as input. Each word in the sentence is then compared with the words present in the NLTK </a:t>
            </a:r>
            <a:r>
              <a:rPr lang="en-US" b="0" i="0" dirty="0" err="1">
                <a:effectLst/>
              </a:rPr>
              <a:t>npschat</a:t>
            </a:r>
            <a:r>
              <a:rPr lang="en-US" b="0" i="0" dirty="0">
                <a:effectLst/>
              </a:rPr>
              <a:t> corpus, this corpus consists of ten thousand posts which are </a:t>
            </a:r>
            <a:r>
              <a:rPr lang="en-US" b="0" i="0" dirty="0" err="1">
                <a:effectLst/>
              </a:rPr>
              <a:t>PoS</a:t>
            </a:r>
            <a:r>
              <a:rPr lang="en-US" b="0" i="0" dirty="0">
                <a:effectLst/>
              </a:rPr>
              <a:t> tagged and dialogue tagged. All the words present in the sentence and the class of all the sentences ( </a:t>
            </a:r>
            <a:r>
              <a:rPr lang="en-US" b="0" i="0" dirty="0" err="1">
                <a:effectLst/>
              </a:rPr>
              <a:t>ie</a:t>
            </a:r>
            <a:r>
              <a:rPr lang="en-US" b="0" i="0" dirty="0">
                <a:effectLst/>
              </a:rPr>
              <a:t> statement/</a:t>
            </a:r>
            <a:r>
              <a:rPr lang="en-US" b="0" i="0" dirty="0" err="1">
                <a:effectLst/>
              </a:rPr>
              <a:t>ynquestion</a:t>
            </a:r>
            <a:r>
              <a:rPr lang="en-US" b="0" i="0" dirty="0">
                <a:effectLst/>
              </a:rPr>
              <a:t>/</a:t>
            </a:r>
            <a:r>
              <a:rPr lang="en-US" b="0" i="0" dirty="0" err="1">
                <a:effectLst/>
              </a:rPr>
              <a:t>whquestion</a:t>
            </a:r>
            <a:r>
              <a:rPr lang="en-US" b="0" i="0" dirty="0">
                <a:effectLst/>
              </a:rPr>
              <a:t>) obtained from the </a:t>
            </a:r>
            <a:r>
              <a:rPr lang="en-US" b="0" i="0" dirty="0" err="1">
                <a:effectLst/>
              </a:rPr>
              <a:t>npschat</a:t>
            </a:r>
            <a:r>
              <a:rPr lang="en-US" b="0" i="0" dirty="0">
                <a:effectLst/>
              </a:rPr>
              <a:t> corpus are used as features for training the Multinomial Nave Bayes Model which is inbuilt in NLTK. The feature set is split in the ration of 80:20 and given as train input and test input to the model. The model classifies the given statement as statement/</a:t>
            </a:r>
            <a:r>
              <a:rPr lang="en-US" b="0" i="0" dirty="0" err="1">
                <a:effectLst/>
              </a:rPr>
              <a:t>ynquestion</a:t>
            </a:r>
            <a:r>
              <a:rPr lang="en-US" b="0" i="0" dirty="0">
                <a:effectLst/>
              </a:rPr>
              <a:t>/</a:t>
            </a:r>
            <a:r>
              <a:rPr lang="en-US" b="0" i="0" dirty="0" err="1">
                <a:effectLst/>
              </a:rPr>
              <a:t>whquestion</a:t>
            </a:r>
            <a:r>
              <a:rPr lang="en-US" b="0" i="0" dirty="0">
                <a:effectLst/>
              </a:rPr>
              <a:t> based on the feature set. If it classifies as </a:t>
            </a:r>
            <a:r>
              <a:rPr lang="en-US" b="0" i="0" dirty="0" err="1">
                <a:effectLst/>
              </a:rPr>
              <a:t>ynquestion</a:t>
            </a:r>
            <a:r>
              <a:rPr lang="en-US" b="0" i="0" dirty="0">
                <a:effectLst/>
              </a:rPr>
              <a:t> or </a:t>
            </a:r>
            <a:r>
              <a:rPr lang="en-US" b="0" i="0" dirty="0" err="1">
                <a:effectLst/>
              </a:rPr>
              <a:t>whquestion</a:t>
            </a:r>
            <a:r>
              <a:rPr lang="en-US" b="0" i="0" dirty="0">
                <a:effectLst/>
              </a:rPr>
              <a:t>, the corresponding sentence is flagged as a question</a:t>
            </a:r>
            <a:endParaRPr lang="en-IN" dirty="0"/>
          </a:p>
        </p:txBody>
      </p:sp>
    </p:spTree>
    <p:extLst>
      <p:ext uri="{BB962C8B-B14F-4D97-AF65-F5344CB8AC3E}">
        <p14:creationId xmlns:p14="http://schemas.microsoft.com/office/powerpoint/2010/main" val="2664371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591F5-D0D8-62E5-A86A-8DD460EECC6D}"/>
              </a:ext>
            </a:extLst>
          </p:cNvPr>
          <p:cNvSpPr>
            <a:spLocks noGrp="1"/>
          </p:cNvSpPr>
          <p:nvPr>
            <p:ph idx="1"/>
          </p:nvPr>
        </p:nvSpPr>
        <p:spPr>
          <a:xfrm>
            <a:off x="838200" y="259976"/>
            <a:ext cx="10515600" cy="5916987"/>
          </a:xfrm>
        </p:spPr>
        <p:txBody>
          <a:bodyPr>
            <a:normAutofit fontScale="40000" lnSpcReduction="20000"/>
          </a:bodyPr>
          <a:lstStyle/>
          <a:p>
            <a:pPr marL="0" indent="0" algn="l" rtl="0">
              <a:buNone/>
            </a:pPr>
            <a:r>
              <a:rPr lang="en-US" sz="7000" b="1" i="0" dirty="0">
                <a:effectLst/>
              </a:rPr>
              <a:t>7. Identifying the number of speakers present in the audio file</a:t>
            </a:r>
          </a:p>
          <a:p>
            <a:pPr marL="0" indent="0" algn="l" rtl="0">
              <a:buNone/>
            </a:pPr>
            <a:br>
              <a:rPr lang="en-US" sz="7000" b="0" i="0" dirty="0">
                <a:effectLst/>
              </a:rPr>
            </a:br>
            <a:r>
              <a:rPr lang="en-US" sz="7000" b="0" i="0" dirty="0">
                <a:effectLst/>
              </a:rPr>
              <a:t>The cloud speech-to-text API from Google enterprise is</a:t>
            </a:r>
            <a:br>
              <a:rPr lang="en-US" sz="7000" b="0" i="0" dirty="0">
                <a:effectLst/>
              </a:rPr>
            </a:br>
            <a:r>
              <a:rPr lang="en-US" sz="7000" b="0" i="0" dirty="0">
                <a:effectLst/>
              </a:rPr>
              <a:t>used in this module. The API performs speaker </a:t>
            </a:r>
            <a:r>
              <a:rPr lang="en-US" sz="7000" b="0" i="0" dirty="0" err="1">
                <a:effectLst/>
              </a:rPr>
              <a:t>diarization</a:t>
            </a:r>
            <a:br>
              <a:rPr lang="en-US" sz="7000" b="0" i="0" dirty="0">
                <a:effectLst/>
              </a:rPr>
            </a:br>
            <a:r>
              <a:rPr lang="en-US" sz="7000" b="0" i="0" dirty="0">
                <a:effectLst/>
              </a:rPr>
              <a:t>on the audio file using advanced Neural Networks.</a:t>
            </a:r>
            <a:br>
              <a:rPr lang="en-US" sz="7000" b="0" i="0" dirty="0">
                <a:effectLst/>
              </a:rPr>
            </a:br>
            <a:r>
              <a:rPr lang="en-US" sz="7000" b="0" i="0" dirty="0">
                <a:effectLst/>
              </a:rPr>
              <a:t>We use a function called </a:t>
            </a:r>
            <a:r>
              <a:rPr lang="en-US" sz="7000" b="0" i="0" dirty="0" err="1">
                <a:effectLst/>
              </a:rPr>
              <a:t>speech.RecognitionConfig</a:t>
            </a:r>
            <a:r>
              <a:rPr lang="en-US" sz="7000" b="0" i="0" dirty="0">
                <a:effectLst/>
              </a:rPr>
              <a:t> which</a:t>
            </a:r>
            <a:br>
              <a:rPr lang="en-US" sz="7000" b="0" i="0" dirty="0">
                <a:effectLst/>
              </a:rPr>
            </a:br>
            <a:r>
              <a:rPr lang="en-US" sz="7000" b="0" i="0" dirty="0">
                <a:effectLst/>
              </a:rPr>
              <a:t>acc the necessary configuration details corresponding to the audio file such as encoding, </a:t>
            </a:r>
            <a:r>
              <a:rPr lang="en-US" sz="7000" b="0" i="0" dirty="0" err="1">
                <a:effectLst/>
              </a:rPr>
              <a:t>languagecode</a:t>
            </a:r>
            <a:r>
              <a:rPr lang="en-US" sz="7000" b="0" i="0" dirty="0">
                <a:effectLst/>
              </a:rPr>
              <a:t>, </a:t>
            </a:r>
            <a:r>
              <a:rPr lang="en-US" sz="7000" b="0" i="0" dirty="0" err="1">
                <a:effectLst/>
              </a:rPr>
              <a:t>diarization</a:t>
            </a:r>
            <a:r>
              <a:rPr lang="en-US" sz="7000" b="0" i="0" dirty="0">
                <a:effectLst/>
              </a:rPr>
              <a:t> configuration, </a:t>
            </a:r>
            <a:r>
              <a:rPr lang="en-US" sz="7000" b="0" i="0" dirty="0" err="1">
                <a:effectLst/>
              </a:rPr>
              <a:t>samplehetrzrate</a:t>
            </a:r>
            <a:r>
              <a:rPr lang="en-US" sz="7000" b="0" i="0" dirty="0">
                <a:effectLst/>
              </a:rPr>
              <a:t> etc. The </a:t>
            </a:r>
            <a:r>
              <a:rPr lang="en-US" sz="7000" b="0" i="0" dirty="0" err="1">
                <a:effectLst/>
              </a:rPr>
              <a:t>diarization</a:t>
            </a:r>
            <a:r>
              <a:rPr lang="en-US" sz="7000" b="0" i="0" dirty="0">
                <a:effectLst/>
              </a:rPr>
              <a:t> configuration is passed as a speaker </a:t>
            </a:r>
            <a:r>
              <a:rPr lang="en-US" sz="7000" b="0" i="0" dirty="0" err="1">
                <a:effectLst/>
              </a:rPr>
              <a:t>diarization</a:t>
            </a:r>
            <a:r>
              <a:rPr lang="en-US" sz="7000" b="0" i="0" dirty="0">
                <a:effectLst/>
              </a:rPr>
              <a:t> config object which contains details like min speaker count, max speaker count etc. This </a:t>
            </a:r>
            <a:r>
              <a:rPr lang="en-US" sz="7000" b="0" i="0" dirty="0" err="1">
                <a:effectLst/>
              </a:rPr>
              <a:t>RecognitionConfig</a:t>
            </a:r>
            <a:r>
              <a:rPr lang="en-US" sz="7000" b="0" i="0" dirty="0">
                <a:effectLst/>
              </a:rPr>
              <a:t> object and the audio file are passed to a function called </a:t>
            </a:r>
            <a:r>
              <a:rPr lang="en-US" sz="7000" b="0" i="0" dirty="0" err="1">
                <a:effectLst/>
              </a:rPr>
              <a:t>longrunningrecognize</a:t>
            </a:r>
            <a:r>
              <a:rPr lang="en-US" sz="7000" b="0" i="0" dirty="0">
                <a:effectLst/>
              </a:rPr>
              <a:t> which performs the necessary operations on the file. The return object of this</a:t>
            </a:r>
            <a:r>
              <a:rPr lang="en-US" sz="7000" dirty="0"/>
              <a:t> </a:t>
            </a:r>
            <a:r>
              <a:rPr lang="en-US" sz="7000" b="0" i="0" dirty="0">
                <a:effectLst/>
              </a:rPr>
              <a:t>function contains the details of each word like the tag of the speaker etc. from this return object we obtain the number of speakers.</a:t>
            </a:r>
          </a:p>
          <a:p>
            <a:endParaRPr lang="en-IN" dirty="0"/>
          </a:p>
        </p:txBody>
      </p:sp>
    </p:spTree>
    <p:extLst>
      <p:ext uri="{BB962C8B-B14F-4D97-AF65-F5344CB8AC3E}">
        <p14:creationId xmlns:p14="http://schemas.microsoft.com/office/powerpoint/2010/main" val="2974390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64612-8AD9-EA42-E11A-0822E2107122}"/>
              </a:ext>
            </a:extLst>
          </p:cNvPr>
          <p:cNvSpPr>
            <a:spLocks noGrp="1"/>
          </p:cNvSpPr>
          <p:nvPr>
            <p:ph idx="1"/>
          </p:nvPr>
        </p:nvSpPr>
        <p:spPr/>
        <p:txBody>
          <a:bodyPr/>
          <a:lstStyle/>
          <a:p>
            <a:pPr marL="0" indent="0">
              <a:buNone/>
            </a:pPr>
            <a:r>
              <a:rPr lang="en-US" b="1" i="0" dirty="0">
                <a:effectLst/>
              </a:rPr>
              <a:t>8. Finding the average response time</a:t>
            </a:r>
          </a:p>
          <a:p>
            <a:pPr marL="0" indent="0" algn="just">
              <a:buNone/>
            </a:pPr>
            <a:br>
              <a:rPr lang="en-US" dirty="0"/>
            </a:br>
            <a:r>
              <a:rPr lang="en-US" b="0" i="0" dirty="0">
                <a:effectLst/>
              </a:rPr>
              <a:t>Once the questions and the word time stamps are ready they</a:t>
            </a:r>
            <a:br>
              <a:rPr lang="en-US" dirty="0"/>
            </a:br>
            <a:r>
              <a:rPr lang="en-US" b="0" i="0" dirty="0">
                <a:effectLst/>
              </a:rPr>
              <a:t>are passed to this module where for each question its time</a:t>
            </a:r>
            <a:br>
              <a:rPr lang="en-US" dirty="0"/>
            </a:br>
            <a:r>
              <a:rPr lang="en-US" b="0" i="0" dirty="0">
                <a:effectLst/>
              </a:rPr>
              <a:t>stamp and its corresponding response word stamp is fetched.</a:t>
            </a:r>
            <a:br>
              <a:rPr lang="en-US" dirty="0"/>
            </a:br>
            <a:r>
              <a:rPr lang="en-US" b="0" i="0" dirty="0">
                <a:effectLst/>
              </a:rPr>
              <a:t>The word time stamps are a datetime object, subtracting two</a:t>
            </a:r>
            <a:br>
              <a:rPr lang="en-US" dirty="0"/>
            </a:br>
            <a:r>
              <a:rPr lang="en-US" b="0" i="0" dirty="0">
                <a:effectLst/>
              </a:rPr>
              <a:t>datetime objects creates a delta datetime object from which the</a:t>
            </a:r>
            <a:br>
              <a:rPr lang="en-US" dirty="0"/>
            </a:br>
            <a:r>
              <a:rPr lang="en-US" b="0" i="0" dirty="0">
                <a:effectLst/>
              </a:rPr>
              <a:t>number of seconds can be fetched.</a:t>
            </a:r>
            <a:br>
              <a:rPr lang="en-US" dirty="0"/>
            </a:br>
            <a:r>
              <a:rPr lang="en-US" b="0" i="0" dirty="0">
                <a:effectLst/>
              </a:rPr>
              <a:t>The delta seconds for each question-answer is calculated</a:t>
            </a:r>
            <a:br>
              <a:rPr lang="en-US" dirty="0"/>
            </a:br>
            <a:r>
              <a:rPr lang="en-US" b="0" i="0" dirty="0">
                <a:effectLst/>
              </a:rPr>
              <a:t>and added to a global sum and finally the average is calculated.</a:t>
            </a:r>
            <a:endParaRPr lang="en-IN" dirty="0"/>
          </a:p>
        </p:txBody>
      </p:sp>
    </p:spTree>
    <p:extLst>
      <p:ext uri="{BB962C8B-B14F-4D97-AF65-F5344CB8AC3E}">
        <p14:creationId xmlns:p14="http://schemas.microsoft.com/office/powerpoint/2010/main" val="346244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ownloads\Blank 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2633" y="879231"/>
            <a:ext cx="8519905" cy="574052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27892" y="95495"/>
            <a:ext cx="10515600" cy="1325563"/>
          </a:xfrm>
        </p:spPr>
        <p:txBody>
          <a:bodyPr/>
          <a:lstStyle/>
          <a:p>
            <a:r>
              <a:rPr lang="en-IN" dirty="0"/>
              <a:t>System architecture</a:t>
            </a:r>
          </a:p>
        </p:txBody>
      </p:sp>
    </p:spTree>
    <p:extLst>
      <p:ext uri="{BB962C8B-B14F-4D97-AF65-F5344CB8AC3E}">
        <p14:creationId xmlns:p14="http://schemas.microsoft.com/office/powerpoint/2010/main" val="3381154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US" dirty="0"/>
          </a:p>
        </p:txBody>
      </p:sp>
      <p:pic>
        <p:nvPicPr>
          <p:cNvPr id="1030" name="Picture 6"/>
          <p:cNvPicPr>
            <a:picLocks noChangeAspect="1" noChangeArrowheads="1"/>
          </p:cNvPicPr>
          <p:nvPr/>
        </p:nvPicPr>
        <p:blipFill>
          <a:blip r:embed="rId2"/>
          <a:srcRect/>
          <a:stretch>
            <a:fillRect/>
          </a:stretch>
        </p:blipFill>
        <p:spPr bwMode="auto">
          <a:xfrm>
            <a:off x="535577" y="2018831"/>
            <a:ext cx="5421086" cy="1389895"/>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6016463" y="1341300"/>
            <a:ext cx="6175537" cy="2864940"/>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332151" y="4151813"/>
            <a:ext cx="8810625" cy="1219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25737" y="470264"/>
            <a:ext cx="5729800" cy="2488882"/>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960291" y="0"/>
            <a:ext cx="5957115" cy="276361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0" y="3370216"/>
            <a:ext cx="6463958" cy="2998743"/>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6413118" y="3526972"/>
            <a:ext cx="5744172" cy="266482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038225" y="1858169"/>
            <a:ext cx="10115550" cy="42862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TEAM</a:t>
            </a:r>
          </a:p>
        </p:txBody>
      </p:sp>
      <p:sp>
        <p:nvSpPr>
          <p:cNvPr id="3" name="Content Placeholder 2"/>
          <p:cNvSpPr>
            <a:spLocks noGrp="1"/>
          </p:cNvSpPr>
          <p:nvPr>
            <p:ph idx="1"/>
          </p:nvPr>
        </p:nvSpPr>
        <p:spPr>
          <a:xfrm>
            <a:off x="838200" y="2646240"/>
            <a:ext cx="10515600" cy="4351338"/>
          </a:xfrm>
        </p:spPr>
        <p:txBody>
          <a:bodyPr>
            <a:normAutofit/>
          </a:bodyPr>
          <a:lstStyle/>
          <a:p>
            <a:r>
              <a:rPr lang="en-IN" sz="4000" dirty="0"/>
              <a:t>Balaji M, 19BCE1512</a:t>
            </a:r>
          </a:p>
          <a:p>
            <a:r>
              <a:rPr lang="en-IN" sz="4000" dirty="0"/>
              <a:t>S Vaibhave, 19BCE1401</a:t>
            </a:r>
          </a:p>
          <a:p>
            <a:r>
              <a:rPr lang="en-IN" sz="4000" dirty="0"/>
              <a:t>S Lakshman Rao, 19BCE1452</a:t>
            </a:r>
          </a:p>
          <a:p>
            <a:r>
              <a:rPr lang="en-IN" sz="4000" dirty="0"/>
              <a:t>Rahul Dakshnamoorthy, 19BCE1339</a:t>
            </a:r>
          </a:p>
        </p:txBody>
      </p:sp>
    </p:spTree>
    <p:extLst>
      <p:ext uri="{BB962C8B-B14F-4D97-AF65-F5344CB8AC3E}">
        <p14:creationId xmlns:p14="http://schemas.microsoft.com/office/powerpoint/2010/main" val="2282277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buNone/>
            </a:pPr>
            <a:r>
              <a:rPr lang="en-US" dirty="0"/>
              <a:t>  Online interviews are here to stay and tools like these would be useful for the future to come. Online meetings are dynamic in nature and cannot be measured with a few attributes however in this paper we used the most feasible attributes with respect to the audio and video of a meeting . The attributes along with supporting pie charts and bar graphs are generated and displayed for the interviewers to asses themselves as well as the candidate more accurately.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B823-9A33-C3E2-400E-7C1DC59DE408}"/>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B29925CA-F3EB-9433-234B-48BBBF6B5C9F}"/>
              </a:ext>
            </a:extLst>
          </p:cNvPr>
          <p:cNvSpPr>
            <a:spLocks noGrp="1"/>
          </p:cNvSpPr>
          <p:nvPr>
            <p:ph idx="1"/>
          </p:nvPr>
        </p:nvSpPr>
        <p:spPr/>
        <p:txBody>
          <a:bodyPr>
            <a:normAutofit lnSpcReduction="10000"/>
          </a:bodyPr>
          <a:lstStyle/>
          <a:p>
            <a:pPr marL="0" indent="0">
              <a:buNone/>
            </a:pPr>
            <a:r>
              <a:rPr lang="en-US" dirty="0"/>
              <a:t>The ongoing pandemic has forced us to adapt to online mode of interviews. Most the companies have opted for online interviews. These online meetings prove to be challenging for both the speaker and the listener. It becomes difficult for the interviewers to </a:t>
            </a:r>
            <a:r>
              <a:rPr lang="en-US" dirty="0" err="1"/>
              <a:t>analyse</a:t>
            </a:r>
            <a:r>
              <a:rPr lang="en-US" dirty="0"/>
              <a:t> the interviewees. This is where our project comes into picture. Our aim is to </a:t>
            </a:r>
            <a:r>
              <a:rPr lang="en-US" dirty="0" err="1"/>
              <a:t>analyse</a:t>
            </a:r>
            <a:r>
              <a:rPr lang="en-US" dirty="0"/>
              <a:t> the emotions of the people attending the interview using image processing and deep learning techniques and use this result along with analysis of the audio. NLP and Machine learning techniques are used to determine if the attendees are involved in the meeting or not. Our system provides a detailed analysis of the meeting. Companies can use the results from the system to judge the candidate.</a:t>
            </a:r>
            <a:endParaRPr lang="en-IN" dirty="0"/>
          </a:p>
        </p:txBody>
      </p:sp>
    </p:spTree>
    <p:extLst>
      <p:ext uri="{BB962C8B-B14F-4D97-AF65-F5344CB8AC3E}">
        <p14:creationId xmlns:p14="http://schemas.microsoft.com/office/powerpoint/2010/main" val="252779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CAEF-C92C-61A0-A102-0709EAA0967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0C19C86-20B8-6101-02C5-9CB50D8ECA4F}"/>
              </a:ext>
            </a:extLst>
          </p:cNvPr>
          <p:cNvSpPr>
            <a:spLocks noGrp="1"/>
          </p:cNvSpPr>
          <p:nvPr>
            <p:ph idx="1"/>
          </p:nvPr>
        </p:nvSpPr>
        <p:spPr/>
        <p:txBody>
          <a:bodyPr>
            <a:normAutofit fontScale="85000" lnSpcReduction="20000"/>
          </a:bodyPr>
          <a:lstStyle/>
          <a:p>
            <a:r>
              <a:rPr lang="en-US" dirty="0"/>
              <a:t>Focus is a Deep learning based system which can perform emotion detection on the video recording of the online interview and classify the audio files of the online interview based on their interactivity. The system is implemented using various libraries and Packages in Python. We start off by collecting our data i.e. video and audio of the online interview recordings from various sources. The next step is to apply various combinations image processing techniques like thresholding, </a:t>
            </a:r>
            <a:r>
              <a:rPr lang="en-US" dirty="0" err="1"/>
              <a:t>greyscaling</a:t>
            </a:r>
            <a:r>
              <a:rPr lang="en-US" dirty="0"/>
              <a:t> etc. We train the CNN model used for emotion detection with each combination and record the </a:t>
            </a:r>
            <a:r>
              <a:rPr lang="en-US" dirty="0" err="1"/>
              <a:t>output.The</a:t>
            </a:r>
            <a:r>
              <a:rPr lang="en-US" dirty="0"/>
              <a:t> next step involves conversion of these recordings to text format and retrieving the timestamps of the words using the Google Speech Recognition API. Then the timestamps of silence i.e. duration for which there is no interaction is obtained using </a:t>
            </a:r>
            <a:r>
              <a:rPr lang="en-US" dirty="0" err="1"/>
              <a:t>pydub</a:t>
            </a:r>
            <a:r>
              <a:rPr lang="en-US" dirty="0"/>
              <a:t> package in Python. After the timestamps are collected, we classify each sentence based on if it is a question or not using </a:t>
            </a:r>
            <a:r>
              <a:rPr lang="en-US" dirty="0" err="1"/>
              <a:t>StanfordCoreNLP</a:t>
            </a:r>
            <a:r>
              <a:rPr lang="en-US" dirty="0"/>
              <a:t> library. The next stage involves classification of the questions based on trivialness and identifying the involvement of the interviewee.</a:t>
            </a:r>
            <a:endParaRPr lang="en-IN" dirty="0"/>
          </a:p>
        </p:txBody>
      </p:sp>
    </p:spTree>
    <p:extLst>
      <p:ext uri="{BB962C8B-B14F-4D97-AF65-F5344CB8AC3E}">
        <p14:creationId xmlns:p14="http://schemas.microsoft.com/office/powerpoint/2010/main" val="156027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6DE6-CFDF-2A2E-DDB1-7CD9C33478FD}"/>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74279477-45DB-983C-786F-5964DF656BA7}"/>
              </a:ext>
            </a:extLst>
          </p:cNvPr>
          <p:cNvSpPr>
            <a:spLocks noGrp="1"/>
          </p:cNvSpPr>
          <p:nvPr>
            <p:ph idx="1"/>
          </p:nvPr>
        </p:nvSpPr>
        <p:spPr/>
        <p:txBody>
          <a:bodyPr>
            <a:normAutofit fontScale="92500" lnSpcReduction="10000"/>
          </a:bodyPr>
          <a:lstStyle/>
          <a:p>
            <a:r>
              <a:rPr lang="en-US" dirty="0"/>
              <a:t>Once an interview has been concluded and the interview recording has been fetched, the user uploads the meeting file to our application. Through the anvil cloud servers we fetch the file and pass it to our backend </a:t>
            </a:r>
            <a:r>
              <a:rPr lang="en-US" dirty="0" err="1"/>
              <a:t>i.e</a:t>
            </a:r>
            <a:r>
              <a:rPr lang="en-US" dirty="0"/>
              <a:t> python server where we upload it to Google storage. After processing the audio and video file and generating various attributes we present the final report back to the client in the application which contains the following information – </a:t>
            </a:r>
          </a:p>
          <a:p>
            <a:r>
              <a:rPr lang="en-US" dirty="0"/>
              <a:t>Bar chart signifying the count of each emotion</a:t>
            </a:r>
          </a:p>
          <a:p>
            <a:r>
              <a:rPr lang="en-US" dirty="0"/>
              <a:t>Average response time of the interviewee</a:t>
            </a:r>
          </a:p>
          <a:p>
            <a:r>
              <a:rPr lang="en-US" dirty="0"/>
              <a:t>Number of active speakers (in a normal interview setting it should be two, but may vary)</a:t>
            </a:r>
            <a:endParaRPr lang="en-IN" dirty="0"/>
          </a:p>
        </p:txBody>
      </p:sp>
    </p:spTree>
    <p:extLst>
      <p:ext uri="{BB962C8B-B14F-4D97-AF65-F5344CB8AC3E}">
        <p14:creationId xmlns:p14="http://schemas.microsoft.com/office/powerpoint/2010/main" val="65444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763358-6AD1-7959-4FEA-1C0DA1743D5B}"/>
              </a:ext>
            </a:extLst>
          </p:cNvPr>
          <p:cNvSpPr>
            <a:spLocks noGrp="1"/>
          </p:cNvSpPr>
          <p:nvPr>
            <p:ph idx="1"/>
          </p:nvPr>
        </p:nvSpPr>
        <p:spPr>
          <a:xfrm>
            <a:off x="838200" y="1407459"/>
            <a:ext cx="10515600" cy="4769504"/>
          </a:xfrm>
        </p:spPr>
        <p:txBody>
          <a:bodyPr>
            <a:normAutofit fontScale="92500"/>
          </a:bodyPr>
          <a:lstStyle/>
          <a:p>
            <a:r>
              <a:rPr lang="en-US" dirty="0"/>
              <a:t>Number of questions asked</a:t>
            </a:r>
          </a:p>
          <a:p>
            <a:r>
              <a:rPr lang="en-US" dirty="0"/>
              <a:t>Percentage of non-trivial questions</a:t>
            </a:r>
          </a:p>
          <a:p>
            <a:r>
              <a:rPr lang="en-US" dirty="0"/>
              <a:t>Percentage of interesting questions</a:t>
            </a:r>
          </a:p>
          <a:p>
            <a:pPr marL="0" indent="0">
              <a:buNone/>
            </a:pPr>
            <a:r>
              <a:rPr lang="en-US" dirty="0"/>
              <a:t>The modules which we employ are:</a:t>
            </a:r>
          </a:p>
          <a:p>
            <a:pPr marL="0" indent="0">
              <a:buNone/>
            </a:pPr>
            <a:r>
              <a:rPr lang="en-US" b="1" dirty="0"/>
              <a:t>1. Decomposing the file into audio and video</a:t>
            </a:r>
          </a:p>
          <a:p>
            <a:pPr marL="0" indent="0" algn="just">
              <a:buNone/>
            </a:pPr>
            <a:r>
              <a:rPr lang="en-US" dirty="0"/>
              <a:t>To extract the audio from the file we use the </a:t>
            </a:r>
            <a:r>
              <a:rPr lang="en-US" dirty="0" err="1"/>
              <a:t>VideoFileClip</a:t>
            </a:r>
            <a:r>
              <a:rPr lang="en-US" dirty="0"/>
              <a:t> function from the </a:t>
            </a:r>
            <a:r>
              <a:rPr lang="en-US" dirty="0" err="1"/>
              <a:t>MoviePy</a:t>
            </a:r>
            <a:r>
              <a:rPr lang="en-US" dirty="0"/>
              <a:t> module in python, if the extraction is successful it returns 1. The file is then sent to a frame extractor function, which uses the </a:t>
            </a:r>
            <a:r>
              <a:rPr lang="en-US" dirty="0" err="1"/>
              <a:t>VideoCapture</a:t>
            </a:r>
            <a:r>
              <a:rPr lang="en-US" dirty="0"/>
              <a:t> function available in OpenCV to get a video capture object. It returns a tuple containing the image and a flag signifying the status of the operation, we run this function till the status becomes false</a:t>
            </a:r>
            <a:endParaRPr lang="en-IN" dirty="0"/>
          </a:p>
        </p:txBody>
      </p:sp>
    </p:spTree>
    <p:extLst>
      <p:ext uri="{BB962C8B-B14F-4D97-AF65-F5344CB8AC3E}">
        <p14:creationId xmlns:p14="http://schemas.microsoft.com/office/powerpoint/2010/main" val="242457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092B4-DCDF-80A7-6FB0-0E7BE7411940}"/>
              </a:ext>
            </a:extLst>
          </p:cNvPr>
          <p:cNvSpPr>
            <a:spLocks noGrp="1"/>
          </p:cNvSpPr>
          <p:nvPr>
            <p:ph idx="1"/>
          </p:nvPr>
        </p:nvSpPr>
        <p:spPr>
          <a:xfrm>
            <a:off x="838200" y="439271"/>
            <a:ext cx="10515600" cy="5737692"/>
          </a:xfrm>
        </p:spPr>
        <p:txBody>
          <a:bodyPr>
            <a:normAutofit fontScale="92500" lnSpcReduction="10000"/>
          </a:bodyPr>
          <a:lstStyle/>
          <a:p>
            <a:pPr marL="0" indent="0" algn="just">
              <a:buNone/>
            </a:pPr>
            <a:r>
              <a:rPr lang="en-US" b="1" dirty="0"/>
              <a:t>2. CNN </a:t>
            </a:r>
          </a:p>
          <a:p>
            <a:pPr marL="0" indent="0" algn="just">
              <a:buNone/>
            </a:pPr>
            <a:r>
              <a:rPr lang="en-US" dirty="0"/>
              <a:t>The core part of our project lies in the CNN module. It involves data pre-processing as well. First the data is split into training, </a:t>
            </a:r>
            <a:r>
              <a:rPr lang="en-US" dirty="0" err="1"/>
              <a:t>privateTest</a:t>
            </a:r>
            <a:r>
              <a:rPr lang="en-US" dirty="0"/>
              <a:t>, and </a:t>
            </a:r>
            <a:r>
              <a:rPr lang="en-US" dirty="0" err="1"/>
              <a:t>publicTest</a:t>
            </a:r>
            <a:r>
              <a:rPr lang="en-US" dirty="0"/>
              <a:t> based on the ’Usage’ column and pre-processing is applied onto them (reshaping and normalization). The model is designed as a sequential model. The Sequential model API is a way of creating deep learning models where an instance of the Sequential class is created and model layers are created and added to it. It is a linear stack of layers.</a:t>
            </a:r>
          </a:p>
          <a:p>
            <a:pPr marL="0" indent="0">
              <a:buNone/>
            </a:pPr>
            <a:r>
              <a:rPr lang="en-US" dirty="0"/>
              <a:t>The first stack layer is a 2D convolution layer, this layer creates a convolution kernel that is wind with layers input which helps produce a tensor of outputs.</a:t>
            </a:r>
          </a:p>
          <a:p>
            <a:pPr marL="0" indent="0">
              <a:buNone/>
            </a:pPr>
            <a:r>
              <a:rPr lang="en-US" dirty="0"/>
              <a:t>Conv2D(32, (3, 3), activation =′ </a:t>
            </a:r>
            <a:r>
              <a:rPr lang="en-US" dirty="0" err="1"/>
              <a:t>relu</a:t>
            </a:r>
            <a:r>
              <a:rPr lang="en-US" dirty="0"/>
              <a:t>′</a:t>
            </a:r>
          </a:p>
          <a:p>
            <a:pPr marL="0" indent="0">
              <a:buNone/>
            </a:pPr>
            <a:r>
              <a:rPr lang="en-US" dirty="0"/>
              <a:t>Here 32 is the number of filters that this layer will learn from, it also determines the number of output filters in the convolution. The (3,3) signifies the size of the kernel, </a:t>
            </a:r>
            <a:r>
              <a:rPr lang="en-US" dirty="0" err="1"/>
              <a:t>i.e</a:t>
            </a:r>
            <a:r>
              <a:rPr lang="en-US" dirty="0"/>
              <a:t> height and width.</a:t>
            </a:r>
          </a:p>
        </p:txBody>
      </p:sp>
    </p:spTree>
    <p:extLst>
      <p:ext uri="{BB962C8B-B14F-4D97-AF65-F5344CB8AC3E}">
        <p14:creationId xmlns:p14="http://schemas.microsoft.com/office/powerpoint/2010/main" val="219226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EB586-703E-A18B-31F4-EA0487ADEF7D}"/>
              </a:ext>
            </a:extLst>
          </p:cNvPr>
          <p:cNvSpPr>
            <a:spLocks noGrp="1"/>
          </p:cNvSpPr>
          <p:nvPr>
            <p:ph idx="1"/>
          </p:nvPr>
        </p:nvSpPr>
        <p:spPr>
          <a:xfrm>
            <a:off x="838200" y="1039906"/>
            <a:ext cx="10515600" cy="5137057"/>
          </a:xfrm>
        </p:spPr>
        <p:txBody>
          <a:bodyPr>
            <a:normAutofit/>
          </a:bodyPr>
          <a:lstStyle/>
          <a:p>
            <a:pPr marL="0" indent="0">
              <a:buNone/>
            </a:pPr>
            <a:r>
              <a:rPr lang="en-US" dirty="0"/>
              <a:t>MaxPool2D((2, 2)))</a:t>
            </a:r>
          </a:p>
          <a:p>
            <a:pPr marL="0" indent="0">
              <a:buNone/>
            </a:pPr>
            <a:r>
              <a:rPr lang="en-US" dirty="0"/>
              <a:t>We also use Max Pooling to reduce the spatial dimensions of the output volume. The ’</a:t>
            </a:r>
            <a:r>
              <a:rPr lang="en-US" dirty="0" err="1"/>
              <a:t>relu</a:t>
            </a:r>
            <a:r>
              <a:rPr lang="en-US" dirty="0"/>
              <a:t>’ is the activation parameter which specifies the name of the activation function which we apply after performing convolution. We also add dense and flatten layers. Dense Layer is used to classify image based on output from convolutional layers. A flatten operation on a tensor reshapes the tensor to have the shape that is equal to the number of elements contained in tensor non including the batch dimension. The model is then trained using back propagation for 12 epochs.</a:t>
            </a:r>
            <a:endParaRPr lang="en-IN" dirty="0"/>
          </a:p>
          <a:p>
            <a:endParaRPr lang="en-IN" dirty="0"/>
          </a:p>
        </p:txBody>
      </p:sp>
    </p:spTree>
    <p:extLst>
      <p:ext uri="{BB962C8B-B14F-4D97-AF65-F5344CB8AC3E}">
        <p14:creationId xmlns:p14="http://schemas.microsoft.com/office/powerpoint/2010/main" val="97738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DE0B6-35F5-9B0C-DEB7-1A7F79930F2B}"/>
              </a:ext>
            </a:extLst>
          </p:cNvPr>
          <p:cNvSpPr>
            <a:spLocks noGrp="1"/>
          </p:cNvSpPr>
          <p:nvPr>
            <p:ph idx="1"/>
          </p:nvPr>
        </p:nvSpPr>
        <p:spPr>
          <a:xfrm>
            <a:off x="838200" y="1344706"/>
            <a:ext cx="10515600" cy="4832257"/>
          </a:xfrm>
        </p:spPr>
        <p:txBody>
          <a:bodyPr/>
          <a:lstStyle/>
          <a:p>
            <a:pPr marL="0" indent="0" algn="just">
              <a:buNone/>
            </a:pPr>
            <a:r>
              <a:rPr lang="en-US" b="1" dirty="0"/>
              <a:t>3. Image processing</a:t>
            </a:r>
          </a:p>
          <a:p>
            <a:pPr marL="0" indent="0" algn="just">
              <a:buNone/>
            </a:pPr>
            <a:r>
              <a:rPr lang="en-US" dirty="0"/>
              <a:t>We apply thresholding and grey-scaling to the dataset and train the CNN model using these inputs. Thresholding basically is used for segmenting the background and foreground in an image.</a:t>
            </a:r>
          </a:p>
          <a:p>
            <a:pPr marL="0" indent="0" algn="just">
              <a:buNone/>
            </a:pPr>
            <a:endParaRPr lang="en-US" dirty="0"/>
          </a:p>
          <a:p>
            <a:pPr marL="0" indent="0" algn="just">
              <a:buNone/>
            </a:pPr>
            <a:endParaRPr lang="en-IN" dirty="0"/>
          </a:p>
        </p:txBody>
      </p:sp>
      <p:sp>
        <p:nvSpPr>
          <p:cNvPr id="5" name="AutoShape 4">
            <a:extLst>
              <a:ext uri="{FF2B5EF4-FFF2-40B4-BE49-F238E27FC236}">
                <a16:creationId xmlns:a16="http://schemas.microsoft.com/office/drawing/2014/main" id="{152083E1-C794-6A37-C535-26C483AFD9C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83AC8CE9-B96C-B747-823F-90C5364A5CD8}"/>
              </a:ext>
            </a:extLst>
          </p:cNvPr>
          <p:cNvPicPr>
            <a:picLocks noChangeAspect="1"/>
          </p:cNvPicPr>
          <p:nvPr/>
        </p:nvPicPr>
        <p:blipFill>
          <a:blip r:embed="rId2"/>
          <a:stretch>
            <a:fillRect/>
          </a:stretch>
        </p:blipFill>
        <p:spPr>
          <a:xfrm>
            <a:off x="1064070" y="3581400"/>
            <a:ext cx="6119390" cy="1272650"/>
          </a:xfrm>
          <a:prstGeom prst="rect">
            <a:avLst/>
          </a:prstGeom>
        </p:spPr>
      </p:pic>
    </p:spTree>
    <p:extLst>
      <p:ext uri="{BB962C8B-B14F-4D97-AF65-F5344CB8AC3E}">
        <p14:creationId xmlns:p14="http://schemas.microsoft.com/office/powerpoint/2010/main" val="325776279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572</TotalTime>
  <Words>1682</Words>
  <Application>Microsoft Office PowerPoint</Application>
  <PresentationFormat>Widescreen</PresentationFormat>
  <Paragraphs>50</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Segoe UI Light</vt:lpstr>
      <vt:lpstr>Office Theme</vt:lpstr>
      <vt:lpstr>REVIEW 3 FOCUS</vt:lpstr>
      <vt:lpstr>The TEAM</vt:lpstr>
      <vt:lpstr>Abstract</vt:lpstr>
      <vt:lpstr>Introduction</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Results</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 Data Structures and Algorithms</dc:title>
  <dc:creator>Shyam Sundaram</dc:creator>
  <cp:lastModifiedBy>BALAJI M</cp:lastModifiedBy>
  <cp:revision>65</cp:revision>
  <dcterms:created xsi:type="dcterms:W3CDTF">2020-08-18T15:03:43Z</dcterms:created>
  <dcterms:modified xsi:type="dcterms:W3CDTF">2022-05-10T16:22:58Z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