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68" r:id="rId6"/>
    <p:sldId id="257" r:id="rId7"/>
    <p:sldId id="267" r:id="rId8"/>
    <p:sldId id="264" r:id="rId9"/>
    <p:sldId id="262" r:id="rId10"/>
    <p:sldId id="263" r:id="rId11"/>
    <p:sldId id="274" r:id="rId12"/>
    <p:sldId id="270" r:id="rId13"/>
    <p:sldId id="266" r:id="rId14"/>
    <p:sldId id="27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>
        <p:scale>
          <a:sx n="117" d="100"/>
          <a:sy n="117" d="100"/>
        </p:scale>
        <p:origin x="3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ECE-57FD-C04E-AA87-2C188D40F2AA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ADB5-133C-F04D-90C2-8540569FD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ECE-57FD-C04E-AA87-2C188D40F2AA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ADB5-133C-F04D-90C2-8540569FD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ECE-57FD-C04E-AA87-2C188D40F2AA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ADB5-133C-F04D-90C2-8540569FD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ECE-57FD-C04E-AA87-2C188D40F2AA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ADB5-133C-F04D-90C2-8540569FD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ECE-57FD-C04E-AA87-2C188D40F2AA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ADB5-133C-F04D-90C2-8540569FD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ECE-57FD-C04E-AA87-2C188D40F2AA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ADB5-133C-F04D-90C2-8540569FD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ECE-57FD-C04E-AA87-2C188D40F2AA}" type="datetimeFigureOut">
              <a:rPr lang="en-US" smtClean="0"/>
              <a:t>8/8/20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ADB5-133C-F04D-90C2-8540569FD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ECE-57FD-C04E-AA87-2C188D40F2AA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ADB5-133C-F04D-90C2-8540569FD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ECE-57FD-C04E-AA87-2C188D40F2AA}" type="datetimeFigureOut">
              <a:rPr lang="en-US" smtClean="0"/>
              <a:t>8/8/20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ADB5-133C-F04D-90C2-8540569FD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ECE-57FD-C04E-AA87-2C188D40F2AA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ADB5-133C-F04D-90C2-8540569FD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ECE-57FD-C04E-AA87-2C188D40F2AA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ADB5-133C-F04D-90C2-8540569FD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FECE-57FD-C04E-AA87-2C188D40F2AA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ADB5-133C-F04D-90C2-8540569FD5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48" y="3008866"/>
            <a:ext cx="11992304" cy="840267"/>
          </a:xfrm>
        </p:spPr>
        <p:txBody>
          <a:bodyPr>
            <a:noAutofit/>
          </a:bodyPr>
          <a:lstStyle/>
          <a:p>
            <a:r>
              <a:rPr lang="en-US" sz="4800" b="1" dirty="0"/>
              <a:t>Massachusetts Emergency Response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36" y="4911447"/>
            <a:ext cx="5633545" cy="171802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GROUP 15 :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/>
              <a:t>Aviral</a:t>
            </a:r>
            <a:r>
              <a:rPr lang="en-US" sz="2000" dirty="0"/>
              <a:t> Agrawal</a:t>
            </a:r>
          </a:p>
          <a:p>
            <a:pPr algn="l"/>
            <a:r>
              <a:rPr lang="en-US" sz="2000" dirty="0"/>
              <a:t>	Vaibhavi Khamar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/>
              <a:t>Zichun</a:t>
            </a:r>
            <a:r>
              <a:rPr lang="en-US" sz="2000" dirty="0"/>
              <a:t> Wang</a:t>
            </a:r>
          </a:p>
        </p:txBody>
      </p:sp>
      <p:sp>
        <p:nvSpPr>
          <p:cNvPr id="42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8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01" y="1261537"/>
            <a:ext cx="6629400" cy="1498600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72" y="2997638"/>
            <a:ext cx="9981358" cy="367340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033972" y="351889"/>
            <a:ext cx="4131974" cy="11887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9528" y="1882974"/>
            <a:ext cx="3642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view demonstrate the number of emergencies in each county.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29426" b="-1"/>
          <a:stretch>
            <a:fillRect/>
          </a:stretch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25" y="3124201"/>
            <a:ext cx="5887479" cy="259611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</a:rPr>
              <a:t>DATA VISUALIZATION - TABLEAU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/>
              <a:t>Number of Emergencies</a:t>
            </a:r>
          </a:p>
        </p:txBody>
      </p:sp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C22B5DB-B4A5-AB4F-A8B8-A8FBB1E60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1" t="2108" r="687" b="3909"/>
          <a:stretch/>
        </p:blipFill>
        <p:spPr>
          <a:xfrm>
            <a:off x="1419639" y="1687908"/>
            <a:ext cx="9741748" cy="50607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/>
              <a:t>Active Vs Resolved Emergencies</a:t>
            </a:r>
          </a:p>
        </p:txBody>
      </p:sp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93B353E-8970-5947-B862-68A000DA2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724" y="1820643"/>
            <a:ext cx="6266822" cy="482863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/>
              <a:t>Vehicle Details</a:t>
            </a:r>
          </a:p>
        </p:txBody>
      </p:sp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6AF64D-65C0-6442-B8AC-C97A36B12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342" y="1625675"/>
            <a:ext cx="9367203" cy="516636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35505" r="2" b="2"/>
          <a:stretch>
            <a:fillRect/>
          </a:stretch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55" name="Freeform: Shap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102" y="3538620"/>
            <a:ext cx="6221705" cy="12192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7200" b="1" i="1" dirty="0">
                <a:solidFill>
                  <a:srgbClr val="FFFFFF"/>
                </a:solidFill>
                <a:cs typeface="Algerian" panose="020F0502020204030204" pitchFamily="34" charset="0"/>
              </a:rPr>
              <a:t>QUESTIONS ???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PURPOSE</a:t>
            </a:r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The purpose of this database is to maintain the data used for the </a:t>
            </a:r>
            <a:r>
              <a:rPr lang="en-US" sz="2400" b="1"/>
              <a:t>Massachusetts Emergency Response System</a:t>
            </a:r>
            <a:r>
              <a:rPr lang="en-US" sz="2400"/>
              <a:t> related to </a:t>
            </a:r>
            <a:r>
              <a:rPr lang="en-US" sz="2400" b="1"/>
              <a:t>Fire, Medical, and Police</a:t>
            </a:r>
            <a:r>
              <a:rPr lang="en-US" sz="2400"/>
              <a:t> emergencies. </a:t>
            </a:r>
          </a:p>
          <a:p>
            <a:endParaRPr lang="en-US" sz="2400"/>
          </a:p>
          <a:p>
            <a:r>
              <a:rPr lang="en-US" sz="2400"/>
              <a:t>This database can be used by Federal Services to </a:t>
            </a:r>
            <a:r>
              <a:rPr lang="en-US" sz="2400" b="1"/>
              <a:t>track</a:t>
            </a:r>
            <a:r>
              <a:rPr lang="en-US" sz="2400"/>
              <a:t> the emergencies, availability of vehicles and officers, their response time, and incident casualties.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0000" lnSpcReduction="20000"/>
          </a:bodyPr>
          <a:lstStyle/>
          <a:p>
            <a:pPr lvl="0"/>
            <a:r>
              <a:rPr lang="en-US" dirty="0"/>
              <a:t>Ensures the most complete and up-to-date information about an incident, which would allow a reliable decision-making process.</a:t>
            </a:r>
          </a:p>
          <a:p>
            <a:pPr lvl="0"/>
            <a:r>
              <a:rPr lang="en-US" dirty="0"/>
              <a:t>Allows all different emergency responder services and federal services to generate descriptive reports.</a:t>
            </a:r>
          </a:p>
          <a:p>
            <a:pPr lvl="0"/>
            <a:r>
              <a:rPr lang="en-US" dirty="0"/>
              <a:t>To provide insights based on each department’s response time. It will help departments to improve their response.</a:t>
            </a:r>
          </a:p>
          <a:p>
            <a:pPr lvl="0"/>
            <a:r>
              <a:rPr lang="en-US" dirty="0"/>
              <a:t>To analyze the number of emergencies in each county, which will help to improve the overall emergency response system county-wise.</a:t>
            </a:r>
          </a:p>
          <a:p>
            <a:pPr lvl="0"/>
            <a:r>
              <a:rPr lang="en-US" dirty="0"/>
              <a:t>Provides insights about the number of emergencies, officers responded to.</a:t>
            </a:r>
          </a:p>
          <a:p>
            <a:pPr lvl="0"/>
            <a:r>
              <a:rPr lang="en-US" dirty="0"/>
              <a:t>Provides information about the vehicle’s conditions &amp; availability.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774610" y="369492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BUSINESS PROBLEMS ADDRESSED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447" y="3478391"/>
            <a:ext cx="7731642" cy="159190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cs typeface="Algerian" panose="020F0502020204030204" pitchFamily="34" charset="0"/>
              </a:rPr>
              <a:t>ENTITY RELATIONSHIP DIAGRAM</a:t>
            </a:r>
          </a:p>
          <a:p>
            <a:pPr marL="0" indent="0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52717A9-6760-EC4D-8B73-A18880ED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23" y="0"/>
            <a:ext cx="985715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DATABASE IMPLEMENTATION</a:t>
            </a:r>
          </a:p>
        </p:txBody>
      </p:sp>
      <p:sp>
        <p:nvSpPr>
          <p:cNvPr id="91" name="Freeform: Shape 9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: Shape 9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1764099" y="1920239"/>
            <a:ext cx="9719063" cy="4661313"/>
          </a:xfrm>
        </p:spPr>
        <p:txBody>
          <a:bodyPr anchor="t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400" dirty="0">
                <a:cs typeface="Aharoni" panose="020F0502020204030204" pitchFamily="34" charset="0"/>
              </a:rPr>
              <a:t>Table-level CHECK constraint using Function</a:t>
            </a:r>
          </a:p>
          <a:p>
            <a:pPr lvl="1" algn="just"/>
            <a:r>
              <a:rPr lang="en-US" dirty="0">
                <a:cs typeface="Aharoni" panose="020F0502020204030204" pitchFamily="34" charset="0"/>
              </a:rPr>
              <a:t>On Department Entity: To ensure whether an emergency has been responded by any department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cs typeface="Aharoni" panose="020F0502020204030204" pitchFamily="34" charset="0"/>
              </a:rPr>
              <a:t> Computed Columns &amp; Trigger</a:t>
            </a:r>
          </a:p>
          <a:p>
            <a:pPr lvl="1" algn="just"/>
            <a:r>
              <a:rPr lang="en-US" dirty="0">
                <a:cs typeface="Aharoni" panose="020F0502020204030204" pitchFamily="34" charset="0"/>
              </a:rPr>
              <a:t>To calculate the Response Time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cs typeface="Aharoni" panose="020F0502020204030204" pitchFamily="34" charset="0"/>
              </a:rPr>
              <a:t> Data Encryption</a:t>
            </a:r>
          </a:p>
          <a:p>
            <a:pPr lvl="1" algn="just"/>
            <a:r>
              <a:rPr lang="en-US" dirty="0">
                <a:cs typeface="Aharoni" panose="020F0502020204030204" pitchFamily="34" charset="0"/>
              </a:rPr>
              <a:t>To encrypt Id Numbers of Officers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cs typeface="Aharoni" panose="020F0502020204030204" pitchFamily="34" charset="0"/>
              </a:rPr>
              <a:t> Views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cs typeface="Aharoni" panose="020F0502020204030204" pitchFamily="34" charset="0"/>
              </a:rPr>
              <a:t>The number of emergencies (in each department) by county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cs typeface="Aharoni" panose="020F0502020204030204" pitchFamily="34" charset="0"/>
              </a:rPr>
              <a:t>Vehicle’s &amp; Officer’s details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cs typeface="Aharoni" panose="020F0502020204030204" pitchFamily="34" charset="0"/>
              </a:rPr>
              <a:t>Patient details for given Emergency ID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cs typeface="Aharoni" panose="020F0502020204030204" pitchFamily="34" charset="0"/>
              </a:rPr>
              <a:t>Officer’s detail for given Emergency</a:t>
            </a:r>
            <a:endParaRPr lang="en-US" sz="2000" dirty="0">
              <a:cs typeface="Aharoni" panose="020F0502020204030204" pitchFamily="34" charset="0"/>
            </a:endParaRPr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871" y="475012"/>
            <a:ext cx="5339255" cy="95792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COMPUTED COLUMNS</a:t>
            </a:r>
          </a:p>
        </p:txBody>
      </p:sp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711" y="1786760"/>
            <a:ext cx="2774730" cy="1401080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US" sz="1400" dirty="0"/>
              <a:t>To calculate the response time of departments for each emergency using Department &amp; Emergency tables. The value is calculated by difference between Department’s ResponseTime &amp; Emergency’s DateAndTime.</a:t>
            </a:r>
          </a:p>
        </p:txBody>
      </p:sp>
      <p:pic>
        <p:nvPicPr>
          <p:cNvPr id="7" name="Content Placeholder 5" descr="A screenshot of a cell pho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0" y="3321269"/>
            <a:ext cx="11972260" cy="347764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952" y="1297270"/>
            <a:ext cx="7823200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63" y="369492"/>
            <a:ext cx="5475891" cy="11887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ENCRYPTION</a:t>
            </a:r>
          </a:p>
        </p:txBody>
      </p:sp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363" y="1927704"/>
            <a:ext cx="9367204" cy="9005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Encrypting Identification Numbers of all officers using AES_128 Algorithm in </a:t>
            </a:r>
            <a:r>
              <a:rPr lang="en-US" sz="2400" dirty="0" err="1"/>
              <a:t>MedicalOfficer</a:t>
            </a:r>
            <a:r>
              <a:rPr lang="en-US" sz="2400" dirty="0"/>
              <a:t>, </a:t>
            </a:r>
            <a:r>
              <a:rPr lang="en-US" sz="2400" dirty="0" err="1"/>
              <a:t>FireOfficer</a:t>
            </a:r>
            <a:r>
              <a:rPr lang="en-US" sz="2400" dirty="0"/>
              <a:t> &amp; </a:t>
            </a:r>
            <a:r>
              <a:rPr lang="en-US" sz="2400" dirty="0" err="1"/>
              <a:t>PoliceOfficer</a:t>
            </a:r>
            <a:r>
              <a:rPr lang="en-US" sz="2400" dirty="0"/>
              <a:t> tables.</a:t>
            </a:r>
          </a:p>
          <a:p>
            <a:endParaRPr lang="en-US" sz="2400" dirty="0"/>
          </a:p>
        </p:txBody>
      </p:sp>
      <p:pic>
        <p:nvPicPr>
          <p:cNvPr id="9" name="Picture 8" descr="A screenshot of a cell pho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6" y="3121572"/>
            <a:ext cx="11340662" cy="333157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72" y="351889"/>
            <a:ext cx="4131974" cy="11887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34" name="Freeform: Shap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317" y="517299"/>
            <a:ext cx="6565310" cy="27313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9527" y="1882974"/>
            <a:ext cx="396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view is to obtain the </a:t>
            </a:r>
            <a:r>
              <a:rPr lang="en-US" dirty="0" err="1"/>
              <a:t>vehicleID</a:t>
            </a:r>
            <a:r>
              <a:rPr lang="en-US" dirty="0"/>
              <a:t> and Officer's IDs who has used that vehicle in horizontal listing format.</a:t>
            </a:r>
          </a:p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22" y="3439983"/>
            <a:ext cx="11785305" cy="33376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6BBF24550A5344B30FCBB3A6500BA8" ma:contentTypeVersion="2" ma:contentTypeDescription="Create a new document." ma:contentTypeScope="" ma:versionID="b541761ccaec5673d1469a05d2131883">
  <xsd:schema xmlns:xsd="http://www.w3.org/2001/XMLSchema" xmlns:xs="http://www.w3.org/2001/XMLSchema" xmlns:p="http://schemas.microsoft.com/office/2006/metadata/properties" xmlns:ns2="aff7792a-be7e-483a-9569-c26fc1026f4c" targetNamespace="http://schemas.microsoft.com/office/2006/metadata/properties" ma:root="true" ma:fieldsID="06f53007e0b049bddbb281b958de2f00" ns2:_="">
    <xsd:import namespace="aff7792a-be7e-483a-9569-c26fc1026f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792a-be7e-483a-9569-c26fc1026f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E2114B-E146-4544-BAED-C94E09011592}"/>
</file>

<file path=customXml/itemProps2.xml><?xml version="1.0" encoding="utf-8"?>
<ds:datastoreItem xmlns:ds="http://schemas.openxmlformats.org/officeDocument/2006/customXml" ds:itemID="{78176BB4-DE24-457D-9828-23ED3728C33C}"/>
</file>

<file path=customXml/itemProps3.xml><?xml version="1.0" encoding="utf-8"?>
<ds:datastoreItem xmlns:ds="http://schemas.openxmlformats.org/officeDocument/2006/customXml" ds:itemID="{3A4BA5AF-40BD-489D-A9D5-7A414709FFCC}"/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342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Massachusetts Emergency Response System</vt:lpstr>
      <vt:lpstr>PURPOSE</vt:lpstr>
      <vt:lpstr>PowerPoint Presentation</vt:lpstr>
      <vt:lpstr>PowerPoint Presentation</vt:lpstr>
      <vt:lpstr>PowerPoint Presentation</vt:lpstr>
      <vt:lpstr>DATABASE IMPLEMENTATION</vt:lpstr>
      <vt:lpstr>COMPUTED COLUMNS</vt:lpstr>
      <vt:lpstr>DATA ENCRYPTION</vt:lpstr>
      <vt:lpstr>VIEWS</vt:lpstr>
      <vt:lpstr>VIEWS</vt:lpstr>
      <vt:lpstr>PowerPoint Presentation</vt:lpstr>
      <vt:lpstr>Number of Emergencies</vt:lpstr>
      <vt:lpstr>Active Vs Resolved Emergencies</vt:lpstr>
      <vt:lpstr>Vehicle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Massachusetts Emergency Response System</dc:title>
  <dc:creator>Vaibhavi Khamar</dc:creator>
  <cp:lastModifiedBy>Vaibhavi Khamar</cp:lastModifiedBy>
  <cp:revision>10</cp:revision>
  <dcterms:created xsi:type="dcterms:W3CDTF">2020-08-07T03:50:00Z</dcterms:created>
  <dcterms:modified xsi:type="dcterms:W3CDTF">2020-08-08T19:23:02Z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ContentTypeId">
    <vt:lpwstr>0x010100946BBF24550A5344B30FCBB3A6500BA8</vt:lpwstr>
  </property>
</Properties>
</file>