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6" r:id="rId1"/>
  </p:sldMasterIdLst>
  <p:sldIdLst>
    <p:sldId id="256" r:id="rId2"/>
    <p:sldId id="257" r:id="rId3"/>
    <p:sldId id="261" r:id="rId4"/>
    <p:sldId id="290" r:id="rId5"/>
    <p:sldId id="259" r:id="rId6"/>
    <p:sldId id="269" r:id="rId7"/>
    <p:sldId id="276" r:id="rId8"/>
    <p:sldId id="263" r:id="rId9"/>
    <p:sldId id="265" r:id="rId10"/>
    <p:sldId id="262" r:id="rId11"/>
    <p:sldId id="268" r:id="rId12"/>
    <p:sldId id="270" r:id="rId13"/>
    <p:sldId id="271" r:id="rId14"/>
    <p:sldId id="279" r:id="rId15"/>
    <p:sldId id="277" r:id="rId16"/>
    <p:sldId id="272" r:id="rId17"/>
    <p:sldId id="274" r:id="rId18"/>
    <p:sldId id="278" r:id="rId19"/>
    <p:sldId id="280" r:id="rId20"/>
    <p:sldId id="281" r:id="rId21"/>
    <p:sldId id="283" r:id="rId22"/>
    <p:sldId id="282" r:id="rId23"/>
    <p:sldId id="284" r:id="rId24"/>
    <p:sldId id="285" r:id="rId25"/>
    <p:sldId id="286" r:id="rId26"/>
    <p:sldId id="287" r:id="rId27"/>
    <p:sldId id="288" r:id="rId28"/>
    <p:sldId id="289"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p:restoredTop sz="94780"/>
  </p:normalViewPr>
  <p:slideViewPr>
    <p:cSldViewPr snapToGrid="0" snapToObjects="1">
      <p:cViewPr varScale="1">
        <p:scale>
          <a:sx n="89" d="100"/>
          <a:sy n="89" d="100"/>
        </p:scale>
        <p:origin x="192" y="8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87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223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90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355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54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47258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96186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99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973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70355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38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12/5/18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822086"/>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2" name="Rectangle 11">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59C91-7115-8946-9162-C1683891A50E}"/>
              </a:ext>
            </a:extLst>
          </p:cNvPr>
          <p:cNvSpPr>
            <a:spLocks noGrp="1"/>
          </p:cNvSpPr>
          <p:nvPr>
            <p:ph type="ctrTitle"/>
          </p:nvPr>
        </p:nvSpPr>
        <p:spPr>
          <a:xfrm>
            <a:off x="4124844" y="4828065"/>
            <a:ext cx="7006998" cy="1091535"/>
          </a:xfrm>
        </p:spPr>
        <p:txBody>
          <a:bodyPr vert="horz" lIns="91440" tIns="45720" rIns="91440" bIns="45720" rtlCol="0" anchor="t">
            <a:normAutofit/>
          </a:bodyPr>
          <a:lstStyle/>
          <a:p>
            <a:pPr algn="l"/>
            <a:r>
              <a:rPr lang="en-US" sz="5400" b="1" spc="100" dirty="0">
                <a:solidFill>
                  <a:schemeClr val="bg1"/>
                </a:solidFill>
              </a:rPr>
              <a:t>Picture generation</a:t>
            </a:r>
          </a:p>
        </p:txBody>
      </p:sp>
      <p:sp>
        <p:nvSpPr>
          <p:cNvPr id="14"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C33E1EE-D8C8-3844-984A-E61BCA77A339}"/>
              </a:ext>
            </a:extLst>
          </p:cNvPr>
          <p:cNvSpPr>
            <a:spLocks noGrp="1"/>
          </p:cNvSpPr>
          <p:nvPr>
            <p:ph type="subTitle" idx="1"/>
          </p:nvPr>
        </p:nvSpPr>
        <p:spPr>
          <a:xfrm>
            <a:off x="4217777" y="1781235"/>
            <a:ext cx="7006998" cy="2463136"/>
          </a:xfrm>
        </p:spPr>
        <p:txBody>
          <a:bodyPr vert="horz" lIns="45720" tIns="45720" rIns="45720" bIns="45720" rtlCol="0" anchor="b">
            <a:normAutofit/>
          </a:bodyPr>
          <a:lstStyle/>
          <a:p>
            <a:pPr>
              <a:lnSpc>
                <a:spcPct val="90000"/>
              </a:lnSpc>
            </a:pPr>
            <a:r>
              <a:rPr lang="en-US" sz="2400" b="1" cap="all" spc="200" dirty="0">
                <a:solidFill>
                  <a:srgbClr val="FFFFFF"/>
                </a:solidFill>
              </a:rPr>
              <a:t>Team 302</a:t>
            </a:r>
          </a:p>
          <a:p>
            <a:pPr>
              <a:lnSpc>
                <a:spcPct val="90000"/>
              </a:lnSpc>
            </a:pPr>
            <a:r>
              <a:rPr lang="en-US" sz="2000" cap="all" spc="200" dirty="0">
                <a:solidFill>
                  <a:srgbClr val="FFFFFF"/>
                </a:solidFill>
              </a:rPr>
              <a:t>Qixiang Zhou (001822974)</a:t>
            </a:r>
          </a:p>
          <a:p>
            <a:pPr>
              <a:lnSpc>
                <a:spcPct val="90000"/>
              </a:lnSpc>
            </a:pPr>
            <a:r>
              <a:rPr lang="en-US" sz="2000" cap="all" spc="200" dirty="0">
                <a:solidFill>
                  <a:srgbClr val="FFFFFF"/>
                </a:solidFill>
              </a:rPr>
              <a:t>Vaibhavi Khamar (001400149)</a:t>
            </a:r>
          </a:p>
          <a:p>
            <a:pPr>
              <a:lnSpc>
                <a:spcPct val="90000"/>
              </a:lnSpc>
            </a:pPr>
            <a:r>
              <a:rPr lang="en-US" sz="2000" cap="all" spc="200" dirty="0">
                <a:solidFill>
                  <a:srgbClr val="FFFFFF"/>
                </a:solidFill>
              </a:rPr>
              <a:t>Zhouwei wang (001443886)</a:t>
            </a:r>
          </a:p>
        </p:txBody>
      </p:sp>
      <p:cxnSp>
        <p:nvCxnSpPr>
          <p:cNvPr id="16" name="Straight Connector 15">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4341" y="132940"/>
            <a:ext cx="10058400" cy="860591"/>
          </a:xfrm>
        </p:spPr>
        <p:txBody>
          <a:bodyPr/>
          <a:lstStyle/>
          <a:p>
            <a:r>
              <a:rPr lang="en-US" altLang="zh-CN" dirty="0"/>
              <a:t>crossover</a:t>
            </a:r>
            <a:endParaRPr lang="zh-CN" altLang="en-US" dirty="0"/>
          </a:p>
        </p:txBody>
      </p:sp>
      <p:sp>
        <p:nvSpPr>
          <p:cNvPr id="6" name="文本框 5"/>
          <p:cNvSpPr txBox="1"/>
          <p:nvPr/>
        </p:nvSpPr>
        <p:spPr>
          <a:xfrm>
            <a:off x="1026506" y="1799253"/>
            <a:ext cx="1011115" cy="369332"/>
          </a:xfrm>
          <a:prstGeom prst="rect">
            <a:avLst/>
          </a:prstGeom>
          <a:noFill/>
        </p:spPr>
        <p:txBody>
          <a:bodyPr wrap="square" rtlCol="0">
            <a:spAutoFit/>
          </a:bodyPr>
          <a:lstStyle/>
          <a:p>
            <a:r>
              <a:rPr lang="en-US" altLang="zh-CN" dirty="0"/>
              <a:t>parents</a:t>
            </a:r>
            <a:endParaRPr lang="zh-CN" altLang="en-US" dirty="0"/>
          </a:p>
        </p:txBody>
      </p:sp>
      <p:sp>
        <p:nvSpPr>
          <p:cNvPr id="7" name="文本框 6"/>
          <p:cNvSpPr txBox="1"/>
          <p:nvPr/>
        </p:nvSpPr>
        <p:spPr>
          <a:xfrm>
            <a:off x="901210" y="2859843"/>
            <a:ext cx="1283676" cy="646331"/>
          </a:xfrm>
          <a:prstGeom prst="rect">
            <a:avLst/>
          </a:prstGeom>
          <a:noFill/>
        </p:spPr>
        <p:txBody>
          <a:bodyPr wrap="square" rtlCol="0">
            <a:spAutoFit/>
          </a:bodyPr>
          <a:lstStyle/>
          <a:p>
            <a:r>
              <a:rPr lang="en-US" altLang="zh-CN" dirty="0"/>
              <a:t>Temporary</a:t>
            </a:r>
          </a:p>
          <a:p>
            <a:r>
              <a:rPr lang="en-US" altLang="zh-CN" dirty="0"/>
              <a:t>children1</a:t>
            </a:r>
            <a:endParaRPr lang="zh-CN" altLang="en-US" dirty="0"/>
          </a:p>
        </p:txBody>
      </p:sp>
      <p:sp>
        <p:nvSpPr>
          <p:cNvPr id="20" name="文本框 19"/>
          <p:cNvSpPr txBox="1"/>
          <p:nvPr/>
        </p:nvSpPr>
        <p:spPr>
          <a:xfrm>
            <a:off x="938583" y="3964706"/>
            <a:ext cx="1283676" cy="646331"/>
          </a:xfrm>
          <a:prstGeom prst="rect">
            <a:avLst/>
          </a:prstGeom>
          <a:noFill/>
        </p:spPr>
        <p:txBody>
          <a:bodyPr wrap="square" rtlCol="0">
            <a:spAutoFit/>
          </a:bodyPr>
          <a:lstStyle/>
          <a:p>
            <a:r>
              <a:rPr lang="en-US" altLang="zh-CN" dirty="0"/>
              <a:t>Temporary</a:t>
            </a:r>
          </a:p>
          <a:p>
            <a:r>
              <a:rPr lang="en-US" altLang="zh-CN" dirty="0"/>
              <a:t>children2</a:t>
            </a:r>
            <a:endParaRPr lang="zh-CN" altLang="en-US" dirty="0"/>
          </a:p>
        </p:txBody>
      </p:sp>
      <p:sp>
        <p:nvSpPr>
          <p:cNvPr id="27" name="文本框 26"/>
          <p:cNvSpPr txBox="1"/>
          <p:nvPr/>
        </p:nvSpPr>
        <p:spPr>
          <a:xfrm>
            <a:off x="4334606" y="993531"/>
            <a:ext cx="2233246" cy="369332"/>
          </a:xfrm>
          <a:prstGeom prst="rect">
            <a:avLst/>
          </a:prstGeom>
          <a:noFill/>
        </p:spPr>
        <p:txBody>
          <a:bodyPr wrap="square" rtlCol="0">
            <a:spAutoFit/>
          </a:bodyPr>
          <a:lstStyle/>
          <a:p>
            <a:r>
              <a:rPr lang="en-US" altLang="zh-CN" dirty="0"/>
              <a:t>Random cut point1</a:t>
            </a:r>
            <a:endParaRPr lang="zh-CN" altLang="en-US" dirty="0"/>
          </a:p>
        </p:txBody>
      </p:sp>
      <p:sp>
        <p:nvSpPr>
          <p:cNvPr id="29" name="文本框 28"/>
          <p:cNvSpPr txBox="1"/>
          <p:nvPr/>
        </p:nvSpPr>
        <p:spPr>
          <a:xfrm>
            <a:off x="1077056" y="5659070"/>
            <a:ext cx="1107830" cy="369332"/>
          </a:xfrm>
          <a:prstGeom prst="rect">
            <a:avLst/>
          </a:prstGeom>
          <a:noFill/>
        </p:spPr>
        <p:txBody>
          <a:bodyPr wrap="square" rtlCol="0">
            <a:spAutoFit/>
          </a:bodyPr>
          <a:lstStyle/>
          <a:p>
            <a:r>
              <a:rPr lang="en-US" altLang="zh-CN" dirty="0"/>
              <a:t>children</a:t>
            </a:r>
            <a:endParaRPr lang="zh-CN" altLang="en-US" dirty="0"/>
          </a:p>
        </p:txBody>
      </p:sp>
      <p:sp>
        <p:nvSpPr>
          <p:cNvPr id="30" name="文本框 29"/>
          <p:cNvSpPr txBox="1"/>
          <p:nvPr/>
        </p:nvSpPr>
        <p:spPr>
          <a:xfrm>
            <a:off x="4629147" y="4978133"/>
            <a:ext cx="6938598" cy="646331"/>
          </a:xfrm>
          <a:prstGeom prst="rect">
            <a:avLst/>
          </a:prstGeom>
          <a:noFill/>
        </p:spPr>
        <p:txBody>
          <a:bodyPr wrap="square" rtlCol="0">
            <a:spAutoFit/>
          </a:bodyPr>
          <a:lstStyle/>
          <a:p>
            <a:r>
              <a:rPr lang="en-US" altLang="zh-CN" dirty="0"/>
              <a:t>Do random cut for</a:t>
            </a:r>
            <a:r>
              <a:rPr lang="zh-CN" altLang="en-US" dirty="0"/>
              <a:t>（</a:t>
            </a:r>
            <a:r>
              <a:rPr lang="en-US" altLang="zh-CN" dirty="0"/>
              <a:t>chromosome.length * 0.4</a:t>
            </a:r>
            <a:r>
              <a:rPr lang="zh-CN" altLang="en-US" dirty="0"/>
              <a:t>）</a:t>
            </a:r>
            <a:r>
              <a:rPr lang="en-US" altLang="zh-CN" dirty="0"/>
              <a:t> times</a:t>
            </a:r>
          </a:p>
          <a:p>
            <a:r>
              <a:rPr lang="en-US" altLang="zh-CN" dirty="0"/>
              <a:t>This means the children is 60% from father and 40% from mother.</a:t>
            </a:r>
            <a:endParaRPr lang="zh-CN" altLang="en-US" dirty="0"/>
          </a:p>
        </p:txBody>
      </p:sp>
      <p:graphicFrame>
        <p:nvGraphicFramePr>
          <p:cNvPr id="3" name="表格 2"/>
          <p:cNvGraphicFramePr>
            <a:graphicFrameLocks noGrp="1"/>
          </p:cNvGraphicFramePr>
          <p:nvPr>
            <p:extLst/>
          </p:nvPr>
        </p:nvGraphicFramePr>
        <p:xfrm>
          <a:off x="2184890" y="1508038"/>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958576246"/>
                  </a:ext>
                </a:extLst>
              </a:tr>
            </a:tbl>
          </a:graphicData>
        </a:graphic>
      </p:graphicFrame>
      <p:graphicFrame>
        <p:nvGraphicFramePr>
          <p:cNvPr id="41" name="表格 40"/>
          <p:cNvGraphicFramePr>
            <a:graphicFrameLocks noGrp="1"/>
          </p:cNvGraphicFramePr>
          <p:nvPr>
            <p:extLst/>
          </p:nvPr>
        </p:nvGraphicFramePr>
        <p:xfrm>
          <a:off x="2184890" y="2048417"/>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58576246"/>
                  </a:ext>
                </a:extLst>
              </a:tr>
            </a:tbl>
          </a:graphicData>
        </a:graphic>
      </p:graphicFrame>
      <p:sp>
        <p:nvSpPr>
          <p:cNvPr id="8" name="矩形 7"/>
          <p:cNvSpPr/>
          <p:nvPr/>
        </p:nvSpPr>
        <p:spPr>
          <a:xfrm>
            <a:off x="3420206" y="1200685"/>
            <a:ext cx="914400" cy="142435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p:cNvGraphicFramePr>
            <a:graphicFrameLocks noGrp="1"/>
          </p:cNvGraphicFramePr>
          <p:nvPr>
            <p:extLst/>
          </p:nvPr>
        </p:nvGraphicFramePr>
        <p:xfrm>
          <a:off x="2184890" y="2799978"/>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958576246"/>
                  </a:ext>
                </a:extLst>
              </a:tr>
            </a:tbl>
          </a:graphicData>
        </a:graphic>
      </p:graphicFrame>
      <p:graphicFrame>
        <p:nvGraphicFramePr>
          <p:cNvPr id="43" name="表格 42"/>
          <p:cNvGraphicFramePr>
            <a:graphicFrameLocks noGrp="1"/>
          </p:cNvGraphicFramePr>
          <p:nvPr>
            <p:extLst/>
          </p:nvPr>
        </p:nvGraphicFramePr>
        <p:xfrm>
          <a:off x="2184890" y="3340357"/>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58576246"/>
                  </a:ext>
                </a:extLst>
              </a:tr>
            </a:tbl>
          </a:graphicData>
        </a:graphic>
      </p:graphicFrame>
      <p:graphicFrame>
        <p:nvGraphicFramePr>
          <p:cNvPr id="44" name="表格 43"/>
          <p:cNvGraphicFramePr>
            <a:graphicFrameLocks noGrp="1"/>
          </p:cNvGraphicFramePr>
          <p:nvPr>
            <p:extLst/>
          </p:nvPr>
        </p:nvGraphicFramePr>
        <p:xfrm>
          <a:off x="2184886" y="3942165"/>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58576246"/>
                  </a:ext>
                </a:extLst>
              </a:tr>
            </a:tbl>
          </a:graphicData>
        </a:graphic>
      </p:graphicFrame>
      <p:graphicFrame>
        <p:nvGraphicFramePr>
          <p:cNvPr id="45" name="表格 44"/>
          <p:cNvGraphicFramePr>
            <a:graphicFrameLocks noGrp="1"/>
          </p:cNvGraphicFramePr>
          <p:nvPr>
            <p:extLst/>
          </p:nvPr>
        </p:nvGraphicFramePr>
        <p:xfrm>
          <a:off x="2184886" y="4482544"/>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958576246"/>
                  </a:ext>
                </a:extLst>
              </a:tr>
            </a:tbl>
          </a:graphicData>
        </a:graphic>
      </p:graphicFrame>
      <p:sp>
        <p:nvSpPr>
          <p:cNvPr id="46" name="文本框 45"/>
          <p:cNvSpPr txBox="1"/>
          <p:nvPr/>
        </p:nvSpPr>
        <p:spPr>
          <a:xfrm>
            <a:off x="8992329" y="2271273"/>
            <a:ext cx="2233246" cy="369332"/>
          </a:xfrm>
          <a:prstGeom prst="rect">
            <a:avLst/>
          </a:prstGeom>
          <a:noFill/>
        </p:spPr>
        <p:txBody>
          <a:bodyPr wrap="square" rtlCol="0">
            <a:spAutoFit/>
          </a:bodyPr>
          <a:lstStyle/>
          <a:p>
            <a:r>
              <a:rPr lang="en-US" altLang="zh-CN" dirty="0"/>
              <a:t>Random cut point2</a:t>
            </a:r>
            <a:endParaRPr lang="zh-CN" altLang="en-US" dirty="0"/>
          </a:p>
        </p:txBody>
      </p:sp>
      <p:sp>
        <p:nvSpPr>
          <p:cNvPr id="47" name="矩形 46"/>
          <p:cNvSpPr/>
          <p:nvPr/>
        </p:nvSpPr>
        <p:spPr>
          <a:xfrm>
            <a:off x="8077929" y="2650225"/>
            <a:ext cx="914400" cy="111732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045191" y="3860812"/>
            <a:ext cx="914400" cy="111732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45191" y="5091119"/>
            <a:ext cx="1573823" cy="369332"/>
          </a:xfrm>
          <a:prstGeom prst="rect">
            <a:avLst/>
          </a:prstGeom>
          <a:noFill/>
        </p:spPr>
        <p:txBody>
          <a:bodyPr wrap="square" rtlCol="0">
            <a:spAutoFit/>
          </a:bodyPr>
          <a:lstStyle/>
          <a:p>
            <a:r>
              <a:rPr lang="en-US" altLang="zh-CN" dirty="0"/>
              <a:t>……</a:t>
            </a:r>
            <a:endParaRPr lang="zh-CN" altLang="en-US" dirty="0"/>
          </a:p>
        </p:txBody>
      </p:sp>
      <p:sp>
        <p:nvSpPr>
          <p:cNvPr id="49" name="文本框 48"/>
          <p:cNvSpPr txBox="1"/>
          <p:nvPr/>
        </p:nvSpPr>
        <p:spPr>
          <a:xfrm>
            <a:off x="1392478" y="4988414"/>
            <a:ext cx="1573823" cy="369332"/>
          </a:xfrm>
          <a:prstGeom prst="rect">
            <a:avLst/>
          </a:prstGeom>
          <a:noFill/>
        </p:spPr>
        <p:txBody>
          <a:bodyPr wrap="square" rtlCol="0">
            <a:spAutoFit/>
          </a:bodyPr>
          <a:lstStyle/>
          <a:p>
            <a:r>
              <a:rPr lang="en-US" altLang="zh-CN" dirty="0"/>
              <a:t>……</a:t>
            </a:r>
            <a:endParaRPr lang="zh-CN" altLang="en-US" dirty="0"/>
          </a:p>
        </p:txBody>
      </p:sp>
      <p:graphicFrame>
        <p:nvGraphicFramePr>
          <p:cNvPr id="50" name="表格 49"/>
          <p:cNvGraphicFramePr>
            <a:graphicFrameLocks noGrp="1"/>
          </p:cNvGraphicFramePr>
          <p:nvPr>
            <p:extLst/>
          </p:nvPr>
        </p:nvGraphicFramePr>
        <p:xfrm>
          <a:off x="2288929" y="5653033"/>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58576246"/>
                  </a:ext>
                </a:extLst>
              </a:tr>
            </a:tbl>
          </a:graphicData>
        </a:graphic>
      </p:graphicFrame>
      <p:graphicFrame>
        <p:nvGraphicFramePr>
          <p:cNvPr id="51" name="表格 50"/>
          <p:cNvGraphicFramePr>
            <a:graphicFrameLocks noGrp="1"/>
          </p:cNvGraphicFramePr>
          <p:nvPr>
            <p:extLst/>
          </p:nvPr>
        </p:nvGraphicFramePr>
        <p:xfrm>
          <a:off x="2288929" y="6193412"/>
          <a:ext cx="6660170" cy="365760"/>
        </p:xfrm>
        <a:graphic>
          <a:graphicData uri="http://schemas.openxmlformats.org/drawingml/2006/table">
            <a:tbl>
              <a:tblPr firstRow="1" bandRow="1">
                <a:tableStyleId>{5C22544A-7EE6-4342-B048-85BDC9FD1C3A}</a:tableStyleId>
              </a:tblPr>
              <a:tblGrid>
                <a:gridCol w="666017">
                  <a:extLst>
                    <a:ext uri="{9D8B030D-6E8A-4147-A177-3AD203B41FA5}">
                      <a16:colId xmlns:a16="http://schemas.microsoft.com/office/drawing/2014/main" val="3001602669"/>
                    </a:ext>
                  </a:extLst>
                </a:gridCol>
                <a:gridCol w="666017">
                  <a:extLst>
                    <a:ext uri="{9D8B030D-6E8A-4147-A177-3AD203B41FA5}">
                      <a16:colId xmlns:a16="http://schemas.microsoft.com/office/drawing/2014/main" val="2592471410"/>
                    </a:ext>
                  </a:extLst>
                </a:gridCol>
                <a:gridCol w="666017">
                  <a:extLst>
                    <a:ext uri="{9D8B030D-6E8A-4147-A177-3AD203B41FA5}">
                      <a16:colId xmlns:a16="http://schemas.microsoft.com/office/drawing/2014/main" val="956034344"/>
                    </a:ext>
                  </a:extLst>
                </a:gridCol>
                <a:gridCol w="666017">
                  <a:extLst>
                    <a:ext uri="{9D8B030D-6E8A-4147-A177-3AD203B41FA5}">
                      <a16:colId xmlns:a16="http://schemas.microsoft.com/office/drawing/2014/main" val="1918953361"/>
                    </a:ext>
                  </a:extLst>
                </a:gridCol>
                <a:gridCol w="666017">
                  <a:extLst>
                    <a:ext uri="{9D8B030D-6E8A-4147-A177-3AD203B41FA5}">
                      <a16:colId xmlns:a16="http://schemas.microsoft.com/office/drawing/2014/main" val="353799701"/>
                    </a:ext>
                  </a:extLst>
                </a:gridCol>
                <a:gridCol w="666017">
                  <a:extLst>
                    <a:ext uri="{9D8B030D-6E8A-4147-A177-3AD203B41FA5}">
                      <a16:colId xmlns:a16="http://schemas.microsoft.com/office/drawing/2014/main" val="2242534012"/>
                    </a:ext>
                  </a:extLst>
                </a:gridCol>
                <a:gridCol w="666017">
                  <a:extLst>
                    <a:ext uri="{9D8B030D-6E8A-4147-A177-3AD203B41FA5}">
                      <a16:colId xmlns:a16="http://schemas.microsoft.com/office/drawing/2014/main" val="3439872266"/>
                    </a:ext>
                  </a:extLst>
                </a:gridCol>
                <a:gridCol w="666017">
                  <a:extLst>
                    <a:ext uri="{9D8B030D-6E8A-4147-A177-3AD203B41FA5}">
                      <a16:colId xmlns:a16="http://schemas.microsoft.com/office/drawing/2014/main" val="2561102918"/>
                    </a:ext>
                  </a:extLst>
                </a:gridCol>
                <a:gridCol w="666017">
                  <a:extLst>
                    <a:ext uri="{9D8B030D-6E8A-4147-A177-3AD203B41FA5}">
                      <a16:colId xmlns:a16="http://schemas.microsoft.com/office/drawing/2014/main" val="2122756511"/>
                    </a:ext>
                  </a:extLst>
                </a:gridCol>
                <a:gridCol w="666017">
                  <a:extLst>
                    <a:ext uri="{9D8B030D-6E8A-4147-A177-3AD203B41FA5}">
                      <a16:colId xmlns:a16="http://schemas.microsoft.com/office/drawing/2014/main" val="398981463"/>
                    </a:ext>
                  </a:extLst>
                </a:gridCol>
              </a:tblGrid>
              <a:tr h="253500">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958576246"/>
                  </a:ext>
                </a:extLst>
              </a:tr>
            </a:tbl>
          </a:graphicData>
        </a:graphic>
      </p:graphicFrame>
    </p:spTree>
    <p:extLst>
      <p:ext uri="{BB962C8B-B14F-4D97-AF65-F5344CB8AC3E}">
        <p14:creationId xmlns:p14="http://schemas.microsoft.com/office/powerpoint/2010/main" val="2948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Fitness</a:t>
            </a:r>
            <a:endParaRPr lang="zh-CN" altLang="en-US" dirty="0"/>
          </a:p>
        </p:txBody>
      </p:sp>
      <p:sp>
        <p:nvSpPr>
          <p:cNvPr id="3" name="内容占位符 2"/>
          <p:cNvSpPr>
            <a:spLocks noGrp="1"/>
          </p:cNvSpPr>
          <p:nvPr>
            <p:ph idx="1"/>
          </p:nvPr>
        </p:nvSpPr>
        <p:spPr>
          <a:xfrm>
            <a:off x="1069848" y="2121408"/>
            <a:ext cx="4548437" cy="2960546"/>
          </a:xfrm>
        </p:spPr>
        <p:txBody>
          <a:bodyPr>
            <a:normAutofit/>
          </a:bodyPr>
          <a:lstStyle/>
          <a:p>
            <a:pPr>
              <a:buFont typeface="Arial" panose="020B0604020202020204" pitchFamily="34" charset="0"/>
              <a:buChar char="•"/>
            </a:pPr>
            <a:r>
              <a:rPr lang="en-US" altLang="zh-CN" sz="2400" dirty="0"/>
              <a:t> Compare each pixels of the generated picture and the target picture</a:t>
            </a:r>
          </a:p>
          <a:p>
            <a:pPr>
              <a:buFont typeface="Arial" panose="020B0604020202020204" pitchFamily="34" charset="0"/>
              <a:buChar char="•"/>
            </a:pPr>
            <a:r>
              <a:rPr lang="en-US" altLang="zh-CN" sz="2400" dirty="0"/>
              <a:t> If the pixel is the same, then the fitness +10</a:t>
            </a:r>
          </a:p>
          <a:p>
            <a:pPr>
              <a:buFont typeface="Arial" panose="020B0604020202020204" pitchFamily="34" charset="0"/>
              <a:buChar char="•"/>
            </a:pPr>
            <a:r>
              <a:rPr lang="en-US" altLang="zh-CN" sz="2400" dirty="0"/>
              <a:t> If the pixel is not the same, then the fitness -5</a:t>
            </a:r>
          </a:p>
        </p:txBody>
      </p:sp>
      <p:sp>
        <p:nvSpPr>
          <p:cNvPr id="4" name="文本框 3"/>
          <p:cNvSpPr txBox="1"/>
          <p:nvPr/>
        </p:nvSpPr>
        <p:spPr>
          <a:xfrm>
            <a:off x="5835444" y="717046"/>
            <a:ext cx="3357254" cy="369332"/>
          </a:xfrm>
          <a:prstGeom prst="rect">
            <a:avLst/>
          </a:prstGeom>
          <a:noFill/>
        </p:spPr>
        <p:txBody>
          <a:bodyPr wrap="square" rtlCol="0">
            <a:spAutoFit/>
          </a:bodyPr>
          <a:lstStyle/>
          <a:p>
            <a:r>
              <a:rPr lang="en-US" altLang="zh-CN" dirty="0"/>
              <a:t>Phenotype(Generated picture)</a:t>
            </a:r>
            <a:endParaRPr lang="zh-CN" altLang="en-US" dirty="0"/>
          </a:p>
        </p:txBody>
      </p:sp>
      <p:sp>
        <p:nvSpPr>
          <p:cNvPr id="5" name="文本框 4"/>
          <p:cNvSpPr txBox="1"/>
          <p:nvPr/>
        </p:nvSpPr>
        <p:spPr>
          <a:xfrm>
            <a:off x="5835444" y="3419107"/>
            <a:ext cx="2050016" cy="369332"/>
          </a:xfrm>
          <a:prstGeom prst="rect">
            <a:avLst/>
          </a:prstGeom>
          <a:noFill/>
        </p:spPr>
        <p:txBody>
          <a:bodyPr wrap="square" rtlCol="0">
            <a:spAutoFit/>
          </a:bodyPr>
          <a:lstStyle/>
          <a:p>
            <a:r>
              <a:rPr lang="en-US" altLang="zh-CN" dirty="0"/>
              <a:t>Target picture</a:t>
            </a:r>
            <a:endParaRPr lang="zh-CN" altLang="en-US" dirty="0"/>
          </a:p>
        </p:txBody>
      </p:sp>
      <p:graphicFrame>
        <p:nvGraphicFramePr>
          <p:cNvPr id="6" name="表格 5"/>
          <p:cNvGraphicFramePr>
            <a:graphicFrameLocks noGrp="1"/>
          </p:cNvGraphicFramePr>
          <p:nvPr>
            <p:extLst/>
          </p:nvPr>
        </p:nvGraphicFramePr>
        <p:xfrm>
          <a:off x="5930187" y="1398329"/>
          <a:ext cx="2926880" cy="1828800"/>
        </p:xfrm>
        <a:graphic>
          <a:graphicData uri="http://schemas.openxmlformats.org/drawingml/2006/table">
            <a:tbl>
              <a:tblPr firstRow="1" bandRow="1">
                <a:tableStyleId>{5C22544A-7EE6-4342-B048-85BDC9FD1C3A}</a:tableStyleId>
              </a:tblPr>
              <a:tblGrid>
                <a:gridCol w="365860">
                  <a:extLst>
                    <a:ext uri="{9D8B030D-6E8A-4147-A177-3AD203B41FA5}">
                      <a16:colId xmlns:a16="http://schemas.microsoft.com/office/drawing/2014/main" val="3647109116"/>
                    </a:ext>
                  </a:extLst>
                </a:gridCol>
                <a:gridCol w="365860">
                  <a:extLst>
                    <a:ext uri="{9D8B030D-6E8A-4147-A177-3AD203B41FA5}">
                      <a16:colId xmlns:a16="http://schemas.microsoft.com/office/drawing/2014/main" val="242124526"/>
                    </a:ext>
                  </a:extLst>
                </a:gridCol>
                <a:gridCol w="365860">
                  <a:extLst>
                    <a:ext uri="{9D8B030D-6E8A-4147-A177-3AD203B41FA5}">
                      <a16:colId xmlns:a16="http://schemas.microsoft.com/office/drawing/2014/main" val="2425499436"/>
                    </a:ext>
                  </a:extLst>
                </a:gridCol>
                <a:gridCol w="375356">
                  <a:extLst>
                    <a:ext uri="{9D8B030D-6E8A-4147-A177-3AD203B41FA5}">
                      <a16:colId xmlns:a16="http://schemas.microsoft.com/office/drawing/2014/main" val="1758939716"/>
                    </a:ext>
                  </a:extLst>
                </a:gridCol>
                <a:gridCol w="356364">
                  <a:extLst>
                    <a:ext uri="{9D8B030D-6E8A-4147-A177-3AD203B41FA5}">
                      <a16:colId xmlns:a16="http://schemas.microsoft.com/office/drawing/2014/main" val="2668046265"/>
                    </a:ext>
                  </a:extLst>
                </a:gridCol>
                <a:gridCol w="365860">
                  <a:extLst>
                    <a:ext uri="{9D8B030D-6E8A-4147-A177-3AD203B41FA5}">
                      <a16:colId xmlns:a16="http://schemas.microsoft.com/office/drawing/2014/main" val="1192805210"/>
                    </a:ext>
                  </a:extLst>
                </a:gridCol>
                <a:gridCol w="365860">
                  <a:extLst>
                    <a:ext uri="{9D8B030D-6E8A-4147-A177-3AD203B41FA5}">
                      <a16:colId xmlns:a16="http://schemas.microsoft.com/office/drawing/2014/main" val="1473112200"/>
                    </a:ext>
                  </a:extLst>
                </a:gridCol>
                <a:gridCol w="365860">
                  <a:extLst>
                    <a:ext uri="{9D8B030D-6E8A-4147-A177-3AD203B41FA5}">
                      <a16:colId xmlns:a16="http://schemas.microsoft.com/office/drawing/2014/main" val="1491137705"/>
                    </a:ext>
                  </a:extLst>
                </a:gridCol>
              </a:tblGrid>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1413921085"/>
                  </a:ext>
                </a:extLst>
              </a:tr>
              <a:tr h="346197">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3875130"/>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3995050156"/>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1811755179"/>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3597613303"/>
                  </a:ext>
                </a:extLst>
              </a:tr>
            </a:tbl>
          </a:graphicData>
        </a:graphic>
      </p:graphicFrame>
      <p:graphicFrame>
        <p:nvGraphicFramePr>
          <p:cNvPr id="7" name="表格 6"/>
          <p:cNvGraphicFramePr>
            <a:graphicFrameLocks noGrp="1"/>
          </p:cNvGraphicFramePr>
          <p:nvPr>
            <p:extLst/>
          </p:nvPr>
        </p:nvGraphicFramePr>
        <p:xfrm>
          <a:off x="5930187" y="4060009"/>
          <a:ext cx="2926880" cy="1828800"/>
        </p:xfrm>
        <a:graphic>
          <a:graphicData uri="http://schemas.openxmlformats.org/drawingml/2006/table">
            <a:tbl>
              <a:tblPr firstRow="1" bandRow="1">
                <a:tableStyleId>{5C22544A-7EE6-4342-B048-85BDC9FD1C3A}</a:tableStyleId>
              </a:tblPr>
              <a:tblGrid>
                <a:gridCol w="365860">
                  <a:extLst>
                    <a:ext uri="{9D8B030D-6E8A-4147-A177-3AD203B41FA5}">
                      <a16:colId xmlns:a16="http://schemas.microsoft.com/office/drawing/2014/main" val="3647109116"/>
                    </a:ext>
                  </a:extLst>
                </a:gridCol>
                <a:gridCol w="365860">
                  <a:extLst>
                    <a:ext uri="{9D8B030D-6E8A-4147-A177-3AD203B41FA5}">
                      <a16:colId xmlns:a16="http://schemas.microsoft.com/office/drawing/2014/main" val="242124526"/>
                    </a:ext>
                  </a:extLst>
                </a:gridCol>
                <a:gridCol w="365860">
                  <a:extLst>
                    <a:ext uri="{9D8B030D-6E8A-4147-A177-3AD203B41FA5}">
                      <a16:colId xmlns:a16="http://schemas.microsoft.com/office/drawing/2014/main" val="2425499436"/>
                    </a:ext>
                  </a:extLst>
                </a:gridCol>
                <a:gridCol w="346049">
                  <a:extLst>
                    <a:ext uri="{9D8B030D-6E8A-4147-A177-3AD203B41FA5}">
                      <a16:colId xmlns:a16="http://schemas.microsoft.com/office/drawing/2014/main" val="1758939716"/>
                    </a:ext>
                  </a:extLst>
                </a:gridCol>
                <a:gridCol w="385671">
                  <a:extLst>
                    <a:ext uri="{9D8B030D-6E8A-4147-A177-3AD203B41FA5}">
                      <a16:colId xmlns:a16="http://schemas.microsoft.com/office/drawing/2014/main" val="2668046265"/>
                    </a:ext>
                  </a:extLst>
                </a:gridCol>
                <a:gridCol w="361675">
                  <a:extLst>
                    <a:ext uri="{9D8B030D-6E8A-4147-A177-3AD203B41FA5}">
                      <a16:colId xmlns:a16="http://schemas.microsoft.com/office/drawing/2014/main" val="1192805210"/>
                    </a:ext>
                  </a:extLst>
                </a:gridCol>
                <a:gridCol w="370045">
                  <a:extLst>
                    <a:ext uri="{9D8B030D-6E8A-4147-A177-3AD203B41FA5}">
                      <a16:colId xmlns:a16="http://schemas.microsoft.com/office/drawing/2014/main" val="1473112200"/>
                    </a:ext>
                  </a:extLst>
                </a:gridCol>
                <a:gridCol w="365860">
                  <a:extLst>
                    <a:ext uri="{9D8B030D-6E8A-4147-A177-3AD203B41FA5}">
                      <a16:colId xmlns:a16="http://schemas.microsoft.com/office/drawing/2014/main" val="1491137705"/>
                    </a:ext>
                  </a:extLst>
                </a:gridCol>
              </a:tblGrid>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1413921085"/>
                  </a:ext>
                </a:extLst>
              </a:tr>
              <a:tr h="346197">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3875130"/>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3995050156"/>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extLst>
                  <a:ext uri="{0D108BD9-81ED-4DB2-BD59-A6C34878D82A}">
                    <a16:rowId xmlns:a16="http://schemas.microsoft.com/office/drawing/2014/main" val="1811755179"/>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extLst>
                  <a:ext uri="{0D108BD9-81ED-4DB2-BD59-A6C34878D82A}">
                    <a16:rowId xmlns:a16="http://schemas.microsoft.com/office/drawing/2014/main" val="3597613303"/>
                  </a:ext>
                </a:extLst>
              </a:tr>
            </a:tbl>
          </a:graphicData>
        </a:graphic>
      </p:graphicFrame>
      <p:sp>
        <p:nvSpPr>
          <p:cNvPr id="8" name="矩形 7"/>
          <p:cNvSpPr/>
          <p:nvPr/>
        </p:nvSpPr>
        <p:spPr>
          <a:xfrm>
            <a:off x="8414238" y="1688123"/>
            <a:ext cx="527539" cy="52753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414237" y="4355123"/>
            <a:ext cx="527539" cy="52753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p:nvPr/>
        </p:nvCxnSpPr>
        <p:spPr>
          <a:xfrm>
            <a:off x="8941776" y="1926894"/>
            <a:ext cx="1772833" cy="949570"/>
          </a:xfrm>
          <a:prstGeom prst="bent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5400000" flipH="1" flipV="1">
            <a:off x="8513770" y="3304470"/>
            <a:ext cx="1742428" cy="886416"/>
          </a:xfrm>
          <a:prstGeom prst="bentConnector3">
            <a:avLst>
              <a:gd name="adj1" fmla="val -46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714609" y="2553298"/>
            <a:ext cx="1415562" cy="646331"/>
          </a:xfrm>
          <a:prstGeom prst="rect">
            <a:avLst/>
          </a:prstGeom>
          <a:noFill/>
        </p:spPr>
        <p:txBody>
          <a:bodyPr wrap="square" rtlCol="0">
            <a:spAutoFit/>
          </a:bodyPr>
          <a:lstStyle/>
          <a:p>
            <a:r>
              <a:rPr lang="en-US" altLang="zh-CN" dirty="0">
                <a:solidFill>
                  <a:srgbClr val="FFC000"/>
                </a:solidFill>
              </a:rPr>
              <a:t>Same</a:t>
            </a:r>
          </a:p>
          <a:p>
            <a:r>
              <a:rPr lang="en-US" altLang="zh-CN" dirty="0">
                <a:solidFill>
                  <a:srgbClr val="FFC000"/>
                </a:solidFill>
              </a:rPr>
              <a:t>Fitness+10</a:t>
            </a:r>
            <a:endParaRPr lang="zh-CN" altLang="en-US" dirty="0">
              <a:solidFill>
                <a:srgbClr val="FFC000"/>
              </a:solidFill>
            </a:endParaRPr>
          </a:p>
        </p:txBody>
      </p:sp>
      <p:sp>
        <p:nvSpPr>
          <p:cNvPr id="20" name="矩形 19"/>
          <p:cNvSpPr/>
          <p:nvPr/>
        </p:nvSpPr>
        <p:spPr>
          <a:xfrm>
            <a:off x="8413435" y="2792749"/>
            <a:ext cx="527539" cy="52753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21" name="矩形 20"/>
          <p:cNvSpPr/>
          <p:nvPr/>
        </p:nvSpPr>
        <p:spPr>
          <a:xfrm>
            <a:off x="8413434" y="5459749"/>
            <a:ext cx="527539" cy="52753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cxnSp>
        <p:nvCxnSpPr>
          <p:cNvPr id="22" name="肘形连接符 21"/>
          <p:cNvCxnSpPr/>
          <p:nvPr/>
        </p:nvCxnSpPr>
        <p:spPr>
          <a:xfrm>
            <a:off x="8940973" y="3031520"/>
            <a:ext cx="1772833" cy="949570"/>
          </a:xfrm>
          <a:prstGeom prst="bentConnector3">
            <a:avLst>
              <a:gd name="adj1" fmla="val 32642"/>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5400000" flipH="1" flipV="1">
            <a:off x="8360307" y="4561756"/>
            <a:ext cx="1742428" cy="581096"/>
          </a:xfrm>
          <a:prstGeom prst="bentConnector3">
            <a:avLst>
              <a:gd name="adj1" fmla="val 4081"/>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0713806" y="3657924"/>
            <a:ext cx="1415562" cy="646331"/>
          </a:xfrm>
          <a:prstGeom prst="rect">
            <a:avLst/>
          </a:prstGeom>
          <a:noFill/>
          <a:ln>
            <a:noFill/>
          </a:ln>
        </p:spPr>
        <p:txBody>
          <a:bodyPr wrap="square" rtlCol="0">
            <a:spAutoFit/>
          </a:bodyPr>
          <a:lstStyle/>
          <a:p>
            <a:r>
              <a:rPr lang="en-US" altLang="zh-CN" dirty="0">
                <a:solidFill>
                  <a:srgbClr val="92D050"/>
                </a:solidFill>
              </a:rPr>
              <a:t>Not Same</a:t>
            </a:r>
          </a:p>
          <a:p>
            <a:r>
              <a:rPr lang="en-US" altLang="zh-CN" dirty="0">
                <a:solidFill>
                  <a:srgbClr val="92D050"/>
                </a:solidFill>
              </a:rPr>
              <a:t>Fitness-5</a:t>
            </a:r>
            <a:endParaRPr lang="zh-CN" altLang="en-US" dirty="0">
              <a:solidFill>
                <a:srgbClr val="92D050"/>
              </a:solidFill>
            </a:endParaRPr>
          </a:p>
        </p:txBody>
      </p:sp>
    </p:spTree>
    <p:extLst>
      <p:ext uri="{BB962C8B-B14F-4D97-AF65-F5344CB8AC3E}">
        <p14:creationId xmlns:p14="http://schemas.microsoft.com/office/powerpoint/2010/main" val="85990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8937-E32A-584C-972D-2B0D196D50F2}"/>
              </a:ext>
            </a:extLst>
          </p:cNvPr>
          <p:cNvSpPr>
            <a:spLocks noGrp="1"/>
          </p:cNvSpPr>
          <p:nvPr>
            <p:ph type="title"/>
          </p:nvPr>
        </p:nvSpPr>
        <p:spPr>
          <a:xfrm>
            <a:off x="1024128" y="585216"/>
            <a:ext cx="9720072" cy="1483427"/>
          </a:xfrm>
        </p:spPr>
        <p:txBody>
          <a:bodyPr/>
          <a:lstStyle/>
          <a:p>
            <a:r>
              <a:rPr lang="en-US" dirty="0"/>
              <a:t>pictures</a:t>
            </a:r>
          </a:p>
        </p:txBody>
      </p:sp>
      <p:pic>
        <p:nvPicPr>
          <p:cNvPr id="4" name="Content Placeholder 3">
            <a:extLst>
              <a:ext uri="{FF2B5EF4-FFF2-40B4-BE49-F238E27FC236}">
                <a16:creationId xmlns:a16="http://schemas.microsoft.com/office/drawing/2014/main" id="{6397B070-CD1C-B446-8D87-F80046FB69FE}"/>
              </a:ext>
            </a:extLst>
          </p:cNvPr>
          <p:cNvPicPr>
            <a:picLocks noGrp="1" noChangeAspect="1"/>
          </p:cNvPicPr>
          <p:nvPr>
            <p:ph idx="1"/>
          </p:nvPr>
        </p:nvPicPr>
        <p:blipFill>
          <a:blip r:embed="rId2"/>
          <a:stretch>
            <a:fillRect/>
          </a:stretch>
        </p:blipFill>
        <p:spPr>
          <a:xfrm>
            <a:off x="5253251" y="2067358"/>
            <a:ext cx="1873486" cy="4022725"/>
          </a:xfrm>
          <a:prstGeom prst="rect">
            <a:avLst/>
          </a:prstGeom>
        </p:spPr>
      </p:pic>
      <p:pic>
        <p:nvPicPr>
          <p:cNvPr id="5" name="Picture 4">
            <a:extLst>
              <a:ext uri="{FF2B5EF4-FFF2-40B4-BE49-F238E27FC236}">
                <a16:creationId xmlns:a16="http://schemas.microsoft.com/office/drawing/2014/main" id="{E9700E1B-9490-5643-8D31-4092C8190724}"/>
              </a:ext>
            </a:extLst>
          </p:cNvPr>
          <p:cNvPicPr>
            <a:picLocks noChangeAspect="1"/>
          </p:cNvPicPr>
          <p:nvPr/>
        </p:nvPicPr>
        <p:blipFill>
          <a:blip r:embed="rId3"/>
          <a:stretch>
            <a:fillRect/>
          </a:stretch>
        </p:blipFill>
        <p:spPr>
          <a:xfrm>
            <a:off x="1024128" y="2068643"/>
            <a:ext cx="1921206" cy="4026180"/>
          </a:xfrm>
          <a:prstGeom prst="rect">
            <a:avLst/>
          </a:prstGeom>
        </p:spPr>
      </p:pic>
      <p:pic>
        <p:nvPicPr>
          <p:cNvPr id="6" name="Picture 5">
            <a:extLst>
              <a:ext uri="{FF2B5EF4-FFF2-40B4-BE49-F238E27FC236}">
                <a16:creationId xmlns:a16="http://schemas.microsoft.com/office/drawing/2014/main" id="{BA7CBE3D-E0D5-864F-8D10-6BA5D3471DA5}"/>
              </a:ext>
            </a:extLst>
          </p:cNvPr>
          <p:cNvPicPr>
            <a:picLocks noChangeAspect="1"/>
          </p:cNvPicPr>
          <p:nvPr/>
        </p:nvPicPr>
        <p:blipFill>
          <a:blip r:embed="rId4"/>
          <a:stretch>
            <a:fillRect/>
          </a:stretch>
        </p:blipFill>
        <p:spPr>
          <a:xfrm>
            <a:off x="3147042" y="2068643"/>
            <a:ext cx="1904501" cy="4026180"/>
          </a:xfrm>
          <a:prstGeom prst="rect">
            <a:avLst/>
          </a:prstGeom>
        </p:spPr>
      </p:pic>
      <p:pic>
        <p:nvPicPr>
          <p:cNvPr id="8" name="Picture 7">
            <a:extLst>
              <a:ext uri="{FF2B5EF4-FFF2-40B4-BE49-F238E27FC236}">
                <a16:creationId xmlns:a16="http://schemas.microsoft.com/office/drawing/2014/main" id="{B3E63B92-9952-0B4C-93F9-FFC0021BFC09}"/>
              </a:ext>
            </a:extLst>
          </p:cNvPr>
          <p:cNvPicPr>
            <a:picLocks noChangeAspect="1"/>
          </p:cNvPicPr>
          <p:nvPr/>
        </p:nvPicPr>
        <p:blipFill>
          <a:blip r:embed="rId5"/>
          <a:stretch>
            <a:fillRect/>
          </a:stretch>
        </p:blipFill>
        <p:spPr>
          <a:xfrm>
            <a:off x="7328445" y="2063903"/>
            <a:ext cx="1900089" cy="4026180"/>
          </a:xfrm>
          <a:prstGeom prst="rect">
            <a:avLst/>
          </a:prstGeom>
        </p:spPr>
      </p:pic>
      <p:sp>
        <p:nvSpPr>
          <p:cNvPr id="9" name="TextBox 8">
            <a:extLst>
              <a:ext uri="{FF2B5EF4-FFF2-40B4-BE49-F238E27FC236}">
                <a16:creationId xmlns:a16="http://schemas.microsoft.com/office/drawing/2014/main" id="{5E7F695C-58C8-4347-B653-E1F452F56266}"/>
              </a:ext>
            </a:extLst>
          </p:cNvPr>
          <p:cNvSpPr txBox="1"/>
          <p:nvPr/>
        </p:nvSpPr>
        <p:spPr>
          <a:xfrm>
            <a:off x="257908" y="6094823"/>
            <a:ext cx="11676184" cy="369332"/>
          </a:xfrm>
          <a:prstGeom prst="rect">
            <a:avLst/>
          </a:prstGeom>
          <a:noFill/>
        </p:spPr>
        <p:txBody>
          <a:bodyPr wrap="square" rtlCol="0">
            <a:spAutoFit/>
          </a:bodyPr>
          <a:lstStyle/>
          <a:p>
            <a:r>
              <a:rPr lang="en-US" dirty="0"/>
              <a:t>Generation:        1       			       23				   200			       340				   target</a:t>
            </a:r>
          </a:p>
        </p:txBody>
      </p:sp>
      <p:pic>
        <p:nvPicPr>
          <p:cNvPr id="10" name="Picture 9">
            <a:extLst>
              <a:ext uri="{FF2B5EF4-FFF2-40B4-BE49-F238E27FC236}">
                <a16:creationId xmlns:a16="http://schemas.microsoft.com/office/drawing/2014/main" id="{A5D206E1-9E64-6840-A193-3A7C5FF982C4}"/>
              </a:ext>
            </a:extLst>
          </p:cNvPr>
          <p:cNvPicPr>
            <a:picLocks noChangeAspect="1"/>
          </p:cNvPicPr>
          <p:nvPr/>
        </p:nvPicPr>
        <p:blipFill>
          <a:blip r:embed="rId6"/>
          <a:stretch>
            <a:fillRect/>
          </a:stretch>
        </p:blipFill>
        <p:spPr>
          <a:xfrm>
            <a:off x="9430242" y="2063903"/>
            <a:ext cx="1909678" cy="4028751"/>
          </a:xfrm>
          <a:prstGeom prst="rect">
            <a:avLst/>
          </a:prstGeom>
        </p:spPr>
      </p:pic>
    </p:spTree>
    <p:extLst>
      <p:ext uri="{BB962C8B-B14F-4D97-AF65-F5344CB8AC3E}">
        <p14:creationId xmlns:p14="http://schemas.microsoft.com/office/powerpoint/2010/main" val="232542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A673D-8767-4240-AFF8-28A4C5A1B3DA}"/>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a:t>Second approach</a:t>
            </a:r>
          </a:p>
        </p:txBody>
      </p:sp>
      <p:cxnSp>
        <p:nvCxnSpPr>
          <p:cNvPr id="17" name="Straight Connector 16">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22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BD0C-B88B-D946-941F-104AE32B04D2}"/>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1DAD9277-8CF6-9D46-865D-E0F4A1F716D8}"/>
              </a:ext>
            </a:extLst>
          </p:cNvPr>
          <p:cNvSpPr>
            <a:spLocks noGrp="1"/>
          </p:cNvSpPr>
          <p:nvPr>
            <p:ph idx="1"/>
          </p:nvPr>
        </p:nvSpPr>
        <p:spPr/>
        <p:txBody>
          <a:bodyPr>
            <a:normAutofit/>
          </a:bodyPr>
          <a:lstStyle/>
          <a:p>
            <a:pPr>
              <a:buFont typeface="Wingdings" pitchFamily="2" charset="2"/>
              <a:buChar char="Ø"/>
            </a:pPr>
            <a:r>
              <a:rPr lang="en-US" sz="3600" dirty="0"/>
              <a:t>Draw random line to consist a picture.</a:t>
            </a:r>
          </a:p>
          <a:p>
            <a:pPr>
              <a:buFont typeface="Wingdings" pitchFamily="2" charset="2"/>
              <a:buChar char="Ø"/>
            </a:pPr>
            <a:r>
              <a:rPr lang="en-US" sz="3600" dirty="0"/>
              <a:t>Gene: line; Chromosome: lines; Individual: 2D-Array</a:t>
            </a:r>
          </a:p>
          <a:p>
            <a:pPr>
              <a:buFont typeface="Wingdings" pitchFamily="2" charset="2"/>
              <a:buChar char="Ø"/>
            </a:pPr>
            <a:r>
              <a:rPr lang="en-US" sz="3600" dirty="0"/>
              <a:t>Fixed chromosome size</a:t>
            </a:r>
          </a:p>
          <a:p>
            <a:pPr>
              <a:buFont typeface="Wingdings" pitchFamily="2" charset="2"/>
              <a:buChar char="Ø"/>
            </a:pPr>
            <a:r>
              <a:rPr lang="en-US" sz="3600" dirty="0"/>
              <a:t>Initial 5000 individuals, and evolve to 50000 individuals</a:t>
            </a:r>
          </a:p>
        </p:txBody>
      </p:sp>
    </p:spTree>
    <p:extLst>
      <p:ext uri="{BB962C8B-B14F-4D97-AF65-F5344CB8AC3E}">
        <p14:creationId xmlns:p14="http://schemas.microsoft.com/office/powerpoint/2010/main" val="225877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2885-1093-D449-9C3C-3F83ED86A77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D4FFED7-F36D-2C4B-BFDC-F122914AF52C}"/>
              </a:ext>
            </a:extLst>
          </p:cNvPr>
          <p:cNvSpPr>
            <a:spLocks noGrp="1"/>
          </p:cNvSpPr>
          <p:nvPr>
            <p:ph idx="1"/>
          </p:nvPr>
        </p:nvSpPr>
        <p:spPr/>
        <p:txBody>
          <a:bodyPr>
            <a:normAutofit/>
          </a:bodyPr>
          <a:lstStyle/>
          <a:p>
            <a:pPr>
              <a:buFont typeface="Wingdings" pitchFamily="2" charset="2"/>
              <a:buChar char="Ø"/>
            </a:pPr>
            <a:r>
              <a:rPr lang="en-US" sz="3600" dirty="0"/>
              <a:t>Gene class consist two position (x1, y1) and (x2, y2)</a:t>
            </a:r>
          </a:p>
          <a:p>
            <a:pPr>
              <a:buFont typeface="Wingdings" pitchFamily="2" charset="2"/>
              <a:buChar char="Ø"/>
            </a:pPr>
            <a:r>
              <a:rPr lang="en-US" sz="3600" dirty="0"/>
              <a:t>Use sequence container to store genes, and use toPhenotype() function to create 2D-Array</a:t>
            </a:r>
          </a:p>
          <a:p>
            <a:pPr>
              <a:buFont typeface="Wingdings" pitchFamily="2" charset="2"/>
              <a:buChar char="Ø"/>
            </a:pPr>
            <a:r>
              <a:rPr lang="en-US" sz="3600" dirty="0"/>
              <a:t>When gene present duplicated will override the value for that pixel</a:t>
            </a:r>
          </a:p>
          <a:p>
            <a:pPr>
              <a:buFont typeface="Wingdings" pitchFamily="2" charset="2"/>
              <a:buChar char="Ø"/>
            </a:pPr>
            <a:endParaRPr lang="en-US" sz="3600" dirty="0"/>
          </a:p>
        </p:txBody>
      </p:sp>
    </p:spTree>
    <p:extLst>
      <p:ext uri="{BB962C8B-B14F-4D97-AF65-F5344CB8AC3E}">
        <p14:creationId xmlns:p14="http://schemas.microsoft.com/office/powerpoint/2010/main" val="990262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8FC4-0C97-3445-BFDA-37C90CF5B8DE}"/>
              </a:ext>
            </a:extLst>
          </p:cNvPr>
          <p:cNvSpPr>
            <a:spLocks noGrp="1"/>
          </p:cNvSpPr>
          <p:nvPr>
            <p:ph type="title"/>
          </p:nvPr>
        </p:nvSpPr>
        <p:spPr/>
        <p:txBody>
          <a:bodyPr/>
          <a:lstStyle/>
          <a:p>
            <a:r>
              <a:rPr lang="en-US" dirty="0"/>
              <a:t>pictures</a:t>
            </a:r>
          </a:p>
        </p:txBody>
      </p:sp>
      <p:pic>
        <p:nvPicPr>
          <p:cNvPr id="4" name="Picture 3">
            <a:extLst>
              <a:ext uri="{FF2B5EF4-FFF2-40B4-BE49-F238E27FC236}">
                <a16:creationId xmlns:a16="http://schemas.microsoft.com/office/drawing/2014/main" id="{C8560AEE-3850-B347-A0F0-71B88F75E39C}"/>
              </a:ext>
            </a:extLst>
          </p:cNvPr>
          <p:cNvPicPr>
            <a:picLocks noChangeAspect="1"/>
          </p:cNvPicPr>
          <p:nvPr/>
        </p:nvPicPr>
        <p:blipFill>
          <a:blip r:embed="rId2"/>
          <a:stretch>
            <a:fillRect/>
          </a:stretch>
        </p:blipFill>
        <p:spPr>
          <a:xfrm>
            <a:off x="2760539" y="1937444"/>
            <a:ext cx="2134089" cy="4491837"/>
          </a:xfrm>
          <a:prstGeom prst="rect">
            <a:avLst/>
          </a:prstGeom>
        </p:spPr>
      </p:pic>
      <p:pic>
        <p:nvPicPr>
          <p:cNvPr id="5" name="Picture 4">
            <a:extLst>
              <a:ext uri="{FF2B5EF4-FFF2-40B4-BE49-F238E27FC236}">
                <a16:creationId xmlns:a16="http://schemas.microsoft.com/office/drawing/2014/main" id="{9D63989A-0DB9-1C47-9A20-A4F5FF4CC523}"/>
              </a:ext>
            </a:extLst>
          </p:cNvPr>
          <p:cNvPicPr>
            <a:picLocks noChangeAspect="1"/>
          </p:cNvPicPr>
          <p:nvPr/>
        </p:nvPicPr>
        <p:blipFill>
          <a:blip r:embed="rId3"/>
          <a:stretch>
            <a:fillRect/>
          </a:stretch>
        </p:blipFill>
        <p:spPr>
          <a:xfrm>
            <a:off x="6755064" y="1937444"/>
            <a:ext cx="2128699" cy="4491837"/>
          </a:xfrm>
          <a:prstGeom prst="rect">
            <a:avLst/>
          </a:prstGeom>
        </p:spPr>
      </p:pic>
      <p:sp>
        <p:nvSpPr>
          <p:cNvPr id="6" name="TextBox 5">
            <a:extLst>
              <a:ext uri="{FF2B5EF4-FFF2-40B4-BE49-F238E27FC236}">
                <a16:creationId xmlns:a16="http://schemas.microsoft.com/office/drawing/2014/main" id="{9C5ED786-95B8-D34C-9367-3C0596F26B0B}"/>
              </a:ext>
            </a:extLst>
          </p:cNvPr>
          <p:cNvSpPr txBox="1"/>
          <p:nvPr/>
        </p:nvSpPr>
        <p:spPr>
          <a:xfrm>
            <a:off x="1919265" y="1568112"/>
            <a:ext cx="7929797" cy="369332"/>
          </a:xfrm>
          <a:prstGeom prst="rect">
            <a:avLst/>
          </a:prstGeom>
          <a:noFill/>
        </p:spPr>
        <p:txBody>
          <a:bodyPr wrap="square" rtlCol="0">
            <a:spAutoFit/>
          </a:bodyPr>
          <a:lstStyle/>
          <a:p>
            <a:r>
              <a:rPr lang="en-US" dirty="0"/>
              <a:t>		   One individual						        Target</a:t>
            </a:r>
          </a:p>
        </p:txBody>
      </p:sp>
    </p:spTree>
    <p:extLst>
      <p:ext uri="{BB962C8B-B14F-4D97-AF65-F5344CB8AC3E}">
        <p14:creationId xmlns:p14="http://schemas.microsoft.com/office/powerpoint/2010/main" val="39126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1DA91E-1D53-3D4D-AD1E-75D821AA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Oval 5">
            <a:extLst>
              <a:ext uri="{FF2B5EF4-FFF2-40B4-BE49-F238E27FC236}">
                <a16:creationId xmlns:a16="http://schemas.microsoft.com/office/drawing/2014/main" id="{5564F806-80F5-3C49-B09F-43BE1AFB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28AA7C00-9747-744F-84AD-7E31CFC0F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16B62966-F051-1C4E-B4D9-B1D556E4F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74A43A7-4560-E44B-90FA-D9D33316A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6D9979-1239-E848-8101-69B8673B9FE5}"/>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Third approach</a:t>
            </a:r>
          </a:p>
        </p:txBody>
      </p:sp>
      <p:cxnSp>
        <p:nvCxnSpPr>
          <p:cNvPr id="10" name="Straight Connector 9">
            <a:extLst>
              <a:ext uri="{FF2B5EF4-FFF2-40B4-BE49-F238E27FC236}">
                <a16:creationId xmlns:a16="http://schemas.microsoft.com/office/drawing/2014/main" id="{37B5BCAC-952C-8641-88FF-76902CB197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89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04D9-F711-3F40-93E6-608105B31B1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9EA64C21-5D78-2D43-9FC1-E76AE86980E9}"/>
              </a:ext>
            </a:extLst>
          </p:cNvPr>
          <p:cNvSpPr>
            <a:spLocks noGrp="1"/>
          </p:cNvSpPr>
          <p:nvPr>
            <p:ph idx="1"/>
          </p:nvPr>
        </p:nvSpPr>
        <p:spPr/>
        <p:txBody>
          <a:bodyPr/>
          <a:lstStyle/>
          <a:p>
            <a:r>
              <a:rPr lang="en-US" dirty="0"/>
              <a:t>For the first two approach:</a:t>
            </a:r>
          </a:p>
          <a:p>
            <a:pPr marL="457200" indent="-457200">
              <a:buFont typeface="+mj-lt"/>
              <a:buAutoNum type="arabicPeriod"/>
            </a:pPr>
            <a:r>
              <a:rPr lang="en-US" dirty="0"/>
              <a:t>0, 1 to present each pixel.</a:t>
            </a:r>
          </a:p>
          <a:p>
            <a:pPr marL="457200" indent="-457200">
              <a:buFont typeface="+mj-lt"/>
              <a:buAutoNum type="arabicPeriod"/>
            </a:pPr>
            <a:r>
              <a:rPr lang="en-US" dirty="0"/>
              <a:t>Fixed chromosome size</a:t>
            </a:r>
          </a:p>
          <a:p>
            <a:pPr marL="457200" indent="-457200">
              <a:buFont typeface="+mj-lt"/>
              <a:buAutoNum type="arabicPeriod"/>
            </a:pPr>
            <a:r>
              <a:rPr lang="en-US" dirty="0"/>
              <a:t>Hit the target value for each pixel to increase the fitness</a:t>
            </a:r>
          </a:p>
          <a:p>
            <a:pPr marL="0" indent="0">
              <a:buNone/>
            </a:pPr>
            <a:r>
              <a:rPr lang="en-US" dirty="0"/>
              <a:t> Those features above may lead to the solution not present very well so we need to design the experiment</a:t>
            </a:r>
          </a:p>
        </p:txBody>
      </p:sp>
    </p:spTree>
    <p:extLst>
      <p:ext uri="{BB962C8B-B14F-4D97-AF65-F5344CB8AC3E}">
        <p14:creationId xmlns:p14="http://schemas.microsoft.com/office/powerpoint/2010/main" val="297994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A990-81F6-B448-98AB-968CF5015369}"/>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59D4EF8A-75EF-4541-A7ED-8283F7DA7FA8}"/>
              </a:ext>
            </a:extLst>
          </p:cNvPr>
          <p:cNvSpPr>
            <a:spLocks noGrp="1"/>
          </p:cNvSpPr>
          <p:nvPr>
            <p:ph idx="1"/>
          </p:nvPr>
        </p:nvSpPr>
        <p:spPr/>
        <p:txBody>
          <a:bodyPr/>
          <a:lstStyle/>
          <a:p>
            <a:pPr>
              <a:buFont typeface="Wingdings" pitchFamily="2" charset="2"/>
              <a:buChar char="Ø"/>
            </a:pPr>
            <a:r>
              <a:rPr lang="en-US" dirty="0"/>
              <a:t>Use circle (Gene) to generation picture</a:t>
            </a:r>
          </a:p>
          <a:p>
            <a:pPr>
              <a:buFont typeface="Wingdings" pitchFamily="2" charset="2"/>
              <a:buChar char="Ø"/>
            </a:pPr>
            <a:r>
              <a:rPr lang="en-US" dirty="0"/>
              <a:t>Use RGB to present each pixel (with color)</a:t>
            </a:r>
          </a:p>
          <a:p>
            <a:pPr>
              <a:buFont typeface="Wingdings" pitchFamily="2" charset="2"/>
              <a:buChar char="Ø"/>
            </a:pPr>
            <a:r>
              <a:rPr lang="en-US" dirty="0"/>
              <a:t>Chromosome size will increase with the generation number</a:t>
            </a:r>
          </a:p>
          <a:p>
            <a:pPr>
              <a:buFont typeface="Wingdings" pitchFamily="2" charset="2"/>
              <a:buChar char="Ø"/>
            </a:pPr>
            <a:r>
              <a:rPr lang="en-US" dirty="0"/>
              <a:t>Mutation change the gene’s attributes and make it present first</a:t>
            </a:r>
          </a:p>
          <a:p>
            <a:pPr>
              <a:buFont typeface="Wingdings" pitchFamily="2" charset="2"/>
              <a:buChar char="Ø"/>
            </a:pPr>
            <a:r>
              <a:rPr lang="en-US" dirty="0"/>
              <a:t>Count the difference between RGB and add into fitness value</a:t>
            </a:r>
          </a:p>
        </p:txBody>
      </p:sp>
    </p:spTree>
    <p:extLst>
      <p:ext uri="{BB962C8B-B14F-4D97-AF65-F5344CB8AC3E}">
        <p14:creationId xmlns:p14="http://schemas.microsoft.com/office/powerpoint/2010/main" val="156278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76BDE-3653-1C46-BAEE-0FC00300A07F}"/>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Introduction</a:t>
            </a:r>
          </a:p>
        </p:txBody>
      </p:sp>
      <p:sp>
        <p:nvSpPr>
          <p:cNvPr id="32" name="Content Placeholder 31">
            <a:extLst>
              <a:ext uri="{FF2B5EF4-FFF2-40B4-BE49-F238E27FC236}">
                <a16:creationId xmlns:a16="http://schemas.microsoft.com/office/drawing/2014/main" id="{7B8F9FC6-CAB6-204D-B712-8791AA0DB007}"/>
              </a:ext>
            </a:extLst>
          </p:cNvPr>
          <p:cNvSpPr>
            <a:spLocks noGrp="1"/>
          </p:cNvSpPr>
          <p:nvPr>
            <p:ph idx="1"/>
          </p:nvPr>
        </p:nvSpPr>
        <p:spPr>
          <a:xfrm>
            <a:off x="5114925" y="804333"/>
            <a:ext cx="6399301" cy="5684309"/>
          </a:xfrm>
        </p:spPr>
        <p:txBody>
          <a:bodyPr anchor="ctr">
            <a:normAutofit/>
          </a:bodyPr>
          <a:lstStyle/>
          <a:p>
            <a:pPr lvl="0" algn="just"/>
            <a:r>
              <a:rPr lang="en-IN" sz="2400" dirty="0"/>
              <a:t>This problem uses a </a:t>
            </a:r>
            <a:r>
              <a:rPr lang="en-IN" sz="2400" b="1" dirty="0"/>
              <a:t>Genetic Algorithm </a:t>
            </a:r>
            <a:r>
              <a:rPr lang="en-IN" sz="2400" dirty="0"/>
              <a:t>to model a population of individuals, each containing a string of DNA which can be visualised in the form of a picture.</a:t>
            </a:r>
          </a:p>
          <a:p>
            <a:pPr algn="just"/>
            <a:r>
              <a:rPr lang="en-IN" sz="2400" dirty="0"/>
              <a:t>By starting with a population consisting of a randomly generated gene pool, each individual is compared against the reference picture and the individuals can then be ranked by their likeness to it, known as their fitness, with the best fit being displayed on the output picture. </a:t>
            </a:r>
            <a:endParaRPr lang="en-US" sz="2400" dirty="0"/>
          </a:p>
          <a:p>
            <a:pPr algn="just"/>
            <a:r>
              <a:rPr lang="en-IN" sz="2400" dirty="0"/>
              <a:t>By breeding the fittest individuals from the population, the DNA which produces the most accurate representation of the reference picture is selected over successive generations.</a:t>
            </a:r>
            <a:endParaRPr lang="en-US" sz="2400" dirty="0"/>
          </a:p>
          <a:p>
            <a:endParaRPr lang="en-US" dirty="0"/>
          </a:p>
        </p:txBody>
      </p:sp>
    </p:spTree>
    <p:extLst>
      <p:ext uri="{BB962C8B-B14F-4D97-AF65-F5344CB8AC3E}">
        <p14:creationId xmlns:p14="http://schemas.microsoft.com/office/powerpoint/2010/main" val="278388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75E3-6605-0F44-AC07-D8EC05DAF909}"/>
              </a:ext>
            </a:extLst>
          </p:cNvPr>
          <p:cNvSpPr>
            <a:spLocks noGrp="1"/>
          </p:cNvSpPr>
          <p:nvPr>
            <p:ph type="title"/>
          </p:nvPr>
        </p:nvSpPr>
        <p:spPr>
          <a:xfrm>
            <a:off x="1024129" y="585216"/>
            <a:ext cx="4431792" cy="1499616"/>
          </a:xfrm>
        </p:spPr>
        <p:txBody>
          <a:bodyPr>
            <a:normAutofit/>
          </a:bodyPr>
          <a:lstStyle/>
          <a:p>
            <a:r>
              <a:rPr lang="en-US"/>
              <a:t>Gene</a:t>
            </a:r>
            <a:endParaRPr lang="en-US" dirty="0"/>
          </a:p>
        </p:txBody>
      </p:sp>
      <p:sp>
        <p:nvSpPr>
          <p:cNvPr id="3" name="Content Placeholder 2">
            <a:extLst>
              <a:ext uri="{FF2B5EF4-FFF2-40B4-BE49-F238E27FC236}">
                <a16:creationId xmlns:a16="http://schemas.microsoft.com/office/drawing/2014/main" id="{CC8754A1-D9BD-A94A-A953-B4CF462A7FFC}"/>
              </a:ext>
            </a:extLst>
          </p:cNvPr>
          <p:cNvSpPr>
            <a:spLocks noGrp="1"/>
          </p:cNvSpPr>
          <p:nvPr>
            <p:ph idx="1"/>
          </p:nvPr>
        </p:nvSpPr>
        <p:spPr>
          <a:xfrm>
            <a:off x="1024128" y="2286000"/>
            <a:ext cx="6830718" cy="3931920"/>
          </a:xfrm>
        </p:spPr>
        <p:txBody>
          <a:bodyPr>
            <a:normAutofit/>
          </a:bodyPr>
          <a:lstStyle/>
          <a:p>
            <a:pPr>
              <a:buFont typeface="Arial" panose="020B0604020202020204" pitchFamily="34" charset="0"/>
              <a:buChar char="•"/>
            </a:pPr>
            <a:r>
              <a:rPr lang="en-US" sz="3200" dirty="0"/>
              <a:t>Attributes: x, y, radius, color</a:t>
            </a:r>
          </a:p>
          <a:p>
            <a:pPr>
              <a:buFont typeface="Arial" panose="020B0604020202020204" pitchFamily="34" charset="0"/>
              <a:buChar char="•"/>
            </a:pPr>
            <a:r>
              <a:rPr lang="en-US" sz="3200" dirty="0"/>
              <a:t>Draw a filled circle to make the gene presented</a:t>
            </a:r>
          </a:p>
          <a:p>
            <a:pPr>
              <a:buFont typeface="Arial" panose="020B0604020202020204" pitchFamily="34" charset="0"/>
              <a:buChar char="•"/>
            </a:pPr>
            <a:r>
              <a:rPr lang="en-US" sz="3200" dirty="0"/>
              <a:t>Shift position and change the radius when mutate</a:t>
            </a:r>
          </a:p>
          <a:p>
            <a:pPr>
              <a:buFont typeface="Arial" panose="020B0604020202020204" pitchFamily="34" charset="0"/>
              <a:buChar char="•"/>
            </a:pPr>
            <a:endParaRPr lang="en-US" sz="3200" dirty="0"/>
          </a:p>
        </p:txBody>
      </p:sp>
      <p:pic>
        <p:nvPicPr>
          <p:cNvPr id="5" name="Picture 4">
            <a:extLst>
              <a:ext uri="{FF2B5EF4-FFF2-40B4-BE49-F238E27FC236}">
                <a16:creationId xmlns:a16="http://schemas.microsoft.com/office/drawing/2014/main" id="{20025AEE-BA0F-044C-B45D-8F27005E1706}"/>
              </a:ext>
            </a:extLst>
          </p:cNvPr>
          <p:cNvPicPr>
            <a:picLocks noChangeAspect="1"/>
          </p:cNvPicPr>
          <p:nvPr/>
        </p:nvPicPr>
        <p:blipFill>
          <a:blip r:embed="rId2"/>
          <a:stretch>
            <a:fillRect/>
          </a:stretch>
        </p:blipFill>
        <p:spPr>
          <a:xfrm>
            <a:off x="8346503" y="1335024"/>
            <a:ext cx="3263900" cy="4572000"/>
          </a:xfrm>
          <a:prstGeom prst="rect">
            <a:avLst/>
          </a:prstGeom>
        </p:spPr>
      </p:pic>
    </p:spTree>
    <p:extLst>
      <p:ext uri="{BB962C8B-B14F-4D97-AF65-F5344CB8AC3E}">
        <p14:creationId xmlns:p14="http://schemas.microsoft.com/office/powerpoint/2010/main" val="2839520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6CA0-DB3C-5944-A6CA-82306CC9E7AD}"/>
              </a:ext>
            </a:extLst>
          </p:cNvPr>
          <p:cNvSpPr>
            <a:spLocks noGrp="1"/>
          </p:cNvSpPr>
          <p:nvPr>
            <p:ph type="title"/>
          </p:nvPr>
        </p:nvSpPr>
        <p:spPr/>
        <p:txBody>
          <a:bodyPr/>
          <a:lstStyle/>
          <a:p>
            <a:r>
              <a:rPr lang="en-US" dirty="0"/>
              <a:t>Circle Drawing ALG</a:t>
            </a:r>
          </a:p>
        </p:txBody>
      </p:sp>
      <p:pic>
        <p:nvPicPr>
          <p:cNvPr id="4" name="Content Placeholder 3">
            <a:extLst>
              <a:ext uri="{FF2B5EF4-FFF2-40B4-BE49-F238E27FC236}">
                <a16:creationId xmlns:a16="http://schemas.microsoft.com/office/drawing/2014/main" id="{D9736613-4EDE-D54F-B1EC-D9C87BC4A16C}"/>
              </a:ext>
            </a:extLst>
          </p:cNvPr>
          <p:cNvPicPr>
            <a:picLocks noGrp="1" noChangeAspect="1"/>
          </p:cNvPicPr>
          <p:nvPr>
            <p:ph idx="1"/>
          </p:nvPr>
        </p:nvPicPr>
        <p:blipFill>
          <a:blip r:embed="rId2"/>
          <a:stretch>
            <a:fillRect/>
          </a:stretch>
        </p:blipFill>
        <p:spPr>
          <a:xfrm>
            <a:off x="3867135" y="2286000"/>
            <a:ext cx="4033868" cy="4022725"/>
          </a:xfrm>
          <a:prstGeom prst="rect">
            <a:avLst/>
          </a:prstGeom>
        </p:spPr>
      </p:pic>
    </p:spTree>
    <p:extLst>
      <p:ext uri="{BB962C8B-B14F-4D97-AF65-F5344CB8AC3E}">
        <p14:creationId xmlns:p14="http://schemas.microsoft.com/office/powerpoint/2010/main" val="147537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0D61-7A1C-A642-88E7-33F4659BD81C}"/>
              </a:ext>
            </a:extLst>
          </p:cNvPr>
          <p:cNvSpPr>
            <a:spLocks noGrp="1"/>
          </p:cNvSpPr>
          <p:nvPr>
            <p:ph type="title"/>
          </p:nvPr>
        </p:nvSpPr>
        <p:spPr>
          <a:xfrm>
            <a:off x="1024128" y="585216"/>
            <a:ext cx="3133581" cy="1499616"/>
          </a:xfrm>
        </p:spPr>
        <p:txBody>
          <a:bodyPr>
            <a:normAutofit/>
          </a:bodyPr>
          <a:lstStyle/>
          <a:p>
            <a:r>
              <a:rPr lang="en-US" sz="4000"/>
              <a:t>Individual</a:t>
            </a:r>
          </a:p>
        </p:txBody>
      </p:sp>
      <p:sp>
        <p:nvSpPr>
          <p:cNvPr id="3" name="Content Placeholder 2">
            <a:extLst>
              <a:ext uri="{FF2B5EF4-FFF2-40B4-BE49-F238E27FC236}">
                <a16:creationId xmlns:a16="http://schemas.microsoft.com/office/drawing/2014/main" id="{3E518F4C-AB44-0E41-82C3-45E0DE9DACC9}"/>
              </a:ext>
            </a:extLst>
          </p:cNvPr>
          <p:cNvSpPr>
            <a:spLocks noGrp="1"/>
          </p:cNvSpPr>
          <p:nvPr>
            <p:ph idx="1"/>
          </p:nvPr>
        </p:nvSpPr>
        <p:spPr>
          <a:xfrm>
            <a:off x="1024128" y="2286000"/>
            <a:ext cx="7010600" cy="3931920"/>
          </a:xfrm>
        </p:spPr>
        <p:txBody>
          <a:bodyPr>
            <a:normAutofit/>
          </a:bodyPr>
          <a:lstStyle/>
          <a:p>
            <a:pPr>
              <a:buFont typeface="Arial" panose="020B0604020202020204" pitchFamily="34" charset="0"/>
              <a:buChar char="•"/>
            </a:pPr>
            <a:r>
              <a:rPr lang="en-US" sz="2800" dirty="0"/>
              <a:t>Use List to store the Gene.</a:t>
            </a:r>
          </a:p>
          <a:p>
            <a:pPr>
              <a:buFont typeface="Arial" panose="020B0604020202020204" pitchFamily="34" charset="0"/>
              <a:buChar char="•"/>
            </a:pPr>
            <a:r>
              <a:rPr lang="en-US" sz="2800" dirty="0"/>
              <a:t>Chromosome will increase with the evolve times</a:t>
            </a:r>
          </a:p>
          <a:p>
            <a:pPr>
              <a:buFont typeface="Arial" panose="020B0604020202020204" pitchFamily="34" charset="0"/>
              <a:buChar char="•"/>
            </a:pPr>
            <a:r>
              <a:rPr lang="en-US" sz="2800" dirty="0"/>
              <a:t>Phenotypify() will active gene in order, the gene in the tail will overlap the presenting in head.</a:t>
            </a:r>
          </a:p>
          <a:p>
            <a:pPr>
              <a:buFont typeface="Arial" panose="020B0604020202020204" pitchFamily="34" charset="0"/>
              <a:buChar char="•"/>
            </a:pPr>
            <a:r>
              <a:rPr lang="en-US" sz="2800" dirty="0"/>
              <a:t>When breed will create several offspring which will be define in the Config class.</a:t>
            </a:r>
          </a:p>
        </p:txBody>
      </p:sp>
      <p:pic>
        <p:nvPicPr>
          <p:cNvPr id="4" name="Picture 3">
            <a:extLst>
              <a:ext uri="{FF2B5EF4-FFF2-40B4-BE49-F238E27FC236}">
                <a16:creationId xmlns:a16="http://schemas.microsoft.com/office/drawing/2014/main" id="{FB590F96-B927-EE4D-875E-AA31809189EF}"/>
              </a:ext>
            </a:extLst>
          </p:cNvPr>
          <p:cNvPicPr>
            <a:picLocks noChangeAspect="1"/>
          </p:cNvPicPr>
          <p:nvPr/>
        </p:nvPicPr>
        <p:blipFill>
          <a:blip r:embed="rId2"/>
          <a:stretch>
            <a:fillRect/>
          </a:stretch>
        </p:blipFill>
        <p:spPr>
          <a:xfrm>
            <a:off x="8285800" y="1164735"/>
            <a:ext cx="3379374" cy="4726399"/>
          </a:xfrm>
          <a:prstGeom prst="rect">
            <a:avLst/>
          </a:prstGeom>
        </p:spPr>
      </p:pic>
    </p:spTree>
    <p:extLst>
      <p:ext uri="{BB962C8B-B14F-4D97-AF65-F5344CB8AC3E}">
        <p14:creationId xmlns:p14="http://schemas.microsoft.com/office/powerpoint/2010/main" val="11832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17C6-8B5B-D840-8D2C-5720A612E920}"/>
              </a:ext>
            </a:extLst>
          </p:cNvPr>
          <p:cNvSpPr>
            <a:spLocks noGrp="1"/>
          </p:cNvSpPr>
          <p:nvPr>
            <p:ph type="title"/>
          </p:nvPr>
        </p:nvSpPr>
        <p:spPr/>
        <p:txBody>
          <a:bodyPr/>
          <a:lstStyle/>
          <a:p>
            <a:r>
              <a:rPr lang="en-US" dirty="0"/>
              <a:t>Functions in Individual Class</a:t>
            </a:r>
          </a:p>
        </p:txBody>
      </p:sp>
      <p:pic>
        <p:nvPicPr>
          <p:cNvPr id="4" name="Content Placeholder 3">
            <a:extLst>
              <a:ext uri="{FF2B5EF4-FFF2-40B4-BE49-F238E27FC236}">
                <a16:creationId xmlns:a16="http://schemas.microsoft.com/office/drawing/2014/main" id="{FB68FEF7-98B8-2D49-B3E3-731F50CC565B}"/>
              </a:ext>
            </a:extLst>
          </p:cNvPr>
          <p:cNvPicPr>
            <a:picLocks noGrp="1" noChangeAspect="1"/>
          </p:cNvPicPr>
          <p:nvPr>
            <p:ph idx="1"/>
          </p:nvPr>
        </p:nvPicPr>
        <p:blipFill>
          <a:blip r:embed="rId2"/>
          <a:stretch>
            <a:fillRect/>
          </a:stretch>
        </p:blipFill>
        <p:spPr>
          <a:xfrm>
            <a:off x="1833256" y="2084832"/>
            <a:ext cx="8546649" cy="3755580"/>
          </a:xfrm>
          <a:prstGeom prst="rect">
            <a:avLst/>
          </a:prstGeom>
        </p:spPr>
      </p:pic>
    </p:spTree>
    <p:extLst>
      <p:ext uri="{BB962C8B-B14F-4D97-AF65-F5344CB8AC3E}">
        <p14:creationId xmlns:p14="http://schemas.microsoft.com/office/powerpoint/2010/main" val="4179428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8589ED-A013-4B4B-8CAA-8A5B7C50ABC0}"/>
              </a:ext>
            </a:extLst>
          </p:cNvPr>
          <p:cNvPicPr>
            <a:picLocks noGrp="1" noChangeAspect="1"/>
          </p:cNvPicPr>
          <p:nvPr>
            <p:ph idx="1"/>
          </p:nvPr>
        </p:nvPicPr>
        <p:blipFill>
          <a:blip r:embed="rId2"/>
          <a:stretch>
            <a:fillRect/>
          </a:stretch>
        </p:blipFill>
        <p:spPr>
          <a:xfrm>
            <a:off x="627733" y="1594339"/>
            <a:ext cx="10766605" cy="3710231"/>
          </a:xfrm>
          <a:prstGeom prst="rect">
            <a:avLst/>
          </a:prstGeom>
        </p:spPr>
      </p:pic>
    </p:spTree>
    <p:extLst>
      <p:ext uri="{BB962C8B-B14F-4D97-AF65-F5344CB8AC3E}">
        <p14:creationId xmlns:p14="http://schemas.microsoft.com/office/powerpoint/2010/main" val="404207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F285-F5C8-674E-911E-A146B1318973}"/>
              </a:ext>
            </a:extLst>
          </p:cNvPr>
          <p:cNvSpPr>
            <a:spLocks noGrp="1"/>
          </p:cNvSpPr>
          <p:nvPr>
            <p:ph type="title"/>
          </p:nvPr>
        </p:nvSpPr>
        <p:spPr/>
        <p:txBody>
          <a:bodyPr/>
          <a:lstStyle/>
          <a:p>
            <a:r>
              <a:rPr lang="en-US" dirty="0"/>
              <a:t>Population</a:t>
            </a:r>
          </a:p>
        </p:txBody>
      </p:sp>
      <p:sp>
        <p:nvSpPr>
          <p:cNvPr id="3" name="Content Placeholder 2">
            <a:extLst>
              <a:ext uri="{FF2B5EF4-FFF2-40B4-BE49-F238E27FC236}">
                <a16:creationId xmlns:a16="http://schemas.microsoft.com/office/drawing/2014/main" id="{C460FBE4-CCF7-9643-B8F8-00ABCE199449}"/>
              </a:ext>
            </a:extLst>
          </p:cNvPr>
          <p:cNvSpPr>
            <a:spLocks noGrp="1"/>
          </p:cNvSpPr>
          <p:nvPr>
            <p:ph idx="1"/>
          </p:nvPr>
        </p:nvSpPr>
        <p:spPr>
          <a:xfrm>
            <a:off x="1024129" y="2286000"/>
            <a:ext cx="6635846" cy="4023360"/>
          </a:xfrm>
        </p:spPr>
        <p:txBody>
          <a:bodyPr>
            <a:normAutofit fontScale="92500" lnSpcReduction="20000"/>
          </a:bodyPr>
          <a:lstStyle/>
          <a:p>
            <a:r>
              <a:rPr lang="en-US" sz="3600" dirty="0"/>
              <a:t>Attributes: maxSize, initSize, populations</a:t>
            </a:r>
          </a:p>
          <a:p>
            <a:r>
              <a:rPr lang="en-US" sz="3600" dirty="0"/>
              <a:t>Populations store in Max heap priority Queue, which is easy to get the best individual in constant time.</a:t>
            </a:r>
          </a:p>
          <a:p>
            <a:r>
              <a:rPr lang="en-US" sz="3600" dirty="0"/>
              <a:t>Each generation, all population will go through the mutation part, breeding part and select survivals part.</a:t>
            </a:r>
          </a:p>
        </p:txBody>
      </p:sp>
      <p:pic>
        <p:nvPicPr>
          <p:cNvPr id="4" name="Picture 3">
            <a:extLst>
              <a:ext uri="{FF2B5EF4-FFF2-40B4-BE49-F238E27FC236}">
                <a16:creationId xmlns:a16="http://schemas.microsoft.com/office/drawing/2014/main" id="{038C26F6-0D92-4A43-A315-906BE042BADC}"/>
              </a:ext>
            </a:extLst>
          </p:cNvPr>
          <p:cNvPicPr>
            <a:picLocks noChangeAspect="1"/>
          </p:cNvPicPr>
          <p:nvPr/>
        </p:nvPicPr>
        <p:blipFill>
          <a:blip r:embed="rId2"/>
          <a:stretch>
            <a:fillRect/>
          </a:stretch>
        </p:blipFill>
        <p:spPr>
          <a:xfrm>
            <a:off x="7832481" y="2084832"/>
            <a:ext cx="3467100" cy="2794000"/>
          </a:xfrm>
          <a:prstGeom prst="rect">
            <a:avLst/>
          </a:prstGeom>
        </p:spPr>
      </p:pic>
    </p:spTree>
    <p:extLst>
      <p:ext uri="{BB962C8B-B14F-4D97-AF65-F5344CB8AC3E}">
        <p14:creationId xmlns:p14="http://schemas.microsoft.com/office/powerpoint/2010/main" val="1277499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13F1E-EF88-6449-8A74-36B909B7B4DF}"/>
              </a:ext>
            </a:extLst>
          </p:cNvPr>
          <p:cNvPicPr>
            <a:picLocks noChangeAspect="1"/>
          </p:cNvPicPr>
          <p:nvPr/>
        </p:nvPicPr>
        <p:blipFill>
          <a:blip r:embed="rId2"/>
          <a:stretch>
            <a:fillRect/>
          </a:stretch>
        </p:blipFill>
        <p:spPr>
          <a:xfrm>
            <a:off x="1060451" y="1268046"/>
            <a:ext cx="1536700" cy="1320800"/>
          </a:xfrm>
          <a:prstGeom prst="rect">
            <a:avLst/>
          </a:prstGeom>
        </p:spPr>
      </p:pic>
      <p:pic>
        <p:nvPicPr>
          <p:cNvPr id="7" name="Picture 6">
            <a:extLst>
              <a:ext uri="{FF2B5EF4-FFF2-40B4-BE49-F238E27FC236}">
                <a16:creationId xmlns:a16="http://schemas.microsoft.com/office/drawing/2014/main" id="{F87CFEE0-B8D8-EC45-AA1D-B2006ADB1FDB}"/>
              </a:ext>
            </a:extLst>
          </p:cNvPr>
          <p:cNvPicPr>
            <a:picLocks noChangeAspect="1"/>
          </p:cNvPicPr>
          <p:nvPr/>
        </p:nvPicPr>
        <p:blipFill>
          <a:blip r:embed="rId3"/>
          <a:stretch>
            <a:fillRect/>
          </a:stretch>
        </p:blipFill>
        <p:spPr>
          <a:xfrm>
            <a:off x="2761274" y="1268046"/>
            <a:ext cx="1536700" cy="1320800"/>
          </a:xfrm>
          <a:prstGeom prst="rect">
            <a:avLst/>
          </a:prstGeom>
        </p:spPr>
      </p:pic>
      <p:pic>
        <p:nvPicPr>
          <p:cNvPr id="9" name="Picture 8">
            <a:extLst>
              <a:ext uri="{FF2B5EF4-FFF2-40B4-BE49-F238E27FC236}">
                <a16:creationId xmlns:a16="http://schemas.microsoft.com/office/drawing/2014/main" id="{63846F33-840F-6C41-8A90-6BC3CD526224}"/>
              </a:ext>
            </a:extLst>
          </p:cNvPr>
          <p:cNvPicPr>
            <a:picLocks noChangeAspect="1"/>
          </p:cNvPicPr>
          <p:nvPr/>
        </p:nvPicPr>
        <p:blipFill>
          <a:blip r:embed="rId4"/>
          <a:stretch>
            <a:fillRect/>
          </a:stretch>
        </p:blipFill>
        <p:spPr>
          <a:xfrm>
            <a:off x="4462097" y="1268046"/>
            <a:ext cx="1536700" cy="1320800"/>
          </a:xfrm>
          <a:prstGeom prst="rect">
            <a:avLst/>
          </a:prstGeom>
        </p:spPr>
      </p:pic>
      <p:pic>
        <p:nvPicPr>
          <p:cNvPr id="11" name="Picture 10">
            <a:extLst>
              <a:ext uri="{FF2B5EF4-FFF2-40B4-BE49-F238E27FC236}">
                <a16:creationId xmlns:a16="http://schemas.microsoft.com/office/drawing/2014/main" id="{BBAEDC8A-527E-1C48-900B-875DBB5589DB}"/>
              </a:ext>
            </a:extLst>
          </p:cNvPr>
          <p:cNvPicPr>
            <a:picLocks noChangeAspect="1"/>
          </p:cNvPicPr>
          <p:nvPr/>
        </p:nvPicPr>
        <p:blipFill>
          <a:blip r:embed="rId5"/>
          <a:stretch>
            <a:fillRect/>
          </a:stretch>
        </p:blipFill>
        <p:spPr>
          <a:xfrm>
            <a:off x="6162920" y="1268046"/>
            <a:ext cx="1536700" cy="1320800"/>
          </a:xfrm>
          <a:prstGeom prst="rect">
            <a:avLst/>
          </a:prstGeom>
        </p:spPr>
      </p:pic>
      <p:pic>
        <p:nvPicPr>
          <p:cNvPr id="13" name="Picture 12">
            <a:extLst>
              <a:ext uri="{FF2B5EF4-FFF2-40B4-BE49-F238E27FC236}">
                <a16:creationId xmlns:a16="http://schemas.microsoft.com/office/drawing/2014/main" id="{3C911CA9-DB56-B64D-B996-21761BB3B570}"/>
              </a:ext>
            </a:extLst>
          </p:cNvPr>
          <p:cNvPicPr>
            <a:picLocks noChangeAspect="1"/>
          </p:cNvPicPr>
          <p:nvPr/>
        </p:nvPicPr>
        <p:blipFill>
          <a:blip r:embed="rId6"/>
          <a:stretch>
            <a:fillRect/>
          </a:stretch>
        </p:blipFill>
        <p:spPr>
          <a:xfrm>
            <a:off x="7863743" y="1268046"/>
            <a:ext cx="1536700" cy="1320800"/>
          </a:xfrm>
          <a:prstGeom prst="rect">
            <a:avLst/>
          </a:prstGeom>
        </p:spPr>
      </p:pic>
      <p:pic>
        <p:nvPicPr>
          <p:cNvPr id="15" name="Picture 14">
            <a:extLst>
              <a:ext uri="{FF2B5EF4-FFF2-40B4-BE49-F238E27FC236}">
                <a16:creationId xmlns:a16="http://schemas.microsoft.com/office/drawing/2014/main" id="{0D9056A1-19DE-8847-A36E-0A8256B10DB2}"/>
              </a:ext>
            </a:extLst>
          </p:cNvPr>
          <p:cNvPicPr>
            <a:picLocks noChangeAspect="1"/>
          </p:cNvPicPr>
          <p:nvPr/>
        </p:nvPicPr>
        <p:blipFill>
          <a:blip r:embed="rId7"/>
          <a:stretch>
            <a:fillRect/>
          </a:stretch>
        </p:blipFill>
        <p:spPr>
          <a:xfrm>
            <a:off x="9564566" y="1268046"/>
            <a:ext cx="1536700" cy="1320800"/>
          </a:xfrm>
          <a:prstGeom prst="rect">
            <a:avLst/>
          </a:prstGeom>
        </p:spPr>
      </p:pic>
      <p:pic>
        <p:nvPicPr>
          <p:cNvPr id="17" name="Picture 16">
            <a:extLst>
              <a:ext uri="{FF2B5EF4-FFF2-40B4-BE49-F238E27FC236}">
                <a16:creationId xmlns:a16="http://schemas.microsoft.com/office/drawing/2014/main" id="{C331807A-3316-5F48-AEE1-67AB6A250324}"/>
              </a:ext>
            </a:extLst>
          </p:cNvPr>
          <p:cNvPicPr>
            <a:picLocks noChangeAspect="1"/>
          </p:cNvPicPr>
          <p:nvPr/>
        </p:nvPicPr>
        <p:blipFill>
          <a:blip r:embed="rId8"/>
          <a:stretch>
            <a:fillRect/>
          </a:stretch>
        </p:blipFill>
        <p:spPr>
          <a:xfrm>
            <a:off x="1060451" y="2768600"/>
            <a:ext cx="1536700" cy="1320800"/>
          </a:xfrm>
          <a:prstGeom prst="rect">
            <a:avLst/>
          </a:prstGeom>
        </p:spPr>
      </p:pic>
      <p:pic>
        <p:nvPicPr>
          <p:cNvPr id="19" name="Picture 18">
            <a:extLst>
              <a:ext uri="{FF2B5EF4-FFF2-40B4-BE49-F238E27FC236}">
                <a16:creationId xmlns:a16="http://schemas.microsoft.com/office/drawing/2014/main" id="{41A702B3-ADAE-094D-AD0A-BB811A63025E}"/>
              </a:ext>
            </a:extLst>
          </p:cNvPr>
          <p:cNvPicPr>
            <a:picLocks noChangeAspect="1"/>
          </p:cNvPicPr>
          <p:nvPr/>
        </p:nvPicPr>
        <p:blipFill>
          <a:blip r:embed="rId9"/>
          <a:stretch>
            <a:fillRect/>
          </a:stretch>
        </p:blipFill>
        <p:spPr>
          <a:xfrm>
            <a:off x="2761274" y="2768600"/>
            <a:ext cx="1536700" cy="1320800"/>
          </a:xfrm>
          <a:prstGeom prst="rect">
            <a:avLst/>
          </a:prstGeom>
        </p:spPr>
      </p:pic>
      <p:pic>
        <p:nvPicPr>
          <p:cNvPr id="21" name="Picture 20">
            <a:extLst>
              <a:ext uri="{FF2B5EF4-FFF2-40B4-BE49-F238E27FC236}">
                <a16:creationId xmlns:a16="http://schemas.microsoft.com/office/drawing/2014/main" id="{E240C5DE-9B7C-E948-A86E-1671A58AD4E7}"/>
              </a:ext>
            </a:extLst>
          </p:cNvPr>
          <p:cNvPicPr>
            <a:picLocks noChangeAspect="1"/>
          </p:cNvPicPr>
          <p:nvPr/>
        </p:nvPicPr>
        <p:blipFill>
          <a:blip r:embed="rId10"/>
          <a:stretch>
            <a:fillRect/>
          </a:stretch>
        </p:blipFill>
        <p:spPr>
          <a:xfrm>
            <a:off x="4462097" y="2768600"/>
            <a:ext cx="1536700" cy="1320800"/>
          </a:xfrm>
          <a:prstGeom prst="rect">
            <a:avLst/>
          </a:prstGeom>
        </p:spPr>
      </p:pic>
      <p:pic>
        <p:nvPicPr>
          <p:cNvPr id="23" name="Picture 22">
            <a:extLst>
              <a:ext uri="{FF2B5EF4-FFF2-40B4-BE49-F238E27FC236}">
                <a16:creationId xmlns:a16="http://schemas.microsoft.com/office/drawing/2014/main" id="{C52FC719-95FC-B74C-93DB-ADC1E24ACFEF}"/>
              </a:ext>
            </a:extLst>
          </p:cNvPr>
          <p:cNvPicPr>
            <a:picLocks noChangeAspect="1"/>
          </p:cNvPicPr>
          <p:nvPr/>
        </p:nvPicPr>
        <p:blipFill>
          <a:blip r:embed="rId11"/>
          <a:stretch>
            <a:fillRect/>
          </a:stretch>
        </p:blipFill>
        <p:spPr>
          <a:xfrm>
            <a:off x="6162920" y="2768600"/>
            <a:ext cx="1536700" cy="1320800"/>
          </a:xfrm>
          <a:prstGeom prst="rect">
            <a:avLst/>
          </a:prstGeom>
        </p:spPr>
      </p:pic>
      <p:pic>
        <p:nvPicPr>
          <p:cNvPr id="25" name="Picture 24">
            <a:extLst>
              <a:ext uri="{FF2B5EF4-FFF2-40B4-BE49-F238E27FC236}">
                <a16:creationId xmlns:a16="http://schemas.microsoft.com/office/drawing/2014/main" id="{A9BFEF94-8933-9B4B-A15E-EAD3CE7AFA63}"/>
              </a:ext>
            </a:extLst>
          </p:cNvPr>
          <p:cNvPicPr>
            <a:picLocks noChangeAspect="1"/>
          </p:cNvPicPr>
          <p:nvPr/>
        </p:nvPicPr>
        <p:blipFill>
          <a:blip r:embed="rId12"/>
          <a:stretch>
            <a:fillRect/>
          </a:stretch>
        </p:blipFill>
        <p:spPr>
          <a:xfrm>
            <a:off x="7863743" y="2768600"/>
            <a:ext cx="1536700" cy="1320800"/>
          </a:xfrm>
          <a:prstGeom prst="rect">
            <a:avLst/>
          </a:prstGeom>
        </p:spPr>
      </p:pic>
      <p:pic>
        <p:nvPicPr>
          <p:cNvPr id="27" name="Picture 26">
            <a:extLst>
              <a:ext uri="{FF2B5EF4-FFF2-40B4-BE49-F238E27FC236}">
                <a16:creationId xmlns:a16="http://schemas.microsoft.com/office/drawing/2014/main" id="{C4BA79B8-7F40-954B-A120-A93B7B3F3DFD}"/>
              </a:ext>
            </a:extLst>
          </p:cNvPr>
          <p:cNvPicPr>
            <a:picLocks noChangeAspect="1"/>
          </p:cNvPicPr>
          <p:nvPr/>
        </p:nvPicPr>
        <p:blipFill>
          <a:blip r:embed="rId13"/>
          <a:stretch>
            <a:fillRect/>
          </a:stretch>
        </p:blipFill>
        <p:spPr>
          <a:xfrm>
            <a:off x="1060451" y="4269154"/>
            <a:ext cx="1536700" cy="1320800"/>
          </a:xfrm>
          <a:prstGeom prst="rect">
            <a:avLst/>
          </a:prstGeom>
        </p:spPr>
      </p:pic>
      <p:pic>
        <p:nvPicPr>
          <p:cNvPr id="29" name="Picture 28">
            <a:extLst>
              <a:ext uri="{FF2B5EF4-FFF2-40B4-BE49-F238E27FC236}">
                <a16:creationId xmlns:a16="http://schemas.microsoft.com/office/drawing/2014/main" id="{452CFC50-B12B-5345-BDBA-8D18C24FE9CA}"/>
              </a:ext>
            </a:extLst>
          </p:cNvPr>
          <p:cNvPicPr>
            <a:picLocks noChangeAspect="1"/>
          </p:cNvPicPr>
          <p:nvPr/>
        </p:nvPicPr>
        <p:blipFill>
          <a:blip r:embed="rId14"/>
          <a:stretch>
            <a:fillRect/>
          </a:stretch>
        </p:blipFill>
        <p:spPr>
          <a:xfrm>
            <a:off x="9564566" y="2768600"/>
            <a:ext cx="1536700" cy="1320800"/>
          </a:xfrm>
          <a:prstGeom prst="rect">
            <a:avLst/>
          </a:prstGeom>
        </p:spPr>
      </p:pic>
      <p:pic>
        <p:nvPicPr>
          <p:cNvPr id="31" name="Picture 30">
            <a:extLst>
              <a:ext uri="{FF2B5EF4-FFF2-40B4-BE49-F238E27FC236}">
                <a16:creationId xmlns:a16="http://schemas.microsoft.com/office/drawing/2014/main" id="{3AAFDE99-8581-AE44-ABE3-B8F3A2801DBF}"/>
              </a:ext>
            </a:extLst>
          </p:cNvPr>
          <p:cNvPicPr>
            <a:picLocks noChangeAspect="1"/>
          </p:cNvPicPr>
          <p:nvPr/>
        </p:nvPicPr>
        <p:blipFill>
          <a:blip r:embed="rId15"/>
          <a:stretch>
            <a:fillRect/>
          </a:stretch>
        </p:blipFill>
        <p:spPr>
          <a:xfrm>
            <a:off x="2761274" y="4269154"/>
            <a:ext cx="1536700" cy="1320800"/>
          </a:xfrm>
          <a:prstGeom prst="rect">
            <a:avLst/>
          </a:prstGeom>
        </p:spPr>
      </p:pic>
      <p:pic>
        <p:nvPicPr>
          <p:cNvPr id="33" name="Picture 32">
            <a:extLst>
              <a:ext uri="{FF2B5EF4-FFF2-40B4-BE49-F238E27FC236}">
                <a16:creationId xmlns:a16="http://schemas.microsoft.com/office/drawing/2014/main" id="{309F8701-7689-194D-8DF9-3587061F5BFE}"/>
              </a:ext>
            </a:extLst>
          </p:cNvPr>
          <p:cNvPicPr>
            <a:picLocks noChangeAspect="1"/>
          </p:cNvPicPr>
          <p:nvPr/>
        </p:nvPicPr>
        <p:blipFill>
          <a:blip r:embed="rId16"/>
          <a:stretch>
            <a:fillRect/>
          </a:stretch>
        </p:blipFill>
        <p:spPr>
          <a:xfrm>
            <a:off x="4462097" y="4251570"/>
            <a:ext cx="1536700" cy="1320800"/>
          </a:xfrm>
          <a:prstGeom prst="rect">
            <a:avLst/>
          </a:prstGeom>
        </p:spPr>
      </p:pic>
      <p:pic>
        <p:nvPicPr>
          <p:cNvPr id="35" name="Picture 34">
            <a:extLst>
              <a:ext uri="{FF2B5EF4-FFF2-40B4-BE49-F238E27FC236}">
                <a16:creationId xmlns:a16="http://schemas.microsoft.com/office/drawing/2014/main" id="{323B9FC1-E210-994F-A74F-F2A84C38C83B}"/>
              </a:ext>
            </a:extLst>
          </p:cNvPr>
          <p:cNvPicPr>
            <a:picLocks noChangeAspect="1"/>
          </p:cNvPicPr>
          <p:nvPr/>
        </p:nvPicPr>
        <p:blipFill>
          <a:blip r:embed="rId17"/>
          <a:stretch>
            <a:fillRect/>
          </a:stretch>
        </p:blipFill>
        <p:spPr>
          <a:xfrm>
            <a:off x="6162920" y="4278923"/>
            <a:ext cx="1536700" cy="1320800"/>
          </a:xfrm>
          <a:prstGeom prst="rect">
            <a:avLst/>
          </a:prstGeom>
        </p:spPr>
      </p:pic>
      <p:pic>
        <p:nvPicPr>
          <p:cNvPr id="37" name="Picture 36">
            <a:extLst>
              <a:ext uri="{FF2B5EF4-FFF2-40B4-BE49-F238E27FC236}">
                <a16:creationId xmlns:a16="http://schemas.microsoft.com/office/drawing/2014/main" id="{5D51F45F-43D0-704C-ABEE-668B2B23FBA1}"/>
              </a:ext>
            </a:extLst>
          </p:cNvPr>
          <p:cNvPicPr>
            <a:picLocks noChangeAspect="1"/>
          </p:cNvPicPr>
          <p:nvPr/>
        </p:nvPicPr>
        <p:blipFill>
          <a:blip r:embed="rId18"/>
          <a:stretch>
            <a:fillRect/>
          </a:stretch>
        </p:blipFill>
        <p:spPr>
          <a:xfrm>
            <a:off x="7863743" y="4286739"/>
            <a:ext cx="1536700" cy="1320800"/>
          </a:xfrm>
          <a:prstGeom prst="rect">
            <a:avLst/>
          </a:prstGeom>
        </p:spPr>
      </p:pic>
      <p:pic>
        <p:nvPicPr>
          <p:cNvPr id="39" name="Picture 38">
            <a:extLst>
              <a:ext uri="{FF2B5EF4-FFF2-40B4-BE49-F238E27FC236}">
                <a16:creationId xmlns:a16="http://schemas.microsoft.com/office/drawing/2014/main" id="{B622A744-046D-5441-B2C8-1D07F1D10D82}"/>
              </a:ext>
            </a:extLst>
          </p:cNvPr>
          <p:cNvPicPr>
            <a:picLocks noChangeAspect="1"/>
          </p:cNvPicPr>
          <p:nvPr/>
        </p:nvPicPr>
        <p:blipFill>
          <a:blip r:embed="rId19"/>
          <a:stretch>
            <a:fillRect/>
          </a:stretch>
        </p:blipFill>
        <p:spPr>
          <a:xfrm>
            <a:off x="9564566" y="4296508"/>
            <a:ext cx="1536700" cy="1320800"/>
          </a:xfrm>
          <a:prstGeom prst="rect">
            <a:avLst/>
          </a:prstGeom>
        </p:spPr>
      </p:pic>
    </p:spTree>
    <p:extLst>
      <p:ext uri="{BB962C8B-B14F-4D97-AF65-F5344CB8AC3E}">
        <p14:creationId xmlns:p14="http://schemas.microsoft.com/office/powerpoint/2010/main" val="906873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7ECC-9F26-6A45-84D9-3F4EAFE225D7}"/>
              </a:ext>
            </a:extLst>
          </p:cNvPr>
          <p:cNvSpPr>
            <a:spLocks noGrp="1"/>
          </p:cNvSpPr>
          <p:nvPr>
            <p:ph type="title"/>
          </p:nvPr>
        </p:nvSpPr>
        <p:spPr>
          <a:xfrm>
            <a:off x="1024128" y="585216"/>
            <a:ext cx="9720072" cy="1499616"/>
          </a:xfrm>
        </p:spPr>
        <p:txBody>
          <a:bodyPr/>
          <a:lstStyle/>
          <a:p>
            <a:r>
              <a:rPr lang="en-US" dirty="0"/>
              <a:t>result</a:t>
            </a:r>
          </a:p>
        </p:txBody>
      </p:sp>
      <p:pic>
        <p:nvPicPr>
          <p:cNvPr id="5" name="Picture 4">
            <a:extLst>
              <a:ext uri="{FF2B5EF4-FFF2-40B4-BE49-F238E27FC236}">
                <a16:creationId xmlns:a16="http://schemas.microsoft.com/office/drawing/2014/main" id="{A7529AF5-294C-8E45-A8BD-0B80E08D0416}"/>
              </a:ext>
            </a:extLst>
          </p:cNvPr>
          <p:cNvPicPr>
            <a:picLocks noChangeAspect="1"/>
          </p:cNvPicPr>
          <p:nvPr/>
        </p:nvPicPr>
        <p:blipFill>
          <a:blip r:embed="rId2"/>
          <a:stretch>
            <a:fillRect/>
          </a:stretch>
        </p:blipFill>
        <p:spPr>
          <a:xfrm>
            <a:off x="8149651" y="631385"/>
            <a:ext cx="3382058" cy="2906893"/>
          </a:xfrm>
          <a:prstGeom prst="rect">
            <a:avLst/>
          </a:prstGeom>
        </p:spPr>
      </p:pic>
      <p:pic>
        <p:nvPicPr>
          <p:cNvPr id="7" name="Picture 6">
            <a:extLst>
              <a:ext uri="{FF2B5EF4-FFF2-40B4-BE49-F238E27FC236}">
                <a16:creationId xmlns:a16="http://schemas.microsoft.com/office/drawing/2014/main" id="{B955C08E-5FE8-BB4C-83CB-0BF16D7A65C4}"/>
              </a:ext>
            </a:extLst>
          </p:cNvPr>
          <p:cNvPicPr>
            <a:picLocks noChangeAspect="1"/>
          </p:cNvPicPr>
          <p:nvPr/>
        </p:nvPicPr>
        <p:blipFill>
          <a:blip r:embed="rId3"/>
          <a:stretch>
            <a:fillRect/>
          </a:stretch>
        </p:blipFill>
        <p:spPr>
          <a:xfrm>
            <a:off x="8149651" y="3585046"/>
            <a:ext cx="3382058" cy="2906893"/>
          </a:xfrm>
          <a:prstGeom prst="rect">
            <a:avLst/>
          </a:prstGeom>
        </p:spPr>
      </p:pic>
      <p:sp>
        <p:nvSpPr>
          <p:cNvPr id="8" name="TextBox 7">
            <a:extLst>
              <a:ext uri="{FF2B5EF4-FFF2-40B4-BE49-F238E27FC236}">
                <a16:creationId xmlns:a16="http://schemas.microsoft.com/office/drawing/2014/main" id="{6DE37D89-424B-7D46-A621-7C427B0AEDF7}"/>
              </a:ext>
            </a:extLst>
          </p:cNvPr>
          <p:cNvSpPr txBox="1"/>
          <p:nvPr/>
        </p:nvSpPr>
        <p:spPr>
          <a:xfrm>
            <a:off x="1024128" y="1953833"/>
            <a:ext cx="6207899" cy="4524315"/>
          </a:xfrm>
          <a:prstGeom prst="rect">
            <a:avLst/>
          </a:prstGeom>
          <a:noFill/>
        </p:spPr>
        <p:txBody>
          <a:bodyPr wrap="square" rtlCol="0">
            <a:spAutoFit/>
          </a:bodyPr>
          <a:lstStyle/>
          <a:p>
            <a:r>
              <a:rPr lang="en-US" sz="3600" dirty="0"/>
              <a:t>Right image above is evolve to generation 780, and below is the target image.</a:t>
            </a:r>
          </a:p>
          <a:p>
            <a:r>
              <a:rPr lang="en-US" sz="3600" dirty="0"/>
              <a:t>We can see the generation picture have the same color distribution with the target picture, and it still going to give a more optimal solution.</a:t>
            </a:r>
          </a:p>
        </p:txBody>
      </p:sp>
    </p:spTree>
    <p:extLst>
      <p:ext uri="{BB962C8B-B14F-4D97-AF65-F5344CB8AC3E}">
        <p14:creationId xmlns:p14="http://schemas.microsoft.com/office/powerpoint/2010/main" val="2458795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DA2E-A5B5-5142-9771-B50FA5B3FFCE}"/>
              </a:ext>
            </a:extLst>
          </p:cNvPr>
          <p:cNvSpPr>
            <a:spLocks noGrp="1"/>
          </p:cNvSpPr>
          <p:nvPr>
            <p:ph type="title"/>
          </p:nvPr>
        </p:nvSpPr>
        <p:spPr>
          <a:xfrm>
            <a:off x="1024128" y="585216"/>
            <a:ext cx="3133581" cy="1499616"/>
          </a:xfrm>
        </p:spPr>
        <p:txBody>
          <a:bodyPr>
            <a:normAutofit/>
          </a:bodyPr>
          <a:lstStyle/>
          <a:p>
            <a:r>
              <a:rPr lang="en-US" sz="4000" dirty="0"/>
              <a:t>The fitness chart</a:t>
            </a:r>
          </a:p>
        </p:txBody>
      </p:sp>
      <p:sp>
        <p:nvSpPr>
          <p:cNvPr id="9" name="Content Placeholder 8">
            <a:extLst>
              <a:ext uri="{FF2B5EF4-FFF2-40B4-BE49-F238E27FC236}">
                <a16:creationId xmlns:a16="http://schemas.microsoft.com/office/drawing/2014/main" id="{3CFB2AA6-BFDB-40C6-ADFF-F1F9522FB2BE}"/>
              </a:ext>
            </a:extLst>
          </p:cNvPr>
          <p:cNvSpPr>
            <a:spLocks noGrp="1"/>
          </p:cNvSpPr>
          <p:nvPr>
            <p:ph idx="1"/>
          </p:nvPr>
        </p:nvSpPr>
        <p:spPr>
          <a:xfrm>
            <a:off x="1024128" y="2286000"/>
            <a:ext cx="3133580" cy="3931920"/>
          </a:xfrm>
        </p:spPr>
        <p:txBody>
          <a:bodyPr>
            <a:normAutofit/>
          </a:bodyPr>
          <a:lstStyle/>
          <a:p>
            <a:r>
              <a:rPr lang="en-US" sz="2400" dirty="0"/>
              <a:t>Difference between the pervious two approach, we use differentiate between the generated picture and target picture. So the fitness going down.</a:t>
            </a:r>
          </a:p>
          <a:p>
            <a:r>
              <a:rPr lang="en-US" sz="2400" dirty="0"/>
              <a:t>When fitness == 0 means it is the best solution.</a:t>
            </a:r>
          </a:p>
        </p:txBody>
      </p:sp>
      <p:pic>
        <p:nvPicPr>
          <p:cNvPr id="7" name="Content Placeholder 3">
            <a:extLst>
              <a:ext uri="{FF2B5EF4-FFF2-40B4-BE49-F238E27FC236}">
                <a16:creationId xmlns:a16="http://schemas.microsoft.com/office/drawing/2014/main" id="{2B32EEAC-D5B9-E544-962B-57392EEF5A5F}"/>
              </a:ext>
            </a:extLst>
          </p:cNvPr>
          <p:cNvPicPr>
            <a:picLocks noChangeAspect="1"/>
          </p:cNvPicPr>
          <p:nvPr/>
        </p:nvPicPr>
        <p:blipFill>
          <a:blip r:embed="rId2"/>
          <a:stretch>
            <a:fillRect/>
          </a:stretch>
        </p:blipFill>
        <p:spPr>
          <a:xfrm>
            <a:off x="4642342" y="897870"/>
            <a:ext cx="6909577" cy="5062260"/>
          </a:xfrm>
          <a:prstGeom prst="rect">
            <a:avLst/>
          </a:prstGeom>
        </p:spPr>
      </p:pic>
    </p:spTree>
    <p:extLst>
      <p:ext uri="{BB962C8B-B14F-4D97-AF65-F5344CB8AC3E}">
        <p14:creationId xmlns:p14="http://schemas.microsoft.com/office/powerpoint/2010/main" val="3778861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DABD9-B39E-0341-AECE-F503F58B3414}"/>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conclusion</a:t>
            </a:r>
          </a:p>
        </p:txBody>
      </p:sp>
      <p:sp>
        <p:nvSpPr>
          <p:cNvPr id="3" name="Content Placeholder 2">
            <a:extLst>
              <a:ext uri="{FF2B5EF4-FFF2-40B4-BE49-F238E27FC236}">
                <a16:creationId xmlns:a16="http://schemas.microsoft.com/office/drawing/2014/main" id="{E57F1FDC-DFDF-704C-8013-7A2330FE5FF1}"/>
              </a:ext>
            </a:extLst>
          </p:cNvPr>
          <p:cNvSpPr>
            <a:spLocks noGrp="1"/>
          </p:cNvSpPr>
          <p:nvPr>
            <p:ph idx="1"/>
          </p:nvPr>
        </p:nvSpPr>
        <p:spPr>
          <a:xfrm>
            <a:off x="4951048" y="804333"/>
            <a:ext cx="6306003" cy="5249334"/>
          </a:xfrm>
        </p:spPr>
        <p:txBody>
          <a:bodyPr anchor="ctr">
            <a:normAutofit/>
          </a:bodyPr>
          <a:lstStyle/>
          <a:p>
            <a:r>
              <a:rPr lang="en-US" sz="2400" dirty="0"/>
              <a:t>Genetic Algorithm is an appropriate algorithm which can give many good solutions in short time instead of giving the best solution.</a:t>
            </a:r>
          </a:p>
          <a:p>
            <a:r>
              <a:rPr lang="en-US" sz="2400" dirty="0"/>
              <a:t>When solving problems need use exhaustion method, Genetic Algorithm can give a huge improve in run time.</a:t>
            </a:r>
          </a:p>
          <a:p>
            <a:r>
              <a:rPr lang="en-US" sz="2400" dirty="0"/>
              <a:t>In conclusion, we believe the Genetic Algorithm is a wonderful way to get a result close to the optimal solution. With other constrains and optimization, this algorithm will help deal with various kinds of problems.</a:t>
            </a:r>
            <a:endParaRPr lang="en-IN" sz="2400" dirty="0"/>
          </a:p>
          <a:p>
            <a:endParaRPr lang="en-US" dirty="0"/>
          </a:p>
        </p:txBody>
      </p:sp>
    </p:spTree>
    <p:extLst>
      <p:ext uri="{BB962C8B-B14F-4D97-AF65-F5344CB8AC3E}">
        <p14:creationId xmlns:p14="http://schemas.microsoft.com/office/powerpoint/2010/main" val="402955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7B777-99CC-E74E-9272-261A6821B5F5}"/>
              </a:ext>
            </a:extLst>
          </p:cNvPr>
          <p:cNvSpPr>
            <a:spLocks noGrp="1"/>
          </p:cNvSpPr>
          <p:nvPr>
            <p:ph type="title"/>
          </p:nvPr>
        </p:nvSpPr>
        <p:spPr>
          <a:xfrm>
            <a:off x="964788" y="804333"/>
            <a:ext cx="3391900" cy="5249334"/>
          </a:xfrm>
        </p:spPr>
        <p:txBody>
          <a:bodyPr vert="horz" lIns="91440" tIns="45720" rIns="91440" bIns="45720" rtlCol="0" anchor="ctr">
            <a:normAutofit/>
          </a:bodyPr>
          <a:lstStyle/>
          <a:p>
            <a:r>
              <a:rPr lang="en-US" spc="100" dirty="0">
                <a:solidFill>
                  <a:srgbClr val="FFFFFF"/>
                </a:solidFill>
              </a:rPr>
              <a:t>Genetic algorithm</a:t>
            </a:r>
          </a:p>
        </p:txBody>
      </p:sp>
      <p:sp>
        <p:nvSpPr>
          <p:cNvPr id="4" name="Text Placeholder 3">
            <a:extLst>
              <a:ext uri="{FF2B5EF4-FFF2-40B4-BE49-F238E27FC236}">
                <a16:creationId xmlns:a16="http://schemas.microsoft.com/office/drawing/2014/main" id="{AE9BA332-C07D-3644-AEED-1307B2461EC8}"/>
              </a:ext>
            </a:extLst>
          </p:cNvPr>
          <p:cNvSpPr>
            <a:spLocks noGrp="1"/>
          </p:cNvSpPr>
          <p:nvPr>
            <p:ph type="body" sz="half" idx="2"/>
          </p:nvPr>
        </p:nvSpPr>
        <p:spPr>
          <a:xfrm>
            <a:off x="4951048" y="804333"/>
            <a:ext cx="6306003" cy="5249334"/>
          </a:xfrm>
        </p:spPr>
        <p:txBody>
          <a:bodyPr vert="horz" lIns="45720" tIns="45720" rIns="45720" bIns="45720" rtlCol="0" anchor="ctr">
            <a:normAutofit/>
          </a:bodyPr>
          <a:lstStyle/>
          <a:p>
            <a:pPr>
              <a:lnSpc>
                <a:spcPct val="90000"/>
              </a:lnSpc>
            </a:pPr>
            <a:endParaRPr lang="en-US" dirty="0">
              <a:solidFill>
                <a:schemeClr val="tx1"/>
              </a:solidFill>
            </a:endParaRPr>
          </a:p>
        </p:txBody>
      </p:sp>
      <p:pic>
        <p:nvPicPr>
          <p:cNvPr id="6" name="Picture 5">
            <a:extLst>
              <a:ext uri="{FF2B5EF4-FFF2-40B4-BE49-F238E27FC236}">
                <a16:creationId xmlns:a16="http://schemas.microsoft.com/office/drawing/2014/main" id="{8ECFE091-2FD5-3E4E-8E89-1A8EE6136E00}"/>
              </a:ext>
            </a:extLst>
          </p:cNvPr>
          <p:cNvPicPr>
            <a:picLocks noChangeAspect="1"/>
          </p:cNvPicPr>
          <p:nvPr/>
        </p:nvPicPr>
        <p:blipFill>
          <a:blip r:embed="rId2"/>
          <a:stretch>
            <a:fillRect/>
          </a:stretch>
        </p:blipFill>
        <p:spPr>
          <a:xfrm>
            <a:off x="4654296" y="402166"/>
            <a:ext cx="7485130" cy="6053667"/>
          </a:xfrm>
          <a:prstGeom prst="rect">
            <a:avLst/>
          </a:prstGeom>
        </p:spPr>
      </p:pic>
    </p:spTree>
    <p:extLst>
      <p:ext uri="{BB962C8B-B14F-4D97-AF65-F5344CB8AC3E}">
        <p14:creationId xmlns:p14="http://schemas.microsoft.com/office/powerpoint/2010/main" val="428312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7C49-AD65-8D45-8F68-31D351F6216F}"/>
              </a:ext>
            </a:extLst>
          </p:cNvPr>
          <p:cNvSpPr>
            <a:spLocks noGrp="1"/>
          </p:cNvSpPr>
          <p:nvPr>
            <p:ph type="title"/>
          </p:nvPr>
        </p:nvSpPr>
        <p:spPr/>
        <p:txBody>
          <a:bodyPr/>
          <a:lstStyle/>
          <a:p>
            <a:r>
              <a:rPr lang="en-US" dirty="0"/>
              <a:t>First of all</a:t>
            </a:r>
          </a:p>
        </p:txBody>
      </p:sp>
      <p:sp>
        <p:nvSpPr>
          <p:cNvPr id="3" name="Content Placeholder 2">
            <a:extLst>
              <a:ext uri="{FF2B5EF4-FFF2-40B4-BE49-F238E27FC236}">
                <a16:creationId xmlns:a16="http://schemas.microsoft.com/office/drawing/2014/main" id="{DF77F1DE-49D2-BE4F-8013-F817C6F043F4}"/>
              </a:ext>
            </a:extLst>
          </p:cNvPr>
          <p:cNvSpPr>
            <a:spLocks noGrp="1"/>
          </p:cNvSpPr>
          <p:nvPr>
            <p:ph idx="1"/>
          </p:nvPr>
        </p:nvSpPr>
        <p:spPr/>
        <p:txBody>
          <a:bodyPr>
            <a:normAutofit/>
          </a:bodyPr>
          <a:lstStyle/>
          <a:p>
            <a:pPr>
              <a:buFont typeface="Courier New" panose="02070309020205020404" pitchFamily="49" charset="0"/>
              <a:buChar char="o"/>
            </a:pPr>
            <a:r>
              <a:rPr lang="en-US" sz="2800" dirty="0"/>
              <a:t>All unit test has passed before we goes into the experiment.</a:t>
            </a:r>
          </a:p>
          <a:p>
            <a:pPr>
              <a:buFont typeface="Courier New" panose="02070309020205020404" pitchFamily="49" charset="0"/>
              <a:buChar char="o"/>
            </a:pPr>
            <a:r>
              <a:rPr lang="en-US" sz="2800" dirty="0"/>
              <a:t>We use Max heap priority queue as our population container, also is implemented based on book. And we use system container ArrayList and Array</a:t>
            </a:r>
          </a:p>
          <a:p>
            <a:pPr>
              <a:buFont typeface="Courier New" panose="02070309020205020404" pitchFamily="49" charset="0"/>
              <a:buChar char="o"/>
            </a:pPr>
            <a:r>
              <a:rPr lang="en-US" sz="2800" dirty="0"/>
              <a:t>The circles drawing ALG is based on Java swing class</a:t>
            </a:r>
          </a:p>
        </p:txBody>
      </p:sp>
    </p:spTree>
    <p:extLst>
      <p:ext uri="{BB962C8B-B14F-4D97-AF65-F5344CB8AC3E}">
        <p14:creationId xmlns:p14="http://schemas.microsoft.com/office/powerpoint/2010/main" val="263786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BE49F8C-1B04-8F4F-B4ED-571C351A9E12}"/>
              </a:ext>
            </a:extLst>
          </p:cNvPr>
          <p:cNvSpPr>
            <a:spLocks noGrp="1"/>
          </p:cNvSpPr>
          <p:nvPr>
            <p:ph type="title"/>
          </p:nvPr>
        </p:nvSpPr>
        <p:spPr>
          <a:xfrm>
            <a:off x="1057806" y="643466"/>
            <a:ext cx="3415612" cy="5571066"/>
          </a:xfrm>
        </p:spPr>
        <p:txBody>
          <a:bodyPr>
            <a:normAutofit/>
          </a:bodyPr>
          <a:lstStyle/>
          <a:p>
            <a:pPr algn="r"/>
            <a:r>
              <a:rPr lang="en-US" dirty="0">
                <a:solidFill>
                  <a:srgbClr val="FFFFFF"/>
                </a:solidFill>
              </a:rPr>
              <a:t>    Collections</a:t>
            </a:r>
            <a:br>
              <a:rPr lang="en-US" dirty="0">
                <a:solidFill>
                  <a:srgbClr val="FFFFFF"/>
                </a:solidFill>
              </a:rPr>
            </a:br>
            <a:r>
              <a:rPr lang="en-US" dirty="0">
                <a:solidFill>
                  <a:srgbClr val="FFFFFF"/>
                </a:solidFill>
              </a:rPr>
              <a:t>                used</a:t>
            </a:r>
          </a:p>
        </p:txBody>
      </p:sp>
      <p:sp>
        <p:nvSpPr>
          <p:cNvPr id="7" name="Content Placeholder 6">
            <a:extLst>
              <a:ext uri="{FF2B5EF4-FFF2-40B4-BE49-F238E27FC236}">
                <a16:creationId xmlns:a16="http://schemas.microsoft.com/office/drawing/2014/main" id="{E073B94C-5B65-8547-A159-03C9477AA0C6}"/>
              </a:ext>
            </a:extLst>
          </p:cNvPr>
          <p:cNvSpPr>
            <a:spLocks noGrp="1"/>
          </p:cNvSpPr>
          <p:nvPr>
            <p:ph idx="1"/>
          </p:nvPr>
        </p:nvSpPr>
        <p:spPr>
          <a:xfrm>
            <a:off x="4857751" y="992981"/>
            <a:ext cx="7115174" cy="4872037"/>
          </a:xfrm>
        </p:spPr>
        <p:txBody>
          <a:bodyPr>
            <a:noAutofit/>
          </a:bodyPr>
          <a:lstStyle/>
          <a:p>
            <a:pPr marL="0" indent="0">
              <a:buNone/>
            </a:pPr>
            <a:r>
              <a:rPr lang="en-US" sz="3600" b="1" dirty="0"/>
              <a:t>  Priority Queue</a:t>
            </a:r>
            <a:r>
              <a:rPr lang="en-US" sz="3600" dirty="0"/>
              <a:t>: </a:t>
            </a:r>
          </a:p>
          <a:p>
            <a:pPr>
              <a:buFont typeface="Arial" panose="020B0604020202020204" pitchFamily="34" charset="0"/>
              <a:buChar char="•"/>
            </a:pPr>
            <a:r>
              <a:rPr lang="en-US" sz="3600" dirty="0"/>
              <a:t>  Stores the individuals </a:t>
            </a:r>
          </a:p>
          <a:p>
            <a:pPr>
              <a:buFont typeface="Arial" panose="020B0604020202020204" pitchFamily="34" charset="0"/>
              <a:buChar char="•"/>
            </a:pPr>
            <a:r>
              <a:rPr lang="en-US" sz="3600" dirty="0"/>
              <a:t>  Best one at the top</a:t>
            </a:r>
          </a:p>
          <a:p>
            <a:pPr lvl="0"/>
            <a:r>
              <a:rPr lang="en-US" sz="3600" dirty="0"/>
              <a:t> </a:t>
            </a:r>
            <a:r>
              <a:rPr lang="en-US" sz="3600" b="1" dirty="0"/>
              <a:t>List</a:t>
            </a:r>
            <a:r>
              <a:rPr lang="en-US" sz="3600" dirty="0"/>
              <a:t>: </a:t>
            </a:r>
          </a:p>
          <a:p>
            <a:pPr lvl="0">
              <a:buFont typeface="Arial" panose="020B0604020202020204" pitchFamily="34" charset="0"/>
              <a:buChar char="•"/>
            </a:pPr>
            <a:r>
              <a:rPr lang="en-US" sz="3600" dirty="0"/>
              <a:t> Stores genes</a:t>
            </a:r>
          </a:p>
          <a:p>
            <a:pPr lvl="0"/>
            <a:r>
              <a:rPr lang="en-US" sz="3600" dirty="0"/>
              <a:t> </a:t>
            </a:r>
            <a:r>
              <a:rPr lang="en-US" sz="3600" b="1" dirty="0"/>
              <a:t>Array: </a:t>
            </a:r>
          </a:p>
          <a:p>
            <a:pPr lvl="0">
              <a:buFont typeface="Arial" panose="020B0604020202020204" pitchFamily="34" charset="0"/>
              <a:buChar char="•"/>
            </a:pPr>
            <a:r>
              <a:rPr lang="en-US" sz="3600" dirty="0"/>
              <a:t> Used in Crossover for swapping</a:t>
            </a:r>
          </a:p>
        </p:txBody>
      </p:sp>
    </p:spTree>
    <p:extLst>
      <p:ext uri="{BB962C8B-B14F-4D97-AF65-F5344CB8AC3E}">
        <p14:creationId xmlns:p14="http://schemas.microsoft.com/office/powerpoint/2010/main" val="280801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5A1D8-D217-5E4E-9243-C2A4B88207A3}"/>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basic approach</a:t>
            </a:r>
          </a:p>
        </p:txBody>
      </p:sp>
      <p:cxnSp>
        <p:nvCxnSpPr>
          <p:cNvPr id="17" name="Straight Connector 16">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5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3EC8-D041-E842-86A5-CAD08AA4800E}"/>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411EA6CD-C5B6-4D45-B554-D8956FB7AF8A}"/>
              </a:ext>
            </a:extLst>
          </p:cNvPr>
          <p:cNvSpPr>
            <a:spLocks noGrp="1"/>
          </p:cNvSpPr>
          <p:nvPr>
            <p:ph idx="1"/>
          </p:nvPr>
        </p:nvSpPr>
        <p:spPr/>
        <p:txBody>
          <a:bodyPr>
            <a:normAutofit/>
          </a:bodyPr>
          <a:lstStyle/>
          <a:p>
            <a:pPr>
              <a:buFont typeface="Wingdings" pitchFamily="2" charset="2"/>
              <a:buChar char="Ø"/>
            </a:pPr>
            <a:r>
              <a:rPr lang="en-US" sz="3600" dirty="0"/>
              <a:t>Break down the picture to create gene pool</a:t>
            </a:r>
          </a:p>
          <a:p>
            <a:pPr>
              <a:buFont typeface="Wingdings" pitchFamily="2" charset="2"/>
              <a:buChar char="Ø"/>
            </a:pPr>
            <a:r>
              <a:rPr lang="en-US" sz="3600" dirty="0"/>
              <a:t>Use fixed number of genes to create chromosome</a:t>
            </a:r>
          </a:p>
          <a:p>
            <a:pPr>
              <a:buFont typeface="Wingdings" pitchFamily="2" charset="2"/>
              <a:buChar char="Ø"/>
            </a:pPr>
            <a:r>
              <a:rPr lang="en-US" sz="3600" dirty="0"/>
              <a:t>Initial size 1000 population, and evolve to 10000 size population.</a:t>
            </a:r>
          </a:p>
        </p:txBody>
      </p:sp>
    </p:spTree>
    <p:extLst>
      <p:ext uri="{BB962C8B-B14F-4D97-AF65-F5344CB8AC3E}">
        <p14:creationId xmlns:p14="http://schemas.microsoft.com/office/powerpoint/2010/main" val="109107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673702"/>
            <a:ext cx="8484576" cy="707886"/>
          </a:xfrm>
          <a:prstGeom prst="rect">
            <a:avLst/>
          </a:prstGeom>
          <a:noFill/>
        </p:spPr>
        <p:txBody>
          <a:bodyPr wrap="square" rtlCol="0">
            <a:spAutoFit/>
          </a:bodyPr>
          <a:lstStyle/>
          <a:p>
            <a:r>
              <a:rPr lang="en-US" altLang="zh-CN" sz="2000" b="1" dirty="0"/>
              <a:t>Gene</a:t>
            </a:r>
            <a:r>
              <a:rPr lang="en-US" altLang="zh-CN" sz="2000" dirty="0"/>
              <a:t>: Pixels of the picture, use 0/1 to present that the pixel is white or black.</a:t>
            </a:r>
          </a:p>
          <a:p>
            <a:r>
              <a:rPr lang="en-US" altLang="zh-CN" sz="2000" dirty="0"/>
              <a:t>          Each gene shows a row of the picture.</a:t>
            </a:r>
          </a:p>
        </p:txBody>
      </p:sp>
      <p:graphicFrame>
        <p:nvGraphicFramePr>
          <p:cNvPr id="9" name="表格 8"/>
          <p:cNvGraphicFramePr>
            <a:graphicFrameLocks noGrp="1"/>
          </p:cNvGraphicFramePr>
          <p:nvPr>
            <p:extLst/>
          </p:nvPr>
        </p:nvGraphicFramePr>
        <p:xfrm>
          <a:off x="1251160" y="2434166"/>
          <a:ext cx="2777400" cy="365760"/>
        </p:xfrm>
        <a:graphic>
          <a:graphicData uri="http://schemas.openxmlformats.org/drawingml/2006/table">
            <a:tbl>
              <a:tblPr firstRow="1" bandRow="1">
                <a:tableStyleId>{5C22544A-7EE6-4342-B048-85BDC9FD1C3A}</a:tableStyleId>
              </a:tblPr>
              <a:tblGrid>
                <a:gridCol w="347175">
                  <a:extLst>
                    <a:ext uri="{9D8B030D-6E8A-4147-A177-3AD203B41FA5}">
                      <a16:colId xmlns:a16="http://schemas.microsoft.com/office/drawing/2014/main" val="1919667139"/>
                    </a:ext>
                  </a:extLst>
                </a:gridCol>
                <a:gridCol w="347175">
                  <a:extLst>
                    <a:ext uri="{9D8B030D-6E8A-4147-A177-3AD203B41FA5}">
                      <a16:colId xmlns:a16="http://schemas.microsoft.com/office/drawing/2014/main" val="2473784024"/>
                    </a:ext>
                  </a:extLst>
                </a:gridCol>
                <a:gridCol w="347175">
                  <a:extLst>
                    <a:ext uri="{9D8B030D-6E8A-4147-A177-3AD203B41FA5}">
                      <a16:colId xmlns:a16="http://schemas.microsoft.com/office/drawing/2014/main" val="919422896"/>
                    </a:ext>
                  </a:extLst>
                </a:gridCol>
                <a:gridCol w="347175">
                  <a:extLst>
                    <a:ext uri="{9D8B030D-6E8A-4147-A177-3AD203B41FA5}">
                      <a16:colId xmlns:a16="http://schemas.microsoft.com/office/drawing/2014/main" val="550539400"/>
                    </a:ext>
                  </a:extLst>
                </a:gridCol>
                <a:gridCol w="347175">
                  <a:extLst>
                    <a:ext uri="{9D8B030D-6E8A-4147-A177-3AD203B41FA5}">
                      <a16:colId xmlns:a16="http://schemas.microsoft.com/office/drawing/2014/main" val="15037675"/>
                    </a:ext>
                  </a:extLst>
                </a:gridCol>
                <a:gridCol w="347175">
                  <a:extLst>
                    <a:ext uri="{9D8B030D-6E8A-4147-A177-3AD203B41FA5}">
                      <a16:colId xmlns:a16="http://schemas.microsoft.com/office/drawing/2014/main" val="2304098089"/>
                    </a:ext>
                  </a:extLst>
                </a:gridCol>
                <a:gridCol w="347175">
                  <a:extLst>
                    <a:ext uri="{9D8B030D-6E8A-4147-A177-3AD203B41FA5}">
                      <a16:colId xmlns:a16="http://schemas.microsoft.com/office/drawing/2014/main" val="743652060"/>
                    </a:ext>
                  </a:extLst>
                </a:gridCol>
                <a:gridCol w="347175">
                  <a:extLst>
                    <a:ext uri="{9D8B030D-6E8A-4147-A177-3AD203B41FA5}">
                      <a16:colId xmlns:a16="http://schemas.microsoft.com/office/drawing/2014/main" val="3276555683"/>
                    </a:ext>
                  </a:extLst>
                </a:gridCol>
              </a:tblGrid>
              <a:tr h="0">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6708977"/>
                  </a:ext>
                </a:extLst>
              </a:tr>
            </a:tbl>
          </a:graphicData>
        </a:graphic>
      </p:graphicFrame>
      <p:graphicFrame>
        <p:nvGraphicFramePr>
          <p:cNvPr id="10" name="表格 9"/>
          <p:cNvGraphicFramePr>
            <a:graphicFrameLocks noGrp="1"/>
          </p:cNvGraphicFramePr>
          <p:nvPr>
            <p:extLst/>
          </p:nvPr>
        </p:nvGraphicFramePr>
        <p:xfrm>
          <a:off x="4179482" y="2434166"/>
          <a:ext cx="2777400" cy="365760"/>
        </p:xfrm>
        <a:graphic>
          <a:graphicData uri="http://schemas.openxmlformats.org/drawingml/2006/table">
            <a:tbl>
              <a:tblPr firstRow="1" bandRow="1">
                <a:tableStyleId>{5C22544A-7EE6-4342-B048-85BDC9FD1C3A}</a:tableStyleId>
              </a:tblPr>
              <a:tblGrid>
                <a:gridCol w="347175">
                  <a:extLst>
                    <a:ext uri="{9D8B030D-6E8A-4147-A177-3AD203B41FA5}">
                      <a16:colId xmlns:a16="http://schemas.microsoft.com/office/drawing/2014/main" val="1919667139"/>
                    </a:ext>
                  </a:extLst>
                </a:gridCol>
                <a:gridCol w="347175">
                  <a:extLst>
                    <a:ext uri="{9D8B030D-6E8A-4147-A177-3AD203B41FA5}">
                      <a16:colId xmlns:a16="http://schemas.microsoft.com/office/drawing/2014/main" val="2473784024"/>
                    </a:ext>
                  </a:extLst>
                </a:gridCol>
                <a:gridCol w="347175">
                  <a:extLst>
                    <a:ext uri="{9D8B030D-6E8A-4147-A177-3AD203B41FA5}">
                      <a16:colId xmlns:a16="http://schemas.microsoft.com/office/drawing/2014/main" val="919422896"/>
                    </a:ext>
                  </a:extLst>
                </a:gridCol>
                <a:gridCol w="347175">
                  <a:extLst>
                    <a:ext uri="{9D8B030D-6E8A-4147-A177-3AD203B41FA5}">
                      <a16:colId xmlns:a16="http://schemas.microsoft.com/office/drawing/2014/main" val="550539400"/>
                    </a:ext>
                  </a:extLst>
                </a:gridCol>
                <a:gridCol w="347175">
                  <a:extLst>
                    <a:ext uri="{9D8B030D-6E8A-4147-A177-3AD203B41FA5}">
                      <a16:colId xmlns:a16="http://schemas.microsoft.com/office/drawing/2014/main" val="15037675"/>
                    </a:ext>
                  </a:extLst>
                </a:gridCol>
                <a:gridCol w="347175">
                  <a:extLst>
                    <a:ext uri="{9D8B030D-6E8A-4147-A177-3AD203B41FA5}">
                      <a16:colId xmlns:a16="http://schemas.microsoft.com/office/drawing/2014/main" val="2304098089"/>
                    </a:ext>
                  </a:extLst>
                </a:gridCol>
                <a:gridCol w="347175">
                  <a:extLst>
                    <a:ext uri="{9D8B030D-6E8A-4147-A177-3AD203B41FA5}">
                      <a16:colId xmlns:a16="http://schemas.microsoft.com/office/drawing/2014/main" val="743652060"/>
                    </a:ext>
                  </a:extLst>
                </a:gridCol>
                <a:gridCol w="347175">
                  <a:extLst>
                    <a:ext uri="{9D8B030D-6E8A-4147-A177-3AD203B41FA5}">
                      <a16:colId xmlns:a16="http://schemas.microsoft.com/office/drawing/2014/main" val="3276555683"/>
                    </a:ext>
                  </a:extLst>
                </a:gridCol>
              </a:tblGrid>
              <a:tr h="0">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6708977"/>
                  </a:ext>
                </a:extLst>
              </a:tr>
            </a:tbl>
          </a:graphicData>
        </a:graphic>
      </p:graphicFrame>
      <p:graphicFrame>
        <p:nvGraphicFramePr>
          <p:cNvPr id="11" name="表格 10"/>
          <p:cNvGraphicFramePr>
            <a:graphicFrameLocks noGrp="1"/>
          </p:cNvGraphicFramePr>
          <p:nvPr>
            <p:extLst/>
          </p:nvPr>
        </p:nvGraphicFramePr>
        <p:xfrm>
          <a:off x="7537659" y="2453054"/>
          <a:ext cx="2777400" cy="365760"/>
        </p:xfrm>
        <a:graphic>
          <a:graphicData uri="http://schemas.openxmlformats.org/drawingml/2006/table">
            <a:tbl>
              <a:tblPr firstRow="1" bandRow="1">
                <a:tableStyleId>{5C22544A-7EE6-4342-B048-85BDC9FD1C3A}</a:tableStyleId>
              </a:tblPr>
              <a:tblGrid>
                <a:gridCol w="347175">
                  <a:extLst>
                    <a:ext uri="{9D8B030D-6E8A-4147-A177-3AD203B41FA5}">
                      <a16:colId xmlns:a16="http://schemas.microsoft.com/office/drawing/2014/main" val="1919667139"/>
                    </a:ext>
                  </a:extLst>
                </a:gridCol>
                <a:gridCol w="347175">
                  <a:extLst>
                    <a:ext uri="{9D8B030D-6E8A-4147-A177-3AD203B41FA5}">
                      <a16:colId xmlns:a16="http://schemas.microsoft.com/office/drawing/2014/main" val="2473784024"/>
                    </a:ext>
                  </a:extLst>
                </a:gridCol>
                <a:gridCol w="347175">
                  <a:extLst>
                    <a:ext uri="{9D8B030D-6E8A-4147-A177-3AD203B41FA5}">
                      <a16:colId xmlns:a16="http://schemas.microsoft.com/office/drawing/2014/main" val="919422896"/>
                    </a:ext>
                  </a:extLst>
                </a:gridCol>
                <a:gridCol w="347175">
                  <a:extLst>
                    <a:ext uri="{9D8B030D-6E8A-4147-A177-3AD203B41FA5}">
                      <a16:colId xmlns:a16="http://schemas.microsoft.com/office/drawing/2014/main" val="550539400"/>
                    </a:ext>
                  </a:extLst>
                </a:gridCol>
                <a:gridCol w="347175">
                  <a:extLst>
                    <a:ext uri="{9D8B030D-6E8A-4147-A177-3AD203B41FA5}">
                      <a16:colId xmlns:a16="http://schemas.microsoft.com/office/drawing/2014/main" val="15037675"/>
                    </a:ext>
                  </a:extLst>
                </a:gridCol>
                <a:gridCol w="347175">
                  <a:extLst>
                    <a:ext uri="{9D8B030D-6E8A-4147-A177-3AD203B41FA5}">
                      <a16:colId xmlns:a16="http://schemas.microsoft.com/office/drawing/2014/main" val="2304098089"/>
                    </a:ext>
                  </a:extLst>
                </a:gridCol>
                <a:gridCol w="347175">
                  <a:extLst>
                    <a:ext uri="{9D8B030D-6E8A-4147-A177-3AD203B41FA5}">
                      <a16:colId xmlns:a16="http://schemas.microsoft.com/office/drawing/2014/main" val="743652060"/>
                    </a:ext>
                  </a:extLst>
                </a:gridCol>
                <a:gridCol w="347175">
                  <a:extLst>
                    <a:ext uri="{9D8B030D-6E8A-4147-A177-3AD203B41FA5}">
                      <a16:colId xmlns:a16="http://schemas.microsoft.com/office/drawing/2014/main" val="3276555683"/>
                    </a:ext>
                  </a:extLst>
                </a:gridCol>
              </a:tblGrid>
              <a:tr h="0">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6708977"/>
                  </a:ext>
                </a:extLst>
              </a:tr>
            </a:tbl>
          </a:graphicData>
        </a:graphic>
      </p:graphicFrame>
      <p:sp>
        <p:nvSpPr>
          <p:cNvPr id="12" name="文本框 11"/>
          <p:cNvSpPr txBox="1"/>
          <p:nvPr/>
        </p:nvSpPr>
        <p:spPr>
          <a:xfrm>
            <a:off x="6980814" y="2379144"/>
            <a:ext cx="1556239" cy="369332"/>
          </a:xfrm>
          <a:prstGeom prst="rect">
            <a:avLst/>
          </a:prstGeom>
          <a:noFill/>
        </p:spPr>
        <p:txBody>
          <a:bodyPr wrap="square" rtlCol="0">
            <a:spAutoFit/>
          </a:bodyPr>
          <a:lstStyle/>
          <a:p>
            <a:r>
              <a:rPr lang="en-US" altLang="zh-CN" dirty="0"/>
              <a:t>……</a:t>
            </a:r>
            <a:endParaRPr lang="zh-CN" altLang="en-US" dirty="0"/>
          </a:p>
        </p:txBody>
      </p:sp>
      <p:sp>
        <p:nvSpPr>
          <p:cNvPr id="15" name="矩形 14"/>
          <p:cNvSpPr/>
          <p:nvPr/>
        </p:nvSpPr>
        <p:spPr>
          <a:xfrm>
            <a:off x="928291" y="1936412"/>
            <a:ext cx="3183300" cy="105257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71059" y="2000623"/>
            <a:ext cx="1934308" cy="369332"/>
          </a:xfrm>
          <a:prstGeom prst="rect">
            <a:avLst/>
          </a:prstGeom>
          <a:noFill/>
        </p:spPr>
        <p:txBody>
          <a:bodyPr wrap="square" rtlCol="0">
            <a:spAutoFit/>
          </a:bodyPr>
          <a:lstStyle/>
          <a:p>
            <a:r>
              <a:rPr lang="en-US" altLang="zh-CN" dirty="0">
                <a:solidFill>
                  <a:srgbClr val="FFC000"/>
                </a:solidFill>
              </a:rPr>
              <a:t>Gene</a:t>
            </a:r>
            <a:endParaRPr lang="zh-CN" altLang="en-US" dirty="0">
              <a:solidFill>
                <a:srgbClr val="FFC000"/>
              </a:solidFill>
            </a:endParaRPr>
          </a:p>
        </p:txBody>
      </p:sp>
      <p:sp>
        <p:nvSpPr>
          <p:cNvPr id="17" name="矩形 16"/>
          <p:cNvSpPr/>
          <p:nvPr/>
        </p:nvSpPr>
        <p:spPr>
          <a:xfrm>
            <a:off x="669852" y="1573619"/>
            <a:ext cx="10132827" cy="171164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20" name="文本框 19"/>
          <p:cNvSpPr txBox="1"/>
          <p:nvPr/>
        </p:nvSpPr>
        <p:spPr>
          <a:xfrm>
            <a:off x="1171059" y="1486925"/>
            <a:ext cx="1934308" cy="369332"/>
          </a:xfrm>
          <a:prstGeom prst="rect">
            <a:avLst/>
          </a:prstGeom>
          <a:noFill/>
        </p:spPr>
        <p:txBody>
          <a:bodyPr wrap="square" rtlCol="0">
            <a:spAutoFit/>
          </a:bodyPr>
          <a:lstStyle/>
          <a:p>
            <a:r>
              <a:rPr lang="en-US" altLang="zh-CN" dirty="0">
                <a:solidFill>
                  <a:srgbClr val="92D050"/>
                </a:solidFill>
              </a:rPr>
              <a:t>Chromosome</a:t>
            </a:r>
            <a:endParaRPr lang="zh-CN" altLang="en-US" dirty="0">
              <a:solidFill>
                <a:srgbClr val="92D050"/>
              </a:solidFill>
            </a:endParaRPr>
          </a:p>
        </p:txBody>
      </p:sp>
      <p:graphicFrame>
        <p:nvGraphicFramePr>
          <p:cNvPr id="24" name="表格 23"/>
          <p:cNvGraphicFramePr>
            <a:graphicFrameLocks noGrp="1"/>
          </p:cNvGraphicFramePr>
          <p:nvPr>
            <p:extLst/>
          </p:nvPr>
        </p:nvGraphicFramePr>
        <p:xfrm>
          <a:off x="2820817" y="3365416"/>
          <a:ext cx="2926880" cy="2926080"/>
        </p:xfrm>
        <a:graphic>
          <a:graphicData uri="http://schemas.openxmlformats.org/drawingml/2006/table">
            <a:tbl>
              <a:tblPr firstRow="1" bandRow="1">
                <a:tableStyleId>{5C22544A-7EE6-4342-B048-85BDC9FD1C3A}</a:tableStyleId>
              </a:tblPr>
              <a:tblGrid>
                <a:gridCol w="365860">
                  <a:extLst>
                    <a:ext uri="{9D8B030D-6E8A-4147-A177-3AD203B41FA5}">
                      <a16:colId xmlns:a16="http://schemas.microsoft.com/office/drawing/2014/main" val="3647109116"/>
                    </a:ext>
                  </a:extLst>
                </a:gridCol>
                <a:gridCol w="365860">
                  <a:extLst>
                    <a:ext uri="{9D8B030D-6E8A-4147-A177-3AD203B41FA5}">
                      <a16:colId xmlns:a16="http://schemas.microsoft.com/office/drawing/2014/main" val="242124526"/>
                    </a:ext>
                  </a:extLst>
                </a:gridCol>
                <a:gridCol w="365860">
                  <a:extLst>
                    <a:ext uri="{9D8B030D-6E8A-4147-A177-3AD203B41FA5}">
                      <a16:colId xmlns:a16="http://schemas.microsoft.com/office/drawing/2014/main" val="2425499436"/>
                    </a:ext>
                  </a:extLst>
                </a:gridCol>
                <a:gridCol w="365860">
                  <a:extLst>
                    <a:ext uri="{9D8B030D-6E8A-4147-A177-3AD203B41FA5}">
                      <a16:colId xmlns:a16="http://schemas.microsoft.com/office/drawing/2014/main" val="1758939716"/>
                    </a:ext>
                  </a:extLst>
                </a:gridCol>
                <a:gridCol w="365860">
                  <a:extLst>
                    <a:ext uri="{9D8B030D-6E8A-4147-A177-3AD203B41FA5}">
                      <a16:colId xmlns:a16="http://schemas.microsoft.com/office/drawing/2014/main" val="2668046265"/>
                    </a:ext>
                  </a:extLst>
                </a:gridCol>
                <a:gridCol w="365860">
                  <a:extLst>
                    <a:ext uri="{9D8B030D-6E8A-4147-A177-3AD203B41FA5}">
                      <a16:colId xmlns:a16="http://schemas.microsoft.com/office/drawing/2014/main" val="1192805210"/>
                    </a:ext>
                  </a:extLst>
                </a:gridCol>
                <a:gridCol w="365860">
                  <a:extLst>
                    <a:ext uri="{9D8B030D-6E8A-4147-A177-3AD203B41FA5}">
                      <a16:colId xmlns:a16="http://schemas.microsoft.com/office/drawing/2014/main" val="1473112200"/>
                    </a:ext>
                  </a:extLst>
                </a:gridCol>
                <a:gridCol w="365860">
                  <a:extLst>
                    <a:ext uri="{9D8B030D-6E8A-4147-A177-3AD203B41FA5}">
                      <a16:colId xmlns:a16="http://schemas.microsoft.com/office/drawing/2014/main" val="1491137705"/>
                    </a:ext>
                  </a:extLst>
                </a:gridCol>
              </a:tblGrid>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3921085"/>
                  </a:ext>
                </a:extLst>
              </a:tr>
              <a:tr h="346197">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3875130"/>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5050156"/>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1755179"/>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7613303"/>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399686"/>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668150"/>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187743"/>
                  </a:ext>
                </a:extLst>
              </a:tr>
            </a:tbl>
          </a:graphicData>
        </a:graphic>
      </p:graphicFrame>
      <p:cxnSp>
        <p:nvCxnSpPr>
          <p:cNvPr id="27" name="肘形连接符 26"/>
          <p:cNvCxnSpPr>
            <a:endCxn id="24" idx="1"/>
          </p:cNvCxnSpPr>
          <p:nvPr/>
        </p:nvCxnSpPr>
        <p:spPr>
          <a:xfrm rot="16200000" flipH="1">
            <a:off x="1312265" y="3319903"/>
            <a:ext cx="1543195" cy="1473910"/>
          </a:xfrm>
          <a:prstGeom prst="bentConnector2">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47697" y="4828456"/>
            <a:ext cx="133179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7079491" y="3365416"/>
          <a:ext cx="2926880" cy="2926080"/>
        </p:xfrm>
        <a:graphic>
          <a:graphicData uri="http://schemas.openxmlformats.org/drawingml/2006/table">
            <a:tbl>
              <a:tblPr firstRow="1" bandRow="1">
                <a:tableStyleId>{5C22544A-7EE6-4342-B048-85BDC9FD1C3A}</a:tableStyleId>
              </a:tblPr>
              <a:tblGrid>
                <a:gridCol w="365860">
                  <a:extLst>
                    <a:ext uri="{9D8B030D-6E8A-4147-A177-3AD203B41FA5}">
                      <a16:colId xmlns:a16="http://schemas.microsoft.com/office/drawing/2014/main" val="3647109116"/>
                    </a:ext>
                  </a:extLst>
                </a:gridCol>
                <a:gridCol w="365860">
                  <a:extLst>
                    <a:ext uri="{9D8B030D-6E8A-4147-A177-3AD203B41FA5}">
                      <a16:colId xmlns:a16="http://schemas.microsoft.com/office/drawing/2014/main" val="242124526"/>
                    </a:ext>
                  </a:extLst>
                </a:gridCol>
                <a:gridCol w="365860">
                  <a:extLst>
                    <a:ext uri="{9D8B030D-6E8A-4147-A177-3AD203B41FA5}">
                      <a16:colId xmlns:a16="http://schemas.microsoft.com/office/drawing/2014/main" val="2425499436"/>
                    </a:ext>
                  </a:extLst>
                </a:gridCol>
                <a:gridCol w="365860">
                  <a:extLst>
                    <a:ext uri="{9D8B030D-6E8A-4147-A177-3AD203B41FA5}">
                      <a16:colId xmlns:a16="http://schemas.microsoft.com/office/drawing/2014/main" val="1758939716"/>
                    </a:ext>
                  </a:extLst>
                </a:gridCol>
                <a:gridCol w="365860">
                  <a:extLst>
                    <a:ext uri="{9D8B030D-6E8A-4147-A177-3AD203B41FA5}">
                      <a16:colId xmlns:a16="http://schemas.microsoft.com/office/drawing/2014/main" val="2668046265"/>
                    </a:ext>
                  </a:extLst>
                </a:gridCol>
                <a:gridCol w="365860">
                  <a:extLst>
                    <a:ext uri="{9D8B030D-6E8A-4147-A177-3AD203B41FA5}">
                      <a16:colId xmlns:a16="http://schemas.microsoft.com/office/drawing/2014/main" val="1192805210"/>
                    </a:ext>
                  </a:extLst>
                </a:gridCol>
                <a:gridCol w="365860">
                  <a:extLst>
                    <a:ext uri="{9D8B030D-6E8A-4147-A177-3AD203B41FA5}">
                      <a16:colId xmlns:a16="http://schemas.microsoft.com/office/drawing/2014/main" val="1473112200"/>
                    </a:ext>
                  </a:extLst>
                </a:gridCol>
                <a:gridCol w="365860">
                  <a:extLst>
                    <a:ext uri="{9D8B030D-6E8A-4147-A177-3AD203B41FA5}">
                      <a16:colId xmlns:a16="http://schemas.microsoft.com/office/drawing/2014/main" val="1491137705"/>
                    </a:ext>
                  </a:extLst>
                </a:gridCol>
              </a:tblGrid>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413921085"/>
                  </a:ext>
                </a:extLst>
              </a:tr>
              <a:tr h="346197">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3875130"/>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995050156"/>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811755179"/>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597613303"/>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532399686"/>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50668150"/>
                  </a:ext>
                </a:extLst>
              </a:tr>
              <a:tr h="346197">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77187743"/>
                  </a:ext>
                </a:extLst>
              </a:tr>
            </a:tbl>
          </a:graphicData>
        </a:graphic>
      </p:graphicFrame>
      <p:sp>
        <p:nvSpPr>
          <p:cNvPr id="31" name="文本框 30"/>
          <p:cNvSpPr txBox="1"/>
          <p:nvPr/>
        </p:nvSpPr>
        <p:spPr>
          <a:xfrm>
            <a:off x="1489023" y="4459124"/>
            <a:ext cx="1468801" cy="369332"/>
          </a:xfrm>
          <a:prstGeom prst="rect">
            <a:avLst/>
          </a:prstGeom>
          <a:noFill/>
        </p:spPr>
        <p:txBody>
          <a:bodyPr wrap="square" rtlCol="0">
            <a:spAutoFit/>
          </a:bodyPr>
          <a:lstStyle/>
          <a:p>
            <a:r>
              <a:rPr lang="en-US" altLang="zh-CN" dirty="0">
                <a:solidFill>
                  <a:srgbClr val="00B0F0"/>
                </a:solidFill>
              </a:rPr>
              <a:t>phenotype</a:t>
            </a:r>
            <a:endParaRPr lang="zh-CN" altLang="en-US" dirty="0">
              <a:solidFill>
                <a:srgbClr val="00B0F0"/>
              </a:solidFill>
            </a:endParaRPr>
          </a:p>
        </p:txBody>
      </p:sp>
      <p:sp>
        <p:nvSpPr>
          <p:cNvPr id="32" name="文本框 31"/>
          <p:cNvSpPr txBox="1"/>
          <p:nvPr/>
        </p:nvSpPr>
        <p:spPr>
          <a:xfrm>
            <a:off x="5709967" y="4459124"/>
            <a:ext cx="1468801" cy="369332"/>
          </a:xfrm>
          <a:prstGeom prst="rect">
            <a:avLst/>
          </a:prstGeom>
          <a:noFill/>
        </p:spPr>
        <p:txBody>
          <a:bodyPr wrap="square" rtlCol="0">
            <a:spAutoFit/>
          </a:bodyPr>
          <a:lstStyle/>
          <a:p>
            <a:r>
              <a:rPr lang="en-US" altLang="zh-CN" dirty="0">
                <a:solidFill>
                  <a:srgbClr val="00B0F0"/>
                </a:solidFill>
              </a:rPr>
              <a:t>phenotype</a:t>
            </a:r>
            <a:endParaRPr lang="zh-CN" altLang="en-US" dirty="0">
              <a:solidFill>
                <a:srgbClr val="00B0F0"/>
              </a:solidFill>
            </a:endParaRPr>
          </a:p>
        </p:txBody>
      </p:sp>
    </p:spTree>
    <p:extLst>
      <p:ext uri="{BB962C8B-B14F-4D97-AF65-F5344CB8AC3E}">
        <p14:creationId xmlns:p14="http://schemas.microsoft.com/office/powerpoint/2010/main" val="389803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964788" y="804333"/>
            <a:ext cx="3391900" cy="5249334"/>
          </a:xfrm>
        </p:spPr>
        <p:txBody>
          <a:bodyPr>
            <a:normAutofit/>
          </a:bodyPr>
          <a:lstStyle/>
          <a:p>
            <a:pPr algn="r"/>
            <a:r>
              <a:rPr lang="en-US" altLang="zh-CN" dirty="0"/>
              <a:t>MUTATION</a:t>
            </a:r>
            <a:endParaRPr lang="zh-CN" altLang="en-US"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999330" y="804333"/>
            <a:ext cx="6257721" cy="5249334"/>
          </a:xfrm>
        </p:spPr>
        <p:txBody>
          <a:bodyPr anchor="ctr">
            <a:normAutofit/>
          </a:bodyPr>
          <a:lstStyle/>
          <a:p>
            <a:pPr>
              <a:buFont typeface="Arial" panose="020B0604020202020204" pitchFamily="34" charset="0"/>
              <a:buChar char="•"/>
            </a:pPr>
            <a:r>
              <a:rPr lang="en-US" altLang="zh-CN" dirty="0"/>
              <a:t> 3% mutation rate</a:t>
            </a:r>
          </a:p>
          <a:p>
            <a:pPr>
              <a:buFont typeface="Arial" panose="020B0604020202020204" pitchFamily="34" charset="0"/>
              <a:buChar char="•"/>
            </a:pPr>
            <a:r>
              <a:rPr lang="en-US" altLang="zh-CN" sz="2400" dirty="0"/>
              <a:t> Swap 2 genes to change the chromosome</a:t>
            </a:r>
          </a:p>
          <a:p>
            <a:pPr>
              <a:buFont typeface="Arial" panose="020B0604020202020204" pitchFamily="34" charset="0"/>
              <a:buChar char="•"/>
            </a:pPr>
            <a:r>
              <a:rPr lang="en-US" altLang="zh-CN" sz="2400" dirty="0"/>
              <a:t> 10% of the chromosome’s genes may been   mutated</a:t>
            </a:r>
            <a:endParaRPr lang="zh-CN" altLang="en-US" sz="2400" dirty="0"/>
          </a:p>
        </p:txBody>
      </p:sp>
    </p:spTree>
    <p:extLst>
      <p:ext uri="{BB962C8B-B14F-4D97-AF65-F5344CB8AC3E}">
        <p14:creationId xmlns:p14="http://schemas.microsoft.com/office/powerpoint/2010/main" val="1183826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436</TotalTime>
  <Words>1154</Words>
  <Application>Microsoft Macintosh PowerPoint</Application>
  <PresentationFormat>Widescreen</PresentationFormat>
  <Paragraphs>397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华文仿宋</vt:lpstr>
      <vt:lpstr>Arial</vt:lpstr>
      <vt:lpstr>Courier New</vt:lpstr>
      <vt:lpstr>Tw Cen MT</vt:lpstr>
      <vt:lpstr>Tw Cen MT Condensed</vt:lpstr>
      <vt:lpstr>Wingdings</vt:lpstr>
      <vt:lpstr>Wingdings 3</vt:lpstr>
      <vt:lpstr>Integral</vt:lpstr>
      <vt:lpstr>Picture generation</vt:lpstr>
      <vt:lpstr>Introduction</vt:lpstr>
      <vt:lpstr>Genetic algorithm</vt:lpstr>
      <vt:lpstr>First of all</vt:lpstr>
      <vt:lpstr>    Collections                 used</vt:lpstr>
      <vt:lpstr>basic approach</vt:lpstr>
      <vt:lpstr>Idea</vt:lpstr>
      <vt:lpstr>PowerPoint Presentation</vt:lpstr>
      <vt:lpstr>MUTATION</vt:lpstr>
      <vt:lpstr>crossover</vt:lpstr>
      <vt:lpstr>Fitness</vt:lpstr>
      <vt:lpstr>pictures</vt:lpstr>
      <vt:lpstr>Second approach</vt:lpstr>
      <vt:lpstr>Idea</vt:lpstr>
      <vt:lpstr>Design</vt:lpstr>
      <vt:lpstr>pictures</vt:lpstr>
      <vt:lpstr>Third approach</vt:lpstr>
      <vt:lpstr>Review</vt:lpstr>
      <vt:lpstr>IDEA</vt:lpstr>
      <vt:lpstr>Gene</vt:lpstr>
      <vt:lpstr>Circle Drawing ALG</vt:lpstr>
      <vt:lpstr>Individual</vt:lpstr>
      <vt:lpstr>Functions in Individual Class</vt:lpstr>
      <vt:lpstr>PowerPoint Presentation</vt:lpstr>
      <vt:lpstr>Population</vt:lpstr>
      <vt:lpstr>PowerPoint Presentation</vt:lpstr>
      <vt:lpstr>result</vt:lpstr>
      <vt:lpstr>The fitness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Picture generation</dc:title>
  <dc:creator>Vaibhavi Jigneshbhai Khamar</dc:creator>
  <cp:lastModifiedBy>Vaibhavi Jigneshbhai Khamar</cp:lastModifiedBy>
  <cp:revision>15</cp:revision>
  <dcterms:created xsi:type="dcterms:W3CDTF">2018-12-04T23:46:00Z</dcterms:created>
  <dcterms:modified xsi:type="dcterms:W3CDTF">2018-12-05T18:33:17Z</dcterms:modified>
</cp:coreProperties>
</file>