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>
      <p:cViewPr varScale="1">
        <p:scale>
          <a:sx n="68" d="100"/>
          <a:sy n="68" d="100"/>
        </p:scale>
        <p:origin x="1000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0815" y="1403502"/>
            <a:ext cx="13179069" cy="602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0019" y="3188919"/>
            <a:ext cx="16060660" cy="439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6567" y="3356051"/>
            <a:ext cx="10215245" cy="311023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 marR="5080" indent="-635" algn="ctr">
              <a:lnSpc>
                <a:spcPct val="80900"/>
              </a:lnSpc>
              <a:spcBef>
                <a:spcPts val="1475"/>
              </a:spcBef>
            </a:pPr>
            <a:r>
              <a:rPr sz="5900" spc="240" dirty="0">
                <a:solidFill>
                  <a:srgbClr val="FFFFFF"/>
                </a:solidFill>
                <a:latin typeface="Tahoma"/>
                <a:cs typeface="Tahoma"/>
              </a:rPr>
              <a:t>Enhancing </a:t>
            </a:r>
            <a:r>
              <a:rPr sz="5900" spc="285" dirty="0">
                <a:solidFill>
                  <a:srgbClr val="FFFFFF"/>
                </a:solidFill>
                <a:latin typeface="Tahoma"/>
                <a:cs typeface="Tahoma"/>
              </a:rPr>
              <a:t>Construction </a:t>
            </a:r>
            <a:r>
              <a:rPr sz="5900" spc="254" dirty="0">
                <a:solidFill>
                  <a:srgbClr val="FFFFFF"/>
                </a:solidFill>
                <a:latin typeface="Tahoma"/>
                <a:cs typeface="Tahoma"/>
              </a:rPr>
              <a:t>Site </a:t>
            </a:r>
            <a:r>
              <a:rPr sz="5900" spc="-18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900" spc="180" dirty="0">
                <a:solidFill>
                  <a:srgbClr val="FFFFFF"/>
                </a:solidFill>
                <a:latin typeface="Tahoma"/>
                <a:cs typeface="Tahoma"/>
              </a:rPr>
              <a:t>Safety:</a:t>
            </a:r>
            <a:r>
              <a:rPr sz="59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900" spc="245" dirty="0">
                <a:solidFill>
                  <a:srgbClr val="FFFFFF"/>
                </a:solidFill>
                <a:latin typeface="Tahoma"/>
                <a:cs typeface="Tahoma"/>
              </a:rPr>
              <a:t>Leveraging</a:t>
            </a:r>
            <a:r>
              <a:rPr sz="59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900" spc="170" dirty="0">
                <a:solidFill>
                  <a:srgbClr val="FFFFFF"/>
                </a:solidFill>
                <a:latin typeface="Tahoma"/>
                <a:cs typeface="Tahoma"/>
              </a:rPr>
              <a:t>AI-Driven </a:t>
            </a:r>
            <a:r>
              <a:rPr sz="5900" spc="-18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900" spc="260" dirty="0">
                <a:solidFill>
                  <a:srgbClr val="FFFFFF"/>
                </a:solidFill>
                <a:latin typeface="Tahoma"/>
                <a:cs typeface="Tahoma"/>
              </a:rPr>
              <a:t>Object </a:t>
            </a:r>
            <a:r>
              <a:rPr sz="5900" spc="265" dirty="0">
                <a:solidFill>
                  <a:srgbClr val="FFFFFF"/>
                </a:solidFill>
                <a:latin typeface="Tahoma"/>
                <a:cs typeface="Tahoma"/>
              </a:rPr>
              <a:t>Detection </a:t>
            </a:r>
            <a:r>
              <a:rPr sz="5900" spc="235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5900" spc="405" dirty="0">
                <a:solidFill>
                  <a:srgbClr val="FFFFFF"/>
                </a:solidFill>
                <a:latin typeface="Tahoma"/>
                <a:cs typeface="Tahoma"/>
              </a:rPr>
              <a:t>E- </a:t>
            </a:r>
            <a:r>
              <a:rPr sz="5900" spc="40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900" spc="270" dirty="0">
                <a:solidFill>
                  <a:srgbClr val="FFFFFF"/>
                </a:solidFill>
                <a:latin typeface="Tahoma"/>
                <a:cs typeface="Tahoma"/>
              </a:rPr>
              <a:t>SafeGuard</a:t>
            </a:r>
            <a:endParaRPr sz="59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25237" y="1772633"/>
            <a:ext cx="8237855" cy="6487795"/>
            <a:chOff x="5025237" y="1772633"/>
            <a:chExt cx="8237855" cy="6487795"/>
          </a:xfrm>
        </p:grpSpPr>
        <p:sp>
          <p:nvSpPr>
            <p:cNvPr id="6" name="object 6"/>
            <p:cNvSpPr/>
            <p:nvPr/>
          </p:nvSpPr>
          <p:spPr>
            <a:xfrm>
              <a:off x="5025238" y="8239760"/>
              <a:ext cx="8237855" cy="20320"/>
            </a:xfrm>
            <a:custGeom>
              <a:avLst/>
              <a:gdLst/>
              <a:ahLst/>
              <a:cxnLst/>
              <a:rect l="l" t="t" r="r" b="b"/>
              <a:pathLst>
                <a:path w="8237855" h="20320">
                  <a:moveTo>
                    <a:pt x="8237499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37499" y="20154"/>
                  </a:lnTo>
                  <a:lnTo>
                    <a:pt x="8237499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42965" y="8385265"/>
            <a:ext cx="7726045" cy="113411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600" b="1" spc="-245" dirty="0">
                <a:solidFill>
                  <a:srgbClr val="0B5524"/>
                </a:solidFill>
                <a:latin typeface="Verdana"/>
                <a:cs typeface="Verdana"/>
              </a:rPr>
              <a:t>V</a:t>
            </a:r>
            <a:r>
              <a:rPr sz="2600" b="1" spc="-229" dirty="0">
                <a:solidFill>
                  <a:srgbClr val="0B5524"/>
                </a:solidFill>
                <a:latin typeface="Verdana"/>
                <a:cs typeface="Verdana"/>
              </a:rPr>
              <a:t>a</a:t>
            </a:r>
            <a:r>
              <a:rPr sz="2600" b="1" spc="-204" dirty="0">
                <a:solidFill>
                  <a:srgbClr val="0B5524"/>
                </a:solidFill>
                <a:latin typeface="Verdana"/>
                <a:cs typeface="Verdana"/>
              </a:rPr>
              <a:t>i</a:t>
            </a:r>
            <a:r>
              <a:rPr sz="2600" b="1" spc="-165" dirty="0">
                <a:solidFill>
                  <a:srgbClr val="0B5524"/>
                </a:solidFill>
                <a:latin typeface="Verdana"/>
                <a:cs typeface="Verdana"/>
              </a:rPr>
              <a:t>b</a:t>
            </a:r>
            <a:r>
              <a:rPr sz="2600" b="1" spc="-245" dirty="0">
                <a:solidFill>
                  <a:srgbClr val="0B5524"/>
                </a:solidFill>
                <a:latin typeface="Verdana"/>
                <a:cs typeface="Verdana"/>
              </a:rPr>
              <a:t>h</a:t>
            </a:r>
            <a:r>
              <a:rPr sz="2600" b="1" spc="-285" dirty="0">
                <a:solidFill>
                  <a:srgbClr val="0B5524"/>
                </a:solidFill>
                <a:latin typeface="Verdana"/>
                <a:cs typeface="Verdana"/>
              </a:rPr>
              <a:t>a</a:t>
            </a:r>
            <a:r>
              <a:rPr sz="2600" b="1" spc="-195" dirty="0">
                <a:solidFill>
                  <a:srgbClr val="0B5524"/>
                </a:solidFill>
                <a:latin typeface="Verdana"/>
                <a:cs typeface="Verdana"/>
              </a:rPr>
              <a:t>vi</a:t>
            </a:r>
            <a:r>
              <a:rPr sz="2600" b="1" spc="-240" dirty="0">
                <a:solidFill>
                  <a:srgbClr val="0B5524"/>
                </a:solidFill>
                <a:latin typeface="Verdana"/>
                <a:cs typeface="Verdana"/>
              </a:rPr>
              <a:t> </a:t>
            </a:r>
            <a:r>
              <a:rPr sz="2600" b="1" spc="25" dirty="0">
                <a:solidFill>
                  <a:srgbClr val="0B5524"/>
                </a:solidFill>
                <a:latin typeface="Verdana"/>
                <a:cs typeface="Verdana"/>
              </a:rPr>
              <a:t>J</a:t>
            </a:r>
            <a:r>
              <a:rPr sz="2600" b="1" spc="-245" dirty="0">
                <a:solidFill>
                  <a:srgbClr val="0B5524"/>
                </a:solidFill>
                <a:latin typeface="Verdana"/>
                <a:cs typeface="Verdana"/>
              </a:rPr>
              <a:t>h</a:t>
            </a:r>
            <a:r>
              <a:rPr sz="2600" b="1" spc="-229" dirty="0">
                <a:solidFill>
                  <a:srgbClr val="0B5524"/>
                </a:solidFill>
                <a:latin typeface="Verdana"/>
                <a:cs typeface="Verdana"/>
              </a:rPr>
              <a:t>a</a:t>
            </a:r>
            <a:r>
              <a:rPr sz="2600" b="1" spc="-240" dirty="0">
                <a:solidFill>
                  <a:srgbClr val="0B5524"/>
                </a:solidFill>
                <a:latin typeface="Verdana"/>
                <a:cs typeface="Verdana"/>
              </a:rPr>
              <a:t> </a:t>
            </a:r>
            <a:r>
              <a:rPr sz="2600" b="1" spc="-475" dirty="0">
                <a:solidFill>
                  <a:srgbClr val="0B5524"/>
                </a:solidFill>
                <a:latin typeface="Verdana"/>
                <a:cs typeface="Verdana"/>
              </a:rPr>
              <a:t>|</a:t>
            </a:r>
            <a:r>
              <a:rPr sz="2600" b="1" spc="-240" dirty="0">
                <a:solidFill>
                  <a:srgbClr val="0B5524"/>
                </a:solidFill>
                <a:latin typeface="Verdana"/>
                <a:cs typeface="Verdana"/>
              </a:rPr>
              <a:t> </a:t>
            </a:r>
            <a:r>
              <a:rPr sz="2600" b="1" spc="-120" dirty="0">
                <a:solidFill>
                  <a:srgbClr val="0B5524"/>
                </a:solidFill>
                <a:latin typeface="Verdana"/>
                <a:cs typeface="Verdana"/>
              </a:rPr>
              <a:t>A</a:t>
            </a:r>
            <a:r>
              <a:rPr sz="2600" b="1" spc="-254" dirty="0">
                <a:solidFill>
                  <a:srgbClr val="0B5524"/>
                </a:solidFill>
                <a:latin typeface="Verdana"/>
                <a:cs typeface="Verdana"/>
              </a:rPr>
              <a:t>k</a:t>
            </a:r>
            <a:r>
              <a:rPr sz="2600" b="1" spc="-160" dirty="0">
                <a:solidFill>
                  <a:srgbClr val="0B5524"/>
                </a:solidFill>
                <a:latin typeface="Verdana"/>
                <a:cs typeface="Verdana"/>
              </a:rPr>
              <a:t>s</a:t>
            </a:r>
            <a:r>
              <a:rPr sz="2600" b="1" spc="-195" dirty="0">
                <a:solidFill>
                  <a:srgbClr val="0B5524"/>
                </a:solidFill>
                <a:latin typeface="Verdana"/>
                <a:cs typeface="Verdana"/>
              </a:rPr>
              <a:t>h</a:t>
            </a:r>
            <a:r>
              <a:rPr sz="2600" b="1" spc="-229" dirty="0">
                <a:solidFill>
                  <a:srgbClr val="0B5524"/>
                </a:solidFill>
                <a:latin typeface="Verdana"/>
                <a:cs typeface="Verdana"/>
              </a:rPr>
              <a:t>a</a:t>
            </a:r>
            <a:r>
              <a:rPr sz="2600" b="1" spc="-190" dirty="0">
                <a:solidFill>
                  <a:srgbClr val="0B5524"/>
                </a:solidFill>
                <a:latin typeface="Verdana"/>
                <a:cs typeface="Verdana"/>
              </a:rPr>
              <a:t>t</a:t>
            </a:r>
            <a:r>
              <a:rPr sz="2600" b="1" spc="-240" dirty="0">
                <a:solidFill>
                  <a:srgbClr val="0B5524"/>
                </a:solidFill>
                <a:latin typeface="Verdana"/>
                <a:cs typeface="Verdana"/>
              </a:rPr>
              <a:t> </a:t>
            </a:r>
            <a:r>
              <a:rPr sz="2600" b="1" spc="-145" dirty="0">
                <a:solidFill>
                  <a:srgbClr val="0B5524"/>
                </a:solidFill>
                <a:latin typeface="Verdana"/>
                <a:cs typeface="Verdana"/>
              </a:rPr>
              <a:t>S</a:t>
            </a:r>
            <a:r>
              <a:rPr sz="2600" b="1" spc="-229" dirty="0">
                <a:solidFill>
                  <a:srgbClr val="0B5524"/>
                </a:solidFill>
                <a:latin typeface="Verdana"/>
                <a:cs typeface="Verdana"/>
              </a:rPr>
              <a:t>a</a:t>
            </a:r>
            <a:r>
              <a:rPr sz="2600" b="1" spc="-320" dirty="0">
                <a:solidFill>
                  <a:srgbClr val="0B5524"/>
                </a:solidFill>
                <a:latin typeface="Verdana"/>
                <a:cs typeface="Verdana"/>
              </a:rPr>
              <a:t>x</a:t>
            </a:r>
            <a:r>
              <a:rPr sz="2600" b="1" spc="-175" dirty="0">
                <a:solidFill>
                  <a:srgbClr val="0B5524"/>
                </a:solidFill>
                <a:latin typeface="Verdana"/>
                <a:cs typeface="Verdana"/>
              </a:rPr>
              <a:t>e</a:t>
            </a:r>
            <a:r>
              <a:rPr sz="2600" b="1" spc="-254" dirty="0">
                <a:solidFill>
                  <a:srgbClr val="0B5524"/>
                </a:solidFill>
                <a:latin typeface="Verdana"/>
                <a:cs typeface="Verdana"/>
              </a:rPr>
              <a:t>n</a:t>
            </a:r>
            <a:r>
              <a:rPr sz="2600" b="1" spc="-229" dirty="0">
                <a:solidFill>
                  <a:srgbClr val="0B5524"/>
                </a:solidFill>
                <a:latin typeface="Verdana"/>
                <a:cs typeface="Verdana"/>
              </a:rPr>
              <a:t>a</a:t>
            </a:r>
            <a:r>
              <a:rPr sz="2600" b="1" spc="-240" dirty="0">
                <a:solidFill>
                  <a:srgbClr val="0B5524"/>
                </a:solidFill>
                <a:latin typeface="Verdana"/>
                <a:cs typeface="Verdana"/>
              </a:rPr>
              <a:t> </a:t>
            </a:r>
            <a:r>
              <a:rPr sz="2600" b="1" spc="-475" dirty="0">
                <a:solidFill>
                  <a:srgbClr val="0B5524"/>
                </a:solidFill>
                <a:latin typeface="Verdana"/>
                <a:cs typeface="Verdana"/>
              </a:rPr>
              <a:t>|</a:t>
            </a:r>
            <a:r>
              <a:rPr sz="2600" b="1" spc="-240" dirty="0">
                <a:solidFill>
                  <a:srgbClr val="0B5524"/>
                </a:solidFill>
                <a:latin typeface="Verdana"/>
                <a:cs typeface="Verdana"/>
              </a:rPr>
              <a:t> </a:t>
            </a:r>
            <a:r>
              <a:rPr sz="2600" b="1" spc="-145" dirty="0">
                <a:solidFill>
                  <a:srgbClr val="0B5524"/>
                </a:solidFill>
                <a:latin typeface="Verdana"/>
                <a:cs typeface="Verdana"/>
              </a:rPr>
              <a:t>S</a:t>
            </a:r>
            <a:r>
              <a:rPr sz="2600" b="1" spc="-204" dirty="0">
                <a:solidFill>
                  <a:srgbClr val="0B5524"/>
                </a:solidFill>
                <a:latin typeface="Verdana"/>
                <a:cs typeface="Verdana"/>
              </a:rPr>
              <a:t>i</a:t>
            </a:r>
            <a:r>
              <a:rPr sz="2600" b="1" spc="-165" dirty="0">
                <a:solidFill>
                  <a:srgbClr val="0B5524"/>
                </a:solidFill>
                <a:latin typeface="Verdana"/>
                <a:cs typeface="Verdana"/>
              </a:rPr>
              <a:t>d</a:t>
            </a:r>
            <a:r>
              <a:rPr sz="2600" b="1" spc="-245" dirty="0">
                <a:solidFill>
                  <a:srgbClr val="0B5524"/>
                </a:solidFill>
                <a:latin typeface="Verdana"/>
                <a:cs typeface="Verdana"/>
              </a:rPr>
              <a:t>h</a:t>
            </a:r>
            <a:r>
              <a:rPr sz="2600" b="1" spc="-229" dirty="0">
                <a:solidFill>
                  <a:srgbClr val="0B5524"/>
                </a:solidFill>
                <a:latin typeface="Verdana"/>
                <a:cs typeface="Verdana"/>
              </a:rPr>
              <a:t>a</a:t>
            </a:r>
            <a:r>
              <a:rPr sz="2600" b="1" spc="-180" dirty="0">
                <a:solidFill>
                  <a:srgbClr val="0B5524"/>
                </a:solidFill>
                <a:latin typeface="Verdana"/>
                <a:cs typeface="Verdana"/>
              </a:rPr>
              <a:t>r</a:t>
            </a:r>
            <a:r>
              <a:rPr sz="2600" b="1" spc="-165" dirty="0">
                <a:solidFill>
                  <a:srgbClr val="0B5524"/>
                </a:solidFill>
                <a:latin typeface="Verdana"/>
                <a:cs typeface="Verdana"/>
              </a:rPr>
              <a:t>t</a:t>
            </a:r>
            <a:r>
              <a:rPr sz="2600" b="1" spc="-245" dirty="0">
                <a:solidFill>
                  <a:srgbClr val="0B5524"/>
                </a:solidFill>
                <a:latin typeface="Verdana"/>
                <a:cs typeface="Verdana"/>
              </a:rPr>
              <a:t>h</a:t>
            </a:r>
            <a:r>
              <a:rPr sz="2600" b="1" spc="-240" dirty="0">
                <a:solidFill>
                  <a:srgbClr val="0B5524"/>
                </a:solidFill>
                <a:latin typeface="Verdana"/>
                <a:cs typeface="Verdana"/>
              </a:rPr>
              <a:t> </a:t>
            </a:r>
            <a:r>
              <a:rPr sz="2600" b="1" spc="-229" dirty="0">
                <a:solidFill>
                  <a:srgbClr val="0B5524"/>
                </a:solidFill>
                <a:latin typeface="Verdana"/>
                <a:cs typeface="Verdana"/>
              </a:rPr>
              <a:t>Ka</a:t>
            </a:r>
            <a:r>
              <a:rPr sz="2600" b="1" spc="-254" dirty="0">
                <a:solidFill>
                  <a:srgbClr val="0B5524"/>
                </a:solidFill>
                <a:latin typeface="Verdana"/>
                <a:cs typeface="Verdana"/>
              </a:rPr>
              <a:t>k</a:t>
            </a:r>
            <a:r>
              <a:rPr sz="2600" b="1" spc="-285" dirty="0">
                <a:solidFill>
                  <a:srgbClr val="0B5524"/>
                </a:solidFill>
                <a:latin typeface="Verdana"/>
                <a:cs typeface="Verdana"/>
              </a:rPr>
              <a:t>r</a:t>
            </a:r>
            <a:r>
              <a:rPr sz="2600" b="1" spc="-229" dirty="0">
                <a:solidFill>
                  <a:srgbClr val="0B5524"/>
                </a:solidFill>
                <a:latin typeface="Verdana"/>
                <a:cs typeface="Verdana"/>
              </a:rPr>
              <a:t>a</a:t>
            </a:r>
            <a:r>
              <a:rPr sz="2600" b="1" spc="-254" dirty="0">
                <a:solidFill>
                  <a:srgbClr val="0B5524"/>
                </a:solidFill>
                <a:latin typeface="Verdana"/>
                <a:cs typeface="Verdana"/>
              </a:rPr>
              <a:t>n</a:t>
            </a:r>
            <a:r>
              <a:rPr sz="2600" b="1" spc="-204" dirty="0">
                <a:solidFill>
                  <a:srgbClr val="0B5524"/>
                </a:solidFill>
                <a:latin typeface="Verdana"/>
                <a:cs typeface="Verdana"/>
              </a:rPr>
              <a:t>i</a:t>
            </a:r>
            <a:endParaRPr sz="2600">
              <a:latin typeface="Verdana"/>
              <a:cs typeface="Verdana"/>
            </a:endParaRPr>
          </a:p>
          <a:p>
            <a:pPr marL="470534">
              <a:lnSpc>
                <a:spcPct val="100000"/>
              </a:lnSpc>
              <a:spcBef>
                <a:spcPts val="1245"/>
              </a:spcBef>
            </a:pPr>
            <a:r>
              <a:rPr sz="2600" spc="165" dirty="0">
                <a:solidFill>
                  <a:srgbClr val="0B5524"/>
                </a:solidFill>
                <a:latin typeface="Tahoma"/>
                <a:cs typeface="Tahoma"/>
              </a:rPr>
              <a:t>2</a:t>
            </a:r>
            <a:r>
              <a:rPr sz="2600" spc="-204" dirty="0">
                <a:solidFill>
                  <a:srgbClr val="0B5524"/>
                </a:solidFill>
                <a:latin typeface="Tahoma"/>
                <a:cs typeface="Tahoma"/>
              </a:rPr>
              <a:t>1</a:t>
            </a:r>
            <a:r>
              <a:rPr sz="2600" spc="175" dirty="0">
                <a:solidFill>
                  <a:srgbClr val="0B5524"/>
                </a:solidFill>
                <a:latin typeface="Tahoma"/>
                <a:cs typeface="Tahoma"/>
              </a:rPr>
              <a:t>B</a:t>
            </a:r>
            <a:r>
              <a:rPr sz="2600" spc="345" dirty="0">
                <a:solidFill>
                  <a:srgbClr val="0B5524"/>
                </a:solidFill>
                <a:latin typeface="Tahoma"/>
                <a:cs typeface="Tahoma"/>
              </a:rPr>
              <a:t>C</a:t>
            </a:r>
            <a:r>
              <a:rPr sz="2600" spc="110" dirty="0">
                <a:solidFill>
                  <a:srgbClr val="0B5524"/>
                </a:solidFill>
                <a:latin typeface="Tahoma"/>
                <a:cs typeface="Tahoma"/>
              </a:rPr>
              <a:t>E</a:t>
            </a:r>
            <a:r>
              <a:rPr sz="2600" spc="235" dirty="0">
                <a:solidFill>
                  <a:srgbClr val="0B5524"/>
                </a:solidFill>
                <a:latin typeface="Tahoma"/>
                <a:cs typeface="Tahoma"/>
              </a:rPr>
              <a:t>03</a:t>
            </a:r>
            <a:r>
              <a:rPr sz="2600" spc="215" dirty="0">
                <a:solidFill>
                  <a:srgbClr val="0B5524"/>
                </a:solidFill>
                <a:latin typeface="Tahoma"/>
                <a:cs typeface="Tahoma"/>
              </a:rPr>
              <a:t>99</a:t>
            </a:r>
            <a:r>
              <a:rPr sz="2600" spc="-75" dirty="0">
                <a:solidFill>
                  <a:srgbClr val="0B5524"/>
                </a:solidFill>
                <a:latin typeface="Tahoma"/>
                <a:cs typeface="Tahoma"/>
              </a:rPr>
              <a:t> </a:t>
            </a:r>
            <a:r>
              <a:rPr sz="2600" spc="-140" dirty="0">
                <a:solidFill>
                  <a:srgbClr val="0B5524"/>
                </a:solidFill>
                <a:latin typeface="Tahoma"/>
                <a:cs typeface="Tahoma"/>
              </a:rPr>
              <a:t>|</a:t>
            </a:r>
            <a:r>
              <a:rPr sz="2600" spc="-75" dirty="0">
                <a:solidFill>
                  <a:srgbClr val="0B5524"/>
                </a:solidFill>
                <a:latin typeface="Tahoma"/>
                <a:cs typeface="Tahoma"/>
              </a:rPr>
              <a:t> </a:t>
            </a:r>
            <a:r>
              <a:rPr sz="2600" spc="165" dirty="0">
                <a:solidFill>
                  <a:srgbClr val="0B5524"/>
                </a:solidFill>
                <a:latin typeface="Tahoma"/>
                <a:cs typeface="Tahoma"/>
              </a:rPr>
              <a:t>2</a:t>
            </a:r>
            <a:r>
              <a:rPr sz="2600" spc="-204" dirty="0">
                <a:solidFill>
                  <a:srgbClr val="0B5524"/>
                </a:solidFill>
                <a:latin typeface="Tahoma"/>
                <a:cs typeface="Tahoma"/>
              </a:rPr>
              <a:t>1</a:t>
            </a:r>
            <a:r>
              <a:rPr sz="2600" spc="175" dirty="0">
                <a:solidFill>
                  <a:srgbClr val="0B5524"/>
                </a:solidFill>
                <a:latin typeface="Tahoma"/>
                <a:cs typeface="Tahoma"/>
              </a:rPr>
              <a:t>B</a:t>
            </a:r>
            <a:r>
              <a:rPr sz="2600" spc="345" dirty="0">
                <a:solidFill>
                  <a:srgbClr val="0B5524"/>
                </a:solidFill>
                <a:latin typeface="Tahoma"/>
                <a:cs typeface="Tahoma"/>
              </a:rPr>
              <a:t>C</a:t>
            </a:r>
            <a:r>
              <a:rPr sz="2600" spc="165" dirty="0">
                <a:solidFill>
                  <a:srgbClr val="0B5524"/>
                </a:solidFill>
                <a:latin typeface="Tahoma"/>
                <a:cs typeface="Tahoma"/>
              </a:rPr>
              <a:t>E02</a:t>
            </a:r>
            <a:r>
              <a:rPr sz="2600" spc="195" dirty="0">
                <a:solidFill>
                  <a:srgbClr val="0B5524"/>
                </a:solidFill>
                <a:latin typeface="Tahoma"/>
                <a:cs typeface="Tahoma"/>
              </a:rPr>
              <a:t>8</a:t>
            </a:r>
            <a:r>
              <a:rPr sz="2600" spc="265" dirty="0">
                <a:solidFill>
                  <a:srgbClr val="0B5524"/>
                </a:solidFill>
                <a:latin typeface="Tahoma"/>
                <a:cs typeface="Tahoma"/>
              </a:rPr>
              <a:t>4</a:t>
            </a:r>
            <a:r>
              <a:rPr sz="2600" spc="-75" dirty="0">
                <a:solidFill>
                  <a:srgbClr val="0B5524"/>
                </a:solidFill>
                <a:latin typeface="Tahoma"/>
                <a:cs typeface="Tahoma"/>
              </a:rPr>
              <a:t> </a:t>
            </a:r>
            <a:r>
              <a:rPr sz="2600" spc="-140" dirty="0">
                <a:solidFill>
                  <a:srgbClr val="0B5524"/>
                </a:solidFill>
                <a:latin typeface="Tahoma"/>
                <a:cs typeface="Tahoma"/>
              </a:rPr>
              <a:t>|</a:t>
            </a:r>
            <a:r>
              <a:rPr sz="2600" spc="-75" dirty="0">
                <a:solidFill>
                  <a:srgbClr val="0B5524"/>
                </a:solidFill>
                <a:latin typeface="Tahoma"/>
                <a:cs typeface="Tahoma"/>
              </a:rPr>
              <a:t> </a:t>
            </a:r>
            <a:r>
              <a:rPr sz="2600" spc="165" dirty="0">
                <a:solidFill>
                  <a:srgbClr val="0B5524"/>
                </a:solidFill>
                <a:latin typeface="Tahoma"/>
                <a:cs typeface="Tahoma"/>
              </a:rPr>
              <a:t>2</a:t>
            </a:r>
            <a:r>
              <a:rPr sz="2600" spc="-204" dirty="0">
                <a:solidFill>
                  <a:srgbClr val="0B5524"/>
                </a:solidFill>
                <a:latin typeface="Tahoma"/>
                <a:cs typeface="Tahoma"/>
              </a:rPr>
              <a:t>1</a:t>
            </a:r>
            <a:r>
              <a:rPr sz="2600" spc="175" dirty="0">
                <a:solidFill>
                  <a:srgbClr val="0B5524"/>
                </a:solidFill>
                <a:latin typeface="Tahoma"/>
                <a:cs typeface="Tahoma"/>
              </a:rPr>
              <a:t>BKT</a:t>
            </a:r>
            <a:r>
              <a:rPr sz="2600" spc="80" dirty="0">
                <a:solidFill>
                  <a:srgbClr val="0B5524"/>
                </a:solidFill>
                <a:latin typeface="Tahoma"/>
                <a:cs typeface="Tahoma"/>
              </a:rPr>
              <a:t>001</a:t>
            </a:r>
            <a:r>
              <a:rPr sz="2600" spc="265" dirty="0">
                <a:solidFill>
                  <a:srgbClr val="0B5524"/>
                </a:solidFill>
                <a:latin typeface="Tahoma"/>
                <a:cs typeface="Tahoma"/>
              </a:rPr>
              <a:t>4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40040" y="9393007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7" y="453519"/>
                </a:moveTo>
                <a:lnTo>
                  <a:pt x="0" y="453519"/>
                </a:lnTo>
                <a:lnTo>
                  <a:pt x="0" y="0"/>
                </a:lnTo>
                <a:lnTo>
                  <a:pt x="453592" y="0"/>
                </a:lnTo>
                <a:lnTo>
                  <a:pt x="453592" y="453519"/>
                </a:lnTo>
                <a:lnTo>
                  <a:pt x="226797" y="453519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7397" y="9393007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9"/>
                </a:moveTo>
                <a:lnTo>
                  <a:pt x="0" y="453519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9"/>
                </a:lnTo>
                <a:lnTo>
                  <a:pt x="226804" y="453519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4034" y="9393007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9"/>
                </a:moveTo>
                <a:lnTo>
                  <a:pt x="0" y="453519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9"/>
                </a:lnTo>
                <a:lnTo>
                  <a:pt x="226791" y="453519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6983" y="405384"/>
            <a:ext cx="3794760" cy="12618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49577" y="2369756"/>
            <a:ext cx="1818639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-2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250" spc="-4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13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250" b="1" spc="-24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1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-26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3867" y="3233801"/>
            <a:ext cx="95250" cy="952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22982" y="3065081"/>
            <a:ext cx="6475730" cy="1068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0"/>
              </a:spcBef>
            </a:pPr>
            <a:r>
              <a:rPr sz="2250" b="1" spc="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b="1" spc="1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50" b="1" spc="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13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250" b="1" spc="-24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b="1" spc="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-26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b="1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1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10" dirty="0">
                <a:solidFill>
                  <a:srgbClr val="FFFFFF"/>
                </a:solidFill>
                <a:latin typeface="Trebuchet MS"/>
                <a:cs typeface="Trebuchet MS"/>
              </a:rPr>
              <a:t>-  </a:t>
            </a:r>
            <a:r>
              <a:rPr sz="2250" b="1" spc="70" dirty="0">
                <a:solidFill>
                  <a:srgbClr val="FFFFFF"/>
                </a:solidFill>
                <a:latin typeface="Trebuchet MS"/>
                <a:cs typeface="Trebuchet MS"/>
              </a:rPr>
              <a:t>powered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8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capable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5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detecting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90" dirty="0">
                <a:solidFill>
                  <a:srgbClr val="FFFFFF"/>
                </a:solidFill>
                <a:latin typeface="Trebuchet MS"/>
                <a:cs typeface="Trebuchet MS"/>
              </a:rPr>
              <a:t>PPE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250" b="1" spc="-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60" dirty="0">
                <a:solidFill>
                  <a:srgbClr val="FFFFFF"/>
                </a:solidFill>
                <a:latin typeface="Trebuchet MS"/>
                <a:cs typeface="Trebuchet MS"/>
              </a:rPr>
              <a:t>hazardous</a:t>
            </a:r>
            <a:r>
              <a:rPr sz="22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objects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dirty="0">
                <a:solidFill>
                  <a:srgbClr val="FFFFFF"/>
                </a:solidFill>
                <a:latin typeface="Trebuchet MS"/>
                <a:cs typeface="Trebuchet MS"/>
              </a:rPr>
              <a:t>real-time.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3867" y="4624451"/>
            <a:ext cx="95250" cy="952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22982" y="4455731"/>
            <a:ext cx="6717030" cy="141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5"/>
              </a:spcBef>
            </a:pPr>
            <a:r>
              <a:rPr sz="2250" b="1" spc="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1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50" b="1" spc="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2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250" b="1" spc="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250" b="1" spc="-26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50" b="1" spc="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1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7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machine </a:t>
            </a:r>
            <a:r>
              <a:rPr sz="2250" b="1" spc="80" dirty="0">
                <a:solidFill>
                  <a:srgbClr val="FFFFFF"/>
                </a:solidFill>
                <a:latin typeface="Trebuchet MS"/>
                <a:cs typeface="Trebuchet MS"/>
              </a:rPr>
              <a:t>learning-based system </a:t>
            </a:r>
            <a:r>
              <a:rPr sz="2250" b="1" spc="3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250" b="1" spc="30" dirty="0">
                <a:solidFill>
                  <a:srgbClr val="FFFFFF"/>
                </a:solidFill>
                <a:latin typeface="Trebuchet MS"/>
                <a:cs typeface="Trebuchet MS"/>
              </a:rPr>
              <a:t>monitor </a:t>
            </a:r>
            <a:r>
              <a:rPr sz="225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0" dirty="0">
                <a:solidFill>
                  <a:srgbClr val="FFFFFF"/>
                </a:solidFill>
                <a:latin typeface="Trebuchet MS"/>
                <a:cs typeface="Trebuchet MS"/>
              </a:rPr>
              <a:t>worker</a:t>
            </a:r>
            <a:r>
              <a:rPr sz="225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30" dirty="0">
                <a:solidFill>
                  <a:srgbClr val="FFFFFF"/>
                </a:solidFill>
                <a:latin typeface="Trebuchet MS"/>
                <a:cs typeface="Trebuchet MS"/>
              </a:rPr>
              <a:t>behavior,</a:t>
            </a:r>
            <a:r>
              <a:rPr sz="225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10" dirty="0">
                <a:solidFill>
                  <a:srgbClr val="FFFFFF"/>
                </a:solidFill>
                <a:latin typeface="Trebuchet MS"/>
                <a:cs typeface="Trebuchet MS"/>
              </a:rPr>
              <a:t>assign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80" dirty="0">
                <a:solidFill>
                  <a:srgbClr val="FFFFFF"/>
                </a:solidFill>
                <a:latin typeface="Trebuchet MS"/>
                <a:cs typeface="Trebuchet MS"/>
              </a:rPr>
              <a:t>dynamic</a:t>
            </a:r>
            <a:r>
              <a:rPr sz="225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dirty="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25" dirty="0">
                <a:solidFill>
                  <a:srgbClr val="FFFFFF"/>
                </a:solidFill>
                <a:latin typeface="Trebuchet MS"/>
                <a:cs typeface="Trebuchet MS"/>
              </a:rPr>
              <a:t>scores,</a:t>
            </a:r>
            <a:r>
              <a:rPr sz="225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250" b="1" spc="-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1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50" b="1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b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1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-3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3867" y="6358001"/>
            <a:ext cx="95250" cy="952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22982" y="6189281"/>
            <a:ext cx="6595745" cy="141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5"/>
              </a:spcBef>
            </a:pPr>
            <a:r>
              <a:rPr sz="225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3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250" b="1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1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20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25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1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50" b="1" spc="-26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7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250" b="1" spc="60" dirty="0">
                <a:solidFill>
                  <a:srgbClr val="FFFFFF"/>
                </a:solidFill>
                <a:latin typeface="Trebuchet MS"/>
                <a:cs typeface="Trebuchet MS"/>
              </a:rPr>
              <a:t>comprehensive</a:t>
            </a:r>
            <a:r>
              <a:rPr sz="22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20" dirty="0">
                <a:solidFill>
                  <a:srgbClr val="FFFFFF"/>
                </a:solidFill>
                <a:latin typeface="Trebuchet MS"/>
                <a:cs typeface="Trebuchet MS"/>
              </a:rPr>
              <a:t>alert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8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2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2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55" dirty="0">
                <a:solidFill>
                  <a:srgbClr val="FFFFFF"/>
                </a:solidFill>
                <a:latin typeface="Trebuchet MS"/>
                <a:cs typeface="Trebuchet MS"/>
              </a:rPr>
              <a:t>provides</a:t>
            </a:r>
            <a:r>
              <a:rPr sz="22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real- </a:t>
            </a:r>
            <a:r>
              <a:rPr sz="2250" b="1" spc="-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50" b="1" spc="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114" dirty="0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250" b="1" spc="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2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b="1" spc="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1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250" b="1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3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250" b="1" spc="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250" b="1" spc="110" dirty="0">
                <a:solidFill>
                  <a:srgbClr val="FFFFFF"/>
                </a:solidFill>
                <a:latin typeface="Trebuchet MS"/>
                <a:cs typeface="Trebuchet MS"/>
              </a:rPr>
              <a:t>-  </a:t>
            </a:r>
            <a:r>
              <a:rPr sz="2250" b="1" dirty="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sz="22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5" dirty="0">
                <a:solidFill>
                  <a:srgbClr val="FFFFFF"/>
                </a:solidFill>
                <a:latin typeface="Trebuchet MS"/>
                <a:cs typeface="Trebuchet MS"/>
              </a:rPr>
              <a:t>behaviours.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3867" y="8091551"/>
            <a:ext cx="95250" cy="9525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122982" y="7922831"/>
            <a:ext cx="6728459" cy="1068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0"/>
              </a:spcBef>
            </a:pPr>
            <a:r>
              <a:rPr sz="2250" b="1" spc="55" dirty="0">
                <a:solidFill>
                  <a:srgbClr val="FFFFFF"/>
                </a:solidFill>
                <a:latin typeface="Trebuchet MS"/>
                <a:cs typeface="Trebuchet MS"/>
              </a:rPr>
              <a:t>Scalability </a:t>
            </a:r>
            <a:r>
              <a:rPr sz="2250" b="1" spc="8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2250" b="1" spc="10" dirty="0">
                <a:solidFill>
                  <a:srgbClr val="FFFFFF"/>
                </a:solidFill>
                <a:latin typeface="Trebuchet MS"/>
                <a:cs typeface="Trebuchet MS"/>
              </a:rPr>
              <a:t>Sites: </a:t>
            </a:r>
            <a:r>
              <a:rPr sz="2250" b="1" spc="50" dirty="0">
                <a:solidFill>
                  <a:srgbClr val="FFFFFF"/>
                </a:solidFill>
                <a:latin typeface="Trebuchet MS"/>
                <a:cs typeface="Trebuchet MS"/>
              </a:rPr>
              <a:t>Ensure </a:t>
            </a:r>
            <a:r>
              <a:rPr sz="2250" b="1" spc="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50" b="1" spc="50" dirty="0">
                <a:solidFill>
                  <a:srgbClr val="FFFFFF"/>
                </a:solidFill>
                <a:latin typeface="Trebuchet MS"/>
                <a:cs typeface="Trebuchet MS"/>
              </a:rPr>
              <a:t>solution </a:t>
            </a:r>
            <a:r>
              <a:rPr sz="2250" b="1" spc="3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25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95" dirty="0">
                <a:solidFill>
                  <a:srgbClr val="FFFFFF"/>
                </a:solidFill>
                <a:latin typeface="Trebuchet MS"/>
                <a:cs typeface="Trebuchet MS"/>
              </a:rPr>
              <a:t>scalable</a:t>
            </a:r>
            <a:r>
              <a:rPr sz="225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90" dirty="0">
                <a:solidFill>
                  <a:srgbClr val="FFFFFF"/>
                </a:solidFill>
                <a:latin typeface="Trebuchet MS"/>
                <a:cs typeface="Trebuchet MS"/>
              </a:rPr>
              <a:t>adaptable</a:t>
            </a:r>
            <a:r>
              <a:rPr sz="22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2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5" dirty="0">
                <a:solidFill>
                  <a:srgbClr val="FFFFFF"/>
                </a:solidFill>
                <a:latin typeface="Trebuchet MS"/>
                <a:cs typeface="Trebuchet MS"/>
              </a:rPr>
              <a:t>diﬀerent</a:t>
            </a:r>
            <a:r>
              <a:rPr sz="22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construction </a:t>
            </a:r>
            <a:r>
              <a:rPr sz="2250" b="1" spc="-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20" dirty="0">
                <a:solidFill>
                  <a:srgbClr val="FFFFFF"/>
                </a:solidFill>
                <a:latin typeface="Trebuchet MS"/>
                <a:cs typeface="Trebuchet MS"/>
              </a:rPr>
              <a:t>site</a:t>
            </a:r>
            <a:r>
              <a:rPr sz="225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60" dirty="0">
                <a:solidFill>
                  <a:srgbClr val="FFFFFF"/>
                </a:solidFill>
                <a:latin typeface="Trebuchet MS"/>
                <a:cs typeface="Trebuchet MS"/>
              </a:rPr>
              <a:t>layouts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15" dirty="0">
                <a:solidFill>
                  <a:srgbClr val="FFFFFF"/>
                </a:solidFill>
                <a:latin typeface="Trebuchet MS"/>
                <a:cs typeface="Trebuchet MS"/>
              </a:rPr>
              <a:t>environments.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5786" y="2361755"/>
            <a:ext cx="188658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100" b="1" spc="-32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-8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25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140" dirty="0">
                <a:solidFill>
                  <a:srgbClr val="FFFFFF"/>
                </a:solidFill>
                <a:latin typeface="Trebuchet MS"/>
                <a:cs typeface="Trebuchet MS"/>
              </a:rPr>
              <a:t>n: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4197" y="3157601"/>
            <a:ext cx="85725" cy="8572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698289" y="3009455"/>
            <a:ext cx="6379845" cy="671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1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2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100" b="1" spc="-3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-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-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100" b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11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1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100" b="1" spc="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0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25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100" b="1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-8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PPE</a:t>
            </a:r>
            <a:r>
              <a:rPr sz="21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5" dirty="0">
                <a:solidFill>
                  <a:srgbClr val="FFFFFF"/>
                </a:solidFill>
                <a:latin typeface="Trebuchet MS"/>
                <a:cs typeface="Trebuchet MS"/>
              </a:rPr>
              <a:t>hazard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detection.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4197" y="4119626"/>
            <a:ext cx="85725" cy="8572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698289" y="3971480"/>
            <a:ext cx="6365240" cy="9956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1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100" b="1" spc="-3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60" dirty="0">
                <a:solidFill>
                  <a:srgbClr val="FFFFFF"/>
                </a:solidFill>
                <a:latin typeface="Trebuchet MS"/>
                <a:cs typeface="Trebuchet MS"/>
              </a:rPr>
              <a:t>lo</a:t>
            </a:r>
            <a:r>
              <a:rPr sz="2100" b="1" spc="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1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100" b="1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b="1" spc="-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-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1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100" b="1" spc="-8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5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100" b="1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65" dirty="0">
                <a:solidFill>
                  <a:srgbClr val="FFFFFF"/>
                </a:solidFill>
                <a:latin typeface="Trebuchet MS"/>
                <a:cs typeface="Trebuchet MS"/>
              </a:rPr>
              <a:t>ls  </a:t>
            </a:r>
            <a:r>
              <a:rPr sz="2100" b="1" spc="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sing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5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2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b="1" spc="2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b="1" spc="114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100" b="1" spc="1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1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55" dirty="0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sz="2100" b="1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30" dirty="0">
                <a:solidFill>
                  <a:srgbClr val="FFFFFF"/>
                </a:solidFill>
                <a:latin typeface="Trebuchet MS"/>
                <a:cs typeface="Trebuchet MS"/>
              </a:rPr>
              <a:t>ctu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1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9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e.</a:t>
            </a:r>
            <a:r>
              <a:rPr sz="2100" b="1" spc="-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100" b="1" spc="-315" dirty="0">
                <a:solidFill>
                  <a:srgbClr val="FFFFFF"/>
                </a:solidFill>
                <a:latin typeface="Trebuchet MS"/>
                <a:cs typeface="Trebuchet MS"/>
              </a:rPr>
              <a:t>.,</a:t>
            </a:r>
            <a:r>
              <a:rPr sz="21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100" b="1" spc="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100" b="1" spc="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-3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F</a:t>
            </a:r>
            <a:r>
              <a:rPr sz="21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8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R-CNN).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4197" y="5415026"/>
            <a:ext cx="85725" cy="8572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698289" y="5266880"/>
            <a:ext cx="6541134" cy="9956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1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100" b="1" spc="-3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100" b="1" spc="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100" b="1" spc="1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100" b="1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1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b="1" spc="-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-25" dirty="0">
                <a:solidFill>
                  <a:srgbClr val="FFFFFF"/>
                </a:solidFill>
                <a:latin typeface="Trebuchet MS"/>
                <a:cs typeface="Trebuchet MS"/>
              </a:rPr>
              <a:t>icti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100" b="1" spc="3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100" b="1" spc="25" dirty="0">
                <a:solidFill>
                  <a:srgbClr val="FFFFFF"/>
                </a:solidFill>
                <a:latin typeface="Trebuchet MS"/>
                <a:cs typeface="Trebuchet MS"/>
              </a:rPr>
              <a:t>safety</a:t>
            </a:r>
            <a:r>
              <a:rPr sz="21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25" dirty="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sz="21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rebuchet MS"/>
                <a:cs typeface="Trebuchet MS"/>
              </a:rPr>
              <a:t>module</a:t>
            </a:r>
            <a:r>
              <a:rPr sz="21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monitor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worker</a:t>
            </a:r>
            <a:r>
              <a:rPr sz="21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0" dirty="0">
                <a:solidFill>
                  <a:srgbClr val="FFFFFF"/>
                </a:solidFill>
                <a:latin typeface="Trebuchet MS"/>
                <a:cs typeface="Trebuchet MS"/>
              </a:rPr>
              <a:t>behavior </a:t>
            </a:r>
            <a:r>
              <a:rPr sz="2100" b="1" spc="-6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25" dirty="0">
                <a:solidFill>
                  <a:srgbClr val="FFFFFF"/>
                </a:solidFill>
                <a:latin typeface="Trebuchet MS"/>
                <a:cs typeface="Trebuchet MS"/>
              </a:rPr>
              <a:t>patterns.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4197" y="6700901"/>
            <a:ext cx="85725" cy="8572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698289" y="6552755"/>
            <a:ext cx="6363335" cy="9956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100" b="1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4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100" b="1" spc="-3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9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100" b="1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1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100" b="1" spc="-8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100" b="1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25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5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100" b="1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100" b="1" spc="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5" dirty="0">
                <a:solidFill>
                  <a:srgbClr val="FFFFFF"/>
                </a:solidFill>
                <a:latin typeface="Trebuchet MS"/>
                <a:cs typeface="Trebuchet MS"/>
              </a:rPr>
              <a:t>dicti</a:t>
            </a:r>
            <a:r>
              <a:rPr sz="2100" b="1" spc="-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100" b="1" spc="3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100" b="1" spc="25" dirty="0">
                <a:solidFill>
                  <a:srgbClr val="FFFFFF"/>
                </a:solidFill>
                <a:latin typeface="Trebuchet MS"/>
                <a:cs typeface="Trebuchet MS"/>
              </a:rPr>
              <a:t>analytics </a:t>
            </a:r>
            <a:r>
              <a:rPr sz="2100" b="1" spc="85" dirty="0">
                <a:solidFill>
                  <a:srgbClr val="FFFFFF"/>
                </a:solidFill>
                <a:latin typeface="Trebuchet MS"/>
                <a:cs typeface="Trebuchet MS"/>
              </a:rPr>
              <a:t>modules </a:t>
            </a:r>
            <a:r>
              <a:rPr sz="2100" b="1" spc="-25" dirty="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sz="2100" b="1" spc="7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100" b="1" spc="60" dirty="0">
                <a:solidFill>
                  <a:srgbClr val="FFFFFF"/>
                </a:solidFill>
                <a:latin typeface="Trebuchet MS"/>
                <a:cs typeface="Trebuchet MS"/>
              </a:rPr>
              <a:t>single </a:t>
            </a: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system, </a:t>
            </a:r>
            <a:r>
              <a:rPr sz="2100" b="1" spc="10" dirty="0">
                <a:solidFill>
                  <a:srgbClr val="FFFFFF"/>
                </a:solidFill>
                <a:latin typeface="Trebuchet MS"/>
                <a:cs typeface="Trebuchet MS"/>
              </a:rPr>
              <a:t>test </a:t>
            </a:r>
            <a:r>
              <a:rPr sz="2100" b="1" spc="5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100" b="1" spc="7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100" b="1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eal</a:t>
            </a:r>
            <a:r>
              <a:rPr sz="21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1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100" b="1" spc="40" dirty="0">
                <a:solidFill>
                  <a:srgbClr val="FFFFFF"/>
                </a:solidFill>
                <a:latin typeface="Trebuchet MS"/>
                <a:cs typeface="Trebuchet MS"/>
              </a:rPr>
              <a:t>ula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-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32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4197" y="7996301"/>
            <a:ext cx="85725" cy="8572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0698289" y="7848155"/>
            <a:ext cx="6350635" cy="671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100" b="1" spc="70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85" dirty="0">
                <a:solidFill>
                  <a:srgbClr val="FFFFFF"/>
                </a:solidFill>
                <a:latin typeface="Trebuchet MS"/>
                <a:cs typeface="Trebuchet MS"/>
              </a:rPr>
              <a:t>5:</a:t>
            </a:r>
            <a:r>
              <a:rPr sz="21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25" dirty="0">
                <a:solidFill>
                  <a:srgbClr val="FFFFFF"/>
                </a:solidFill>
                <a:latin typeface="Trebuchet MS"/>
                <a:cs typeface="Trebuchet MS"/>
              </a:rPr>
              <a:t>Fine-tuning</a:t>
            </a:r>
            <a:r>
              <a:rPr sz="21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20" dirty="0">
                <a:solidFill>
                  <a:srgbClr val="FFFFFF"/>
                </a:solidFill>
                <a:latin typeface="Trebuchet MS"/>
                <a:cs typeface="Trebuchet MS"/>
              </a:rPr>
              <a:t>scalability</a:t>
            </a:r>
            <a:r>
              <a:rPr sz="21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30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21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2100" b="1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25" dirty="0">
                <a:solidFill>
                  <a:srgbClr val="FFFFFF"/>
                </a:solidFill>
                <a:latin typeface="Trebuchet MS"/>
                <a:cs typeface="Trebuchet MS"/>
              </a:rPr>
              <a:t>diﬀerent</a:t>
            </a:r>
            <a:r>
              <a:rPr sz="21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rebuchet MS"/>
                <a:cs typeface="Trebuchet MS"/>
              </a:rPr>
              <a:t>site</a:t>
            </a:r>
            <a:r>
              <a:rPr sz="21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environments.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40040" y="9393007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7" y="453519"/>
                </a:moveTo>
                <a:lnTo>
                  <a:pt x="0" y="453519"/>
                </a:lnTo>
                <a:lnTo>
                  <a:pt x="0" y="0"/>
                </a:lnTo>
                <a:lnTo>
                  <a:pt x="453592" y="0"/>
                </a:lnTo>
                <a:lnTo>
                  <a:pt x="453592" y="453519"/>
                </a:lnTo>
                <a:lnTo>
                  <a:pt x="226797" y="453519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7397" y="9393007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9"/>
                </a:moveTo>
                <a:lnTo>
                  <a:pt x="0" y="453519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9"/>
                </a:lnTo>
                <a:lnTo>
                  <a:pt x="226804" y="453519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4034" y="9393007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9"/>
                </a:moveTo>
                <a:lnTo>
                  <a:pt x="0" y="453519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9"/>
                </a:lnTo>
                <a:lnTo>
                  <a:pt x="226791" y="453519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6983" y="405384"/>
            <a:ext cx="4126992" cy="630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1653" y="1304362"/>
            <a:ext cx="11401412" cy="85510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9250" y="734637"/>
            <a:ext cx="503618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30" dirty="0"/>
              <a:t>R</a:t>
            </a:r>
            <a:r>
              <a:rPr spc="-275" dirty="0"/>
              <a:t>e</a:t>
            </a:r>
            <a:r>
              <a:rPr spc="-290" dirty="0"/>
              <a:t>q</a:t>
            </a:r>
            <a:r>
              <a:rPr spc="-400" dirty="0"/>
              <a:t>u</a:t>
            </a:r>
            <a:r>
              <a:rPr spc="-305" dirty="0"/>
              <a:t>i</a:t>
            </a:r>
            <a:r>
              <a:rPr spc="-470" dirty="0"/>
              <a:t>r</a:t>
            </a:r>
            <a:r>
              <a:rPr spc="-275" dirty="0"/>
              <a:t>e</a:t>
            </a:r>
            <a:r>
              <a:rPr spc="-610" dirty="0"/>
              <a:t>m</a:t>
            </a:r>
            <a:r>
              <a:rPr spc="-275" dirty="0"/>
              <a:t>e</a:t>
            </a:r>
            <a:r>
              <a:rPr spc="-395" dirty="0"/>
              <a:t>n</a:t>
            </a:r>
            <a:r>
              <a:rPr spc="-285" dirty="0"/>
              <a:t>t</a:t>
            </a:r>
            <a:r>
              <a:rPr spc="-355" dirty="0"/>
              <a:t> </a:t>
            </a:r>
            <a:r>
              <a:rPr spc="-204" dirty="0"/>
              <a:t>A</a:t>
            </a:r>
            <a:r>
              <a:rPr spc="-390" dirty="0"/>
              <a:t>n</a:t>
            </a:r>
            <a:r>
              <a:rPr spc="-360" dirty="0"/>
              <a:t>a</a:t>
            </a:r>
            <a:r>
              <a:rPr spc="-305" dirty="0"/>
              <a:t>l</a:t>
            </a:r>
            <a:r>
              <a:rPr spc="-290" dirty="0"/>
              <a:t>y</a:t>
            </a:r>
            <a:r>
              <a:rPr spc="-175" dirty="0"/>
              <a:t>s</a:t>
            </a:r>
            <a:r>
              <a:rPr spc="-305" dirty="0"/>
              <a:t>i</a:t>
            </a:r>
            <a:r>
              <a:rPr spc="-17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451" y="2093455"/>
            <a:ext cx="85725" cy="857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76" y="6065380"/>
            <a:ext cx="85725" cy="857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9335" y="1928355"/>
            <a:ext cx="7660005" cy="6976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25"/>
              </a:spcBef>
            </a:pP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unctional</a:t>
            </a:r>
            <a:r>
              <a:rPr sz="21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equi</a:t>
            </a:r>
            <a:r>
              <a:rPr sz="215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50" spc="130" dirty="0">
                <a:solidFill>
                  <a:srgbClr val="FFFFFF"/>
                </a:solidFill>
                <a:latin typeface="Trebuchet MS"/>
                <a:cs typeface="Trebuchet MS"/>
              </a:rPr>
              <a:t>eme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50" spc="-110" dirty="0">
                <a:solidFill>
                  <a:srgbClr val="FFFFFF"/>
                </a:solidFill>
                <a:latin typeface="Trebuchet MS"/>
                <a:cs typeface="Trebuchet MS"/>
              </a:rPr>
              <a:t>ts: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rebuchet MS"/>
              <a:cs typeface="Trebuchet MS"/>
            </a:endParaRPr>
          </a:p>
          <a:p>
            <a:pPr marL="273050" marR="568325" indent="-232410">
              <a:lnSpc>
                <a:spcPct val="100299"/>
              </a:lnSpc>
              <a:spcBef>
                <a:spcPts val="5"/>
              </a:spcBef>
              <a:buSzPct val="97674"/>
              <a:buAutoNum type="arabicPeriod"/>
              <a:tabLst>
                <a:tab pos="273685" algn="l"/>
              </a:tabLst>
            </a:pP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System: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accurately</a:t>
            </a:r>
            <a:r>
              <a:rPr sz="2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60" dirty="0">
                <a:solidFill>
                  <a:srgbClr val="FFFFFF"/>
                </a:solidFill>
                <a:latin typeface="Trebuchet MS"/>
                <a:cs typeface="Trebuchet MS"/>
              </a:rPr>
              <a:t>PPE </a:t>
            </a:r>
            <a:r>
              <a:rPr sz="2150" spc="-6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(helmets,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vests, </a:t>
            </a:r>
            <a:r>
              <a:rPr sz="2150" spc="120" dirty="0">
                <a:solidFill>
                  <a:srgbClr val="FFFFFF"/>
                </a:solidFill>
                <a:latin typeface="Trebuchet MS"/>
                <a:cs typeface="Trebuchet MS"/>
              </a:rPr>
              <a:t>goggles)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150" spc="-5" dirty="0">
                <a:solidFill>
                  <a:srgbClr val="FFFFFF"/>
                </a:solidFill>
                <a:latin typeface="Trebuchet MS"/>
                <a:cs typeface="Trebuchet MS"/>
              </a:rPr>
              <a:t>identify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hazardous 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conditions</a:t>
            </a:r>
            <a:r>
              <a:rPr sz="21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Trebuchet MS"/>
                <a:cs typeface="Trebuchet MS"/>
              </a:rPr>
              <a:t>real-time.</a:t>
            </a:r>
            <a:endParaRPr sz="2150">
              <a:latin typeface="Trebuchet MS"/>
              <a:cs typeface="Trebuchet MS"/>
            </a:endParaRPr>
          </a:p>
          <a:p>
            <a:pPr marL="273050" marR="5080" indent="-257175">
              <a:lnSpc>
                <a:spcPct val="101699"/>
              </a:lnSpc>
              <a:buSzPct val="97674"/>
              <a:buAutoNum type="arabicPeriod"/>
              <a:tabLst>
                <a:tab pos="273685" algn="l"/>
              </a:tabLst>
            </a:pP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Predictive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Safety</a:t>
            </a:r>
            <a:r>
              <a:rPr sz="21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Module: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2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worker</a:t>
            </a:r>
            <a:r>
              <a:rPr sz="21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behavior </a:t>
            </a:r>
            <a:r>
              <a:rPr sz="2150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150" spc="60" dirty="0">
                <a:solidFill>
                  <a:srgbClr val="FFFFFF"/>
                </a:solidFill>
                <a:latin typeface="Trebuchet MS"/>
                <a:cs typeface="Trebuchet MS"/>
              </a:rPr>
              <a:t>generate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risk 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scores, 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predicting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potential </a:t>
            </a:r>
            <a:r>
              <a:rPr sz="2150" spc="60" dirty="0">
                <a:solidFill>
                  <a:srgbClr val="FFFFFF"/>
                </a:solidFill>
                <a:latin typeface="Trebuchet MS"/>
                <a:cs typeface="Trebuchet MS"/>
              </a:rPr>
              <a:t>accidents 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1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2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rgbClr val="FFFFFF"/>
                </a:solidFill>
                <a:latin typeface="Trebuchet MS"/>
                <a:cs typeface="Trebuchet MS"/>
              </a:rPr>
              <a:t>occur.</a:t>
            </a:r>
            <a:endParaRPr sz="2150">
              <a:latin typeface="Trebuchet MS"/>
              <a:cs typeface="Trebuchet MS"/>
            </a:endParaRPr>
          </a:p>
          <a:p>
            <a:pPr marL="273050" marR="66040" indent="-260985">
              <a:lnSpc>
                <a:spcPts val="2630"/>
              </a:lnSpc>
              <a:spcBef>
                <a:spcPts val="15"/>
              </a:spcBef>
              <a:buSzPct val="97674"/>
              <a:buAutoNum type="arabicPeriod"/>
              <a:tabLst>
                <a:tab pos="273685" algn="l"/>
              </a:tabLst>
            </a:pP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Alert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Trebuchet MS"/>
                <a:cs typeface="Trebuchet MS"/>
              </a:rPr>
              <a:t>Reporting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System: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alerts </a:t>
            </a:r>
            <a:r>
              <a:rPr sz="2150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11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1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50" spc="1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50" spc="-11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50" spc="-5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21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viol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tions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gene</a:t>
            </a:r>
            <a:r>
              <a:rPr sz="215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50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50" spc="60" dirty="0">
                <a:solidFill>
                  <a:srgbClr val="FFFFFF"/>
                </a:solidFill>
                <a:latin typeface="Trebuchet MS"/>
                <a:cs typeface="Trebuchet MS"/>
              </a:rPr>
              <a:t>eports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11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1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pos</a:t>
            </a:r>
            <a:r>
              <a:rPr sz="21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50" spc="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50" spc="-10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analysis.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rebuchet MS"/>
              <a:cs typeface="Trebuchet MS"/>
            </a:endParaRPr>
          </a:p>
          <a:p>
            <a:pPr marL="273050">
              <a:lnSpc>
                <a:spcPct val="100000"/>
              </a:lnSpc>
            </a:pPr>
            <a:r>
              <a:rPr sz="2150" spc="2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50" spc="125" dirty="0">
                <a:solidFill>
                  <a:srgbClr val="FFFFFF"/>
                </a:solidFill>
                <a:latin typeface="Trebuchet MS"/>
                <a:cs typeface="Trebuchet MS"/>
              </a:rPr>
              <a:t>on-</a:t>
            </a:r>
            <a:r>
              <a:rPr sz="2150" spc="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unctional</a:t>
            </a:r>
            <a:r>
              <a:rPr sz="21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equi</a:t>
            </a:r>
            <a:r>
              <a:rPr sz="215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50" spc="130" dirty="0">
                <a:solidFill>
                  <a:srgbClr val="FFFFFF"/>
                </a:solidFill>
                <a:latin typeface="Trebuchet MS"/>
                <a:cs typeface="Trebuchet MS"/>
              </a:rPr>
              <a:t>eme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50" spc="-110" dirty="0">
                <a:solidFill>
                  <a:srgbClr val="FFFFFF"/>
                </a:solidFill>
                <a:latin typeface="Trebuchet MS"/>
                <a:cs typeface="Trebuchet MS"/>
              </a:rPr>
              <a:t>ts: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rebuchet MS"/>
              <a:cs typeface="Trebuchet MS"/>
            </a:endParaRPr>
          </a:p>
          <a:p>
            <a:pPr marL="273050" marR="767080" indent="-232410">
              <a:lnSpc>
                <a:spcPct val="101699"/>
              </a:lnSpc>
              <a:buSzPct val="97674"/>
              <a:buAutoNum type="arabicPeriod"/>
              <a:tabLst>
                <a:tab pos="273685" algn="l"/>
              </a:tabLst>
            </a:pPr>
            <a:r>
              <a:rPr sz="2150" spc="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50" spc="-2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150" spc="-5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orman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50" spc="-140" dirty="0">
                <a:solidFill>
                  <a:srgbClr val="FFFFFF"/>
                </a:solidFill>
                <a:latin typeface="Trebuchet MS"/>
                <a:cs typeface="Trebuchet MS"/>
              </a:rPr>
              <a:t>e:</a:t>
            </a:r>
            <a:r>
              <a:rPr sz="21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50" spc="155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ope</a:t>
            </a:r>
            <a:r>
              <a:rPr sz="215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50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2150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150" spc="-20" dirty="0">
                <a:solidFill>
                  <a:srgbClr val="FFFFFF"/>
                </a:solidFill>
                <a:latin typeface="Trebuchet MS"/>
                <a:cs typeface="Trebuchet MS"/>
              </a:rPr>
              <a:t>-time, 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providing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safety</a:t>
            </a:r>
            <a:r>
              <a:rPr sz="2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alerts</a:t>
            </a:r>
            <a:r>
              <a:rPr sz="2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minimal</a:t>
            </a:r>
            <a:r>
              <a:rPr sz="21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rgbClr val="FFFFFF"/>
                </a:solidFill>
                <a:latin typeface="Trebuchet MS"/>
                <a:cs typeface="Trebuchet MS"/>
              </a:rPr>
              <a:t>latency.</a:t>
            </a:r>
            <a:endParaRPr sz="2150">
              <a:latin typeface="Trebuchet MS"/>
              <a:cs typeface="Trebuchet MS"/>
            </a:endParaRPr>
          </a:p>
          <a:p>
            <a:pPr marL="273050" marR="342265" indent="-257175">
              <a:lnSpc>
                <a:spcPts val="2630"/>
              </a:lnSpc>
              <a:spcBef>
                <a:spcPts val="15"/>
              </a:spcBef>
              <a:buSzPct val="97674"/>
              <a:buAutoNum type="arabicPeriod"/>
              <a:tabLst>
                <a:tab pos="273685" algn="l"/>
              </a:tabLst>
            </a:pPr>
            <a:r>
              <a:rPr sz="2150" spc="-10" dirty="0">
                <a:solidFill>
                  <a:srgbClr val="FFFFFF"/>
                </a:solidFill>
                <a:latin typeface="Trebuchet MS"/>
                <a:cs typeface="Trebuchet MS"/>
              </a:rPr>
              <a:t>Scalability: </a:t>
            </a:r>
            <a:r>
              <a:rPr sz="2150" spc="9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150" spc="95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2150" spc="105" dirty="0">
                <a:solidFill>
                  <a:srgbClr val="FFFFFF"/>
                </a:solidFill>
                <a:latin typeface="Trebuchet MS"/>
                <a:cs typeface="Trebuchet MS"/>
              </a:rPr>
              <a:t>should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adapt </a:t>
            </a:r>
            <a:r>
              <a:rPr sz="215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various </a:t>
            </a:r>
            <a:r>
              <a:rPr sz="21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construction</a:t>
            </a:r>
            <a:r>
              <a:rPr sz="21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site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layouts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handle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multiple </a:t>
            </a:r>
            <a:r>
              <a:rPr sz="2150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Trebuchet MS"/>
                <a:cs typeface="Trebuchet MS"/>
              </a:rPr>
              <a:t>workers</a:t>
            </a:r>
            <a:r>
              <a:rPr sz="21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simultaneously.</a:t>
            </a:r>
            <a:endParaRPr sz="2150">
              <a:latin typeface="Trebuchet MS"/>
              <a:cs typeface="Trebuchet MS"/>
            </a:endParaRPr>
          </a:p>
          <a:p>
            <a:pPr marL="273050" marR="132080" indent="-260985">
              <a:lnSpc>
                <a:spcPts val="2550"/>
              </a:lnSpc>
              <a:spcBef>
                <a:spcPts val="50"/>
              </a:spcBef>
              <a:buSzPct val="97674"/>
              <a:buAutoNum type="arabicPeriod"/>
              <a:tabLst>
                <a:tab pos="273685" algn="l"/>
              </a:tabLst>
            </a:pPr>
            <a:r>
              <a:rPr sz="2150" spc="-40" dirty="0">
                <a:solidFill>
                  <a:srgbClr val="FFFFFF"/>
                </a:solidFill>
                <a:latin typeface="Trebuchet MS"/>
                <a:cs typeface="Trebuchet MS"/>
              </a:rPr>
              <a:t>Reliability: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sz="21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21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rgbClr val="FFFFFF"/>
                </a:solidFill>
                <a:latin typeface="Trebuchet MS"/>
                <a:cs typeface="Trebuchet MS"/>
              </a:rPr>
              <a:t>availability,</a:t>
            </a:r>
            <a:r>
              <a:rPr sz="21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Trebuchet MS"/>
                <a:cs typeface="Trebuchet MS"/>
              </a:rPr>
              <a:t>especially</a:t>
            </a:r>
            <a:r>
              <a:rPr sz="21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during </a:t>
            </a:r>
            <a:r>
              <a:rPr sz="2150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Trebuchet MS"/>
                <a:cs typeface="Trebuchet MS"/>
              </a:rPr>
              <a:t>peak</a:t>
            </a:r>
            <a:r>
              <a:rPr sz="21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sz="21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Trebuchet MS"/>
                <a:cs typeface="Trebuchet MS"/>
              </a:rPr>
              <a:t>hours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80" dirty="0">
                <a:solidFill>
                  <a:srgbClr val="FFFFFF"/>
                </a:solidFill>
                <a:latin typeface="Trebuchet MS"/>
                <a:cs typeface="Trebuchet MS"/>
              </a:rPr>
              <a:t>site.</a:t>
            </a:r>
            <a:endParaRPr sz="21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84363" y="9689236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56" y="1435"/>
                </a:moveTo>
                <a:lnTo>
                  <a:pt x="12" y="0"/>
                </a:lnTo>
                <a:lnTo>
                  <a:pt x="0" y="18707"/>
                </a:lnTo>
                <a:lnTo>
                  <a:pt x="7737843" y="20154"/>
                </a:lnTo>
                <a:lnTo>
                  <a:pt x="7737856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182" y="1167644"/>
            <a:ext cx="632523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5" dirty="0"/>
              <a:t>D</a:t>
            </a:r>
            <a:r>
              <a:rPr spc="-275" dirty="0"/>
              <a:t>e</a:t>
            </a:r>
            <a:r>
              <a:rPr spc="-300" dirty="0"/>
              <a:t>s</a:t>
            </a:r>
            <a:r>
              <a:rPr spc="-180" dirty="0"/>
              <a:t>i</a:t>
            </a:r>
            <a:r>
              <a:rPr spc="-285" dirty="0"/>
              <a:t>g</a:t>
            </a:r>
            <a:r>
              <a:rPr spc="-390" dirty="0"/>
              <a:t>n</a:t>
            </a:r>
            <a:r>
              <a:rPr spc="-355" dirty="0"/>
              <a:t> a</a:t>
            </a:r>
            <a:r>
              <a:rPr spc="-395" dirty="0"/>
              <a:t>n</a:t>
            </a:r>
            <a:r>
              <a:rPr spc="-260" dirty="0"/>
              <a:t>d</a:t>
            </a:r>
            <a:r>
              <a:rPr spc="-355" dirty="0"/>
              <a:t> </a:t>
            </a:r>
            <a:r>
              <a:rPr spc="-1019" dirty="0"/>
              <a:t>I</a:t>
            </a:r>
            <a:r>
              <a:rPr spc="-610" dirty="0"/>
              <a:t>m</a:t>
            </a:r>
            <a:r>
              <a:rPr spc="-290" dirty="0"/>
              <a:t>p</a:t>
            </a:r>
            <a:r>
              <a:rPr spc="-305" dirty="0"/>
              <a:t>l</a:t>
            </a:r>
            <a:r>
              <a:rPr spc="-275" dirty="0"/>
              <a:t>e</a:t>
            </a:r>
            <a:r>
              <a:rPr spc="-610" dirty="0"/>
              <a:t>m</a:t>
            </a:r>
            <a:r>
              <a:rPr spc="-275" dirty="0"/>
              <a:t>e</a:t>
            </a:r>
            <a:r>
              <a:rPr spc="-395" dirty="0"/>
              <a:t>n</a:t>
            </a:r>
            <a:r>
              <a:rPr spc="-285" dirty="0"/>
              <a:t>t</a:t>
            </a:r>
            <a:r>
              <a:rPr spc="-360" dirty="0"/>
              <a:t>a</a:t>
            </a:r>
            <a:r>
              <a:rPr spc="-285" dirty="0"/>
              <a:t>t</a:t>
            </a:r>
            <a:r>
              <a:rPr spc="-305" dirty="0"/>
              <a:t>io</a:t>
            </a:r>
            <a:r>
              <a:rPr spc="-39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0167" y="2546653"/>
            <a:ext cx="764667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2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250" spc="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145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2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spc="-25" dirty="0">
                <a:solidFill>
                  <a:srgbClr val="FFFFFF"/>
                </a:solidFill>
                <a:latin typeface="Trebuchet MS"/>
                <a:cs typeface="Trebuchet MS"/>
              </a:rPr>
              <a:t>chi</a:t>
            </a:r>
            <a:r>
              <a:rPr sz="225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ectu</a:t>
            </a:r>
            <a:r>
              <a:rPr sz="225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spc="-155" dirty="0">
                <a:solidFill>
                  <a:srgbClr val="FFFFFF"/>
                </a:solidFill>
                <a:latin typeface="Trebuchet MS"/>
                <a:cs typeface="Trebuchet MS"/>
              </a:rPr>
              <a:t>e: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rebuchet MS"/>
              <a:cs typeface="Trebuchet MS"/>
            </a:endParaRPr>
          </a:p>
          <a:p>
            <a:pPr marL="12700" marR="297180">
              <a:lnSpc>
                <a:spcPct val="100000"/>
              </a:lnSpc>
              <a:spcBef>
                <a:spcPts val="5"/>
              </a:spcBef>
            </a:pP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rebuchet MS"/>
                <a:cs typeface="Trebuchet MS"/>
              </a:rPr>
              <a:t>Collection: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Cameras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placed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Trebuchet MS"/>
                <a:cs typeface="Trebuchet MS"/>
              </a:rPr>
              <a:t>site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collect </a:t>
            </a:r>
            <a:r>
              <a:rPr sz="2250" spc="-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225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-time</a:t>
            </a:r>
            <a:r>
              <a:rPr sz="2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vide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spc="-32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spc="-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vi</a:t>
            </a:r>
            <a:r>
              <a:rPr sz="2250" spc="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moni</a:t>
            </a:r>
            <a:r>
              <a:rPr sz="225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25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250" spc="-3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250" dirty="0">
                <a:solidFill>
                  <a:srgbClr val="FFFFFF"/>
                </a:solidFill>
                <a:latin typeface="Trebuchet MS"/>
                <a:cs typeface="Trebuchet MS"/>
              </a:rPr>
              <a:t>er  </a:t>
            </a:r>
            <a:r>
              <a:rPr sz="2250" spc="2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eme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spc="15" dirty="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spc="-50" dirty="0">
                <a:solidFill>
                  <a:srgbClr val="FFFFFF"/>
                </a:solidFill>
                <a:latin typeface="Trebuchet MS"/>
                <a:cs typeface="Trebuchet MS"/>
              </a:rPr>
              <a:t>vi</a:t>
            </a:r>
            <a:r>
              <a:rPr sz="2250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onme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spc="-50" dirty="0">
                <a:solidFill>
                  <a:srgbClr val="FFFFFF"/>
                </a:solidFill>
                <a:latin typeface="Trebuchet MS"/>
                <a:cs typeface="Trebuchet MS"/>
              </a:rPr>
              <a:t>tal</a:t>
            </a:r>
            <a:r>
              <a:rPr sz="2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spc="-10" dirty="0">
                <a:solidFill>
                  <a:srgbClr val="FFFFFF"/>
                </a:solidFill>
                <a:latin typeface="Trebuchet MS"/>
                <a:cs typeface="Trebuchet MS"/>
              </a:rPr>
              <a:t>onditions.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250" spc="1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ection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35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50" dirty="0">
                <a:solidFill>
                  <a:srgbClr val="FFFFFF"/>
                </a:solidFill>
                <a:latin typeface="Trebuchet MS"/>
                <a:cs typeface="Trebuchet MS"/>
              </a:rPr>
              <a:t>odule: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0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50" spc="145" dirty="0">
                <a:solidFill>
                  <a:srgbClr val="FFFFFF"/>
                </a:solidFill>
                <a:latin typeface="Trebuchet MS"/>
                <a:cs typeface="Trebuchet MS"/>
              </a:rPr>
              <a:t>ses</a:t>
            </a:r>
            <a:r>
              <a:rPr sz="22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250" spc="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250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15" dirty="0">
                <a:solidFill>
                  <a:srgbClr val="FFFFFF"/>
                </a:solidFill>
                <a:latin typeface="Trebuchet MS"/>
                <a:cs typeface="Trebuchet MS"/>
              </a:rPr>
              <a:t>R-CNN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50" dirty="0">
                <a:solidFill>
                  <a:srgbClr val="FFFFFF"/>
                </a:solidFill>
                <a:latin typeface="Trebuchet MS"/>
                <a:cs typeface="Trebuchet MS"/>
              </a:rPr>
              <a:t>PPE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65" dirty="0">
                <a:solidFill>
                  <a:srgbClr val="FFFFFF"/>
                </a:solidFill>
                <a:latin typeface="Trebuchet MS"/>
                <a:cs typeface="Trebuchet MS"/>
              </a:rPr>
              <a:t>compliance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55" dirty="0">
                <a:solidFill>
                  <a:srgbClr val="FFFFFF"/>
                </a:solidFill>
                <a:latin typeface="Trebuchet MS"/>
                <a:cs typeface="Trebuchet MS"/>
              </a:rPr>
              <a:t>hazards</a:t>
            </a:r>
            <a:r>
              <a:rPr sz="22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video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rebuchet MS"/>
                <a:cs typeface="Trebuchet MS"/>
              </a:rPr>
              <a:t>feeds.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rebuchet MS"/>
              <a:cs typeface="Trebuchet MS"/>
            </a:endParaRPr>
          </a:p>
          <a:p>
            <a:pPr marL="12700" marR="341630">
              <a:lnSpc>
                <a:spcPct val="100000"/>
              </a:lnSpc>
            </a:pPr>
            <a:r>
              <a:rPr sz="2250" spc="5" dirty="0">
                <a:solidFill>
                  <a:srgbClr val="FFFFFF"/>
                </a:solidFill>
                <a:latin typeface="Trebuchet MS"/>
                <a:cs typeface="Trebuchet MS"/>
              </a:rPr>
              <a:t>Predictive 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Analytics 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Module: 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Applies </a:t>
            </a:r>
            <a:r>
              <a:rPr sz="2250" spc="65" dirty="0">
                <a:solidFill>
                  <a:srgbClr val="FFFFFF"/>
                </a:solidFill>
                <a:latin typeface="Trebuchet MS"/>
                <a:cs typeface="Trebuchet MS"/>
              </a:rPr>
              <a:t>machine 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2250" spc="-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rebuchet MS"/>
                <a:cs typeface="Trebuchet MS"/>
              </a:rPr>
              <a:t>(logistic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regression,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5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Trebuchet MS"/>
                <a:cs typeface="Trebuchet MS"/>
              </a:rPr>
              <a:t>trees)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40" dirty="0">
                <a:solidFill>
                  <a:srgbClr val="FFFFFF"/>
                </a:solidFill>
                <a:latin typeface="Trebuchet MS"/>
                <a:cs typeface="Trebuchet MS"/>
              </a:rPr>
              <a:t>assess </a:t>
            </a:r>
            <a:r>
              <a:rPr sz="2250" spc="-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worker</a:t>
            </a:r>
            <a:r>
              <a:rPr sz="2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r>
              <a:rPr sz="2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5" dirty="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scores.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rebuchet MS"/>
              <a:cs typeface="Trebuchet MS"/>
            </a:endParaRPr>
          </a:p>
          <a:p>
            <a:pPr marL="12700" marR="677545">
              <a:lnSpc>
                <a:spcPct val="100000"/>
              </a:lnSpc>
            </a:pP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Alerting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FFFFFF"/>
                </a:solidFill>
                <a:latin typeface="Trebuchet MS"/>
                <a:cs typeface="Trebuchet MS"/>
              </a:rPr>
              <a:t>Reporting:</a:t>
            </a:r>
            <a:r>
              <a:rPr sz="2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high-risk</a:t>
            </a:r>
            <a:r>
              <a:rPr sz="22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threshold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250" spc="-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exceeded, </a:t>
            </a:r>
            <a:r>
              <a:rPr sz="225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sends </a:t>
            </a:r>
            <a:r>
              <a:rPr sz="2250" spc="5" dirty="0">
                <a:solidFill>
                  <a:srgbClr val="FFFFFF"/>
                </a:solidFill>
                <a:latin typeface="Trebuchet MS"/>
                <a:cs typeface="Trebuchet MS"/>
              </a:rPr>
              <a:t>alerts </a:t>
            </a:r>
            <a:r>
              <a:rPr sz="2250" spc="-2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workers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2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r>
              <a:rPr sz="22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55" dirty="0">
                <a:solidFill>
                  <a:srgbClr val="FFFFFF"/>
                </a:solidFill>
                <a:latin typeface="Trebuchet MS"/>
                <a:cs typeface="Trebuchet MS"/>
              </a:rPr>
              <a:t>mobile</a:t>
            </a:r>
            <a:r>
              <a:rPr sz="22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sz="22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dashboards.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8579" y="1042962"/>
            <a:ext cx="5610225" cy="816292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56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56" y="20154"/>
                </a:lnTo>
                <a:lnTo>
                  <a:pt x="7737856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98945">
              <a:lnSpc>
                <a:spcPct val="100000"/>
              </a:lnSpc>
              <a:spcBef>
                <a:spcPts val="135"/>
              </a:spcBef>
            </a:pPr>
            <a:r>
              <a:rPr spc="-370" dirty="0"/>
              <a:t>D</a:t>
            </a:r>
            <a:r>
              <a:rPr spc="-250" dirty="0"/>
              <a:t>e</a:t>
            </a:r>
            <a:r>
              <a:rPr spc="-280" dirty="0"/>
              <a:t>s</a:t>
            </a:r>
            <a:r>
              <a:rPr spc="-170" dirty="0"/>
              <a:t>i</a:t>
            </a:r>
            <a:r>
              <a:rPr spc="-254" dirty="0"/>
              <a:t>g</a:t>
            </a:r>
            <a:r>
              <a:rPr spc="-365" dirty="0"/>
              <a:t>n</a:t>
            </a:r>
            <a:r>
              <a:rPr spc="-345" dirty="0"/>
              <a:t> </a:t>
            </a:r>
            <a:r>
              <a:rPr spc="-330" dirty="0"/>
              <a:t>a</a:t>
            </a:r>
            <a:r>
              <a:rPr spc="-365" dirty="0"/>
              <a:t>n</a:t>
            </a:r>
            <a:r>
              <a:rPr spc="-235" dirty="0"/>
              <a:t>d</a:t>
            </a:r>
            <a:r>
              <a:rPr spc="-345" dirty="0"/>
              <a:t> </a:t>
            </a:r>
            <a:r>
              <a:rPr spc="-1010" dirty="0"/>
              <a:t>I</a:t>
            </a:r>
            <a:r>
              <a:rPr spc="-570" dirty="0"/>
              <a:t>m</a:t>
            </a:r>
            <a:r>
              <a:rPr spc="-260" dirty="0"/>
              <a:t>p</a:t>
            </a:r>
            <a:r>
              <a:rPr spc="-295" dirty="0"/>
              <a:t>l</a:t>
            </a:r>
            <a:r>
              <a:rPr spc="-250" dirty="0"/>
              <a:t>e</a:t>
            </a:r>
            <a:r>
              <a:rPr spc="-570" dirty="0"/>
              <a:t>m</a:t>
            </a:r>
            <a:r>
              <a:rPr spc="-250" dirty="0"/>
              <a:t>e</a:t>
            </a:r>
            <a:r>
              <a:rPr spc="-365" dirty="0"/>
              <a:t>n</a:t>
            </a:r>
            <a:r>
              <a:rPr spc="-270" dirty="0"/>
              <a:t>t</a:t>
            </a:r>
            <a:r>
              <a:rPr spc="-330" dirty="0"/>
              <a:t>a</a:t>
            </a:r>
            <a:r>
              <a:rPr spc="-270" dirty="0"/>
              <a:t>t</a:t>
            </a:r>
            <a:r>
              <a:rPr spc="-295" dirty="0"/>
              <a:t>i</a:t>
            </a:r>
            <a:r>
              <a:rPr spc="-275" dirty="0"/>
              <a:t>o</a:t>
            </a:r>
            <a:r>
              <a:rPr spc="-36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47320" y="3188919"/>
            <a:ext cx="7833359" cy="439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sz="22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40" dirty="0">
                <a:solidFill>
                  <a:srgbClr val="FFFFFF"/>
                </a:solidFill>
                <a:latin typeface="Trebuchet MS"/>
                <a:cs typeface="Trebuchet MS"/>
              </a:rPr>
              <a:t>Plan: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526415">
              <a:lnSpc>
                <a:spcPct val="100000"/>
              </a:lnSpc>
            </a:pP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elop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spc="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ection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35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50" spc="-20" dirty="0">
                <a:solidFill>
                  <a:srgbClr val="FFFFFF"/>
                </a:solidFill>
                <a:latin typeface="Trebuchet MS"/>
                <a:cs typeface="Trebuchet MS"/>
              </a:rPr>
              <a:t>odel:</a:t>
            </a:r>
            <a:r>
              <a:rPr sz="2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spc="-10" dirty="0">
                <a:solidFill>
                  <a:srgbClr val="FFFFFF"/>
                </a:solidFill>
                <a:latin typeface="Trebuchet MS"/>
                <a:cs typeface="Trebuchet MS"/>
              </a:rPr>
              <a:t>ain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using  </a:t>
            </a:r>
            <a:r>
              <a:rPr sz="2250" spc="55" dirty="0">
                <a:solidFill>
                  <a:srgbClr val="FFFFFF"/>
                </a:solidFill>
                <a:latin typeface="Trebuchet MS"/>
                <a:cs typeface="Trebuchet MS"/>
              </a:rPr>
              <a:t>labeled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spc="4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spc="15" dirty="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1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50" dirty="0">
                <a:solidFill>
                  <a:srgbClr val="FFFFFF"/>
                </a:solidFill>
                <a:latin typeface="Trebuchet MS"/>
                <a:cs typeface="Trebuchet MS"/>
              </a:rPr>
              <a:t>PPE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haza</a:t>
            </a:r>
            <a:r>
              <a:rPr sz="225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spc="-30" dirty="0">
                <a:solidFill>
                  <a:srgbClr val="FFFFFF"/>
                </a:solidFill>
                <a:latin typeface="Trebuchet MS"/>
                <a:cs typeface="Trebuchet MS"/>
              </a:rPr>
              <a:t>ds.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250" spc="5" dirty="0">
                <a:solidFill>
                  <a:srgbClr val="FFFFFF"/>
                </a:solidFill>
                <a:latin typeface="Trebuchet MS"/>
                <a:cs typeface="Trebuchet MS"/>
              </a:rPr>
              <a:t>Integrate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Behavioral</a:t>
            </a:r>
            <a:r>
              <a:rPr sz="2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50" dirty="0">
                <a:solidFill>
                  <a:srgbClr val="FFFFFF"/>
                </a:solidFill>
                <a:latin typeface="Trebuchet MS"/>
                <a:cs typeface="Trebuchet MS"/>
              </a:rPr>
              <a:t>Data: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5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sensor</a:t>
            </a:r>
            <a:r>
              <a:rPr sz="2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50" dirty="0">
                <a:solidFill>
                  <a:srgbClr val="FFFFFF"/>
                </a:solidFill>
                <a:latin typeface="Trebuchet MS"/>
                <a:cs typeface="Trebuchet MS"/>
              </a:rPr>
              <a:t>IoT</a:t>
            </a:r>
            <a:r>
              <a:rPr sz="2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devices </a:t>
            </a:r>
            <a:r>
              <a:rPr sz="2250" spc="-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moni</a:t>
            </a:r>
            <a:r>
              <a:rPr sz="225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2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25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250" spc="-3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25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9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atigue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eme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-30" dirty="0">
                <a:solidFill>
                  <a:srgbClr val="FFFFFF"/>
                </a:solidFill>
                <a:latin typeface="Trebuchet MS"/>
                <a:cs typeface="Trebuchet MS"/>
              </a:rPr>
              <a:t>erns.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rebuchet MS"/>
              <a:cs typeface="Trebuchet MS"/>
            </a:endParaRPr>
          </a:p>
          <a:p>
            <a:pPr marL="12700" marR="321945">
              <a:lnSpc>
                <a:spcPct val="100000"/>
              </a:lnSpc>
            </a:pPr>
            <a:r>
              <a:rPr sz="2250" spc="15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35" dirty="0">
                <a:solidFill>
                  <a:srgbClr val="FFFFFF"/>
                </a:solidFill>
                <a:latin typeface="Trebuchet MS"/>
                <a:cs typeface="Trebuchet MS"/>
              </a:rPr>
              <a:t>Validation:</a:t>
            </a:r>
            <a:r>
              <a:rPr sz="2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Trebuchet MS"/>
                <a:cs typeface="Trebuchet MS"/>
              </a:rPr>
              <a:t>integrated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Trebuchet MS"/>
                <a:cs typeface="Trebuchet MS"/>
              </a:rPr>
              <a:t>real- </a:t>
            </a:r>
            <a:r>
              <a:rPr sz="2250" spc="-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environments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65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r>
              <a:rPr sz="2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60" dirty="0">
                <a:solidFill>
                  <a:srgbClr val="FFFFFF"/>
                </a:solidFill>
                <a:latin typeface="Trebuchet MS"/>
                <a:cs typeface="Trebuchet MS"/>
              </a:rPr>
              <a:t>eﬃciency.</a:t>
            </a:r>
            <a:endParaRPr sz="2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459740">
              <a:lnSpc>
                <a:spcPct val="100000"/>
              </a:lnSpc>
            </a:pPr>
            <a:r>
              <a:rPr sz="2250" dirty="0">
                <a:solidFill>
                  <a:srgbClr val="FFFFFF"/>
                </a:solidFill>
                <a:latin typeface="Trebuchet MS"/>
                <a:cs typeface="Trebuchet MS"/>
              </a:rPr>
              <a:t>Reﬁnement: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3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Trebuchet MS"/>
                <a:cs typeface="Trebuchet MS"/>
              </a:rPr>
              <a:t>feedback,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ﬁne-tune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250" spc="-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sz="22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30" dirty="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35" dirty="0">
                <a:solidFill>
                  <a:srgbClr val="FFFFFF"/>
                </a:solidFill>
                <a:latin typeface="Trebuchet MS"/>
                <a:cs typeface="Trebuchet MS"/>
              </a:rPr>
              <a:t>positives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22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Trebuchet MS"/>
                <a:cs typeface="Trebuchet MS"/>
              </a:rPr>
              <a:t>predictive</a:t>
            </a:r>
            <a:r>
              <a:rPr sz="22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2755" y="1062780"/>
            <a:ext cx="5610225" cy="816292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60014" y="9072689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69" y="1447"/>
                </a:moveTo>
                <a:lnTo>
                  <a:pt x="0" y="0"/>
                </a:lnTo>
                <a:lnTo>
                  <a:pt x="0" y="18732"/>
                </a:lnTo>
                <a:lnTo>
                  <a:pt x="7737869" y="20167"/>
                </a:lnTo>
                <a:lnTo>
                  <a:pt x="7737869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-9979"/>
            <a:ext cx="18288000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304" y="3849624"/>
            <a:ext cx="4023360" cy="13350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86724" y="3849624"/>
            <a:ext cx="8930640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400" spc="5" dirty="0">
                <a:solidFill>
                  <a:schemeClr val="bg1"/>
                </a:solidFill>
                <a:latin typeface="Trebuchet MS"/>
                <a:cs typeface="Trebuchet MS"/>
              </a:rPr>
              <a:t>In </a:t>
            </a:r>
            <a:r>
              <a:rPr sz="2400" spc="35" dirty="0">
                <a:solidFill>
                  <a:schemeClr val="bg1"/>
                </a:solidFill>
                <a:latin typeface="Trebuchet MS"/>
                <a:cs typeface="Trebuchet MS"/>
              </a:rPr>
              <a:t>conclusion, </a:t>
            </a:r>
            <a:r>
              <a:rPr sz="2400" spc="75" dirty="0">
                <a:solidFill>
                  <a:schemeClr val="bg1"/>
                </a:solidFill>
                <a:latin typeface="Trebuchet MS"/>
                <a:cs typeface="Trebuchet MS"/>
              </a:rPr>
              <a:t>E-SafeGuard 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represents a </a:t>
            </a:r>
            <a:r>
              <a:rPr sz="2400" spc="10" dirty="0">
                <a:solidFill>
                  <a:schemeClr val="bg1"/>
                </a:solidFill>
                <a:latin typeface="Trebuchet MS"/>
                <a:cs typeface="Trebuchet MS"/>
              </a:rPr>
              <a:t>signiﬁcant </a:t>
            </a:r>
            <a:r>
              <a:rPr sz="240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chemeClr val="bg1"/>
                </a:solidFill>
                <a:latin typeface="Trebuchet MS"/>
                <a:cs typeface="Trebuchet MS"/>
              </a:rPr>
              <a:t>advancement </a:t>
            </a:r>
            <a:r>
              <a:rPr sz="2400" spc="-40" dirty="0">
                <a:solidFill>
                  <a:schemeClr val="bg1"/>
                </a:solidFill>
                <a:latin typeface="Trebuchet MS"/>
                <a:cs typeface="Trebuchet MS"/>
              </a:rPr>
              <a:t>in </a:t>
            </a:r>
            <a:r>
              <a:rPr sz="2400" spc="35" dirty="0">
                <a:solidFill>
                  <a:schemeClr val="bg1"/>
                </a:solidFill>
                <a:latin typeface="Trebuchet MS"/>
                <a:cs typeface="Trebuchet MS"/>
              </a:rPr>
              <a:t>construction </a:t>
            </a:r>
            <a:r>
              <a:rPr sz="2400" spc="-15" dirty="0">
                <a:solidFill>
                  <a:schemeClr val="bg1"/>
                </a:solidFill>
                <a:latin typeface="Trebuchet MS"/>
                <a:cs typeface="Trebuchet MS"/>
              </a:rPr>
              <a:t>site </a:t>
            </a:r>
            <a:r>
              <a:rPr sz="2400" spc="20" dirty="0">
                <a:solidFill>
                  <a:schemeClr val="bg1"/>
                </a:solidFill>
                <a:latin typeface="Trebuchet MS"/>
                <a:cs typeface="Trebuchet MS"/>
              </a:rPr>
              <a:t>safety 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through </a:t>
            </a:r>
            <a:r>
              <a:rPr sz="2400" spc="40" dirty="0">
                <a:solidFill>
                  <a:schemeClr val="bg1"/>
                </a:solidFill>
                <a:latin typeface="Trebuchet MS"/>
                <a:cs typeface="Trebuchet MS"/>
              </a:rPr>
              <a:t>AI-driven 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chemeClr val="bg1"/>
                </a:solidFill>
                <a:latin typeface="Trebuchet MS"/>
                <a:cs typeface="Trebuchet MS"/>
              </a:rPr>
              <a:t>object </a:t>
            </a:r>
            <a:r>
              <a:rPr sz="2400" spc="-25" dirty="0">
                <a:solidFill>
                  <a:schemeClr val="bg1"/>
                </a:solidFill>
                <a:latin typeface="Trebuchet MS"/>
                <a:cs typeface="Trebuchet MS"/>
              </a:rPr>
              <a:t>detection. </a:t>
            </a:r>
            <a:r>
              <a:rPr sz="2400" spc="185" dirty="0">
                <a:solidFill>
                  <a:schemeClr val="bg1"/>
                </a:solidFill>
                <a:latin typeface="Trebuchet MS"/>
                <a:cs typeface="Trebuchet MS"/>
              </a:rPr>
              <a:t>As 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technology </a:t>
            </a:r>
            <a:r>
              <a:rPr sz="2400" spc="50" dirty="0">
                <a:solidFill>
                  <a:schemeClr val="bg1"/>
                </a:solidFill>
                <a:latin typeface="Trebuchet MS"/>
                <a:cs typeface="Trebuchet MS"/>
              </a:rPr>
              <a:t>continues </a:t>
            </a:r>
            <a:r>
              <a:rPr sz="2400" spc="-20" dirty="0">
                <a:solidFill>
                  <a:schemeClr val="bg1"/>
                </a:solidFill>
                <a:latin typeface="Trebuchet MS"/>
                <a:cs typeface="Trebuchet MS"/>
              </a:rPr>
              <a:t>to </a:t>
            </a:r>
            <a:r>
              <a:rPr sz="2400" spc="-10" dirty="0">
                <a:solidFill>
                  <a:schemeClr val="bg1"/>
                </a:solidFill>
                <a:latin typeface="Trebuchet MS"/>
                <a:cs typeface="Trebuchet MS"/>
              </a:rPr>
              <a:t>evolve, </a:t>
            </a:r>
            <a:r>
              <a:rPr sz="2400" spc="105" dirty="0">
                <a:solidFill>
                  <a:schemeClr val="bg1"/>
                </a:solidFill>
                <a:latin typeface="Trebuchet MS"/>
                <a:cs typeface="Trebuchet MS"/>
              </a:rPr>
              <a:t>we </a:t>
            </a:r>
            <a:r>
              <a:rPr sz="2400" spc="85" dirty="0">
                <a:solidFill>
                  <a:schemeClr val="bg1"/>
                </a:solidFill>
                <a:latin typeface="Trebuchet MS"/>
                <a:cs typeface="Trebuchet MS"/>
              </a:rPr>
              <a:t>can </a:t>
            </a:r>
            <a:r>
              <a:rPr sz="2400" spc="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chemeClr val="bg1"/>
                </a:solidFill>
                <a:latin typeface="Trebuchet MS"/>
                <a:cs typeface="Trebuchet MS"/>
              </a:rPr>
              <a:t>expect</a:t>
            </a:r>
            <a:r>
              <a:rPr sz="24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chemeClr val="bg1"/>
                </a:solidFill>
                <a:latin typeface="Trebuchet MS"/>
                <a:cs typeface="Trebuchet MS"/>
              </a:rPr>
              <a:t>even</a:t>
            </a:r>
            <a:r>
              <a:rPr sz="24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Trebuchet MS"/>
                <a:cs typeface="Trebuchet MS"/>
              </a:rPr>
              <a:t>greater</a:t>
            </a:r>
            <a:r>
              <a:rPr sz="24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chemeClr val="bg1"/>
                </a:solidFill>
                <a:latin typeface="Trebuchet MS"/>
                <a:cs typeface="Trebuchet MS"/>
              </a:rPr>
              <a:t>innovations</a:t>
            </a:r>
            <a:r>
              <a:rPr sz="24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24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chemeClr val="bg1"/>
                </a:solidFill>
                <a:latin typeface="Trebuchet MS"/>
                <a:cs typeface="Trebuchet MS"/>
              </a:rPr>
              <a:t>will</a:t>
            </a:r>
            <a:r>
              <a:rPr sz="24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Trebuchet MS"/>
                <a:cs typeface="Trebuchet MS"/>
              </a:rPr>
              <a:t>further</a:t>
            </a:r>
            <a:r>
              <a:rPr sz="24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chemeClr val="bg1"/>
                </a:solidFill>
                <a:latin typeface="Trebuchet MS"/>
                <a:cs typeface="Trebuchet MS"/>
              </a:rPr>
              <a:t>enhance</a:t>
            </a:r>
            <a:r>
              <a:rPr sz="240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chemeClr val="bg1"/>
                </a:solidFill>
                <a:latin typeface="Trebuchet MS"/>
                <a:cs typeface="Trebuchet MS"/>
              </a:rPr>
              <a:t>safety </a:t>
            </a:r>
            <a:r>
              <a:rPr sz="2400" spc="-7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chemeClr val="bg1"/>
                </a:solidFill>
                <a:latin typeface="Trebuchet MS"/>
                <a:cs typeface="Trebuchet MS"/>
              </a:rPr>
              <a:t>measures</a:t>
            </a:r>
            <a:r>
              <a:rPr sz="24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4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chemeClr val="bg1"/>
                </a:solidFill>
                <a:latin typeface="Trebuchet MS"/>
                <a:cs typeface="Trebuchet MS"/>
              </a:rPr>
              <a:t>protect</a:t>
            </a:r>
            <a:r>
              <a:rPr sz="24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workers</a:t>
            </a:r>
            <a:r>
              <a:rPr sz="240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Trebuchet MS"/>
                <a:cs typeface="Trebuchet MS"/>
              </a:rPr>
              <a:t>on-site.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5237" y="8237715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70175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17536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64172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199" y="496792"/>
            <a:ext cx="17373600" cy="9293860"/>
            <a:chOff x="457199" y="496792"/>
            <a:chExt cx="17373600" cy="9293860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716" y="8007126"/>
              <a:ext cx="454025" cy="1200785"/>
            </a:xfrm>
            <a:custGeom>
              <a:avLst/>
              <a:gdLst/>
              <a:ahLst/>
              <a:cxnLst/>
              <a:rect l="l" t="t" r="r" b="b"/>
              <a:pathLst>
                <a:path w="454025" h="1200784">
                  <a:moveTo>
                    <a:pt x="0" y="226787"/>
                  </a:moveTo>
                  <a:lnTo>
                    <a:pt x="0" y="0"/>
                  </a:lnTo>
                  <a:lnTo>
                    <a:pt x="453520" y="0"/>
                  </a:lnTo>
                  <a:lnTo>
                    <a:pt x="453520" y="453574"/>
                  </a:lnTo>
                  <a:lnTo>
                    <a:pt x="0" y="453574"/>
                  </a:lnTo>
                  <a:lnTo>
                    <a:pt x="0" y="226787"/>
                  </a:lnTo>
                  <a:close/>
                </a:path>
                <a:path w="454025" h="1200784">
                  <a:moveTo>
                    <a:pt x="0" y="973383"/>
                  </a:moveTo>
                  <a:lnTo>
                    <a:pt x="0" y="746596"/>
                  </a:lnTo>
                  <a:lnTo>
                    <a:pt x="453520" y="746596"/>
                  </a:lnTo>
                  <a:lnTo>
                    <a:pt x="453520" y="1200178"/>
                  </a:lnTo>
                  <a:lnTo>
                    <a:pt x="0" y="1200178"/>
                  </a:lnTo>
                  <a:lnTo>
                    <a:pt x="0" y="973383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2424" y="1079284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0" y="226745"/>
                  </a:moveTo>
                  <a:lnTo>
                    <a:pt x="0" y="0"/>
                  </a:lnTo>
                  <a:lnTo>
                    <a:pt x="453517" y="0"/>
                  </a:lnTo>
                  <a:lnTo>
                    <a:pt x="453517" y="453504"/>
                  </a:lnTo>
                  <a:lnTo>
                    <a:pt x="0" y="453504"/>
                  </a:lnTo>
                  <a:lnTo>
                    <a:pt x="0" y="226745"/>
                  </a:lnTo>
                  <a:close/>
                </a:path>
              </a:pathLst>
            </a:custGeom>
            <a:ln w="18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8682" y="6925043"/>
              <a:ext cx="6560184" cy="20320"/>
            </a:xfrm>
            <a:custGeom>
              <a:avLst/>
              <a:gdLst/>
              <a:ahLst/>
              <a:cxnLst/>
              <a:rect l="l" t="t" r="r" b="b"/>
              <a:pathLst>
                <a:path w="6560184" h="20320">
                  <a:moveTo>
                    <a:pt x="6559918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6559918" y="20167"/>
                  </a:lnTo>
                  <a:lnTo>
                    <a:pt x="6559918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9735" y="4197096"/>
              <a:ext cx="5699759" cy="1850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0182" y="1167644"/>
            <a:ext cx="7731125" cy="722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50" b="0" spc="120" dirty="0">
                <a:latin typeface="Tahoma"/>
                <a:cs typeface="Tahoma"/>
              </a:rPr>
              <a:t>Introduction</a:t>
            </a:r>
            <a:r>
              <a:rPr sz="4550" b="0" spc="-140" dirty="0">
                <a:latin typeface="Tahoma"/>
                <a:cs typeface="Tahoma"/>
              </a:rPr>
              <a:t> </a:t>
            </a:r>
            <a:r>
              <a:rPr sz="4550" b="0" spc="180" dirty="0">
                <a:latin typeface="Tahoma"/>
                <a:cs typeface="Tahoma"/>
              </a:rPr>
              <a:t>to</a:t>
            </a:r>
            <a:r>
              <a:rPr sz="4550" b="0" spc="-140" dirty="0">
                <a:latin typeface="Tahoma"/>
                <a:cs typeface="Tahoma"/>
              </a:rPr>
              <a:t> </a:t>
            </a:r>
            <a:r>
              <a:rPr sz="4550" b="0" spc="225" dirty="0">
                <a:latin typeface="Tahoma"/>
                <a:cs typeface="Tahoma"/>
              </a:rPr>
              <a:t>E-SafeGuard</a:t>
            </a:r>
            <a:endParaRPr sz="45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8950" y="2863850"/>
            <a:ext cx="7707630" cy="15036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190"/>
              </a:spcBef>
            </a:pPr>
            <a:r>
              <a:rPr sz="1950" spc="60" dirty="0">
                <a:solidFill>
                  <a:schemeClr val="bg1"/>
                </a:solidFill>
                <a:latin typeface="Trebuchet MS"/>
                <a:cs typeface="Trebuchet MS"/>
              </a:rPr>
              <a:t>E-SafeGuard </a:t>
            </a:r>
            <a:r>
              <a:rPr sz="1950" spc="10" dirty="0">
                <a:solidFill>
                  <a:schemeClr val="bg1"/>
                </a:solidFill>
                <a:latin typeface="Trebuchet MS"/>
                <a:cs typeface="Trebuchet MS"/>
              </a:rPr>
              <a:t>is </a:t>
            </a:r>
            <a:r>
              <a:rPr sz="1950" spc="35" dirty="0">
                <a:solidFill>
                  <a:schemeClr val="bg1"/>
                </a:solidFill>
                <a:latin typeface="Trebuchet MS"/>
                <a:cs typeface="Trebuchet MS"/>
              </a:rPr>
              <a:t>a </a:t>
            </a:r>
            <a:r>
              <a:rPr sz="1950" spc="5" dirty="0">
                <a:solidFill>
                  <a:schemeClr val="bg1"/>
                </a:solidFill>
                <a:latin typeface="Trebuchet MS"/>
                <a:cs typeface="Trebuchet MS"/>
              </a:rPr>
              <a:t>revolutionary </a:t>
            </a:r>
            <a:r>
              <a:rPr sz="1950" spc="70" dirty="0">
                <a:solidFill>
                  <a:schemeClr val="bg1"/>
                </a:solidFill>
                <a:latin typeface="Trebuchet MS"/>
                <a:cs typeface="Trebuchet MS"/>
              </a:rPr>
              <a:t>system </a:t>
            </a:r>
            <a:r>
              <a:rPr sz="1950" spc="-40" dirty="0">
                <a:solidFill>
                  <a:schemeClr val="bg1"/>
                </a:solidFill>
                <a:latin typeface="Trebuchet MS"/>
                <a:cs typeface="Trebuchet MS"/>
              </a:rPr>
              <a:t>that </a:t>
            </a:r>
            <a:r>
              <a:rPr sz="1950" spc="10" dirty="0">
                <a:solidFill>
                  <a:schemeClr val="bg1"/>
                </a:solidFill>
                <a:latin typeface="Trebuchet MS"/>
                <a:cs typeface="Trebuchet MS"/>
              </a:rPr>
              <a:t>integrates </a:t>
            </a:r>
            <a:r>
              <a:rPr sz="1950" spc="35" dirty="0">
                <a:solidFill>
                  <a:schemeClr val="bg1"/>
                </a:solidFill>
                <a:latin typeface="Trebuchet MS"/>
                <a:cs typeface="Trebuchet MS"/>
              </a:rPr>
              <a:t>AI-driven </a:t>
            </a:r>
            <a:r>
              <a:rPr sz="195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chemeClr val="bg1"/>
                </a:solidFill>
                <a:latin typeface="Trebuchet MS"/>
                <a:cs typeface="Trebuchet MS"/>
              </a:rPr>
              <a:t>object </a:t>
            </a:r>
            <a:r>
              <a:rPr sz="1950" spc="15" dirty="0">
                <a:solidFill>
                  <a:schemeClr val="bg1"/>
                </a:solidFill>
                <a:latin typeface="Trebuchet MS"/>
                <a:cs typeface="Trebuchet MS"/>
              </a:rPr>
              <a:t>detection </a:t>
            </a:r>
            <a:r>
              <a:rPr sz="1950" spc="-15" dirty="0">
                <a:solidFill>
                  <a:schemeClr val="bg1"/>
                </a:solidFill>
                <a:latin typeface="Trebuchet MS"/>
                <a:cs typeface="Trebuchet MS"/>
              </a:rPr>
              <a:t>to </a:t>
            </a:r>
            <a:r>
              <a:rPr sz="1950" spc="70" dirty="0">
                <a:solidFill>
                  <a:schemeClr val="bg1"/>
                </a:solidFill>
                <a:latin typeface="Trebuchet MS"/>
                <a:cs typeface="Trebuchet MS"/>
              </a:rPr>
              <a:t>enhance </a:t>
            </a:r>
            <a:r>
              <a:rPr sz="1950" spc="15" dirty="0">
                <a:solidFill>
                  <a:schemeClr val="bg1"/>
                </a:solidFill>
                <a:latin typeface="Trebuchet MS"/>
                <a:cs typeface="Trebuchet MS"/>
              </a:rPr>
              <a:t>safety </a:t>
            </a:r>
            <a:r>
              <a:rPr sz="1950" spc="90" dirty="0">
                <a:solidFill>
                  <a:schemeClr val="bg1"/>
                </a:solidFill>
                <a:latin typeface="Trebuchet MS"/>
                <a:cs typeface="Trebuchet MS"/>
              </a:rPr>
              <a:t>on </a:t>
            </a:r>
            <a:r>
              <a:rPr sz="1950" spc="25" dirty="0">
                <a:solidFill>
                  <a:schemeClr val="bg1"/>
                </a:solidFill>
                <a:latin typeface="Trebuchet MS"/>
                <a:cs typeface="Trebuchet MS"/>
              </a:rPr>
              <a:t>construction </a:t>
            </a:r>
            <a:r>
              <a:rPr sz="1950" spc="-40" dirty="0">
                <a:solidFill>
                  <a:schemeClr val="bg1"/>
                </a:solidFill>
                <a:latin typeface="Trebuchet MS"/>
                <a:cs typeface="Trebuchet MS"/>
              </a:rPr>
              <a:t>sites. </a:t>
            </a:r>
            <a:r>
              <a:rPr sz="1950" spc="135" dirty="0">
                <a:solidFill>
                  <a:schemeClr val="bg1"/>
                </a:solidFill>
                <a:latin typeface="Trebuchet MS"/>
                <a:cs typeface="Trebuchet MS"/>
              </a:rPr>
              <a:t>By </a:t>
            </a:r>
            <a:r>
              <a:rPr sz="1950" spc="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chemeClr val="bg1"/>
                </a:solidFill>
                <a:latin typeface="Trebuchet MS"/>
                <a:cs typeface="Trebuchet MS"/>
              </a:rPr>
              <a:t>leveraging </a:t>
            </a:r>
            <a:r>
              <a:rPr sz="1950" spc="75" dirty="0">
                <a:solidFill>
                  <a:schemeClr val="bg1"/>
                </a:solidFill>
                <a:latin typeface="Trebuchet MS"/>
                <a:cs typeface="Trebuchet MS"/>
              </a:rPr>
              <a:t>advanced </a:t>
            </a:r>
            <a:r>
              <a:rPr sz="1950" spc="20" dirty="0">
                <a:solidFill>
                  <a:schemeClr val="bg1"/>
                </a:solidFill>
                <a:latin typeface="Trebuchet MS"/>
                <a:cs typeface="Trebuchet MS"/>
              </a:rPr>
              <a:t>technology, </a:t>
            </a:r>
            <a:r>
              <a:rPr sz="1950" spc="85" dirty="0">
                <a:solidFill>
                  <a:schemeClr val="bg1"/>
                </a:solidFill>
                <a:latin typeface="Trebuchet MS"/>
                <a:cs typeface="Trebuchet MS"/>
              </a:rPr>
              <a:t>we </a:t>
            </a:r>
            <a:r>
              <a:rPr sz="1950" spc="65" dirty="0">
                <a:solidFill>
                  <a:schemeClr val="bg1"/>
                </a:solidFill>
                <a:latin typeface="Trebuchet MS"/>
                <a:cs typeface="Trebuchet MS"/>
              </a:rPr>
              <a:t>can </a:t>
            </a:r>
            <a:r>
              <a:rPr sz="1950" spc="5" dirty="0">
                <a:solidFill>
                  <a:schemeClr val="bg1"/>
                </a:solidFill>
                <a:latin typeface="Trebuchet MS"/>
                <a:cs typeface="Trebuchet MS"/>
              </a:rPr>
              <a:t>signiﬁcantly </a:t>
            </a:r>
            <a:r>
              <a:rPr sz="1950" spc="55" dirty="0">
                <a:solidFill>
                  <a:schemeClr val="bg1"/>
                </a:solidFill>
                <a:latin typeface="Trebuchet MS"/>
                <a:cs typeface="Trebuchet MS"/>
              </a:rPr>
              <a:t>reduce </a:t>
            </a:r>
            <a:r>
              <a:rPr sz="195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40" dirty="0">
                <a:solidFill>
                  <a:schemeClr val="bg1"/>
                </a:solidFill>
                <a:latin typeface="Trebuchet MS"/>
                <a:cs typeface="Trebuchet MS"/>
              </a:rPr>
              <a:t>accidents </a:t>
            </a:r>
            <a:r>
              <a:rPr sz="1950" spc="7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950" spc="30" dirty="0">
                <a:solidFill>
                  <a:schemeClr val="bg1"/>
                </a:solidFill>
                <a:latin typeface="Trebuchet MS"/>
                <a:cs typeface="Trebuchet MS"/>
              </a:rPr>
              <a:t>improve </a:t>
            </a:r>
            <a:r>
              <a:rPr sz="1950" spc="5" dirty="0">
                <a:solidFill>
                  <a:schemeClr val="bg1"/>
                </a:solidFill>
                <a:latin typeface="Trebuchet MS"/>
                <a:cs typeface="Trebuchet MS"/>
              </a:rPr>
              <a:t>overall </a:t>
            </a:r>
            <a:r>
              <a:rPr sz="1950" spc="-15" dirty="0">
                <a:solidFill>
                  <a:schemeClr val="bg1"/>
                </a:solidFill>
                <a:latin typeface="Trebuchet MS"/>
                <a:cs typeface="Trebuchet MS"/>
              </a:rPr>
              <a:t>site </a:t>
            </a:r>
            <a:r>
              <a:rPr sz="1950" spc="40" dirty="0">
                <a:solidFill>
                  <a:schemeClr val="bg1"/>
                </a:solidFill>
                <a:latin typeface="Trebuchet MS"/>
                <a:cs typeface="Trebuchet MS"/>
              </a:rPr>
              <a:t>management. </a:t>
            </a:r>
            <a:r>
              <a:rPr sz="1950" spc="35" dirty="0">
                <a:solidFill>
                  <a:schemeClr val="bg1"/>
                </a:solidFill>
                <a:latin typeface="Trebuchet MS"/>
                <a:cs typeface="Trebuchet MS"/>
              </a:rPr>
              <a:t>This </a:t>
            </a:r>
            <a:r>
              <a:rPr sz="1950" spc="15" dirty="0">
                <a:solidFill>
                  <a:schemeClr val="bg1"/>
                </a:solidFill>
                <a:latin typeface="Trebuchet MS"/>
                <a:cs typeface="Trebuchet MS"/>
              </a:rPr>
              <a:t>presentation </a:t>
            </a:r>
            <a:r>
              <a:rPr sz="1950" spc="-5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chemeClr val="bg1"/>
                </a:solidFill>
                <a:latin typeface="Trebuchet MS"/>
                <a:cs typeface="Trebuchet MS"/>
              </a:rPr>
              <a:t>will</a:t>
            </a:r>
            <a:r>
              <a:rPr sz="19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chemeClr val="bg1"/>
                </a:solidFill>
                <a:latin typeface="Trebuchet MS"/>
                <a:cs typeface="Trebuchet MS"/>
              </a:rPr>
              <a:t>explore</a:t>
            </a:r>
            <a:r>
              <a:rPr sz="1950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-35" dirty="0">
                <a:solidFill>
                  <a:schemeClr val="bg1"/>
                </a:solidFill>
                <a:latin typeface="Trebuchet MS"/>
                <a:cs typeface="Trebuchet MS"/>
              </a:rPr>
              <a:t>its</a:t>
            </a:r>
            <a:r>
              <a:rPr sz="1950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chemeClr val="bg1"/>
                </a:solidFill>
                <a:latin typeface="Trebuchet MS"/>
                <a:cs typeface="Trebuchet MS"/>
              </a:rPr>
              <a:t>features,</a:t>
            </a:r>
            <a:r>
              <a:rPr sz="1950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chemeClr val="bg1"/>
                </a:solidFill>
                <a:latin typeface="Trebuchet MS"/>
                <a:cs typeface="Trebuchet MS"/>
              </a:rPr>
              <a:t>beneﬁts,</a:t>
            </a:r>
            <a:r>
              <a:rPr sz="1950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95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chemeClr val="bg1"/>
                </a:solidFill>
                <a:latin typeface="Trebuchet MS"/>
                <a:cs typeface="Trebuchet MS"/>
              </a:rPr>
              <a:t>impact</a:t>
            </a:r>
            <a:r>
              <a:rPr sz="1950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1950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25" dirty="0">
                <a:solidFill>
                  <a:schemeClr val="bg1"/>
                </a:solidFill>
                <a:latin typeface="Trebuchet MS"/>
                <a:cs typeface="Trebuchet MS"/>
              </a:rPr>
              <a:t>construction</a:t>
            </a:r>
            <a:r>
              <a:rPr sz="1950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950" spc="-60" dirty="0">
                <a:solidFill>
                  <a:schemeClr val="bg1"/>
                </a:solidFill>
                <a:latin typeface="Trebuchet MS"/>
                <a:cs typeface="Trebuchet MS"/>
              </a:rPr>
              <a:t>safety.</a:t>
            </a:r>
            <a:endParaRPr sz="19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56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56" y="20154"/>
                </a:lnTo>
                <a:lnTo>
                  <a:pt x="7737856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" y="-3175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9967" y="3465576"/>
            <a:ext cx="3965448" cy="18227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12150" y="3460918"/>
            <a:ext cx="8707120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AI-driven</a:t>
            </a:r>
            <a:r>
              <a:rPr sz="24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4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4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</a:t>
            </a:r>
            <a:r>
              <a:rPr sz="24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sz="24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4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24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7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2400" spc="-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sz="2400" spc="-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sz="24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real-time.</a:t>
            </a:r>
            <a:r>
              <a:rPr sz="2400" spc="-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2400" spc="-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 </a:t>
            </a:r>
            <a:r>
              <a:rPr lang="en-IN" sz="24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hazardous </a:t>
            </a:r>
            <a:r>
              <a:rPr sz="24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situations </a:t>
            </a:r>
            <a:r>
              <a:rPr sz="2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  <a:r>
              <a:rPr sz="24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personnel </a:t>
            </a:r>
            <a:r>
              <a:rPr sz="2400" spc="-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instantly, </a:t>
            </a:r>
            <a:r>
              <a:rPr sz="24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sz="2400" spc="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safer </a:t>
            </a:r>
            <a:r>
              <a:rPr sz="24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environment. </a:t>
            </a:r>
            <a:r>
              <a:rPr sz="2400" spc="1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3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2400" spc="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sz="2400" spc="-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sz="24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1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2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4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034" y="496627"/>
            <a:ext cx="17374235" cy="9294495"/>
            <a:chOff x="457034" y="496627"/>
            <a:chExt cx="17374235" cy="9294495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76257" y="8753758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842" y="453516"/>
                  </a:moveTo>
                  <a:lnTo>
                    <a:pt x="0" y="453516"/>
                  </a:lnTo>
                  <a:lnTo>
                    <a:pt x="0" y="0"/>
                  </a:lnTo>
                  <a:lnTo>
                    <a:pt x="453557" y="0"/>
                  </a:lnTo>
                  <a:lnTo>
                    <a:pt x="453557" y="453516"/>
                  </a:lnTo>
                  <a:lnTo>
                    <a:pt x="226842" y="453516"/>
                  </a:lnTo>
                  <a:close/>
                </a:path>
                <a:path w="1948180" h="454025">
                  <a:moveTo>
                    <a:pt x="973415" y="453516"/>
                  </a:moveTo>
                  <a:lnTo>
                    <a:pt x="746700" y="453516"/>
                  </a:lnTo>
                  <a:lnTo>
                    <a:pt x="746700" y="0"/>
                  </a:lnTo>
                  <a:lnTo>
                    <a:pt x="1200258" y="0"/>
                  </a:lnTo>
                  <a:lnTo>
                    <a:pt x="1200258" y="453516"/>
                  </a:lnTo>
                  <a:lnTo>
                    <a:pt x="973415" y="453516"/>
                  </a:lnTo>
                  <a:close/>
                </a:path>
                <a:path w="1948180" h="454025">
                  <a:moveTo>
                    <a:pt x="1720877" y="453516"/>
                  </a:moveTo>
                  <a:lnTo>
                    <a:pt x="1494035" y="453516"/>
                  </a:lnTo>
                  <a:lnTo>
                    <a:pt x="1494035" y="0"/>
                  </a:lnTo>
                  <a:lnTo>
                    <a:pt x="1947593" y="0"/>
                  </a:lnTo>
                  <a:lnTo>
                    <a:pt x="1947593" y="453516"/>
                  </a:lnTo>
                  <a:lnTo>
                    <a:pt x="1720877" y="453516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40" y="1060561"/>
              <a:ext cx="5558282" cy="81629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59532" y="2442953"/>
            <a:ext cx="705675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50" b="0" spc="160" dirty="0">
                <a:latin typeface="Tahoma"/>
                <a:cs typeface="Tahoma"/>
              </a:rPr>
              <a:t>Key</a:t>
            </a:r>
            <a:r>
              <a:rPr sz="4050" b="0" spc="-145" dirty="0">
                <a:latin typeface="Tahoma"/>
                <a:cs typeface="Tahoma"/>
              </a:rPr>
              <a:t> </a:t>
            </a:r>
            <a:r>
              <a:rPr sz="4050" b="0" spc="145" dirty="0">
                <a:latin typeface="Tahoma"/>
                <a:cs typeface="Tahoma"/>
              </a:rPr>
              <a:t>Features</a:t>
            </a:r>
            <a:r>
              <a:rPr sz="4050" b="0" spc="-145" dirty="0">
                <a:latin typeface="Tahoma"/>
                <a:cs typeface="Tahoma"/>
              </a:rPr>
              <a:t> </a:t>
            </a:r>
            <a:r>
              <a:rPr sz="4050" b="0" spc="190" dirty="0">
                <a:latin typeface="Tahoma"/>
                <a:cs typeface="Tahoma"/>
              </a:rPr>
              <a:t>of</a:t>
            </a:r>
            <a:r>
              <a:rPr sz="4050" b="0" spc="-145" dirty="0">
                <a:latin typeface="Tahoma"/>
                <a:cs typeface="Tahoma"/>
              </a:rPr>
              <a:t> </a:t>
            </a:r>
            <a:r>
              <a:rPr sz="4050" b="0" spc="190" dirty="0">
                <a:latin typeface="Tahoma"/>
                <a:cs typeface="Tahoma"/>
              </a:rPr>
              <a:t>E-SafeGuard</a:t>
            </a:r>
            <a:endParaRPr sz="40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002770" y="4288434"/>
            <a:ext cx="2295525" cy="1401445"/>
            <a:chOff x="12002770" y="4288434"/>
            <a:chExt cx="2295525" cy="14014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07887" y="4288434"/>
              <a:ext cx="1690154" cy="306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02770" y="5386857"/>
              <a:ext cx="1972437" cy="3028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59532" y="4209193"/>
            <a:ext cx="6924040" cy="25819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635">
              <a:lnSpc>
                <a:spcPts val="2850"/>
              </a:lnSpc>
              <a:spcBef>
                <a:spcPts val="215"/>
              </a:spcBef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-254" dirty="0">
                <a:solidFill>
                  <a:srgbClr val="FFFFFF"/>
                </a:solidFill>
                <a:latin typeface="Trebuchet MS"/>
                <a:cs typeface="Trebuchet MS"/>
              </a:rPr>
              <a:t>ﬀ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</a:t>
            </a:r>
            <a:r>
              <a:rPr sz="2400" spc="55" dirty="0">
                <a:latin typeface="Trebuchet MS"/>
                <a:cs typeface="Trebuchet MS"/>
              </a:rPr>
              <a:t>e</a:t>
            </a:r>
            <a:r>
              <a:rPr sz="2400" spc="114" dirty="0">
                <a:latin typeface="Trebuchet MS"/>
                <a:cs typeface="Trebuchet MS"/>
              </a:rPr>
              <a:t>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f</a:t>
            </a:r>
            <a:r>
              <a:rPr sz="2400" spc="90" dirty="0">
                <a:latin typeface="Trebuchet MS"/>
                <a:cs typeface="Trebuchet MS"/>
              </a:rPr>
              <a:t>e</a:t>
            </a:r>
            <a:r>
              <a:rPr sz="2400" spc="35" dirty="0">
                <a:latin typeface="Trebuchet MS"/>
                <a:cs typeface="Trebuchet MS"/>
              </a:rPr>
              <a:t>a</a:t>
            </a:r>
            <a:r>
              <a:rPr sz="2400" spc="-45" dirty="0">
                <a:latin typeface="Trebuchet MS"/>
                <a:cs typeface="Trebuchet MS"/>
              </a:rPr>
              <a:t>tu</a:t>
            </a:r>
            <a:r>
              <a:rPr sz="2400" spc="-80" dirty="0">
                <a:latin typeface="Trebuchet MS"/>
                <a:cs typeface="Trebuchet MS"/>
              </a:rPr>
              <a:t>r</a:t>
            </a:r>
            <a:r>
              <a:rPr sz="2400" spc="90" dirty="0">
                <a:latin typeface="Trebuchet MS"/>
                <a:cs typeface="Trebuchet MS"/>
              </a:rPr>
              <a:t>e</a:t>
            </a:r>
            <a:r>
              <a:rPr sz="2400" spc="185" dirty="0">
                <a:latin typeface="Trebuchet MS"/>
                <a:cs typeface="Trebuchet MS"/>
              </a:rPr>
              <a:t>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lu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ing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real-time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monitoring,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automated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alerts,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20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nsi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orting,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ytics.</a:t>
            </a:r>
            <a:endParaRPr sz="2400">
              <a:latin typeface="Trebuchet MS"/>
              <a:cs typeface="Trebuchet MS"/>
            </a:endParaRPr>
          </a:p>
          <a:p>
            <a:pPr marL="12700" marR="247015">
              <a:lnSpc>
                <a:spcPts val="2850"/>
              </a:lnSpc>
              <a:spcBef>
                <a:spcPts val="75"/>
              </a:spcBef>
            </a:pP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These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features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enable </a:t>
            </a:r>
            <a:r>
              <a:rPr sz="2400" spc="-15" dirty="0">
                <a:latin typeface="Trebuchet MS"/>
                <a:cs typeface="Trebuchet MS"/>
              </a:rPr>
              <a:t>site </a:t>
            </a:r>
            <a:r>
              <a:rPr sz="2400" spc="105" dirty="0">
                <a:latin typeface="Trebuchet MS"/>
                <a:cs typeface="Trebuchet MS"/>
              </a:rPr>
              <a:t>managers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informed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quickly,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ensuring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safety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protocols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adhered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35"/>
              </a:lnSpc>
            </a:pP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hazards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addressed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promptly.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-6536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439" y="2444693"/>
            <a:ext cx="704342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0" spc="185" dirty="0">
                <a:latin typeface="Tahoma"/>
                <a:cs typeface="Tahoma"/>
              </a:rPr>
              <a:t>Benefits</a:t>
            </a:r>
            <a:r>
              <a:rPr sz="4100" b="0" spc="-140" dirty="0">
                <a:latin typeface="Tahoma"/>
                <a:cs typeface="Tahoma"/>
              </a:rPr>
              <a:t> </a:t>
            </a:r>
            <a:r>
              <a:rPr sz="4100" b="0" spc="204" dirty="0">
                <a:latin typeface="Tahoma"/>
                <a:cs typeface="Tahoma"/>
              </a:rPr>
              <a:t>of</a:t>
            </a:r>
            <a:r>
              <a:rPr sz="4100" b="0" spc="-140" dirty="0">
                <a:latin typeface="Tahoma"/>
                <a:cs typeface="Tahoma"/>
              </a:rPr>
              <a:t> </a:t>
            </a:r>
            <a:r>
              <a:rPr sz="4100" b="0" spc="204" dirty="0">
                <a:latin typeface="Tahoma"/>
                <a:cs typeface="Tahoma"/>
              </a:rPr>
              <a:t>Enhanced</a:t>
            </a:r>
            <a:r>
              <a:rPr sz="4100" b="0" spc="-140" dirty="0">
                <a:latin typeface="Tahoma"/>
                <a:cs typeface="Tahoma"/>
              </a:rPr>
              <a:t> </a:t>
            </a:r>
            <a:r>
              <a:rPr sz="4100" b="0" spc="200" dirty="0">
                <a:latin typeface="Tahoma"/>
                <a:cs typeface="Tahoma"/>
              </a:rPr>
              <a:t>Safety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89529" y="4142740"/>
            <a:ext cx="7127240" cy="2014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Implementing </a:t>
            </a:r>
            <a:r>
              <a:rPr sz="2150" spc="80" dirty="0">
                <a:solidFill>
                  <a:schemeClr val="bg1"/>
                </a:solidFill>
                <a:latin typeface="Trebuchet MS"/>
                <a:cs typeface="Trebuchet MS"/>
              </a:rPr>
              <a:t>E-SafeGuard </a:t>
            </a:r>
            <a:r>
              <a:rPr sz="2150" spc="85" dirty="0">
                <a:solidFill>
                  <a:schemeClr val="bg1"/>
                </a:solidFill>
                <a:latin typeface="Trebuchet MS"/>
                <a:cs typeface="Trebuchet MS"/>
              </a:rPr>
              <a:t>leads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to </a:t>
            </a:r>
            <a:r>
              <a:rPr sz="2150" spc="20" dirty="0">
                <a:solidFill>
                  <a:schemeClr val="bg1"/>
                </a:solidFill>
                <a:latin typeface="Trebuchet MS"/>
                <a:cs typeface="Trebuchet MS"/>
              </a:rPr>
              <a:t>signiﬁcant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beneﬁts </a:t>
            </a:r>
            <a:r>
              <a:rPr sz="2150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chemeClr val="bg1"/>
                </a:solidFill>
                <a:latin typeface="Trebuchet MS"/>
                <a:cs typeface="Trebuchet MS"/>
              </a:rPr>
              <a:t>such </a:t>
            </a:r>
            <a:r>
              <a:rPr sz="2150" spc="114" dirty="0">
                <a:solidFill>
                  <a:schemeClr val="bg1"/>
                </a:solidFill>
                <a:latin typeface="Trebuchet MS"/>
                <a:cs typeface="Trebuchet MS"/>
              </a:rPr>
              <a:t>as </a:t>
            </a:r>
            <a:r>
              <a:rPr sz="2150" spc="85" dirty="0">
                <a:solidFill>
                  <a:schemeClr val="bg1"/>
                </a:solidFill>
                <a:latin typeface="Trebuchet MS"/>
                <a:cs typeface="Trebuchet MS"/>
              </a:rPr>
              <a:t>reduced </a:t>
            </a:r>
            <a:r>
              <a:rPr sz="2150" spc="20" dirty="0">
                <a:solidFill>
                  <a:schemeClr val="bg1"/>
                </a:solidFill>
                <a:latin typeface="Trebuchet MS"/>
                <a:cs typeface="Trebuchet MS"/>
              </a:rPr>
              <a:t>accidents, </a:t>
            </a:r>
            <a:r>
              <a:rPr sz="2150" spc="60" dirty="0">
                <a:solidFill>
                  <a:schemeClr val="bg1"/>
                </a:solidFill>
                <a:latin typeface="Trebuchet MS"/>
                <a:cs typeface="Trebuchet MS"/>
              </a:rPr>
              <a:t>improved </a:t>
            </a:r>
            <a:r>
              <a:rPr sz="2150" spc="75" dirty="0">
                <a:solidFill>
                  <a:schemeClr val="bg1"/>
                </a:solidFill>
                <a:latin typeface="Trebuchet MS"/>
                <a:cs typeface="Trebuchet MS"/>
              </a:rPr>
              <a:t>compliance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with </a:t>
            </a:r>
            <a:r>
              <a:rPr sz="2150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safety</a:t>
            </a:r>
            <a:r>
              <a:rPr sz="215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regulations,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chemeClr val="bg1"/>
                </a:solidFill>
                <a:latin typeface="Trebuchet MS"/>
                <a:cs typeface="Trebuchet MS"/>
              </a:rPr>
              <a:t>enhanced</a:t>
            </a:r>
            <a:r>
              <a:rPr sz="215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worker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conﬁdence.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65" dirty="0">
                <a:solidFill>
                  <a:schemeClr val="bg1"/>
                </a:solidFill>
                <a:latin typeface="Trebuchet MS"/>
                <a:cs typeface="Trebuchet MS"/>
              </a:rPr>
              <a:t>By </a:t>
            </a:r>
            <a:r>
              <a:rPr sz="2150" spc="-6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prioritizing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safety </a:t>
            </a: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through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technology, </a:t>
            </a:r>
            <a:r>
              <a:rPr sz="2150" spc="40" dirty="0">
                <a:solidFill>
                  <a:schemeClr val="bg1"/>
                </a:solidFill>
                <a:latin typeface="Trebuchet MS"/>
                <a:cs typeface="Trebuchet MS"/>
              </a:rPr>
              <a:t>construction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95" dirty="0">
                <a:solidFill>
                  <a:schemeClr val="bg1"/>
                </a:solidFill>
                <a:latin typeface="Trebuchet MS"/>
                <a:cs typeface="Trebuchet MS"/>
              </a:rPr>
              <a:t>companies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9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foster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culture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safety</a:t>
            </a:r>
            <a:r>
              <a:rPr sz="215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ultimately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beneﬁts</a:t>
            </a:r>
            <a:r>
              <a:rPr sz="215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70" dirty="0">
                <a:solidFill>
                  <a:schemeClr val="bg1"/>
                </a:solidFill>
                <a:latin typeface="Trebuchet MS"/>
                <a:cs typeface="Trebuchet MS"/>
              </a:rPr>
              <a:t>everyone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involved.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236" y="1055502"/>
            <a:ext cx="5558282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144152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07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46397" y="2068544"/>
            <a:ext cx="478663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310" dirty="0"/>
              <a:t>U</a:t>
            </a:r>
            <a:r>
              <a:rPr sz="4100" spc="-175" dirty="0"/>
              <a:t>s</a:t>
            </a:r>
            <a:r>
              <a:rPr sz="4100" spc="-285" dirty="0"/>
              <a:t>e</a:t>
            </a:r>
            <a:r>
              <a:rPr sz="4100" spc="-50" dirty="0"/>
              <a:t>-</a:t>
            </a:r>
            <a:r>
              <a:rPr sz="4100" spc="90" dirty="0"/>
              <a:t>C</a:t>
            </a:r>
            <a:r>
              <a:rPr sz="4100" spc="-375" dirty="0"/>
              <a:t>a</a:t>
            </a:r>
            <a:r>
              <a:rPr sz="4100" spc="-225" dirty="0"/>
              <a:t>se</a:t>
            </a:r>
            <a:r>
              <a:rPr sz="4100" spc="-380" dirty="0"/>
              <a:t> </a:t>
            </a:r>
            <a:r>
              <a:rPr sz="4100" spc="-425" dirty="0"/>
              <a:t>D</a:t>
            </a:r>
            <a:r>
              <a:rPr sz="4100" spc="-330" dirty="0"/>
              <a:t>i</a:t>
            </a:r>
            <a:r>
              <a:rPr sz="4100" spc="-375" dirty="0"/>
              <a:t>a</a:t>
            </a:r>
            <a:r>
              <a:rPr sz="4100" spc="-295" dirty="0"/>
              <a:t>g</a:t>
            </a:r>
            <a:r>
              <a:rPr sz="4100" spc="-450" dirty="0"/>
              <a:t>r</a:t>
            </a:r>
            <a:r>
              <a:rPr sz="4100" spc="-370" dirty="0"/>
              <a:t>a</a:t>
            </a:r>
            <a:r>
              <a:rPr sz="4100" spc="-640" dirty="0"/>
              <a:t>m</a:t>
            </a:r>
            <a:endParaRPr sz="4100"/>
          </a:p>
        </p:txBody>
      </p:sp>
      <p:sp>
        <p:nvSpPr>
          <p:cNvPr id="7" name="object 7"/>
          <p:cNvSpPr txBox="1"/>
          <p:nvPr/>
        </p:nvSpPr>
        <p:spPr>
          <a:xfrm>
            <a:off x="10646129" y="4847710"/>
            <a:ext cx="6939915" cy="2347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0"/>
              </a:spcBef>
            </a:pPr>
            <a:r>
              <a:rPr sz="2150" spc="2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150" spc="165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2150" spc="130" dirty="0">
                <a:solidFill>
                  <a:srgbClr val="FFFFFF"/>
                </a:solidFill>
                <a:latin typeface="Trebuchet MS"/>
                <a:cs typeface="Trebuchet MS"/>
              </a:rPr>
              <a:t>Case 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Diagram </a:t>
            </a:r>
            <a:r>
              <a:rPr sz="2150" spc="-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150" spc="55" dirty="0">
                <a:solidFill>
                  <a:srgbClr val="FFFFFF"/>
                </a:solidFill>
                <a:latin typeface="Trebuchet MS"/>
                <a:cs typeface="Trebuchet MS"/>
              </a:rPr>
              <a:t>"E-SafeGuard" </a:t>
            </a:r>
            <a:r>
              <a:rPr sz="2150" spc="135" dirty="0">
                <a:solidFill>
                  <a:srgbClr val="FFFFFF"/>
                </a:solidFill>
                <a:latin typeface="Trebuchet MS"/>
                <a:cs typeface="Trebuchet MS"/>
              </a:rPr>
              <a:t>shows </a:t>
            </a:r>
            <a:r>
              <a:rPr sz="215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interactions 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between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Site 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Manager, </a:t>
            </a:r>
            <a:r>
              <a:rPr sz="2150" spc="130" dirty="0">
                <a:solidFill>
                  <a:srgbClr val="FFFFFF"/>
                </a:solidFill>
                <a:latin typeface="Trebuchet MS"/>
                <a:cs typeface="Trebuchet MS"/>
              </a:rPr>
              <a:t>who </a:t>
            </a:r>
            <a:r>
              <a:rPr sz="2150" spc="45" dirty="0">
                <a:solidFill>
                  <a:srgbClr val="FFFFFF"/>
                </a:solidFill>
                <a:latin typeface="Trebuchet MS"/>
                <a:cs typeface="Trebuchet MS"/>
              </a:rPr>
              <a:t>monitors </a:t>
            </a:r>
            <a:r>
              <a:rPr sz="2150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safety</a:t>
            </a:r>
            <a:r>
              <a:rPr sz="21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violations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receives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rgbClr val="FFFFFF"/>
                </a:solidFill>
                <a:latin typeface="Trebuchet MS"/>
                <a:cs typeface="Trebuchet MS"/>
              </a:rPr>
              <a:t>alerts,</a:t>
            </a:r>
            <a:r>
              <a:rPr sz="21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Workers,</a:t>
            </a:r>
            <a:r>
              <a:rPr sz="2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Trebuchet MS"/>
                <a:cs typeface="Trebuchet MS"/>
              </a:rPr>
              <a:t>who </a:t>
            </a:r>
            <a:r>
              <a:rPr sz="2150" spc="-6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tracked </a:t>
            </a:r>
            <a:r>
              <a:rPr sz="2150" spc="-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150" spc="155" dirty="0">
                <a:solidFill>
                  <a:srgbClr val="FFFFFF"/>
                </a:solidFill>
                <a:latin typeface="Trebuchet MS"/>
                <a:cs typeface="Trebuchet MS"/>
              </a:rPr>
              <a:t>PPE </a:t>
            </a:r>
            <a:r>
              <a:rPr sz="2150" spc="75" dirty="0">
                <a:solidFill>
                  <a:srgbClr val="FFFFFF"/>
                </a:solidFill>
                <a:latin typeface="Trebuchet MS"/>
                <a:cs typeface="Trebuchet MS"/>
              </a:rPr>
              <a:t>compliance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150" spc="-25" dirty="0">
                <a:solidFill>
                  <a:srgbClr val="FFFFFF"/>
                </a:solidFill>
                <a:latin typeface="Trebuchet MS"/>
                <a:cs typeface="Trebuchet MS"/>
              </a:rPr>
              <a:t>behavior. </a:t>
            </a:r>
            <a:r>
              <a:rPr sz="2150" spc="8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150" spc="65" dirty="0">
                <a:solidFill>
                  <a:srgbClr val="FFFFFF"/>
                </a:solidFill>
                <a:latin typeface="Trebuchet MS"/>
                <a:cs typeface="Trebuchet MS"/>
              </a:rPr>
              <a:t>AI </a:t>
            </a:r>
            <a:r>
              <a:rPr sz="215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1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1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detects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predicts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Trebuchet MS"/>
                <a:cs typeface="Trebuchet MS"/>
              </a:rPr>
              <a:t>accidents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14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150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worker </a:t>
            </a:r>
            <a:r>
              <a:rPr sz="2150" spc="-35" dirty="0">
                <a:solidFill>
                  <a:srgbClr val="FFFFFF"/>
                </a:solidFill>
                <a:latin typeface="Trebuchet MS"/>
                <a:cs typeface="Trebuchet MS"/>
              </a:rPr>
              <a:t>data, </a:t>
            </a:r>
            <a:r>
              <a:rPr sz="2150" spc="100" dirty="0">
                <a:solidFill>
                  <a:srgbClr val="FFFFFF"/>
                </a:solidFill>
                <a:latin typeface="Trebuchet MS"/>
                <a:cs typeface="Trebuchet MS"/>
              </a:rPr>
              <a:t>sending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real-time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alerts </a:t>
            </a:r>
            <a:r>
              <a:rPr sz="2150" spc="-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proactive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 safety</a:t>
            </a:r>
            <a:r>
              <a:rPr sz="21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Trebuchet MS"/>
                <a:cs typeface="Trebuchet MS"/>
              </a:rPr>
              <a:t>measures.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85705" y="9157551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05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05" y="20167"/>
                </a:lnTo>
                <a:lnTo>
                  <a:pt x="7737805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179" y="1591145"/>
            <a:ext cx="8829674" cy="6572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09519" y="737686"/>
            <a:ext cx="436435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spc="-320" dirty="0"/>
              <a:t>Li</a:t>
            </a:r>
            <a:r>
              <a:rPr sz="4100" spc="-340" dirty="0"/>
              <a:t>t</a:t>
            </a:r>
            <a:r>
              <a:rPr sz="4100" spc="-300" dirty="0"/>
              <a:t>e</a:t>
            </a:r>
            <a:r>
              <a:rPr sz="4100" spc="-459" dirty="0"/>
              <a:t>r</a:t>
            </a:r>
            <a:r>
              <a:rPr sz="4100" spc="-390" dirty="0"/>
              <a:t>a</a:t>
            </a:r>
            <a:r>
              <a:rPr sz="4100" spc="-320" dirty="0"/>
              <a:t>t</a:t>
            </a:r>
            <a:r>
              <a:rPr sz="4100" spc="-434" dirty="0"/>
              <a:t>u</a:t>
            </a:r>
            <a:r>
              <a:rPr sz="4100" spc="-509" dirty="0"/>
              <a:t>r</a:t>
            </a:r>
            <a:r>
              <a:rPr sz="4100" spc="-295" dirty="0"/>
              <a:t>e</a:t>
            </a:r>
            <a:r>
              <a:rPr sz="4100" spc="-385" dirty="0"/>
              <a:t> </a:t>
            </a:r>
            <a:r>
              <a:rPr sz="4100" spc="-260" dirty="0"/>
              <a:t>S</a:t>
            </a:r>
            <a:r>
              <a:rPr sz="4100" spc="-434" dirty="0"/>
              <a:t>u</a:t>
            </a:r>
            <a:r>
              <a:rPr sz="4100" spc="-350" dirty="0"/>
              <a:t>r</a:t>
            </a:r>
            <a:r>
              <a:rPr sz="4100" spc="-385" dirty="0"/>
              <a:t>v</a:t>
            </a:r>
            <a:r>
              <a:rPr sz="4100" spc="-365" dirty="0"/>
              <a:t>e</a:t>
            </a:r>
            <a:r>
              <a:rPr sz="4100" spc="-310" dirty="0"/>
              <a:t>y</a:t>
            </a:r>
            <a:endParaRPr sz="41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4221" y="2054834"/>
            <a:ext cx="85725" cy="857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4221" y="4321784"/>
            <a:ext cx="85725" cy="85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4221" y="6598260"/>
            <a:ext cx="85725" cy="857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113063" y="1904975"/>
            <a:ext cx="8317230" cy="783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80">
              <a:lnSpc>
                <a:spcPct val="101200"/>
              </a:lnSpc>
              <a:spcBef>
                <a:spcPts val="100"/>
              </a:spcBef>
            </a:pP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Construction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Sites: </a:t>
            </a:r>
            <a:r>
              <a:rPr sz="2100" spc="130" dirty="0">
                <a:solidFill>
                  <a:srgbClr val="FFFFFF"/>
                </a:solidFill>
                <a:latin typeface="Trebuchet MS"/>
                <a:cs typeface="Trebuchet MS"/>
              </a:rPr>
              <a:t>Numerous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studies 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nv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1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spc="25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1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spc="1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spc="-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spc="20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spc="1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1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spc="85" dirty="0">
                <a:solidFill>
                  <a:srgbClr val="FFFFFF"/>
                </a:solidFill>
                <a:latin typeface="Trebuchet MS"/>
                <a:cs typeface="Trebuchet MS"/>
              </a:rPr>
              <a:t>hn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1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spc="-6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detecting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safety</a:t>
            </a:r>
            <a:r>
              <a:rPr sz="21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equipment,</a:t>
            </a:r>
            <a:r>
              <a:rPr sz="21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2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helmets,</a:t>
            </a:r>
            <a:r>
              <a:rPr sz="21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vests,</a:t>
            </a:r>
            <a:r>
              <a:rPr sz="21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Trebuchet MS"/>
                <a:cs typeface="Trebuchet MS"/>
              </a:rPr>
              <a:t>gloves</a:t>
            </a:r>
            <a:r>
              <a:rPr sz="21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100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construction 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sites. </a:t>
            </a:r>
            <a:r>
              <a:rPr sz="2100" spc="8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100" spc="135" dirty="0">
                <a:solidFill>
                  <a:srgbClr val="FFFFFF"/>
                </a:solidFill>
                <a:latin typeface="Trebuchet MS"/>
                <a:cs typeface="Trebuchet MS"/>
              </a:rPr>
              <a:t>YOLOv8 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approach </a:t>
            </a:r>
            <a:r>
              <a:rPr sz="2100" spc="105" dirty="0">
                <a:solidFill>
                  <a:srgbClr val="FFFFFF"/>
                </a:solidFill>
                <a:latin typeface="Trebuchet MS"/>
                <a:cs typeface="Trebuchet MS"/>
              </a:rPr>
              <a:t>has been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utilized 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real-time </a:t>
            </a: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detection, </a:t>
            </a:r>
            <a:r>
              <a:rPr sz="2100" spc="80" dirty="0">
                <a:solidFill>
                  <a:srgbClr val="FFFFFF"/>
                </a:solidFill>
                <a:latin typeface="Trebuchet MS"/>
                <a:cs typeface="Trebuchet MS"/>
              </a:rPr>
              <a:t>emphasizing 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accuracy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diverse 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lighting </a:t>
            </a:r>
            <a:r>
              <a:rPr sz="2100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environmental</a:t>
            </a:r>
            <a:r>
              <a:rPr sz="21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conditions.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542290">
              <a:lnSpc>
                <a:spcPct val="101800"/>
              </a:lnSpc>
            </a:pP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Predictive</a:t>
            </a:r>
            <a:r>
              <a:rPr sz="21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Safety</a:t>
            </a:r>
            <a:r>
              <a:rPr sz="21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Analytics:</a:t>
            </a:r>
            <a:r>
              <a:rPr sz="21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Trebuchet MS"/>
                <a:cs typeface="Trebuchet MS"/>
              </a:rPr>
              <a:t>Research</a:t>
            </a:r>
            <a:r>
              <a:rPr sz="21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1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worker</a:t>
            </a:r>
            <a:r>
              <a:rPr sz="21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safety</a:t>
            </a:r>
            <a:r>
              <a:rPr sz="21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analytics </a:t>
            </a:r>
            <a:r>
              <a:rPr sz="2100" spc="-6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indicates 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increasing </a:t>
            </a:r>
            <a:r>
              <a:rPr sz="2100" spc="85" dirty="0">
                <a:solidFill>
                  <a:srgbClr val="FFFFFF"/>
                </a:solidFill>
                <a:latin typeface="Trebuchet MS"/>
                <a:cs typeface="Trebuchet MS"/>
              </a:rPr>
              <a:t>focus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utilizing 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machine 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100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forecast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accidents </a:t>
            </a:r>
            <a:r>
              <a:rPr sz="2100" spc="110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worker 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fatigue, behavior, 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Trebuchet MS"/>
                <a:cs typeface="Trebuchet MS"/>
              </a:rPr>
              <a:t>movement</a:t>
            </a: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patterns.</a:t>
            </a: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Trebuchet MS"/>
                <a:cs typeface="Trebuchet MS"/>
              </a:rPr>
              <a:t>However,</a:t>
            </a: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implementations</a:t>
            </a: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prioritize </a:t>
            </a:r>
            <a:r>
              <a:rPr sz="2100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post-accident 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evaluations </a:t>
            </a: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rather 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than proactively 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preventing 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incidents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r>
              <a:rPr sz="21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predictive</a:t>
            </a:r>
            <a:r>
              <a:rPr sz="21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insights.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5080">
              <a:lnSpc>
                <a:spcPct val="107300"/>
              </a:lnSpc>
            </a:pP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PPE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Detection: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Several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research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papers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focused </a:t>
            </a:r>
            <a:r>
              <a:rPr sz="2000" spc="10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PPE,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particularly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helmets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vests.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Real-time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items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prevent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accidents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caused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non-compliance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safety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regulations.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4" dirty="0">
                <a:solidFill>
                  <a:srgbClr val="FFFFFF"/>
                </a:solidFill>
                <a:latin typeface="Trebuchet MS"/>
                <a:cs typeface="Trebuchet MS"/>
              </a:rPr>
              <a:t>R-CNN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Trebuchet MS"/>
                <a:cs typeface="Trebuchet MS"/>
              </a:rPr>
              <a:t>YOLO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shown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high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accuracy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PPE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detection, with 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studies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reporting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over </a:t>
            </a:r>
            <a:r>
              <a:rPr sz="2000" spc="195" dirty="0">
                <a:solidFill>
                  <a:srgbClr val="FFFFFF"/>
                </a:solidFill>
                <a:latin typeface="Trebuchet MS"/>
                <a:cs typeface="Trebuchet MS"/>
              </a:rPr>
              <a:t>80%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accuracy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under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controlled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conditions.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However,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challenge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arises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uncontrolled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environments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lighting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conditions,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occlusions,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camera 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angles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may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reduce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accuracy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systems. 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research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needed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real-world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scenarios.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2569" y="8891016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114" y="1930603"/>
            <a:ext cx="6381748" cy="63817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247" y="832104"/>
            <a:ext cx="3907536" cy="6705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480279" y="882879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8"/>
                </a:moveTo>
                <a:lnTo>
                  <a:pt x="0" y="453518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8"/>
                </a:lnTo>
                <a:lnTo>
                  <a:pt x="226715" y="453518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27615" y="882879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8"/>
                </a:moveTo>
                <a:lnTo>
                  <a:pt x="0" y="453518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8"/>
                </a:lnTo>
                <a:lnTo>
                  <a:pt x="226842" y="453518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74315" y="882879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8"/>
                </a:moveTo>
                <a:lnTo>
                  <a:pt x="0" y="453518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8"/>
                </a:lnTo>
                <a:lnTo>
                  <a:pt x="226715" y="453518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1176" y="1513022"/>
            <a:ext cx="8020049" cy="81786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1111" y="3121152"/>
            <a:ext cx="3557016" cy="13380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2539" y="3275469"/>
            <a:ext cx="95250" cy="95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2539" y="5094744"/>
            <a:ext cx="95250" cy="95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2539" y="6552069"/>
            <a:ext cx="95250" cy="952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20734" y="3101130"/>
            <a:ext cx="8575675" cy="476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Limited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Predictive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Capabilities: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Existing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solutions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focus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hazards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PPE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non-compliance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but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lack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mechanisms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predicting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accidents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worker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behaviour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patterns.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080" algn="just">
              <a:lnSpc>
                <a:spcPct val="100299"/>
              </a:lnSpc>
            </a:pP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Scalability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Challenges: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Current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systems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often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struggle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adapting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site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layouts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worker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behavior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complexities,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limiting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scalability.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080" algn="just">
              <a:lnSpc>
                <a:spcPct val="9980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Integration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Multi-Modal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Data: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Few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studies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combine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visual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systems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behavioral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from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wearables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IoT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devices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holistic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safety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solution.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5237" y="8545969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8393" y="173592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5753" y="173592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42390" y="173592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1066</Words>
  <Application>Microsoft Macintosh PowerPoint</Application>
  <PresentationFormat>Custom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Tahoma</vt:lpstr>
      <vt:lpstr>Times New Roman</vt:lpstr>
      <vt:lpstr>Trebuchet MS</vt:lpstr>
      <vt:lpstr>Verdana</vt:lpstr>
      <vt:lpstr>Office Theme</vt:lpstr>
      <vt:lpstr>PowerPoint Presentation</vt:lpstr>
      <vt:lpstr>Introduction to E-SafeGuard</vt:lpstr>
      <vt:lpstr>PowerPoint Presentation</vt:lpstr>
      <vt:lpstr>Key Features of E-SafeGuard</vt:lpstr>
      <vt:lpstr>Benefits of Enhanced Safety</vt:lpstr>
      <vt:lpstr>Use-Case Diagram</vt:lpstr>
      <vt:lpstr>Literature Survey</vt:lpstr>
      <vt:lpstr>PowerPoint Presentation</vt:lpstr>
      <vt:lpstr>PowerPoint Presentation</vt:lpstr>
      <vt:lpstr>PowerPoint Presentation</vt:lpstr>
      <vt:lpstr>PowerPoint Presentation</vt:lpstr>
      <vt:lpstr>Requirement Analysis</vt:lpstr>
      <vt:lpstr>Design and Implementation</vt:lpstr>
      <vt:lpstr>Design and 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Vaibhavi Jha</cp:lastModifiedBy>
  <cp:revision>1</cp:revision>
  <dcterms:created xsi:type="dcterms:W3CDTF">2024-09-25T05:02:42Z</dcterms:created>
  <dcterms:modified xsi:type="dcterms:W3CDTF">2024-11-17T18:07:38Z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2024-09-25T00:00:00Z</vt:filetime>
  </property>
</Properties>
</file>