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30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11" r:id="rId42"/>
    <p:sldId id="313" r:id="rId43"/>
    <p:sldId id="314" r:id="rId44"/>
    <p:sldId id="315" r:id="rId45"/>
    <p:sldId id="312" r:id="rId46"/>
    <p:sldId id="316" r:id="rId47"/>
    <p:sldId id="296" r:id="rId48"/>
    <p:sldId id="297" r:id="rId49"/>
    <p:sldId id="300" r:id="rId50"/>
    <p:sldId id="303" r:id="rId51"/>
    <p:sldId id="305" r:id="rId52"/>
    <p:sldId id="306" r:id="rId53"/>
    <p:sldId id="307" r:id="rId54"/>
    <p:sldId id="308" r:id="rId55"/>
    <p:sldId id="309" r:id="rId56"/>
    <p:sldId id="31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D9C978D-3E9E-4EB8-A562-BB65CBCA87A7}" type="datetimeFigureOut">
              <a:rPr lang="en-US" smtClean="0"/>
              <a:t>12/13/2017</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CDEDD4A-85DB-4FF8-92B4-03D50A13FB22}"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9C978D-3E9E-4EB8-A562-BB65CBCA87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DD4A-85DB-4FF8-92B4-03D50A13FB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C978D-3E9E-4EB8-A562-BB65CBCA87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CDEDD4A-85DB-4FF8-92B4-03D50A13FB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C978D-3E9E-4EB8-A562-BB65CBCA87A7}"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DD4A-85DB-4FF8-92B4-03D50A13FB2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D9C978D-3E9E-4EB8-A562-BB65CBCA87A7}" type="datetimeFigureOut">
              <a:rPr lang="en-US" smtClean="0"/>
              <a:t>12/13/2017</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CDEDD4A-85DB-4FF8-92B4-03D50A13FB22}"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9C978D-3E9E-4EB8-A562-BB65CBCA87A7}"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DD4A-85DB-4FF8-92B4-03D50A13FB2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9C978D-3E9E-4EB8-A562-BB65CBCA87A7}"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EDD4A-85DB-4FF8-92B4-03D50A13FB2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9C978D-3E9E-4EB8-A562-BB65CBCA87A7}"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DD4A-85DB-4FF8-92B4-03D50A13FB22}"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2D9C978D-3E9E-4EB8-A562-BB65CBCA87A7}"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EDD4A-85DB-4FF8-92B4-03D50A13FB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C978D-3E9E-4EB8-A562-BB65CBCA87A7}"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CDEDD4A-85DB-4FF8-92B4-03D50A13FB22}"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C978D-3E9E-4EB8-A562-BB65CBCA87A7}"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DD4A-85DB-4FF8-92B4-03D50A13FB22}"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2D9C978D-3E9E-4EB8-A562-BB65CBCA87A7}" type="datetimeFigureOut">
              <a:rPr lang="en-US" smtClean="0"/>
              <a:t>12/13/2017</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CDEDD4A-85DB-4FF8-92B4-03D50A13FB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title"/>
          </p:nvPr>
        </p:nvSpPr>
        <p:spPr>
          <a:xfrm>
            <a:off x="228600" y="228600"/>
            <a:ext cx="6553200" cy="6324600"/>
          </a:xfrm>
        </p:spPr>
        <p:txBody>
          <a:bodyPr/>
          <a:lstStyle/>
          <a:p>
            <a:pPr algn="l"/>
            <a:r>
              <a:rPr lang="en-US" dirty="0" smtClean="0"/>
              <a:t/>
            </a:r>
            <a:br>
              <a:rPr lang="en-US" dirty="0" smtClean="0"/>
            </a:br>
            <a:r>
              <a:rPr lang="en-US" dirty="0" smtClean="0"/>
              <a:t>DATABASE Management and Database Design</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1026"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1102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aibhavi\Desktop\databas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05000"/>
            <a:ext cx="6151895" cy="461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28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0" y="304800"/>
            <a:ext cx="8839382" cy="558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879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2. </a:t>
            </a:r>
            <a:r>
              <a:rPr lang="en-US" sz="1800" dirty="0" err="1">
                <a:latin typeface="Arial" pitchFamily="34" charset="0"/>
                <a:cs typeface="Arial" pitchFamily="34" charset="0"/>
              </a:rPr>
              <a:t>transferInterAccAmount</a:t>
            </a:r>
            <a:endParaRPr lang="en-US" sz="1800" dirty="0" smtClean="0">
              <a:latin typeface="Arial" pitchFamily="34" charset="0"/>
              <a:cs typeface="Arial" pitchFamily="34" charset="0"/>
            </a:endParaRPr>
          </a:p>
          <a:p>
            <a:pPr marL="388620" indent="-342900">
              <a:buAutoNum type="arabicPeriod"/>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The </a:t>
            </a:r>
            <a:r>
              <a:rPr lang="en-US" sz="1800" dirty="0">
                <a:latin typeface="Arial" pitchFamily="34" charset="0"/>
                <a:cs typeface="Arial" pitchFamily="34" charset="0"/>
              </a:rPr>
              <a:t>procedure “</a:t>
            </a:r>
            <a:r>
              <a:rPr lang="en-US" sz="1800" dirty="0" err="1">
                <a:latin typeface="Arial" pitchFamily="34" charset="0"/>
                <a:cs typeface="Arial" pitchFamily="34" charset="0"/>
              </a:rPr>
              <a:t>transferInterAccAmount</a:t>
            </a:r>
            <a:r>
              <a:rPr lang="en-US" sz="1800" dirty="0">
                <a:latin typeface="Arial" pitchFamily="34" charset="0"/>
                <a:cs typeface="Arial" pitchFamily="34" charset="0"/>
              </a:rPr>
              <a:t>” </a:t>
            </a:r>
            <a:r>
              <a:rPr lang="en-US" sz="1800" dirty="0" smtClean="0">
                <a:latin typeface="Arial" pitchFamily="34" charset="0"/>
                <a:cs typeface="Arial" pitchFamily="34" charset="0"/>
              </a:rPr>
              <a:t>is used to transfer amount from one account to another and update values in the respective accounts.</a:t>
            </a:r>
          </a:p>
          <a:p>
            <a:r>
              <a:rPr lang="en-US" sz="1800" dirty="0" smtClean="0">
                <a:latin typeface="Arial" pitchFamily="34" charset="0"/>
                <a:cs typeface="Arial" pitchFamily="34" charset="0"/>
              </a:rPr>
              <a:t>The Stored Procedure calls Transaction within it and updates the amount in the respective accounts as well inserts the vales in the transaction table.</a:t>
            </a:r>
          </a:p>
          <a:p>
            <a:r>
              <a:rPr lang="en-US" sz="1800" dirty="0" smtClean="0">
                <a:latin typeface="Arial" pitchFamily="34" charset="0"/>
                <a:cs typeface="Arial" pitchFamily="34" charset="0"/>
              </a:rPr>
              <a:t>It checks the various conditions such as don’t transfer the amount if amount is greater than minimum account balance.</a:t>
            </a:r>
          </a:p>
          <a:p>
            <a:pPr marL="388620" indent="-342900">
              <a:buAutoNum type="arabicPeriod"/>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520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6459321" cy="347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27" y="2667000"/>
            <a:ext cx="647317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611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413774"/>
            <a:ext cx="8655050" cy="545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900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r>
              <a:rPr lang="en-US" sz="1800" dirty="0">
                <a:latin typeface="Arial" pitchFamily="34" charset="0"/>
                <a:cs typeface="Arial" pitchFamily="34" charset="0"/>
              </a:rPr>
              <a:t>3</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creditcardTransaction</a:t>
            </a:r>
            <a:endParaRPr lang="en-US" sz="1800" dirty="0" smtClean="0">
              <a:latin typeface="Arial" pitchFamily="34" charset="0"/>
              <a:cs typeface="Arial" pitchFamily="34" charset="0"/>
            </a:endParaRPr>
          </a:p>
          <a:p>
            <a:pPr marL="388620" indent="-342900">
              <a:buAutoNum type="arabicPeriod"/>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The </a:t>
            </a:r>
            <a:r>
              <a:rPr lang="en-US" sz="1800" dirty="0">
                <a:latin typeface="Arial" pitchFamily="34" charset="0"/>
                <a:cs typeface="Arial" pitchFamily="34" charset="0"/>
              </a:rPr>
              <a:t>procedure </a:t>
            </a:r>
            <a:r>
              <a:rPr lang="en-US" sz="1800" dirty="0" smtClean="0">
                <a:latin typeface="Arial" pitchFamily="34" charset="0"/>
                <a:cs typeface="Arial" pitchFamily="34" charset="0"/>
              </a:rPr>
              <a:t>“</a:t>
            </a:r>
            <a:r>
              <a:rPr lang="en-US" sz="1800" dirty="0" err="1">
                <a:latin typeface="Arial" pitchFamily="34" charset="0"/>
                <a:cs typeface="Arial" pitchFamily="34" charset="0"/>
              </a:rPr>
              <a:t>creditcardTransaction</a:t>
            </a:r>
            <a:r>
              <a:rPr lang="en-US" sz="1800" dirty="0" smtClean="0">
                <a:latin typeface="Arial" pitchFamily="34" charset="0"/>
                <a:cs typeface="Arial" pitchFamily="34" charset="0"/>
              </a:rPr>
              <a:t>” is used to insert the values of the credit card transactions in the credit card transaction table.</a:t>
            </a:r>
          </a:p>
          <a:p>
            <a:r>
              <a:rPr lang="en-US" sz="1800" dirty="0" smtClean="0">
                <a:latin typeface="Arial" pitchFamily="34" charset="0"/>
                <a:cs typeface="Arial" pitchFamily="34" charset="0"/>
              </a:rPr>
              <a:t>It validates the maximum limit of the credit card and allows the insertion in the table if the transaction amount doesn’t exceed the maximum available limit.</a:t>
            </a: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581400"/>
            <a:ext cx="4191000" cy="2694214"/>
          </a:xfrm>
          <a:prstGeom prst="rect">
            <a:avLst/>
          </a:prstGeom>
        </p:spPr>
      </p:pic>
    </p:spTree>
    <p:extLst>
      <p:ext uri="{BB962C8B-B14F-4D97-AF65-F5344CB8AC3E}">
        <p14:creationId xmlns:p14="http://schemas.microsoft.com/office/powerpoint/2010/main" val="476812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9087"/>
            <a:ext cx="61722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3429000"/>
            <a:ext cx="6376988"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093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4. </a:t>
            </a:r>
            <a:r>
              <a:rPr lang="en-US" sz="1800" dirty="0" err="1" smtClean="0">
                <a:latin typeface="Arial" pitchFamily="34" charset="0"/>
                <a:cs typeface="Arial" pitchFamily="34" charset="0"/>
              </a:rPr>
              <a:t>calculate_Loan</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This stored procedure is one of the main feature since it calculates the loan amount for customer when provided with </a:t>
            </a:r>
            <a:r>
              <a:rPr lang="en-US" sz="1800" dirty="0" err="1" smtClean="0">
                <a:latin typeface="Arial" pitchFamily="34" charset="0"/>
                <a:cs typeface="Arial" pitchFamily="34" charset="0"/>
              </a:rPr>
              <a:t>loanId</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customerId</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It performs various calculations for validating the amount, calculating interest and the value is inserted in the </a:t>
            </a:r>
            <a:r>
              <a:rPr lang="en-US" sz="1800" dirty="0" err="1" smtClean="0">
                <a:latin typeface="Arial" pitchFamily="34" charset="0"/>
                <a:cs typeface="Arial" pitchFamily="34" charset="0"/>
              </a:rPr>
              <a:t>loan_calculation</a:t>
            </a:r>
            <a:r>
              <a:rPr lang="en-US" sz="1800" dirty="0" smtClean="0">
                <a:latin typeface="Arial" pitchFamily="34" charset="0"/>
                <a:cs typeface="Arial" pitchFamily="34" charset="0"/>
              </a:rPr>
              <a:t> table.</a:t>
            </a: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661118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795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1"/>
            <a:ext cx="6629400"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0"/>
            <a:ext cx="6629400" cy="369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921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r>
              <a:rPr lang="en-US" sz="1800" dirty="0">
                <a:latin typeface="Arial" pitchFamily="34" charset="0"/>
                <a:cs typeface="Arial" pitchFamily="34" charset="0"/>
              </a:rPr>
              <a:t>5</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bank_Statement</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This procedure is used to get the bank statement of the customer by providing </a:t>
            </a:r>
            <a:r>
              <a:rPr lang="en-US" sz="1800" dirty="0" err="1" smtClean="0">
                <a:latin typeface="Arial" pitchFamily="34" charset="0"/>
                <a:cs typeface="Arial" pitchFamily="34" charset="0"/>
              </a:rPr>
              <a:t>customerid</a:t>
            </a:r>
            <a:r>
              <a:rPr lang="en-US" sz="1800" dirty="0" smtClean="0">
                <a:latin typeface="Arial" pitchFamily="34" charset="0"/>
                <a:cs typeface="Arial" pitchFamily="34" charset="0"/>
              </a:rPr>
              <a:t> and time period between the transactions as input.</a:t>
            </a:r>
          </a:p>
          <a:p>
            <a:r>
              <a:rPr lang="en-US" sz="1800" dirty="0" smtClean="0">
                <a:latin typeface="Arial" pitchFamily="34" charset="0"/>
                <a:cs typeface="Arial" pitchFamily="34" charset="0"/>
              </a:rPr>
              <a:t>It uses the </a:t>
            </a:r>
            <a:r>
              <a:rPr lang="en-US" sz="1800" dirty="0" err="1" smtClean="0">
                <a:latin typeface="Arial" pitchFamily="34" charset="0"/>
                <a:cs typeface="Arial" pitchFamily="34" charset="0"/>
              </a:rPr>
              <a:t>concat_Name</a:t>
            </a:r>
            <a:r>
              <a:rPr lang="en-US" sz="1800" dirty="0" smtClean="0">
                <a:latin typeface="Arial" pitchFamily="34" charset="0"/>
                <a:cs typeface="Arial" pitchFamily="34" charset="0"/>
              </a:rPr>
              <a:t> function to get the customer’s first and last name concatenated along with the space.</a:t>
            </a:r>
          </a:p>
          <a:p>
            <a:pPr marL="45720" indent="0">
              <a:buNone/>
            </a:pPr>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6477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934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1" y="1600200"/>
            <a:ext cx="6477000" cy="253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66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lstStyle/>
          <a:p>
            <a:pPr marL="45720" indent="0">
              <a:buNone/>
            </a:pPr>
            <a:endParaRPr lang="en-US" dirty="0" smtClean="0">
              <a:latin typeface="Arial" pitchFamily="34" charset="0"/>
              <a:cs typeface="Arial" pitchFamily="34" charset="0"/>
            </a:endParaRPr>
          </a:p>
          <a:p>
            <a:pPr marL="45720" indent="0">
              <a:buNone/>
            </a:pPr>
            <a:r>
              <a:rPr lang="en-US" sz="2400" dirty="0">
                <a:latin typeface="Arial" pitchFamily="34" charset="0"/>
                <a:cs typeface="Arial" pitchFamily="34" charset="0"/>
              </a:rPr>
              <a:t>SELECT @</a:t>
            </a:r>
            <a:r>
              <a:rPr lang="en-US" sz="2400" dirty="0" err="1">
                <a:latin typeface="Arial" pitchFamily="34" charset="0"/>
                <a:cs typeface="Arial" pitchFamily="34" charset="0"/>
              </a:rPr>
              <a:t>firstName</a:t>
            </a:r>
            <a:r>
              <a:rPr lang="en-US" sz="2400" dirty="0">
                <a:latin typeface="Arial" pitchFamily="34" charset="0"/>
                <a:cs typeface="Arial" pitchFamily="34" charset="0"/>
              </a:rPr>
              <a:t> = </a:t>
            </a:r>
            <a:r>
              <a:rPr lang="en-US" sz="2400" b="1" dirty="0">
                <a:latin typeface="Arial" pitchFamily="34" charset="0"/>
                <a:cs typeface="Arial" pitchFamily="34" charset="0"/>
              </a:rPr>
              <a:t>‘VAIBHAVI’, </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a:t>
            </a:r>
            <a:r>
              <a:rPr lang="en-US" sz="2400" dirty="0" err="1">
                <a:latin typeface="Arial" pitchFamily="34" charset="0"/>
                <a:cs typeface="Arial" pitchFamily="34" charset="0"/>
              </a:rPr>
              <a:t>lastName</a:t>
            </a: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b="1" dirty="0">
                <a:latin typeface="Arial" pitchFamily="34" charset="0"/>
                <a:cs typeface="Arial" pitchFamily="34" charset="0"/>
              </a:rPr>
              <a:t>‘KAMANI</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a:t>
            </a:r>
          </a:p>
          <a:p>
            <a:pPr marL="4572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@NUID       = </a:t>
            </a:r>
            <a:r>
              <a:rPr lang="en-US" sz="2400" b="1" dirty="0" smtClean="0">
                <a:latin typeface="Arial" pitchFamily="34" charset="0"/>
                <a:cs typeface="Arial" pitchFamily="34" charset="0"/>
              </a:rPr>
              <a:t>001825058</a:t>
            </a:r>
            <a:endParaRPr lang="en-US" sz="2400" b="1" dirty="0">
              <a:latin typeface="Arial" pitchFamily="34" charset="0"/>
              <a:cs typeface="Arial" pitchFamily="34" charset="0"/>
            </a:endParaRPr>
          </a:p>
          <a:p>
            <a:pPr marL="45720" indent="0">
              <a:buNone/>
            </a:pPr>
            <a:r>
              <a:rPr lang="en-US" sz="2400" dirty="0">
                <a:latin typeface="Arial" pitchFamily="34" charset="0"/>
                <a:cs typeface="Arial" pitchFamily="34" charset="0"/>
              </a:rPr>
              <a:t>FROM Students</a:t>
            </a:r>
          </a:p>
          <a:p>
            <a:pPr marL="45720" indent="0">
              <a:buNone/>
            </a:pPr>
            <a:r>
              <a:rPr lang="en-US" sz="2400" dirty="0">
                <a:latin typeface="Arial" pitchFamily="34" charset="0"/>
                <a:cs typeface="Arial" pitchFamily="34" charset="0"/>
              </a:rPr>
              <a:t>WHERE Section = </a:t>
            </a:r>
            <a:r>
              <a:rPr lang="en-US" sz="2400" b="1" dirty="0">
                <a:latin typeface="Arial" pitchFamily="34" charset="0"/>
                <a:cs typeface="Arial" pitchFamily="34" charset="0"/>
              </a:rPr>
              <a:t>06 </a:t>
            </a:r>
          </a:p>
          <a:p>
            <a:pPr marL="45720" indent="0">
              <a:buNone/>
            </a:pPr>
            <a:r>
              <a:rPr lang="en-US" sz="2400" dirty="0">
                <a:latin typeface="Arial" pitchFamily="34" charset="0"/>
                <a:cs typeface="Arial" pitchFamily="34" charset="0"/>
              </a:rPr>
              <a:t>	AND </a:t>
            </a:r>
            <a:r>
              <a:rPr lang="en-US" sz="2400" dirty="0" err="1">
                <a:latin typeface="Arial" pitchFamily="34" charset="0"/>
                <a:cs typeface="Arial" pitchFamily="34" charset="0"/>
              </a:rPr>
              <a:t>Project_Topic</a:t>
            </a:r>
            <a:r>
              <a:rPr lang="en-US" sz="2400" dirty="0">
                <a:latin typeface="Arial" pitchFamily="34" charset="0"/>
                <a:cs typeface="Arial" pitchFamily="34" charset="0"/>
              </a:rPr>
              <a:t> = </a:t>
            </a:r>
            <a:r>
              <a:rPr lang="en-US" sz="2400" b="1" dirty="0">
                <a:latin typeface="Arial" pitchFamily="34" charset="0"/>
                <a:cs typeface="Arial" pitchFamily="34" charset="0"/>
              </a:rPr>
              <a:t>‘Banking 			Database System’</a:t>
            </a:r>
            <a:r>
              <a:rPr lang="en-US" sz="2400" dirty="0">
                <a:latin typeface="Arial" pitchFamily="34" charset="0"/>
                <a:cs typeface="Arial" pitchFamily="34" charset="0"/>
              </a:rPr>
              <a:t>;</a:t>
            </a: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Vaibhavi\Desktop\bank_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4800600" cy="302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39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r>
              <a:rPr lang="en-US" sz="1800" b="1" dirty="0" smtClean="0">
                <a:latin typeface="Arial" pitchFamily="34" charset="0"/>
                <a:cs typeface="Arial" pitchFamily="34" charset="0"/>
              </a:rPr>
              <a:t>TRIGGERS:</a:t>
            </a:r>
          </a:p>
          <a:p>
            <a:pPr marL="45720" indent="0">
              <a:buNone/>
            </a:pPr>
            <a:endParaRPr lang="en-US" sz="1800" b="1" dirty="0" smtClean="0">
              <a:latin typeface="Arial" pitchFamily="34" charset="0"/>
              <a:cs typeface="Arial" pitchFamily="34" charset="0"/>
            </a:endParaRPr>
          </a:p>
          <a:p>
            <a:pPr marL="388620" indent="-342900">
              <a:buAutoNum type="arabicPeriod"/>
            </a:pPr>
            <a:r>
              <a:rPr lang="en-US" sz="1800" dirty="0" err="1" smtClean="0">
                <a:latin typeface="Arial" pitchFamily="34" charset="0"/>
                <a:cs typeface="Arial" pitchFamily="34" charset="0"/>
              </a:rPr>
              <a:t>check_loanAmount</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It is triggered before insertion on </a:t>
            </a:r>
            <a:r>
              <a:rPr lang="en-US" sz="1800" dirty="0" err="1" smtClean="0">
                <a:latin typeface="Arial" pitchFamily="34" charset="0"/>
                <a:cs typeface="Arial" pitchFamily="34" charset="0"/>
              </a:rPr>
              <a:t>loan_Customer</a:t>
            </a:r>
            <a:r>
              <a:rPr lang="en-US" sz="1800" dirty="0" smtClean="0">
                <a:latin typeface="Arial" pitchFamily="34" charset="0"/>
                <a:cs typeface="Arial" pitchFamily="34" charset="0"/>
              </a:rPr>
              <a:t> that checks whether the row inserted has loan amount that does not exceed the maximum loan that can be given to the person.</a:t>
            </a:r>
          </a:p>
          <a:p>
            <a:pPr marL="45720" indent="0">
              <a:buNone/>
            </a:pPr>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0"/>
            <a:ext cx="64769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902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1767323"/>
            <a:ext cx="6781800" cy="227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461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2. </a:t>
            </a:r>
            <a:r>
              <a:rPr lang="en-US" sz="1800" dirty="0" err="1" smtClean="0">
                <a:latin typeface="Arial" pitchFamily="34" charset="0"/>
                <a:cs typeface="Arial" pitchFamily="34" charset="0"/>
              </a:rPr>
              <a:t>inactiveEmp</a:t>
            </a: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r>
              <a:rPr lang="en-US" sz="1800" dirty="0">
                <a:latin typeface="Arial" pitchFamily="34" charset="0"/>
                <a:cs typeface="Arial" pitchFamily="34" charset="0"/>
              </a:rPr>
              <a:t>If the employee is made inactive delete it from branch employee and it add it in branch employee </a:t>
            </a:r>
            <a:r>
              <a:rPr lang="en-US" sz="1800" dirty="0" smtClean="0">
                <a:latin typeface="Arial" pitchFamily="34" charset="0"/>
                <a:cs typeface="Arial" pitchFamily="34" charset="0"/>
              </a:rPr>
              <a:t>history.</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667000"/>
            <a:ext cx="65246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416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38200"/>
            <a:ext cx="657225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469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3. </a:t>
            </a:r>
            <a:r>
              <a:rPr lang="en-US" sz="1800" dirty="0" err="1" smtClean="0">
                <a:latin typeface="Arial" pitchFamily="34" charset="0"/>
                <a:cs typeface="Arial" pitchFamily="34" charset="0"/>
              </a:rPr>
              <a:t>branchUpdate</a:t>
            </a:r>
            <a:endParaRPr lang="en-US" sz="1800" dirty="0">
              <a:latin typeface="Arial" pitchFamily="34" charset="0"/>
              <a:cs typeface="Arial" pitchFamily="34" charset="0"/>
            </a:endParaRPr>
          </a:p>
          <a:p>
            <a:r>
              <a:rPr lang="en-US" sz="1800" dirty="0">
                <a:latin typeface="Arial" pitchFamily="34" charset="0"/>
                <a:cs typeface="Arial" pitchFamily="34" charset="0"/>
              </a:rPr>
              <a:t>If the employee </a:t>
            </a:r>
            <a:r>
              <a:rPr lang="en-US" sz="1800" dirty="0" smtClean="0">
                <a:latin typeface="Arial" pitchFamily="34" charset="0"/>
                <a:cs typeface="Arial" pitchFamily="34" charset="0"/>
              </a:rPr>
              <a:t>changes from one branch to another then the entry of the old branch where he used to work and the other details are entered in </a:t>
            </a:r>
            <a:r>
              <a:rPr lang="en-US" sz="1800" dirty="0" err="1" smtClean="0">
                <a:latin typeface="Arial" pitchFamily="34" charset="0"/>
                <a:cs typeface="Arial" pitchFamily="34" charset="0"/>
              </a:rPr>
              <a:t>branch_employee_history</a:t>
            </a:r>
            <a:r>
              <a:rPr lang="en-US" sz="1800" dirty="0" smtClean="0">
                <a:latin typeface="Arial" pitchFamily="34" charset="0"/>
                <a:cs typeface="Arial" pitchFamily="34" charset="0"/>
              </a:rPr>
              <a:t> table which has all the history of the previous employees and branch.</a:t>
            </a:r>
          </a:p>
          <a:p>
            <a:r>
              <a:rPr lang="en-US" sz="1800" dirty="0" smtClean="0">
                <a:latin typeface="Arial" pitchFamily="34" charset="0"/>
                <a:cs typeface="Arial" pitchFamily="34" charset="0"/>
              </a:rPr>
              <a:t>If the date of joining is not updated then it gives error and </a:t>
            </a:r>
            <a:r>
              <a:rPr lang="en-US" sz="1800" dirty="0" err="1">
                <a:latin typeface="Arial" pitchFamily="34" charset="0"/>
                <a:cs typeface="Arial" pitchFamily="34" charset="0"/>
              </a:rPr>
              <a:t>B</a:t>
            </a:r>
            <a:r>
              <a:rPr lang="en-US" sz="1800" dirty="0" err="1" smtClean="0">
                <a:latin typeface="Arial" pitchFamily="34" charset="0"/>
                <a:cs typeface="Arial" pitchFamily="34" charset="0"/>
              </a:rPr>
              <a:t>ranch_Employee</a:t>
            </a:r>
            <a:r>
              <a:rPr lang="en-US" sz="1800" dirty="0" smtClean="0">
                <a:latin typeface="Arial" pitchFamily="34" charset="0"/>
                <a:cs typeface="Arial" pitchFamily="34" charset="0"/>
              </a:rPr>
              <a:t> table is not updated.</a:t>
            </a: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816" y="3519055"/>
            <a:ext cx="479984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93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pPr marL="45720" indent="0">
              <a:buNone/>
            </a:pPr>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2057400"/>
            <a:ext cx="646271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163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4. </a:t>
            </a:r>
            <a:r>
              <a:rPr lang="en-US" sz="1800" dirty="0" err="1" smtClean="0">
                <a:latin typeface="Arial" pitchFamily="34" charset="0"/>
                <a:cs typeface="Arial" pitchFamily="34" charset="0"/>
              </a:rPr>
              <a:t>branchDelete</a:t>
            </a:r>
            <a:endParaRPr lang="en-US" sz="1800" dirty="0" smtClean="0">
              <a:latin typeface="Arial" pitchFamily="34" charset="0"/>
              <a:cs typeface="Arial" pitchFamily="34" charset="0"/>
            </a:endParaRPr>
          </a:p>
          <a:p>
            <a:r>
              <a:rPr lang="en-US" sz="1800" dirty="0">
                <a:latin typeface="Arial" pitchFamily="34" charset="0"/>
                <a:cs typeface="Arial" pitchFamily="34" charset="0"/>
              </a:rPr>
              <a:t> </a:t>
            </a:r>
            <a:r>
              <a:rPr lang="en-US" sz="1800" dirty="0" smtClean="0">
                <a:latin typeface="Arial" pitchFamily="34" charset="0"/>
                <a:cs typeface="Arial" pitchFamily="34" charset="0"/>
              </a:rPr>
              <a:t>If employee is deleted from particular branch in </a:t>
            </a:r>
            <a:r>
              <a:rPr lang="en-US" sz="1800" dirty="0" err="1" smtClean="0">
                <a:latin typeface="Arial" pitchFamily="34" charset="0"/>
                <a:cs typeface="Arial" pitchFamily="34" charset="0"/>
              </a:rPr>
              <a:t>branch_Employee</a:t>
            </a:r>
            <a:r>
              <a:rPr lang="en-US" sz="1800" dirty="0" smtClean="0">
                <a:latin typeface="Arial" pitchFamily="34" charset="0"/>
                <a:cs typeface="Arial" pitchFamily="34" charset="0"/>
              </a:rPr>
              <a:t> table then she/he should be inserted into </a:t>
            </a:r>
            <a:r>
              <a:rPr lang="en-US" sz="1800" dirty="0" err="1" smtClean="0">
                <a:latin typeface="Arial" pitchFamily="34" charset="0"/>
                <a:cs typeface="Arial" pitchFamily="34" charset="0"/>
              </a:rPr>
              <a:t>branch_employee_history</a:t>
            </a:r>
            <a:r>
              <a:rPr lang="en-US" sz="1800" dirty="0" smtClean="0">
                <a:latin typeface="Arial" pitchFamily="34" charset="0"/>
                <a:cs typeface="Arial" pitchFamily="34" charset="0"/>
              </a:rPr>
              <a:t> table.</a:t>
            </a:r>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526945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117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5334000" cy="463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099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5. </a:t>
            </a:r>
            <a:r>
              <a:rPr lang="en-US" sz="1800" dirty="0" err="1" smtClean="0">
                <a:latin typeface="Arial" pitchFamily="34" charset="0"/>
                <a:cs typeface="Arial" pitchFamily="34" charset="0"/>
              </a:rPr>
              <a:t>inactiveAccount</a:t>
            </a:r>
            <a:endParaRPr lang="en-US" sz="1800" dirty="0" smtClean="0">
              <a:latin typeface="Arial" pitchFamily="34" charset="0"/>
              <a:cs typeface="Arial" pitchFamily="34" charset="0"/>
            </a:endParaRPr>
          </a:p>
          <a:p>
            <a:r>
              <a:rPr lang="en-US" sz="1800" dirty="0">
                <a:latin typeface="Arial" pitchFamily="34" charset="0"/>
                <a:cs typeface="Arial" pitchFamily="34" charset="0"/>
              </a:rPr>
              <a:t> </a:t>
            </a:r>
            <a:r>
              <a:rPr lang="en-US" sz="1800" dirty="0" smtClean="0">
                <a:latin typeface="Arial" pitchFamily="34" charset="0"/>
                <a:cs typeface="Arial" pitchFamily="34" charset="0"/>
              </a:rPr>
              <a:t>While updating accounts you cannot set the flag of inactive accounts to active.</a:t>
            </a:r>
          </a:p>
          <a:p>
            <a:r>
              <a:rPr lang="en-US" sz="1800" dirty="0" smtClean="0">
                <a:latin typeface="Arial" pitchFamily="34" charset="0"/>
                <a:cs typeface="Arial" pitchFamily="34" charset="0"/>
              </a:rPr>
              <a:t>Once the account is closed the person cannot re-open it, he/she has to open a new account.</a:t>
            </a:r>
          </a:p>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62200"/>
            <a:ext cx="6477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711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a:t>
            </a: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67056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27" y="3276600"/>
            <a:ext cx="6698673"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23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lstStyle/>
          <a:p>
            <a:pPr marL="45720" indent="0">
              <a:buNone/>
            </a:pPr>
            <a:r>
              <a:rPr lang="en-US" b="1" dirty="0" smtClean="0">
                <a:latin typeface="Arial" pitchFamily="34" charset="0"/>
                <a:cs typeface="Arial" pitchFamily="34" charset="0"/>
              </a:rPr>
              <a:t>PROPOSAL</a:t>
            </a:r>
          </a:p>
          <a:p>
            <a:pPr marL="45720" indent="0">
              <a:buNone/>
            </a:pPr>
            <a:endParaRPr lang="en-US" sz="1800" b="1" dirty="0" smtClean="0">
              <a:latin typeface="Arial" pitchFamily="34" charset="0"/>
              <a:cs typeface="Arial" pitchFamily="34" charset="0"/>
            </a:endParaRPr>
          </a:p>
          <a:p>
            <a:r>
              <a:rPr lang="en-US" sz="1800" dirty="0">
                <a:latin typeface="Arial" pitchFamily="34" charset="0"/>
                <a:cs typeface="Arial" pitchFamily="34" charset="0"/>
              </a:rPr>
              <a:t>A database design is an important part of any system</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The </a:t>
            </a:r>
            <a:r>
              <a:rPr lang="en-US" sz="1800" dirty="0">
                <a:latin typeface="Arial" pitchFamily="34" charset="0"/>
                <a:cs typeface="Arial" pitchFamily="34" charset="0"/>
              </a:rPr>
              <a:t>purpose of the banking system is to develop a banking database design that provides banks with the facility to organize various information related to employees, customers, credit cards, loans, etc</a:t>
            </a:r>
            <a:r>
              <a:rPr lang="en-US" sz="1800" dirty="0" smtClean="0">
                <a:latin typeface="Arial" pitchFamily="34" charset="0"/>
                <a:cs typeface="Arial" pitchFamily="34" charset="0"/>
              </a:rPr>
              <a:t>.</a:t>
            </a:r>
          </a:p>
          <a:p>
            <a:r>
              <a:rPr lang="en-US" sz="1800" dirty="0">
                <a:latin typeface="Arial" pitchFamily="34" charset="0"/>
                <a:cs typeface="Arial" pitchFamily="34" charset="0"/>
              </a:rPr>
              <a:t>This database shall help banks to maintain their information at one place and provide an overview of the bank operations</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The database can be used to perform the statistical analysis like number of transactions done per week or month or year per branch, total profit generated by each branch, total number of accounts particular customer has, types of loans that granted more to the customers etc.</a:t>
            </a:r>
          </a:p>
          <a:p>
            <a:r>
              <a:rPr lang="en-US" sz="1800" dirty="0" smtClean="0">
                <a:latin typeface="Arial" pitchFamily="34" charset="0"/>
                <a:cs typeface="Arial" pitchFamily="34" charset="0"/>
              </a:rPr>
              <a:t>This kind of analysis is important for bank so as to ensure smooth and efficient functioning.</a:t>
            </a:r>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89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6. </a:t>
            </a:r>
            <a:r>
              <a:rPr lang="en-US" sz="1800" dirty="0" err="1" smtClean="0">
                <a:latin typeface="Arial" pitchFamily="34" charset="0"/>
                <a:cs typeface="Arial" pitchFamily="34" charset="0"/>
              </a:rPr>
              <a:t>check_loanAmount</a:t>
            </a:r>
            <a:endParaRPr lang="en-US" sz="1800" dirty="0" smtClean="0">
              <a:latin typeface="Arial" pitchFamily="34" charset="0"/>
              <a:cs typeface="Arial" pitchFamily="34" charset="0"/>
            </a:endParaRPr>
          </a:p>
          <a:p>
            <a:r>
              <a:rPr lang="en-US" sz="1800" dirty="0">
                <a:latin typeface="Arial" pitchFamily="34" charset="0"/>
                <a:cs typeface="Arial" pitchFamily="34" charset="0"/>
              </a:rPr>
              <a:t> </a:t>
            </a:r>
            <a:r>
              <a:rPr lang="en-US" sz="1800" dirty="0" smtClean="0">
                <a:latin typeface="Arial" pitchFamily="34" charset="0"/>
                <a:cs typeface="Arial" pitchFamily="34" charset="0"/>
              </a:rPr>
              <a:t>While inserting row in the loan customer table i.e. while granting loan to customer the amount is checked against the maximum amount of loan that can be given.</a:t>
            </a:r>
          </a:p>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38400"/>
            <a:ext cx="6287749" cy="283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7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a:t>
            </a: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42900"/>
            <a:ext cx="4191000" cy="316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 y="3877541"/>
            <a:ext cx="6629401" cy="206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329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7. </a:t>
            </a:r>
            <a:r>
              <a:rPr lang="en-US" sz="1800" dirty="0" err="1" smtClean="0">
                <a:latin typeface="Arial" pitchFamily="34" charset="0"/>
                <a:cs typeface="Arial" pitchFamily="34" charset="0"/>
              </a:rPr>
              <a:t>check_OnupdateloanAmount</a:t>
            </a: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While </a:t>
            </a:r>
            <a:r>
              <a:rPr lang="en-US" sz="1800" dirty="0">
                <a:latin typeface="Arial" pitchFamily="34" charset="0"/>
                <a:cs typeface="Arial" pitchFamily="34" charset="0"/>
              </a:rPr>
              <a:t>updating the existing record for loan amount i</a:t>
            </a:r>
            <a:r>
              <a:rPr lang="en-US" sz="1800" dirty="0" smtClean="0">
                <a:latin typeface="Arial" pitchFamily="34" charset="0"/>
                <a:cs typeface="Arial" pitchFamily="34" charset="0"/>
              </a:rPr>
              <a:t>t checks that the loan amount does not exceed the maximum amount that can be provided for a particular loan type.</a:t>
            </a: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58291"/>
            <a:ext cx="578204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461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18" y="413774"/>
            <a:ext cx="54292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10" y="4100945"/>
            <a:ext cx="6488689"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645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8. </a:t>
            </a:r>
            <a:r>
              <a:rPr lang="en-US" sz="1800" dirty="0" err="1" smtClean="0">
                <a:latin typeface="Arial" pitchFamily="34" charset="0"/>
                <a:cs typeface="Arial" pitchFamily="34" charset="0"/>
              </a:rPr>
              <a:t>loanTransfer</a:t>
            </a:r>
            <a:endParaRPr lang="en-US" sz="1800" dirty="0" smtClean="0">
              <a:latin typeface="Arial" pitchFamily="34" charset="0"/>
              <a:cs typeface="Arial" pitchFamily="34" charset="0"/>
            </a:endParaRPr>
          </a:p>
          <a:p>
            <a:pPr marL="45720" indent="0">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The trigger is called when the </a:t>
            </a:r>
            <a:r>
              <a:rPr lang="en-US" sz="1800" dirty="0" err="1" smtClean="0">
                <a:latin typeface="Arial" pitchFamily="34" charset="0"/>
                <a:cs typeface="Arial" pitchFamily="34" charset="0"/>
              </a:rPr>
              <a:t>loan_customer</a:t>
            </a:r>
            <a:r>
              <a:rPr lang="en-US" sz="1800" dirty="0" smtClean="0">
                <a:latin typeface="Arial" pitchFamily="34" charset="0"/>
                <a:cs typeface="Arial" pitchFamily="34" charset="0"/>
              </a:rPr>
              <a:t> table is updated with new </a:t>
            </a:r>
            <a:r>
              <a:rPr lang="en-US" sz="1800" dirty="0" err="1" smtClean="0">
                <a:latin typeface="Arial" pitchFamily="34" charset="0"/>
                <a:cs typeface="Arial" pitchFamily="34" charset="0"/>
              </a:rPr>
              <a:t>customerId</a:t>
            </a:r>
            <a:r>
              <a:rPr lang="en-US" sz="1800" dirty="0" smtClean="0">
                <a:latin typeface="Arial" pitchFamily="34" charset="0"/>
                <a:cs typeface="Arial" pitchFamily="34" charset="0"/>
              </a:rPr>
              <a:t> i.e. when the loan amount is transferred to different person the details are added to </a:t>
            </a:r>
            <a:r>
              <a:rPr lang="en-US" sz="1800" dirty="0" err="1" smtClean="0">
                <a:latin typeface="Arial" pitchFamily="34" charset="0"/>
                <a:cs typeface="Arial" pitchFamily="34" charset="0"/>
              </a:rPr>
              <a:t>loan_transfer</a:t>
            </a:r>
            <a:r>
              <a:rPr lang="en-US" sz="1800" dirty="0" smtClean="0">
                <a:latin typeface="Arial" pitchFamily="34" charset="0"/>
                <a:cs typeface="Arial" pitchFamily="34" charset="0"/>
              </a:rPr>
              <a:t> table.</a:t>
            </a:r>
          </a:p>
          <a:p>
            <a:r>
              <a:rPr lang="en-US" sz="1800" dirty="0" smtClean="0">
                <a:latin typeface="Arial" pitchFamily="34" charset="0"/>
                <a:cs typeface="Arial" pitchFamily="34" charset="0"/>
              </a:rPr>
              <a:t>It performs the check before updating the loan transfer such as the person to whom loan is transferred does not have the same loan with him/her already.</a:t>
            </a:r>
          </a:p>
          <a:p>
            <a:r>
              <a:rPr lang="en-US" sz="1800" dirty="0" smtClean="0">
                <a:latin typeface="Arial" pitchFamily="34" charset="0"/>
                <a:cs typeface="Arial" pitchFamily="34" charset="0"/>
              </a:rPr>
              <a:t>If the person does not have loan the values are inserted into the loan transfer table.</a:t>
            </a: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282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a:t>
            </a: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26" y="609600"/>
            <a:ext cx="687999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82" y="5257800"/>
            <a:ext cx="686614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1044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a:t>
            </a: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6181026" cy="2558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296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b="1"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 </a:t>
            </a: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60" y="1121287"/>
            <a:ext cx="6557333" cy="39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915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sz="2800" b="1" dirty="0" smtClean="0">
                <a:latin typeface="Arial" pitchFamily="34" charset="0"/>
                <a:cs typeface="Arial" pitchFamily="34" charset="0"/>
              </a:rPr>
              <a:t>FUNCTIONS</a:t>
            </a:r>
            <a:endParaRPr lang="en-US" sz="2800" b="1"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502920" indent="-457200">
              <a:buAutoNum type="arabicPeriod"/>
            </a:pPr>
            <a:r>
              <a:rPr lang="en-US" sz="2000" dirty="0" err="1" smtClean="0">
                <a:latin typeface="Arial" pitchFamily="34" charset="0"/>
                <a:cs typeface="Arial" pitchFamily="34" charset="0"/>
              </a:rPr>
              <a:t>concat_Name</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firstName</a:t>
            </a:r>
            <a:r>
              <a:rPr lang="en-US" sz="2000" dirty="0" smtClean="0">
                <a:latin typeface="Arial" pitchFamily="34" charset="0"/>
                <a:cs typeface="Arial" pitchFamily="34" charset="0"/>
              </a:rPr>
              <a:t> </a:t>
            </a:r>
            <a:r>
              <a:rPr lang="en-US" sz="2000" dirty="0">
                <a:latin typeface="Arial" pitchFamily="34" charset="0"/>
                <a:cs typeface="Arial" pitchFamily="34" charset="0"/>
              </a:rPr>
              <a:t>VARCHAR(50), </a:t>
            </a:r>
            <a:r>
              <a:rPr lang="en-US" sz="2000" dirty="0" err="1">
                <a:latin typeface="Arial" pitchFamily="34" charset="0"/>
                <a:cs typeface="Arial" pitchFamily="34" charset="0"/>
              </a:rPr>
              <a:t>lastName</a:t>
            </a:r>
            <a:r>
              <a:rPr lang="en-US" sz="2000" dirty="0">
                <a:latin typeface="Arial" pitchFamily="34" charset="0"/>
                <a:cs typeface="Arial" pitchFamily="34" charset="0"/>
              </a:rPr>
              <a:t> VARCHAR(50</a:t>
            </a:r>
            <a:r>
              <a:rPr lang="en-US" sz="2000" dirty="0" smtClean="0">
                <a:latin typeface="Arial" pitchFamily="34" charset="0"/>
                <a:cs typeface="Arial" pitchFamily="34" charset="0"/>
              </a:rPr>
              <a:t>))</a:t>
            </a:r>
          </a:p>
          <a:p>
            <a:r>
              <a:rPr lang="en-US" sz="2000" dirty="0">
                <a:latin typeface="Arial" pitchFamily="34" charset="0"/>
                <a:cs typeface="Arial" pitchFamily="34" charset="0"/>
              </a:rPr>
              <a:t> </a:t>
            </a:r>
            <a:r>
              <a:rPr lang="en-US" sz="2000" dirty="0" smtClean="0">
                <a:latin typeface="Arial" pitchFamily="34" charset="0"/>
                <a:cs typeface="Arial" pitchFamily="34" charset="0"/>
              </a:rPr>
              <a:t>This function </a:t>
            </a:r>
            <a:r>
              <a:rPr lang="en-US" sz="2000" dirty="0" err="1" smtClean="0">
                <a:latin typeface="Arial" pitchFamily="34" charset="0"/>
                <a:cs typeface="Arial" pitchFamily="34" charset="0"/>
              </a:rPr>
              <a:t>concats</a:t>
            </a:r>
            <a:r>
              <a:rPr lang="en-US" sz="2000" dirty="0" smtClean="0">
                <a:latin typeface="Arial" pitchFamily="34" charset="0"/>
                <a:cs typeface="Arial" pitchFamily="34" charset="0"/>
              </a:rPr>
              <a:t> the first and last name of person and is used in lot of queries and stored procedures.</a:t>
            </a:r>
          </a:p>
          <a:p>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52725"/>
            <a:ext cx="634928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029073"/>
            <a:ext cx="6000221"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183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2. </a:t>
            </a:r>
            <a:r>
              <a:rPr lang="fr-FR" sz="2000" dirty="0" err="1">
                <a:latin typeface="Arial" pitchFamily="34" charset="0"/>
                <a:cs typeface="Arial" pitchFamily="34" charset="0"/>
              </a:rPr>
              <a:t>calculateInterest</a:t>
            </a:r>
            <a:r>
              <a:rPr lang="fr-FR" sz="2000" dirty="0">
                <a:latin typeface="Arial" pitchFamily="34" charset="0"/>
                <a:cs typeface="Arial" pitchFamily="34" charset="0"/>
              </a:rPr>
              <a:t>(</a:t>
            </a:r>
            <a:r>
              <a:rPr lang="fr-FR" sz="2000" dirty="0" err="1">
                <a:latin typeface="Arial" pitchFamily="34" charset="0"/>
                <a:cs typeface="Arial" pitchFamily="34" charset="0"/>
              </a:rPr>
              <a:t>loanAmt</a:t>
            </a:r>
            <a:r>
              <a:rPr lang="fr-FR" sz="2000" dirty="0">
                <a:latin typeface="Arial" pitchFamily="34" charset="0"/>
                <a:cs typeface="Arial" pitchFamily="34" charset="0"/>
              </a:rPr>
              <a:t> Double, roi Double, duration INT</a:t>
            </a:r>
            <a:r>
              <a:rPr lang="fr-FR" sz="2000" dirty="0" smtClean="0">
                <a:latin typeface="Arial" pitchFamily="34" charset="0"/>
                <a:cs typeface="Arial" pitchFamily="34" charset="0"/>
              </a:rPr>
              <a:t>)</a:t>
            </a:r>
          </a:p>
          <a:p>
            <a:r>
              <a:rPr lang="fr-FR" sz="2000" dirty="0" smtClean="0">
                <a:latin typeface="Arial" pitchFamily="34" charset="0"/>
                <a:cs typeface="Arial" pitchFamily="34" charset="0"/>
              </a:rPr>
              <a:t>This </a:t>
            </a:r>
            <a:r>
              <a:rPr lang="fr-FR" sz="2000" dirty="0" err="1" smtClean="0">
                <a:latin typeface="Arial" pitchFamily="34" charset="0"/>
                <a:cs typeface="Arial" pitchFamily="34" charset="0"/>
              </a:rPr>
              <a:t>function</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calculates</a:t>
            </a:r>
            <a:r>
              <a:rPr lang="fr-FR" sz="2000" dirty="0" smtClean="0">
                <a:latin typeface="Arial" pitchFamily="34" charset="0"/>
                <a:cs typeface="Arial" pitchFamily="34" charset="0"/>
              </a:rPr>
              <a:t> the </a:t>
            </a:r>
            <a:r>
              <a:rPr lang="fr-FR" sz="2000" dirty="0" err="1" smtClean="0">
                <a:latin typeface="Arial" pitchFamily="34" charset="0"/>
                <a:cs typeface="Arial" pitchFamily="34" charset="0"/>
              </a:rPr>
              <a:t>interest</a:t>
            </a:r>
            <a:r>
              <a:rPr lang="fr-FR" sz="2000" dirty="0" smtClean="0">
                <a:latin typeface="Arial" pitchFamily="34" charset="0"/>
                <a:cs typeface="Arial" pitchFamily="34" charset="0"/>
              </a:rPr>
              <a:t> and </a:t>
            </a:r>
            <a:r>
              <a:rPr lang="fr-FR" sz="2000" dirty="0" err="1" smtClean="0">
                <a:latin typeface="Arial" pitchFamily="34" charset="0"/>
                <a:cs typeface="Arial" pitchFamily="34" charset="0"/>
              </a:rPr>
              <a:t>returns</a:t>
            </a:r>
            <a:r>
              <a:rPr lang="fr-FR" sz="2000" dirty="0" smtClean="0">
                <a:latin typeface="Arial" pitchFamily="34" charset="0"/>
                <a:cs typeface="Arial" pitchFamily="34" charset="0"/>
              </a:rPr>
              <a:t> the </a:t>
            </a:r>
            <a:r>
              <a:rPr lang="fr-FR" sz="2000" dirty="0" err="1" smtClean="0">
                <a:latin typeface="Arial" pitchFamily="34" charset="0"/>
                <a:cs typeface="Arial" pitchFamily="34" charset="0"/>
              </a:rPr>
              <a:t>result</a:t>
            </a:r>
            <a:r>
              <a:rPr lang="fr-FR" sz="2000" dirty="0" smtClean="0">
                <a:latin typeface="Arial" pitchFamily="34" charset="0"/>
                <a:cs typeface="Arial" pitchFamily="34" charset="0"/>
              </a:rPr>
              <a:t>.</a:t>
            </a:r>
          </a:p>
          <a:p>
            <a:r>
              <a:rPr lang="fr-FR" sz="2000" dirty="0" smtClean="0">
                <a:latin typeface="Arial" pitchFamily="34" charset="0"/>
                <a:cs typeface="Arial" pitchFamily="34" charset="0"/>
              </a:rPr>
              <a:t>It </a:t>
            </a:r>
            <a:r>
              <a:rPr lang="fr-FR" sz="2000" dirty="0" err="1" smtClean="0">
                <a:latin typeface="Arial" pitchFamily="34" charset="0"/>
                <a:cs typeface="Arial" pitchFamily="34" charset="0"/>
              </a:rPr>
              <a:t>is</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called</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from</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calculate_loan</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stored</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procedure</a:t>
            </a:r>
            <a:r>
              <a:rPr lang="fr-FR"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624781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95800"/>
            <a:ext cx="615076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0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lstStyle/>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The users of the applications will be Branch Manager, Bank Teller, Bank Clerk, Loan Manager, Human Resource, Bank Manager.</a:t>
            </a:r>
          </a:p>
          <a:p>
            <a:r>
              <a:rPr lang="en-US" sz="1800" dirty="0" smtClean="0">
                <a:latin typeface="Arial" pitchFamily="34" charset="0"/>
                <a:cs typeface="Arial" pitchFamily="34" charset="0"/>
              </a:rPr>
              <a:t>Bank Manager will be having access to view the overall database across the branches.</a:t>
            </a:r>
          </a:p>
          <a:p>
            <a:r>
              <a:rPr lang="en-US" sz="1800" dirty="0" smtClean="0">
                <a:latin typeface="Arial" pitchFamily="34" charset="0"/>
                <a:cs typeface="Arial" pitchFamily="34" charset="0"/>
              </a:rPr>
              <a:t>Branch Manager will be having access to view only the information related to his/her branch.</a:t>
            </a:r>
          </a:p>
          <a:p>
            <a:r>
              <a:rPr lang="en-US" sz="1800" dirty="0" smtClean="0">
                <a:latin typeface="Arial" pitchFamily="34" charset="0"/>
                <a:cs typeface="Arial" pitchFamily="34" charset="0"/>
              </a:rPr>
              <a:t>Bank Teller will be having access to update the information of the customer, perform various transactions, view the overall reports generated for the clients.</a:t>
            </a:r>
          </a:p>
          <a:p>
            <a:r>
              <a:rPr lang="en-US" sz="1800" dirty="0" smtClean="0">
                <a:latin typeface="Arial" pitchFamily="34" charset="0"/>
                <a:cs typeface="Arial" pitchFamily="34" charset="0"/>
              </a:rPr>
              <a:t>Bank Clerk will be having access to just view the data related to accounts and provide information when queried by customer.</a:t>
            </a:r>
          </a:p>
          <a:p>
            <a:r>
              <a:rPr lang="en-US" sz="1800" dirty="0" smtClean="0">
                <a:latin typeface="Arial" pitchFamily="34" charset="0"/>
                <a:cs typeface="Arial" pitchFamily="34" charset="0"/>
              </a:rPr>
              <a:t>Loan Manager will be having access to grant loans to the customers as well as monitor the loan related information such as deciding loan rates, calculating interest for customers etc.</a:t>
            </a:r>
          </a:p>
          <a:p>
            <a:r>
              <a:rPr lang="en-US" sz="1800" dirty="0" smtClean="0">
                <a:latin typeface="Arial" pitchFamily="34" charset="0"/>
                <a:cs typeface="Arial" pitchFamily="34" charset="0"/>
              </a:rPr>
              <a:t>Human Resource will be having access for hiring the employees to work in the bank.</a:t>
            </a:r>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862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b="1" dirty="0" smtClean="0">
                <a:latin typeface="Arial" pitchFamily="34" charset="0"/>
                <a:cs typeface="Arial" pitchFamily="34" charset="0"/>
              </a:rPr>
              <a:t>VIEWS</a:t>
            </a:r>
            <a:endParaRPr lang="en-US" sz="2000" dirty="0">
              <a:latin typeface="Arial" pitchFamily="34" charset="0"/>
              <a:cs typeface="Arial" pitchFamily="34" charset="0"/>
            </a:endParaRPr>
          </a:p>
          <a:p>
            <a:pPr marL="502920" indent="-457200">
              <a:buAutoNum type="arabicPeriod"/>
            </a:pPr>
            <a:r>
              <a:rPr lang="en-US" sz="2000" dirty="0" smtClean="0">
                <a:latin typeface="Arial" pitchFamily="34" charset="0"/>
                <a:cs typeface="Arial" pitchFamily="34" charset="0"/>
              </a:rPr>
              <a:t>To view the total number  of weekly transactions per branch.</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2. To view the total accounts opened per branch quarterly.</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82" y="1447800"/>
            <a:ext cx="6710363" cy="2197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82" y="4343400"/>
            <a:ext cx="6710363"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411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3. To calculate total profit made by the bank on loan interest per branch.</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55517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403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4. To get the total number of loans granted to customers based on loan type annually. i.e. to get the most popular loan among customers.</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1981200"/>
            <a:ext cx="6629400" cy="337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613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5. To get details of all the employees who are also the customers of the same bank.</a:t>
            </a: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9725"/>
            <a:ext cx="6476999"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435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6. To get the details of the customers with more than one account.</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63246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482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sz="2000" dirty="0" smtClean="0">
                <a:latin typeface="Arial" pitchFamily="34" charset="0"/>
                <a:cs typeface="Arial" pitchFamily="34" charset="0"/>
              </a:rPr>
              <a:t>7. To get the total interest the customer pays on the loan.</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82" y="1447799"/>
            <a:ext cx="6472237"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1913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a:latin typeface="Arial" pitchFamily="34" charset="0"/>
              <a:cs typeface="Arial" pitchFamily="34" charset="0"/>
            </a:endParaRPr>
          </a:p>
          <a:p>
            <a:pPr marL="45720" indent="0">
              <a:buNone/>
            </a:pPr>
            <a:r>
              <a:rPr lang="en-US" sz="2000" dirty="0" smtClean="0">
                <a:latin typeface="Arial" pitchFamily="34" charset="0"/>
                <a:cs typeface="Arial" pitchFamily="34" charset="0"/>
              </a:rPr>
              <a:t>8. To get the credit card and customer details having more than 1 credit card.</a:t>
            </a: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64770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844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b="1" dirty="0" smtClean="0">
                <a:latin typeface="Arial" pitchFamily="34" charset="0"/>
                <a:cs typeface="Arial" pitchFamily="34" charset="0"/>
              </a:rPr>
              <a:t>QUERIES</a:t>
            </a:r>
          </a:p>
          <a:p>
            <a:pPr marL="502920" indent="-457200">
              <a:buAutoNum type="arabicPeriod"/>
            </a:pPr>
            <a:r>
              <a:rPr lang="en-US" sz="2000" dirty="0" smtClean="0">
                <a:latin typeface="Arial" pitchFamily="34" charset="0"/>
                <a:cs typeface="Arial" pitchFamily="34" charset="0"/>
              </a:rPr>
              <a:t>To </a:t>
            </a:r>
            <a:r>
              <a:rPr lang="en-US" sz="2000" dirty="0">
                <a:latin typeface="Arial" pitchFamily="34" charset="0"/>
                <a:cs typeface="Arial" pitchFamily="34" charset="0"/>
              </a:rPr>
              <a:t>get the count of the employees who joined in the current year </a:t>
            </a:r>
            <a:r>
              <a:rPr lang="en-US" sz="2000" dirty="0" err="1">
                <a:latin typeface="Arial" pitchFamily="34" charset="0"/>
                <a:cs typeface="Arial" pitchFamily="34" charset="0"/>
              </a:rPr>
              <a:t>seggregated</a:t>
            </a:r>
            <a:r>
              <a:rPr lang="en-US" sz="2000" dirty="0">
                <a:latin typeface="Arial" pitchFamily="34" charset="0"/>
                <a:cs typeface="Arial" pitchFamily="34" charset="0"/>
              </a:rPr>
              <a:t> by branch</a:t>
            </a:r>
            <a:r>
              <a:rPr lang="en-US" sz="2000" dirty="0" smtClean="0">
                <a:latin typeface="Arial" pitchFamily="34" charset="0"/>
                <a:cs typeface="Arial" pitchFamily="34" charset="0"/>
              </a:rPr>
              <a:t>.</a:t>
            </a: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r>
              <a:rPr lang="en-US" sz="2000" dirty="0" smtClean="0">
                <a:latin typeface="Arial" pitchFamily="34" charset="0"/>
                <a:cs typeface="Arial" pitchFamily="34" charset="0"/>
              </a:rPr>
              <a:t>2</a:t>
            </a:r>
            <a:r>
              <a:rPr lang="en-US" sz="2000" dirty="0">
                <a:latin typeface="Arial" pitchFamily="34" charset="0"/>
                <a:cs typeface="Arial" pitchFamily="34" charset="0"/>
              </a:rPr>
              <a:t>. To get the total count of credit card transactions and total amount of the transactions per week.</a:t>
            </a: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1371600"/>
            <a:ext cx="66833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4962525"/>
            <a:ext cx="6683374"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2333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a:latin typeface="Arial" pitchFamily="34" charset="0"/>
                <a:cs typeface="Arial" pitchFamily="34" charset="0"/>
              </a:rPr>
              <a:t>3. To get the accounts closed by the bank quarterly per </a:t>
            </a:r>
            <a:r>
              <a:rPr lang="en-US" sz="2000" dirty="0" smtClean="0">
                <a:latin typeface="Arial" pitchFamily="34" charset="0"/>
                <a:cs typeface="Arial" pitchFamily="34" charset="0"/>
              </a:rPr>
              <a:t>branch.</a:t>
            </a:r>
          </a:p>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 </a:t>
            </a: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4</a:t>
            </a:r>
            <a:r>
              <a:rPr lang="en-US" sz="2000" dirty="0">
                <a:latin typeface="Arial" pitchFamily="34" charset="0"/>
                <a:cs typeface="Arial" pitchFamily="34" charset="0"/>
              </a:rPr>
              <a:t>. To get the details of the credit cards sold in the past 1 month.</a:t>
            </a: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66293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64" y="4419600"/>
            <a:ext cx="666403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6283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5</a:t>
            </a:r>
            <a:r>
              <a:rPr lang="en-US" sz="2000" dirty="0">
                <a:latin typeface="Arial" pitchFamily="34" charset="0"/>
                <a:cs typeface="Arial" pitchFamily="34" charset="0"/>
              </a:rPr>
              <a:t>. To get the details of the credit card that expires in the current month and year.</a:t>
            </a:r>
          </a:p>
          <a:p>
            <a:pPr marL="45720" indent="0">
              <a:buNone/>
            </a:pPr>
            <a:endParaRPr lang="en-US" sz="2000" dirty="0" smtClean="0">
              <a:latin typeface="Arial" pitchFamily="34" charset="0"/>
              <a:cs typeface="Arial" pitchFamily="34" charset="0"/>
            </a:endParaRPr>
          </a:p>
          <a:p>
            <a:pPr marL="45720" indent="0">
              <a:buNone/>
            </a:pPr>
            <a:r>
              <a:rPr lang="en-US" sz="2000" dirty="0" smtClean="0">
                <a:latin typeface="Arial" pitchFamily="34" charset="0"/>
                <a:cs typeface="Arial" pitchFamily="34" charset="0"/>
              </a:rPr>
              <a:t> </a:t>
            </a: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smtClean="0">
              <a:latin typeface="Arial" pitchFamily="34" charset="0"/>
              <a:cs typeface="Arial" pitchFamily="34" charset="0"/>
            </a:endParaRPr>
          </a:p>
          <a:p>
            <a:pPr marL="45720" indent="0">
              <a:buNone/>
            </a:pP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7" y="1371600"/>
            <a:ext cx="6629399"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020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lstStyle/>
          <a:p>
            <a:pPr marL="45720" indent="0">
              <a:buNone/>
            </a:pPr>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33400"/>
            <a:ext cx="6633833" cy="5734402"/>
          </a:xfrm>
          <a:prstGeom prst="rect">
            <a:avLst/>
          </a:prstGeom>
        </p:spPr>
      </p:pic>
    </p:spTree>
    <p:extLst>
      <p:ext uri="{BB962C8B-B14F-4D97-AF65-F5344CB8AC3E}">
        <p14:creationId xmlns:p14="http://schemas.microsoft.com/office/powerpoint/2010/main" val="2240278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sz="2000" b="1" dirty="0" smtClean="0">
                <a:latin typeface="Arial" pitchFamily="34" charset="0"/>
                <a:cs typeface="Arial" pitchFamily="34" charset="0"/>
              </a:rPr>
              <a:t>USERS &amp; PRIVILEGES</a:t>
            </a:r>
          </a:p>
          <a:p>
            <a:pPr marL="45720" indent="0">
              <a:buNone/>
            </a:pPr>
            <a:endParaRPr lang="en-US" sz="2000" dirty="0">
              <a:latin typeface="Arial" pitchFamily="34" charset="0"/>
              <a:cs typeface="Arial" pitchFamily="34" charset="0"/>
            </a:endParaRPr>
          </a:p>
          <a:p>
            <a:r>
              <a:rPr lang="en-US" sz="2000" dirty="0" smtClean="0">
                <a:latin typeface="Arial" pitchFamily="34" charset="0"/>
                <a:cs typeface="Arial" pitchFamily="34" charset="0"/>
              </a:rPr>
              <a:t>The users are created for roles of Bank Manager, Bank Teller, Loan Manager, Bank Clerk, Human Resource.</a:t>
            </a:r>
          </a:p>
          <a:p>
            <a:r>
              <a:rPr lang="en-US" sz="2000" dirty="0" smtClean="0">
                <a:latin typeface="Arial" pitchFamily="34" charset="0"/>
                <a:cs typeface="Arial" pitchFamily="34" charset="0"/>
              </a:rPr>
              <a:t>Bank Manager is given access to entire database.</a:t>
            </a:r>
          </a:p>
          <a:p>
            <a:r>
              <a:rPr lang="en-US" sz="2000" dirty="0" smtClean="0">
                <a:latin typeface="Arial" pitchFamily="34" charset="0"/>
                <a:cs typeface="Arial" pitchFamily="34" charset="0"/>
              </a:rPr>
              <a:t>Bank Clerk is given access to  select specific customer and their accounts related information as well as transactions done by the customer.</a:t>
            </a:r>
          </a:p>
          <a:p>
            <a:r>
              <a:rPr lang="en-US" sz="2000" dirty="0" smtClean="0">
                <a:latin typeface="Arial" pitchFamily="34" charset="0"/>
                <a:cs typeface="Arial" pitchFamily="34" charset="0"/>
              </a:rPr>
              <a:t>Bank teller is given access to perform CRUD operations on tables </a:t>
            </a:r>
            <a:r>
              <a:rPr lang="en-US" sz="2000" dirty="0" err="1" smtClean="0">
                <a:latin typeface="Arial" pitchFamily="34" charset="0"/>
                <a:cs typeface="Arial" pitchFamily="34" charset="0"/>
              </a:rPr>
              <a:t>Bank_Transactions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Customer_Accounts</a:t>
            </a:r>
            <a:r>
              <a:rPr lang="en-US" sz="2000" dirty="0" smtClean="0">
                <a:latin typeface="Arial" pitchFamily="34" charset="0"/>
                <a:cs typeface="Arial" pitchFamily="34" charset="0"/>
              </a:rPr>
              <a:t>, Accounts as well as view, update the information of Customers and few procedures to perform transactions .</a:t>
            </a:r>
          </a:p>
          <a:p>
            <a:r>
              <a:rPr lang="en-US" sz="2000" dirty="0" smtClean="0">
                <a:latin typeface="Arial" pitchFamily="34" charset="0"/>
                <a:cs typeface="Arial" pitchFamily="34" charset="0"/>
              </a:rPr>
              <a:t>Loan Manager is given access to all the loan, customer related tables and stored procedures as shown in the screenshot.</a:t>
            </a: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7792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Human Resource has access to perform CRUD </a:t>
            </a:r>
            <a:r>
              <a:rPr lang="en-US" sz="2000" dirty="0" err="1" smtClean="0">
                <a:latin typeface="Arial" pitchFamily="34" charset="0"/>
                <a:cs typeface="Arial" pitchFamily="34" charset="0"/>
              </a:rPr>
              <a:t>opertaions</a:t>
            </a:r>
            <a:r>
              <a:rPr lang="en-US" sz="2000" dirty="0" smtClean="0">
                <a:latin typeface="Arial" pitchFamily="34" charset="0"/>
                <a:cs typeface="Arial" pitchFamily="34" charset="0"/>
              </a:rPr>
              <a:t> on the Person, Employee tables.</a:t>
            </a:r>
            <a:endParaRPr lang="en-US" sz="2000"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23109"/>
            <a:ext cx="6399006" cy="425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340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endParaRPr lang="en-US" sz="2000" dirty="0" smtClean="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9138"/>
            <a:ext cx="6449318" cy="518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202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endParaRPr lang="en-US" sz="2000" dirty="0" smtClean="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356"/>
            <a:ext cx="4953000" cy="516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82" y="5529075"/>
            <a:ext cx="4932218" cy="85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306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screenshot for the clerk user is attached on the next page and the other users also work in the similar way.</a:t>
            </a: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44" y="413774"/>
            <a:ext cx="63341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922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r>
              <a:rPr lang="en-US" sz="2000" dirty="0" smtClean="0">
                <a:latin typeface="Arial" pitchFamily="34" charset="0"/>
                <a:cs typeface="Arial" pitchFamily="34" charset="0"/>
              </a:rPr>
              <a:t>The Clerk is given access to retrieve specific rows from the Person table.</a:t>
            </a:r>
          </a:p>
          <a:p>
            <a:r>
              <a:rPr lang="en-US" sz="2000" dirty="0">
                <a:latin typeface="Arial" pitchFamily="34" charset="0"/>
                <a:cs typeface="Arial" pitchFamily="34" charset="0"/>
              </a:rPr>
              <a:t>The Clerk user gets the following error when trying to access all the columns of Person table.</a:t>
            </a:r>
          </a:p>
          <a:p>
            <a:endParaRPr lang="en-US" sz="2000" dirty="0" smtClean="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r>
              <a:rPr lang="en-US" dirty="0" smtClean="0"/>
              <a:t>:</a:t>
            </a:r>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81" y="1835727"/>
            <a:ext cx="647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81" y="3886200"/>
            <a:ext cx="6477000" cy="273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343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2000" b="1" dirty="0" smtClean="0">
              <a:latin typeface="Arial" pitchFamily="34" charset="0"/>
              <a:cs typeface="Arial" pitchFamily="34" charset="0"/>
            </a:endParaRPr>
          </a:p>
          <a:p>
            <a:pPr marL="45720" indent="0">
              <a:buNone/>
            </a:pPr>
            <a:r>
              <a:rPr lang="en-US" b="1" smtClean="0">
                <a:latin typeface="Arial" pitchFamily="34" charset="0"/>
                <a:cs typeface="Arial" pitchFamily="34" charset="0"/>
              </a:rPr>
              <a:t>BACKUP</a:t>
            </a:r>
          </a:p>
          <a:p>
            <a:pPr marL="45720" indent="0">
              <a:buNone/>
            </a:pPr>
            <a:endParaRPr lang="en-US" sz="2000" b="1" dirty="0" smtClean="0">
              <a:latin typeface="Arial" pitchFamily="34" charset="0"/>
              <a:cs typeface="Arial" pitchFamily="34" charset="0"/>
            </a:endParaRPr>
          </a:p>
          <a:p>
            <a:r>
              <a:rPr lang="en-US" sz="2000" dirty="0" smtClean="0">
                <a:latin typeface="Arial" pitchFamily="34" charset="0"/>
                <a:cs typeface="Arial" pitchFamily="34" charset="0"/>
              </a:rPr>
              <a:t>Backup of the dump is taken every night at 9:28pm through Task Scheduler which automatically calls the BAT file to generate the backup at a particular path.</a:t>
            </a:r>
          </a:p>
          <a:p>
            <a:r>
              <a:rPr lang="en-US" sz="2000" dirty="0" smtClean="0">
                <a:latin typeface="Arial" pitchFamily="34" charset="0"/>
                <a:cs typeface="Arial" pitchFamily="34" charset="0"/>
              </a:rPr>
              <a:t>The bat file is attached in the zip folder.</a:t>
            </a:r>
          </a:p>
          <a:p>
            <a:pPr marL="45720" indent="0">
              <a:buNone/>
            </a:pPr>
            <a:endParaRPr lang="en-US" sz="2000" dirty="0" smtClean="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52799"/>
            <a:ext cx="61722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828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b="1" dirty="0" smtClean="0">
                <a:latin typeface="Arial" pitchFamily="34" charset="0"/>
                <a:cs typeface="Arial" pitchFamily="34" charset="0"/>
              </a:rPr>
              <a:t>IMPLEMENTATIONS:</a:t>
            </a:r>
          </a:p>
          <a:p>
            <a:pPr marL="45720" indent="0">
              <a:buNone/>
            </a:pPr>
            <a:endParaRPr lang="en-US" b="1" dirty="0">
              <a:latin typeface="Arial" pitchFamily="34" charset="0"/>
              <a:cs typeface="Arial" pitchFamily="34" charset="0"/>
            </a:endParaRPr>
          </a:p>
          <a:p>
            <a:r>
              <a:rPr lang="en-US" sz="1800" dirty="0" smtClean="0">
                <a:latin typeface="Arial" pitchFamily="34" charset="0"/>
                <a:cs typeface="Arial" pitchFamily="34" charset="0"/>
              </a:rPr>
              <a:t>TRIGGERS</a:t>
            </a:r>
          </a:p>
          <a:p>
            <a:r>
              <a:rPr lang="en-US" sz="1800" dirty="0" smtClean="0">
                <a:latin typeface="Arial" pitchFamily="34" charset="0"/>
                <a:cs typeface="Arial" pitchFamily="34" charset="0"/>
              </a:rPr>
              <a:t>STORED PROCEDURES</a:t>
            </a:r>
          </a:p>
          <a:p>
            <a:r>
              <a:rPr lang="en-US" sz="1800" dirty="0" smtClean="0">
                <a:latin typeface="Arial" pitchFamily="34" charset="0"/>
                <a:cs typeface="Arial" pitchFamily="34" charset="0"/>
              </a:rPr>
              <a:t>UDF</a:t>
            </a:r>
          </a:p>
          <a:p>
            <a:r>
              <a:rPr lang="en-US" sz="1800" dirty="0" smtClean="0">
                <a:latin typeface="Arial" pitchFamily="34" charset="0"/>
                <a:cs typeface="Arial" pitchFamily="34" charset="0"/>
              </a:rPr>
              <a:t>VIEW</a:t>
            </a:r>
          </a:p>
          <a:p>
            <a:r>
              <a:rPr lang="en-US" sz="1800" dirty="0" smtClean="0">
                <a:latin typeface="Arial" pitchFamily="34" charset="0"/>
                <a:cs typeface="Arial" pitchFamily="34" charset="0"/>
              </a:rPr>
              <a:t>TRANSACTION</a:t>
            </a:r>
          </a:p>
          <a:p>
            <a:r>
              <a:rPr lang="en-US" sz="1800" dirty="0" smtClean="0">
                <a:latin typeface="Arial" pitchFamily="34" charset="0"/>
                <a:cs typeface="Arial" pitchFamily="34" charset="0"/>
              </a:rPr>
              <a:t>JOINS</a:t>
            </a:r>
          </a:p>
          <a:p>
            <a:r>
              <a:rPr lang="en-US" sz="1800" dirty="0" smtClean="0">
                <a:latin typeface="Arial" pitchFamily="34" charset="0"/>
                <a:cs typeface="Arial" pitchFamily="34" charset="0"/>
              </a:rPr>
              <a:t>SUBQUERY</a:t>
            </a:r>
          </a:p>
          <a:p>
            <a:r>
              <a:rPr lang="en-US" sz="1800" dirty="0" smtClean="0">
                <a:latin typeface="Arial" pitchFamily="34" charset="0"/>
                <a:cs typeface="Arial" pitchFamily="34" charset="0"/>
              </a:rPr>
              <a:t>VARIOUS FUNCTIONS</a:t>
            </a:r>
          </a:p>
          <a:p>
            <a:r>
              <a:rPr lang="en-US" sz="1800" dirty="0" smtClean="0">
                <a:latin typeface="Arial" pitchFamily="34" charset="0"/>
                <a:cs typeface="Arial" pitchFamily="34" charset="0"/>
              </a:rPr>
              <a:t>NORMALIZATION</a:t>
            </a:r>
          </a:p>
          <a:p>
            <a:r>
              <a:rPr lang="en-US" sz="1800" dirty="0" smtClean="0">
                <a:latin typeface="Arial" pitchFamily="34" charset="0"/>
                <a:cs typeface="Arial" pitchFamily="34" charset="0"/>
              </a:rPr>
              <a:t>INHERITANCE (Person IS A Customer, Person IS A 		     Employee)</a:t>
            </a:r>
          </a:p>
          <a:p>
            <a:r>
              <a:rPr lang="en-US" sz="1800" dirty="0" smtClean="0">
                <a:latin typeface="Arial" pitchFamily="34" charset="0"/>
                <a:cs typeface="Arial" pitchFamily="34" charset="0"/>
              </a:rPr>
              <a:t>USERS &amp; PRIVILEGES</a:t>
            </a:r>
          </a:p>
          <a:p>
            <a:r>
              <a:rPr lang="en-US" sz="1800" dirty="0" smtClean="0">
                <a:latin typeface="Arial" pitchFamily="34" charset="0"/>
                <a:cs typeface="Arial" pitchFamily="34" charset="0"/>
              </a:rPr>
              <a:t>BACKUP</a:t>
            </a:r>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68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r>
              <a:rPr lang="en-US" b="1" dirty="0" smtClean="0">
                <a:latin typeface="Arial" pitchFamily="34" charset="0"/>
                <a:cs typeface="Arial" pitchFamily="34" charset="0"/>
              </a:rPr>
              <a:t>PROCEDURES:</a:t>
            </a:r>
          </a:p>
          <a:p>
            <a:pPr marL="45720" indent="0">
              <a:buNone/>
            </a:pPr>
            <a:endParaRPr lang="en-US" sz="1800" dirty="0" smtClean="0">
              <a:latin typeface="Arial" pitchFamily="34" charset="0"/>
              <a:cs typeface="Arial" pitchFamily="34" charset="0"/>
            </a:endParaRPr>
          </a:p>
          <a:p>
            <a:pPr marL="45720" indent="0">
              <a:buNone/>
            </a:pPr>
            <a:r>
              <a:rPr lang="en-US" sz="1800" dirty="0" smtClean="0">
                <a:latin typeface="Arial" pitchFamily="34" charset="0"/>
                <a:cs typeface="Arial" pitchFamily="34" charset="0"/>
              </a:rPr>
              <a:t>1. </a:t>
            </a:r>
            <a:r>
              <a:rPr lang="en-US" sz="1800" dirty="0" err="1" smtClean="0">
                <a:latin typeface="Arial" pitchFamily="34" charset="0"/>
                <a:cs typeface="Arial" pitchFamily="34" charset="0"/>
              </a:rPr>
              <a:t>beginTransaction</a:t>
            </a:r>
            <a:endParaRPr lang="en-US" sz="1800" dirty="0" smtClean="0">
              <a:latin typeface="Arial" pitchFamily="34" charset="0"/>
              <a:cs typeface="Arial" pitchFamily="34" charset="0"/>
            </a:endParaRPr>
          </a:p>
          <a:p>
            <a:pPr marL="388620" indent="-342900">
              <a:buAutoNum type="arabicPeriod"/>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The procedure “</a:t>
            </a:r>
            <a:r>
              <a:rPr lang="en-US" sz="1800" dirty="0" err="1" smtClean="0">
                <a:latin typeface="Arial" pitchFamily="34" charset="0"/>
                <a:cs typeface="Arial" pitchFamily="34" charset="0"/>
              </a:rPr>
              <a:t>beginTransaction</a:t>
            </a:r>
            <a:r>
              <a:rPr lang="en-US" sz="1800" dirty="0" smtClean="0">
                <a:latin typeface="Arial" pitchFamily="34" charset="0"/>
                <a:cs typeface="Arial" pitchFamily="34" charset="0"/>
              </a:rPr>
              <a:t>” is used to withdraw and deposit money to a particular account number.</a:t>
            </a:r>
          </a:p>
          <a:p>
            <a:r>
              <a:rPr lang="en-US" sz="1800" dirty="0" smtClean="0">
                <a:latin typeface="Arial" pitchFamily="34" charset="0"/>
                <a:cs typeface="Arial" pitchFamily="34" charset="0"/>
              </a:rPr>
              <a:t>The Stored Procedure calls Transaction within it and updates the amount in the respective accounts as well inserts the vales in the table.</a:t>
            </a:r>
          </a:p>
          <a:p>
            <a:r>
              <a:rPr lang="en-US" sz="1800" dirty="0" smtClean="0">
                <a:latin typeface="Arial" pitchFamily="34" charset="0"/>
                <a:cs typeface="Arial" pitchFamily="34" charset="0"/>
              </a:rPr>
              <a:t>It checks the various conditions such as don’t withdraw the amount if amount is greater than minimum account balance.</a:t>
            </a:r>
          </a:p>
          <a:p>
            <a:pPr marL="388620" indent="-342900">
              <a:buAutoNum type="arabicPeriod"/>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9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0701"/>
            <a:ext cx="6629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0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6629400" cy="6477000"/>
          </a:xfrm>
        </p:spPr>
        <p:txBody>
          <a:bodyPr>
            <a:normAutofit/>
          </a:bodyPr>
          <a:lstStyle/>
          <a:p>
            <a:pPr marL="45720" indent="0">
              <a:buNone/>
            </a:pPr>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pPr marL="45720" indent="0">
              <a:buNone/>
            </a:pPr>
            <a:endParaRPr lang="en-US" dirty="0">
              <a:latin typeface="Arial" pitchFamily="34" charset="0"/>
              <a:cs typeface="Arial" pitchFamily="34" charset="0"/>
            </a:endParaRP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pic>
        <p:nvPicPr>
          <p:cNvPr id="7" name="Picture 2" descr="C:\Users\Vaibh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3774"/>
            <a:ext cx="1720850" cy="14150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21286"/>
            <a:ext cx="6553200" cy="375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0834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1011</TotalTime>
  <Words>1447</Words>
  <Application>Microsoft Office PowerPoint</Application>
  <PresentationFormat>On-screen Show (4:3)</PresentationFormat>
  <Paragraphs>259</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Grid</vt:lpstr>
      <vt:lpstr> DATABASE Management and Database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and Database Design        </dc:title>
  <dc:creator>Vaibhavi</dc:creator>
  <cp:lastModifiedBy>Vaibhavi</cp:lastModifiedBy>
  <cp:revision>279</cp:revision>
  <dcterms:created xsi:type="dcterms:W3CDTF">2017-12-13T08:45:46Z</dcterms:created>
  <dcterms:modified xsi:type="dcterms:W3CDTF">2017-12-14T03:04:16Z</dcterms:modified>
</cp:coreProperties>
</file>