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8" r:id="rId4"/>
    <p:sldId id="264" r:id="rId5"/>
    <p:sldId id="266" r:id="rId6"/>
    <p:sldId id="267" r:id="rId7"/>
    <p:sldId id="258" r:id="rId8"/>
    <p:sldId id="257" r:id="rId9"/>
    <p:sldId id="274" r:id="rId10"/>
    <p:sldId id="270" r:id="rId11"/>
    <p:sldId id="260" r:id="rId12"/>
    <p:sldId id="275" r:id="rId13"/>
    <p:sldId id="271" r:id="rId14"/>
    <p:sldId id="272" r:id="rId15"/>
    <p:sldId id="273" r:id="rId16"/>
    <p:sldId id="26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B79"/>
    <a:srgbClr val="FF0000"/>
    <a:srgbClr val="F67E58"/>
    <a:srgbClr val="ED42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3"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BA22-447F-E79C-3F2C-6B886EB56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8AC592-7F2E-6796-5B3D-F146C2232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E7492A-9632-F62E-50D0-CD3235F7088E}"/>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934446A2-4C6B-B5AA-2262-2DD38E97A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8777A-7516-4B67-7622-3B14452A4E66}"/>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409418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B458-C825-04AE-EFF9-D6F1494A12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0C5FF2-CBB6-6F6E-34B5-700F9D2B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709A39-BA32-3EEF-F13C-D57C24839175}"/>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D196C6A0-D32D-AB21-852D-F5183EEE4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A1C3D-6322-5094-3951-8C9E725EB873}"/>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63088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B38A1A-37C9-21C3-F0D9-CC90D962CF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5020EB-F06C-A5BA-1AA6-85B7864CA0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72291-C804-ED80-E9FC-B0F6D180CDCD}"/>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305011BE-9774-68E7-D338-C70723431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294D8-995D-080B-DAB5-0BF4CE6C119F}"/>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382347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BAE0-A3EA-28C8-6920-71323CDAA0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8AF1D4-992E-ED0F-6690-45B4F4068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5D471D-A11A-9076-99FF-75B5120DB741}"/>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0C1F9F25-7AF4-0058-79AC-0B8259C6A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8702B-1850-EEBE-96A9-6C9A7D2E39F2}"/>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373815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4D57-3DC5-0452-9D51-F91570DA7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698932-CCB3-C044-B910-1450C78A4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8598B-4AFE-65F6-6CDB-1B9FC407AEDF}"/>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BBC0AB1C-3A22-C025-42CD-79DCDAA0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0741E-9342-180C-9D05-CB6CF9A42241}"/>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390842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759D-CCB4-89FA-D090-FD997135AA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D9FF54-F29A-8A78-F42E-09C36E0F70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C5792C-95F7-8B1C-3C40-A6B107259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6D13D6-122E-5F04-2575-811C4B9B380F}"/>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6" name="Footer Placeholder 5">
            <a:extLst>
              <a:ext uri="{FF2B5EF4-FFF2-40B4-BE49-F238E27FC236}">
                <a16:creationId xmlns:a16="http://schemas.microsoft.com/office/drawing/2014/main" id="{0D6B6C1E-2548-4754-E3B6-62D98304AB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405896-78EC-6E5C-7C8A-958CF0AB9937}"/>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68994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BF16-06E2-3027-7E82-F52F48793C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8D054-253A-1BDF-4029-B1167592F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DBF0E-23C0-23CC-044A-E1C9A53D0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C216B0-A19E-787F-006A-008343624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5DF6D-391D-5681-54B7-790AF79A1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ABCA56-008F-C821-AD11-4EA4D91BF357}"/>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8" name="Footer Placeholder 7">
            <a:extLst>
              <a:ext uri="{FF2B5EF4-FFF2-40B4-BE49-F238E27FC236}">
                <a16:creationId xmlns:a16="http://schemas.microsoft.com/office/drawing/2014/main" id="{0C2C03AB-2336-8BE2-14DE-453F0DB837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2A3992-AC5C-41C5-9895-CBB686A9531E}"/>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417114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D760-8AD7-93AE-6008-D36B1171AD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7146BC-A2F5-5057-DDA6-BA5F28D6554D}"/>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4" name="Footer Placeholder 3">
            <a:extLst>
              <a:ext uri="{FF2B5EF4-FFF2-40B4-BE49-F238E27FC236}">
                <a16:creationId xmlns:a16="http://schemas.microsoft.com/office/drawing/2014/main" id="{D254AA24-3608-A09F-30E4-C8FD919109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9DEEA3-EC09-5B21-B49D-BAFDDAB0016A}"/>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264383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CCC2A-AAC7-AF1C-7C88-507C2FAED8D6}"/>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3" name="Footer Placeholder 2">
            <a:extLst>
              <a:ext uri="{FF2B5EF4-FFF2-40B4-BE49-F238E27FC236}">
                <a16:creationId xmlns:a16="http://schemas.microsoft.com/office/drawing/2014/main" id="{DC8BE971-7DA9-B366-F506-B04EAB8CE2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F8D912-7E3B-F969-E83A-E7E418302BA9}"/>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19971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CEA3-982C-F12A-09EB-2C0C7F3CA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E230C4-AC2D-9DA5-0063-5548F3692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3337E0-A9BA-3CC8-A2E9-5BC216366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F91A-4133-7910-76E0-3EA4E1C198C9}"/>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6" name="Footer Placeholder 5">
            <a:extLst>
              <a:ext uri="{FF2B5EF4-FFF2-40B4-BE49-F238E27FC236}">
                <a16:creationId xmlns:a16="http://schemas.microsoft.com/office/drawing/2014/main" id="{E525069C-7127-8500-8C21-04397E468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2A140-17C4-101E-C949-76BA98A60691}"/>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10742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32E-93BE-6A5D-3FF9-299EF55BE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FC67C8-3CE8-7DCB-E6C6-541308434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966A1-B8A8-2314-F7A4-CA42269C3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86EBF-2931-3E3E-79AF-A2B192920A76}"/>
              </a:ext>
            </a:extLst>
          </p:cNvPr>
          <p:cNvSpPr>
            <a:spLocks noGrp="1"/>
          </p:cNvSpPr>
          <p:nvPr>
            <p:ph type="dt" sz="half" idx="10"/>
          </p:nvPr>
        </p:nvSpPr>
        <p:spPr/>
        <p:txBody>
          <a:bodyPr/>
          <a:lstStyle/>
          <a:p>
            <a:fld id="{288529A4-4C51-4EF9-95AD-4293EACB3EF6}" type="datetimeFigureOut">
              <a:rPr lang="en-IN" smtClean="0"/>
              <a:t>05-12-2024</a:t>
            </a:fld>
            <a:endParaRPr lang="en-IN"/>
          </a:p>
        </p:txBody>
      </p:sp>
      <p:sp>
        <p:nvSpPr>
          <p:cNvPr id="6" name="Footer Placeholder 5">
            <a:extLst>
              <a:ext uri="{FF2B5EF4-FFF2-40B4-BE49-F238E27FC236}">
                <a16:creationId xmlns:a16="http://schemas.microsoft.com/office/drawing/2014/main" id="{1F9C0B43-0A6E-4699-ECD8-C8BB4E0FE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7DAC3-3608-9CE3-AB15-913FAD8C3A60}"/>
              </a:ext>
            </a:extLst>
          </p:cNvPr>
          <p:cNvSpPr>
            <a:spLocks noGrp="1"/>
          </p:cNvSpPr>
          <p:nvPr>
            <p:ph type="sldNum" sz="quarter" idx="12"/>
          </p:nvPr>
        </p:nvSpPr>
        <p:spPr/>
        <p:txBody>
          <a:bodyPr/>
          <a:lstStyle/>
          <a:p>
            <a:fld id="{51CD8DDF-EB07-446A-8249-0D53C2AEA1A6}" type="slidenum">
              <a:rPr lang="en-IN" smtClean="0"/>
              <a:t>‹#›</a:t>
            </a:fld>
            <a:endParaRPr lang="en-IN"/>
          </a:p>
        </p:txBody>
      </p:sp>
    </p:spTree>
    <p:extLst>
      <p:ext uri="{BB962C8B-B14F-4D97-AF65-F5344CB8AC3E}">
        <p14:creationId xmlns:p14="http://schemas.microsoft.com/office/powerpoint/2010/main" val="105729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7FBAD-D6E3-146F-E5D5-4AC5C7E82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8BC352-D4D5-53ED-B16A-681DC0436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5DCB1-9441-BF1C-420A-A218794C0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529A4-4C51-4EF9-95AD-4293EACB3EF6}" type="datetimeFigureOut">
              <a:rPr lang="en-IN" smtClean="0"/>
              <a:t>05-12-2024</a:t>
            </a:fld>
            <a:endParaRPr lang="en-IN"/>
          </a:p>
        </p:txBody>
      </p:sp>
      <p:sp>
        <p:nvSpPr>
          <p:cNvPr id="5" name="Footer Placeholder 4">
            <a:extLst>
              <a:ext uri="{FF2B5EF4-FFF2-40B4-BE49-F238E27FC236}">
                <a16:creationId xmlns:a16="http://schemas.microsoft.com/office/drawing/2014/main" id="{490F8E85-F121-7D3E-A1D9-2CF746D2A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35B4BB-FAAF-78D7-CF45-54F3D2B50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CD8DDF-EB07-446A-8249-0D53C2AEA1A6}" type="slidenum">
              <a:rPr lang="en-IN" smtClean="0"/>
              <a:t>‹#›</a:t>
            </a:fld>
            <a:endParaRPr lang="en-IN"/>
          </a:p>
        </p:txBody>
      </p:sp>
    </p:spTree>
    <p:extLst>
      <p:ext uri="{BB962C8B-B14F-4D97-AF65-F5344CB8AC3E}">
        <p14:creationId xmlns:p14="http://schemas.microsoft.com/office/powerpoint/2010/main" val="2877698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07C320-C4BA-96BF-93A4-52C03C96C3E6}"/>
              </a:ext>
            </a:extLst>
          </p:cNvPr>
          <p:cNvSpPr/>
          <p:nvPr/>
        </p:nvSpPr>
        <p:spPr>
          <a:xfrm>
            <a:off x="1047136" y="1407499"/>
            <a:ext cx="10097728" cy="4660490"/>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6309F74-B6C3-6FFB-8E70-D1C8259D4305}"/>
              </a:ext>
            </a:extLst>
          </p:cNvPr>
          <p:cNvSpPr>
            <a:spLocks noGrp="1"/>
          </p:cNvSpPr>
          <p:nvPr>
            <p:ph type="ctrTitle"/>
          </p:nvPr>
        </p:nvSpPr>
        <p:spPr>
          <a:xfrm>
            <a:off x="2423651" y="1542692"/>
            <a:ext cx="7344697" cy="1258801"/>
          </a:xfrm>
        </p:spPr>
        <p:txBody>
          <a:bodyPr>
            <a:normAutofit/>
          </a:bodyPr>
          <a:lstStyle/>
          <a:p>
            <a:r>
              <a:rPr lang="en-US" sz="4800" dirty="0">
                <a:ln w="0"/>
                <a:solidFill>
                  <a:srgbClr val="C00000"/>
                </a:solidFill>
                <a:effectLst>
                  <a:outerShdw blurRad="38100" dist="19050" dir="2700000" algn="tl" rotWithShape="0">
                    <a:schemeClr val="dk1">
                      <a:alpha val="40000"/>
                    </a:schemeClr>
                  </a:outerShdw>
                </a:effectLst>
                <a:latin typeface="Copperplate Gothic Bold" panose="020E0705020206020404" pitchFamily="34" charset="0"/>
              </a:rPr>
              <a:t>ZOMATO ANALYSIS </a:t>
            </a:r>
            <a:br>
              <a:rPr lang="en-US" sz="4800" dirty="0">
                <a:ln w="0"/>
                <a:solidFill>
                  <a:srgbClr val="C00000"/>
                </a:solidFill>
                <a:effectLst>
                  <a:outerShdw blurRad="38100" dist="19050" dir="2700000" algn="tl" rotWithShape="0">
                    <a:schemeClr val="dk1">
                      <a:alpha val="40000"/>
                    </a:schemeClr>
                  </a:outerShdw>
                </a:effectLst>
                <a:latin typeface="Copperplate Gothic Bold" panose="020E0705020206020404" pitchFamily="34" charset="0"/>
              </a:rPr>
            </a:br>
            <a:r>
              <a:rPr lang="en-US" sz="2000" dirty="0">
                <a:ln w="0"/>
                <a:solidFill>
                  <a:srgbClr val="C00000"/>
                </a:solidFill>
                <a:effectLst>
                  <a:outerShdw blurRad="38100" dist="19050" dir="2700000" algn="tl" rotWithShape="0">
                    <a:schemeClr val="dk1">
                      <a:alpha val="40000"/>
                    </a:schemeClr>
                  </a:outerShdw>
                </a:effectLst>
                <a:latin typeface="Copperplate Gothic Bold" panose="020E0705020206020404" pitchFamily="34" charset="0"/>
              </a:rPr>
              <a:t>by Group 1</a:t>
            </a:r>
            <a:endParaRPr lang="en-IN" sz="4800" dirty="0">
              <a:ln w="0"/>
              <a:solidFill>
                <a:srgbClr val="C00000"/>
              </a:solidFill>
              <a:effectLst>
                <a:outerShdw blurRad="38100" dist="19050" dir="2700000" algn="tl" rotWithShape="0">
                  <a:schemeClr val="dk1">
                    <a:alpha val="40000"/>
                  </a:schemeClr>
                </a:outerShdw>
              </a:effectLst>
              <a:latin typeface="Copperplate Gothic Bold" panose="020E0705020206020404" pitchFamily="34" charset="0"/>
            </a:endParaRPr>
          </a:p>
        </p:txBody>
      </p:sp>
      <p:sp>
        <p:nvSpPr>
          <p:cNvPr id="3" name="Subtitle 2">
            <a:extLst>
              <a:ext uri="{FF2B5EF4-FFF2-40B4-BE49-F238E27FC236}">
                <a16:creationId xmlns:a16="http://schemas.microsoft.com/office/drawing/2014/main" id="{DB81643C-32D0-3C16-7A93-A811797F2B59}"/>
              </a:ext>
            </a:extLst>
          </p:cNvPr>
          <p:cNvSpPr>
            <a:spLocks noGrp="1"/>
          </p:cNvSpPr>
          <p:nvPr>
            <p:ph type="subTitle" idx="1"/>
          </p:nvPr>
        </p:nvSpPr>
        <p:spPr>
          <a:xfrm>
            <a:off x="1524000" y="3028335"/>
            <a:ext cx="9144000" cy="2229465"/>
          </a:xfrm>
        </p:spPr>
        <p:txBody>
          <a:bodyPr/>
          <a:lstStyle/>
          <a:p>
            <a:r>
              <a:rPr lang="en-US" dirty="0">
                <a:solidFill>
                  <a:srgbClr val="C00000"/>
                </a:solidFill>
              </a:rPr>
              <a:t>Tools Used</a:t>
            </a:r>
          </a:p>
          <a:p>
            <a:endParaRPr lang="en-IN" dirty="0">
              <a:solidFill>
                <a:srgbClr val="C00000"/>
              </a:solidFill>
            </a:endParaRPr>
          </a:p>
        </p:txBody>
      </p:sp>
      <p:pic>
        <p:nvPicPr>
          <p:cNvPr id="1028" name="Picture 4" descr="39 Years of Microsoft Excel Design History - 71 Images - Version Museum">
            <a:extLst>
              <a:ext uri="{FF2B5EF4-FFF2-40B4-BE49-F238E27FC236}">
                <a16:creationId xmlns:a16="http://schemas.microsoft.com/office/drawing/2014/main" id="{0B75FB52-EE30-C363-F2F4-5A4AE4DFF1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72" t="13920" r="12389" b="11633"/>
          <a:stretch/>
        </p:blipFill>
        <p:spPr bwMode="auto">
          <a:xfrm>
            <a:off x="1789470" y="3531979"/>
            <a:ext cx="1832294" cy="138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wer BI Logo | Information Technology Solutions">
            <a:extLst>
              <a:ext uri="{FF2B5EF4-FFF2-40B4-BE49-F238E27FC236}">
                <a16:creationId xmlns:a16="http://schemas.microsoft.com/office/drawing/2014/main" id="{34AA6BCB-234C-3CBE-D082-23F418046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098" y="3494448"/>
            <a:ext cx="1505103" cy="14638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bleau Logo and symbol, meaning, history, PNG, brand">
            <a:extLst>
              <a:ext uri="{FF2B5EF4-FFF2-40B4-BE49-F238E27FC236}">
                <a16:creationId xmlns:a16="http://schemas.microsoft.com/office/drawing/2014/main" id="{461C61BC-7BC6-46E4-0594-0D81786C1F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73" b="26988"/>
          <a:stretch/>
        </p:blipFill>
        <p:spPr bwMode="auto">
          <a:xfrm>
            <a:off x="5771535" y="3655841"/>
            <a:ext cx="1832294" cy="9744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ySQL logo PNG transparent image ...">
            <a:extLst>
              <a:ext uri="{FF2B5EF4-FFF2-40B4-BE49-F238E27FC236}">
                <a16:creationId xmlns:a16="http://schemas.microsoft.com/office/drawing/2014/main" id="{04E6BC8E-90AB-58AC-C064-758A4B2E36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1667" y="3429000"/>
            <a:ext cx="1905000" cy="15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9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738B-46EE-484A-91FA-D79BFFB76E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16284C-97E0-41F5-0F1F-FAD5D0E0941E}"/>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49B8492-25DE-E84A-74DF-21475A26F23A}"/>
              </a:ext>
            </a:extLst>
          </p:cNvPr>
          <p:cNvSpPr/>
          <p:nvPr/>
        </p:nvSpPr>
        <p:spPr>
          <a:xfrm>
            <a:off x="0" y="0"/>
            <a:ext cx="12103510" cy="6774425"/>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DB738EB-A44B-2084-BF19-42A92B8B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290" y="481781"/>
            <a:ext cx="11489782" cy="5695181"/>
          </a:xfrm>
          <a:prstGeom prst="rect">
            <a:avLst/>
          </a:prstGeom>
        </p:spPr>
      </p:pic>
    </p:spTree>
    <p:extLst>
      <p:ext uri="{BB962C8B-B14F-4D97-AF65-F5344CB8AC3E}">
        <p14:creationId xmlns:p14="http://schemas.microsoft.com/office/powerpoint/2010/main" val="3765118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21000" b="-8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95D375-9035-3019-AA6E-967DC3E44724}"/>
              </a:ext>
            </a:extLst>
          </p:cNvPr>
          <p:cNvSpPr/>
          <p:nvPr/>
        </p:nvSpPr>
        <p:spPr>
          <a:xfrm>
            <a:off x="3746090" y="0"/>
            <a:ext cx="8445910" cy="6858000"/>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EBE5B77-619E-C72F-2038-A02E20B8C5B2}"/>
              </a:ext>
            </a:extLst>
          </p:cNvPr>
          <p:cNvSpPr>
            <a:spLocks noGrp="1"/>
          </p:cNvSpPr>
          <p:nvPr>
            <p:ph type="title"/>
          </p:nvPr>
        </p:nvSpPr>
        <p:spPr>
          <a:xfrm>
            <a:off x="4070554" y="365125"/>
            <a:ext cx="7283245" cy="1325563"/>
          </a:xfrm>
        </p:spPr>
        <p:txBody>
          <a:bodyPr/>
          <a:lstStyle/>
          <a:p>
            <a:r>
              <a:rPr lang="en-US" dirty="0">
                <a:solidFill>
                  <a:srgbClr val="C00000"/>
                </a:solidFill>
                <a:latin typeface="Copperplate Gothic Bold" panose="020E0705020206020404" pitchFamily="34" charset="0"/>
              </a:rPr>
              <a:t>Key points</a:t>
            </a:r>
            <a:endParaRPr lang="en-IN" dirty="0">
              <a:solidFill>
                <a:srgbClr val="C00000"/>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F55BEC03-014B-E18F-D7E5-D5D3706BF397}"/>
              </a:ext>
            </a:extLst>
          </p:cNvPr>
          <p:cNvSpPr>
            <a:spLocks noGrp="1"/>
          </p:cNvSpPr>
          <p:nvPr>
            <p:ph idx="1"/>
          </p:nvPr>
        </p:nvSpPr>
        <p:spPr>
          <a:xfrm>
            <a:off x="4070554" y="1690688"/>
            <a:ext cx="7283246" cy="4486275"/>
          </a:xfrm>
        </p:spPr>
        <p:txBody>
          <a:bodyPr/>
          <a:lstStyle/>
          <a:p>
            <a:pPr algn="just"/>
            <a:r>
              <a:rPr lang="en-US" dirty="0">
                <a:latin typeface="Aptos Narrow" panose="020B0004020202020204" pitchFamily="34" charset="0"/>
              </a:rPr>
              <a:t>There were total 9551 restaurants out of which only 25.66% has Online delivery service and 12.12 % has table booking service.</a:t>
            </a:r>
          </a:p>
          <a:p>
            <a:pPr algn="just"/>
            <a:r>
              <a:rPr lang="en-US" dirty="0">
                <a:latin typeface="Aptos Narrow" panose="020B0004020202020204" pitchFamily="34" charset="0"/>
              </a:rPr>
              <a:t>Out of total 9551 restaurants, 8652 restaurants are in India alone and the remaining ones are spread all over the world.</a:t>
            </a:r>
          </a:p>
          <a:p>
            <a:pPr algn="just"/>
            <a:r>
              <a:rPr lang="en-US" dirty="0">
                <a:latin typeface="Aptos Narrow" panose="020B0004020202020204" pitchFamily="34" charset="0"/>
              </a:rPr>
              <a:t>Popular cuisines like Indian and Chinese dominate customer preferences. </a:t>
            </a:r>
            <a:endParaRPr lang="en-IN" dirty="0">
              <a:latin typeface="Aptos Narrow" panose="020B0004020202020204" pitchFamily="34" charset="0"/>
            </a:endParaRPr>
          </a:p>
        </p:txBody>
      </p:sp>
    </p:spTree>
    <p:extLst>
      <p:ext uri="{BB962C8B-B14F-4D97-AF65-F5344CB8AC3E}">
        <p14:creationId xmlns:p14="http://schemas.microsoft.com/office/powerpoint/2010/main" val="255898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54B9-6009-B0AA-0895-C34B58FE28C2}"/>
              </a:ext>
            </a:extLst>
          </p:cNvPr>
          <p:cNvSpPr>
            <a:spLocks noGrp="1"/>
          </p:cNvSpPr>
          <p:nvPr>
            <p:ph type="title"/>
          </p:nvPr>
        </p:nvSpPr>
        <p:spPr/>
        <p:txBody>
          <a:bodyPr/>
          <a:lstStyle/>
          <a:p>
            <a:r>
              <a:rPr lang="en-US" b="1" dirty="0"/>
              <a:t>Importance of Forecasting in Data Analysis</a:t>
            </a:r>
            <a:endParaRPr lang="en-IN" b="1" dirty="0"/>
          </a:p>
        </p:txBody>
      </p:sp>
      <p:sp>
        <p:nvSpPr>
          <p:cNvPr id="7" name="Rectangle 4">
            <a:extLst>
              <a:ext uri="{FF2B5EF4-FFF2-40B4-BE49-F238E27FC236}">
                <a16:creationId xmlns:a16="http://schemas.microsoft.com/office/drawing/2014/main" id="{A74E4CC2-2EA6-E794-622A-EA37E3734944}"/>
              </a:ext>
            </a:extLst>
          </p:cNvPr>
          <p:cNvSpPr>
            <a:spLocks noGrp="1" noChangeArrowheads="1"/>
          </p:cNvSpPr>
          <p:nvPr>
            <p:ph idx="1"/>
          </p:nvPr>
        </p:nvSpPr>
        <p:spPr bwMode="auto">
          <a:xfrm>
            <a:off x="838200" y="1816082"/>
            <a:ext cx="8901604"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Strategic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Helps make informed choices about growth and market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Resource Allocation</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Optimizes inventory, staffing, and production to reduce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Risk Mitigation</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Identifies potential risks and helps prepare for uncertainties.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Competitive Advantage</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Allows businesses to stay ahead by spotting trends and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Financial Planning &amp; Growth</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Supports budgeting, cash flow management, and sustainable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47725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398638-9611-F67E-43B6-9616255F65B8}"/>
              </a:ext>
            </a:extLst>
          </p:cNvPr>
          <p:cNvSpPr/>
          <p:nvPr/>
        </p:nvSpPr>
        <p:spPr>
          <a:xfrm>
            <a:off x="127819" y="98323"/>
            <a:ext cx="11906865" cy="6567948"/>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01BADD6-1646-0F3A-9D95-CC3CA028D6F5}"/>
              </a:ext>
            </a:extLst>
          </p:cNvPr>
          <p:cNvSpPr>
            <a:spLocks noGrp="1"/>
          </p:cNvSpPr>
          <p:nvPr>
            <p:ph type="title"/>
          </p:nvPr>
        </p:nvSpPr>
        <p:spPr/>
        <p:txBody>
          <a:bodyPr>
            <a:normAutofit/>
          </a:bodyPr>
          <a:lstStyle/>
          <a:p>
            <a:pPr algn="ctr"/>
            <a:r>
              <a:rPr lang="en-US" sz="4800" b="1" dirty="0"/>
              <a:t>FORECASTING SALES USING PAST DATA</a:t>
            </a:r>
            <a:endParaRPr lang="en-IN" sz="4800" b="1" dirty="0"/>
          </a:p>
        </p:txBody>
      </p:sp>
      <p:pic>
        <p:nvPicPr>
          <p:cNvPr id="5" name="Content Placeholder 4">
            <a:extLst>
              <a:ext uri="{FF2B5EF4-FFF2-40B4-BE49-F238E27FC236}">
                <a16:creationId xmlns:a16="http://schemas.microsoft.com/office/drawing/2014/main" id="{2DE2E3B1-C99B-A360-A5BD-0D4FD81610DD}"/>
              </a:ext>
            </a:extLst>
          </p:cNvPr>
          <p:cNvPicPr>
            <a:picLocks noGrp="1" noChangeAspect="1"/>
          </p:cNvPicPr>
          <p:nvPr>
            <p:ph idx="1"/>
          </p:nvPr>
        </p:nvPicPr>
        <p:blipFill>
          <a:blip r:embed="rId3"/>
          <a:stretch>
            <a:fillRect/>
          </a:stretch>
        </p:blipFill>
        <p:spPr>
          <a:xfrm>
            <a:off x="838200" y="1825625"/>
            <a:ext cx="10586883" cy="4351338"/>
          </a:xfrm>
        </p:spPr>
      </p:pic>
    </p:spTree>
    <p:extLst>
      <p:ext uri="{BB962C8B-B14F-4D97-AF65-F5344CB8AC3E}">
        <p14:creationId xmlns:p14="http://schemas.microsoft.com/office/powerpoint/2010/main" val="256971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CCF49C-63CE-07B6-4BDD-52E232F80370}"/>
              </a:ext>
            </a:extLst>
          </p:cNvPr>
          <p:cNvSpPr/>
          <p:nvPr/>
        </p:nvSpPr>
        <p:spPr>
          <a:xfrm>
            <a:off x="98323" y="68827"/>
            <a:ext cx="12015019" cy="6705600"/>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899A03A-EE1C-1CE4-189D-DCEF0FA8F5C9}"/>
              </a:ext>
            </a:extLst>
          </p:cNvPr>
          <p:cNvSpPr>
            <a:spLocks noGrp="1"/>
          </p:cNvSpPr>
          <p:nvPr>
            <p:ph type="title"/>
          </p:nvPr>
        </p:nvSpPr>
        <p:spPr>
          <a:xfrm>
            <a:off x="838200" y="365126"/>
            <a:ext cx="10515600" cy="863036"/>
          </a:xfrm>
        </p:spPr>
        <p:txBody>
          <a:bodyPr/>
          <a:lstStyle/>
          <a:p>
            <a:pPr algn="ctr"/>
            <a:r>
              <a:rPr lang="en-US" b="1" dirty="0"/>
              <a:t>Top 5 Reasons for Zomato Sales Downfall</a:t>
            </a:r>
            <a:endParaRPr lang="en-IN" b="1" dirty="0"/>
          </a:p>
        </p:txBody>
      </p:sp>
      <p:sp>
        <p:nvSpPr>
          <p:cNvPr id="8" name="Rectangle 4">
            <a:extLst>
              <a:ext uri="{FF2B5EF4-FFF2-40B4-BE49-F238E27FC236}">
                <a16:creationId xmlns:a16="http://schemas.microsoft.com/office/drawing/2014/main" id="{855FB3FA-9DA1-B456-8A1C-8EF615AC293B}"/>
              </a:ext>
            </a:extLst>
          </p:cNvPr>
          <p:cNvSpPr>
            <a:spLocks noGrp="1" noChangeArrowheads="1"/>
          </p:cNvSpPr>
          <p:nvPr>
            <p:ph idx="1"/>
          </p:nvPr>
        </p:nvSpPr>
        <p:spPr bwMode="auto">
          <a:xfrm>
            <a:off x="501445" y="1585633"/>
            <a:ext cx="1117927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mj-lt"/>
                <a:cs typeface="Times New Roman" panose="02020603050405020304" pitchFamily="18" charset="0"/>
              </a:rPr>
              <a:t>I</a:t>
            </a:r>
            <a:r>
              <a:rPr kumimoji="0" lang="en-US" altLang="en-US" b="1" i="0" u="none" strike="noStrike" cap="none" normalizeH="0" baseline="0" dirty="0">
                <a:ln>
                  <a:noFill/>
                </a:ln>
                <a:solidFill>
                  <a:schemeClr val="tx1"/>
                </a:solidFill>
                <a:effectLst/>
                <a:latin typeface="+mj-lt"/>
                <a:cs typeface="Times New Roman" panose="02020603050405020304" pitchFamily="18" charset="0"/>
              </a:rPr>
              <a:t>ncreased Competition</a:t>
            </a:r>
            <a:b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t>The rise of other food delivery platforms (e.g., Swiggy, Uber Eats) erodes market share and customer loyalty.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Market Saturation</a:t>
            </a:r>
            <a:b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t>Zomato may have reached a point of limited growth in existing markets, especially in urban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Economic Downturn</a:t>
            </a:r>
            <a:b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t>Reduced consumer spending during economic slowdowns or crises leads to lower demand for non-essential services like food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Service Quality Issues</a:t>
            </a:r>
            <a:b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t>Poor delivery times, food quality, or customer support can drive customers away, hurting brand reputation.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Changes in Consumer Behavior</a:t>
            </a:r>
            <a:b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mj-lt"/>
                <a:cs typeface="Times New Roman" panose="02020603050405020304" pitchFamily="18" charset="0"/>
              </a:rPr>
              <a:t>Shifting preferences, such as a move towards home cooking or healthier eating, can reduce demand for delivery services.</a:t>
            </a:r>
          </a:p>
        </p:txBody>
      </p:sp>
    </p:spTree>
    <p:extLst>
      <p:ext uri="{BB962C8B-B14F-4D97-AF65-F5344CB8AC3E}">
        <p14:creationId xmlns:p14="http://schemas.microsoft.com/office/powerpoint/2010/main" val="22404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A1817C-F185-1697-ED5F-7B29FB2F3D4C}"/>
              </a:ext>
            </a:extLst>
          </p:cNvPr>
          <p:cNvSpPr/>
          <p:nvPr/>
        </p:nvSpPr>
        <p:spPr>
          <a:xfrm>
            <a:off x="78659" y="78659"/>
            <a:ext cx="12005186" cy="6685936"/>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DE556EA-E8B1-A29A-0CDC-B9DE75A694C0}"/>
              </a:ext>
            </a:extLst>
          </p:cNvPr>
          <p:cNvSpPr>
            <a:spLocks noGrp="1"/>
          </p:cNvSpPr>
          <p:nvPr>
            <p:ph type="title"/>
          </p:nvPr>
        </p:nvSpPr>
        <p:spPr/>
        <p:txBody>
          <a:bodyPr/>
          <a:lstStyle/>
          <a:p>
            <a:pPr algn="ctr"/>
            <a:r>
              <a:rPr lang="en-US" b="1" dirty="0"/>
              <a:t>Top 5 Ways to Boost Zomato's Sales</a:t>
            </a:r>
            <a:endParaRPr lang="en-IN" b="1" dirty="0"/>
          </a:p>
        </p:txBody>
      </p:sp>
      <p:sp>
        <p:nvSpPr>
          <p:cNvPr id="5" name="Rectangle 1">
            <a:extLst>
              <a:ext uri="{FF2B5EF4-FFF2-40B4-BE49-F238E27FC236}">
                <a16:creationId xmlns:a16="http://schemas.microsoft.com/office/drawing/2014/main" id="{DFC1ED5F-8838-8590-6386-5522F118C0FC}"/>
              </a:ext>
            </a:extLst>
          </p:cNvPr>
          <p:cNvSpPr>
            <a:spLocks noGrp="1" noChangeArrowheads="1"/>
          </p:cNvSpPr>
          <p:nvPr>
            <p:ph idx="1"/>
          </p:nvPr>
        </p:nvSpPr>
        <p:spPr bwMode="auto">
          <a:xfrm>
            <a:off x="838201" y="1492918"/>
            <a:ext cx="1059671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Expand into New Markets</a:t>
            </a:r>
            <a:br>
              <a:rPr kumimoji="0" lang="en-US" altLang="en-US" sz="2000" b="0" i="0" u="none" strike="noStrike" cap="none" normalizeH="0" baseline="0" dirty="0">
                <a:ln>
                  <a:noFill/>
                </a:ln>
                <a:solidFill>
                  <a:schemeClr val="tx1"/>
                </a:solidFill>
                <a:effectLst/>
                <a:latin typeface="Calibri body"/>
              </a:rPr>
            </a:br>
            <a:r>
              <a:rPr kumimoji="0" lang="en-US" altLang="en-US" sz="2000" b="0" i="0" u="none" strike="noStrike" cap="none" normalizeH="0" baseline="0" dirty="0">
                <a:ln>
                  <a:noFill/>
                </a:ln>
                <a:solidFill>
                  <a:schemeClr val="tx1"/>
                </a:solidFill>
                <a:effectLst/>
                <a:latin typeface="Calibri body"/>
              </a:rPr>
              <a:t>Target Tier 2/3 cities and international regions to capture new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Diversify Offerings</a:t>
            </a:r>
            <a:br>
              <a:rPr kumimoji="0" lang="en-US" altLang="en-US" sz="2000" b="0" i="0" u="none" strike="noStrike" cap="none" normalizeH="0" baseline="0" dirty="0">
                <a:ln>
                  <a:noFill/>
                </a:ln>
                <a:solidFill>
                  <a:schemeClr val="tx1"/>
                </a:solidFill>
                <a:effectLst/>
                <a:latin typeface="Calibri body"/>
              </a:rPr>
            </a:br>
            <a:r>
              <a:rPr kumimoji="0" lang="en-US" altLang="en-US" sz="2000" b="0" i="0" u="none" strike="noStrike" cap="none" normalizeH="0" baseline="0" dirty="0">
                <a:ln>
                  <a:noFill/>
                </a:ln>
                <a:solidFill>
                  <a:schemeClr val="tx1"/>
                </a:solidFill>
                <a:effectLst/>
                <a:latin typeface="Calibri body"/>
              </a:rPr>
              <a:t>Introduce subscription services (e.g., Zomato Pro) and launch cloud kitchens for more variety and convenience.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Enhance Customer Experience</a:t>
            </a:r>
            <a:br>
              <a:rPr kumimoji="0" lang="en-US" altLang="en-US" sz="2000" b="0" i="0" u="none" strike="noStrike" cap="none" normalizeH="0" baseline="0" dirty="0">
                <a:ln>
                  <a:noFill/>
                </a:ln>
                <a:solidFill>
                  <a:schemeClr val="tx1"/>
                </a:solidFill>
                <a:effectLst/>
                <a:latin typeface="Calibri body"/>
              </a:rPr>
            </a:br>
            <a:r>
              <a:rPr kumimoji="0" lang="en-US" altLang="en-US" sz="2000" b="0" i="0" u="none" strike="noStrike" cap="none" normalizeH="0" baseline="0" dirty="0">
                <a:ln>
                  <a:noFill/>
                </a:ln>
                <a:solidFill>
                  <a:schemeClr val="tx1"/>
                </a:solidFill>
                <a:effectLst/>
                <a:latin typeface="Calibri body"/>
              </a:rPr>
              <a:t>Personalize the user experience with recommendations, and ensure faster, reliable deliveries for greater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Increase Marketing &amp; Promotions</a:t>
            </a:r>
            <a:br>
              <a:rPr kumimoji="0" lang="en-US" altLang="en-US" sz="2000" b="0" i="0" u="none" strike="noStrike" cap="none" normalizeH="0" baseline="0" dirty="0">
                <a:ln>
                  <a:noFill/>
                </a:ln>
                <a:solidFill>
                  <a:schemeClr val="tx1"/>
                </a:solidFill>
                <a:effectLst/>
                <a:latin typeface="Calibri body"/>
              </a:rPr>
            </a:br>
            <a:r>
              <a:rPr kumimoji="0" lang="en-US" altLang="en-US" sz="2000" b="0" i="0" u="none" strike="noStrike" cap="none" normalizeH="0" baseline="0" dirty="0">
                <a:ln>
                  <a:noFill/>
                </a:ln>
                <a:solidFill>
                  <a:schemeClr val="tx1"/>
                </a:solidFill>
                <a:effectLst/>
                <a:latin typeface="Calibri body"/>
              </a:rPr>
              <a:t>Invest in targeted digital ads, referral programs, and seasonal promotions to attract and retain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Leverage Strategic Partnerships</a:t>
            </a:r>
            <a:br>
              <a:rPr kumimoji="0" lang="en-US" altLang="en-US" sz="2000" b="0" i="0" u="none" strike="noStrike" cap="none" normalizeH="0" baseline="0" dirty="0">
                <a:ln>
                  <a:noFill/>
                </a:ln>
                <a:solidFill>
                  <a:schemeClr val="tx1"/>
                </a:solidFill>
                <a:effectLst/>
                <a:latin typeface="Calibri body"/>
              </a:rPr>
            </a:br>
            <a:r>
              <a:rPr kumimoji="0" lang="en-US" altLang="en-US" sz="2000" b="0" i="0" u="none" strike="noStrike" cap="none" normalizeH="0" baseline="0" dirty="0">
                <a:ln>
                  <a:noFill/>
                </a:ln>
                <a:solidFill>
                  <a:schemeClr val="tx1"/>
                </a:solidFill>
                <a:effectLst/>
                <a:latin typeface="Calibri body"/>
              </a:rPr>
              <a:t>Partner with popular restaurants, corporates, and food brands to increase visibility and drive bulk orders.</a:t>
            </a:r>
          </a:p>
        </p:txBody>
      </p:sp>
    </p:spTree>
    <p:extLst>
      <p:ext uri="{BB962C8B-B14F-4D97-AF65-F5344CB8AC3E}">
        <p14:creationId xmlns:p14="http://schemas.microsoft.com/office/powerpoint/2010/main" val="364939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17A245-FE19-6C54-B141-2838395C9241}"/>
              </a:ext>
            </a:extLst>
          </p:cNvPr>
          <p:cNvSpPr/>
          <p:nvPr/>
        </p:nvSpPr>
        <p:spPr>
          <a:xfrm>
            <a:off x="4581831" y="341671"/>
            <a:ext cx="7433188" cy="3087329"/>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6BF0062-55CB-7C23-3BE9-3E9FDDD4130B}"/>
              </a:ext>
            </a:extLst>
          </p:cNvPr>
          <p:cNvSpPr>
            <a:spLocks noGrp="1"/>
          </p:cNvSpPr>
          <p:nvPr>
            <p:ph idx="1"/>
          </p:nvPr>
        </p:nvSpPr>
        <p:spPr>
          <a:xfrm>
            <a:off x="5004620" y="550606"/>
            <a:ext cx="6349180" cy="5692878"/>
          </a:xfrm>
        </p:spPr>
        <p:txBody>
          <a:bodyPr>
            <a:normAutofit/>
          </a:bodyPr>
          <a:lstStyle/>
          <a:p>
            <a:pPr marL="0" indent="0">
              <a:buNone/>
            </a:pPr>
            <a:r>
              <a:rPr lang="en-US" b="1" dirty="0">
                <a:solidFill>
                  <a:srgbClr val="C00000"/>
                </a:solidFill>
                <a:latin typeface="Copperplate Gothic Bold" panose="020E0705020206020404" pitchFamily="34" charset="0"/>
              </a:rPr>
              <a:t>Conclusion:</a:t>
            </a:r>
          </a:p>
          <a:p>
            <a:pPr marL="0" indent="0" algn="just">
              <a:buNone/>
            </a:pPr>
            <a:r>
              <a:rPr lang="en-US" sz="2400" dirty="0"/>
              <a:t>The analysis of this Zomato dataset provided key insights into customer preferences, popular cuisines, cost dynamics, and operational efficiencies. </a:t>
            </a:r>
          </a:p>
          <a:p>
            <a:pPr marL="0" indent="0">
              <a:buNone/>
            </a:pPr>
            <a:endParaRPr lang="en-IN" dirty="0">
              <a:latin typeface="Aptos Narrow" panose="020B0004020202020204" pitchFamily="34" charset="0"/>
            </a:endParaRPr>
          </a:p>
        </p:txBody>
      </p:sp>
    </p:spTree>
    <p:extLst>
      <p:ext uri="{BB962C8B-B14F-4D97-AF65-F5344CB8AC3E}">
        <p14:creationId xmlns:p14="http://schemas.microsoft.com/office/powerpoint/2010/main" val="1266716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64672-27BE-F8DD-B59A-97318FF906F0}"/>
              </a:ext>
            </a:extLst>
          </p:cNvPr>
          <p:cNvSpPr/>
          <p:nvPr/>
        </p:nvSpPr>
        <p:spPr>
          <a:xfrm>
            <a:off x="983226" y="1691148"/>
            <a:ext cx="10343535" cy="3352800"/>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361ADC7-7274-D2E3-5A45-05F373C1A293}"/>
              </a:ext>
            </a:extLst>
          </p:cNvPr>
          <p:cNvSpPr>
            <a:spLocks noGrp="1"/>
          </p:cNvSpPr>
          <p:nvPr>
            <p:ph idx="1"/>
          </p:nvPr>
        </p:nvSpPr>
        <p:spPr>
          <a:xfrm>
            <a:off x="1705896" y="2556387"/>
            <a:ext cx="8898194" cy="2290916"/>
          </a:xfrm>
        </p:spPr>
        <p:txBody>
          <a:bodyPr>
            <a:normAutofit fontScale="92500"/>
          </a:bodyPr>
          <a:lstStyle/>
          <a:p>
            <a:pPr marL="0" indent="0">
              <a:buNone/>
            </a:pPr>
            <a:r>
              <a:rPr lang="en-IN" sz="10900" dirty="0">
                <a:solidFill>
                  <a:srgbClr val="C00000"/>
                </a:solidFill>
                <a:latin typeface="Copperplate Gothic Bold" panose="020E0705020206020404" pitchFamily="34" charset="0"/>
              </a:rPr>
              <a:t>THANK YOU</a:t>
            </a:r>
          </a:p>
        </p:txBody>
      </p:sp>
      <p:pic>
        <p:nvPicPr>
          <p:cNvPr id="5" name="Content Placeholder 5">
            <a:extLst>
              <a:ext uri="{FF2B5EF4-FFF2-40B4-BE49-F238E27FC236}">
                <a16:creationId xmlns:a16="http://schemas.microsoft.com/office/drawing/2014/main" id="{62A1C047-939B-6987-0535-C1453243200D}"/>
              </a:ext>
            </a:extLst>
          </p:cNvPr>
          <p:cNvPicPr>
            <a:picLocks noChangeAspect="1"/>
          </p:cNvPicPr>
          <p:nvPr/>
        </p:nvPicPr>
        <p:blipFill>
          <a:blip r:embed="rId3"/>
          <a:stretch>
            <a:fillRect/>
          </a:stretch>
        </p:blipFill>
        <p:spPr>
          <a:xfrm>
            <a:off x="8716295" y="4267621"/>
            <a:ext cx="3333136" cy="2384006"/>
          </a:xfrm>
          <a:prstGeom prst="rect">
            <a:avLst/>
          </a:prstGeom>
        </p:spPr>
      </p:pic>
    </p:spTree>
    <p:extLst>
      <p:ext uri="{BB962C8B-B14F-4D97-AF65-F5344CB8AC3E}">
        <p14:creationId xmlns:p14="http://schemas.microsoft.com/office/powerpoint/2010/main" val="39173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8EE04-EA31-BE38-2000-D18B97E34C1B}"/>
              </a:ext>
            </a:extLst>
          </p:cNvPr>
          <p:cNvSpPr/>
          <p:nvPr/>
        </p:nvSpPr>
        <p:spPr>
          <a:xfrm>
            <a:off x="0" y="0"/>
            <a:ext cx="6204155" cy="6858000"/>
          </a:xfrm>
          <a:prstGeom prst="rect">
            <a:avLst/>
          </a:prstGeom>
          <a:solidFill>
            <a:schemeClr val="bg1"/>
          </a:solidFill>
          <a:ln w="19050">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35710002-5526-9E7B-FB70-0C01653220F4}"/>
              </a:ext>
            </a:extLst>
          </p:cNvPr>
          <p:cNvSpPr>
            <a:spLocks noGrp="1"/>
          </p:cNvSpPr>
          <p:nvPr>
            <p:ph type="title"/>
          </p:nvPr>
        </p:nvSpPr>
        <p:spPr/>
        <p:txBody>
          <a:bodyPr/>
          <a:lstStyle/>
          <a:p>
            <a:r>
              <a:rPr lang="en-US" dirty="0">
                <a:solidFill>
                  <a:srgbClr val="C00000"/>
                </a:solidFill>
                <a:latin typeface="Copperplate Gothic Bold" panose="020E0705020206020404" pitchFamily="34" charset="0"/>
              </a:rPr>
              <a:t>About Zomato</a:t>
            </a:r>
            <a:endParaRPr lang="en-IN" dirty="0">
              <a:solidFill>
                <a:srgbClr val="C00000"/>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F7B220F0-495F-E7B1-DA3D-00E42EB7A016}"/>
              </a:ext>
            </a:extLst>
          </p:cNvPr>
          <p:cNvSpPr>
            <a:spLocks noGrp="1"/>
          </p:cNvSpPr>
          <p:nvPr>
            <p:ph idx="1"/>
          </p:nvPr>
        </p:nvSpPr>
        <p:spPr>
          <a:xfrm>
            <a:off x="838200" y="1690688"/>
            <a:ext cx="5021826" cy="4486275"/>
          </a:xfrm>
        </p:spPr>
        <p:txBody>
          <a:bodyPr>
            <a:normAutofit lnSpcReduction="10000"/>
          </a:bodyPr>
          <a:lstStyle/>
          <a:p>
            <a:r>
              <a:rPr lang="en-US" sz="1900" b="1" i="0" dirty="0">
                <a:solidFill>
                  <a:schemeClr val="tx1">
                    <a:lumMod val="95000"/>
                    <a:lumOff val="5000"/>
                  </a:schemeClr>
                </a:solidFill>
                <a:effectLst/>
                <a:latin typeface="Okra"/>
              </a:rPr>
              <a:t>Launched in 2010, Zomato technology platform connects customers, restaurant partners and delivery partners, serving their multiple needs. </a:t>
            </a:r>
          </a:p>
          <a:p>
            <a:r>
              <a:rPr lang="en-US" sz="1900" b="1" i="0" dirty="0">
                <a:solidFill>
                  <a:schemeClr val="tx1">
                    <a:lumMod val="95000"/>
                    <a:lumOff val="5000"/>
                  </a:schemeClr>
                </a:solidFill>
                <a:effectLst/>
                <a:latin typeface="Okra"/>
              </a:rPr>
              <a:t>Customers use Zomato platform to search and discover restaurants, read and write customer generated reviews and upload photos, order food delivery, book a table and make payments while dining-out at restaurants.</a:t>
            </a:r>
          </a:p>
          <a:p>
            <a:r>
              <a:rPr lang="en-US" sz="1900" b="1" i="0" dirty="0">
                <a:solidFill>
                  <a:schemeClr val="tx1">
                    <a:lumMod val="95000"/>
                    <a:lumOff val="5000"/>
                  </a:schemeClr>
                </a:solidFill>
                <a:effectLst/>
                <a:latin typeface="Okra"/>
              </a:rPr>
              <a:t>On the other hand, Zomato also provides restaurant partners with industry-specific marketing tools which enable them to engage and acquire customers to grow their business while also providing a reliable and efficient last mile delivery service</a:t>
            </a:r>
            <a:r>
              <a:rPr lang="en-US" sz="2000" b="1" i="0" dirty="0">
                <a:solidFill>
                  <a:schemeClr val="tx1">
                    <a:lumMod val="95000"/>
                    <a:lumOff val="5000"/>
                  </a:schemeClr>
                </a:solidFill>
                <a:effectLst/>
                <a:latin typeface="Okra"/>
              </a:rPr>
              <a:t>. </a:t>
            </a:r>
            <a:endParaRPr lang="en-IN" sz="2000" b="1" dirty="0">
              <a:solidFill>
                <a:schemeClr val="tx1">
                  <a:lumMod val="95000"/>
                  <a:lumOff val="5000"/>
                </a:schemeClr>
              </a:solidFill>
            </a:endParaRPr>
          </a:p>
        </p:txBody>
      </p:sp>
    </p:spTree>
    <p:extLst>
      <p:ext uri="{BB962C8B-B14F-4D97-AF65-F5344CB8AC3E}">
        <p14:creationId xmlns:p14="http://schemas.microsoft.com/office/powerpoint/2010/main" val="162230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582665-B683-0667-B94B-F242F767C694}"/>
              </a:ext>
            </a:extLst>
          </p:cNvPr>
          <p:cNvSpPr/>
          <p:nvPr/>
        </p:nvSpPr>
        <p:spPr>
          <a:xfrm>
            <a:off x="196645" y="157316"/>
            <a:ext cx="11788878" cy="6567949"/>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5D742D-900F-020C-9521-7A1AD781217F}"/>
              </a:ext>
            </a:extLst>
          </p:cNvPr>
          <p:cNvSpPr>
            <a:spLocks noGrp="1"/>
          </p:cNvSpPr>
          <p:nvPr>
            <p:ph type="title"/>
          </p:nvPr>
        </p:nvSpPr>
        <p:spPr>
          <a:xfrm>
            <a:off x="838200" y="365126"/>
            <a:ext cx="10515600" cy="1040888"/>
          </a:xfrm>
        </p:spPr>
        <p:txBody>
          <a:bodyPr/>
          <a:lstStyle/>
          <a:p>
            <a:r>
              <a:rPr lang="en-IN" dirty="0">
                <a:solidFill>
                  <a:srgbClr val="C00000"/>
                </a:solidFill>
                <a:latin typeface="Copperplate Gothic Bold" panose="020E0705020206020404" pitchFamily="34" charset="0"/>
              </a:rPr>
              <a:t>About Dataset</a:t>
            </a:r>
          </a:p>
        </p:txBody>
      </p:sp>
      <p:sp>
        <p:nvSpPr>
          <p:cNvPr id="3" name="Content Placeholder 2">
            <a:extLst>
              <a:ext uri="{FF2B5EF4-FFF2-40B4-BE49-F238E27FC236}">
                <a16:creationId xmlns:a16="http://schemas.microsoft.com/office/drawing/2014/main" id="{59094448-8AD6-3CD1-6D6B-C75C9CF39CE4}"/>
              </a:ext>
            </a:extLst>
          </p:cNvPr>
          <p:cNvSpPr>
            <a:spLocks noGrp="1"/>
          </p:cNvSpPr>
          <p:nvPr>
            <p:ph idx="1"/>
          </p:nvPr>
        </p:nvSpPr>
        <p:spPr>
          <a:xfrm>
            <a:off x="838200" y="1406014"/>
            <a:ext cx="10515600" cy="4770949"/>
          </a:xfrm>
        </p:spPr>
        <p:txBody>
          <a:bodyPr>
            <a:normAutofit/>
          </a:bodyPr>
          <a:lstStyle/>
          <a:p>
            <a:r>
              <a:rPr lang="en-US" dirty="0">
                <a:latin typeface="Aptos Narrow" panose="020B0004020202020204" pitchFamily="34" charset="0"/>
              </a:rPr>
              <a:t>The dataset is derived from Zomato's public repository or relevant sources and contains information about restaurants, their ratings, cuisines, cost, etc.</a:t>
            </a:r>
          </a:p>
          <a:p>
            <a:r>
              <a:rPr lang="en-US" dirty="0">
                <a:latin typeface="Aptos Narrow" panose="020B0004020202020204" pitchFamily="34" charset="0"/>
              </a:rPr>
              <a:t>There are total 9551 rows with 31 attribute all together.</a:t>
            </a:r>
          </a:p>
          <a:p>
            <a:pPr>
              <a:buFont typeface="Arial" panose="020B0604020202020204" pitchFamily="34" charset="0"/>
              <a:buChar char="•"/>
            </a:pPr>
            <a:r>
              <a:rPr lang="en-US" b="1" dirty="0">
                <a:latin typeface="Aptos Narrow" panose="020B0004020202020204" pitchFamily="34" charset="0"/>
              </a:rPr>
              <a:t> </a:t>
            </a:r>
            <a:r>
              <a:rPr lang="en-US" b="1" dirty="0">
                <a:solidFill>
                  <a:srgbClr val="C00000"/>
                </a:solidFill>
                <a:latin typeface="Aptos Narrow" panose="020B0004020202020204" pitchFamily="34" charset="0"/>
              </a:rPr>
              <a:t>Attributes Includes</a:t>
            </a:r>
            <a:r>
              <a:rPr lang="en-US" dirty="0">
                <a:latin typeface="Aptos Narrow" panose="020B0004020202020204" pitchFamily="34" charset="0"/>
              </a:rPr>
              <a:t>: Restaurant Name, Location/City, Cuisine Type, Average Cost for Two, Ratings, Date range, Indian Rs cost, $ cost, etc.</a:t>
            </a:r>
          </a:p>
          <a:p>
            <a:pPr>
              <a:buFont typeface="Arial" panose="020B0604020202020204" pitchFamily="34" charset="0"/>
              <a:buChar char="•"/>
            </a:pPr>
            <a:r>
              <a:rPr lang="en-US" dirty="0">
                <a:latin typeface="Aptos Narrow" panose="020B0004020202020204" pitchFamily="34" charset="0"/>
              </a:rPr>
              <a:t>This dataset contains data from year 2010 to 2018.</a:t>
            </a:r>
          </a:p>
          <a:p>
            <a:pPr>
              <a:buFont typeface="Arial" panose="020B0604020202020204" pitchFamily="34" charset="0"/>
              <a:buChar char="•"/>
            </a:pPr>
            <a:r>
              <a:rPr lang="en-US" dirty="0">
                <a:latin typeface="Aptos Narrow" panose="020B0004020202020204" pitchFamily="34" charset="0"/>
              </a:rPr>
              <a:t>The dataset was analyzed to uncover trends in customer preferences, restaurant performance, and delivery efficiency, and to provide actionable insights for Zomato's operations.</a:t>
            </a:r>
          </a:p>
          <a:p>
            <a:pPr>
              <a:buFont typeface="Arial" panose="020B0604020202020204" pitchFamily="34" charset="0"/>
              <a:buChar char="•"/>
            </a:pPr>
            <a:endParaRPr lang="en-US" dirty="0">
              <a:latin typeface="Aptos Narrow" panose="020B0004020202020204" pitchFamily="34" charset="0"/>
            </a:endParaRPr>
          </a:p>
          <a:p>
            <a:pPr marL="0" indent="0">
              <a:buNone/>
            </a:pPr>
            <a:endParaRPr lang="en-US" dirty="0">
              <a:latin typeface="Aptos Narrow" panose="020B0004020202020204" pitchFamily="34" charset="0"/>
            </a:endParaRPr>
          </a:p>
          <a:p>
            <a:endParaRPr lang="en-IN" dirty="0">
              <a:latin typeface="Aptos Narrow" panose="020B0004020202020204" pitchFamily="34" charset="0"/>
            </a:endParaRPr>
          </a:p>
        </p:txBody>
      </p:sp>
    </p:spTree>
    <p:extLst>
      <p:ext uri="{BB962C8B-B14F-4D97-AF65-F5344CB8AC3E}">
        <p14:creationId xmlns:p14="http://schemas.microsoft.com/office/powerpoint/2010/main" val="217065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96C7B-95DA-1D28-8AA6-397D3B0C22B4}"/>
              </a:ext>
            </a:extLst>
          </p:cNvPr>
          <p:cNvSpPr/>
          <p:nvPr/>
        </p:nvSpPr>
        <p:spPr>
          <a:xfrm>
            <a:off x="157316" y="108155"/>
            <a:ext cx="11739716" cy="6548284"/>
          </a:xfrm>
          <a:prstGeom prst="rect">
            <a:avLst/>
          </a:prstGeom>
          <a:solidFill>
            <a:schemeClr val="bg1"/>
          </a:solidFill>
          <a:ln w="28575">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BB5642-7A85-326C-D804-EB96D20C5DB0}"/>
              </a:ext>
            </a:extLst>
          </p:cNvPr>
          <p:cNvSpPr>
            <a:spLocks noGrp="1"/>
          </p:cNvSpPr>
          <p:nvPr>
            <p:ph type="title"/>
          </p:nvPr>
        </p:nvSpPr>
        <p:spPr/>
        <p:txBody>
          <a:bodyPr/>
          <a:lstStyle/>
          <a:p>
            <a:r>
              <a:rPr lang="en-IN" dirty="0">
                <a:solidFill>
                  <a:srgbClr val="C00000"/>
                </a:solidFill>
                <a:latin typeface="Copperplate Gothic Bold" panose="020E0705020206020404" pitchFamily="34" charset="0"/>
              </a:rPr>
              <a:t>Challenges faced</a:t>
            </a:r>
          </a:p>
        </p:txBody>
      </p:sp>
      <p:sp>
        <p:nvSpPr>
          <p:cNvPr id="3" name="Content Placeholder 2">
            <a:extLst>
              <a:ext uri="{FF2B5EF4-FFF2-40B4-BE49-F238E27FC236}">
                <a16:creationId xmlns:a16="http://schemas.microsoft.com/office/drawing/2014/main" id="{6449B02B-52B3-33C7-2338-9B35E28F22BF}"/>
              </a:ext>
            </a:extLst>
          </p:cNvPr>
          <p:cNvSpPr>
            <a:spLocks noGrp="1"/>
          </p:cNvSpPr>
          <p:nvPr>
            <p:ph idx="1"/>
          </p:nvPr>
        </p:nvSpPr>
        <p:spPr>
          <a:xfrm>
            <a:off x="838200" y="1337188"/>
            <a:ext cx="10515600" cy="4839776"/>
          </a:xfrm>
        </p:spPr>
        <p:txBody>
          <a:bodyPr>
            <a:normAutofit/>
          </a:bodyPr>
          <a:lstStyle/>
          <a:p>
            <a:pPr marL="0" indent="0" algn="just">
              <a:buNone/>
            </a:pPr>
            <a:r>
              <a:rPr lang="en-US" sz="2000" dirty="0"/>
              <a:t>1. Difficulty: Identifying the most relevant KPIs to add in the project and align them with the business goals was a challenge.</a:t>
            </a:r>
          </a:p>
          <a:p>
            <a:pPr marL="0" indent="0" algn="just">
              <a:buNone/>
            </a:pPr>
            <a:r>
              <a:rPr lang="en-US" sz="2000" b="1" u="sng" dirty="0">
                <a:solidFill>
                  <a:srgbClr val="C00000"/>
                </a:solidFill>
              </a:rPr>
              <a:t>Solution</a:t>
            </a:r>
            <a:r>
              <a:rPr lang="en-US" sz="2000" dirty="0"/>
              <a:t>: I collaborated with my team to ensure that the KPIs were not only meaningful but also actionable. We focused on KPIs that directly impacted key business areas like customer satisfaction and order performance.</a:t>
            </a:r>
          </a:p>
          <a:p>
            <a:pPr marL="0" indent="0" algn="just">
              <a:buNone/>
            </a:pPr>
            <a:r>
              <a:rPr lang="en-US" sz="2000" dirty="0"/>
              <a:t>2. Difficulty: </a:t>
            </a:r>
            <a:r>
              <a:rPr lang="en-US" sz="1800" dirty="0">
                <a:effectLst/>
                <a:latin typeface="Calibri" panose="020F0502020204030204" pitchFamily="34" charset="0"/>
                <a:ea typeface="Calibri" panose="020F0502020204030204" pitchFamily="34" charset="0"/>
                <a:cs typeface="Mangal" panose="02040503050203030202" pitchFamily="18" charset="0"/>
              </a:rPr>
              <a:t>Data Quality and Integration</a:t>
            </a:r>
          </a:p>
          <a:p>
            <a:pPr marL="0" indent="0" algn="just">
              <a:buNone/>
            </a:pPr>
            <a:r>
              <a:rPr lang="en-US" sz="2000" b="1" u="sng" dirty="0">
                <a:solidFill>
                  <a:srgbClr val="C00000"/>
                </a:solidFill>
              </a:rPr>
              <a:t>Solution:</a:t>
            </a:r>
            <a:r>
              <a:rPr lang="en-US" sz="2000" dirty="0"/>
              <a:t> we used data cleaning techniques in Excel and SQL to identify and correct inconsistencies. I also worked with my team to ensure proper data integration and consistency across different systems.</a:t>
            </a:r>
          </a:p>
          <a:p>
            <a:pPr marL="0" indent="0">
              <a:buNone/>
            </a:pPr>
            <a:r>
              <a:rPr lang="en-US" sz="2000" dirty="0">
                <a:latin typeface="Aptos Narrow" panose="020B0004020202020204" pitchFamily="34" charset="0"/>
              </a:rPr>
              <a:t>3. Difficulty: Dashboard Design : Designing dashboards that were both informative and easy to understand, while balancing the need for interactivity and simplicity, was a struggle.</a:t>
            </a:r>
          </a:p>
          <a:p>
            <a:pPr marL="0" indent="0">
              <a:buNone/>
            </a:pPr>
            <a:r>
              <a:rPr lang="en-US" sz="2000" b="1" u="sng" dirty="0">
                <a:solidFill>
                  <a:srgbClr val="C00000"/>
                </a:solidFill>
                <a:latin typeface="Aptos Narrow" panose="020B0004020202020204" pitchFamily="34" charset="0"/>
              </a:rPr>
              <a:t>Solution:</a:t>
            </a:r>
            <a:r>
              <a:rPr lang="en-US" sz="2000" dirty="0">
                <a:latin typeface="Aptos Narrow" panose="020B0004020202020204" pitchFamily="34" charset="0"/>
              </a:rPr>
              <a:t> we focused on the end-user experience by keeping the dashboard simple and intuitive. we used logical groupings, clear visual cues, and interactivity like filters to make the data accessible without overwhelming the user.</a:t>
            </a:r>
            <a:endParaRPr lang="en-IN" sz="2000" dirty="0">
              <a:latin typeface="Aptos Narrow" panose="020B0004020202020204" pitchFamily="34" charset="0"/>
            </a:endParaRPr>
          </a:p>
          <a:p>
            <a:pPr marL="0" indent="0" algn="just">
              <a:buNone/>
            </a:pPr>
            <a:endParaRPr lang="en-IN" sz="2000" dirty="0"/>
          </a:p>
        </p:txBody>
      </p:sp>
    </p:spTree>
    <p:extLst>
      <p:ext uri="{BB962C8B-B14F-4D97-AF65-F5344CB8AC3E}">
        <p14:creationId xmlns:p14="http://schemas.microsoft.com/office/powerpoint/2010/main" val="368210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09BC2C-AD3D-C926-D432-4F6BE815AA18}"/>
              </a:ext>
            </a:extLst>
          </p:cNvPr>
          <p:cNvSpPr/>
          <p:nvPr/>
        </p:nvSpPr>
        <p:spPr>
          <a:xfrm>
            <a:off x="0" y="0"/>
            <a:ext cx="12192000" cy="6858000"/>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1B190F6-157C-2AA3-BFB4-FED7E1AEE803}"/>
              </a:ext>
            </a:extLst>
          </p:cNvPr>
          <p:cNvSpPr>
            <a:spLocks noGrp="1"/>
          </p:cNvSpPr>
          <p:nvPr>
            <p:ph type="title"/>
          </p:nvPr>
        </p:nvSpPr>
        <p:spPr>
          <a:xfrm>
            <a:off x="838200" y="383458"/>
            <a:ext cx="10515600" cy="629266"/>
          </a:xfrm>
        </p:spPr>
        <p:txBody>
          <a:bodyPr>
            <a:normAutofit fontScale="90000"/>
          </a:bodyPr>
          <a:lstStyle/>
          <a:p>
            <a:r>
              <a:rPr lang="en-IN" dirty="0">
                <a:solidFill>
                  <a:srgbClr val="C00000"/>
                </a:solidFill>
                <a:latin typeface="Copperplate Gothic Bold" panose="020E0705020206020404" pitchFamily="34" charset="0"/>
              </a:rPr>
              <a:t>Excel Dashboard</a:t>
            </a:r>
          </a:p>
        </p:txBody>
      </p:sp>
      <p:pic>
        <p:nvPicPr>
          <p:cNvPr id="5" name="Content Placeholder 4">
            <a:extLst>
              <a:ext uri="{FF2B5EF4-FFF2-40B4-BE49-F238E27FC236}">
                <a16:creationId xmlns:a16="http://schemas.microsoft.com/office/drawing/2014/main" id="{A83F0486-3B0B-319A-D026-723D8239B1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838" y="1111045"/>
            <a:ext cx="11493677" cy="5211097"/>
          </a:xfrm>
        </p:spPr>
      </p:pic>
    </p:spTree>
    <p:extLst>
      <p:ext uri="{BB962C8B-B14F-4D97-AF65-F5344CB8AC3E}">
        <p14:creationId xmlns:p14="http://schemas.microsoft.com/office/powerpoint/2010/main" val="373359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A06D7-7B94-99A6-1B35-0710007FAC3D}"/>
              </a:ext>
            </a:extLst>
          </p:cNvPr>
          <p:cNvSpPr/>
          <p:nvPr/>
        </p:nvSpPr>
        <p:spPr>
          <a:xfrm>
            <a:off x="0" y="0"/>
            <a:ext cx="12103510" cy="6857999"/>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85BD341-A800-599A-E367-BA72932951F0}"/>
              </a:ext>
            </a:extLst>
          </p:cNvPr>
          <p:cNvSpPr>
            <a:spLocks noGrp="1"/>
          </p:cNvSpPr>
          <p:nvPr>
            <p:ph type="title"/>
          </p:nvPr>
        </p:nvSpPr>
        <p:spPr>
          <a:xfrm>
            <a:off x="838200" y="365126"/>
            <a:ext cx="10515600" cy="726255"/>
          </a:xfrm>
        </p:spPr>
        <p:txBody>
          <a:bodyPr/>
          <a:lstStyle/>
          <a:p>
            <a:r>
              <a:rPr lang="en-IN" dirty="0">
                <a:solidFill>
                  <a:srgbClr val="C00000"/>
                </a:solidFill>
                <a:latin typeface="Copperplate Gothic Bold" panose="020E0705020206020404" pitchFamily="34" charset="0"/>
              </a:rPr>
              <a:t>Power BI Dashboard</a:t>
            </a:r>
          </a:p>
        </p:txBody>
      </p:sp>
      <p:pic>
        <p:nvPicPr>
          <p:cNvPr id="6" name="Content Placeholder 5">
            <a:extLst>
              <a:ext uri="{FF2B5EF4-FFF2-40B4-BE49-F238E27FC236}">
                <a16:creationId xmlns:a16="http://schemas.microsoft.com/office/drawing/2014/main" id="{3AAC5CA0-A04E-EEF5-2200-20A4553D1C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190" y="1268361"/>
            <a:ext cx="10999610" cy="5034116"/>
          </a:xfrm>
        </p:spPr>
      </p:pic>
    </p:spTree>
    <p:extLst>
      <p:ext uri="{BB962C8B-B14F-4D97-AF65-F5344CB8AC3E}">
        <p14:creationId xmlns:p14="http://schemas.microsoft.com/office/powerpoint/2010/main" val="106269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CC5292-A9D7-0231-3156-E4E7A9829A7A}"/>
              </a:ext>
            </a:extLst>
          </p:cNvPr>
          <p:cNvSpPr/>
          <p:nvPr/>
        </p:nvSpPr>
        <p:spPr>
          <a:xfrm>
            <a:off x="0" y="0"/>
            <a:ext cx="12093677" cy="6858000"/>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6E837F9-C74D-CE50-4F75-702644099753}"/>
              </a:ext>
            </a:extLst>
          </p:cNvPr>
          <p:cNvSpPr>
            <a:spLocks noGrp="1"/>
          </p:cNvSpPr>
          <p:nvPr>
            <p:ph type="title"/>
          </p:nvPr>
        </p:nvSpPr>
        <p:spPr>
          <a:xfrm>
            <a:off x="838200" y="365126"/>
            <a:ext cx="10515600" cy="804914"/>
          </a:xfrm>
        </p:spPr>
        <p:txBody>
          <a:bodyPr/>
          <a:lstStyle/>
          <a:p>
            <a:r>
              <a:rPr lang="en-IN" dirty="0">
                <a:solidFill>
                  <a:srgbClr val="C00000"/>
                </a:solidFill>
                <a:latin typeface="Copperplate Gothic Bold" panose="020E0705020206020404" pitchFamily="34" charset="0"/>
              </a:rPr>
              <a:t>Tableau Dashboard</a:t>
            </a:r>
          </a:p>
        </p:txBody>
      </p:sp>
      <p:pic>
        <p:nvPicPr>
          <p:cNvPr id="6" name="Content Placeholder 5">
            <a:extLst>
              <a:ext uri="{FF2B5EF4-FFF2-40B4-BE49-F238E27FC236}">
                <a16:creationId xmlns:a16="http://schemas.microsoft.com/office/drawing/2014/main" id="{7CF61FB0-5618-FAE3-E544-4790A5CFF7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136" y="1054725"/>
            <a:ext cx="11523406" cy="5438149"/>
          </a:xfrm>
        </p:spPr>
      </p:pic>
    </p:spTree>
    <p:extLst>
      <p:ext uri="{BB962C8B-B14F-4D97-AF65-F5344CB8AC3E}">
        <p14:creationId xmlns:p14="http://schemas.microsoft.com/office/powerpoint/2010/main" val="419107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31E89-61F4-9469-683C-0BC6F1602C02}"/>
              </a:ext>
            </a:extLst>
          </p:cNvPr>
          <p:cNvSpPr/>
          <p:nvPr/>
        </p:nvSpPr>
        <p:spPr>
          <a:xfrm>
            <a:off x="0" y="0"/>
            <a:ext cx="12192000" cy="6857999"/>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D98E90A-B0A1-412A-1F53-90D55B9A9CAA}"/>
              </a:ext>
            </a:extLst>
          </p:cNvPr>
          <p:cNvSpPr>
            <a:spLocks noGrp="1"/>
          </p:cNvSpPr>
          <p:nvPr>
            <p:ph type="title"/>
          </p:nvPr>
        </p:nvSpPr>
        <p:spPr>
          <a:xfrm>
            <a:off x="838200" y="327640"/>
            <a:ext cx="10515600" cy="559107"/>
          </a:xfrm>
        </p:spPr>
        <p:txBody>
          <a:bodyPr>
            <a:normAutofit fontScale="90000"/>
          </a:bodyPr>
          <a:lstStyle/>
          <a:p>
            <a:r>
              <a:rPr lang="en-IN" dirty="0">
                <a:solidFill>
                  <a:srgbClr val="C00000"/>
                </a:solidFill>
                <a:latin typeface="Copperplate Gothic Bold" panose="020E0705020206020404" pitchFamily="34" charset="0"/>
              </a:rPr>
              <a:t>SQL Queries</a:t>
            </a:r>
          </a:p>
        </p:txBody>
      </p:sp>
      <p:pic>
        <p:nvPicPr>
          <p:cNvPr id="8" name="Picture 7">
            <a:extLst>
              <a:ext uri="{FF2B5EF4-FFF2-40B4-BE49-F238E27FC236}">
                <a16:creationId xmlns:a16="http://schemas.microsoft.com/office/drawing/2014/main" id="{DE4A3B7C-C34C-D4A7-1BD0-E985E53E5D4F}"/>
              </a:ext>
            </a:extLst>
          </p:cNvPr>
          <p:cNvPicPr>
            <a:picLocks noChangeAspect="1"/>
          </p:cNvPicPr>
          <p:nvPr/>
        </p:nvPicPr>
        <p:blipFill>
          <a:blip r:embed="rId3"/>
          <a:stretch>
            <a:fillRect/>
          </a:stretch>
        </p:blipFill>
        <p:spPr>
          <a:xfrm>
            <a:off x="651820" y="2051870"/>
            <a:ext cx="3231922" cy="3817988"/>
          </a:xfrm>
          <a:prstGeom prst="rect">
            <a:avLst/>
          </a:prstGeom>
        </p:spPr>
      </p:pic>
      <p:pic>
        <p:nvPicPr>
          <p:cNvPr id="10" name="Picture 9">
            <a:extLst>
              <a:ext uri="{FF2B5EF4-FFF2-40B4-BE49-F238E27FC236}">
                <a16:creationId xmlns:a16="http://schemas.microsoft.com/office/drawing/2014/main" id="{86E090DB-7AF3-C730-08CA-EFC1B861B3F6}"/>
              </a:ext>
            </a:extLst>
          </p:cNvPr>
          <p:cNvPicPr>
            <a:picLocks noChangeAspect="1"/>
          </p:cNvPicPr>
          <p:nvPr/>
        </p:nvPicPr>
        <p:blipFill>
          <a:blip r:embed="rId4"/>
          <a:stretch>
            <a:fillRect/>
          </a:stretch>
        </p:blipFill>
        <p:spPr>
          <a:xfrm>
            <a:off x="651820" y="826669"/>
            <a:ext cx="5159046" cy="1148388"/>
          </a:xfrm>
          <a:prstGeom prst="rect">
            <a:avLst/>
          </a:prstGeom>
        </p:spPr>
      </p:pic>
      <p:pic>
        <p:nvPicPr>
          <p:cNvPr id="12" name="Picture 11">
            <a:extLst>
              <a:ext uri="{FF2B5EF4-FFF2-40B4-BE49-F238E27FC236}">
                <a16:creationId xmlns:a16="http://schemas.microsoft.com/office/drawing/2014/main" id="{F31AF06E-0F22-3222-C5EF-60D3875A48FA}"/>
              </a:ext>
            </a:extLst>
          </p:cNvPr>
          <p:cNvPicPr>
            <a:picLocks noChangeAspect="1"/>
          </p:cNvPicPr>
          <p:nvPr/>
        </p:nvPicPr>
        <p:blipFill>
          <a:blip r:embed="rId5"/>
          <a:stretch>
            <a:fillRect/>
          </a:stretch>
        </p:blipFill>
        <p:spPr>
          <a:xfrm>
            <a:off x="4597380" y="1364278"/>
            <a:ext cx="6661641" cy="2411309"/>
          </a:xfrm>
          <a:prstGeom prst="rect">
            <a:avLst/>
          </a:prstGeom>
        </p:spPr>
      </p:pic>
      <p:pic>
        <p:nvPicPr>
          <p:cNvPr id="14" name="Picture 13">
            <a:extLst>
              <a:ext uri="{FF2B5EF4-FFF2-40B4-BE49-F238E27FC236}">
                <a16:creationId xmlns:a16="http://schemas.microsoft.com/office/drawing/2014/main" id="{81C0D9F3-CE75-2732-513D-4E0C93B12206}"/>
              </a:ext>
            </a:extLst>
          </p:cNvPr>
          <p:cNvPicPr>
            <a:picLocks noChangeAspect="1"/>
          </p:cNvPicPr>
          <p:nvPr/>
        </p:nvPicPr>
        <p:blipFill>
          <a:blip r:embed="rId6"/>
          <a:stretch>
            <a:fillRect/>
          </a:stretch>
        </p:blipFill>
        <p:spPr>
          <a:xfrm>
            <a:off x="4427971" y="3779609"/>
            <a:ext cx="2438740" cy="1428949"/>
          </a:xfrm>
          <a:prstGeom prst="rect">
            <a:avLst/>
          </a:prstGeom>
        </p:spPr>
      </p:pic>
      <p:pic>
        <p:nvPicPr>
          <p:cNvPr id="15" name="Picture 14">
            <a:extLst>
              <a:ext uri="{FF2B5EF4-FFF2-40B4-BE49-F238E27FC236}">
                <a16:creationId xmlns:a16="http://schemas.microsoft.com/office/drawing/2014/main" id="{D93ABA6C-CC73-E596-4D7A-0FBCBFD20514}"/>
              </a:ext>
            </a:extLst>
          </p:cNvPr>
          <p:cNvPicPr>
            <a:picLocks noChangeAspect="1"/>
          </p:cNvPicPr>
          <p:nvPr/>
        </p:nvPicPr>
        <p:blipFill>
          <a:blip r:embed="rId7"/>
          <a:stretch>
            <a:fillRect/>
          </a:stretch>
        </p:blipFill>
        <p:spPr>
          <a:xfrm>
            <a:off x="7410940" y="3049485"/>
            <a:ext cx="3687174" cy="2889199"/>
          </a:xfrm>
          <a:prstGeom prst="rect">
            <a:avLst/>
          </a:prstGeom>
          <a:ln>
            <a:solidFill>
              <a:schemeClr val="bg1"/>
            </a:solidFill>
          </a:ln>
        </p:spPr>
      </p:pic>
    </p:spTree>
    <p:extLst>
      <p:ext uri="{BB962C8B-B14F-4D97-AF65-F5344CB8AC3E}">
        <p14:creationId xmlns:p14="http://schemas.microsoft.com/office/powerpoint/2010/main" val="28661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3E2524-B261-70CB-0D9F-94FB521B6369}"/>
              </a:ext>
            </a:extLst>
          </p:cNvPr>
          <p:cNvSpPr/>
          <p:nvPr/>
        </p:nvSpPr>
        <p:spPr>
          <a:xfrm>
            <a:off x="117987" y="98323"/>
            <a:ext cx="11946194" cy="6646606"/>
          </a:xfrm>
          <a:prstGeom prst="rect">
            <a:avLst/>
          </a:prstGeom>
          <a:solidFill>
            <a:schemeClr val="bg1"/>
          </a:solidFill>
          <a:ln>
            <a:solidFill>
              <a:srgbClr val="C00000"/>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18FD6B9-146E-BBC0-EF31-A6F174281328}"/>
              </a:ext>
            </a:extLst>
          </p:cNvPr>
          <p:cNvSpPr>
            <a:spLocks noGrp="1"/>
          </p:cNvSpPr>
          <p:nvPr>
            <p:ph type="title"/>
          </p:nvPr>
        </p:nvSpPr>
        <p:spPr>
          <a:xfrm>
            <a:off x="411726" y="240890"/>
            <a:ext cx="10515600" cy="383458"/>
          </a:xfrm>
        </p:spPr>
        <p:txBody>
          <a:bodyPr>
            <a:normAutofit fontScale="90000"/>
          </a:bodyPr>
          <a:lstStyle/>
          <a:p>
            <a:r>
              <a:rPr lang="en-IN" dirty="0">
                <a:solidFill>
                  <a:srgbClr val="C00000"/>
                </a:solidFill>
                <a:latin typeface="Copperplate Gothic Bold" panose="020E0705020206020404" pitchFamily="34" charset="0"/>
              </a:rPr>
              <a:t>Some Insights</a:t>
            </a:r>
          </a:p>
        </p:txBody>
      </p:sp>
      <p:pic>
        <p:nvPicPr>
          <p:cNvPr id="6" name="Content Placeholder 5">
            <a:extLst>
              <a:ext uri="{FF2B5EF4-FFF2-40B4-BE49-F238E27FC236}">
                <a16:creationId xmlns:a16="http://schemas.microsoft.com/office/drawing/2014/main" id="{92508181-E907-F8E7-01F6-444413C269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192" y="3672348"/>
            <a:ext cx="11149780" cy="2804651"/>
          </a:xfrm>
        </p:spPr>
      </p:pic>
      <p:pic>
        <p:nvPicPr>
          <p:cNvPr id="9" name="Content Placeholder 5">
            <a:extLst>
              <a:ext uri="{FF2B5EF4-FFF2-40B4-BE49-F238E27FC236}">
                <a16:creationId xmlns:a16="http://schemas.microsoft.com/office/drawing/2014/main" id="{F91696FB-1E9C-D3BE-4C69-728F74FB1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60" y="765393"/>
            <a:ext cx="11235812" cy="2804651"/>
          </a:xfrm>
          <a:prstGeom prst="rect">
            <a:avLst/>
          </a:prstGeom>
        </p:spPr>
      </p:pic>
    </p:spTree>
    <p:extLst>
      <p:ext uri="{BB962C8B-B14F-4D97-AF65-F5344CB8AC3E}">
        <p14:creationId xmlns:p14="http://schemas.microsoft.com/office/powerpoint/2010/main" val="3713062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800</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Calibri</vt:lpstr>
      <vt:lpstr>Calibri body</vt:lpstr>
      <vt:lpstr>Calibri Light</vt:lpstr>
      <vt:lpstr>Copperplate Gothic Bold</vt:lpstr>
      <vt:lpstr>Okra</vt:lpstr>
      <vt:lpstr>Office Theme</vt:lpstr>
      <vt:lpstr>ZOMATO ANALYSIS  by Group 1</vt:lpstr>
      <vt:lpstr>About Zomato</vt:lpstr>
      <vt:lpstr>About Dataset</vt:lpstr>
      <vt:lpstr>Challenges faced</vt:lpstr>
      <vt:lpstr>Excel Dashboard</vt:lpstr>
      <vt:lpstr>Power BI Dashboard</vt:lpstr>
      <vt:lpstr>Tableau Dashboard</vt:lpstr>
      <vt:lpstr>SQL Queries</vt:lpstr>
      <vt:lpstr>Some Insights</vt:lpstr>
      <vt:lpstr>PowerPoint Presentation</vt:lpstr>
      <vt:lpstr>Key points</vt:lpstr>
      <vt:lpstr>Importance of Forecasting in Data Analysis</vt:lpstr>
      <vt:lpstr>FORECASTING SALES USING PAST DATA</vt:lpstr>
      <vt:lpstr>Top 5 Reasons for Zomato Sales Downfall</vt:lpstr>
      <vt:lpstr>Top 5 Ways to Boost Zomato's Sales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MISHRA</dc:creator>
  <cp:lastModifiedBy>BHASKAR VENGALA</cp:lastModifiedBy>
  <cp:revision>17</cp:revision>
  <dcterms:created xsi:type="dcterms:W3CDTF">2024-12-04T08:37:14Z</dcterms:created>
  <dcterms:modified xsi:type="dcterms:W3CDTF">2024-12-05T04:25:42Z</dcterms:modified>
</cp:coreProperties>
</file>