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74" r:id="rId14"/>
    <p:sldId id="275" r:id="rId15"/>
    <p:sldId id="276" r:id="rId16"/>
    <p:sldId id="277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HR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07ABC9-DF96-EEF7-A790-2689F7F41919}"/>
              </a:ext>
            </a:extLst>
          </p:cNvPr>
          <p:cNvSpPr txBox="1"/>
          <p:nvPr/>
        </p:nvSpPr>
        <p:spPr>
          <a:xfrm>
            <a:off x="744179" y="4498925"/>
            <a:ext cx="48897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Arsal Khan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Mandeep Singh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Nikita Mishra	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Priyanka Mishra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Supraja Shetty		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Uttamkumar Dwivedi	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Vaibhavi Parab	</a:t>
            </a:r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0F0ED-0F2C-D661-E9F8-829FC11F8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1" y="690368"/>
            <a:ext cx="11847871" cy="5651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6FD413-4C8C-63A0-9928-066B16739C0D}"/>
              </a:ext>
            </a:extLst>
          </p:cNvPr>
          <p:cNvSpPr txBox="1"/>
          <p:nvPr/>
        </p:nvSpPr>
        <p:spPr>
          <a:xfrm>
            <a:off x="432619" y="167148"/>
            <a:ext cx="11041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sto MT" panose="02040603050505030304" pitchFamily="18" charset="0"/>
              </a:rPr>
              <a:t>Excel Dashboard</a:t>
            </a:r>
            <a:endParaRPr lang="en-IN" sz="28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6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56FD2-9A69-9852-D533-E206208E2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" y="688258"/>
            <a:ext cx="11926529" cy="5506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4237E9-9F13-4E88-ADB7-79131D4F8D83}"/>
              </a:ext>
            </a:extLst>
          </p:cNvPr>
          <p:cNvSpPr txBox="1"/>
          <p:nvPr/>
        </p:nvSpPr>
        <p:spPr>
          <a:xfrm>
            <a:off x="285135" y="88490"/>
            <a:ext cx="11808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sto MT" panose="02040603050505030304" pitchFamily="18" charset="0"/>
              </a:rPr>
              <a:t>Power BI Dashboard</a:t>
            </a:r>
            <a:endParaRPr lang="en-IN" sz="28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5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45908E-7FE3-17A9-36FD-676F02105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" y="619432"/>
            <a:ext cx="11857703" cy="56938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E02E45-2D96-05F7-D720-6A81992B69FD}"/>
              </a:ext>
            </a:extLst>
          </p:cNvPr>
          <p:cNvSpPr txBox="1"/>
          <p:nvPr/>
        </p:nvSpPr>
        <p:spPr>
          <a:xfrm>
            <a:off x="176980" y="117987"/>
            <a:ext cx="11838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sto MT" panose="02040603050505030304" pitchFamily="18" charset="0"/>
                <a:ea typeface="Cambria Math" panose="02040503050406030204" pitchFamily="18" charset="0"/>
              </a:rPr>
              <a:t>Tableau Dashboard</a:t>
            </a:r>
            <a:endParaRPr lang="en-IN" sz="2800" dirty="0">
              <a:latin typeface="Calisto MT" panose="020406030505050303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8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507A9B-82F7-96CC-7D09-C959B292D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4" y="137256"/>
            <a:ext cx="5779294" cy="32917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668E9F-5F83-DC5F-E8FA-C8C26341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5" y="3449956"/>
            <a:ext cx="6295759" cy="3408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095BE6-1371-199C-48D8-5785BF815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694" y="0"/>
            <a:ext cx="6189132" cy="39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7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C3C9-E469-DFAE-A807-CD21516F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EF5C-5FC2-B973-39AA-5B11BAC99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7321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Summary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Attrition and dissatisfaction are critical challenges.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Targeted interventions in high-risk areas can drive improvement.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balanced focus on satisfaction, leadership, and culture is essential.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Call to Action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Implement proposed solutions immediately to reduce attrition and enhance engagement.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088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EBF3A5-6D16-1057-DD0B-DA01B433F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44794"/>
            <a:ext cx="12192000" cy="76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5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53CB-28A1-869A-E942-C5B7CAA5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CDDE8-F1EE-5734-3631-8E1627164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Reduce employee attrition by identifying key drivers and implementing actionable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Context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Current attrition rate: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50.21%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(25,105 employees).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Job satisfaction: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2.49/5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indicating dissatisfaction.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Improve retention, engagement, and workplace culture.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39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14F3-7E9A-FF4F-EEA2-10F75E12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Challenges and Takeaways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BC124-AC75-8080-67E2-2867072E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job satisfaction (2.49/5).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attrition in key departments and roles.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Non-monetary dissatisfaction among high-income employees.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representation in leadership roles.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Takeaway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strategies are needed to address these challenges.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69360B42-7C7D-D3EB-046D-27EE7EAB5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1" y="-193684"/>
            <a:ext cx="12722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7701F977-F14A-24A2-8A6F-1E8B6B5E0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C9D9B97A-CDAD-8462-2F41-36D22A941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4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E322-2A50-4E94-C895-C298F4F8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Attrition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1A91-6FD5-50C5-A58D-FB1500F1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Key Insight : </a:t>
            </a:r>
          </a:p>
          <a:p>
            <a:pPr marL="5400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/>
              <a:t>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Over half(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50.21%)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the workforce has left the organization.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Low job satisfaction is a major contributor.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Impact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400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/>
              <a:t> 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Organizational instability, increased hiring costs, and loss of institutional knowledge.</a:t>
            </a:r>
          </a:p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5332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E17D-D76C-64DE-6583-14A98D2F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Departmental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6C433-3927-E33D-4A6C-F9DC24CCD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Departments with Highest Attrition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Sales: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4,213 employees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Support: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4,168 employees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Implications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High-pressure environments require targeted interventions.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Training and support for managerial roles are critical.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74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1E78-800F-41D8-8351-B2D92420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Income vs. Attrition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36D0-6FB6-DD1D-8CE0-99D7D62DC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Insight 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400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High-income employees exhibit greater attrition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Possible Causes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Non-monetary dissatisfaction (e.g., culture, leadership).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Lack of meaningful work or growth opportunities.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20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DDA3-1E99-95B1-3062-105F84F9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Role-Specific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C33B-CA49-B857-B6AA-986A88E0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Roles with Highest Attrition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Sales Executives.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Support Staff.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Research Scientists.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Redesign these roles to reduce stress and repetitive tasks.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Provide growth opportunities and clear career paths.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63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0DBBA-CAC7-4181-4A47-5030F1EF0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A2D1-F9BF-2224-4926-3E6187F6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Gender Perspectives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8E36-15B5-9F8A-CA43-6D3BE193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Male Employees :</a:t>
            </a:r>
          </a:p>
          <a:p>
            <a:pPr marL="4680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Average Income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₹25,979.</a:t>
            </a:r>
          </a:p>
          <a:p>
            <a:pPr marL="4680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High Attrition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R&amp;D, Sales, Support.</a:t>
            </a:r>
          </a:p>
          <a:p>
            <a:pPr marL="4680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Job Satisfaction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Slightly higher involvement (2.505).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Female Employees :</a:t>
            </a:r>
          </a:p>
          <a:p>
            <a:pPr marL="4680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Average Income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₹26,052.</a:t>
            </a:r>
          </a:p>
          <a:p>
            <a:pPr marL="4680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High Attrition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Matches male trends.</a:t>
            </a:r>
          </a:p>
          <a:p>
            <a:pPr marL="4680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Observation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Minimal gender pay disparity, but fewer leadership opportunities.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70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2460-5D75-29A7-90A2-406A2E4D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9855-4F18-30F9-0351-5B6D37A6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Enhancing Job Satisfaction 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Conduct surveys to identify pain points.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Address workload, work-life balance, and growth opportunities.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Recognize and reward employee contributions.</a:t>
            </a:r>
          </a:p>
          <a:p>
            <a:pPr>
              <a:buFont typeface="+mj-lt"/>
              <a:buAutoNum type="arabicPeriod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Targeted Retention Strategies 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Focus on Sales, Support, and R&amp;D departments.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 managerial support and career 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Redesign roles with repetitive tasks.</a:t>
            </a:r>
          </a:p>
          <a:p>
            <a:pPr>
              <a:buFont typeface="+mj-lt"/>
              <a:buAutoNum type="arabicPeriod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Address High-Income Attrition 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Offer meaningful work and leadership training.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 flexible work arrangements.</a:t>
            </a:r>
          </a:p>
          <a:p>
            <a:pPr>
              <a:buFont typeface="+mj-lt"/>
              <a:buAutoNum type="arabicPeriod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Promoting Gender Equity 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Encourage female leadership.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Monitor and address pay disparities.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67753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{3BB4DF95-593B-4C45-91E2-FED32C8EEF43}tf33845126_win32</Template>
  <TotalTime>117</TotalTime>
  <Words>468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Calisto MT</vt:lpstr>
      <vt:lpstr>Courier New</vt:lpstr>
      <vt:lpstr>Franklin Gothic Book</vt:lpstr>
      <vt:lpstr>1_RetrospectVTI</vt:lpstr>
      <vt:lpstr>HR Analytics</vt:lpstr>
      <vt:lpstr>Introduction</vt:lpstr>
      <vt:lpstr>Key Challenges and Takeaways</vt:lpstr>
      <vt:lpstr>Attrition Overview</vt:lpstr>
      <vt:lpstr>Departmental Insights</vt:lpstr>
      <vt:lpstr>Income vs. Attrition</vt:lpstr>
      <vt:lpstr>Role-Specific Insights</vt:lpstr>
      <vt:lpstr>Gender Perspectives</vt:lpstr>
      <vt:lpstr>Proposed Solutions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Kumar Dwivedi</dc:creator>
  <cp:lastModifiedBy>Supraja Shetty</cp:lastModifiedBy>
  <cp:revision>4</cp:revision>
  <dcterms:created xsi:type="dcterms:W3CDTF">2025-01-14T16:07:06Z</dcterms:created>
  <dcterms:modified xsi:type="dcterms:W3CDTF">2025-01-16T05:33:08Z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