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283088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81687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412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1580583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8310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569953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73946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164367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217787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922D5-753E-4C47-A338-2D6D1218A1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171401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922D5-753E-4C47-A338-2D6D1218A1A4}"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1807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922D5-753E-4C47-A338-2D6D1218A1A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44547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922D5-753E-4C47-A338-2D6D1218A1A4}"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203792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922D5-753E-4C47-A338-2D6D1218A1A4}"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89854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922D5-753E-4C47-A338-2D6D1218A1A4}"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357214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922D5-753E-4C47-A338-2D6D1218A1A4}"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6299D-D8A8-49DE-A762-2E06CF85A6E9}" type="slidenum">
              <a:rPr lang="en-IN" smtClean="0"/>
              <a:t>‹#›</a:t>
            </a:fld>
            <a:endParaRPr lang="en-IN"/>
          </a:p>
        </p:txBody>
      </p:sp>
    </p:spTree>
    <p:extLst>
      <p:ext uri="{BB962C8B-B14F-4D97-AF65-F5344CB8AC3E}">
        <p14:creationId xmlns:p14="http://schemas.microsoft.com/office/powerpoint/2010/main" val="220775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D922D5-753E-4C47-A338-2D6D1218A1A4}" type="datetimeFigureOut">
              <a:rPr lang="en-IN" smtClean="0"/>
              <a:t>20-01-2023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96299D-D8A8-49DE-A762-2E06CF85A6E9}" type="slidenum">
              <a:rPr lang="en-IN" smtClean="0"/>
              <a:t>‹#›</a:t>
            </a:fld>
            <a:endParaRPr lang="en-IN"/>
          </a:p>
        </p:txBody>
      </p:sp>
    </p:spTree>
    <p:extLst>
      <p:ext uri="{BB962C8B-B14F-4D97-AF65-F5344CB8AC3E}">
        <p14:creationId xmlns:p14="http://schemas.microsoft.com/office/powerpoint/2010/main" val="37121950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56A0-DAC5-6A37-E5A3-2FFFDCA5C6A9}"/>
              </a:ext>
            </a:extLst>
          </p:cNvPr>
          <p:cNvSpPr>
            <a:spLocks noGrp="1"/>
          </p:cNvSpPr>
          <p:nvPr>
            <p:ph type="title"/>
          </p:nvPr>
        </p:nvSpPr>
        <p:spPr>
          <a:xfrm>
            <a:off x="1555875" y="1962421"/>
            <a:ext cx="8596668" cy="4078941"/>
          </a:xfrm>
        </p:spPr>
        <p:txBody>
          <a:bodyPr>
            <a:normAutofit/>
          </a:bodyPr>
          <a:lstStyle/>
          <a:p>
            <a:r>
              <a:rPr lang="en-US" sz="2800" b="1" i="1" dirty="0">
                <a:solidFill>
                  <a:schemeClr val="accent5"/>
                </a:solidFill>
              </a:rPr>
              <a:t>Name: Sawant </a:t>
            </a:r>
            <a:r>
              <a:rPr lang="en-US" sz="2800" b="1" i="1" dirty="0" err="1">
                <a:solidFill>
                  <a:schemeClr val="accent5"/>
                </a:solidFill>
              </a:rPr>
              <a:t>Vaibhavi</a:t>
            </a:r>
            <a:r>
              <a:rPr lang="en-US" sz="2800" b="1" i="1" dirty="0">
                <a:solidFill>
                  <a:schemeClr val="accent5"/>
                </a:solidFill>
              </a:rPr>
              <a:t> Subhash</a:t>
            </a:r>
            <a:br>
              <a:rPr lang="en-US" sz="2800" b="1" i="1" dirty="0">
                <a:solidFill>
                  <a:schemeClr val="accent5"/>
                </a:solidFill>
              </a:rPr>
            </a:br>
            <a:r>
              <a:rPr lang="en-US" sz="2800" b="1" i="1" dirty="0">
                <a:solidFill>
                  <a:schemeClr val="accent5"/>
                </a:solidFill>
              </a:rPr>
              <a:t>Class: </a:t>
            </a:r>
            <a:r>
              <a:rPr lang="en-US" sz="2800" b="1" i="1" dirty="0" err="1">
                <a:solidFill>
                  <a:schemeClr val="accent5"/>
                </a:solidFill>
              </a:rPr>
              <a:t>M.Sc</a:t>
            </a:r>
            <a:r>
              <a:rPr lang="en-US" sz="2800" b="1" i="1" dirty="0">
                <a:solidFill>
                  <a:schemeClr val="accent5"/>
                </a:solidFill>
              </a:rPr>
              <a:t>(Computer Science)</a:t>
            </a:r>
            <a:br>
              <a:rPr lang="en-US" sz="2800" b="1" i="1" dirty="0">
                <a:solidFill>
                  <a:schemeClr val="accent5"/>
                </a:solidFill>
              </a:rPr>
            </a:br>
            <a:r>
              <a:rPr lang="en-US" sz="2800" b="1" i="1" dirty="0">
                <a:solidFill>
                  <a:schemeClr val="accent5"/>
                </a:solidFill>
              </a:rPr>
              <a:t>Roll no:32</a:t>
            </a:r>
            <a:br>
              <a:rPr lang="en-US" sz="2800" b="1" i="1" dirty="0">
                <a:solidFill>
                  <a:schemeClr val="accent5"/>
                </a:solidFill>
              </a:rPr>
            </a:br>
            <a:r>
              <a:rPr lang="en-US" sz="2800" b="1" i="1" dirty="0">
                <a:solidFill>
                  <a:schemeClr val="accent5"/>
                </a:solidFill>
              </a:rPr>
              <a:t>Subject: Web </a:t>
            </a:r>
            <a:r>
              <a:rPr lang="en-US" sz="2800" b="1" i="1" dirty="0" err="1">
                <a:solidFill>
                  <a:schemeClr val="accent5"/>
                </a:solidFill>
              </a:rPr>
              <a:t>ServiceTopic</a:t>
            </a:r>
            <a:r>
              <a:rPr lang="en-US" sz="2800" b="1" i="1" dirty="0">
                <a:solidFill>
                  <a:schemeClr val="accent5"/>
                </a:solidFill>
              </a:rPr>
              <a:t> Service Discovery</a:t>
            </a:r>
            <a:endParaRPr lang="en-IN" sz="2800" b="1" i="1" dirty="0">
              <a:solidFill>
                <a:schemeClr val="accent5"/>
              </a:solidFill>
            </a:endParaRPr>
          </a:p>
        </p:txBody>
      </p:sp>
    </p:spTree>
    <p:extLst>
      <p:ext uri="{BB962C8B-B14F-4D97-AF65-F5344CB8AC3E}">
        <p14:creationId xmlns:p14="http://schemas.microsoft.com/office/powerpoint/2010/main" val="27553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4F6-353C-A094-5806-F4009FAA0691}"/>
              </a:ext>
            </a:extLst>
          </p:cNvPr>
          <p:cNvSpPr>
            <a:spLocks noGrp="1"/>
          </p:cNvSpPr>
          <p:nvPr>
            <p:ph type="ctrTitle"/>
          </p:nvPr>
        </p:nvSpPr>
        <p:spPr>
          <a:xfrm>
            <a:off x="2417779" y="772160"/>
            <a:ext cx="5120941" cy="660401"/>
          </a:xfrm>
        </p:spPr>
        <p:txBody>
          <a:bodyPr>
            <a:noAutofit/>
          </a:bodyPr>
          <a:lstStyle/>
          <a:p>
            <a:pPr marL="571500" indent="-571500">
              <a:buFont typeface="Arial" panose="020B0604020202020204" pitchFamily="34" charset="0"/>
              <a:buChar char="•"/>
            </a:pPr>
            <a:r>
              <a:rPr lang="en-US" sz="4400" dirty="0">
                <a:solidFill>
                  <a:schemeClr val="tx2"/>
                </a:solidFill>
              </a:rPr>
              <a:t>Service Discovery</a:t>
            </a:r>
            <a:endParaRPr lang="en-IN" sz="4400" dirty="0">
              <a:solidFill>
                <a:schemeClr val="tx2"/>
              </a:solidFill>
            </a:endParaRPr>
          </a:p>
        </p:txBody>
      </p:sp>
      <p:sp>
        <p:nvSpPr>
          <p:cNvPr id="3" name="Subtitle 2">
            <a:extLst>
              <a:ext uri="{FF2B5EF4-FFF2-40B4-BE49-F238E27FC236}">
                <a16:creationId xmlns:a16="http://schemas.microsoft.com/office/drawing/2014/main" id="{EF82A4A7-71B7-D64B-CDF5-29283093BC5A}"/>
              </a:ext>
            </a:extLst>
          </p:cNvPr>
          <p:cNvSpPr>
            <a:spLocks noGrp="1"/>
          </p:cNvSpPr>
          <p:nvPr>
            <p:ph type="subTitle" idx="1"/>
          </p:nvPr>
        </p:nvSpPr>
        <p:spPr>
          <a:xfrm>
            <a:off x="833120" y="2438400"/>
            <a:ext cx="9204960" cy="2070425"/>
          </a:xfrm>
        </p:spPr>
        <p:txBody>
          <a:bodyPr>
            <a:normAutofit/>
          </a:bodyPr>
          <a:lstStyle/>
          <a:p>
            <a:pPr algn="l"/>
            <a:r>
              <a:rPr lang="en-US" sz="1800" dirty="0"/>
              <a:t>Service discovery is an important element in SOA. It is the process of locating service providers, and retrieving service descriptions that have been previously published. Service discovery involves locating and interrogating service definitions which is a preliminary step for accessing a service.</a:t>
            </a:r>
          </a:p>
          <a:p>
            <a:pPr algn="l"/>
            <a:r>
              <a:rPr lang="en-US" sz="1800" dirty="0"/>
              <a:t>Interrogating services involves querying the service registry for the services that match the needs of service request</a:t>
            </a:r>
            <a:endParaRPr lang="en-IN" dirty="0"/>
          </a:p>
        </p:txBody>
      </p:sp>
    </p:spTree>
    <p:extLst>
      <p:ext uri="{BB962C8B-B14F-4D97-AF65-F5344CB8AC3E}">
        <p14:creationId xmlns:p14="http://schemas.microsoft.com/office/powerpoint/2010/main" val="132225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6A5D-F0D6-BDFB-7CF6-B7FE1158B9E0}"/>
              </a:ext>
            </a:extLst>
          </p:cNvPr>
          <p:cNvSpPr>
            <a:spLocks noGrp="1"/>
          </p:cNvSpPr>
          <p:nvPr>
            <p:ph type="title"/>
          </p:nvPr>
        </p:nvSpPr>
        <p:spPr>
          <a:xfrm rot="10800000" flipV="1">
            <a:off x="695448" y="221324"/>
            <a:ext cx="8282718" cy="881335"/>
          </a:xfrm>
        </p:spPr>
        <p:txBody>
          <a:bodyPr>
            <a:normAutofit fontScale="90000"/>
          </a:bodyPr>
          <a:lstStyle/>
          <a:p>
            <a:pPr marL="342900" indent="-342900">
              <a:buFont typeface="Arial" panose="020B0604020202020204" pitchFamily="34" charset="0"/>
              <a:buChar char="•"/>
            </a:pPr>
            <a:r>
              <a:rPr lang="en-US" sz="2000" b="1" i="1" dirty="0">
                <a:solidFill>
                  <a:schemeClr val="tx1"/>
                </a:solidFill>
              </a:rPr>
              <a:t>Service selection involves deciding on what web service to invoke from the set of web services the discovery process returned. There are two basic types of service discovery:</a:t>
            </a:r>
            <a:br>
              <a:rPr lang="en-US" sz="3600" b="1" i="1"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092E46DB-9C55-104B-01AB-E8BE1C9CA5A0}"/>
              </a:ext>
            </a:extLst>
          </p:cNvPr>
          <p:cNvSpPr>
            <a:spLocks noGrp="1"/>
          </p:cNvSpPr>
          <p:nvPr>
            <p:ph idx="1"/>
          </p:nvPr>
        </p:nvSpPr>
        <p:spPr>
          <a:xfrm>
            <a:off x="538473" y="995083"/>
            <a:ext cx="8596668" cy="5477435"/>
          </a:xfrm>
        </p:spPr>
        <p:txBody>
          <a:bodyPr>
            <a:normAutofit fontScale="92500" lnSpcReduction="10000"/>
          </a:bodyPr>
          <a:lstStyle/>
          <a:p>
            <a:pPr marL="0" indent="0">
              <a:buNone/>
            </a:pPr>
            <a:endParaRPr lang="en-US" sz="2200" b="1" i="1" dirty="0"/>
          </a:p>
          <a:p>
            <a:r>
              <a:rPr lang="en-US" sz="2800" dirty="0"/>
              <a:t>Static service discovery:</a:t>
            </a:r>
          </a:p>
          <a:p>
            <a:r>
              <a:rPr lang="en-US" dirty="0"/>
              <a:t>The service implementation details, such as the network location and network protocol to use, are bound at design time and service </a:t>
            </a:r>
            <a:r>
              <a:rPr lang="en-US" dirty="0" err="1"/>
              <a:t>retrival</a:t>
            </a:r>
            <a:r>
              <a:rPr lang="en-US" dirty="0"/>
              <a:t> is performed on a service registry.</a:t>
            </a:r>
          </a:p>
          <a:p>
            <a:r>
              <a:rPr lang="en-US" dirty="0"/>
              <a:t>The result of the </a:t>
            </a:r>
            <a:r>
              <a:rPr lang="en-US" dirty="0" err="1"/>
              <a:t>retrival</a:t>
            </a:r>
            <a:r>
              <a:rPr lang="en-US" dirty="0"/>
              <a:t> operation are examined usually by a human designer and the service description returned by the retrieval operation is incorporated into the application logic.</a:t>
            </a:r>
          </a:p>
          <a:p>
            <a:pPr marL="0" indent="0">
              <a:buNone/>
            </a:pPr>
            <a:endParaRPr lang="en-US" dirty="0"/>
          </a:p>
          <a:p>
            <a:r>
              <a:rPr lang="en-US" sz="2800" dirty="0"/>
              <a:t>Dynamic service discovery: </a:t>
            </a:r>
          </a:p>
          <a:p>
            <a:r>
              <a:rPr lang="en-US" dirty="0"/>
              <a:t>The service implementation details are left unbound at design time so that they can be determined at run-time.</a:t>
            </a:r>
          </a:p>
          <a:p>
            <a:r>
              <a:rPr lang="en-US" dirty="0"/>
              <a:t>The Web service requestor has to specify preferences to enable the application to infer/reason which Web service(s) the requester is most likely to want to invoke.</a:t>
            </a:r>
          </a:p>
          <a:p>
            <a:r>
              <a:rPr lang="en-US" dirty="0"/>
              <a:t>Based on application logic quality of service considerations such as best price, performance, security certificates, and so on, the application chooses the most appropriate service, binds </a:t>
            </a:r>
            <a:r>
              <a:rPr lang="en-US" dirty="0" err="1"/>
              <a:t>to,and</a:t>
            </a:r>
            <a:r>
              <a:rPr lang="en-US" dirty="0"/>
              <a:t> invokes it.</a:t>
            </a:r>
          </a:p>
          <a:p>
            <a:endParaRPr lang="en-US" sz="2400" dirty="0"/>
          </a:p>
          <a:p>
            <a:pPr marL="0" indent="0">
              <a:buNone/>
            </a:pPr>
            <a:endParaRPr lang="en-IN" dirty="0"/>
          </a:p>
        </p:txBody>
      </p:sp>
    </p:spTree>
    <p:extLst>
      <p:ext uri="{BB962C8B-B14F-4D97-AF65-F5344CB8AC3E}">
        <p14:creationId xmlns:p14="http://schemas.microsoft.com/office/powerpoint/2010/main" val="42334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1600-D684-55AB-D430-1E23035A1BED}"/>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chemeClr val="tx2"/>
                </a:solidFill>
              </a:rPr>
              <a:t>Role of Service Discovery in SOA:</a:t>
            </a:r>
            <a:endParaRPr lang="en-IN" dirty="0">
              <a:solidFill>
                <a:schemeClr val="tx2"/>
              </a:solidFill>
            </a:endParaRPr>
          </a:p>
        </p:txBody>
      </p:sp>
      <p:sp>
        <p:nvSpPr>
          <p:cNvPr id="3" name="Content Placeholder 2">
            <a:extLst>
              <a:ext uri="{FF2B5EF4-FFF2-40B4-BE49-F238E27FC236}">
                <a16:creationId xmlns:a16="http://schemas.microsoft.com/office/drawing/2014/main" id="{2D82C64D-DC4F-F824-4379-28EF2866C226}"/>
              </a:ext>
            </a:extLst>
          </p:cNvPr>
          <p:cNvSpPr>
            <a:spLocks noGrp="1"/>
          </p:cNvSpPr>
          <p:nvPr>
            <p:ph idx="1"/>
          </p:nvPr>
        </p:nvSpPr>
        <p:spPr/>
        <p:txBody>
          <a:bodyPr/>
          <a:lstStyle/>
          <a:p>
            <a:r>
              <a:rPr lang="en-US" dirty="0"/>
              <a:t>SOAs and web services solutions include two well known key roles: a service requester (client) and service provider, which communicate via service requests. Service requests are messages formatted according to SOAP. (shown in figure below)A Service container provides deployment and a runtime support environment that makes a web service highly distributed. In particular a service container is the physical manifestation of the abstract service endpoint, and provides the implementation of the service interface. It allows applications to monitor and manage supported components as well as the service(s) that monitor and manage the components. It also provides facilities for lifecycle management such as </a:t>
            </a:r>
            <a:r>
              <a:rPr lang="en-US" dirty="0" err="1"/>
              <a:t>startup,shutdown</a:t>
            </a:r>
            <a:r>
              <a:rPr lang="en-US" dirty="0"/>
              <a:t> and resource cleanup.</a:t>
            </a:r>
            <a:endParaRPr lang="en-IN" dirty="0"/>
          </a:p>
        </p:txBody>
      </p:sp>
    </p:spTree>
    <p:extLst>
      <p:ext uri="{BB962C8B-B14F-4D97-AF65-F5344CB8AC3E}">
        <p14:creationId xmlns:p14="http://schemas.microsoft.com/office/powerpoint/2010/main" val="375525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B5BD-10F1-9ECA-C80A-88A9EFF437C3}"/>
              </a:ext>
            </a:extLst>
          </p:cNvPr>
          <p:cNvSpPr>
            <a:spLocks noGrp="1"/>
          </p:cNvSpPr>
          <p:nvPr>
            <p:ph type="title"/>
          </p:nvPr>
        </p:nvSpPr>
        <p:spPr>
          <a:xfrm>
            <a:off x="677334" y="609600"/>
            <a:ext cx="8596668" cy="948010"/>
          </a:xfrm>
        </p:spPr>
        <p:txBody>
          <a:bodyPr>
            <a:normAutofit/>
          </a:bodyPr>
          <a:lstStyle/>
          <a:p>
            <a:pPr marL="457200" indent="-457200">
              <a:buFont typeface="Arial" panose="020B0604020202020204" pitchFamily="34" charset="0"/>
              <a:buChar char="•"/>
            </a:pPr>
            <a:r>
              <a:rPr lang="en-US" sz="3200" dirty="0">
                <a:solidFill>
                  <a:schemeClr val="tx2"/>
                </a:solidFill>
              </a:rPr>
              <a:t> Service </a:t>
            </a:r>
            <a:r>
              <a:rPr lang="en-US" sz="3200" dirty="0" err="1">
                <a:solidFill>
                  <a:schemeClr val="tx2"/>
                </a:solidFill>
              </a:rPr>
              <a:t>Cllent</a:t>
            </a:r>
            <a:r>
              <a:rPr lang="en-US" sz="3200" dirty="0">
                <a:solidFill>
                  <a:schemeClr val="tx2"/>
                </a:solidFill>
              </a:rPr>
              <a:t> and Service Provider Roles</a:t>
            </a:r>
            <a:endParaRPr lang="en-IN" sz="3200" dirty="0">
              <a:solidFill>
                <a:schemeClr val="tx2"/>
              </a:solidFill>
            </a:endParaRPr>
          </a:p>
        </p:txBody>
      </p:sp>
      <p:sp>
        <p:nvSpPr>
          <p:cNvPr id="3" name="Content Placeholder 2">
            <a:extLst>
              <a:ext uri="{FF2B5EF4-FFF2-40B4-BE49-F238E27FC236}">
                <a16:creationId xmlns:a16="http://schemas.microsoft.com/office/drawing/2014/main" id="{60825699-C95E-FE25-863E-6B8C51FE450E}"/>
              </a:ext>
            </a:extLst>
          </p:cNvPr>
          <p:cNvSpPr>
            <a:spLocks noGrp="1"/>
          </p:cNvSpPr>
          <p:nvPr>
            <p:ph idx="1"/>
          </p:nvPr>
        </p:nvSpPr>
        <p:spPr>
          <a:xfrm>
            <a:off x="677334" y="2316480"/>
            <a:ext cx="8596668" cy="3724882"/>
          </a:xfrm>
        </p:spPr>
        <p:txBody>
          <a:bodyPr/>
          <a:lstStyle/>
          <a:p>
            <a:endParaRPr lang="en-IN" dirty="0"/>
          </a:p>
        </p:txBody>
      </p:sp>
      <p:sp>
        <p:nvSpPr>
          <p:cNvPr id="4" name="Hexagon 3">
            <a:extLst>
              <a:ext uri="{FF2B5EF4-FFF2-40B4-BE49-F238E27FC236}">
                <a16:creationId xmlns:a16="http://schemas.microsoft.com/office/drawing/2014/main" id="{78EE0F66-0E0B-E512-8BED-29B16B307D52}"/>
              </a:ext>
            </a:extLst>
          </p:cNvPr>
          <p:cNvSpPr/>
          <p:nvPr/>
        </p:nvSpPr>
        <p:spPr>
          <a:xfrm>
            <a:off x="2623300" y="3446780"/>
            <a:ext cx="1808480" cy="14986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Service</a:t>
            </a:r>
          </a:p>
          <a:p>
            <a:pPr algn="ctr"/>
            <a:r>
              <a:rPr lang="en-IN" dirty="0">
                <a:solidFill>
                  <a:schemeClr val="tx1"/>
                </a:solidFill>
              </a:rPr>
              <a:t>provider</a:t>
            </a:r>
          </a:p>
        </p:txBody>
      </p:sp>
      <p:sp>
        <p:nvSpPr>
          <p:cNvPr id="5" name="Arrow: Left 4">
            <a:extLst>
              <a:ext uri="{FF2B5EF4-FFF2-40B4-BE49-F238E27FC236}">
                <a16:creationId xmlns:a16="http://schemas.microsoft.com/office/drawing/2014/main" id="{8E904C94-FD4F-92D7-7BC5-AB26EDF02791}"/>
              </a:ext>
            </a:extLst>
          </p:cNvPr>
          <p:cNvSpPr/>
          <p:nvPr/>
        </p:nvSpPr>
        <p:spPr>
          <a:xfrm>
            <a:off x="4470400" y="4064000"/>
            <a:ext cx="762000" cy="2641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C126CAA-73C4-9354-65F5-7EC3765ABA09}"/>
              </a:ext>
            </a:extLst>
          </p:cNvPr>
          <p:cNvSpPr/>
          <p:nvPr/>
        </p:nvSpPr>
        <p:spPr>
          <a:xfrm>
            <a:off x="5232400" y="3657600"/>
            <a:ext cx="1574800" cy="1076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SOAP</a:t>
            </a:r>
          </a:p>
          <a:p>
            <a:pPr algn="ctr"/>
            <a:r>
              <a:rPr lang="en-IN" dirty="0">
                <a:solidFill>
                  <a:schemeClr val="tx1"/>
                </a:solidFill>
              </a:rPr>
              <a:t>Messages</a:t>
            </a:r>
          </a:p>
        </p:txBody>
      </p:sp>
      <p:sp>
        <p:nvSpPr>
          <p:cNvPr id="7" name="Hexagon 6">
            <a:extLst>
              <a:ext uri="{FF2B5EF4-FFF2-40B4-BE49-F238E27FC236}">
                <a16:creationId xmlns:a16="http://schemas.microsoft.com/office/drawing/2014/main" id="{F438A1F9-25C3-A5AA-7D7D-AA251C172022}"/>
              </a:ext>
            </a:extLst>
          </p:cNvPr>
          <p:cNvSpPr/>
          <p:nvPr/>
        </p:nvSpPr>
        <p:spPr>
          <a:xfrm>
            <a:off x="7441160" y="3484880"/>
            <a:ext cx="1625602" cy="134112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Service</a:t>
            </a:r>
          </a:p>
          <a:p>
            <a:pPr algn="ctr"/>
            <a:r>
              <a:rPr lang="en-IN" dirty="0">
                <a:solidFill>
                  <a:schemeClr val="tx1"/>
                </a:solidFill>
              </a:rPr>
              <a:t>client</a:t>
            </a:r>
          </a:p>
        </p:txBody>
      </p:sp>
      <p:sp>
        <p:nvSpPr>
          <p:cNvPr id="8" name="Arrow: Right 7">
            <a:extLst>
              <a:ext uri="{FF2B5EF4-FFF2-40B4-BE49-F238E27FC236}">
                <a16:creationId xmlns:a16="http://schemas.microsoft.com/office/drawing/2014/main" id="{82F81471-C1FC-4C39-53F0-7F2EBB932925}"/>
              </a:ext>
            </a:extLst>
          </p:cNvPr>
          <p:cNvSpPr/>
          <p:nvPr/>
        </p:nvSpPr>
        <p:spPr>
          <a:xfrm>
            <a:off x="6807200" y="4003748"/>
            <a:ext cx="633960" cy="272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ACD25B9-C88E-8B86-9089-4BDA7EDCE95B}"/>
              </a:ext>
            </a:extLst>
          </p:cNvPr>
          <p:cNvSpPr/>
          <p:nvPr/>
        </p:nvSpPr>
        <p:spPr>
          <a:xfrm>
            <a:off x="1422400" y="3322320"/>
            <a:ext cx="1473200" cy="8229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Service</a:t>
            </a:r>
          </a:p>
        </p:txBody>
      </p:sp>
      <p:sp>
        <p:nvSpPr>
          <p:cNvPr id="10" name="Oval 9">
            <a:extLst>
              <a:ext uri="{FF2B5EF4-FFF2-40B4-BE49-F238E27FC236}">
                <a16:creationId xmlns:a16="http://schemas.microsoft.com/office/drawing/2014/main" id="{A87EE5DC-2D08-7627-FD02-CF2769303D6D}"/>
              </a:ext>
            </a:extLst>
          </p:cNvPr>
          <p:cNvSpPr/>
          <p:nvPr/>
        </p:nvSpPr>
        <p:spPr>
          <a:xfrm>
            <a:off x="1048500" y="4246880"/>
            <a:ext cx="1969020" cy="8229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Service</a:t>
            </a:r>
          </a:p>
          <a:p>
            <a:pPr algn="ctr"/>
            <a:r>
              <a:rPr lang="en-IN" dirty="0">
                <a:solidFill>
                  <a:schemeClr val="tx1"/>
                </a:solidFill>
              </a:rPr>
              <a:t>description</a:t>
            </a:r>
          </a:p>
        </p:txBody>
      </p:sp>
    </p:spTree>
    <p:extLst>
      <p:ext uri="{BB962C8B-B14F-4D97-AF65-F5344CB8AC3E}">
        <p14:creationId xmlns:p14="http://schemas.microsoft.com/office/powerpoint/2010/main" val="250784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718B-7052-817C-9BEA-2F941A2ADFCB}"/>
              </a:ext>
            </a:extLst>
          </p:cNvPr>
          <p:cNvSpPr>
            <a:spLocks noGrp="1"/>
          </p:cNvSpPr>
          <p:nvPr>
            <p:ph type="title"/>
          </p:nvPr>
        </p:nvSpPr>
        <p:spPr/>
        <p:txBody>
          <a:bodyPr/>
          <a:lstStyle/>
          <a:p>
            <a:pPr marL="571500" indent="-571500">
              <a:buFont typeface="Arial" panose="020B0604020202020204" pitchFamily="34" charset="0"/>
              <a:buChar char="•"/>
            </a:pPr>
            <a:r>
              <a:rPr lang="en-IN" dirty="0">
                <a:solidFill>
                  <a:schemeClr val="tx2"/>
                </a:solidFill>
              </a:rPr>
              <a:t> Service Discovery Mechanism:</a:t>
            </a:r>
          </a:p>
        </p:txBody>
      </p:sp>
      <p:sp>
        <p:nvSpPr>
          <p:cNvPr id="3" name="Content Placeholder 2">
            <a:extLst>
              <a:ext uri="{FF2B5EF4-FFF2-40B4-BE49-F238E27FC236}">
                <a16:creationId xmlns:a16="http://schemas.microsoft.com/office/drawing/2014/main" id="{DFA32E28-610C-3FA5-646B-949191AFE392}"/>
              </a:ext>
            </a:extLst>
          </p:cNvPr>
          <p:cNvSpPr>
            <a:spLocks noGrp="1"/>
          </p:cNvSpPr>
          <p:nvPr>
            <p:ph idx="1"/>
          </p:nvPr>
        </p:nvSpPr>
        <p:spPr/>
        <p:txBody>
          <a:bodyPr/>
          <a:lstStyle/>
          <a:p>
            <a:r>
              <a:rPr lang="en-US" dirty="0"/>
              <a:t>Service discovery: One of the most critical aspects to incentivize consumption of available services is to advertise them to potential consumers via a discovery mechanism such as a service registry. Consumers, and potential consumers, must know they can go somewhere to find services that may potentially meet business requirements. And when they search for available services, they should be able to consume them, register with service providers and /or negotiate a contract to consume them. The key to service consumption is discovery of available services.</a:t>
            </a:r>
            <a:endParaRPr lang="en-IN" dirty="0"/>
          </a:p>
        </p:txBody>
      </p:sp>
    </p:spTree>
    <p:extLst>
      <p:ext uri="{BB962C8B-B14F-4D97-AF65-F5344CB8AC3E}">
        <p14:creationId xmlns:p14="http://schemas.microsoft.com/office/powerpoint/2010/main" val="220772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0F6-D464-7DD8-C6EA-B6BA24DBA0EB}"/>
              </a:ext>
            </a:extLst>
          </p:cNvPr>
          <p:cNvSpPr>
            <a:spLocks noGrp="1"/>
          </p:cNvSpPr>
          <p:nvPr>
            <p:ph type="title"/>
          </p:nvPr>
        </p:nvSpPr>
        <p:spPr>
          <a:xfrm>
            <a:off x="2626659" y="2780175"/>
            <a:ext cx="9288943" cy="1320800"/>
          </a:xfrm>
        </p:spPr>
        <p:txBody>
          <a:bodyPr>
            <a:normAutofit/>
          </a:bodyPr>
          <a:lstStyle/>
          <a:p>
            <a:r>
              <a:rPr lang="en-IN" sz="6000" dirty="0"/>
              <a:t>THANK YOU</a:t>
            </a:r>
          </a:p>
        </p:txBody>
      </p:sp>
    </p:spTree>
    <p:extLst>
      <p:ext uri="{BB962C8B-B14F-4D97-AF65-F5344CB8AC3E}">
        <p14:creationId xmlns:p14="http://schemas.microsoft.com/office/powerpoint/2010/main" val="1379584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529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Name: Sawant Vaibhavi Subhash Class: M.Sc(Computer Science) Roll no:32 Subject: Web ServiceTopic Service Discovery</vt:lpstr>
      <vt:lpstr>Service Discovery</vt:lpstr>
      <vt:lpstr>Service selection involves deciding on what web service to invoke from the set of web services the discovery process returned. There are two basic types of service discovery: </vt:lpstr>
      <vt:lpstr>Role of Service Discovery in SOA:</vt:lpstr>
      <vt:lpstr> Service Cllent and Service Provider Roles</vt:lpstr>
      <vt:lpstr> Service Discovery Mechanism: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Sawant Vaibhavi Subhash Class: M.Sc(Computer Science) Roll no:32 Subject: Web ServiceTopic Service Discovery</dc:title>
  <dc:creator>sangramjadhav1109@outlook.com</dc:creator>
  <cp:lastModifiedBy>Manjushri Parkale</cp:lastModifiedBy>
  <cp:revision>2</cp:revision>
  <dcterms:created xsi:type="dcterms:W3CDTF">2023-01-19T08:54:26Z</dcterms:created>
  <dcterms:modified xsi:type="dcterms:W3CDTF">2023-01-20T05:59:10Z</dcterms:modified>
</cp:coreProperties>
</file>