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53" y="7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4805" y="385952"/>
            <a:ext cx="6828790" cy="7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9871" y="1424432"/>
            <a:ext cx="4980940" cy="2395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2210718"/>
            <a:ext cx="10972800" cy="2064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430"/>
              </a:lnSpc>
              <a:spcBef>
                <a:spcPts val="100"/>
              </a:spcBef>
            </a:pPr>
            <a:r>
              <a:rPr lang="en-US" sz="5400" b="1" dirty="0">
                <a:latin typeface="Calibri"/>
                <a:cs typeface="Calibri"/>
              </a:rPr>
              <a:t>Evaluation of Style Advisor Performance</a:t>
            </a:r>
            <a:endParaRPr sz="5400" b="1" dirty="0">
              <a:latin typeface="Calibri"/>
              <a:cs typeface="Calibri"/>
            </a:endParaRPr>
          </a:p>
          <a:p>
            <a:pPr algn="ctr">
              <a:lnSpc>
                <a:spcPts val="2950"/>
              </a:lnSpc>
            </a:pPr>
            <a:r>
              <a:rPr sz="3600" spc="-10" dirty="0">
                <a:latin typeface="Calibri"/>
                <a:cs typeface="Calibri"/>
              </a:rPr>
              <a:t>Comprehensive</a:t>
            </a:r>
            <a:r>
              <a:rPr sz="3600" spc="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Analysis</a:t>
            </a:r>
            <a:r>
              <a:rPr sz="3600" spc="20" dirty="0">
                <a:latin typeface="Calibri"/>
                <a:cs typeface="Calibri"/>
              </a:rPr>
              <a:t> </a:t>
            </a:r>
            <a:r>
              <a:rPr sz="3600" spc="-160" dirty="0">
                <a:latin typeface="Calibri"/>
                <a:cs typeface="Calibri"/>
              </a:rPr>
              <a:t>&amp;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Insights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62400" y="4580395"/>
            <a:ext cx="4267200" cy="10602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5080" indent="-226060" algn="ctr">
              <a:lnSpc>
                <a:spcPct val="124600"/>
              </a:lnSpc>
              <a:spcBef>
                <a:spcPts val="100"/>
              </a:spcBef>
            </a:pPr>
            <a:r>
              <a:rPr lang="en-IN" sz="2800" b="1" dirty="0">
                <a:latin typeface="Calibri"/>
                <a:cs typeface="Calibri"/>
              </a:rPr>
              <a:t>Vaibhavi</a:t>
            </a:r>
            <a:r>
              <a:rPr lang="en-IN" sz="2800" b="1" spc="225" dirty="0">
                <a:latin typeface="Calibri"/>
                <a:cs typeface="Calibri"/>
              </a:rPr>
              <a:t> </a:t>
            </a:r>
            <a:r>
              <a:rPr lang="en-IN" sz="2800" b="1" spc="60" dirty="0">
                <a:latin typeface="Calibri"/>
                <a:cs typeface="Calibri"/>
              </a:rPr>
              <a:t>Hambire </a:t>
            </a:r>
          </a:p>
          <a:p>
            <a:pPr marL="238125" marR="5080" indent="-226060" algn="ctr">
              <a:lnSpc>
                <a:spcPct val="124600"/>
              </a:lnSpc>
              <a:spcBef>
                <a:spcPts val="100"/>
              </a:spcBef>
            </a:pPr>
            <a:r>
              <a:rPr lang="en-IN" sz="2800" b="1" spc="90" dirty="0">
                <a:latin typeface="Calibri"/>
                <a:cs typeface="Calibri"/>
              </a:rPr>
              <a:t>Batch: CX-</a:t>
            </a:r>
            <a:r>
              <a:rPr lang="en-IN" sz="2800" b="1" spc="35" dirty="0">
                <a:latin typeface="Calibri"/>
                <a:cs typeface="Calibri"/>
              </a:rPr>
              <a:t>143-MOR-JULY</a:t>
            </a:r>
            <a:endParaRPr lang="en-IN" sz="2800" b="1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84805" y="385952"/>
            <a:ext cx="6828790" cy="989707"/>
          </a:xfrm>
          <a:prstGeom prst="rect">
            <a:avLst/>
          </a:prstGeom>
        </p:spPr>
        <p:txBody>
          <a:bodyPr vert="horz" wrap="square" lIns="0" tIns="65735" rIns="0" bIns="0" rtlCol="0">
            <a:spAutoFit/>
          </a:bodyPr>
          <a:lstStyle/>
          <a:p>
            <a:pPr marL="2651125">
              <a:lnSpc>
                <a:spcPct val="100000"/>
              </a:lnSpc>
              <a:spcBef>
                <a:spcPts val="105"/>
              </a:spcBef>
            </a:pPr>
            <a:r>
              <a:rPr sz="6000" spc="330" dirty="0">
                <a:solidFill>
                  <a:srgbClr val="00AFEF"/>
                </a:solidFill>
              </a:rPr>
              <a:t>CoachX</a:t>
            </a:r>
            <a:endParaRPr sz="4800" spc="330" dirty="0">
              <a:solidFill>
                <a:srgbClr val="00A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55F7BBE-8253-15A9-166C-A6E068FA2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1534FA-CB22-76E7-9366-51580C1AF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96201" y="358548"/>
            <a:ext cx="419959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9020">
              <a:lnSpc>
                <a:spcPct val="100000"/>
              </a:lnSpc>
              <a:spcBef>
                <a:spcPts val="105"/>
              </a:spcBef>
            </a:pPr>
            <a:r>
              <a:rPr lang="en-US" spc="120" dirty="0"/>
              <a:t>Key Insights</a:t>
            </a:r>
            <a:endParaRPr spc="2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C80162F-48B0-D17F-CD31-79198CC2BD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1520730" cy="51199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050" marR="784225" lvl="1" indent="-514350">
              <a:lnSpc>
                <a:spcPct val="100000"/>
              </a:lnSpc>
              <a:spcBef>
                <a:spcPts val="2810"/>
              </a:spcBef>
              <a:buFont typeface="+mj-lt"/>
              <a:buAutoNum type="arabicPeriod"/>
              <a:tabLst>
                <a:tab pos="355600" algn="l"/>
              </a:tabLst>
            </a:pPr>
            <a:r>
              <a:rPr lang="en-IN" sz="3200" b="1" dirty="0"/>
              <a:t>Regional Variation</a:t>
            </a:r>
          </a:p>
          <a:p>
            <a:pPr marL="469900" marR="784225" lvl="1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z="2500" b="1" dirty="0"/>
              <a:t>N</a:t>
            </a:r>
            <a:r>
              <a:rPr lang="en-US" sz="2500" b="1" dirty="0" err="1"/>
              <a:t>orth</a:t>
            </a:r>
            <a:r>
              <a:rPr lang="en-US" sz="2500" b="1" dirty="0"/>
              <a:t> </a:t>
            </a:r>
            <a:r>
              <a:rPr lang="en-US" sz="2500" dirty="0"/>
              <a:t>Zone: </a:t>
            </a:r>
            <a:r>
              <a:rPr lang="en-US" sz="2500" b="1" dirty="0"/>
              <a:t>Highest</a:t>
            </a:r>
            <a:r>
              <a:rPr lang="en-US" sz="2500" dirty="0"/>
              <a:t> overall average score (76%).</a:t>
            </a:r>
          </a:p>
          <a:p>
            <a:pPr marL="469900" marR="784225" lvl="1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z="2500" b="1" dirty="0"/>
              <a:t>South</a:t>
            </a:r>
            <a:r>
              <a:rPr lang="en-IN" sz="2500" dirty="0"/>
              <a:t> Zone: </a:t>
            </a:r>
            <a:r>
              <a:rPr lang="en-IN" sz="2500" b="1" dirty="0"/>
              <a:t>Lowest</a:t>
            </a:r>
            <a:r>
              <a:rPr lang="en-IN" sz="2500" dirty="0"/>
              <a:t> average score (66%).</a:t>
            </a:r>
          </a:p>
          <a:p>
            <a:pPr marL="469900" marR="784225" lvl="1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500" b="1" dirty="0"/>
              <a:t>East</a:t>
            </a:r>
            <a:r>
              <a:rPr lang="en-US" sz="2500" dirty="0"/>
              <a:t> Zone: </a:t>
            </a:r>
            <a:r>
              <a:rPr lang="en-US" sz="2500" b="1" dirty="0"/>
              <a:t>Weakest</a:t>
            </a:r>
            <a:r>
              <a:rPr lang="en-US" sz="2500" dirty="0"/>
              <a:t> performance with lowest share of </a:t>
            </a:r>
            <a:r>
              <a:rPr lang="en-US" sz="2500" b="1" dirty="0"/>
              <a:t>high</a:t>
            </a:r>
            <a:r>
              <a:rPr lang="en-US" sz="2500" dirty="0"/>
              <a:t> </a:t>
            </a:r>
            <a:r>
              <a:rPr lang="en-US" sz="2500" b="1" dirty="0"/>
              <a:t>performers</a:t>
            </a:r>
            <a:r>
              <a:rPr lang="en-US" sz="2500" dirty="0"/>
              <a:t> (9%).</a:t>
            </a:r>
          </a:p>
          <a:p>
            <a:pPr marL="469900" marR="784225" lvl="1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500" b="1" dirty="0"/>
              <a:t>West</a:t>
            </a:r>
            <a:r>
              <a:rPr lang="en-US" sz="2500" dirty="0"/>
              <a:t> Zone: </a:t>
            </a:r>
            <a:r>
              <a:rPr lang="en-US" sz="2500" b="1" dirty="0"/>
              <a:t>Strongest</a:t>
            </a:r>
            <a:r>
              <a:rPr lang="en-US" sz="2500" dirty="0"/>
              <a:t> zone with </a:t>
            </a:r>
            <a:r>
              <a:rPr lang="en-US" sz="2500" b="1" dirty="0"/>
              <a:t>37% high performers</a:t>
            </a:r>
            <a:r>
              <a:rPr lang="en-US" sz="2500" dirty="0"/>
              <a:t>.</a:t>
            </a:r>
            <a:endParaRPr lang="en-IN" sz="2500" dirty="0"/>
          </a:p>
          <a:p>
            <a:pPr marL="527050" marR="784225" lvl="1" indent="-51435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2"/>
              <a:tabLst>
                <a:tab pos="355600" algn="l"/>
              </a:tabLst>
            </a:pPr>
            <a:r>
              <a:rPr lang="en-IN" sz="3200" b="1" dirty="0"/>
              <a:t>Criteria Performance</a:t>
            </a:r>
          </a:p>
          <a:p>
            <a:pPr marL="469900" marR="784225" lvl="1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z="2500" b="1" dirty="0"/>
              <a:t>Strength</a:t>
            </a:r>
            <a:r>
              <a:rPr lang="en-IN" sz="2500" dirty="0"/>
              <a:t>: Ambiance &amp; First Impressions.</a:t>
            </a:r>
          </a:p>
          <a:p>
            <a:pPr marL="469900" marR="784225" lvl="1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500" b="1" dirty="0"/>
              <a:t>Weakness</a:t>
            </a:r>
            <a:r>
              <a:rPr lang="en-US" sz="2500" dirty="0"/>
              <a:t>: Discovery, Closure &amp; Care,  Recommendations.</a:t>
            </a:r>
          </a:p>
          <a:p>
            <a:pPr marL="469900" marR="784225" lvl="1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500" b="1" dirty="0"/>
              <a:t>East</a:t>
            </a:r>
            <a:r>
              <a:rPr lang="en-US" sz="2500" dirty="0"/>
              <a:t> Zone </a:t>
            </a:r>
            <a:r>
              <a:rPr lang="en-US" sz="2500" b="1" dirty="0"/>
              <a:t>Discovery</a:t>
            </a:r>
            <a:r>
              <a:rPr lang="en-US" sz="2500" dirty="0"/>
              <a:t> is the </a:t>
            </a:r>
            <a:r>
              <a:rPr lang="en-US" sz="2500" b="1" dirty="0"/>
              <a:t>weakest</a:t>
            </a:r>
            <a:r>
              <a:rPr lang="en-US" sz="2500" dirty="0"/>
              <a:t> across </a:t>
            </a:r>
            <a:r>
              <a:rPr lang="en-US" sz="2500" b="1" dirty="0"/>
              <a:t>all</a:t>
            </a:r>
            <a:r>
              <a:rPr lang="en-US" sz="2500" dirty="0"/>
              <a:t> </a:t>
            </a:r>
            <a:r>
              <a:rPr lang="en-US" sz="2500" b="1" dirty="0"/>
              <a:t>criteria</a:t>
            </a:r>
            <a:r>
              <a:rPr lang="en-US" sz="2500" dirty="0"/>
              <a:t>.</a:t>
            </a:r>
            <a:endParaRPr lang="en-IN" sz="2500" b="1" dirty="0"/>
          </a:p>
          <a:p>
            <a:pPr marL="527050" marR="784225" lvl="1" indent="-514350">
              <a:lnSpc>
                <a:spcPct val="100000"/>
              </a:lnSpc>
              <a:spcBef>
                <a:spcPts val="200"/>
              </a:spcBef>
              <a:buFont typeface="+mj-lt"/>
              <a:buAutoNum type="arabicPeriod" startAt="3"/>
              <a:tabLst>
                <a:tab pos="355600" algn="l"/>
              </a:tabLst>
            </a:pPr>
            <a:r>
              <a:rPr lang="en-IN" sz="3200" b="1" dirty="0"/>
              <a:t>Performance Trends</a:t>
            </a:r>
          </a:p>
          <a:p>
            <a:pPr marL="469900" marR="784225" lvl="1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500" b="1" dirty="0"/>
              <a:t>Fluctuations</a:t>
            </a:r>
            <a:r>
              <a:rPr lang="en-US" sz="2500" dirty="0"/>
              <a:t> observed in </a:t>
            </a:r>
            <a:r>
              <a:rPr lang="en-US" sz="2500" b="1" dirty="0"/>
              <a:t>October 2022.</a:t>
            </a:r>
          </a:p>
          <a:p>
            <a:pPr marL="469900" marR="784225" lvl="1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sz="2500" dirty="0"/>
              <a:t>Significant </a:t>
            </a:r>
            <a:r>
              <a:rPr lang="en-US" sz="2500" b="1" dirty="0"/>
              <a:t>drop</a:t>
            </a:r>
            <a:r>
              <a:rPr lang="en-US" sz="2500" dirty="0"/>
              <a:t> in performance during </a:t>
            </a:r>
            <a:r>
              <a:rPr lang="en-US" sz="2500" b="1" dirty="0"/>
              <a:t>Oct 27–29.</a:t>
            </a:r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86037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620EBA-86AB-A3B6-FB47-B127053CB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662FBCA-3515-DDF7-79FE-82862CFBA2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1535" y="341651"/>
            <a:ext cx="57573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9020">
              <a:lnSpc>
                <a:spcPct val="100000"/>
              </a:lnSpc>
              <a:spcBef>
                <a:spcPts val="105"/>
              </a:spcBef>
            </a:pPr>
            <a:r>
              <a:rPr lang="en-US" spc="120" dirty="0"/>
              <a:t>Recommendations</a:t>
            </a:r>
            <a:endParaRPr spc="22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1AAB3-6D04-BF4C-E388-CB25775B9D9C}"/>
              </a:ext>
            </a:extLst>
          </p:cNvPr>
          <p:cNvSpPr txBox="1"/>
          <p:nvPr/>
        </p:nvSpPr>
        <p:spPr>
          <a:xfrm>
            <a:off x="677388" y="1295400"/>
            <a:ext cx="1174321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n-lt"/>
              </a:rPr>
              <a:t>Improve Weak Criteria</a:t>
            </a:r>
            <a:endParaRPr lang="en-US" sz="32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+mn-lt"/>
              </a:rPr>
              <a:t>Focus on </a:t>
            </a:r>
            <a:r>
              <a:rPr lang="en-US" sz="2500" b="1" dirty="0">
                <a:latin typeface="+mn-lt"/>
              </a:rPr>
              <a:t>Discovery</a:t>
            </a:r>
            <a:r>
              <a:rPr lang="en-US" sz="2500" dirty="0">
                <a:latin typeface="+mn-lt"/>
              </a:rPr>
              <a:t>, </a:t>
            </a:r>
            <a:r>
              <a:rPr lang="en-US" sz="2500" b="1" dirty="0">
                <a:latin typeface="+mn-lt"/>
              </a:rPr>
              <a:t>Closure &amp; Care</a:t>
            </a:r>
            <a:r>
              <a:rPr lang="en-US" sz="2500" dirty="0">
                <a:latin typeface="+mn-lt"/>
              </a:rPr>
              <a:t>, and </a:t>
            </a:r>
            <a:r>
              <a:rPr lang="en-US" sz="2500" b="1" dirty="0">
                <a:latin typeface="+mn-lt"/>
              </a:rPr>
              <a:t>Upselling techniques</a:t>
            </a:r>
            <a:r>
              <a:rPr lang="en-US" sz="2500" dirty="0">
                <a:latin typeface="+mn-lt"/>
              </a:rPr>
              <a:t> across all zones.</a:t>
            </a:r>
          </a:p>
          <a:p>
            <a:pPr marL="457200" lvl="1"/>
            <a:endParaRPr lang="en-US" sz="25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>
                <a:latin typeface="+mn-lt"/>
              </a:rPr>
              <a:t>Targeted Training</a:t>
            </a:r>
            <a:endParaRPr lang="en-US" sz="32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+mn-lt"/>
              </a:rPr>
              <a:t>Intensive coaching in East Zone due to high share of low/bottom performers.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+mn-lt"/>
              </a:rPr>
              <a:t>Best-practices sharing from West Zone to other zones.</a:t>
            </a:r>
          </a:p>
        </p:txBody>
      </p:sp>
    </p:spTree>
    <p:extLst>
      <p:ext uri="{BB962C8B-B14F-4D97-AF65-F5344CB8AC3E}">
        <p14:creationId xmlns:p14="http://schemas.microsoft.com/office/powerpoint/2010/main" val="348429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1F22185-DD90-D2D7-91B5-DC824F5F4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C3D14C-0F66-75D1-FD99-618F86A77C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1535" y="341651"/>
            <a:ext cx="575739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9020">
              <a:lnSpc>
                <a:spcPct val="100000"/>
              </a:lnSpc>
              <a:spcBef>
                <a:spcPts val="105"/>
              </a:spcBef>
            </a:pPr>
            <a:r>
              <a:rPr lang="en-US" spc="120" dirty="0"/>
              <a:t>Conclusions</a:t>
            </a:r>
            <a:endParaRPr spc="22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3F0E3-A218-33A8-D30C-15ACF3A3C3DA}"/>
              </a:ext>
            </a:extLst>
          </p:cNvPr>
          <p:cNvSpPr txBox="1"/>
          <p:nvPr/>
        </p:nvSpPr>
        <p:spPr>
          <a:xfrm>
            <a:off x="990600" y="1219200"/>
            <a:ext cx="10287000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+mn-lt"/>
              </a:rPr>
              <a:t>Style Advisors show </a:t>
            </a:r>
            <a:r>
              <a:rPr lang="en-US" sz="2500" b="1" dirty="0">
                <a:latin typeface="+mn-lt"/>
              </a:rPr>
              <a:t>inconsistent performance across zones</a:t>
            </a:r>
            <a:r>
              <a:rPr lang="en-US" sz="2500" dirty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b="1" dirty="0">
                <a:latin typeface="+mn-lt"/>
              </a:rPr>
              <a:t>North and West</a:t>
            </a:r>
            <a:r>
              <a:rPr lang="en-US" sz="2500" dirty="0">
                <a:latin typeface="+mn-lt"/>
              </a:rPr>
              <a:t> perform strongly, while </a:t>
            </a:r>
            <a:r>
              <a:rPr lang="en-US" sz="2500" b="1" dirty="0">
                <a:latin typeface="+mn-lt"/>
              </a:rPr>
              <a:t>East requires urgent attention</a:t>
            </a:r>
            <a:r>
              <a:rPr lang="en-US" sz="2500" dirty="0"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+mn-lt"/>
              </a:rPr>
              <a:t>Strength lies in </a:t>
            </a:r>
            <a:r>
              <a:rPr lang="en-US" sz="2500" b="1" dirty="0">
                <a:latin typeface="+mn-lt"/>
              </a:rPr>
              <a:t>Ambiance &amp; First Impressions</a:t>
            </a:r>
            <a:r>
              <a:rPr lang="en-US" sz="2500" dirty="0">
                <a:latin typeface="+mn-lt"/>
              </a:rPr>
              <a:t>, but </a:t>
            </a:r>
            <a:r>
              <a:rPr lang="en-US" sz="2500" b="1" dirty="0">
                <a:latin typeface="+mn-lt"/>
              </a:rPr>
              <a:t>Discovery &amp; Closure</a:t>
            </a:r>
            <a:r>
              <a:rPr lang="en-US" sz="2500" dirty="0">
                <a:latin typeface="+mn-lt"/>
              </a:rPr>
              <a:t> remain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>
                <a:latin typeface="+mn-lt"/>
              </a:rPr>
              <a:t>With </a:t>
            </a:r>
            <a:r>
              <a:rPr lang="en-US" sz="2500" b="1" dirty="0">
                <a:latin typeface="+mn-lt"/>
              </a:rPr>
              <a:t>targeted training, mentoring, and continuous monitoring</a:t>
            </a:r>
            <a:r>
              <a:rPr lang="en-US" sz="2500" dirty="0">
                <a:latin typeface="+mn-lt"/>
              </a:rPr>
              <a:t>, overall customer service quality can improve, leading to </a:t>
            </a:r>
            <a:r>
              <a:rPr lang="en-US" sz="2500" b="1" dirty="0">
                <a:latin typeface="+mn-lt"/>
              </a:rPr>
              <a:t>better customer satisfaction and higher business impact</a:t>
            </a:r>
            <a:r>
              <a:rPr lang="en-US" sz="25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228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871" y="1270583"/>
            <a:ext cx="9734550" cy="466598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3200" b="1" spc="-10" dirty="0">
                <a:latin typeface="+mn-lt"/>
                <a:cs typeface="Arial"/>
              </a:rPr>
              <a:t>Introduction</a:t>
            </a:r>
            <a:endParaRPr sz="3200" dirty="0">
              <a:latin typeface="+mn-lt"/>
              <a:cs typeface="Arial"/>
            </a:endParaRPr>
          </a:p>
          <a:p>
            <a:pPr marL="12700" marR="5080">
              <a:lnSpc>
                <a:spcPts val="2700"/>
              </a:lnSpc>
              <a:spcBef>
                <a:spcPts val="1375"/>
              </a:spcBef>
            </a:pPr>
            <a:r>
              <a:rPr sz="2500" spc="65" dirty="0">
                <a:latin typeface="Calibri"/>
                <a:cs typeface="Calibri"/>
              </a:rPr>
              <a:t>This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project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70" dirty="0">
                <a:latin typeface="Calibri"/>
                <a:cs typeface="Calibri"/>
              </a:rPr>
              <a:t>evaluates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60" dirty="0">
                <a:latin typeface="Calibri"/>
                <a:cs typeface="Calibri"/>
              </a:rPr>
              <a:t>performance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65" dirty="0">
                <a:latin typeface="Calibri"/>
                <a:cs typeface="Calibri"/>
              </a:rPr>
              <a:t>Style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65" dirty="0">
                <a:latin typeface="Calibri"/>
                <a:cs typeface="Calibri"/>
              </a:rPr>
              <a:t>Advisors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110" dirty="0">
                <a:latin typeface="Calibri"/>
                <a:cs typeface="Calibri"/>
              </a:rPr>
              <a:t>based</a:t>
            </a:r>
            <a:r>
              <a:rPr sz="2500" spc="-25" dirty="0">
                <a:latin typeface="Calibri"/>
                <a:cs typeface="Calibri"/>
              </a:rPr>
              <a:t> on </a:t>
            </a:r>
            <a:r>
              <a:rPr sz="2500" spc="55" dirty="0">
                <a:latin typeface="Calibri"/>
                <a:cs typeface="Calibri"/>
              </a:rPr>
              <a:t>multiple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45" dirty="0">
                <a:latin typeface="Calibri"/>
                <a:cs typeface="Calibri"/>
              </a:rPr>
              <a:t>criteria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145" dirty="0">
                <a:latin typeface="Calibri"/>
                <a:cs typeface="Calibri"/>
              </a:rPr>
              <a:t>such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170" dirty="0">
                <a:latin typeface="Calibri"/>
                <a:cs typeface="Calibri"/>
              </a:rPr>
              <a:t>as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store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90" dirty="0">
                <a:latin typeface="Calibri"/>
                <a:cs typeface="Calibri"/>
              </a:rPr>
              <a:t>ambiance,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first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90" dirty="0">
                <a:latin typeface="Calibri"/>
                <a:cs typeface="Calibri"/>
              </a:rPr>
              <a:t>impressions,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65" dirty="0">
                <a:latin typeface="Calibri"/>
                <a:cs typeface="Calibri"/>
              </a:rPr>
              <a:t>discovery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of </a:t>
            </a:r>
            <a:r>
              <a:rPr sz="2500" spc="90" dirty="0">
                <a:latin typeface="Calibri"/>
                <a:cs typeface="Calibri"/>
              </a:rPr>
              <a:t>needs,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trial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50" dirty="0">
                <a:latin typeface="Calibri"/>
                <a:cs typeface="Calibri"/>
              </a:rPr>
              <a:t>experience,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80" dirty="0">
                <a:latin typeface="Calibri"/>
                <a:cs typeface="Calibri"/>
              </a:rPr>
              <a:t>and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overall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80" dirty="0">
                <a:latin typeface="Calibri"/>
                <a:cs typeface="Calibri"/>
              </a:rPr>
              <a:t>customer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spc="65" dirty="0">
                <a:latin typeface="Calibri"/>
                <a:cs typeface="Calibri"/>
              </a:rPr>
              <a:t>service.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3200" b="1" spc="-10" dirty="0">
                <a:latin typeface="+mn-lt"/>
                <a:cs typeface="Arial"/>
              </a:rPr>
              <a:t>Objectives</a:t>
            </a:r>
            <a:endParaRPr sz="3200" dirty="0">
              <a:latin typeface="+mn-lt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85"/>
              </a:spcBef>
              <a:buFont typeface="Arial"/>
              <a:buChar char="•"/>
              <a:tabLst>
                <a:tab pos="354965" algn="l"/>
              </a:tabLst>
            </a:pPr>
            <a:r>
              <a:rPr sz="2500" spc="65" dirty="0">
                <a:latin typeface="Calibri"/>
                <a:cs typeface="Calibri"/>
              </a:rPr>
              <a:t>Grade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65" dirty="0">
                <a:latin typeface="Calibri"/>
                <a:cs typeface="Calibri"/>
              </a:rPr>
              <a:t>Style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70" dirty="0">
                <a:latin typeface="Calibri"/>
                <a:cs typeface="Calibri"/>
              </a:rPr>
              <a:t>Advisors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110" dirty="0">
                <a:latin typeface="Calibri"/>
                <a:cs typeface="Calibri"/>
              </a:rPr>
              <a:t>based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50" dirty="0">
                <a:latin typeface="Calibri"/>
                <a:cs typeface="Calibri"/>
              </a:rPr>
              <a:t>on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45" dirty="0">
                <a:latin typeface="Calibri"/>
                <a:cs typeface="Calibri"/>
              </a:rPr>
              <a:t>evaluation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100" dirty="0">
                <a:latin typeface="Calibri"/>
                <a:cs typeface="Calibri"/>
              </a:rPr>
              <a:t>scores.</a:t>
            </a:r>
            <a:endParaRPr sz="25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500" spc="50" dirty="0">
                <a:latin typeface="Calibri"/>
                <a:cs typeface="Calibri"/>
              </a:rPr>
              <a:t>Analyze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60" dirty="0">
                <a:latin typeface="Calibri"/>
                <a:cs typeface="Calibri"/>
              </a:rPr>
              <a:t>performance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130" dirty="0">
                <a:latin typeface="Calibri"/>
                <a:cs typeface="Calibri"/>
              </a:rPr>
              <a:t>across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different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75" dirty="0">
                <a:latin typeface="Calibri"/>
                <a:cs typeface="Calibri"/>
              </a:rPr>
              <a:t>zones.</a:t>
            </a:r>
            <a:endParaRPr sz="25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Identify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50" dirty="0">
                <a:latin typeface="Calibri"/>
                <a:cs typeface="Calibri"/>
              </a:rPr>
              <a:t>regions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with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55" dirty="0">
                <a:latin typeface="Calibri"/>
                <a:cs typeface="Calibri"/>
              </a:rPr>
              <a:t>highest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70" dirty="0">
                <a:latin typeface="Calibri"/>
                <a:cs typeface="Calibri"/>
              </a:rPr>
              <a:t>share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high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performers.</a:t>
            </a:r>
            <a:endParaRPr sz="25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500" spc="75" dirty="0">
                <a:latin typeface="Calibri"/>
                <a:cs typeface="Calibri"/>
              </a:rPr>
              <a:t>Visualize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60" dirty="0">
                <a:latin typeface="Calibri"/>
                <a:cs typeface="Calibri"/>
              </a:rPr>
              <a:t>performance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50" dirty="0">
                <a:latin typeface="Calibri"/>
                <a:cs typeface="Calibri"/>
              </a:rPr>
              <a:t>trends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80" dirty="0">
                <a:latin typeface="Calibri"/>
                <a:cs typeface="Calibri"/>
              </a:rPr>
              <a:t>and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45" dirty="0">
                <a:latin typeface="Calibri"/>
                <a:cs typeface="Calibri"/>
              </a:rPr>
              <a:t>criteria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100" dirty="0">
                <a:latin typeface="Calibri"/>
                <a:cs typeface="Calibri"/>
              </a:rPr>
              <a:t>scores.</a:t>
            </a:r>
            <a:endParaRPr sz="25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Provide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70" dirty="0">
                <a:latin typeface="Calibri"/>
                <a:cs typeface="Calibri"/>
              </a:rPr>
              <a:t>insights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80" dirty="0">
                <a:latin typeface="Calibri"/>
                <a:cs typeface="Calibri"/>
              </a:rPr>
              <a:t>and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80" dirty="0">
                <a:latin typeface="Calibri"/>
                <a:cs typeface="Calibri"/>
              </a:rPr>
              <a:t>actionable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55" dirty="0">
                <a:latin typeface="Calibri"/>
                <a:cs typeface="Calibri"/>
              </a:rPr>
              <a:t>recommendations.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Introduction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&amp;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37664">
              <a:lnSpc>
                <a:spcPct val="100000"/>
              </a:lnSpc>
              <a:spcBef>
                <a:spcPts val="105"/>
              </a:spcBef>
            </a:pPr>
            <a:r>
              <a:rPr spc="190" dirty="0"/>
              <a:t>Data</a:t>
            </a:r>
            <a:r>
              <a:rPr spc="-90" dirty="0"/>
              <a:t> </a:t>
            </a:r>
            <a:r>
              <a:rPr spc="114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871" y="1141319"/>
            <a:ext cx="9200515" cy="3653790"/>
          </a:xfrm>
          <a:prstGeom prst="rect">
            <a:avLst/>
          </a:prstGeom>
        </p:spPr>
        <p:txBody>
          <a:bodyPr vert="horz" wrap="square" lIns="0" tIns="279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4800" b="1" spc="232" baseline="-2604" dirty="0">
                <a:latin typeface="Calibri"/>
                <a:cs typeface="Calibri"/>
              </a:rPr>
              <a:t>Dataset</a:t>
            </a:r>
            <a:r>
              <a:rPr sz="4800" b="1" spc="-172" baseline="-2604" dirty="0">
                <a:latin typeface="Calibri"/>
                <a:cs typeface="Calibri"/>
              </a:rPr>
              <a:t> </a:t>
            </a:r>
            <a:r>
              <a:rPr sz="4800" b="1" spc="240" baseline="-2604" dirty="0">
                <a:latin typeface="Calibri"/>
                <a:cs typeface="Calibri"/>
              </a:rPr>
              <a:t>size</a:t>
            </a:r>
            <a:r>
              <a:rPr sz="4800" spc="240" baseline="-2604" dirty="0">
                <a:latin typeface="Calibri"/>
                <a:cs typeface="Calibri"/>
              </a:rPr>
              <a:t>:</a:t>
            </a:r>
            <a:r>
              <a:rPr sz="4800" spc="487" baseline="-2604" dirty="0">
                <a:latin typeface="Calibri"/>
                <a:cs typeface="Calibri"/>
              </a:rPr>
              <a:t> </a:t>
            </a:r>
            <a:r>
              <a:rPr sz="2500" dirty="0">
                <a:latin typeface="Arial"/>
                <a:cs typeface="Arial"/>
              </a:rPr>
              <a:t>61</a:t>
            </a:r>
            <a:r>
              <a:rPr sz="2500" spc="-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evaluations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× 82</a:t>
            </a:r>
            <a:r>
              <a:rPr sz="2500" spc="-10" dirty="0">
                <a:latin typeface="Arial"/>
                <a:cs typeface="Arial"/>
              </a:rPr>
              <a:t> columns.</a:t>
            </a: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sz="3200" b="1" spc="114" dirty="0">
                <a:latin typeface="Calibri"/>
                <a:cs typeface="Calibri"/>
              </a:rPr>
              <a:t>Key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200" dirty="0">
                <a:latin typeface="Calibri"/>
                <a:cs typeface="Calibri"/>
              </a:rPr>
              <a:t>Columns</a:t>
            </a:r>
            <a:r>
              <a:rPr sz="3200" spc="200" dirty="0">
                <a:latin typeface="Calibri"/>
                <a:cs typeface="Calibri"/>
              </a:rPr>
              <a:t>: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75"/>
              </a:spcBef>
              <a:buChar char="•"/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Evaluation_ID,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Evaluation_Date,</a:t>
            </a:r>
            <a:r>
              <a:rPr sz="2500" spc="-14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Evaluation_Score</a:t>
            </a:r>
            <a:endParaRPr sz="25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Defines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Locations: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Zone,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City,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State,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Country</a:t>
            </a:r>
            <a:endParaRPr sz="25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500" dirty="0">
                <a:latin typeface="Arial"/>
                <a:cs typeface="Arial"/>
              </a:rPr>
              <a:t>Criteria</a:t>
            </a:r>
            <a:r>
              <a:rPr sz="2500" spc="-8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like</a:t>
            </a:r>
            <a:r>
              <a:rPr sz="2500" spc="-9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Store</a:t>
            </a:r>
            <a:r>
              <a:rPr sz="2500" i="1" spc="-17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Ambiance,</a:t>
            </a:r>
            <a:r>
              <a:rPr sz="2500" i="1" spc="-7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First</a:t>
            </a:r>
            <a:r>
              <a:rPr sz="2500" i="1" spc="-8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Impressions,</a:t>
            </a:r>
            <a:r>
              <a:rPr sz="2500" i="1" spc="-60" dirty="0">
                <a:latin typeface="Arial"/>
                <a:cs typeface="Arial"/>
              </a:rPr>
              <a:t> </a:t>
            </a:r>
            <a:r>
              <a:rPr sz="2500" i="1" spc="-20" dirty="0">
                <a:latin typeface="Arial"/>
                <a:cs typeface="Arial"/>
              </a:rPr>
              <a:t>Discovery,</a:t>
            </a:r>
            <a:r>
              <a:rPr sz="2500" i="1" spc="-85" dirty="0">
                <a:latin typeface="Arial"/>
                <a:cs typeface="Arial"/>
              </a:rPr>
              <a:t> </a:t>
            </a:r>
            <a:r>
              <a:rPr sz="2500" i="1" spc="-10" dirty="0">
                <a:latin typeface="Arial"/>
                <a:cs typeface="Arial"/>
              </a:rPr>
              <a:t>Trial </a:t>
            </a:r>
            <a:r>
              <a:rPr sz="2500" i="1" dirty="0">
                <a:latin typeface="Arial"/>
                <a:cs typeface="Arial"/>
              </a:rPr>
              <a:t>Experience,</a:t>
            </a:r>
            <a:r>
              <a:rPr sz="2500" i="1" spc="-6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Objection</a:t>
            </a:r>
            <a:r>
              <a:rPr sz="2500" i="1" spc="-6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Handling,</a:t>
            </a:r>
            <a:r>
              <a:rPr sz="2500" i="1" spc="-8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Closure</a:t>
            </a:r>
            <a:r>
              <a:rPr sz="2500" i="1" spc="-6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&amp;</a:t>
            </a:r>
            <a:r>
              <a:rPr sz="2500" i="1" spc="-55" dirty="0">
                <a:latin typeface="Arial"/>
                <a:cs typeface="Arial"/>
              </a:rPr>
              <a:t> </a:t>
            </a:r>
            <a:r>
              <a:rPr sz="2500" i="1" spc="-10" dirty="0">
                <a:latin typeface="Arial"/>
                <a:cs typeface="Arial"/>
              </a:rPr>
              <a:t>Care</a:t>
            </a:r>
            <a:r>
              <a:rPr sz="2500" spc="-10" dirty="0">
                <a:latin typeface="Arial"/>
                <a:cs typeface="Arial"/>
              </a:rPr>
              <a:t>.</a:t>
            </a:r>
            <a:endParaRPr sz="25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500" dirty="0">
                <a:latin typeface="Arial"/>
                <a:cs typeface="Arial"/>
              </a:rPr>
              <a:t>Demographics</a:t>
            </a:r>
            <a:r>
              <a:rPr sz="2500" spc="-7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of</a:t>
            </a:r>
            <a:r>
              <a:rPr sz="2500" spc="-7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auditors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(Age,</a:t>
            </a:r>
            <a:r>
              <a:rPr sz="2500" spc="-60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Gender).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96" rIns="0" bIns="0" rtlCol="0">
            <a:spAutoFit/>
          </a:bodyPr>
          <a:lstStyle/>
          <a:p>
            <a:pPr marL="1163955">
              <a:lnSpc>
                <a:spcPct val="100000"/>
              </a:lnSpc>
              <a:spcBef>
                <a:spcPts val="105"/>
              </a:spcBef>
            </a:pPr>
            <a:r>
              <a:rPr spc="195" dirty="0"/>
              <a:t>Performance</a:t>
            </a:r>
            <a:r>
              <a:rPr spc="-60" dirty="0"/>
              <a:t> </a:t>
            </a:r>
            <a:r>
              <a:rPr spc="140" dirty="0"/>
              <a:t>Grading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871" y="1419859"/>
            <a:ext cx="10506710" cy="906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14" dirty="0">
                <a:latin typeface="Calibri"/>
                <a:cs typeface="Calibri"/>
              </a:rPr>
              <a:t>Grading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210" dirty="0">
                <a:latin typeface="Calibri"/>
                <a:cs typeface="Calibri"/>
              </a:rPr>
              <a:t>Scale: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dirty="0">
                <a:latin typeface="Calibri"/>
                <a:cs typeface="Calibri"/>
              </a:rPr>
              <a:t>If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50" dirty="0">
                <a:latin typeface="Calibri"/>
                <a:cs typeface="Calibri"/>
              </a:rPr>
              <a:t>Evaluation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105" dirty="0">
                <a:latin typeface="Calibri"/>
                <a:cs typeface="Calibri"/>
              </a:rPr>
              <a:t>Score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120" dirty="0">
                <a:latin typeface="Calibri"/>
                <a:cs typeface="Calibri"/>
              </a:rPr>
              <a:t>is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between below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60" dirty="0">
                <a:latin typeface="Calibri"/>
                <a:cs typeface="Calibri"/>
              </a:rPr>
              <a:t>this</a:t>
            </a:r>
            <a:r>
              <a:rPr sz="2500" spc="45" dirty="0">
                <a:latin typeface="Calibri"/>
                <a:cs typeface="Calibri"/>
              </a:rPr>
              <a:t> </a:t>
            </a:r>
            <a:r>
              <a:rPr sz="2500" spc="65" dirty="0">
                <a:latin typeface="Calibri"/>
                <a:cs typeface="Calibri"/>
              </a:rPr>
              <a:t>value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mention</a:t>
            </a:r>
            <a:r>
              <a:rPr sz="2500" spc="40" dirty="0">
                <a:latin typeface="Calibri"/>
                <a:cs typeface="Calibri"/>
              </a:rPr>
              <a:t> </a:t>
            </a:r>
            <a:r>
              <a:rPr sz="2500" spc="90" dirty="0">
                <a:latin typeface="Calibri"/>
                <a:cs typeface="Calibri"/>
              </a:rPr>
              <a:t>Grades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75" dirty="0">
                <a:latin typeface="Calibri"/>
                <a:cs typeface="Calibri"/>
              </a:rPr>
              <a:t>Assign: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871" y="2914853"/>
            <a:ext cx="3768725" cy="2659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75" dirty="0">
                <a:latin typeface="Calibri"/>
                <a:cs typeface="Calibri"/>
              </a:rPr>
              <a:t>High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Performer: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90–100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dirty="0">
                <a:latin typeface="Calibri"/>
                <a:cs typeface="Calibri"/>
              </a:rPr>
              <a:t>Average</a:t>
            </a:r>
            <a:r>
              <a:rPr sz="2500" spc="8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Performer:</a:t>
            </a:r>
            <a:r>
              <a:rPr sz="2500" spc="10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70–89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spc="75" dirty="0">
                <a:latin typeface="Calibri"/>
                <a:cs typeface="Calibri"/>
              </a:rPr>
              <a:t>Low</a:t>
            </a:r>
            <a:r>
              <a:rPr sz="2500" spc="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Performer:</a:t>
            </a:r>
            <a:r>
              <a:rPr sz="2500" spc="5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50–69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dirty="0">
                <a:latin typeface="Calibri"/>
                <a:cs typeface="Calibri"/>
              </a:rPr>
              <a:t>Bottom</a:t>
            </a:r>
            <a:r>
              <a:rPr sz="2500" spc="19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Performer:</a:t>
            </a:r>
            <a:r>
              <a:rPr sz="2500" spc="180" dirty="0">
                <a:latin typeface="Calibri"/>
                <a:cs typeface="Calibri"/>
              </a:rPr>
              <a:t> </a:t>
            </a:r>
            <a:r>
              <a:rPr sz="2500" spc="40" dirty="0">
                <a:latin typeface="Calibri"/>
                <a:cs typeface="Calibri"/>
              </a:rPr>
              <a:t>&lt;50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1400"/>
              </a:lnSpc>
              <a:spcBef>
                <a:spcPts val="1789"/>
              </a:spcBef>
            </a:pPr>
            <a:r>
              <a:rPr sz="3200" b="1" spc="160" dirty="0">
                <a:latin typeface="Calibri"/>
                <a:cs typeface="Calibri"/>
              </a:rPr>
              <a:t>Example: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2500" spc="105" dirty="0">
                <a:latin typeface="Calibri"/>
                <a:cs typeface="Calibri"/>
              </a:rPr>
              <a:t>Count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125" dirty="0">
                <a:latin typeface="Calibri"/>
                <a:cs typeface="Calibri"/>
              </a:rPr>
              <a:t>Each </a:t>
            </a:r>
            <a:r>
              <a:rPr sz="2500" spc="65" dirty="0">
                <a:latin typeface="Calibri"/>
                <a:cs typeface="Calibri"/>
              </a:rPr>
              <a:t>Grade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by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50" dirty="0">
                <a:latin typeface="Calibri"/>
                <a:cs typeface="Calibri"/>
              </a:rPr>
              <a:t>Zone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8138" y="3402503"/>
            <a:ext cx="3548158" cy="23302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58585" y="5864453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East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8484" y="5864453"/>
            <a:ext cx="307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North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26069" y="5831077"/>
            <a:ext cx="1433830" cy="5372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1033144" algn="l"/>
              </a:tabLst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South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West</a:t>
            </a:r>
            <a:endParaRPr sz="900">
              <a:latin typeface="Calibri"/>
              <a:cs typeface="Calibri"/>
            </a:endParaRPr>
          </a:p>
          <a:p>
            <a:pPr marL="106680">
              <a:lnSpc>
                <a:spcPct val="100000"/>
              </a:lnSpc>
              <a:spcBef>
                <a:spcPts val="525"/>
              </a:spcBef>
            </a:pPr>
            <a:r>
              <a:rPr sz="1800" b="1" spc="100" dirty="0">
                <a:latin typeface="Calibri"/>
                <a:cs typeface="Calibri"/>
              </a:rPr>
              <a:t>Example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50" dirty="0">
                <a:latin typeface="Calibri"/>
                <a:cs typeface="Calibri"/>
              </a:rPr>
              <a:t>Fig.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9944" y="2776855"/>
            <a:ext cx="23564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60" dirty="0">
                <a:latin typeface="Calibri"/>
                <a:cs typeface="Calibri"/>
              </a:rPr>
              <a:t>Performance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Grades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by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Zone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40009" y="422905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18242" y="4087621"/>
            <a:ext cx="938530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Low</a:t>
            </a:r>
            <a:r>
              <a:rPr sz="9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Performer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r>
              <a:rPr sz="9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Performer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Bottom</a:t>
            </a:r>
            <a:r>
              <a:rPr sz="900" spc="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Performer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Average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Performer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40009" y="444330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186B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40009" y="465768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40009" y="487193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902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Pivot</a:t>
            </a:r>
            <a:r>
              <a:rPr spc="-90" dirty="0"/>
              <a:t> </a:t>
            </a:r>
            <a:r>
              <a:rPr spc="120" dirty="0"/>
              <a:t>Table</a:t>
            </a:r>
            <a:r>
              <a:rPr spc="-85" dirty="0"/>
              <a:t> </a:t>
            </a:r>
            <a:r>
              <a:rPr spc="225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6825" y="2339270"/>
            <a:ext cx="5036137" cy="30839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9871" y="1424432"/>
            <a:ext cx="9637395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ts val="3829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3200" b="1" spc="160" dirty="0">
                <a:latin typeface="Calibri"/>
                <a:cs typeface="Calibri"/>
              </a:rPr>
              <a:t>Zone</a:t>
            </a:r>
            <a:r>
              <a:rPr sz="3200" b="1" spc="-80" dirty="0">
                <a:latin typeface="Calibri"/>
                <a:cs typeface="Calibri"/>
              </a:rPr>
              <a:t> </a:t>
            </a:r>
            <a:r>
              <a:rPr sz="3200" b="1" spc="165" dirty="0">
                <a:latin typeface="Calibri"/>
                <a:cs typeface="Calibri"/>
              </a:rPr>
              <a:t>Analysis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spc="85" dirty="0">
                <a:latin typeface="Calibri"/>
                <a:cs typeface="Calibri"/>
              </a:rPr>
              <a:t>by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195" dirty="0">
                <a:latin typeface="Calibri"/>
                <a:cs typeface="Calibri"/>
              </a:rPr>
              <a:t>Score</a:t>
            </a:r>
            <a:endParaRPr sz="3200">
              <a:latin typeface="Calibri"/>
              <a:cs typeface="Calibri"/>
            </a:endParaRPr>
          </a:p>
          <a:p>
            <a:pPr marL="5801995">
              <a:lnSpc>
                <a:spcPts val="1670"/>
              </a:lnSpc>
            </a:pPr>
            <a:r>
              <a:rPr sz="1400" b="1" spc="10" dirty="0">
                <a:latin typeface="Calibri"/>
                <a:cs typeface="Calibri"/>
              </a:rPr>
              <a:t>Average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Score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of</a:t>
            </a:r>
            <a:r>
              <a:rPr sz="1400" b="1" spc="30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Evaluation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score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10" dirty="0">
                <a:latin typeface="Calibri"/>
                <a:cs typeface="Calibri"/>
              </a:rPr>
              <a:t>by </a:t>
            </a:r>
            <a:r>
              <a:rPr sz="1400" b="1" spc="100" dirty="0">
                <a:latin typeface="Calibri"/>
                <a:cs typeface="Calibri"/>
              </a:rPr>
              <a:t>each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Zone</a:t>
            </a:r>
            <a:endParaRPr sz="1400">
              <a:latin typeface="Calibri"/>
              <a:cs typeface="Calibri"/>
            </a:endParaRPr>
          </a:p>
          <a:p>
            <a:pPr marL="355600" marR="5564505" lvl="1" indent="-342900">
              <a:lnSpc>
                <a:spcPct val="100000"/>
              </a:lnSpc>
              <a:spcBef>
                <a:spcPts val="1150"/>
              </a:spcBef>
              <a:buFont typeface="Arial"/>
              <a:buChar char="•"/>
              <a:tabLst>
                <a:tab pos="355600" algn="l"/>
              </a:tabLst>
            </a:pPr>
            <a:r>
              <a:rPr sz="2500" b="1" spc="65" dirty="0">
                <a:latin typeface="Calibri"/>
                <a:cs typeface="Calibri"/>
              </a:rPr>
              <a:t>North</a:t>
            </a:r>
            <a:r>
              <a:rPr sz="2500" b="1" spc="-25" dirty="0">
                <a:latin typeface="Calibri"/>
                <a:cs typeface="Calibri"/>
              </a:rPr>
              <a:t> </a:t>
            </a:r>
            <a:r>
              <a:rPr sz="2500" spc="135" dirty="0">
                <a:latin typeface="Calibri"/>
                <a:cs typeface="Calibri"/>
              </a:rPr>
              <a:t>has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b="1" spc="120" dirty="0">
                <a:latin typeface="Calibri"/>
                <a:cs typeface="Calibri"/>
              </a:rPr>
              <a:t>Highest</a:t>
            </a:r>
            <a:r>
              <a:rPr sz="2500" b="1" spc="-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Average </a:t>
            </a:r>
            <a:r>
              <a:rPr sz="2500" spc="55" dirty="0">
                <a:latin typeface="Calibri"/>
                <a:cs typeface="Calibri"/>
              </a:rPr>
              <a:t>Evaluation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105" dirty="0">
                <a:latin typeface="Calibri"/>
                <a:cs typeface="Calibri"/>
              </a:rPr>
              <a:t>Score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20" dirty="0">
                <a:latin typeface="Calibri"/>
                <a:cs typeface="Calibri"/>
              </a:rPr>
              <a:t>–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b="1" spc="100" dirty="0">
                <a:latin typeface="Calibri"/>
                <a:cs typeface="Calibri"/>
              </a:rPr>
              <a:t>76%</a:t>
            </a:r>
            <a:endParaRPr sz="2500">
              <a:latin typeface="Calibri"/>
              <a:cs typeface="Calibri"/>
            </a:endParaRPr>
          </a:p>
          <a:p>
            <a:pPr marL="355600" marR="5619115" lvl="1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500" b="1" spc="114" dirty="0">
                <a:latin typeface="Calibri"/>
                <a:cs typeface="Calibri"/>
              </a:rPr>
              <a:t>South</a:t>
            </a:r>
            <a:r>
              <a:rPr sz="2500" b="1" spc="-30" dirty="0">
                <a:latin typeface="Calibri"/>
                <a:cs typeface="Calibri"/>
              </a:rPr>
              <a:t> </a:t>
            </a:r>
            <a:r>
              <a:rPr sz="2500" spc="135" dirty="0">
                <a:latin typeface="Calibri"/>
                <a:cs typeface="Calibri"/>
              </a:rPr>
              <a:t>has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b="1" spc="110" dirty="0">
                <a:latin typeface="Calibri"/>
                <a:cs typeface="Calibri"/>
              </a:rPr>
              <a:t>Lowest</a:t>
            </a:r>
            <a:r>
              <a:rPr sz="2500" b="1" spc="-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Average </a:t>
            </a:r>
            <a:r>
              <a:rPr sz="2500" spc="55" dirty="0">
                <a:latin typeface="Calibri"/>
                <a:cs typeface="Calibri"/>
              </a:rPr>
              <a:t>Evaluation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105" dirty="0">
                <a:latin typeface="Calibri"/>
                <a:cs typeface="Calibri"/>
              </a:rPr>
              <a:t>Score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20" dirty="0">
                <a:latin typeface="Calibri"/>
                <a:cs typeface="Calibri"/>
              </a:rPr>
              <a:t>–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b="1" spc="100" dirty="0">
                <a:latin typeface="Calibri"/>
                <a:cs typeface="Calibri"/>
              </a:rPr>
              <a:t>66%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2500" b="1" spc="105" dirty="0">
                <a:latin typeface="Calibri"/>
                <a:cs typeface="Calibri"/>
              </a:rPr>
              <a:t>Performance</a:t>
            </a:r>
            <a:r>
              <a:rPr sz="2500" b="1" spc="10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variation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spc="85" dirty="0">
                <a:latin typeface="Calibri"/>
                <a:cs typeface="Calibri"/>
              </a:rPr>
              <a:t>suggests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500" b="1" spc="65" dirty="0">
                <a:latin typeface="Calibri"/>
                <a:cs typeface="Calibri"/>
              </a:rPr>
              <a:t>different</a:t>
            </a:r>
            <a:r>
              <a:rPr sz="2500" b="1" spc="-35" dirty="0">
                <a:latin typeface="Calibri"/>
                <a:cs typeface="Calibri"/>
              </a:rPr>
              <a:t> </a:t>
            </a:r>
            <a:r>
              <a:rPr sz="2500" b="1" spc="85" dirty="0">
                <a:latin typeface="Calibri"/>
                <a:cs typeface="Calibri"/>
              </a:rPr>
              <a:t>quality</a:t>
            </a:r>
            <a:r>
              <a:rPr sz="2500" b="1" spc="-50" dirty="0">
                <a:latin typeface="Calibri"/>
                <a:cs typeface="Calibri"/>
              </a:rPr>
              <a:t> </a:t>
            </a:r>
            <a:r>
              <a:rPr sz="2500" b="1" spc="175" dirty="0">
                <a:latin typeface="Calibri"/>
                <a:cs typeface="Calibri"/>
              </a:rPr>
              <a:t>across</a:t>
            </a:r>
            <a:r>
              <a:rPr sz="2500" b="1" spc="-25" dirty="0">
                <a:latin typeface="Calibri"/>
                <a:cs typeface="Calibri"/>
              </a:rPr>
              <a:t> </a:t>
            </a:r>
            <a:r>
              <a:rPr sz="2500" b="1" spc="95" dirty="0">
                <a:latin typeface="Calibri"/>
                <a:cs typeface="Calibri"/>
              </a:rPr>
              <a:t>regions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03669" y="5495340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55" dirty="0">
                <a:solidFill>
                  <a:srgbClr val="585858"/>
                </a:solidFill>
                <a:latin typeface="Calibri"/>
                <a:cs typeface="Calibri"/>
              </a:rPr>
              <a:t>East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6697" y="5495340"/>
            <a:ext cx="421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585858"/>
                </a:solidFill>
                <a:latin typeface="Calibri"/>
                <a:cs typeface="Calibri"/>
              </a:rPr>
              <a:t>North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8842" y="5495340"/>
            <a:ext cx="4356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solidFill>
                  <a:srgbClr val="585858"/>
                </a:solidFill>
                <a:latin typeface="Calibri"/>
                <a:cs typeface="Calibri"/>
              </a:rPr>
              <a:t>South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52481" y="5495340"/>
            <a:ext cx="386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0" dirty="0">
                <a:solidFill>
                  <a:srgbClr val="585858"/>
                </a:solidFill>
                <a:latin typeface="Calibri"/>
                <a:cs typeface="Calibri"/>
              </a:rPr>
              <a:t>West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902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Pivot</a:t>
            </a:r>
            <a:r>
              <a:rPr spc="-90" dirty="0"/>
              <a:t> </a:t>
            </a:r>
            <a:r>
              <a:rPr spc="120" dirty="0"/>
              <a:t>Table</a:t>
            </a:r>
            <a:r>
              <a:rPr spc="-85" dirty="0"/>
              <a:t> </a:t>
            </a:r>
            <a:r>
              <a:rPr spc="225" dirty="0"/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527685" algn="l"/>
              </a:tabLst>
            </a:pPr>
            <a:r>
              <a:rPr spc="145" dirty="0"/>
              <a:t>High</a:t>
            </a:r>
            <a:r>
              <a:rPr spc="-55" dirty="0"/>
              <a:t> </a:t>
            </a:r>
            <a:r>
              <a:rPr spc="95" dirty="0"/>
              <a:t>Performer</a:t>
            </a:r>
            <a:r>
              <a:rPr spc="-40" dirty="0"/>
              <a:t> </a:t>
            </a:r>
            <a:r>
              <a:rPr spc="155" dirty="0"/>
              <a:t>Analysis</a:t>
            </a:r>
          </a:p>
          <a:p>
            <a:pPr marL="355600" marR="784225" lvl="1" indent="-342900">
              <a:lnSpc>
                <a:spcPct val="100000"/>
              </a:lnSpc>
              <a:spcBef>
                <a:spcPts val="2810"/>
              </a:spcBef>
              <a:buFont typeface="Arial"/>
              <a:buChar char="•"/>
              <a:tabLst>
                <a:tab pos="355600" algn="l"/>
              </a:tabLst>
            </a:pPr>
            <a:r>
              <a:rPr sz="2500" b="1" spc="95" dirty="0">
                <a:latin typeface="Calibri"/>
                <a:cs typeface="Calibri"/>
              </a:rPr>
              <a:t>West</a:t>
            </a:r>
            <a:r>
              <a:rPr sz="2500" b="1" spc="-55" dirty="0">
                <a:latin typeface="Calibri"/>
                <a:cs typeface="Calibri"/>
              </a:rPr>
              <a:t> </a:t>
            </a:r>
            <a:r>
              <a:rPr sz="2500" spc="135" dirty="0">
                <a:latin typeface="Calibri"/>
                <a:cs typeface="Calibri"/>
              </a:rPr>
              <a:t>has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b="1" spc="120" dirty="0">
                <a:latin typeface="Calibri"/>
                <a:cs typeface="Calibri"/>
              </a:rPr>
              <a:t>Highest</a:t>
            </a:r>
            <a:r>
              <a:rPr sz="2500" b="1" spc="-30" dirty="0">
                <a:latin typeface="Calibri"/>
                <a:cs typeface="Calibri"/>
              </a:rPr>
              <a:t> </a:t>
            </a:r>
            <a:r>
              <a:rPr sz="2500" spc="265" dirty="0">
                <a:latin typeface="Calibri"/>
                <a:cs typeface="Calibri"/>
              </a:rPr>
              <a:t>%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45" dirty="0">
                <a:latin typeface="Calibri"/>
                <a:cs typeface="Calibri"/>
              </a:rPr>
              <a:t>High </a:t>
            </a:r>
            <a:r>
              <a:rPr sz="2500" dirty="0">
                <a:latin typeface="Calibri"/>
                <a:cs typeface="Calibri"/>
              </a:rPr>
              <a:t>Performers</a:t>
            </a:r>
            <a:r>
              <a:rPr sz="2500" spc="140" dirty="0">
                <a:latin typeface="Calibri"/>
                <a:cs typeface="Calibri"/>
              </a:rPr>
              <a:t> </a:t>
            </a:r>
            <a:r>
              <a:rPr sz="2500" spc="-120" dirty="0">
                <a:latin typeface="Calibri"/>
                <a:cs typeface="Calibri"/>
              </a:rPr>
              <a:t>–</a:t>
            </a:r>
            <a:r>
              <a:rPr sz="2500" spc="114" dirty="0">
                <a:latin typeface="Calibri"/>
                <a:cs typeface="Calibri"/>
              </a:rPr>
              <a:t> </a:t>
            </a:r>
            <a:r>
              <a:rPr sz="2500" b="1" spc="100" dirty="0">
                <a:latin typeface="Calibri"/>
                <a:cs typeface="Calibri"/>
              </a:rPr>
              <a:t>37%</a:t>
            </a:r>
            <a:endParaRPr sz="2500" dirty="0">
              <a:latin typeface="Calibri"/>
              <a:cs typeface="Calibri"/>
            </a:endParaRPr>
          </a:p>
          <a:p>
            <a:pPr marL="355600" marR="970280" lvl="1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500" b="1" spc="150" dirty="0">
                <a:latin typeface="Calibri"/>
                <a:cs typeface="Calibri"/>
              </a:rPr>
              <a:t>East</a:t>
            </a:r>
            <a:r>
              <a:rPr sz="2500" b="1" spc="-25" dirty="0">
                <a:latin typeface="Calibri"/>
                <a:cs typeface="Calibri"/>
              </a:rPr>
              <a:t> </a:t>
            </a:r>
            <a:r>
              <a:rPr sz="2500" spc="135" dirty="0">
                <a:latin typeface="Calibri"/>
                <a:cs typeface="Calibri"/>
              </a:rPr>
              <a:t>has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b="1" spc="110" dirty="0">
                <a:latin typeface="Calibri"/>
                <a:cs typeface="Calibri"/>
              </a:rPr>
              <a:t>Lowest</a:t>
            </a:r>
            <a:r>
              <a:rPr sz="2500" b="1" spc="-25" dirty="0">
                <a:latin typeface="Calibri"/>
                <a:cs typeface="Calibri"/>
              </a:rPr>
              <a:t> </a:t>
            </a:r>
            <a:r>
              <a:rPr sz="2500" spc="265" dirty="0">
                <a:latin typeface="Calibri"/>
                <a:cs typeface="Calibri"/>
              </a:rPr>
              <a:t>%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45" dirty="0">
                <a:latin typeface="Calibri"/>
                <a:cs typeface="Calibri"/>
              </a:rPr>
              <a:t>High </a:t>
            </a:r>
            <a:r>
              <a:rPr sz="2500" dirty="0">
                <a:latin typeface="Calibri"/>
                <a:cs typeface="Calibri"/>
              </a:rPr>
              <a:t>Performers</a:t>
            </a:r>
            <a:r>
              <a:rPr sz="2500" spc="110" dirty="0">
                <a:latin typeface="Calibri"/>
                <a:cs typeface="Calibri"/>
              </a:rPr>
              <a:t> </a:t>
            </a:r>
            <a:r>
              <a:rPr sz="2500" spc="-120" dirty="0">
                <a:latin typeface="Calibri"/>
                <a:cs typeface="Calibri"/>
              </a:rPr>
              <a:t>–</a:t>
            </a:r>
            <a:r>
              <a:rPr sz="2500" spc="10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only</a:t>
            </a:r>
            <a:r>
              <a:rPr sz="2500" spc="105" dirty="0">
                <a:latin typeface="Calibri"/>
                <a:cs typeface="Calibri"/>
              </a:rPr>
              <a:t> </a:t>
            </a:r>
            <a:r>
              <a:rPr sz="2500" b="1" spc="135" dirty="0">
                <a:latin typeface="Calibri"/>
                <a:cs typeface="Calibri"/>
              </a:rPr>
              <a:t>9%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871" y="4172839"/>
            <a:ext cx="46831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90" dirty="0">
                <a:latin typeface="Calibri"/>
                <a:cs typeface="Calibri"/>
              </a:rPr>
              <a:t>Indicates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certain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spc="150" dirty="0">
                <a:latin typeface="Calibri"/>
                <a:cs typeface="Calibri"/>
              </a:rPr>
              <a:t>zones </a:t>
            </a:r>
            <a:r>
              <a:rPr sz="2800" spc="80" dirty="0">
                <a:latin typeface="Calibri"/>
                <a:cs typeface="Calibri"/>
              </a:rPr>
              <a:t>consistently </a:t>
            </a:r>
            <a:r>
              <a:rPr sz="2800" dirty="0">
                <a:latin typeface="Calibri"/>
                <a:cs typeface="Calibri"/>
              </a:rPr>
              <a:t>deliver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b="1" spc="55" dirty="0">
                <a:latin typeface="Calibri"/>
                <a:cs typeface="Calibri"/>
              </a:rPr>
              <a:t>better </a:t>
            </a:r>
            <a:r>
              <a:rPr sz="2800" b="1" spc="145" dirty="0">
                <a:latin typeface="Calibri"/>
                <a:cs typeface="Calibri"/>
              </a:rPr>
              <a:t>customer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160" dirty="0">
                <a:latin typeface="Calibri"/>
                <a:cs typeface="Calibri"/>
              </a:rPr>
              <a:t>service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except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East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2339" y="2665012"/>
            <a:ext cx="4199598" cy="24371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259951" y="2303525"/>
            <a:ext cx="279400" cy="332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40" dirty="0">
                <a:solidFill>
                  <a:srgbClr val="155F82"/>
                </a:solidFill>
                <a:latin typeface="Calibri"/>
                <a:cs typeface="Calibri"/>
              </a:rPr>
              <a:t>East</a:t>
            </a:r>
            <a:endParaRPr sz="10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25"/>
              </a:spcBef>
            </a:pPr>
            <a:r>
              <a:rPr sz="1000" b="1" spc="25" dirty="0">
                <a:solidFill>
                  <a:srgbClr val="155F82"/>
                </a:solidFill>
                <a:latin typeface="Calibri"/>
                <a:cs typeface="Calibri"/>
              </a:rPr>
              <a:t>9%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30306" y="3216655"/>
            <a:ext cx="356235" cy="3327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6515" marR="5080" indent="-44450">
              <a:lnSpc>
                <a:spcPct val="102000"/>
              </a:lnSpc>
              <a:spcBef>
                <a:spcPts val="70"/>
              </a:spcBef>
            </a:pPr>
            <a:r>
              <a:rPr sz="1000" b="1" spc="-10" dirty="0">
                <a:solidFill>
                  <a:srgbClr val="155F82"/>
                </a:solidFill>
                <a:latin typeface="Calibri"/>
                <a:cs typeface="Calibri"/>
              </a:rPr>
              <a:t>North </a:t>
            </a:r>
            <a:r>
              <a:rPr sz="1000" b="1" spc="-25" dirty="0">
                <a:solidFill>
                  <a:srgbClr val="155F82"/>
                </a:solidFill>
                <a:latin typeface="Calibri"/>
                <a:cs typeface="Calibri"/>
              </a:rPr>
              <a:t>30%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52790" y="5064378"/>
            <a:ext cx="366395" cy="3327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62865" marR="5080" indent="-50800">
              <a:lnSpc>
                <a:spcPct val="102000"/>
              </a:lnSpc>
              <a:spcBef>
                <a:spcPts val="70"/>
              </a:spcBef>
            </a:pPr>
            <a:r>
              <a:rPr sz="1000" b="1" spc="-10" dirty="0">
                <a:solidFill>
                  <a:srgbClr val="155F82"/>
                </a:solidFill>
                <a:latin typeface="Calibri"/>
                <a:cs typeface="Calibri"/>
              </a:rPr>
              <a:t>South </a:t>
            </a:r>
            <a:r>
              <a:rPr sz="1000" b="1" spc="-25" dirty="0">
                <a:solidFill>
                  <a:srgbClr val="155F82"/>
                </a:solidFill>
                <a:latin typeface="Calibri"/>
                <a:cs typeface="Calibri"/>
              </a:rPr>
              <a:t>24%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8185" y="2897504"/>
            <a:ext cx="325120" cy="3327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3180" marR="5080" indent="-30480">
              <a:lnSpc>
                <a:spcPct val="102000"/>
              </a:lnSpc>
              <a:spcBef>
                <a:spcPts val="70"/>
              </a:spcBef>
            </a:pPr>
            <a:r>
              <a:rPr sz="1000" b="1" spc="-20" dirty="0">
                <a:solidFill>
                  <a:srgbClr val="155F82"/>
                </a:solidFill>
                <a:latin typeface="Calibri"/>
                <a:cs typeface="Calibri"/>
              </a:rPr>
              <a:t>West </a:t>
            </a:r>
            <a:r>
              <a:rPr sz="1000" b="1" spc="-25" dirty="0">
                <a:solidFill>
                  <a:srgbClr val="155F82"/>
                </a:solidFill>
                <a:latin typeface="Calibri"/>
                <a:cs typeface="Calibri"/>
              </a:rPr>
              <a:t>37%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7590" y="1732914"/>
            <a:ext cx="2694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05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r>
              <a:rPr sz="1600" b="1" spc="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spc="95" dirty="0">
                <a:solidFill>
                  <a:srgbClr val="585858"/>
                </a:solidFill>
                <a:latin typeface="Calibri"/>
                <a:cs typeface="Calibri"/>
              </a:rPr>
              <a:t>PERFORMERS</a:t>
            </a:r>
            <a:r>
              <a:rPr sz="1600" b="1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85858"/>
                </a:solidFill>
                <a:latin typeface="Calibri"/>
                <a:cs typeface="Calibri"/>
              </a:rPr>
              <a:t>BY </a:t>
            </a:r>
            <a:r>
              <a:rPr sz="1600" b="1" spc="75" dirty="0">
                <a:solidFill>
                  <a:srgbClr val="585858"/>
                </a:solidFill>
                <a:latin typeface="Calibri"/>
                <a:cs typeface="Calibri"/>
              </a:rPr>
              <a:t>ZONE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902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Pivot</a:t>
            </a:r>
            <a:r>
              <a:rPr spc="-90" dirty="0"/>
              <a:t> </a:t>
            </a:r>
            <a:r>
              <a:rPr spc="120" dirty="0"/>
              <a:t>Table</a:t>
            </a:r>
            <a:r>
              <a:rPr spc="-85" dirty="0"/>
              <a:t> </a:t>
            </a:r>
            <a:r>
              <a:rPr spc="22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871" y="1424432"/>
            <a:ext cx="35128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3200" b="1" spc="60" dirty="0">
                <a:latin typeface="Calibri"/>
                <a:cs typeface="Calibri"/>
              </a:rPr>
              <a:t>3.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65" dirty="0">
                <a:latin typeface="Calibri"/>
                <a:cs typeface="Calibri"/>
              </a:rPr>
              <a:t>Trend</a:t>
            </a:r>
            <a:r>
              <a:rPr sz="3200" b="1" spc="-90" dirty="0">
                <a:latin typeface="Calibri"/>
                <a:cs typeface="Calibri"/>
              </a:rPr>
              <a:t> </a:t>
            </a:r>
            <a:r>
              <a:rPr sz="3200" b="1" spc="100" dirty="0">
                <a:latin typeface="Calibri"/>
                <a:cs typeface="Calibri"/>
              </a:rPr>
              <a:t>Over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spc="90" dirty="0">
                <a:latin typeface="Calibri"/>
                <a:cs typeface="Calibri"/>
              </a:rPr>
              <a:t>Time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871" y="2270505"/>
            <a:ext cx="4746625" cy="2780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8803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70" dirty="0">
                <a:latin typeface="Calibri"/>
                <a:cs typeface="Calibri"/>
              </a:rPr>
              <a:t>Daily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trend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55" dirty="0">
                <a:latin typeface="Calibri"/>
                <a:cs typeface="Calibri"/>
              </a:rPr>
              <a:t>(October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2022) </a:t>
            </a:r>
            <a:r>
              <a:rPr sz="2500" spc="110" dirty="0">
                <a:latin typeface="Calibri"/>
                <a:cs typeface="Calibri"/>
              </a:rPr>
              <a:t>shows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b="1" spc="100" dirty="0">
                <a:latin typeface="Calibri"/>
                <a:cs typeface="Calibri"/>
              </a:rPr>
              <a:t>fluctuations</a:t>
            </a:r>
            <a:r>
              <a:rPr sz="2500" spc="100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Toward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b="1" spc="150" dirty="0">
                <a:latin typeface="Calibri"/>
                <a:cs typeface="Calibri"/>
              </a:rPr>
              <a:t>Oct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27–29</a:t>
            </a:r>
            <a:r>
              <a:rPr sz="2500" dirty="0">
                <a:latin typeface="Calibri"/>
                <a:cs typeface="Calibri"/>
              </a:rPr>
              <a:t>,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50" dirty="0">
                <a:latin typeface="Calibri"/>
                <a:cs typeface="Calibri"/>
              </a:rPr>
              <a:t>performance</a:t>
            </a:r>
            <a:endParaRPr sz="25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500" b="1" spc="120" dirty="0">
                <a:latin typeface="Calibri"/>
                <a:cs typeface="Calibri"/>
              </a:rPr>
              <a:t>drops</a:t>
            </a:r>
            <a:r>
              <a:rPr sz="2500" b="1" spc="-55" dirty="0">
                <a:latin typeface="Calibri"/>
                <a:cs typeface="Calibri"/>
              </a:rPr>
              <a:t> </a:t>
            </a:r>
            <a:r>
              <a:rPr sz="2500" spc="55" dirty="0">
                <a:latin typeface="Calibri"/>
                <a:cs typeface="Calibri"/>
              </a:rPr>
              <a:t>again.</a:t>
            </a:r>
            <a:endParaRPr sz="2500">
              <a:latin typeface="Calibri"/>
              <a:cs typeface="Calibri"/>
            </a:endParaRPr>
          </a:p>
          <a:p>
            <a:pPr marL="12700" marR="273685">
              <a:lnSpc>
                <a:spcPct val="100000"/>
              </a:lnSpc>
              <a:spcBef>
                <a:spcPts val="2980"/>
              </a:spcBef>
            </a:pPr>
            <a:r>
              <a:rPr sz="2800" b="1" spc="175" dirty="0">
                <a:latin typeface="Calibri"/>
                <a:cs typeface="Calibri"/>
              </a:rPr>
              <a:t>Score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spc="135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spc="85" dirty="0">
                <a:latin typeface="Calibri"/>
                <a:cs typeface="Calibri"/>
              </a:rPr>
              <a:t>drop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fast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95" dirty="0">
                <a:latin typeface="Calibri"/>
                <a:cs typeface="Calibri"/>
              </a:rPr>
              <a:t>needs </a:t>
            </a:r>
            <a:r>
              <a:rPr sz="2800" dirty="0">
                <a:latin typeface="Calibri"/>
                <a:cs typeface="Calibri"/>
              </a:rPr>
              <a:t>improvement</a:t>
            </a:r>
            <a:r>
              <a:rPr sz="2800" spc="1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50" dirty="0">
                <a:latin typeface="Calibri"/>
                <a:cs typeface="Calibri"/>
              </a:rPr>
              <a:t>styling.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12230" y="4168394"/>
            <a:ext cx="5319395" cy="0"/>
          </a:xfrm>
          <a:custGeom>
            <a:avLst/>
            <a:gdLst/>
            <a:ahLst/>
            <a:cxnLst/>
            <a:rect l="l" t="t" r="r" b="b"/>
            <a:pathLst>
              <a:path w="5319395">
                <a:moveTo>
                  <a:pt x="0" y="0"/>
                </a:moveTo>
                <a:lnTo>
                  <a:pt x="531901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3134" y="2665222"/>
            <a:ext cx="5077460" cy="730250"/>
          </a:xfrm>
          <a:custGeom>
            <a:avLst/>
            <a:gdLst/>
            <a:ahLst/>
            <a:cxnLst/>
            <a:rect l="l" t="t" r="r" b="b"/>
            <a:pathLst>
              <a:path w="5077459" h="730250">
                <a:moveTo>
                  <a:pt x="0" y="576326"/>
                </a:moveTo>
                <a:lnTo>
                  <a:pt x="241173" y="407162"/>
                </a:lnTo>
                <a:lnTo>
                  <a:pt x="483488" y="132841"/>
                </a:lnTo>
                <a:lnTo>
                  <a:pt x="725805" y="346201"/>
                </a:lnTo>
                <a:lnTo>
                  <a:pt x="966596" y="256286"/>
                </a:lnTo>
                <a:lnTo>
                  <a:pt x="1208913" y="335533"/>
                </a:lnTo>
                <a:lnTo>
                  <a:pt x="1451229" y="170941"/>
                </a:lnTo>
                <a:lnTo>
                  <a:pt x="1692020" y="487933"/>
                </a:lnTo>
                <a:lnTo>
                  <a:pt x="1934337" y="352298"/>
                </a:lnTo>
                <a:lnTo>
                  <a:pt x="2176653" y="448310"/>
                </a:lnTo>
                <a:lnTo>
                  <a:pt x="2417444" y="399541"/>
                </a:lnTo>
                <a:lnTo>
                  <a:pt x="2659761" y="128269"/>
                </a:lnTo>
                <a:lnTo>
                  <a:pt x="2900553" y="394969"/>
                </a:lnTo>
                <a:lnTo>
                  <a:pt x="3142868" y="672338"/>
                </a:lnTo>
                <a:lnTo>
                  <a:pt x="3385185" y="53593"/>
                </a:lnTo>
                <a:lnTo>
                  <a:pt x="3625976" y="367538"/>
                </a:lnTo>
                <a:lnTo>
                  <a:pt x="3868292" y="399541"/>
                </a:lnTo>
                <a:lnTo>
                  <a:pt x="4110609" y="655574"/>
                </a:lnTo>
                <a:lnTo>
                  <a:pt x="4351400" y="0"/>
                </a:lnTo>
                <a:lnTo>
                  <a:pt x="4593717" y="311150"/>
                </a:lnTo>
                <a:lnTo>
                  <a:pt x="4836033" y="463550"/>
                </a:lnTo>
                <a:lnTo>
                  <a:pt x="5077333" y="730250"/>
                </a:lnTo>
              </a:path>
            </a:pathLst>
          </a:custGeom>
          <a:ln w="28575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661" y="4267327"/>
            <a:ext cx="5503633" cy="44488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43802" y="2105659"/>
            <a:ext cx="3788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Trend </a:t>
            </a:r>
            <a:r>
              <a:rPr sz="1800" b="1" spc="60" dirty="0">
                <a:solidFill>
                  <a:srgbClr val="585858"/>
                </a:solidFill>
                <a:latin typeface="Calibri"/>
                <a:cs typeface="Calibri"/>
              </a:rPr>
              <a:t>Over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70" dirty="0">
                <a:solidFill>
                  <a:srgbClr val="585858"/>
                </a:solidFill>
                <a:latin typeface="Calibri"/>
                <a:cs typeface="Calibri"/>
              </a:rPr>
              <a:t>Time</a:t>
            </a:r>
            <a:r>
              <a:rPr sz="1800" b="1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60" dirty="0">
                <a:solidFill>
                  <a:srgbClr val="585858"/>
                </a:solidFill>
                <a:latin typeface="Calibri"/>
                <a:cs typeface="Calibri"/>
              </a:rPr>
              <a:t>By</a:t>
            </a:r>
            <a:r>
              <a:rPr sz="180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65" dirty="0">
                <a:solidFill>
                  <a:srgbClr val="585858"/>
                </a:solidFill>
                <a:latin typeface="Calibri"/>
                <a:cs typeface="Calibri"/>
              </a:rPr>
              <a:t>Evaluation</a:t>
            </a:r>
            <a:r>
              <a:rPr sz="1800" b="1" spc="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800" b="1" spc="95" dirty="0">
                <a:solidFill>
                  <a:srgbClr val="585858"/>
                </a:solidFill>
                <a:latin typeface="Calibri"/>
                <a:cs typeface="Calibri"/>
              </a:rPr>
              <a:t>Score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902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Pivot</a:t>
            </a:r>
            <a:r>
              <a:rPr spc="-90" dirty="0"/>
              <a:t> </a:t>
            </a:r>
            <a:r>
              <a:rPr spc="120" dirty="0"/>
              <a:t>Table</a:t>
            </a:r>
            <a:r>
              <a:rPr spc="-85" dirty="0"/>
              <a:t> </a:t>
            </a:r>
            <a:r>
              <a:rPr spc="22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871" y="1424432"/>
            <a:ext cx="67417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sz="3200" b="1" spc="60" dirty="0">
                <a:latin typeface="Calibri"/>
                <a:cs typeface="Calibri"/>
              </a:rPr>
              <a:t>4.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150" dirty="0">
                <a:latin typeface="Calibri"/>
                <a:cs typeface="Calibri"/>
              </a:rPr>
              <a:t>Heatmap:</a:t>
            </a:r>
            <a:r>
              <a:rPr sz="3200" b="1" spc="-55" dirty="0">
                <a:latin typeface="Calibri"/>
                <a:cs typeface="Calibri"/>
              </a:rPr>
              <a:t> </a:t>
            </a:r>
            <a:r>
              <a:rPr sz="3200" b="1" spc="135" dirty="0">
                <a:latin typeface="Calibri"/>
                <a:cs typeface="Calibri"/>
              </a:rPr>
              <a:t>Criteria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b="1" spc="240" dirty="0">
                <a:latin typeface="Calibri"/>
                <a:cs typeface="Calibri"/>
              </a:rPr>
              <a:t>Scores</a:t>
            </a:r>
            <a:r>
              <a:rPr sz="3200" b="1" spc="-70" dirty="0">
                <a:latin typeface="Calibri"/>
                <a:cs typeface="Calibri"/>
              </a:rPr>
              <a:t> </a:t>
            </a:r>
            <a:r>
              <a:rPr sz="3200" b="1" spc="85" dirty="0">
                <a:latin typeface="Calibri"/>
                <a:cs typeface="Calibri"/>
              </a:rPr>
              <a:t>by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140" dirty="0">
                <a:latin typeface="Calibri"/>
                <a:cs typeface="Calibri"/>
              </a:rPr>
              <a:t>Zone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5202" y="4084065"/>
            <a:ext cx="10434320" cy="2399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r>
              <a:rPr sz="2500" b="1" spc="130" dirty="0">
                <a:latin typeface="Calibri"/>
                <a:cs typeface="Calibri"/>
              </a:rPr>
              <a:t>Ambiance</a:t>
            </a:r>
            <a:r>
              <a:rPr sz="2500" b="1" spc="-15" dirty="0">
                <a:latin typeface="Calibri"/>
                <a:cs typeface="Calibri"/>
              </a:rPr>
              <a:t> </a:t>
            </a:r>
            <a:r>
              <a:rPr sz="2500" spc="80" dirty="0">
                <a:latin typeface="Calibri"/>
                <a:cs typeface="Calibri"/>
              </a:rPr>
              <a:t>and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b="1" spc="100" dirty="0">
                <a:latin typeface="Calibri"/>
                <a:cs typeface="Calibri"/>
              </a:rPr>
              <a:t>First</a:t>
            </a:r>
            <a:r>
              <a:rPr sz="2500" b="1" spc="-25" dirty="0">
                <a:latin typeface="Calibri"/>
                <a:cs typeface="Calibri"/>
              </a:rPr>
              <a:t> </a:t>
            </a:r>
            <a:r>
              <a:rPr sz="2500" b="1" spc="135" dirty="0">
                <a:latin typeface="Calibri"/>
                <a:cs typeface="Calibri"/>
              </a:rPr>
              <a:t>Impressions</a:t>
            </a:r>
            <a:r>
              <a:rPr sz="2500" b="1" spc="10" dirty="0">
                <a:latin typeface="Calibri"/>
                <a:cs typeface="Calibri"/>
              </a:rPr>
              <a:t> </a:t>
            </a:r>
            <a:r>
              <a:rPr sz="2500" spc="120" dirty="0">
                <a:latin typeface="Calibri"/>
                <a:cs typeface="Calibri"/>
              </a:rPr>
              <a:t>is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b="1" spc="85" dirty="0">
                <a:latin typeface="Calibri"/>
                <a:cs typeface="Calibri"/>
              </a:rPr>
              <a:t>strong</a:t>
            </a:r>
            <a:r>
              <a:rPr sz="2500" b="1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b="1" spc="120" dirty="0">
                <a:latin typeface="Calibri"/>
                <a:cs typeface="Calibri"/>
              </a:rPr>
              <a:t>all</a:t>
            </a:r>
            <a:r>
              <a:rPr sz="2500" b="1" spc="-45" dirty="0">
                <a:latin typeface="Calibri"/>
                <a:cs typeface="Calibri"/>
              </a:rPr>
              <a:t> </a:t>
            </a:r>
            <a:r>
              <a:rPr sz="2500" b="1" spc="85" dirty="0">
                <a:latin typeface="Calibri"/>
                <a:cs typeface="Calibri"/>
              </a:rPr>
              <a:t>regions.</a:t>
            </a:r>
            <a:endParaRPr sz="25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500" b="1" spc="130" dirty="0">
                <a:latin typeface="Calibri"/>
                <a:cs typeface="Calibri"/>
              </a:rPr>
              <a:t>Recommendations</a:t>
            </a:r>
            <a:r>
              <a:rPr sz="2500" b="1" spc="-5" dirty="0">
                <a:latin typeface="Calibri"/>
                <a:cs typeface="Calibri"/>
              </a:rPr>
              <a:t> </a:t>
            </a:r>
            <a:r>
              <a:rPr sz="2500" spc="80" dirty="0">
                <a:latin typeface="Calibri"/>
                <a:cs typeface="Calibri"/>
              </a:rPr>
              <a:t>and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b="1" spc="155" dirty="0">
                <a:latin typeface="Calibri"/>
                <a:cs typeface="Calibri"/>
              </a:rPr>
              <a:t>Closure</a:t>
            </a:r>
            <a:r>
              <a:rPr sz="2500" b="1" spc="-5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&amp;</a:t>
            </a:r>
            <a:r>
              <a:rPr sz="2500" b="1" spc="-45" dirty="0">
                <a:latin typeface="Calibri"/>
                <a:cs typeface="Calibri"/>
              </a:rPr>
              <a:t> </a:t>
            </a:r>
            <a:r>
              <a:rPr sz="2500" b="1" spc="165" dirty="0">
                <a:latin typeface="Calibri"/>
                <a:cs typeface="Calibri"/>
              </a:rPr>
              <a:t>Care</a:t>
            </a:r>
            <a:r>
              <a:rPr sz="2500" b="1" spc="-55" dirty="0">
                <a:latin typeface="Calibri"/>
                <a:cs typeface="Calibri"/>
              </a:rPr>
              <a:t> </a:t>
            </a:r>
            <a:r>
              <a:rPr sz="2500" spc="120" dirty="0">
                <a:latin typeface="Calibri"/>
                <a:cs typeface="Calibri"/>
              </a:rPr>
              <a:t>is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b="1" spc="90" dirty="0">
                <a:latin typeface="Calibri"/>
                <a:cs typeface="Calibri"/>
              </a:rPr>
              <a:t>weak</a:t>
            </a:r>
            <a:r>
              <a:rPr sz="2500" b="1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b="1" spc="120" dirty="0">
                <a:latin typeface="Calibri"/>
                <a:cs typeface="Calibri"/>
              </a:rPr>
              <a:t>all</a:t>
            </a:r>
            <a:r>
              <a:rPr sz="2500" b="1" spc="-55" dirty="0">
                <a:latin typeface="Calibri"/>
                <a:cs typeface="Calibri"/>
              </a:rPr>
              <a:t> </a:t>
            </a:r>
            <a:r>
              <a:rPr sz="2500" b="1" spc="90" dirty="0">
                <a:latin typeface="Calibri"/>
                <a:cs typeface="Calibri"/>
              </a:rPr>
              <a:t>regions</a:t>
            </a:r>
            <a:r>
              <a:rPr sz="2500" spc="90" dirty="0">
                <a:latin typeface="Calibri"/>
                <a:cs typeface="Calibri"/>
              </a:rPr>
              <a:t>.</a:t>
            </a:r>
            <a:endParaRPr sz="25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In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b="1" spc="140" dirty="0">
                <a:latin typeface="Calibri"/>
                <a:cs typeface="Calibri"/>
              </a:rPr>
              <a:t>East</a:t>
            </a:r>
            <a:r>
              <a:rPr sz="2500" spc="140" dirty="0">
                <a:latin typeface="Calibri"/>
                <a:cs typeface="Calibri"/>
              </a:rPr>
              <a:t>,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b="1" spc="114" dirty="0">
                <a:latin typeface="Calibri"/>
                <a:cs typeface="Calibri"/>
              </a:rPr>
              <a:t>Discovery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spc="120" dirty="0">
                <a:latin typeface="Calibri"/>
                <a:cs typeface="Calibri"/>
              </a:rPr>
              <a:t>is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95" dirty="0">
                <a:latin typeface="Calibri"/>
                <a:cs typeface="Calibri"/>
              </a:rPr>
              <a:t>most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b="1" spc="90" dirty="0">
                <a:latin typeface="Calibri"/>
                <a:cs typeface="Calibri"/>
              </a:rPr>
              <a:t>weak</a:t>
            </a:r>
            <a:r>
              <a:rPr sz="2500" b="1" spc="-25" dirty="0">
                <a:latin typeface="Calibri"/>
                <a:cs typeface="Calibri"/>
              </a:rPr>
              <a:t> </a:t>
            </a:r>
            <a:r>
              <a:rPr sz="2500" spc="70" dirty="0">
                <a:latin typeface="Calibri"/>
                <a:cs typeface="Calibri"/>
              </a:rPr>
              <a:t>among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b="1" spc="130" dirty="0">
                <a:latin typeface="Calibri"/>
                <a:cs typeface="Calibri"/>
              </a:rPr>
              <a:t>all</a:t>
            </a:r>
            <a:r>
              <a:rPr sz="2500" b="1" spc="-55" dirty="0">
                <a:latin typeface="Calibri"/>
                <a:cs typeface="Calibri"/>
              </a:rPr>
              <a:t> </a:t>
            </a:r>
            <a:r>
              <a:rPr sz="2500" spc="45" dirty="0">
                <a:latin typeface="Calibri"/>
                <a:cs typeface="Calibri"/>
              </a:rPr>
              <a:t>criteria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80" dirty="0">
                <a:latin typeface="Calibri"/>
                <a:cs typeface="Calibri"/>
              </a:rPr>
              <a:t>and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zone.</a:t>
            </a:r>
            <a:endParaRPr sz="25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980"/>
              </a:spcBef>
            </a:pPr>
            <a:r>
              <a:rPr sz="2800" b="1" spc="120" dirty="0">
                <a:latin typeface="Calibri"/>
                <a:cs typeface="Calibri"/>
              </a:rPr>
              <a:t>Highlights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Trail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140" dirty="0">
                <a:latin typeface="Calibri"/>
                <a:cs typeface="Calibri"/>
              </a:rPr>
              <a:t>Experience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&amp;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165" dirty="0">
                <a:latin typeface="Calibri"/>
                <a:cs typeface="Calibri"/>
              </a:rPr>
              <a:t>Upsell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should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be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spc="75" dirty="0">
                <a:latin typeface="Calibri"/>
                <a:cs typeface="Calibri"/>
              </a:rPr>
              <a:t>targeted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and </a:t>
            </a:r>
            <a:r>
              <a:rPr sz="2800" spc="135" dirty="0">
                <a:latin typeface="Calibri"/>
                <a:cs typeface="Calibri"/>
              </a:rPr>
              <a:t>also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130" dirty="0">
                <a:latin typeface="Calibri"/>
                <a:cs typeface="Calibri"/>
              </a:rPr>
              <a:t>Discovery</a:t>
            </a:r>
            <a:r>
              <a:rPr sz="2800" spc="13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322" y="2128901"/>
            <a:ext cx="10279380" cy="18197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902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Pivot</a:t>
            </a:r>
            <a:r>
              <a:rPr spc="-90" dirty="0"/>
              <a:t> </a:t>
            </a:r>
            <a:r>
              <a:rPr spc="120" dirty="0"/>
              <a:t>Table</a:t>
            </a:r>
            <a:r>
              <a:rPr spc="-85" dirty="0"/>
              <a:t> </a:t>
            </a:r>
            <a:r>
              <a:rPr spc="225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9871" y="1424432"/>
            <a:ext cx="673879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27685" algn="l"/>
              </a:tabLst>
            </a:pPr>
            <a:r>
              <a:rPr lang="en-US" sz="3200" b="1" spc="60" dirty="0">
                <a:latin typeface="Calibri"/>
                <a:cs typeface="Calibri"/>
              </a:rPr>
              <a:t>5</a:t>
            </a:r>
            <a:r>
              <a:rPr sz="3200" b="1" spc="60" dirty="0">
                <a:latin typeface="Calibri"/>
                <a:cs typeface="Calibri"/>
              </a:rPr>
              <a:t>.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75" dirty="0">
                <a:latin typeface="Calibri"/>
                <a:cs typeface="Calibri"/>
              </a:rPr>
              <a:t>Performance</a:t>
            </a:r>
            <a:r>
              <a:rPr sz="3200" b="1" spc="-65" dirty="0">
                <a:latin typeface="Calibri"/>
                <a:cs typeface="Calibri"/>
              </a:rPr>
              <a:t> </a:t>
            </a:r>
            <a:r>
              <a:rPr sz="3200" b="1" spc="80" dirty="0">
                <a:latin typeface="Calibri"/>
                <a:cs typeface="Calibri"/>
              </a:rPr>
              <a:t>Grade</a:t>
            </a:r>
            <a:r>
              <a:rPr sz="3200" b="1" spc="-50" dirty="0">
                <a:latin typeface="Calibri"/>
                <a:cs typeface="Calibri"/>
              </a:rPr>
              <a:t> </a:t>
            </a:r>
            <a:r>
              <a:rPr sz="3200" b="1" spc="50" dirty="0">
                <a:latin typeface="Calibri"/>
                <a:cs typeface="Calibri"/>
              </a:rPr>
              <a:t>Distribution</a:t>
            </a:r>
            <a:endParaRPr sz="3200" b="1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871" y="2018647"/>
            <a:ext cx="511683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265" indent="-342265" algn="ctr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42265" algn="l"/>
                <a:tab pos="1609090" algn="l"/>
                <a:tab pos="2860675" algn="l"/>
                <a:tab pos="4645025" algn="l"/>
              </a:tabLst>
            </a:pPr>
            <a:r>
              <a:rPr sz="2500" b="1" spc="50" dirty="0">
                <a:latin typeface="Calibri"/>
                <a:cs typeface="Calibri"/>
              </a:rPr>
              <a:t>North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b="1" spc="90" dirty="0">
                <a:latin typeface="Calibri"/>
                <a:cs typeface="Calibri"/>
              </a:rPr>
              <a:t>Zone</a:t>
            </a:r>
            <a:r>
              <a:rPr sz="2500" spc="90" dirty="0">
                <a:latin typeface="Calibri"/>
                <a:cs typeface="Calibri"/>
              </a:rPr>
              <a:t>,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40" dirty="0">
                <a:latin typeface="Calibri"/>
                <a:cs typeface="Calibri"/>
              </a:rPr>
              <a:t>indicating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the</a:t>
            </a:r>
            <a:endParaRPr sz="2500" dirty="0">
              <a:latin typeface="Calibri"/>
              <a:cs typeface="Calibri"/>
            </a:endParaRPr>
          </a:p>
          <a:p>
            <a:pPr marR="50800" algn="ctr">
              <a:lnSpc>
                <a:spcPct val="100000"/>
              </a:lnSpc>
            </a:pPr>
            <a:r>
              <a:rPr sz="2500" b="1" spc="95" dirty="0">
                <a:latin typeface="Calibri"/>
                <a:cs typeface="Calibri"/>
              </a:rPr>
              <a:t>strongest</a:t>
            </a:r>
            <a:r>
              <a:rPr sz="2500" b="1" spc="1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overall.</a:t>
            </a:r>
            <a:r>
              <a:rPr sz="2500" spc="70" dirty="0">
                <a:latin typeface="Calibri"/>
                <a:cs typeface="Calibri"/>
              </a:rPr>
              <a:t> </a:t>
            </a:r>
            <a:r>
              <a:rPr sz="2500" spc="45" dirty="0">
                <a:latin typeface="Calibri"/>
                <a:cs typeface="Calibri"/>
              </a:rPr>
              <a:t>performance.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871" y="2780900"/>
            <a:ext cx="511556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1384300" algn="l"/>
                <a:tab pos="2106295" algn="l"/>
                <a:tab pos="3019425" algn="l"/>
                <a:tab pos="4031615" algn="l"/>
                <a:tab pos="4933950" algn="l"/>
              </a:tabLst>
            </a:pPr>
            <a:r>
              <a:rPr sz="2500" b="1" spc="105" dirty="0">
                <a:latin typeface="Calibri"/>
                <a:cs typeface="Calibri"/>
              </a:rPr>
              <a:t>South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b="1" spc="95" dirty="0">
                <a:latin typeface="Calibri"/>
                <a:cs typeface="Calibri"/>
              </a:rPr>
              <a:t>and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b="1" spc="75" dirty="0">
                <a:latin typeface="Calibri"/>
                <a:cs typeface="Calibri"/>
              </a:rPr>
              <a:t>West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spc="90" dirty="0">
                <a:latin typeface="Calibri"/>
                <a:cs typeface="Calibri"/>
              </a:rPr>
              <a:t>Zones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55" dirty="0">
                <a:latin typeface="Calibri"/>
                <a:cs typeface="Calibri"/>
              </a:rPr>
              <a:t>show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70" dirty="0">
                <a:latin typeface="Calibri"/>
                <a:cs typeface="Calibri"/>
              </a:rPr>
              <a:t>a</a:t>
            </a:r>
            <a:endParaRPr sz="25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500" b="1" spc="145" dirty="0">
                <a:latin typeface="Calibri"/>
                <a:cs typeface="Calibri"/>
              </a:rPr>
              <a:t>balanced</a:t>
            </a:r>
            <a:r>
              <a:rPr sz="2500" b="1" spc="-25" dirty="0">
                <a:latin typeface="Calibri"/>
                <a:cs typeface="Calibri"/>
              </a:rPr>
              <a:t> </a:t>
            </a:r>
            <a:r>
              <a:rPr sz="2500" b="1" spc="70" dirty="0">
                <a:latin typeface="Calibri"/>
                <a:cs typeface="Calibri"/>
              </a:rPr>
              <a:t>mix.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871" y="3542901"/>
            <a:ext cx="3954779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1391920" algn="l"/>
                <a:tab pos="2261870" algn="l"/>
                <a:tab pos="2478405" algn="l"/>
                <a:tab pos="2966085" algn="l"/>
              </a:tabLst>
            </a:pPr>
            <a:r>
              <a:rPr sz="2500" b="1" spc="130" dirty="0">
                <a:latin typeface="Calibri"/>
                <a:cs typeface="Calibri"/>
              </a:rPr>
              <a:t>East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spc="50" dirty="0">
                <a:latin typeface="Calibri"/>
                <a:cs typeface="Calibri"/>
              </a:rPr>
              <a:t>Zone</a:t>
            </a:r>
            <a:r>
              <a:rPr sz="2500" dirty="0">
                <a:latin typeface="Calibri"/>
                <a:cs typeface="Calibri"/>
              </a:rPr>
              <a:t>		</a:t>
            </a:r>
            <a:r>
              <a:rPr sz="2500" spc="55" dirty="0">
                <a:latin typeface="Calibri"/>
                <a:cs typeface="Calibri"/>
              </a:rPr>
              <a:t>suggesting individuals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or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b="1" spc="40" dirty="0">
                <a:latin typeface="Calibri"/>
                <a:cs typeface="Calibri"/>
              </a:rPr>
              <a:t>lower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2285" y="3542901"/>
            <a:ext cx="93535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24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fewer overall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2771" y="4305282"/>
            <a:ext cx="19913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95" dirty="0">
                <a:latin typeface="Calibri"/>
                <a:cs typeface="Calibri"/>
              </a:rPr>
              <a:t>performance</a:t>
            </a:r>
            <a:r>
              <a:rPr sz="2500" spc="95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9871" y="4825746"/>
            <a:ext cx="12249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latin typeface="Calibri"/>
                <a:cs typeface="Calibri"/>
              </a:rPr>
              <a:t>Prioritize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4291" y="4825746"/>
            <a:ext cx="19005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95" dirty="0">
                <a:latin typeface="Calibri"/>
                <a:cs typeface="Calibri"/>
              </a:rPr>
              <a:t>performance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9871" y="5206746"/>
            <a:ext cx="51149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73275" algn="l"/>
                <a:tab pos="3515995" algn="l"/>
                <a:tab pos="3895725" algn="l"/>
                <a:tab pos="4470400" algn="l"/>
              </a:tabLst>
            </a:pPr>
            <a:r>
              <a:rPr sz="2500" b="1" spc="75" dirty="0">
                <a:latin typeface="Calibri"/>
                <a:cs typeface="Calibri"/>
              </a:rPr>
              <a:t>improvement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initiatives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b="1" spc="130" dirty="0">
                <a:latin typeface="Calibri"/>
                <a:cs typeface="Calibri"/>
              </a:rPr>
              <a:t>East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9871" y="5587390"/>
            <a:ext cx="376237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01725" algn="l"/>
                <a:tab pos="2296795" algn="l"/>
                <a:tab pos="2440305" algn="l"/>
                <a:tab pos="3168650" algn="l"/>
              </a:tabLst>
            </a:pPr>
            <a:r>
              <a:rPr sz="2500" spc="45" dirty="0">
                <a:latin typeface="Calibri"/>
                <a:cs typeface="Calibri"/>
              </a:rPr>
              <a:t>zone,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where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b="1" spc="40" dirty="0">
                <a:latin typeface="Calibri"/>
                <a:cs typeface="Calibri"/>
              </a:rPr>
              <a:t>low</a:t>
            </a:r>
            <a:r>
              <a:rPr sz="2500" b="1" dirty="0">
                <a:latin typeface="Calibri"/>
                <a:cs typeface="Calibri"/>
              </a:rPr>
              <a:t>	</a:t>
            </a:r>
            <a:r>
              <a:rPr sz="2500" spc="55" dirty="0">
                <a:latin typeface="Calibri"/>
                <a:cs typeface="Calibri"/>
              </a:rPr>
              <a:t>and </a:t>
            </a:r>
            <a:r>
              <a:rPr sz="2500" spc="-10" dirty="0">
                <a:latin typeface="Calibri"/>
                <a:cs typeface="Calibri"/>
              </a:rPr>
              <a:t>performers</a:t>
            </a:r>
            <a:r>
              <a:rPr sz="2500" dirty="0">
                <a:latin typeface="Calibri"/>
                <a:cs typeface="Calibri"/>
              </a:rPr>
              <a:t>		</a:t>
            </a:r>
            <a:r>
              <a:rPr sz="2500" spc="45" dirty="0">
                <a:latin typeface="Calibri"/>
                <a:cs typeface="Calibri"/>
              </a:rPr>
              <a:t>dominate</a:t>
            </a:r>
            <a:endParaRPr sz="25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35982" y="5587390"/>
            <a:ext cx="108140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2500" b="1" spc="65" dirty="0">
                <a:latin typeface="Calibri"/>
                <a:cs typeface="Calibri"/>
              </a:rPr>
              <a:t>bottom</a:t>
            </a:r>
            <a:endParaRPr sz="25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500" spc="-25" dirty="0">
                <a:latin typeface="Calibri"/>
                <a:cs typeface="Calibri"/>
              </a:rPr>
              <a:t>the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9871" y="6350000"/>
            <a:ext cx="17957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65" dirty="0">
                <a:latin typeface="Calibri"/>
                <a:cs typeface="Calibri"/>
              </a:rPr>
              <a:t>distribution</a:t>
            </a:r>
            <a:r>
              <a:rPr sz="2500" spc="65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3687" y="2738333"/>
            <a:ext cx="3334503" cy="300954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516751" y="5874816"/>
            <a:ext cx="2425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East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26832" y="5874816"/>
            <a:ext cx="307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North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4728" y="5874816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South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25736" y="5874816"/>
            <a:ext cx="2806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West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38668" y="2075433"/>
            <a:ext cx="23564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60" dirty="0">
                <a:latin typeface="Calibri"/>
                <a:cs typeface="Calibri"/>
              </a:rPr>
              <a:t>Performance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Grades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by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Zone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499470" y="3886412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577576" y="3745229"/>
            <a:ext cx="938530" cy="883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95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Low</a:t>
            </a:r>
            <a:r>
              <a:rPr sz="900" spc="6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Performer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High</a:t>
            </a:r>
            <a:r>
              <a:rPr sz="9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Performer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Bottom</a:t>
            </a:r>
            <a:r>
              <a:rPr sz="900" spc="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Performer</a:t>
            </a:r>
            <a:r>
              <a:rPr sz="90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Average</a:t>
            </a:r>
            <a:r>
              <a:rPr sz="900" spc="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Performer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0499470" y="4100788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186B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499470" y="4315037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499470" y="4529413"/>
            <a:ext cx="62865" cy="62865"/>
          </a:xfrm>
          <a:custGeom>
            <a:avLst/>
            <a:gdLst/>
            <a:ahLst/>
            <a:cxnLst/>
            <a:rect l="l" t="t" r="r" b="b"/>
            <a:pathLst>
              <a:path w="62865" h="62864">
                <a:moveTo>
                  <a:pt x="62779" y="0"/>
                </a:moveTo>
                <a:lnTo>
                  <a:pt x="0" y="0"/>
                </a:lnTo>
                <a:lnTo>
                  <a:pt x="0" y="62779"/>
                </a:lnTo>
                <a:lnTo>
                  <a:pt x="62779" y="62779"/>
                </a:lnTo>
                <a:lnTo>
                  <a:pt x="62779" y="0"/>
                </a:lnTo>
                <a:close/>
              </a:path>
            </a:pathLst>
          </a:custGeom>
          <a:solidFill>
            <a:srgbClr val="155F8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710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CoachX</vt:lpstr>
      <vt:lpstr>Introduction &amp; Objectives</vt:lpstr>
      <vt:lpstr>Data Overview</vt:lpstr>
      <vt:lpstr>Performance Grading</vt:lpstr>
      <vt:lpstr>Pivot Table Analysis</vt:lpstr>
      <vt:lpstr>Pivot Table Analysis</vt:lpstr>
      <vt:lpstr>Pivot Table Analysis</vt:lpstr>
      <vt:lpstr>Pivot Table Analysis</vt:lpstr>
      <vt:lpstr>Pivot Table Analysis</vt:lpstr>
      <vt:lpstr>Key Insights</vt:lpstr>
      <vt:lpstr>Recommendations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Vaibhavi Hambire</dc:creator>
  <cp:lastModifiedBy>Vaibhavi Hambire</cp:lastModifiedBy>
  <cp:revision>4</cp:revision>
  <dcterms:created xsi:type="dcterms:W3CDTF">2025-09-19T14:54:21Z</dcterms:created>
  <dcterms:modified xsi:type="dcterms:W3CDTF">2025-09-19T16:56:22Z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2025-09-19T00:00:00Z</vt:filetime>
  </property>
  <property fmtid="{D5CDD505-2E9C-101B-9397-08002B2CF9AE}" pid="3" name="Creator">
    <vt:lpwstr>Microsoft® PowerPoint® 2024</vt:lpwstr>
  </property>
  <property fmtid="{D5CDD505-2E9C-101B-9397-08002B2CF9AE}" pid="4" name="LastSaved">
    <vt:filetime>2025-09-19T00:00:00Z</vt:filetime>
  </property>
  <property fmtid="{D5CDD505-2E9C-101B-9397-08002B2CF9AE}" pid="5" name="Producer">
    <vt:lpwstr>Microsoft® PowerPoint® 2024</vt:lpwstr>
  </property>
</Properties>
</file>