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8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3" d="100"/>
          <a:sy n="63" d="100"/>
        </p:scale>
        <p:origin x="77" y="3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dirty="0"/>
              <a:t>Financial Analysis Project</a:t>
            </a:r>
            <a:br>
              <a:rPr lang="en-US" dirty="0"/>
            </a:br>
            <a:r>
              <a:rPr lang="en-IN" sz="2800" dirty="0"/>
              <a:t>Report and Insights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Vaibhavi Hambire</a:t>
            </a:r>
          </a:p>
          <a:p>
            <a:r>
              <a:rPr lang="en-US" dirty="0"/>
              <a:t>Batch: CX-143</a:t>
            </a:r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6FABB3-D362-33B4-434A-6236188607C7}"/>
              </a:ext>
            </a:extLst>
          </p:cNvPr>
          <p:cNvSpPr txBox="1"/>
          <p:nvPr/>
        </p:nvSpPr>
        <p:spPr>
          <a:xfrm>
            <a:off x="3675888" y="449759"/>
            <a:ext cx="2346960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4400" b="1" dirty="0" err="1">
                <a:solidFill>
                  <a:srgbClr val="00B0F0"/>
                </a:solidFill>
              </a:rPr>
              <a:t>CoachX</a:t>
            </a:r>
            <a:r>
              <a:rPr lang="en-IN" sz="4400" b="1" dirty="0">
                <a:solidFill>
                  <a:srgbClr val="00B0F0"/>
                </a:solidFill>
              </a:rPr>
              <a:t>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Recommendations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en-US" sz="2500" dirty="0">
                <a:latin typeface="Arial" panose="020B0604020202020204" pitchFamily="34" charset="0"/>
              </a:rPr>
              <a:t>Choose installment options if their present value is lower than a lump sum.</a:t>
            </a:r>
          </a:p>
          <a:p>
            <a:r>
              <a:rPr lang="en-US" sz="2500" dirty="0"/>
              <a:t>Make prepayments or shorter-term loans to save on interest burden.</a:t>
            </a:r>
          </a:p>
          <a:p>
            <a:r>
              <a:rPr lang="en-US" sz="2500" dirty="0"/>
              <a:t>Always use NPV and IRR before committing to an investment project.</a:t>
            </a:r>
          </a:p>
          <a:p>
            <a:r>
              <a:rPr lang="en-US" sz="2500" dirty="0"/>
              <a:t>Use MIRR for better profitability assessment.</a:t>
            </a:r>
            <a:endParaRPr lang="en-US" altLang="en-US" sz="2500" dirty="0">
              <a:latin typeface="Arial" panose="020B0604020202020204" pitchFamily="34" charset="0"/>
            </a:endParaRPr>
          </a:p>
          <a:p>
            <a:endParaRPr sz="2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500" dirty="0"/>
              <a:t>From this project, we learned not only the </a:t>
            </a:r>
            <a:r>
              <a:rPr lang="en-US" sz="2500" b="1" dirty="0"/>
              <a:t>mathematical functions</a:t>
            </a:r>
            <a:r>
              <a:rPr lang="en-US" sz="2500" dirty="0"/>
              <a:t> of PV, PMT, NPV, and IRR in Excel, but also their </a:t>
            </a:r>
            <a:r>
              <a:rPr lang="en-US" sz="2500" b="1" dirty="0"/>
              <a:t>real-world applications.</a:t>
            </a:r>
            <a:endParaRPr lang="en-US" sz="2500" dirty="0"/>
          </a:p>
          <a:p>
            <a:pPr marL="0" indent="0">
              <a:buNone/>
            </a:pPr>
            <a:r>
              <a:rPr lang="en-US" sz="2500" b="1" dirty="0"/>
              <a:t>From a learning perspective</a:t>
            </a:r>
            <a:r>
              <a:rPr lang="en-US" sz="2500" dirty="0"/>
              <a:t>, this project demonstrated how data analysis can simplify financial decision-making.</a:t>
            </a:r>
          </a:p>
          <a:p>
            <a:pPr marL="0" indent="0">
              <a:buNone/>
            </a:pPr>
            <a:r>
              <a:rPr lang="en-US" sz="2500" dirty="0"/>
              <a:t>Overall, the analysis guides better decision-making for loans and investments.</a:t>
            </a:r>
          </a:p>
          <a:p>
            <a:pPr marL="0" indent="0">
              <a:buNone/>
            </a:pPr>
            <a:endParaRPr sz="2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 algn="just">
              <a:buNone/>
            </a:pPr>
            <a:r>
              <a:rPr lang="en-US" dirty="0"/>
              <a:t>This project focused on applying core financial concepts such as </a:t>
            </a:r>
            <a:r>
              <a:rPr lang="en-US" b="1" dirty="0"/>
              <a:t>Annuity, EMI, Investment Decisions, and IRR</a:t>
            </a:r>
            <a:r>
              <a:rPr lang="en-US" dirty="0"/>
              <a:t> using Microsoft Excel.</a:t>
            </a:r>
          </a:p>
          <a:p>
            <a:pPr marL="0" indent="0" algn="just">
              <a:buNone/>
            </a:pPr>
            <a:r>
              <a:rPr lang="en-US" dirty="0"/>
              <a:t>The aim was to </a:t>
            </a:r>
            <a:r>
              <a:rPr lang="en-US" b="1" dirty="0"/>
              <a:t>analyze financial problems practically</a:t>
            </a:r>
            <a:r>
              <a:rPr lang="en-US" dirty="0"/>
              <a:t>, use Excel’s financial functions to solve them, and present the findings with the help of charts and insights.</a:t>
            </a:r>
          </a:p>
          <a:p>
            <a:pPr marL="0" indent="0" algn="just">
              <a:buNone/>
            </a:pPr>
            <a:r>
              <a:rPr lang="en-US" dirty="0"/>
              <a:t>By simulating real-world cases such as loan repayment schedules and investment cash flows, we learned how financial analysis guides decision-making for both individuals and businesses.</a:t>
            </a:r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US" b="1" dirty="0"/>
              <a:t>Excel Functions Used</a:t>
            </a:r>
            <a:endParaRPr lang="en-US" dirty="0"/>
          </a:p>
          <a:p>
            <a:pPr lvl="1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PV – to calculate the present value of future payments (Annuity).</a:t>
            </a:r>
          </a:p>
          <a:p>
            <a:pPr lvl="1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PMT – to compute fixed Equated Monthly Installments (EMI).</a:t>
            </a:r>
          </a:p>
          <a:p>
            <a:pPr lvl="1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NPV – to evaluate and compare investment projects.</a:t>
            </a:r>
          </a:p>
          <a:p>
            <a:pPr lvl="1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IRR – to measure the return percentage of uneven cash flows.</a:t>
            </a:r>
          </a:p>
          <a:p>
            <a:r>
              <a:rPr lang="en-US" b="1" dirty="0"/>
              <a:t>Visualization</a:t>
            </a:r>
            <a:br>
              <a:rPr lang="en-US" dirty="0"/>
            </a:br>
            <a:r>
              <a:rPr lang="en-US" sz="2800" dirty="0"/>
              <a:t>Designed three key charts in Excel for better interpretation:</a:t>
            </a:r>
          </a:p>
          <a:p>
            <a:pPr lvl="1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Bar chart comparing PV of </a:t>
            </a:r>
            <a:r>
              <a:rPr lang="en-US" b="1" dirty="0"/>
              <a:t>Installments vs One-time Payment</a:t>
            </a:r>
            <a:r>
              <a:rPr lang="en-US" dirty="0"/>
              <a:t>.</a:t>
            </a:r>
          </a:p>
          <a:p>
            <a:pPr lvl="1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Stacked column chart showing </a:t>
            </a:r>
            <a:r>
              <a:rPr lang="en-US" b="1" dirty="0"/>
              <a:t>EMI split (Interest vs Principal)</a:t>
            </a:r>
            <a:r>
              <a:rPr lang="en-US" dirty="0"/>
              <a:t>.</a:t>
            </a:r>
          </a:p>
          <a:p>
            <a:pPr lvl="1">
              <a:buSzPct val="80000"/>
              <a:buFont typeface="Wingdings" panose="05000000000000000000" pitchFamily="2" charset="2"/>
              <a:buChar char="Ø"/>
            </a:pPr>
            <a:r>
              <a:rPr lang="en-US" dirty="0"/>
              <a:t>Bar chart comparing </a:t>
            </a:r>
            <a:r>
              <a:rPr lang="en-US" b="1" dirty="0"/>
              <a:t>NPV of different investment options</a:t>
            </a:r>
            <a:r>
              <a:rPr lang="en-US" dirty="0"/>
              <a:t>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Approches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sz="2500" dirty="0"/>
              <a:t>For </a:t>
            </a:r>
            <a:r>
              <a:rPr lang="en-US" sz="2500" b="1" dirty="0"/>
              <a:t>Annuity</a:t>
            </a:r>
            <a:r>
              <a:rPr lang="en-US" sz="2500" dirty="0"/>
              <a:t>, we applied the </a:t>
            </a:r>
            <a:r>
              <a:rPr lang="en-US" sz="2500" b="1" dirty="0"/>
              <a:t>PV</a:t>
            </a:r>
            <a:r>
              <a:rPr lang="en-US" sz="2500" dirty="0"/>
              <a:t> function to compare the present value of installment payments against a one-time payment.</a:t>
            </a:r>
          </a:p>
          <a:p>
            <a:r>
              <a:rPr lang="en-US" sz="2500" dirty="0"/>
              <a:t>For </a:t>
            </a:r>
            <a:r>
              <a:rPr lang="en-US" sz="2500" b="1" dirty="0"/>
              <a:t>EMI</a:t>
            </a:r>
            <a:r>
              <a:rPr lang="en-US" sz="2500" dirty="0"/>
              <a:t>, we used the </a:t>
            </a:r>
            <a:r>
              <a:rPr lang="en-US" sz="2500" b="1" dirty="0"/>
              <a:t>PMT</a:t>
            </a:r>
            <a:r>
              <a:rPr lang="en-US" sz="2500" dirty="0"/>
              <a:t> function to calculate fixed installments, then built an amortization table with </a:t>
            </a:r>
            <a:r>
              <a:rPr lang="en-US" sz="2500" b="1" dirty="0"/>
              <a:t>IPMT</a:t>
            </a:r>
            <a:r>
              <a:rPr lang="en-US" sz="2500" dirty="0"/>
              <a:t> and </a:t>
            </a:r>
            <a:r>
              <a:rPr lang="en-US" sz="2500" b="1" dirty="0"/>
              <a:t>PPMT</a:t>
            </a:r>
            <a:r>
              <a:rPr lang="en-US" sz="2500" dirty="0"/>
              <a:t> to separate interest and principal.</a:t>
            </a:r>
          </a:p>
          <a:p>
            <a:r>
              <a:rPr lang="en-US" sz="2500" dirty="0"/>
              <a:t>For </a:t>
            </a:r>
            <a:r>
              <a:rPr lang="en-US" sz="2500" b="1" dirty="0"/>
              <a:t>Investment Decisions</a:t>
            </a:r>
            <a:r>
              <a:rPr lang="en-US" sz="2500" dirty="0"/>
              <a:t>, we calculated NPV using </a:t>
            </a:r>
            <a:r>
              <a:rPr lang="en-US" sz="2500" b="1" dirty="0"/>
              <a:t>NPV</a:t>
            </a:r>
            <a:r>
              <a:rPr lang="en-US" sz="2500" dirty="0"/>
              <a:t> and </a:t>
            </a:r>
            <a:r>
              <a:rPr lang="en-US" sz="2500" b="1" dirty="0"/>
              <a:t>XNPV</a:t>
            </a:r>
            <a:r>
              <a:rPr lang="en-US" sz="2500" dirty="0"/>
              <a:t> (when cash flow timings were irregular) and compared projects.</a:t>
            </a:r>
          </a:p>
          <a:p>
            <a:r>
              <a:rPr lang="en-US" sz="2500" dirty="0"/>
              <a:t>For </a:t>
            </a:r>
            <a:r>
              <a:rPr lang="en-US" sz="2500" b="1" dirty="0"/>
              <a:t>Profitability</a:t>
            </a:r>
            <a:r>
              <a:rPr lang="en-US" sz="2500" dirty="0"/>
              <a:t>, we used </a:t>
            </a:r>
            <a:r>
              <a:rPr lang="en-US" sz="2500" b="1" dirty="0"/>
              <a:t>IRR</a:t>
            </a:r>
            <a:r>
              <a:rPr lang="en-US" sz="2500" dirty="0"/>
              <a:t> and </a:t>
            </a:r>
            <a:r>
              <a:rPr lang="en-US" sz="2500" b="1" dirty="0"/>
              <a:t>XIRR</a:t>
            </a:r>
            <a:r>
              <a:rPr lang="en-US" sz="2500" dirty="0"/>
              <a:t> to measure returns, and applied </a:t>
            </a:r>
            <a:r>
              <a:rPr lang="en-US" sz="2500" b="1" dirty="0"/>
              <a:t>MIRR</a:t>
            </a:r>
            <a:r>
              <a:rPr lang="en-US" sz="2500" dirty="0"/>
              <a:t> to get a more realistic return rate when reinvestment assumptions were needed.</a:t>
            </a:r>
            <a:endParaRPr sz="25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A46C5F-65E8-068F-168A-539C600FA0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3757AB-FDB2-B85E-4A2E-02ED94B989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31AE7E-B592-EA66-8A35-912F11F33C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b="1" dirty="0"/>
              <a:t>Annuity / PV:</a:t>
            </a:r>
            <a:r>
              <a:rPr lang="en-US" sz="2500" dirty="0"/>
              <a:t> Installments often look cheaper in present value terms than lump-sum payments, depending on interest rate and timing.</a:t>
            </a:r>
          </a:p>
          <a:p>
            <a:pPr marL="0" indent="0" algn="just">
              <a:buNone/>
            </a:pPr>
            <a:endParaRPr lang="en-US" sz="2500" dirty="0"/>
          </a:p>
          <a:p>
            <a:pPr marL="0" indent="0" algn="just">
              <a:buNone/>
            </a:pPr>
            <a:endParaRPr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FC8D780-C332-600D-049B-7626D6BD1A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32" y="3025968"/>
            <a:ext cx="6936935" cy="2719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7724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/>
            <a:r>
              <a:rPr lang="en-US" sz="2500" b="1" dirty="0"/>
              <a:t>EMI:</a:t>
            </a:r>
            <a:r>
              <a:rPr lang="en-US" sz="2500" dirty="0"/>
              <a:t> While the EMI remains constant, the </a:t>
            </a:r>
            <a:r>
              <a:rPr lang="en-US" sz="2500" b="1" dirty="0"/>
              <a:t>interest portion is much higher in the initial months</a:t>
            </a:r>
            <a:r>
              <a:rPr lang="en-US" sz="2500" dirty="0"/>
              <a:t>, gradually reducing as more principal is repaid.</a:t>
            </a:r>
          </a:p>
          <a:p>
            <a:pPr marL="0" indent="0" algn="just">
              <a:buNone/>
            </a:pPr>
            <a:endParaRPr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A60E23F-E528-EB73-7A19-916D9DD4A43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5916" y="3075156"/>
            <a:ext cx="7912167" cy="288641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500" b="1" dirty="0"/>
              <a:t>Investment Decision:</a:t>
            </a:r>
            <a:r>
              <a:rPr lang="en-US" sz="2500" dirty="0"/>
              <a:t> NPV is a more reliable metric than simply comparing raw cash inflows. The project with the </a:t>
            </a:r>
            <a:r>
              <a:rPr lang="en-US" sz="2500" b="1" dirty="0"/>
              <a:t>higher NPV should be chosen</a:t>
            </a:r>
            <a:r>
              <a:rPr lang="en-US" sz="2500" dirty="0"/>
              <a:t>.</a:t>
            </a:r>
          </a:p>
          <a:p>
            <a:pPr marL="0" indent="0">
              <a:buNone/>
            </a:pPr>
            <a:endParaRPr sz="25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42C02DB-EA8C-6644-3C24-B44E47DCE9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63325" y="3268159"/>
            <a:ext cx="6102851" cy="304056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Insights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b="1" dirty="0"/>
              <a:t>IRR:</a:t>
            </a:r>
            <a:r>
              <a:rPr lang="en-US" sz="2500" dirty="0"/>
              <a:t> Helps assess profitability of irregular cash flows, confirming whether returns exceed required cost of capital.</a:t>
            </a:r>
            <a:endParaRPr sz="2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Findings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500" dirty="0"/>
              <a:t>Timing of payments significantly affects the true cost of a purchase (PV concept).</a:t>
            </a:r>
          </a:p>
          <a:p>
            <a:r>
              <a:rPr lang="en-US" sz="2500" dirty="0"/>
              <a:t>Loan structures favor lenders in early years due to high interest portions.</a:t>
            </a:r>
          </a:p>
          <a:p>
            <a:r>
              <a:rPr lang="en-US" sz="2500" dirty="0"/>
              <a:t>Investment alternatives must be evaluated on NPV and IRR, not just on total inflows.</a:t>
            </a:r>
          </a:p>
          <a:p>
            <a:r>
              <a:rPr lang="en-US" sz="2500" dirty="0"/>
              <a:t>MIRR is more accurate in complex investment scenarios.</a:t>
            </a:r>
          </a:p>
          <a:p>
            <a:endParaRPr lang="en-US" sz="2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</TotalTime>
  <Words>542</Words>
  <Application>Microsoft Office PowerPoint</Application>
  <PresentationFormat>On-screen Show (4:3)</PresentationFormat>
  <Paragraphs>45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Wingdings</vt:lpstr>
      <vt:lpstr>Office Theme</vt:lpstr>
      <vt:lpstr>Financial Analysis Project Report and Insights</vt:lpstr>
      <vt:lpstr>Introduction</vt:lpstr>
      <vt:lpstr>Methodology</vt:lpstr>
      <vt:lpstr>Approches</vt:lpstr>
      <vt:lpstr>Insights</vt:lpstr>
      <vt:lpstr>Insights</vt:lpstr>
      <vt:lpstr>Insights</vt:lpstr>
      <vt:lpstr>Insights</vt:lpstr>
      <vt:lpstr>Key Findings</vt:lpstr>
      <vt:lpstr>Recommendations</vt:lpstr>
      <vt:lpstr>Recommendations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Vaibhavi Hambire</cp:lastModifiedBy>
  <cp:revision>3</cp:revision>
  <dcterms:created xsi:type="dcterms:W3CDTF">2013-01-27T09:14:16Z</dcterms:created>
  <dcterms:modified xsi:type="dcterms:W3CDTF">2025-09-17T14:55:41Z</dcterms:modified>
  <cp:category/>
</cp:coreProperties>
</file>