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9F8E97A8-FCA8-9240-A1E6-EE3E92DF0E6B}" type="datetimeFigureOut">
              <a:rPr lang="en-US" smtClean="0"/>
              <a:t>8/15/2024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169135D8-031A-B346-B9EB-794F21EA757E}" type="slidenum">
              <a:rPr lang="en-US" smtClean="0"/>
              <a:t>‹#›</a:t>
            </a:fld>
            <a:endParaRPr lang="en-US"/>
          </a:p>
        </p:txBody>
      </p:sp>
    </p:spTree>
    <p:extLst>
      <p:ext uri="{BB962C8B-B14F-4D97-AF65-F5344CB8AC3E}">
        <p14:creationId xmlns:p14="http://schemas.microsoft.com/office/powerpoint/2010/main" val="2093637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png" /><Relationship Id="rId2" Type="http://schemas.openxmlformats.org/officeDocument/2006/relationships/notesSlide" Target="../notesSlides/notesSlide5.xml" /><Relationship Id="rId1" Type="http://schemas.openxmlformats.org/officeDocument/2006/relationships/slideLayout" Target="../slideLayouts/slideLayout1.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6.xml" /><Relationship Id="rId1" Type="http://schemas.openxmlformats.org/officeDocument/2006/relationships/slideLayout" Target="../slideLayouts/slideLayout1.xml" /><Relationship Id="rId4" Type="http://schemas.openxmlformats.org/officeDocument/2006/relationships/image" Target="../media/image13.png" /></Relationships>
</file>

<file path=ppt/slides/_rels/slide7.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15.png" /></Relationships>
</file>

<file path=ppt/slides/_rels/slide8.xml.rels><?xml version="1.0" encoding="UTF-8" standalone="yes"?>
<Relationships xmlns="http://schemas.openxmlformats.org/package/2006/relationships"><Relationship Id="rId8" Type="http://schemas.openxmlformats.org/officeDocument/2006/relationships/image" Target="../media/image21.png" /><Relationship Id="rId3" Type="http://schemas.openxmlformats.org/officeDocument/2006/relationships/image" Target="../media/image16.png" /><Relationship Id="rId7" Type="http://schemas.openxmlformats.org/officeDocument/2006/relationships/image" Target="../media/image20.png" /><Relationship Id="rId2" Type="http://schemas.openxmlformats.org/officeDocument/2006/relationships/notesSlide" Target="../notesSlides/notesSlide8.xml" /><Relationship Id="rId1" Type="http://schemas.openxmlformats.org/officeDocument/2006/relationships/slideLayout" Target="../slideLayouts/slideLayout1.xml" /><Relationship Id="rId6" Type="http://schemas.openxmlformats.org/officeDocument/2006/relationships/image" Target="../media/image19.png" /><Relationship Id="rId5" Type="http://schemas.openxmlformats.org/officeDocument/2006/relationships/image" Target="../media/image18.png" /><Relationship Id="rId4" Type="http://schemas.openxmlformats.org/officeDocument/2006/relationships/image" Target="../media/image17.png" /></Relationships>
</file>

<file path=ppt/slides/_rels/slide9.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23.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270046"/>
            <a:ext cx="4919305" cy="3689509"/>
          </a:xfrm>
          <a:prstGeom prst="rect">
            <a:avLst/>
          </a:prstGeom>
        </p:spPr>
      </p:pic>
      <p:sp>
        <p:nvSpPr>
          <p:cNvPr id="6" name="Text 2"/>
          <p:cNvSpPr/>
          <p:nvPr/>
        </p:nvSpPr>
        <p:spPr>
          <a:xfrm>
            <a:off x="6280190" y="1750219"/>
            <a:ext cx="7556421" cy="1956435"/>
          </a:xfrm>
          <a:prstGeom prst="rect">
            <a:avLst/>
          </a:prstGeom>
          <a:noFill/>
          <a:ln/>
        </p:spPr>
        <p:txBody>
          <a:bodyPr wrap="square" rtlCol="0" anchor="t"/>
          <a:lstStyle/>
          <a:p>
            <a:pPr marL="0" indent="0">
              <a:lnSpc>
                <a:spcPts val="7702"/>
              </a:lnSpc>
              <a:buNone/>
            </a:pPr>
            <a:r>
              <a:rPr lang="en-US" sz="6162" dirty="0">
                <a:solidFill>
                  <a:srgbClr val="FFFFFF"/>
                </a:solidFill>
                <a:latin typeface="Fraunces" pitchFamily="34" charset="0"/>
                <a:ea typeface="Fraunces" pitchFamily="34" charset="-122"/>
                <a:cs typeface="Fraunces" pitchFamily="34" charset="-120"/>
              </a:rPr>
              <a:t>Interactive Navigation Menu</a:t>
            </a:r>
            <a:endParaRPr lang="en-US" sz="6162" dirty="0"/>
          </a:p>
        </p:txBody>
      </p:sp>
      <p:sp>
        <p:nvSpPr>
          <p:cNvPr id="7" name="Text 3"/>
          <p:cNvSpPr/>
          <p:nvPr/>
        </p:nvSpPr>
        <p:spPr>
          <a:xfrm>
            <a:off x="6280190" y="4046815"/>
            <a:ext cx="7556421" cy="1814513"/>
          </a:xfrm>
          <a:prstGeom prst="rect">
            <a:avLst/>
          </a:prstGeom>
          <a:noFill/>
          <a:ln/>
        </p:spPr>
        <p:txBody>
          <a:bodyPr wrap="squar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This presentation explores the creation of an interactive navigation menu that enhances user experience with color transitions and fixed positioning. We'll delve into the essential HTML, CSS, and JavaScript elements that make this feature possible.</a:t>
            </a:r>
            <a:endParaRPr lang="en-US" sz="1786" dirty="0"/>
          </a:p>
        </p:txBody>
      </p:sp>
      <p:sp>
        <p:nvSpPr>
          <p:cNvPr id="8" name="Text 4"/>
          <p:cNvSpPr/>
          <p:nvPr/>
        </p:nvSpPr>
        <p:spPr>
          <a:xfrm>
            <a:off x="6280190" y="6116479"/>
            <a:ext cx="7556421" cy="362903"/>
          </a:xfrm>
          <a:prstGeom prst="rect">
            <a:avLst/>
          </a:prstGeom>
          <a:noFill/>
          <a:ln/>
        </p:spPr>
        <p:txBody>
          <a:bodyPr wrap="non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By VAIBHAVI SAHU</a:t>
            </a: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65694" y="2223611"/>
            <a:ext cx="5043011" cy="3782258"/>
          </a:xfrm>
          <a:prstGeom prst="rect">
            <a:avLst/>
          </a:prstGeom>
        </p:spPr>
      </p:pic>
      <p:sp>
        <p:nvSpPr>
          <p:cNvPr id="6" name="Text 2"/>
          <p:cNvSpPr/>
          <p:nvPr/>
        </p:nvSpPr>
        <p:spPr>
          <a:xfrm>
            <a:off x="620792" y="1755696"/>
            <a:ext cx="6006822" cy="554355"/>
          </a:xfrm>
          <a:prstGeom prst="rect">
            <a:avLst/>
          </a:prstGeom>
          <a:noFill/>
          <a:ln/>
        </p:spPr>
        <p:txBody>
          <a:bodyPr wrap="none" rtlCol="0" anchor="t"/>
          <a:lstStyle/>
          <a:p>
            <a:pPr marL="0" indent="0">
              <a:lnSpc>
                <a:spcPts val="4365"/>
              </a:lnSpc>
              <a:buNone/>
            </a:pPr>
            <a:r>
              <a:rPr lang="en-US" sz="3492" dirty="0">
                <a:solidFill>
                  <a:srgbClr val="FFFFFF"/>
                </a:solidFill>
                <a:latin typeface="Fraunces" pitchFamily="34" charset="0"/>
                <a:ea typeface="Fraunces" pitchFamily="34" charset="-122"/>
                <a:cs typeface="Fraunces" pitchFamily="34" charset="-120"/>
              </a:rPr>
              <a:t>Interactive Navigation Menu</a:t>
            </a:r>
            <a:endParaRPr lang="en-US" sz="3492" dirty="0"/>
          </a:p>
        </p:txBody>
      </p:sp>
      <p:sp>
        <p:nvSpPr>
          <p:cNvPr id="7" name="Shape 3"/>
          <p:cNvSpPr/>
          <p:nvPr/>
        </p:nvSpPr>
        <p:spPr>
          <a:xfrm>
            <a:off x="620792" y="2775585"/>
            <a:ext cx="399098" cy="399098"/>
          </a:xfrm>
          <a:prstGeom prst="roundRect">
            <a:avLst>
              <a:gd name="adj" fmla="val 18668"/>
            </a:avLst>
          </a:prstGeom>
          <a:solidFill>
            <a:srgbClr val="283157"/>
          </a:solidFill>
          <a:ln w="7620">
            <a:solidFill>
              <a:srgbClr val="414A70"/>
            </a:solidFill>
            <a:prstDash val="solid"/>
          </a:ln>
        </p:spPr>
      </p:sp>
      <p:sp>
        <p:nvSpPr>
          <p:cNvPr id="8" name="Text 4"/>
          <p:cNvSpPr/>
          <p:nvPr/>
        </p:nvSpPr>
        <p:spPr>
          <a:xfrm>
            <a:off x="759262" y="2842022"/>
            <a:ext cx="122039" cy="266105"/>
          </a:xfrm>
          <a:prstGeom prst="rect">
            <a:avLst/>
          </a:prstGeom>
          <a:noFill/>
          <a:ln/>
        </p:spPr>
        <p:txBody>
          <a:bodyPr wrap="none" rtlCol="0" anchor="t"/>
          <a:lstStyle/>
          <a:p>
            <a:pPr marL="0" indent="0" algn="ctr">
              <a:lnSpc>
                <a:spcPts val="2095"/>
              </a:lnSpc>
              <a:buNone/>
            </a:pPr>
            <a:r>
              <a:rPr lang="en-US" sz="2095" dirty="0">
                <a:solidFill>
                  <a:srgbClr val="EBECEF"/>
                </a:solidFill>
                <a:latin typeface="Fraunces" pitchFamily="34" charset="0"/>
                <a:ea typeface="Fraunces" pitchFamily="34" charset="-122"/>
                <a:cs typeface="Fraunces" pitchFamily="34" charset="-120"/>
              </a:rPr>
              <a:t>1</a:t>
            </a:r>
            <a:endParaRPr lang="en-US" sz="2095" dirty="0"/>
          </a:p>
        </p:txBody>
      </p:sp>
      <p:sp>
        <p:nvSpPr>
          <p:cNvPr id="9" name="Text 5"/>
          <p:cNvSpPr/>
          <p:nvPr/>
        </p:nvSpPr>
        <p:spPr>
          <a:xfrm>
            <a:off x="1197173" y="2775585"/>
            <a:ext cx="2818448" cy="277058"/>
          </a:xfrm>
          <a:prstGeom prst="rect">
            <a:avLst/>
          </a:prstGeom>
          <a:noFill/>
          <a:ln/>
        </p:spPr>
        <p:txBody>
          <a:bodyPr wrap="none" rtlCol="0" anchor="t"/>
          <a:lstStyle/>
          <a:p>
            <a:pPr marL="0" indent="0">
              <a:lnSpc>
                <a:spcPts val="2182"/>
              </a:lnSpc>
              <a:buNone/>
            </a:pPr>
            <a:r>
              <a:rPr lang="en-US" sz="1746" dirty="0">
                <a:solidFill>
                  <a:srgbClr val="EBECEF"/>
                </a:solidFill>
                <a:latin typeface="Fraunces" pitchFamily="34" charset="0"/>
                <a:ea typeface="Fraunces" pitchFamily="34" charset="-122"/>
                <a:cs typeface="Fraunces" pitchFamily="34" charset="-120"/>
              </a:rPr>
              <a:t>Enhanced User Experience</a:t>
            </a:r>
            <a:endParaRPr lang="en-US" sz="1746" dirty="0"/>
          </a:p>
        </p:txBody>
      </p:sp>
      <p:sp>
        <p:nvSpPr>
          <p:cNvPr id="10" name="Text 6"/>
          <p:cNvSpPr/>
          <p:nvPr/>
        </p:nvSpPr>
        <p:spPr>
          <a:xfrm>
            <a:off x="1197173" y="3158966"/>
            <a:ext cx="3286244" cy="1419225"/>
          </a:xfrm>
          <a:prstGeom prst="rect">
            <a:avLst/>
          </a:prstGeom>
          <a:noFill/>
          <a:ln/>
        </p:spPr>
        <p:txBody>
          <a:bodyPr wrap="square" rtlCol="0" anchor="t"/>
          <a:lstStyle/>
          <a:p>
            <a:pPr marL="0" indent="0">
              <a:lnSpc>
                <a:spcPts val="2235"/>
              </a:lnSpc>
              <a:buNone/>
            </a:pPr>
            <a:r>
              <a:rPr lang="en-US" sz="1397" dirty="0">
                <a:solidFill>
                  <a:srgbClr val="EBECEF"/>
                </a:solidFill>
                <a:latin typeface="Epilogue" pitchFamily="34" charset="0"/>
                <a:ea typeface="Epilogue" pitchFamily="34" charset="-122"/>
                <a:cs typeface="Epilogue" pitchFamily="34" charset="-120"/>
              </a:rPr>
              <a:t>A visually engaging navigation menu can improve website navigation by drawing attention to important elements, creating a more user-friendly experience.</a:t>
            </a:r>
            <a:endParaRPr lang="en-US" sz="1397" dirty="0"/>
          </a:p>
        </p:txBody>
      </p:sp>
      <p:sp>
        <p:nvSpPr>
          <p:cNvPr id="11" name="Shape 7"/>
          <p:cNvSpPr/>
          <p:nvPr/>
        </p:nvSpPr>
        <p:spPr>
          <a:xfrm>
            <a:off x="4660702" y="2775585"/>
            <a:ext cx="399098" cy="399098"/>
          </a:xfrm>
          <a:prstGeom prst="roundRect">
            <a:avLst>
              <a:gd name="adj" fmla="val 18668"/>
            </a:avLst>
          </a:prstGeom>
          <a:solidFill>
            <a:srgbClr val="283157"/>
          </a:solidFill>
          <a:ln w="7620">
            <a:solidFill>
              <a:srgbClr val="414A70"/>
            </a:solidFill>
            <a:prstDash val="solid"/>
          </a:ln>
        </p:spPr>
      </p:sp>
      <p:sp>
        <p:nvSpPr>
          <p:cNvPr id="12" name="Text 8"/>
          <p:cNvSpPr/>
          <p:nvPr/>
        </p:nvSpPr>
        <p:spPr>
          <a:xfrm>
            <a:off x="4779645" y="2842022"/>
            <a:ext cx="161211" cy="266105"/>
          </a:xfrm>
          <a:prstGeom prst="rect">
            <a:avLst/>
          </a:prstGeom>
          <a:noFill/>
          <a:ln/>
        </p:spPr>
        <p:txBody>
          <a:bodyPr wrap="none" rtlCol="0" anchor="t"/>
          <a:lstStyle/>
          <a:p>
            <a:pPr marL="0" indent="0" algn="ctr">
              <a:lnSpc>
                <a:spcPts val="2095"/>
              </a:lnSpc>
              <a:buNone/>
            </a:pPr>
            <a:r>
              <a:rPr lang="en-US" sz="2095" dirty="0">
                <a:solidFill>
                  <a:srgbClr val="EBECEF"/>
                </a:solidFill>
                <a:latin typeface="Fraunces" pitchFamily="34" charset="0"/>
                <a:ea typeface="Fraunces" pitchFamily="34" charset="-122"/>
                <a:cs typeface="Fraunces" pitchFamily="34" charset="-120"/>
              </a:rPr>
              <a:t>2</a:t>
            </a:r>
            <a:endParaRPr lang="en-US" sz="2095" dirty="0"/>
          </a:p>
        </p:txBody>
      </p:sp>
      <p:sp>
        <p:nvSpPr>
          <p:cNvPr id="13" name="Text 9"/>
          <p:cNvSpPr/>
          <p:nvPr/>
        </p:nvSpPr>
        <p:spPr>
          <a:xfrm>
            <a:off x="5237083" y="2775585"/>
            <a:ext cx="2217301" cy="277058"/>
          </a:xfrm>
          <a:prstGeom prst="rect">
            <a:avLst/>
          </a:prstGeom>
          <a:noFill/>
          <a:ln/>
        </p:spPr>
        <p:txBody>
          <a:bodyPr wrap="none" rtlCol="0" anchor="t"/>
          <a:lstStyle/>
          <a:p>
            <a:pPr marL="0" indent="0">
              <a:lnSpc>
                <a:spcPts val="2182"/>
              </a:lnSpc>
              <a:buNone/>
            </a:pPr>
            <a:r>
              <a:rPr lang="en-US" sz="1746" dirty="0">
                <a:solidFill>
                  <a:srgbClr val="EBECEF"/>
                </a:solidFill>
                <a:latin typeface="Fraunces" pitchFamily="34" charset="0"/>
                <a:ea typeface="Fraunces" pitchFamily="34" charset="-122"/>
                <a:cs typeface="Fraunces" pitchFamily="34" charset="-120"/>
              </a:rPr>
              <a:t>Accessibility</a:t>
            </a:r>
            <a:endParaRPr lang="en-US" sz="1746" dirty="0"/>
          </a:p>
        </p:txBody>
      </p:sp>
      <p:sp>
        <p:nvSpPr>
          <p:cNvPr id="14" name="Text 10"/>
          <p:cNvSpPr/>
          <p:nvPr/>
        </p:nvSpPr>
        <p:spPr>
          <a:xfrm>
            <a:off x="5237083" y="3158966"/>
            <a:ext cx="3286244" cy="1135380"/>
          </a:xfrm>
          <a:prstGeom prst="rect">
            <a:avLst/>
          </a:prstGeom>
          <a:noFill/>
          <a:ln/>
        </p:spPr>
        <p:txBody>
          <a:bodyPr wrap="square" rtlCol="0" anchor="t"/>
          <a:lstStyle/>
          <a:p>
            <a:pPr marL="0" indent="0">
              <a:lnSpc>
                <a:spcPts val="2235"/>
              </a:lnSpc>
              <a:buNone/>
            </a:pPr>
            <a:r>
              <a:rPr lang="en-US" sz="1397" dirty="0">
                <a:solidFill>
                  <a:srgbClr val="EBECEF"/>
                </a:solidFill>
                <a:latin typeface="Epilogue" pitchFamily="34" charset="0"/>
                <a:ea typeface="Epilogue" pitchFamily="34" charset="-122"/>
                <a:cs typeface="Epilogue" pitchFamily="34" charset="-120"/>
              </a:rPr>
              <a:t>Adding interactive elements such as color changes on hover or scroll can make the menu more accessible to users with visual impairments.</a:t>
            </a:r>
            <a:endParaRPr lang="en-US" sz="1397" dirty="0"/>
          </a:p>
        </p:txBody>
      </p:sp>
      <p:sp>
        <p:nvSpPr>
          <p:cNvPr id="15" name="Shape 11"/>
          <p:cNvSpPr/>
          <p:nvPr/>
        </p:nvSpPr>
        <p:spPr>
          <a:xfrm>
            <a:off x="620792" y="4955024"/>
            <a:ext cx="399098" cy="399098"/>
          </a:xfrm>
          <a:prstGeom prst="roundRect">
            <a:avLst>
              <a:gd name="adj" fmla="val 18668"/>
            </a:avLst>
          </a:prstGeom>
          <a:solidFill>
            <a:srgbClr val="283157"/>
          </a:solidFill>
          <a:ln w="7620">
            <a:solidFill>
              <a:srgbClr val="414A70"/>
            </a:solidFill>
            <a:prstDash val="solid"/>
          </a:ln>
        </p:spPr>
      </p:sp>
      <p:sp>
        <p:nvSpPr>
          <p:cNvPr id="16" name="Text 12"/>
          <p:cNvSpPr/>
          <p:nvPr/>
        </p:nvSpPr>
        <p:spPr>
          <a:xfrm>
            <a:off x="746879" y="5021461"/>
            <a:ext cx="146923" cy="266105"/>
          </a:xfrm>
          <a:prstGeom prst="rect">
            <a:avLst/>
          </a:prstGeom>
          <a:noFill/>
          <a:ln/>
        </p:spPr>
        <p:txBody>
          <a:bodyPr wrap="none" rtlCol="0" anchor="t"/>
          <a:lstStyle/>
          <a:p>
            <a:pPr marL="0" indent="0" algn="ctr">
              <a:lnSpc>
                <a:spcPts val="2095"/>
              </a:lnSpc>
              <a:buNone/>
            </a:pPr>
            <a:r>
              <a:rPr lang="en-US" sz="2095" dirty="0">
                <a:solidFill>
                  <a:srgbClr val="EBECEF"/>
                </a:solidFill>
                <a:latin typeface="Fraunces" pitchFamily="34" charset="0"/>
                <a:ea typeface="Fraunces" pitchFamily="34" charset="-122"/>
                <a:cs typeface="Fraunces" pitchFamily="34" charset="-120"/>
              </a:rPr>
              <a:t>3</a:t>
            </a:r>
            <a:endParaRPr lang="en-US" sz="2095" dirty="0"/>
          </a:p>
        </p:txBody>
      </p:sp>
      <p:sp>
        <p:nvSpPr>
          <p:cNvPr id="17" name="Text 13"/>
          <p:cNvSpPr/>
          <p:nvPr/>
        </p:nvSpPr>
        <p:spPr>
          <a:xfrm>
            <a:off x="1197173" y="4955024"/>
            <a:ext cx="2217301" cy="277058"/>
          </a:xfrm>
          <a:prstGeom prst="rect">
            <a:avLst/>
          </a:prstGeom>
          <a:noFill/>
          <a:ln/>
        </p:spPr>
        <p:txBody>
          <a:bodyPr wrap="none" rtlCol="0" anchor="t"/>
          <a:lstStyle/>
          <a:p>
            <a:pPr marL="0" indent="0">
              <a:lnSpc>
                <a:spcPts val="2182"/>
              </a:lnSpc>
              <a:buNone/>
            </a:pPr>
            <a:r>
              <a:rPr lang="en-US" sz="1746" dirty="0">
                <a:solidFill>
                  <a:srgbClr val="EBECEF"/>
                </a:solidFill>
                <a:latin typeface="Fraunces" pitchFamily="34" charset="0"/>
                <a:ea typeface="Fraunces" pitchFamily="34" charset="-122"/>
                <a:cs typeface="Fraunces" pitchFamily="34" charset="-120"/>
              </a:rPr>
              <a:t>Modern Design</a:t>
            </a:r>
            <a:endParaRPr lang="en-US" sz="1746" dirty="0"/>
          </a:p>
        </p:txBody>
      </p:sp>
      <p:sp>
        <p:nvSpPr>
          <p:cNvPr id="18" name="Text 14"/>
          <p:cNvSpPr/>
          <p:nvPr/>
        </p:nvSpPr>
        <p:spPr>
          <a:xfrm>
            <a:off x="1197173" y="5338405"/>
            <a:ext cx="3286244" cy="1135380"/>
          </a:xfrm>
          <a:prstGeom prst="rect">
            <a:avLst/>
          </a:prstGeom>
          <a:noFill/>
          <a:ln/>
        </p:spPr>
        <p:txBody>
          <a:bodyPr wrap="square" rtlCol="0" anchor="t"/>
          <a:lstStyle/>
          <a:p>
            <a:pPr marL="0" indent="0">
              <a:lnSpc>
                <a:spcPts val="2235"/>
              </a:lnSpc>
              <a:buNone/>
            </a:pPr>
            <a:r>
              <a:rPr lang="en-US" sz="1397" dirty="0">
                <a:solidFill>
                  <a:srgbClr val="EBECEF"/>
                </a:solidFill>
                <a:latin typeface="Epilogue" pitchFamily="34" charset="0"/>
                <a:ea typeface="Epilogue" pitchFamily="34" charset="-122"/>
                <a:cs typeface="Epilogue" pitchFamily="34" charset="-120"/>
              </a:rPr>
              <a:t>Interactive navigation menus are a common feature of modern websites and can help elevate the overall design aesthetic.</a:t>
            </a:r>
            <a:endParaRPr lang="en-US" sz="1397" dirty="0"/>
          </a:p>
        </p:txBody>
      </p:sp>
      <p:sp>
        <p:nvSpPr>
          <p:cNvPr id="19" name="Shape 15"/>
          <p:cNvSpPr/>
          <p:nvPr/>
        </p:nvSpPr>
        <p:spPr>
          <a:xfrm>
            <a:off x="4660702" y="4955024"/>
            <a:ext cx="399098" cy="399098"/>
          </a:xfrm>
          <a:prstGeom prst="roundRect">
            <a:avLst>
              <a:gd name="adj" fmla="val 18668"/>
            </a:avLst>
          </a:prstGeom>
          <a:solidFill>
            <a:srgbClr val="283157"/>
          </a:solidFill>
          <a:ln w="7620">
            <a:solidFill>
              <a:srgbClr val="414A70"/>
            </a:solidFill>
            <a:prstDash val="solid"/>
          </a:ln>
        </p:spPr>
      </p:sp>
      <p:sp>
        <p:nvSpPr>
          <p:cNvPr id="20" name="Text 16"/>
          <p:cNvSpPr/>
          <p:nvPr/>
        </p:nvSpPr>
        <p:spPr>
          <a:xfrm>
            <a:off x="4778812" y="5021461"/>
            <a:ext cx="162758" cy="266105"/>
          </a:xfrm>
          <a:prstGeom prst="rect">
            <a:avLst/>
          </a:prstGeom>
          <a:noFill/>
          <a:ln/>
        </p:spPr>
        <p:txBody>
          <a:bodyPr wrap="none" rtlCol="0" anchor="t"/>
          <a:lstStyle/>
          <a:p>
            <a:pPr marL="0" indent="0" algn="ctr">
              <a:lnSpc>
                <a:spcPts val="2095"/>
              </a:lnSpc>
              <a:buNone/>
            </a:pPr>
            <a:r>
              <a:rPr lang="en-US" sz="2095" dirty="0">
                <a:solidFill>
                  <a:srgbClr val="EBECEF"/>
                </a:solidFill>
                <a:latin typeface="Fraunces" pitchFamily="34" charset="0"/>
                <a:ea typeface="Fraunces" pitchFamily="34" charset="-122"/>
                <a:cs typeface="Fraunces" pitchFamily="34" charset="-120"/>
              </a:rPr>
              <a:t>4</a:t>
            </a:r>
            <a:endParaRPr lang="en-US" sz="2095" dirty="0"/>
          </a:p>
        </p:txBody>
      </p:sp>
      <p:sp>
        <p:nvSpPr>
          <p:cNvPr id="21" name="Text 17"/>
          <p:cNvSpPr/>
          <p:nvPr/>
        </p:nvSpPr>
        <p:spPr>
          <a:xfrm>
            <a:off x="5237083" y="4955024"/>
            <a:ext cx="2217301" cy="277058"/>
          </a:xfrm>
          <a:prstGeom prst="rect">
            <a:avLst/>
          </a:prstGeom>
          <a:noFill/>
          <a:ln/>
        </p:spPr>
        <p:txBody>
          <a:bodyPr wrap="none" rtlCol="0" anchor="t"/>
          <a:lstStyle/>
          <a:p>
            <a:pPr marL="0" indent="0">
              <a:lnSpc>
                <a:spcPts val="2182"/>
              </a:lnSpc>
              <a:buNone/>
            </a:pPr>
            <a:r>
              <a:rPr lang="en-US" sz="1746" dirty="0">
                <a:solidFill>
                  <a:srgbClr val="EBECEF"/>
                </a:solidFill>
                <a:latin typeface="Fraunces" pitchFamily="34" charset="0"/>
                <a:ea typeface="Fraunces" pitchFamily="34" charset="-122"/>
                <a:cs typeface="Fraunces" pitchFamily="34" charset="-120"/>
              </a:rPr>
              <a:t>User Engagement</a:t>
            </a:r>
            <a:endParaRPr lang="en-US" sz="1746" dirty="0"/>
          </a:p>
        </p:txBody>
      </p:sp>
      <p:sp>
        <p:nvSpPr>
          <p:cNvPr id="22" name="Text 18"/>
          <p:cNvSpPr/>
          <p:nvPr/>
        </p:nvSpPr>
        <p:spPr>
          <a:xfrm>
            <a:off x="5237083" y="5338405"/>
            <a:ext cx="3286244" cy="1135380"/>
          </a:xfrm>
          <a:prstGeom prst="rect">
            <a:avLst/>
          </a:prstGeom>
          <a:noFill/>
          <a:ln/>
        </p:spPr>
        <p:txBody>
          <a:bodyPr wrap="square" rtlCol="0" anchor="t"/>
          <a:lstStyle/>
          <a:p>
            <a:pPr marL="0" indent="0">
              <a:lnSpc>
                <a:spcPts val="2235"/>
              </a:lnSpc>
              <a:buNone/>
            </a:pPr>
            <a:r>
              <a:rPr lang="en-US" sz="1397" dirty="0">
                <a:solidFill>
                  <a:srgbClr val="EBECEF"/>
                </a:solidFill>
                <a:latin typeface="Epilogue" pitchFamily="34" charset="0"/>
                <a:ea typeface="Epilogue" pitchFamily="34" charset="-122"/>
                <a:cs typeface="Epilogue" pitchFamily="34" charset="-120"/>
              </a:rPr>
              <a:t>Visual feedback from user interactions, such as color changes, can increase user engagement and make the website more interactive.</a:t>
            </a:r>
            <a:endParaRPr lang="en-US" sz="139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793790" y="1241465"/>
            <a:ext cx="10109478" cy="708779"/>
          </a:xfrm>
          <a:prstGeom prst="rect">
            <a:avLst/>
          </a:prstGeom>
          <a:noFill/>
          <a:ln/>
        </p:spPr>
        <p:txBody>
          <a:bodyPr wrap="none" rtlCol="0" anchor="t"/>
          <a:lstStyle/>
          <a:p>
            <a:pPr marL="0" indent="0">
              <a:lnSpc>
                <a:spcPts val="5581"/>
              </a:lnSpc>
              <a:buNone/>
            </a:pPr>
            <a:r>
              <a:rPr lang="en-US" sz="4465" dirty="0">
                <a:solidFill>
                  <a:srgbClr val="FFFFFF"/>
                </a:solidFill>
                <a:latin typeface="Fraunces" pitchFamily="34" charset="0"/>
                <a:ea typeface="Fraunces" pitchFamily="34" charset="-122"/>
                <a:cs typeface="Fraunces" pitchFamily="34" charset="-120"/>
              </a:rPr>
              <a:t>HTML Structure for Navigation Menu</a:t>
            </a:r>
            <a:endParaRPr lang="en-US" sz="4465" dirty="0"/>
          </a:p>
        </p:txBody>
      </p:sp>
      <p:sp>
        <p:nvSpPr>
          <p:cNvPr id="5" name="Text 3"/>
          <p:cNvSpPr/>
          <p:nvPr/>
        </p:nvSpPr>
        <p:spPr>
          <a:xfrm>
            <a:off x="793790" y="2517219"/>
            <a:ext cx="3006447" cy="354330"/>
          </a:xfrm>
          <a:prstGeom prst="rect">
            <a:avLst/>
          </a:prstGeom>
          <a:noFill/>
          <a:ln/>
        </p:spPr>
        <p:txBody>
          <a:bodyPr wrap="none" rtlCol="0" anchor="t"/>
          <a:lstStyle/>
          <a:p>
            <a:pPr marL="0" indent="0">
              <a:lnSpc>
                <a:spcPts val="2791"/>
              </a:lnSpc>
              <a:buNone/>
            </a:pPr>
            <a:r>
              <a:rPr lang="en-US" sz="2233" dirty="0">
                <a:solidFill>
                  <a:srgbClr val="FFFFFF"/>
                </a:solidFill>
                <a:latin typeface="Fraunces" pitchFamily="34" charset="0"/>
                <a:ea typeface="Fraunces" pitchFamily="34" charset="-122"/>
                <a:cs typeface="Fraunces" pitchFamily="34" charset="-120"/>
              </a:rPr>
              <a:t>Basic HTML Structure</a:t>
            </a:r>
            <a:endParaRPr lang="en-US" sz="2233" dirty="0"/>
          </a:p>
        </p:txBody>
      </p:sp>
      <p:sp>
        <p:nvSpPr>
          <p:cNvPr id="6" name="Shape 4"/>
          <p:cNvSpPr/>
          <p:nvPr/>
        </p:nvSpPr>
        <p:spPr>
          <a:xfrm>
            <a:off x="793790" y="3126700"/>
            <a:ext cx="3978116" cy="3243263"/>
          </a:xfrm>
          <a:prstGeom prst="roundRect">
            <a:avLst>
              <a:gd name="adj" fmla="val 2937"/>
            </a:avLst>
          </a:prstGeom>
          <a:solidFill>
            <a:srgbClr val="181E34"/>
          </a:solidFill>
          <a:ln/>
        </p:spPr>
      </p:sp>
      <p:sp>
        <p:nvSpPr>
          <p:cNvPr id="7" name="Shape 5"/>
          <p:cNvSpPr/>
          <p:nvPr/>
        </p:nvSpPr>
        <p:spPr>
          <a:xfrm>
            <a:off x="782479" y="3126700"/>
            <a:ext cx="4000738" cy="3243263"/>
          </a:xfrm>
          <a:prstGeom prst="roundRect">
            <a:avLst>
              <a:gd name="adj" fmla="val 1049"/>
            </a:avLst>
          </a:prstGeom>
          <a:solidFill>
            <a:srgbClr val="181E34"/>
          </a:solidFill>
          <a:ln/>
        </p:spPr>
      </p:sp>
      <p:sp>
        <p:nvSpPr>
          <p:cNvPr id="8" name="Text 6"/>
          <p:cNvSpPr/>
          <p:nvPr/>
        </p:nvSpPr>
        <p:spPr>
          <a:xfrm>
            <a:off x="1009293" y="3296722"/>
            <a:ext cx="3547110" cy="2903220"/>
          </a:xfrm>
          <a:prstGeom prst="rect">
            <a:avLst/>
          </a:prstGeom>
          <a:noFill/>
          <a:ln/>
        </p:spPr>
        <p:txBody>
          <a:bodyPr wrap="square" rtlCol="0" anchor="t"/>
          <a:lstStyle/>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&lt;nav&gt;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&lt;ul&gt;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&lt;li&gt;&lt;a href="#"&gt;Home&lt;/a&gt;&lt;/li&gt;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&lt;li&gt;&lt;a href="#"&gt;About&lt;/a&gt;&lt;/li&gt;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&lt;li&gt;&lt;a href="#"&gt;Contact&lt;/a&gt;&lt;/li&gt;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&lt;/ul&gt;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&lt;/nav&gt;</a:t>
            </a:r>
            <a:endParaRPr lang="en-US" sz="1786" dirty="0"/>
          </a:p>
        </p:txBody>
      </p:sp>
      <p:sp>
        <p:nvSpPr>
          <p:cNvPr id="9" name="Text 7"/>
          <p:cNvSpPr/>
          <p:nvPr/>
        </p:nvSpPr>
        <p:spPr>
          <a:xfrm>
            <a:off x="5332928" y="2517219"/>
            <a:ext cx="2835235" cy="354330"/>
          </a:xfrm>
          <a:prstGeom prst="rect">
            <a:avLst/>
          </a:prstGeom>
          <a:noFill/>
          <a:ln/>
        </p:spPr>
        <p:txBody>
          <a:bodyPr wrap="none" rtlCol="0" anchor="t"/>
          <a:lstStyle/>
          <a:p>
            <a:pPr marL="0" indent="0">
              <a:lnSpc>
                <a:spcPts val="2791"/>
              </a:lnSpc>
              <a:buNone/>
            </a:pPr>
            <a:r>
              <a:rPr lang="en-US" sz="2233" dirty="0">
                <a:solidFill>
                  <a:srgbClr val="FFFFFF"/>
                </a:solidFill>
                <a:latin typeface="Fraunces" pitchFamily="34" charset="0"/>
                <a:ea typeface="Fraunces" pitchFamily="34" charset="-122"/>
                <a:cs typeface="Fraunces" pitchFamily="34" charset="-120"/>
              </a:rPr>
              <a:t>Semantic HTML</a:t>
            </a:r>
            <a:endParaRPr lang="en-US" sz="2233" dirty="0"/>
          </a:p>
        </p:txBody>
      </p:sp>
      <p:sp>
        <p:nvSpPr>
          <p:cNvPr id="10" name="Shape 8"/>
          <p:cNvSpPr/>
          <p:nvPr/>
        </p:nvSpPr>
        <p:spPr>
          <a:xfrm>
            <a:off x="5332928" y="3126700"/>
            <a:ext cx="3978116" cy="3606165"/>
          </a:xfrm>
          <a:prstGeom prst="roundRect">
            <a:avLst>
              <a:gd name="adj" fmla="val 2642"/>
            </a:avLst>
          </a:prstGeom>
          <a:solidFill>
            <a:srgbClr val="181E34"/>
          </a:solidFill>
          <a:ln/>
        </p:spPr>
      </p:sp>
      <p:sp>
        <p:nvSpPr>
          <p:cNvPr id="11" name="Shape 9"/>
          <p:cNvSpPr/>
          <p:nvPr/>
        </p:nvSpPr>
        <p:spPr>
          <a:xfrm>
            <a:off x="5321618" y="3126700"/>
            <a:ext cx="4000738" cy="3606165"/>
          </a:xfrm>
          <a:prstGeom prst="roundRect">
            <a:avLst>
              <a:gd name="adj" fmla="val 944"/>
            </a:avLst>
          </a:prstGeom>
          <a:solidFill>
            <a:srgbClr val="181E34"/>
          </a:solidFill>
          <a:ln/>
        </p:spPr>
      </p:sp>
      <p:sp>
        <p:nvSpPr>
          <p:cNvPr id="12" name="Text 10"/>
          <p:cNvSpPr/>
          <p:nvPr/>
        </p:nvSpPr>
        <p:spPr>
          <a:xfrm>
            <a:off x="5548432" y="3296722"/>
            <a:ext cx="3547110" cy="3266123"/>
          </a:xfrm>
          <a:prstGeom prst="rect">
            <a:avLst/>
          </a:prstGeom>
          <a:noFill/>
          <a:ln/>
        </p:spPr>
        <p:txBody>
          <a:bodyPr wrap="square" rtlCol="0" anchor="t"/>
          <a:lstStyle/>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&lt;nav aria-label="Main Navigation"&gt;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&lt;ul&gt;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&lt;li&gt;&lt;a href="#"&gt;Home&lt;/a&gt;&lt;/li&gt;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&lt;li&gt;&lt;a href="#"&gt;About&lt;/a&gt;&lt;/li&gt;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&lt;li&gt;&lt;a href="#"&gt;Contact&lt;/a&gt;&lt;/li&gt;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&lt;/ul&gt;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&lt;/nav&gt;</a:t>
            </a:r>
            <a:endParaRPr lang="en-US" sz="1786" dirty="0"/>
          </a:p>
        </p:txBody>
      </p:sp>
      <p:sp>
        <p:nvSpPr>
          <p:cNvPr id="13" name="Text 11"/>
          <p:cNvSpPr/>
          <p:nvPr/>
        </p:nvSpPr>
        <p:spPr>
          <a:xfrm>
            <a:off x="9872067" y="2517219"/>
            <a:ext cx="3144917" cy="354330"/>
          </a:xfrm>
          <a:prstGeom prst="rect">
            <a:avLst/>
          </a:prstGeom>
          <a:noFill/>
          <a:ln/>
        </p:spPr>
        <p:txBody>
          <a:bodyPr wrap="none" rtlCol="0" anchor="t"/>
          <a:lstStyle/>
          <a:p>
            <a:pPr marL="0" indent="0">
              <a:lnSpc>
                <a:spcPts val="2791"/>
              </a:lnSpc>
              <a:buNone/>
            </a:pPr>
            <a:r>
              <a:rPr lang="en-US" sz="2233" dirty="0">
                <a:solidFill>
                  <a:srgbClr val="FFFFFF"/>
                </a:solidFill>
                <a:latin typeface="Fraunces" pitchFamily="34" charset="0"/>
                <a:ea typeface="Fraunces" pitchFamily="34" charset="-122"/>
                <a:cs typeface="Fraunces" pitchFamily="34" charset="-120"/>
              </a:rPr>
              <a:t>Adding IDs and Classes</a:t>
            </a:r>
            <a:endParaRPr lang="en-US" sz="2233" dirty="0"/>
          </a:p>
        </p:txBody>
      </p:sp>
      <p:sp>
        <p:nvSpPr>
          <p:cNvPr id="14" name="Shape 12"/>
          <p:cNvSpPr/>
          <p:nvPr/>
        </p:nvSpPr>
        <p:spPr>
          <a:xfrm>
            <a:off x="9872067" y="3126700"/>
            <a:ext cx="3978116" cy="3243263"/>
          </a:xfrm>
          <a:prstGeom prst="roundRect">
            <a:avLst>
              <a:gd name="adj" fmla="val 2937"/>
            </a:avLst>
          </a:prstGeom>
          <a:solidFill>
            <a:srgbClr val="181E34"/>
          </a:solidFill>
          <a:ln/>
        </p:spPr>
      </p:sp>
      <p:sp>
        <p:nvSpPr>
          <p:cNvPr id="15" name="Shape 13"/>
          <p:cNvSpPr/>
          <p:nvPr/>
        </p:nvSpPr>
        <p:spPr>
          <a:xfrm>
            <a:off x="9860756" y="3126700"/>
            <a:ext cx="4000738" cy="3243263"/>
          </a:xfrm>
          <a:prstGeom prst="roundRect">
            <a:avLst>
              <a:gd name="adj" fmla="val 1049"/>
            </a:avLst>
          </a:prstGeom>
          <a:solidFill>
            <a:srgbClr val="181E34"/>
          </a:solidFill>
          <a:ln/>
        </p:spPr>
      </p:sp>
      <p:sp>
        <p:nvSpPr>
          <p:cNvPr id="16" name="Text 14"/>
          <p:cNvSpPr/>
          <p:nvPr/>
        </p:nvSpPr>
        <p:spPr>
          <a:xfrm>
            <a:off x="10087570" y="3296722"/>
            <a:ext cx="3547110" cy="2903220"/>
          </a:xfrm>
          <a:prstGeom prst="rect">
            <a:avLst/>
          </a:prstGeom>
          <a:noFill/>
          <a:ln/>
        </p:spPr>
        <p:txBody>
          <a:bodyPr wrap="square" rtlCol="0" anchor="t"/>
          <a:lstStyle/>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&lt;nav id="mainNav"&gt;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&lt;ul class="nav-list"&gt;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&lt;li&gt;&lt;a href="#"&gt;Home&lt;/a&gt;&lt;/li&gt;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&lt;li&gt;&lt;a href="#"&gt;About&lt;/a&gt;&lt;/li&gt;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&lt;li&gt;&lt;a href="#"&gt;Contact&lt;/a&gt;&lt;/li&gt;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  &lt;/ul&gt;</a:t>
            </a:r>
            <a:endParaRPr lang="en-US" sz="1786" dirty="0"/>
          </a:p>
          <a:p>
            <a:pPr marL="0" indent="0">
              <a:lnSpc>
                <a:spcPts val="2858"/>
              </a:lnSpc>
              <a:buNone/>
            </a:pPr>
            <a:r>
              <a:rPr lang="en-US" sz="1786" dirty="0">
                <a:solidFill>
                  <a:srgbClr val="EBECEF"/>
                </a:solidFill>
                <a:highlight>
                  <a:srgbClr val="181E34"/>
                </a:highlight>
                <a:latin typeface="Consolas" pitchFamily="34" charset="0"/>
                <a:ea typeface="Consolas" pitchFamily="34" charset="-122"/>
                <a:cs typeface="Consolas" pitchFamily="34" charset="-120"/>
              </a:rPr>
              <a:t>&lt;/nav&gt;</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80577" y="2610803"/>
            <a:ext cx="5013127" cy="3007876"/>
          </a:xfrm>
          <a:prstGeom prst="rect">
            <a:avLst/>
          </a:prstGeom>
        </p:spPr>
      </p:pic>
      <p:sp>
        <p:nvSpPr>
          <p:cNvPr id="6" name="Text 2"/>
          <p:cNvSpPr/>
          <p:nvPr/>
        </p:nvSpPr>
        <p:spPr>
          <a:xfrm>
            <a:off x="662583" y="1268135"/>
            <a:ext cx="7318772" cy="591503"/>
          </a:xfrm>
          <a:prstGeom prst="rect">
            <a:avLst/>
          </a:prstGeom>
          <a:noFill/>
          <a:ln/>
        </p:spPr>
        <p:txBody>
          <a:bodyPr wrap="none" rtlCol="0" anchor="t"/>
          <a:lstStyle/>
          <a:p>
            <a:pPr marL="0" indent="0">
              <a:lnSpc>
                <a:spcPts val="4658"/>
              </a:lnSpc>
              <a:buNone/>
            </a:pPr>
            <a:r>
              <a:rPr lang="en-US" sz="3727" dirty="0">
                <a:solidFill>
                  <a:srgbClr val="FFFFFF"/>
                </a:solidFill>
                <a:latin typeface="Fraunces" pitchFamily="34" charset="0"/>
                <a:ea typeface="Fraunces" pitchFamily="34" charset="-122"/>
                <a:cs typeface="Fraunces" pitchFamily="34" charset="-120"/>
              </a:rPr>
              <a:t>CSS Styling for Navigation Menu</a:t>
            </a:r>
            <a:endParaRPr lang="en-US" sz="3727" dirty="0"/>
          </a:p>
        </p:txBody>
      </p:sp>
      <p:sp>
        <p:nvSpPr>
          <p:cNvPr id="7" name="Shape 3"/>
          <p:cNvSpPr/>
          <p:nvPr/>
        </p:nvSpPr>
        <p:spPr>
          <a:xfrm>
            <a:off x="662583" y="2143601"/>
            <a:ext cx="3814763" cy="2310765"/>
          </a:xfrm>
          <a:prstGeom prst="roundRect">
            <a:avLst>
              <a:gd name="adj" fmla="val 3441"/>
            </a:avLst>
          </a:prstGeom>
          <a:solidFill>
            <a:srgbClr val="283157"/>
          </a:solidFill>
          <a:ln w="7620">
            <a:solidFill>
              <a:srgbClr val="414A70"/>
            </a:solidFill>
            <a:prstDash val="solid"/>
          </a:ln>
        </p:spPr>
      </p:sp>
      <p:sp>
        <p:nvSpPr>
          <p:cNvPr id="8" name="Text 4"/>
          <p:cNvSpPr/>
          <p:nvPr/>
        </p:nvSpPr>
        <p:spPr>
          <a:xfrm>
            <a:off x="859512" y="2340531"/>
            <a:ext cx="2366367" cy="295870"/>
          </a:xfrm>
          <a:prstGeom prst="rect">
            <a:avLst/>
          </a:prstGeom>
          <a:noFill/>
          <a:ln/>
        </p:spPr>
        <p:txBody>
          <a:bodyPr wrap="none" rtlCol="0" anchor="t"/>
          <a:lstStyle/>
          <a:p>
            <a:pPr marL="0" indent="0">
              <a:lnSpc>
                <a:spcPts val="2329"/>
              </a:lnSpc>
              <a:buNone/>
            </a:pPr>
            <a:r>
              <a:rPr lang="en-US" sz="1863" dirty="0">
                <a:solidFill>
                  <a:srgbClr val="EBECEF"/>
                </a:solidFill>
                <a:latin typeface="Fraunces" pitchFamily="34" charset="0"/>
                <a:ea typeface="Fraunces" pitchFamily="34" charset="-122"/>
                <a:cs typeface="Fraunces" pitchFamily="34" charset="-120"/>
              </a:rPr>
              <a:t>Font Styles</a:t>
            </a:r>
            <a:endParaRPr lang="en-US" sz="1863" dirty="0"/>
          </a:p>
        </p:txBody>
      </p:sp>
      <p:sp>
        <p:nvSpPr>
          <p:cNvPr id="9" name="Text 5"/>
          <p:cNvSpPr/>
          <p:nvPr/>
        </p:nvSpPr>
        <p:spPr>
          <a:xfrm>
            <a:off x="859512" y="2749987"/>
            <a:ext cx="3420904" cy="1211580"/>
          </a:xfrm>
          <a:prstGeom prst="rect">
            <a:avLst/>
          </a:prstGeom>
          <a:noFill/>
          <a:ln/>
        </p:spPr>
        <p:txBody>
          <a:bodyPr wrap="square" rtlCol="0" anchor="t"/>
          <a:lstStyle/>
          <a:p>
            <a:pPr marL="0" indent="0">
              <a:lnSpc>
                <a:spcPts val="2385"/>
              </a:lnSpc>
              <a:buNone/>
            </a:pPr>
            <a:r>
              <a:rPr lang="en-US" sz="1491" dirty="0">
                <a:solidFill>
                  <a:srgbClr val="EBECEF"/>
                </a:solidFill>
                <a:latin typeface="Epilogue" pitchFamily="34" charset="0"/>
                <a:ea typeface="Epilogue" pitchFamily="34" charset="-122"/>
                <a:cs typeface="Epilogue" pitchFamily="34" charset="-120"/>
              </a:rPr>
              <a:t>Define font families, sizes, weights, and colors for menu text and links. Ensure consistency with overall website design.</a:t>
            </a:r>
            <a:endParaRPr lang="en-US" sz="1491" dirty="0"/>
          </a:p>
        </p:txBody>
      </p:sp>
      <p:sp>
        <p:nvSpPr>
          <p:cNvPr id="10" name="Shape 6"/>
          <p:cNvSpPr/>
          <p:nvPr/>
        </p:nvSpPr>
        <p:spPr>
          <a:xfrm>
            <a:off x="4666655" y="2143601"/>
            <a:ext cx="3814763" cy="2310765"/>
          </a:xfrm>
          <a:prstGeom prst="roundRect">
            <a:avLst>
              <a:gd name="adj" fmla="val 3441"/>
            </a:avLst>
          </a:prstGeom>
          <a:solidFill>
            <a:srgbClr val="283157"/>
          </a:solidFill>
          <a:ln w="7620">
            <a:solidFill>
              <a:srgbClr val="414A70"/>
            </a:solidFill>
            <a:prstDash val="solid"/>
          </a:ln>
        </p:spPr>
      </p:sp>
      <p:sp>
        <p:nvSpPr>
          <p:cNvPr id="11" name="Text 7"/>
          <p:cNvSpPr/>
          <p:nvPr/>
        </p:nvSpPr>
        <p:spPr>
          <a:xfrm>
            <a:off x="4863584" y="2340531"/>
            <a:ext cx="3420904" cy="591741"/>
          </a:xfrm>
          <a:prstGeom prst="rect">
            <a:avLst/>
          </a:prstGeom>
          <a:noFill/>
          <a:ln/>
        </p:spPr>
        <p:txBody>
          <a:bodyPr wrap="square" rtlCol="0" anchor="t"/>
          <a:lstStyle/>
          <a:p>
            <a:pPr marL="0" indent="0">
              <a:lnSpc>
                <a:spcPts val="2329"/>
              </a:lnSpc>
              <a:buNone/>
            </a:pPr>
            <a:r>
              <a:rPr lang="en-US" sz="1863" dirty="0">
                <a:solidFill>
                  <a:srgbClr val="EBECEF"/>
                </a:solidFill>
                <a:latin typeface="Fraunces" pitchFamily="34" charset="0"/>
                <a:ea typeface="Fraunces" pitchFamily="34" charset="-122"/>
                <a:cs typeface="Fraunces" pitchFamily="34" charset="-120"/>
              </a:rPr>
              <a:t>Background Colors and Images</a:t>
            </a:r>
            <a:endParaRPr lang="en-US" sz="1863" dirty="0"/>
          </a:p>
        </p:txBody>
      </p:sp>
      <p:sp>
        <p:nvSpPr>
          <p:cNvPr id="12" name="Text 8"/>
          <p:cNvSpPr/>
          <p:nvPr/>
        </p:nvSpPr>
        <p:spPr>
          <a:xfrm>
            <a:off x="4863584" y="3045857"/>
            <a:ext cx="3420904" cy="1211580"/>
          </a:xfrm>
          <a:prstGeom prst="rect">
            <a:avLst/>
          </a:prstGeom>
          <a:noFill/>
          <a:ln/>
        </p:spPr>
        <p:txBody>
          <a:bodyPr wrap="square" rtlCol="0" anchor="t"/>
          <a:lstStyle/>
          <a:p>
            <a:pPr marL="0" indent="0">
              <a:lnSpc>
                <a:spcPts val="2385"/>
              </a:lnSpc>
              <a:buNone/>
            </a:pPr>
            <a:r>
              <a:rPr lang="en-US" sz="1491" dirty="0">
                <a:solidFill>
                  <a:srgbClr val="EBECEF"/>
                </a:solidFill>
                <a:latin typeface="Epilogue" pitchFamily="34" charset="0"/>
                <a:ea typeface="Epilogue" pitchFamily="34" charset="-122"/>
                <a:cs typeface="Epilogue" pitchFamily="34" charset="-120"/>
              </a:rPr>
              <a:t>Select background colors or images for the navigation menu to create visual appeal and contrast. Consider website branding and color scheme.</a:t>
            </a:r>
            <a:endParaRPr lang="en-US" sz="1491" dirty="0"/>
          </a:p>
        </p:txBody>
      </p:sp>
      <p:sp>
        <p:nvSpPr>
          <p:cNvPr id="13" name="Shape 9"/>
          <p:cNvSpPr/>
          <p:nvPr/>
        </p:nvSpPr>
        <p:spPr>
          <a:xfrm>
            <a:off x="662583" y="4643676"/>
            <a:ext cx="3814763" cy="2317790"/>
          </a:xfrm>
          <a:prstGeom prst="roundRect">
            <a:avLst>
              <a:gd name="adj" fmla="val 3431"/>
            </a:avLst>
          </a:prstGeom>
          <a:solidFill>
            <a:srgbClr val="283157"/>
          </a:solidFill>
          <a:ln w="7620">
            <a:solidFill>
              <a:srgbClr val="414A70"/>
            </a:solidFill>
            <a:prstDash val="solid"/>
          </a:ln>
        </p:spPr>
      </p:sp>
      <p:sp>
        <p:nvSpPr>
          <p:cNvPr id="14" name="Text 10"/>
          <p:cNvSpPr/>
          <p:nvPr/>
        </p:nvSpPr>
        <p:spPr>
          <a:xfrm>
            <a:off x="859512" y="4840605"/>
            <a:ext cx="2366367" cy="295870"/>
          </a:xfrm>
          <a:prstGeom prst="rect">
            <a:avLst/>
          </a:prstGeom>
          <a:noFill/>
          <a:ln/>
        </p:spPr>
        <p:txBody>
          <a:bodyPr wrap="none" rtlCol="0" anchor="t"/>
          <a:lstStyle/>
          <a:p>
            <a:pPr marL="0" indent="0">
              <a:lnSpc>
                <a:spcPts val="2329"/>
              </a:lnSpc>
              <a:buNone/>
            </a:pPr>
            <a:r>
              <a:rPr lang="en-US" sz="1863" dirty="0">
                <a:solidFill>
                  <a:srgbClr val="EBECEF"/>
                </a:solidFill>
                <a:latin typeface="Fraunces" pitchFamily="34" charset="0"/>
                <a:ea typeface="Fraunces" pitchFamily="34" charset="-122"/>
                <a:cs typeface="Fraunces" pitchFamily="34" charset="-120"/>
              </a:rPr>
              <a:t>Spacing and Layout</a:t>
            </a:r>
            <a:endParaRPr lang="en-US" sz="1863" dirty="0"/>
          </a:p>
        </p:txBody>
      </p:sp>
      <p:sp>
        <p:nvSpPr>
          <p:cNvPr id="15" name="Text 11"/>
          <p:cNvSpPr/>
          <p:nvPr/>
        </p:nvSpPr>
        <p:spPr>
          <a:xfrm>
            <a:off x="859512" y="5250061"/>
            <a:ext cx="3420904" cy="1514475"/>
          </a:xfrm>
          <a:prstGeom prst="rect">
            <a:avLst/>
          </a:prstGeom>
          <a:noFill/>
          <a:ln/>
        </p:spPr>
        <p:txBody>
          <a:bodyPr wrap="square" rtlCol="0" anchor="t"/>
          <a:lstStyle/>
          <a:p>
            <a:pPr marL="0" indent="0">
              <a:lnSpc>
                <a:spcPts val="2385"/>
              </a:lnSpc>
              <a:buNone/>
            </a:pPr>
            <a:r>
              <a:rPr lang="en-US" sz="1491" dirty="0">
                <a:solidFill>
                  <a:srgbClr val="EBECEF"/>
                </a:solidFill>
                <a:latin typeface="Epilogue" pitchFamily="34" charset="0"/>
                <a:ea typeface="Epilogue" pitchFamily="34" charset="-122"/>
                <a:cs typeface="Epilogue" pitchFamily="34" charset="-120"/>
              </a:rPr>
              <a:t>Use padding, margins, and flexbox or grid layout to create visually appealing spacing between menu items, ensuring readability and accessibility.</a:t>
            </a:r>
            <a:endParaRPr lang="en-US" sz="1491" dirty="0"/>
          </a:p>
        </p:txBody>
      </p:sp>
      <p:sp>
        <p:nvSpPr>
          <p:cNvPr id="16" name="Shape 12"/>
          <p:cNvSpPr/>
          <p:nvPr/>
        </p:nvSpPr>
        <p:spPr>
          <a:xfrm>
            <a:off x="4666655" y="4643676"/>
            <a:ext cx="3814763" cy="2317790"/>
          </a:xfrm>
          <a:prstGeom prst="roundRect">
            <a:avLst>
              <a:gd name="adj" fmla="val 3431"/>
            </a:avLst>
          </a:prstGeom>
          <a:solidFill>
            <a:srgbClr val="283157"/>
          </a:solidFill>
          <a:ln w="7620">
            <a:solidFill>
              <a:srgbClr val="414A70"/>
            </a:solidFill>
            <a:prstDash val="solid"/>
          </a:ln>
        </p:spPr>
      </p:sp>
      <p:sp>
        <p:nvSpPr>
          <p:cNvPr id="17" name="Text 13"/>
          <p:cNvSpPr/>
          <p:nvPr/>
        </p:nvSpPr>
        <p:spPr>
          <a:xfrm>
            <a:off x="4863584" y="4840605"/>
            <a:ext cx="2366367" cy="295870"/>
          </a:xfrm>
          <a:prstGeom prst="rect">
            <a:avLst/>
          </a:prstGeom>
          <a:noFill/>
          <a:ln/>
        </p:spPr>
        <p:txBody>
          <a:bodyPr wrap="none" rtlCol="0" anchor="t"/>
          <a:lstStyle/>
          <a:p>
            <a:pPr marL="0" indent="0">
              <a:lnSpc>
                <a:spcPts val="2329"/>
              </a:lnSpc>
              <a:buNone/>
            </a:pPr>
            <a:r>
              <a:rPr lang="en-US" sz="1863" dirty="0">
                <a:solidFill>
                  <a:srgbClr val="EBECEF"/>
                </a:solidFill>
                <a:latin typeface="Fraunces" pitchFamily="34" charset="0"/>
                <a:ea typeface="Fraunces" pitchFamily="34" charset="-122"/>
                <a:cs typeface="Fraunces" pitchFamily="34" charset="-120"/>
              </a:rPr>
              <a:t>Hover Effects</a:t>
            </a:r>
            <a:endParaRPr lang="en-US" sz="1863" dirty="0"/>
          </a:p>
        </p:txBody>
      </p:sp>
      <p:sp>
        <p:nvSpPr>
          <p:cNvPr id="18" name="Text 14"/>
          <p:cNvSpPr/>
          <p:nvPr/>
        </p:nvSpPr>
        <p:spPr>
          <a:xfrm>
            <a:off x="4863584" y="5250061"/>
            <a:ext cx="3420904" cy="1211580"/>
          </a:xfrm>
          <a:prstGeom prst="rect">
            <a:avLst/>
          </a:prstGeom>
          <a:noFill/>
          <a:ln/>
        </p:spPr>
        <p:txBody>
          <a:bodyPr wrap="square" rtlCol="0" anchor="t"/>
          <a:lstStyle/>
          <a:p>
            <a:pPr marL="0" indent="0">
              <a:lnSpc>
                <a:spcPts val="2385"/>
              </a:lnSpc>
              <a:buNone/>
            </a:pPr>
            <a:r>
              <a:rPr lang="en-US" sz="1491" dirty="0">
                <a:solidFill>
                  <a:srgbClr val="EBECEF"/>
                </a:solidFill>
                <a:latin typeface="Epilogue" pitchFamily="34" charset="0"/>
                <a:ea typeface="Epilogue" pitchFamily="34" charset="-122"/>
                <a:cs typeface="Epilogue" pitchFamily="34" charset="-120"/>
              </a:rPr>
              <a:t>Create a hover effect by adding CSS rules that change background color, font color, or other styles when a user hovers over a menu item.</a:t>
            </a:r>
            <a:endParaRPr lang="en-US" sz="149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0314"/>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5486400" cy="8230314"/>
          </a:xfrm>
          <a:prstGeom prst="rect">
            <a:avLst/>
          </a:prstGeom>
        </p:spPr>
      </p:pic>
      <p:pic>
        <p:nvPicPr>
          <p:cNvPr id="5" name="Image 1" descr="preencoded.png"/>
          <p:cNvPicPr>
            <a:picLocks noChangeAspect="1"/>
          </p:cNvPicPr>
          <p:nvPr/>
        </p:nvPicPr>
        <p:blipFill>
          <a:blip r:embed="rId4"/>
          <a:stretch>
            <a:fillRect/>
          </a:stretch>
        </p:blipFill>
        <p:spPr>
          <a:xfrm>
            <a:off x="262533" y="2254687"/>
            <a:ext cx="4961215" cy="3720941"/>
          </a:xfrm>
          <a:prstGeom prst="rect">
            <a:avLst/>
          </a:prstGeom>
        </p:spPr>
      </p:pic>
      <p:sp>
        <p:nvSpPr>
          <p:cNvPr id="6" name="Text 2"/>
          <p:cNvSpPr/>
          <p:nvPr/>
        </p:nvSpPr>
        <p:spPr>
          <a:xfrm>
            <a:off x="6221730" y="577691"/>
            <a:ext cx="7673340" cy="1313259"/>
          </a:xfrm>
          <a:prstGeom prst="rect">
            <a:avLst/>
          </a:prstGeom>
          <a:noFill/>
          <a:ln/>
        </p:spPr>
        <p:txBody>
          <a:bodyPr wrap="square" rtlCol="0" anchor="t"/>
          <a:lstStyle/>
          <a:p>
            <a:pPr marL="0" indent="0">
              <a:lnSpc>
                <a:spcPts val="5170"/>
              </a:lnSpc>
              <a:buNone/>
            </a:pPr>
            <a:r>
              <a:rPr lang="en-US" sz="4136" dirty="0">
                <a:solidFill>
                  <a:srgbClr val="FFFFFF"/>
                </a:solidFill>
                <a:latin typeface="Fraunces" pitchFamily="34" charset="0"/>
                <a:ea typeface="Fraunces" pitchFamily="34" charset="-122"/>
                <a:cs typeface="Fraunces" pitchFamily="34" charset="-120"/>
              </a:rPr>
              <a:t>Positioning the Navigation Menu</a:t>
            </a:r>
            <a:endParaRPr lang="en-US" sz="4136" dirty="0"/>
          </a:p>
        </p:txBody>
      </p:sp>
      <p:pic>
        <p:nvPicPr>
          <p:cNvPr id="7" name="Image 2" descr="preencoded.png"/>
          <p:cNvPicPr>
            <a:picLocks noChangeAspect="1"/>
          </p:cNvPicPr>
          <p:nvPr/>
        </p:nvPicPr>
        <p:blipFill>
          <a:blip r:embed="rId5"/>
          <a:stretch>
            <a:fillRect/>
          </a:stretch>
        </p:blipFill>
        <p:spPr>
          <a:xfrm>
            <a:off x="6221730" y="2205990"/>
            <a:ext cx="1050488" cy="1882973"/>
          </a:xfrm>
          <a:prstGeom prst="rect">
            <a:avLst/>
          </a:prstGeom>
        </p:spPr>
      </p:pic>
      <p:sp>
        <p:nvSpPr>
          <p:cNvPr id="8" name="Text 3"/>
          <p:cNvSpPr/>
          <p:nvPr/>
        </p:nvSpPr>
        <p:spPr>
          <a:xfrm>
            <a:off x="7587258" y="2416016"/>
            <a:ext cx="2626162" cy="328255"/>
          </a:xfrm>
          <a:prstGeom prst="rect">
            <a:avLst/>
          </a:prstGeom>
          <a:noFill/>
          <a:ln/>
        </p:spPr>
        <p:txBody>
          <a:bodyPr wrap="none" rtlCol="0" anchor="t"/>
          <a:lstStyle/>
          <a:p>
            <a:pPr marL="0" indent="0" algn="l">
              <a:lnSpc>
                <a:spcPts val="2585"/>
              </a:lnSpc>
              <a:buNone/>
            </a:pPr>
            <a:r>
              <a:rPr lang="en-US" sz="2068" dirty="0">
                <a:solidFill>
                  <a:srgbClr val="EBECEF"/>
                </a:solidFill>
                <a:latin typeface="Fraunces" pitchFamily="34" charset="0"/>
                <a:ea typeface="Fraunces" pitchFamily="34" charset="-122"/>
                <a:cs typeface="Fraunces" pitchFamily="34" charset="-120"/>
              </a:rPr>
              <a:t>Fixed Position</a:t>
            </a:r>
            <a:endParaRPr lang="en-US" sz="2068" dirty="0"/>
          </a:p>
        </p:txBody>
      </p:sp>
      <p:sp>
        <p:nvSpPr>
          <p:cNvPr id="9" name="Text 4"/>
          <p:cNvSpPr/>
          <p:nvPr/>
        </p:nvSpPr>
        <p:spPr>
          <a:xfrm>
            <a:off x="7587258" y="2870240"/>
            <a:ext cx="6307812" cy="1008698"/>
          </a:xfrm>
          <a:prstGeom prst="rect">
            <a:avLst/>
          </a:prstGeom>
          <a:noFill/>
          <a:ln/>
        </p:spPr>
        <p:txBody>
          <a:bodyPr wrap="square" rtlCol="0" anchor="t"/>
          <a:lstStyle/>
          <a:p>
            <a:pPr marL="0" indent="0" algn="l">
              <a:lnSpc>
                <a:spcPts val="2647"/>
              </a:lnSpc>
              <a:buNone/>
            </a:pPr>
            <a:r>
              <a:rPr lang="en-US" sz="1654" dirty="0">
                <a:solidFill>
                  <a:srgbClr val="EBECEF"/>
                </a:solidFill>
                <a:latin typeface="Epilogue" pitchFamily="34" charset="0"/>
                <a:ea typeface="Epilogue" pitchFamily="34" charset="-122"/>
                <a:cs typeface="Epilogue" pitchFamily="34" charset="-120"/>
              </a:rPr>
              <a:t>The fixed position property in CSS ensures the navigation menu stays fixed at the top of the viewport, regardless of scrolling.</a:t>
            </a:r>
            <a:endParaRPr lang="en-US" sz="1654" dirty="0"/>
          </a:p>
        </p:txBody>
      </p:sp>
      <p:pic>
        <p:nvPicPr>
          <p:cNvPr id="10" name="Image 3" descr="preencoded.png"/>
          <p:cNvPicPr>
            <a:picLocks noChangeAspect="1"/>
          </p:cNvPicPr>
          <p:nvPr/>
        </p:nvPicPr>
        <p:blipFill>
          <a:blip r:embed="rId6"/>
          <a:stretch>
            <a:fillRect/>
          </a:stretch>
        </p:blipFill>
        <p:spPr>
          <a:xfrm>
            <a:off x="6221730" y="4088963"/>
            <a:ext cx="1050488" cy="1680686"/>
          </a:xfrm>
          <a:prstGeom prst="rect">
            <a:avLst/>
          </a:prstGeom>
        </p:spPr>
      </p:pic>
      <p:sp>
        <p:nvSpPr>
          <p:cNvPr id="11" name="Text 5"/>
          <p:cNvSpPr/>
          <p:nvPr/>
        </p:nvSpPr>
        <p:spPr>
          <a:xfrm>
            <a:off x="7587258" y="4298990"/>
            <a:ext cx="2626162" cy="328255"/>
          </a:xfrm>
          <a:prstGeom prst="rect">
            <a:avLst/>
          </a:prstGeom>
          <a:noFill/>
          <a:ln/>
        </p:spPr>
        <p:txBody>
          <a:bodyPr wrap="none" rtlCol="0" anchor="t"/>
          <a:lstStyle/>
          <a:p>
            <a:pPr marL="0" indent="0" algn="l">
              <a:lnSpc>
                <a:spcPts val="2585"/>
              </a:lnSpc>
              <a:buNone/>
            </a:pPr>
            <a:r>
              <a:rPr lang="en-US" sz="2068" dirty="0">
                <a:solidFill>
                  <a:srgbClr val="EBECEF"/>
                </a:solidFill>
                <a:latin typeface="Fraunces" pitchFamily="34" charset="0"/>
                <a:ea typeface="Fraunces" pitchFamily="34" charset="-122"/>
                <a:cs typeface="Fraunces" pitchFamily="34" charset="-120"/>
              </a:rPr>
              <a:t>Z-Index</a:t>
            </a:r>
            <a:endParaRPr lang="en-US" sz="2068" dirty="0"/>
          </a:p>
        </p:txBody>
      </p:sp>
      <p:sp>
        <p:nvSpPr>
          <p:cNvPr id="12" name="Text 6"/>
          <p:cNvSpPr/>
          <p:nvPr/>
        </p:nvSpPr>
        <p:spPr>
          <a:xfrm>
            <a:off x="7587258" y="4753213"/>
            <a:ext cx="6307812" cy="672465"/>
          </a:xfrm>
          <a:prstGeom prst="rect">
            <a:avLst/>
          </a:prstGeom>
          <a:noFill/>
          <a:ln/>
        </p:spPr>
        <p:txBody>
          <a:bodyPr wrap="square" rtlCol="0" anchor="t"/>
          <a:lstStyle/>
          <a:p>
            <a:pPr marL="0" indent="0" algn="l">
              <a:lnSpc>
                <a:spcPts val="2647"/>
              </a:lnSpc>
              <a:buNone/>
            </a:pPr>
            <a:r>
              <a:rPr lang="en-US" sz="1654" dirty="0">
                <a:solidFill>
                  <a:srgbClr val="EBECEF"/>
                </a:solidFill>
                <a:latin typeface="Epilogue" pitchFamily="34" charset="0"/>
                <a:ea typeface="Epilogue" pitchFamily="34" charset="-122"/>
                <a:cs typeface="Epilogue" pitchFamily="34" charset="-120"/>
              </a:rPr>
              <a:t>Set the z-index property to ensure the navigation menu appears on top of other content when scrolling.</a:t>
            </a:r>
            <a:endParaRPr lang="en-US" sz="1654" dirty="0"/>
          </a:p>
        </p:txBody>
      </p:sp>
      <p:pic>
        <p:nvPicPr>
          <p:cNvPr id="13" name="Image 4" descr="preencoded.png"/>
          <p:cNvPicPr>
            <a:picLocks noChangeAspect="1"/>
          </p:cNvPicPr>
          <p:nvPr/>
        </p:nvPicPr>
        <p:blipFill>
          <a:blip r:embed="rId7"/>
          <a:stretch>
            <a:fillRect/>
          </a:stretch>
        </p:blipFill>
        <p:spPr>
          <a:xfrm>
            <a:off x="6221730" y="5769650"/>
            <a:ext cx="1050488" cy="1882973"/>
          </a:xfrm>
          <a:prstGeom prst="rect">
            <a:avLst/>
          </a:prstGeom>
        </p:spPr>
      </p:pic>
      <p:sp>
        <p:nvSpPr>
          <p:cNvPr id="14" name="Text 7"/>
          <p:cNvSpPr/>
          <p:nvPr/>
        </p:nvSpPr>
        <p:spPr>
          <a:xfrm>
            <a:off x="7587258" y="5979676"/>
            <a:ext cx="2626162" cy="328255"/>
          </a:xfrm>
          <a:prstGeom prst="rect">
            <a:avLst/>
          </a:prstGeom>
          <a:noFill/>
          <a:ln/>
        </p:spPr>
        <p:txBody>
          <a:bodyPr wrap="none" rtlCol="0" anchor="t"/>
          <a:lstStyle/>
          <a:p>
            <a:pPr marL="0" indent="0" algn="l">
              <a:lnSpc>
                <a:spcPts val="2585"/>
              </a:lnSpc>
              <a:buNone/>
            </a:pPr>
            <a:r>
              <a:rPr lang="en-US" sz="2068" dirty="0">
                <a:solidFill>
                  <a:srgbClr val="EBECEF"/>
                </a:solidFill>
                <a:latin typeface="Fraunces" pitchFamily="34" charset="0"/>
                <a:ea typeface="Fraunces" pitchFamily="34" charset="-122"/>
                <a:cs typeface="Fraunces" pitchFamily="34" charset="-120"/>
              </a:rPr>
              <a:t>Viewport Width</a:t>
            </a:r>
            <a:endParaRPr lang="en-US" sz="2068" dirty="0"/>
          </a:p>
        </p:txBody>
      </p:sp>
      <p:sp>
        <p:nvSpPr>
          <p:cNvPr id="15" name="Text 8"/>
          <p:cNvSpPr/>
          <p:nvPr/>
        </p:nvSpPr>
        <p:spPr>
          <a:xfrm>
            <a:off x="7587258" y="6433899"/>
            <a:ext cx="6307812" cy="1008698"/>
          </a:xfrm>
          <a:prstGeom prst="rect">
            <a:avLst/>
          </a:prstGeom>
          <a:noFill/>
          <a:ln/>
        </p:spPr>
        <p:txBody>
          <a:bodyPr wrap="square" rtlCol="0" anchor="t"/>
          <a:lstStyle/>
          <a:p>
            <a:pPr marL="0" indent="0" algn="l">
              <a:lnSpc>
                <a:spcPts val="2647"/>
              </a:lnSpc>
              <a:buNone/>
            </a:pPr>
            <a:r>
              <a:rPr lang="en-US" sz="1654" dirty="0">
                <a:solidFill>
                  <a:srgbClr val="EBECEF"/>
                </a:solidFill>
                <a:latin typeface="Epilogue" pitchFamily="34" charset="0"/>
                <a:ea typeface="Epilogue" pitchFamily="34" charset="-122"/>
                <a:cs typeface="Epilogue" pitchFamily="34" charset="-120"/>
              </a:rPr>
              <a:t>Set the width property to make the navigation menu span the full width of the viewport, creating a consistent appearance across different screen sizes.</a:t>
            </a:r>
            <a:endParaRPr lang="en-US" sz="165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35148" y="2137648"/>
            <a:ext cx="5015984" cy="3954304"/>
          </a:xfrm>
          <a:prstGeom prst="rect">
            <a:avLst/>
          </a:prstGeom>
        </p:spPr>
      </p:pic>
      <p:sp>
        <p:nvSpPr>
          <p:cNvPr id="6" name="Text 2"/>
          <p:cNvSpPr/>
          <p:nvPr/>
        </p:nvSpPr>
        <p:spPr>
          <a:xfrm>
            <a:off x="6144816" y="819269"/>
            <a:ext cx="7827169" cy="1175861"/>
          </a:xfrm>
          <a:prstGeom prst="rect">
            <a:avLst/>
          </a:prstGeom>
          <a:noFill/>
          <a:ln/>
        </p:spPr>
        <p:txBody>
          <a:bodyPr wrap="square" rtlCol="0" anchor="t"/>
          <a:lstStyle/>
          <a:p>
            <a:pPr marL="0" indent="0">
              <a:lnSpc>
                <a:spcPts val="4630"/>
              </a:lnSpc>
              <a:buNone/>
            </a:pPr>
            <a:r>
              <a:rPr lang="en-US" sz="3704" dirty="0">
                <a:solidFill>
                  <a:srgbClr val="FFFFFF"/>
                </a:solidFill>
                <a:latin typeface="Fraunces" pitchFamily="34" charset="0"/>
                <a:ea typeface="Fraunces" pitchFamily="34" charset="-122"/>
                <a:cs typeface="Fraunces" pitchFamily="34" charset="-120"/>
              </a:rPr>
              <a:t>Ensuring Navigation Menu Visibility</a:t>
            </a:r>
            <a:endParaRPr lang="en-US" sz="3704" dirty="0"/>
          </a:p>
        </p:txBody>
      </p:sp>
      <p:sp>
        <p:nvSpPr>
          <p:cNvPr id="7" name="Shape 3"/>
          <p:cNvSpPr/>
          <p:nvPr/>
        </p:nvSpPr>
        <p:spPr>
          <a:xfrm>
            <a:off x="6415564" y="2277308"/>
            <a:ext cx="22860" cy="5133023"/>
          </a:xfrm>
          <a:prstGeom prst="roundRect">
            <a:avLst>
              <a:gd name="adj" fmla="val 345686"/>
            </a:avLst>
          </a:prstGeom>
          <a:solidFill>
            <a:srgbClr val="414A70"/>
          </a:solidFill>
          <a:ln/>
        </p:spPr>
      </p:sp>
      <p:sp>
        <p:nvSpPr>
          <p:cNvPr id="8" name="Shape 4"/>
          <p:cNvSpPr/>
          <p:nvPr/>
        </p:nvSpPr>
        <p:spPr>
          <a:xfrm>
            <a:off x="6615767" y="2689027"/>
            <a:ext cx="658416" cy="22860"/>
          </a:xfrm>
          <a:prstGeom prst="roundRect">
            <a:avLst>
              <a:gd name="adj" fmla="val 345686"/>
            </a:avLst>
          </a:prstGeom>
          <a:solidFill>
            <a:srgbClr val="414A70"/>
          </a:solidFill>
          <a:ln/>
        </p:spPr>
      </p:sp>
      <p:sp>
        <p:nvSpPr>
          <p:cNvPr id="9" name="Shape 5"/>
          <p:cNvSpPr/>
          <p:nvPr/>
        </p:nvSpPr>
        <p:spPr>
          <a:xfrm>
            <a:off x="6215360" y="2488883"/>
            <a:ext cx="423267" cy="423267"/>
          </a:xfrm>
          <a:prstGeom prst="roundRect">
            <a:avLst>
              <a:gd name="adj" fmla="val 18670"/>
            </a:avLst>
          </a:prstGeom>
          <a:solidFill>
            <a:srgbClr val="283157"/>
          </a:solidFill>
          <a:ln w="7620">
            <a:solidFill>
              <a:srgbClr val="414A70"/>
            </a:solidFill>
            <a:prstDash val="solid"/>
          </a:ln>
        </p:spPr>
      </p:sp>
      <p:sp>
        <p:nvSpPr>
          <p:cNvPr id="10" name="Text 6"/>
          <p:cNvSpPr/>
          <p:nvPr/>
        </p:nvSpPr>
        <p:spPr>
          <a:xfrm>
            <a:off x="6362283" y="2559368"/>
            <a:ext cx="129421" cy="282178"/>
          </a:xfrm>
          <a:prstGeom prst="rect">
            <a:avLst/>
          </a:prstGeom>
          <a:noFill/>
          <a:ln/>
        </p:spPr>
        <p:txBody>
          <a:bodyPr wrap="none" rtlCol="0" anchor="t"/>
          <a:lstStyle/>
          <a:p>
            <a:pPr marL="0" indent="0" algn="ctr">
              <a:lnSpc>
                <a:spcPts val="2222"/>
              </a:lnSpc>
              <a:buNone/>
            </a:pPr>
            <a:r>
              <a:rPr lang="en-US" sz="2222" dirty="0">
                <a:solidFill>
                  <a:srgbClr val="EBECEF"/>
                </a:solidFill>
                <a:latin typeface="Fraunces" pitchFamily="34" charset="0"/>
                <a:ea typeface="Fraunces" pitchFamily="34" charset="-122"/>
                <a:cs typeface="Fraunces" pitchFamily="34" charset="-120"/>
              </a:rPr>
              <a:t>1</a:t>
            </a:r>
            <a:endParaRPr lang="en-US" sz="2222" dirty="0"/>
          </a:p>
        </p:txBody>
      </p:sp>
      <p:sp>
        <p:nvSpPr>
          <p:cNvPr id="11" name="Text 7"/>
          <p:cNvSpPr/>
          <p:nvPr/>
        </p:nvSpPr>
        <p:spPr>
          <a:xfrm>
            <a:off x="7461766" y="2465427"/>
            <a:ext cx="2351842" cy="293846"/>
          </a:xfrm>
          <a:prstGeom prst="rect">
            <a:avLst/>
          </a:prstGeom>
          <a:noFill/>
          <a:ln/>
        </p:spPr>
        <p:txBody>
          <a:bodyPr wrap="none" rtlCol="0" anchor="t"/>
          <a:lstStyle/>
          <a:p>
            <a:pPr marL="0" indent="0" algn="l">
              <a:lnSpc>
                <a:spcPts val="2315"/>
              </a:lnSpc>
              <a:buNone/>
            </a:pPr>
            <a:r>
              <a:rPr lang="en-US" sz="1852" dirty="0">
                <a:solidFill>
                  <a:srgbClr val="EBECEF"/>
                </a:solidFill>
                <a:latin typeface="Fraunces" pitchFamily="34" charset="0"/>
                <a:ea typeface="Fraunces" pitchFamily="34" charset="-122"/>
                <a:cs typeface="Fraunces" pitchFamily="34" charset="-120"/>
              </a:rPr>
              <a:t>Media Queries</a:t>
            </a:r>
            <a:endParaRPr lang="en-US" sz="1852" dirty="0"/>
          </a:p>
        </p:txBody>
      </p:sp>
      <p:sp>
        <p:nvSpPr>
          <p:cNvPr id="12" name="Text 8"/>
          <p:cNvSpPr/>
          <p:nvPr/>
        </p:nvSpPr>
        <p:spPr>
          <a:xfrm>
            <a:off x="7461766" y="2872145"/>
            <a:ext cx="6510218" cy="601980"/>
          </a:xfrm>
          <a:prstGeom prst="rect">
            <a:avLst/>
          </a:prstGeom>
          <a:noFill/>
          <a:ln/>
        </p:spPr>
        <p:txBody>
          <a:bodyPr wrap="square" rtlCol="0" anchor="t"/>
          <a:lstStyle/>
          <a:p>
            <a:pPr marL="0" indent="0" algn="l">
              <a:lnSpc>
                <a:spcPts val="2370"/>
              </a:lnSpc>
              <a:buNone/>
            </a:pPr>
            <a:r>
              <a:rPr lang="en-US" sz="1482" dirty="0">
                <a:solidFill>
                  <a:srgbClr val="EBECEF"/>
                </a:solidFill>
                <a:latin typeface="Epilogue" pitchFamily="34" charset="0"/>
                <a:ea typeface="Epilogue" pitchFamily="34" charset="-122"/>
                <a:cs typeface="Epilogue" pitchFamily="34" charset="-120"/>
              </a:rPr>
              <a:t>Use media queries to ensure the navigation menu adapts to different screen sizes and orientations, maintaining a user-friendly layout.</a:t>
            </a:r>
            <a:endParaRPr lang="en-US" sz="1482" dirty="0"/>
          </a:p>
        </p:txBody>
      </p:sp>
      <p:sp>
        <p:nvSpPr>
          <p:cNvPr id="13" name="Shape 9"/>
          <p:cNvSpPr/>
          <p:nvPr/>
        </p:nvSpPr>
        <p:spPr>
          <a:xfrm>
            <a:off x="6615767" y="4262080"/>
            <a:ext cx="658416" cy="22860"/>
          </a:xfrm>
          <a:prstGeom prst="roundRect">
            <a:avLst>
              <a:gd name="adj" fmla="val 345686"/>
            </a:avLst>
          </a:prstGeom>
          <a:solidFill>
            <a:srgbClr val="414A70"/>
          </a:solidFill>
          <a:ln/>
        </p:spPr>
      </p:sp>
      <p:sp>
        <p:nvSpPr>
          <p:cNvPr id="14" name="Shape 10"/>
          <p:cNvSpPr/>
          <p:nvPr/>
        </p:nvSpPr>
        <p:spPr>
          <a:xfrm>
            <a:off x="6215360" y="4061936"/>
            <a:ext cx="423267" cy="423267"/>
          </a:xfrm>
          <a:prstGeom prst="roundRect">
            <a:avLst>
              <a:gd name="adj" fmla="val 18670"/>
            </a:avLst>
          </a:prstGeom>
          <a:solidFill>
            <a:srgbClr val="283157"/>
          </a:solidFill>
          <a:ln w="7620">
            <a:solidFill>
              <a:srgbClr val="414A70"/>
            </a:solidFill>
            <a:prstDash val="solid"/>
          </a:ln>
        </p:spPr>
      </p:sp>
      <p:sp>
        <p:nvSpPr>
          <p:cNvPr id="15" name="Text 11"/>
          <p:cNvSpPr/>
          <p:nvPr/>
        </p:nvSpPr>
        <p:spPr>
          <a:xfrm>
            <a:off x="6341447" y="4132421"/>
            <a:ext cx="170974" cy="282178"/>
          </a:xfrm>
          <a:prstGeom prst="rect">
            <a:avLst/>
          </a:prstGeom>
          <a:noFill/>
          <a:ln/>
        </p:spPr>
        <p:txBody>
          <a:bodyPr wrap="none" rtlCol="0" anchor="t"/>
          <a:lstStyle/>
          <a:p>
            <a:pPr marL="0" indent="0" algn="ctr">
              <a:lnSpc>
                <a:spcPts val="2222"/>
              </a:lnSpc>
              <a:buNone/>
            </a:pPr>
            <a:r>
              <a:rPr lang="en-US" sz="2222" dirty="0">
                <a:solidFill>
                  <a:srgbClr val="EBECEF"/>
                </a:solidFill>
                <a:latin typeface="Fraunces" pitchFamily="34" charset="0"/>
                <a:ea typeface="Fraunces" pitchFamily="34" charset="-122"/>
                <a:cs typeface="Fraunces" pitchFamily="34" charset="-120"/>
              </a:rPr>
              <a:t>2</a:t>
            </a:r>
            <a:endParaRPr lang="en-US" sz="2222" dirty="0"/>
          </a:p>
        </p:txBody>
      </p:sp>
      <p:sp>
        <p:nvSpPr>
          <p:cNvPr id="16" name="Text 12"/>
          <p:cNvSpPr/>
          <p:nvPr/>
        </p:nvSpPr>
        <p:spPr>
          <a:xfrm>
            <a:off x="7461766" y="4038481"/>
            <a:ext cx="2351842" cy="293846"/>
          </a:xfrm>
          <a:prstGeom prst="rect">
            <a:avLst/>
          </a:prstGeom>
          <a:noFill/>
          <a:ln/>
        </p:spPr>
        <p:txBody>
          <a:bodyPr wrap="none" rtlCol="0" anchor="t"/>
          <a:lstStyle/>
          <a:p>
            <a:pPr marL="0" indent="0" algn="l">
              <a:lnSpc>
                <a:spcPts val="2315"/>
              </a:lnSpc>
              <a:buNone/>
            </a:pPr>
            <a:r>
              <a:rPr lang="en-US" sz="1852" dirty="0">
                <a:solidFill>
                  <a:srgbClr val="EBECEF"/>
                </a:solidFill>
                <a:latin typeface="Fraunces" pitchFamily="34" charset="0"/>
                <a:ea typeface="Fraunces" pitchFamily="34" charset="-122"/>
                <a:cs typeface="Fraunces" pitchFamily="34" charset="-120"/>
              </a:rPr>
              <a:t>Scroll Listener</a:t>
            </a:r>
            <a:endParaRPr lang="en-US" sz="1852" dirty="0"/>
          </a:p>
        </p:txBody>
      </p:sp>
      <p:sp>
        <p:nvSpPr>
          <p:cNvPr id="17" name="Text 13"/>
          <p:cNvSpPr/>
          <p:nvPr/>
        </p:nvSpPr>
        <p:spPr>
          <a:xfrm>
            <a:off x="7461766" y="4445198"/>
            <a:ext cx="6510218" cy="902970"/>
          </a:xfrm>
          <a:prstGeom prst="rect">
            <a:avLst/>
          </a:prstGeom>
          <a:noFill/>
          <a:ln/>
        </p:spPr>
        <p:txBody>
          <a:bodyPr wrap="square" rtlCol="0" anchor="t"/>
          <a:lstStyle/>
          <a:p>
            <a:pPr marL="0" indent="0" algn="l">
              <a:lnSpc>
                <a:spcPts val="2370"/>
              </a:lnSpc>
              <a:buNone/>
            </a:pPr>
            <a:r>
              <a:rPr lang="en-US" sz="1482" dirty="0">
                <a:solidFill>
                  <a:srgbClr val="EBECEF"/>
                </a:solidFill>
                <a:latin typeface="Epilogue" pitchFamily="34" charset="0"/>
                <a:ea typeface="Epilogue" pitchFamily="34" charset="-122"/>
                <a:cs typeface="Epilogue" pitchFamily="34" charset="-120"/>
              </a:rPr>
              <a:t>Add a JavaScript event listener that triggers a function when the user scrolls. This function can adjust the navigation menu's display or style based on scroll position.</a:t>
            </a:r>
            <a:endParaRPr lang="en-US" sz="1482" dirty="0"/>
          </a:p>
        </p:txBody>
      </p:sp>
      <p:sp>
        <p:nvSpPr>
          <p:cNvPr id="18" name="Shape 14"/>
          <p:cNvSpPr/>
          <p:nvPr/>
        </p:nvSpPr>
        <p:spPr>
          <a:xfrm>
            <a:off x="6615767" y="6136124"/>
            <a:ext cx="658416" cy="22860"/>
          </a:xfrm>
          <a:prstGeom prst="roundRect">
            <a:avLst>
              <a:gd name="adj" fmla="val 345686"/>
            </a:avLst>
          </a:prstGeom>
          <a:solidFill>
            <a:srgbClr val="414A70"/>
          </a:solidFill>
          <a:ln/>
        </p:spPr>
      </p:sp>
      <p:sp>
        <p:nvSpPr>
          <p:cNvPr id="19" name="Shape 15"/>
          <p:cNvSpPr/>
          <p:nvPr/>
        </p:nvSpPr>
        <p:spPr>
          <a:xfrm>
            <a:off x="6215360" y="5935980"/>
            <a:ext cx="423267" cy="423267"/>
          </a:xfrm>
          <a:prstGeom prst="roundRect">
            <a:avLst>
              <a:gd name="adj" fmla="val 18670"/>
            </a:avLst>
          </a:prstGeom>
          <a:solidFill>
            <a:srgbClr val="283157"/>
          </a:solidFill>
          <a:ln w="7620">
            <a:solidFill>
              <a:srgbClr val="414A70"/>
            </a:solidFill>
            <a:prstDash val="solid"/>
          </a:ln>
        </p:spPr>
      </p:sp>
      <p:sp>
        <p:nvSpPr>
          <p:cNvPr id="20" name="Text 16"/>
          <p:cNvSpPr/>
          <p:nvPr/>
        </p:nvSpPr>
        <p:spPr>
          <a:xfrm>
            <a:off x="6349067" y="6006465"/>
            <a:ext cx="155734" cy="282178"/>
          </a:xfrm>
          <a:prstGeom prst="rect">
            <a:avLst/>
          </a:prstGeom>
          <a:noFill/>
          <a:ln/>
        </p:spPr>
        <p:txBody>
          <a:bodyPr wrap="none" rtlCol="0" anchor="t"/>
          <a:lstStyle/>
          <a:p>
            <a:pPr marL="0" indent="0" algn="ctr">
              <a:lnSpc>
                <a:spcPts val="2222"/>
              </a:lnSpc>
              <a:buNone/>
            </a:pPr>
            <a:r>
              <a:rPr lang="en-US" sz="2222" dirty="0">
                <a:solidFill>
                  <a:srgbClr val="EBECEF"/>
                </a:solidFill>
                <a:latin typeface="Fraunces" pitchFamily="34" charset="0"/>
                <a:ea typeface="Fraunces" pitchFamily="34" charset="-122"/>
                <a:cs typeface="Fraunces" pitchFamily="34" charset="-120"/>
              </a:rPr>
              <a:t>3</a:t>
            </a:r>
            <a:endParaRPr lang="en-US" sz="2222" dirty="0"/>
          </a:p>
        </p:txBody>
      </p:sp>
      <p:sp>
        <p:nvSpPr>
          <p:cNvPr id="21" name="Text 17"/>
          <p:cNvSpPr/>
          <p:nvPr/>
        </p:nvSpPr>
        <p:spPr>
          <a:xfrm>
            <a:off x="7461766" y="5912525"/>
            <a:ext cx="2351842" cy="293846"/>
          </a:xfrm>
          <a:prstGeom prst="rect">
            <a:avLst/>
          </a:prstGeom>
          <a:noFill/>
          <a:ln/>
        </p:spPr>
        <p:txBody>
          <a:bodyPr wrap="none" rtlCol="0" anchor="t"/>
          <a:lstStyle/>
          <a:p>
            <a:pPr marL="0" indent="0" algn="l">
              <a:lnSpc>
                <a:spcPts val="2315"/>
              </a:lnSpc>
              <a:buNone/>
            </a:pPr>
            <a:r>
              <a:rPr lang="en-US" sz="1852" dirty="0">
                <a:solidFill>
                  <a:srgbClr val="EBECEF"/>
                </a:solidFill>
                <a:latin typeface="Fraunces" pitchFamily="34" charset="0"/>
                <a:ea typeface="Fraunces" pitchFamily="34" charset="-122"/>
                <a:cs typeface="Fraunces" pitchFamily="34" charset="-120"/>
              </a:rPr>
              <a:t>Smooth Transitions</a:t>
            </a:r>
            <a:endParaRPr lang="en-US" sz="1852" dirty="0"/>
          </a:p>
        </p:txBody>
      </p:sp>
      <p:sp>
        <p:nvSpPr>
          <p:cNvPr id="22" name="Text 18"/>
          <p:cNvSpPr/>
          <p:nvPr/>
        </p:nvSpPr>
        <p:spPr>
          <a:xfrm>
            <a:off x="7461766" y="6319242"/>
            <a:ext cx="6510218" cy="902970"/>
          </a:xfrm>
          <a:prstGeom prst="rect">
            <a:avLst/>
          </a:prstGeom>
          <a:noFill/>
          <a:ln/>
        </p:spPr>
        <p:txBody>
          <a:bodyPr wrap="square" rtlCol="0" anchor="t"/>
          <a:lstStyle/>
          <a:p>
            <a:pPr marL="0" indent="0" algn="l">
              <a:lnSpc>
                <a:spcPts val="2370"/>
              </a:lnSpc>
              <a:buNone/>
            </a:pPr>
            <a:r>
              <a:rPr lang="en-US" sz="1482" dirty="0">
                <a:solidFill>
                  <a:srgbClr val="EBECEF"/>
                </a:solidFill>
                <a:latin typeface="Epilogue" pitchFamily="34" charset="0"/>
                <a:ea typeface="Epilogue" pitchFamily="34" charset="-122"/>
                <a:cs typeface="Epilogue" pitchFamily="34" charset="-120"/>
              </a:rPr>
              <a:t>Use CSS transitions to create smooth visual effects when the navigation menu changes size, color, or opacity based on scroll position.</a:t>
            </a:r>
            <a:endParaRPr lang="en-US" sz="148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2270046"/>
            <a:ext cx="4919305" cy="3689509"/>
          </a:xfrm>
          <a:prstGeom prst="rect">
            <a:avLst/>
          </a:prstGeom>
        </p:spPr>
      </p:pic>
      <p:sp>
        <p:nvSpPr>
          <p:cNvPr id="6" name="Text 2"/>
          <p:cNvSpPr/>
          <p:nvPr/>
        </p:nvSpPr>
        <p:spPr>
          <a:xfrm>
            <a:off x="793790" y="1526977"/>
            <a:ext cx="7556421" cy="1417558"/>
          </a:xfrm>
          <a:prstGeom prst="rect">
            <a:avLst/>
          </a:prstGeom>
          <a:noFill/>
          <a:ln/>
        </p:spPr>
        <p:txBody>
          <a:bodyPr wrap="square" rtlCol="0" anchor="t"/>
          <a:lstStyle/>
          <a:p>
            <a:pPr marL="0" indent="0">
              <a:lnSpc>
                <a:spcPts val="5581"/>
              </a:lnSpc>
              <a:buNone/>
            </a:pPr>
            <a:r>
              <a:rPr lang="en-US" sz="4465" dirty="0">
                <a:solidFill>
                  <a:srgbClr val="FFFFFF"/>
                </a:solidFill>
                <a:latin typeface="Fraunces" pitchFamily="34" charset="0"/>
                <a:ea typeface="Fraunces" pitchFamily="34" charset="-122"/>
                <a:cs typeface="Fraunces" pitchFamily="34" charset="-120"/>
              </a:rPr>
              <a:t>Changing Navigation Menu on Scroll</a:t>
            </a:r>
            <a:endParaRPr lang="en-US" sz="4465" dirty="0"/>
          </a:p>
        </p:txBody>
      </p:sp>
      <p:sp>
        <p:nvSpPr>
          <p:cNvPr id="7" name="Shape 3"/>
          <p:cNvSpPr/>
          <p:nvPr/>
        </p:nvSpPr>
        <p:spPr>
          <a:xfrm>
            <a:off x="793790" y="3284696"/>
            <a:ext cx="7556421" cy="3417808"/>
          </a:xfrm>
          <a:prstGeom prst="roundRect">
            <a:avLst>
              <a:gd name="adj" fmla="val 2787"/>
            </a:avLst>
          </a:prstGeom>
          <a:noFill/>
          <a:ln w="7620">
            <a:solidFill>
              <a:srgbClr val="FFFFFF">
                <a:alpha val="24000"/>
              </a:srgbClr>
            </a:solidFill>
            <a:prstDash val="solid"/>
          </a:ln>
        </p:spPr>
      </p:sp>
      <p:sp>
        <p:nvSpPr>
          <p:cNvPr id="8" name="Shape 4"/>
          <p:cNvSpPr/>
          <p:nvPr/>
        </p:nvSpPr>
        <p:spPr>
          <a:xfrm>
            <a:off x="801410" y="3292316"/>
            <a:ext cx="7541181" cy="650319"/>
          </a:xfrm>
          <a:prstGeom prst="rect">
            <a:avLst/>
          </a:prstGeom>
          <a:solidFill>
            <a:srgbClr val="FFFFFF">
              <a:alpha val="4000"/>
            </a:srgbClr>
          </a:solidFill>
          <a:ln/>
        </p:spPr>
      </p:sp>
      <p:sp>
        <p:nvSpPr>
          <p:cNvPr id="9" name="Text 5"/>
          <p:cNvSpPr/>
          <p:nvPr/>
        </p:nvSpPr>
        <p:spPr>
          <a:xfrm>
            <a:off x="1028224" y="3436025"/>
            <a:ext cx="3313152" cy="362903"/>
          </a:xfrm>
          <a:prstGeom prst="rect">
            <a:avLst/>
          </a:prstGeom>
          <a:noFill/>
          <a:ln/>
        </p:spPr>
        <p:txBody>
          <a:bodyPr wrap="non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Event</a:t>
            </a:r>
            <a:endParaRPr lang="en-US" sz="1786" dirty="0"/>
          </a:p>
        </p:txBody>
      </p:sp>
      <p:sp>
        <p:nvSpPr>
          <p:cNvPr id="10" name="Text 6"/>
          <p:cNvSpPr/>
          <p:nvPr/>
        </p:nvSpPr>
        <p:spPr>
          <a:xfrm>
            <a:off x="4802624" y="3436025"/>
            <a:ext cx="3313152" cy="362903"/>
          </a:xfrm>
          <a:prstGeom prst="rect">
            <a:avLst/>
          </a:prstGeom>
          <a:noFill/>
          <a:ln/>
        </p:spPr>
        <p:txBody>
          <a:bodyPr wrap="non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Action</a:t>
            </a:r>
            <a:endParaRPr lang="en-US" sz="1786" dirty="0"/>
          </a:p>
        </p:txBody>
      </p:sp>
      <p:sp>
        <p:nvSpPr>
          <p:cNvPr id="11" name="Shape 7"/>
          <p:cNvSpPr/>
          <p:nvPr/>
        </p:nvSpPr>
        <p:spPr>
          <a:xfrm>
            <a:off x="801410" y="3942636"/>
            <a:ext cx="7541181" cy="1376124"/>
          </a:xfrm>
          <a:prstGeom prst="rect">
            <a:avLst/>
          </a:prstGeom>
          <a:solidFill>
            <a:srgbClr val="000000">
              <a:alpha val="4000"/>
            </a:srgbClr>
          </a:solidFill>
          <a:ln/>
        </p:spPr>
      </p:sp>
      <p:sp>
        <p:nvSpPr>
          <p:cNvPr id="12" name="Text 8"/>
          <p:cNvSpPr/>
          <p:nvPr/>
        </p:nvSpPr>
        <p:spPr>
          <a:xfrm>
            <a:off x="1028224" y="4086344"/>
            <a:ext cx="3313152" cy="362903"/>
          </a:xfrm>
          <a:prstGeom prst="rect">
            <a:avLst/>
          </a:prstGeom>
          <a:noFill/>
          <a:ln/>
        </p:spPr>
        <p:txBody>
          <a:bodyPr wrap="non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Scroll Down</a:t>
            </a:r>
            <a:endParaRPr lang="en-US" sz="1786" dirty="0"/>
          </a:p>
        </p:txBody>
      </p:sp>
      <p:sp>
        <p:nvSpPr>
          <p:cNvPr id="13" name="Text 9"/>
          <p:cNvSpPr/>
          <p:nvPr/>
        </p:nvSpPr>
        <p:spPr>
          <a:xfrm>
            <a:off x="4802624" y="4086344"/>
            <a:ext cx="3313152" cy="1088708"/>
          </a:xfrm>
          <a:prstGeom prst="rect">
            <a:avLst/>
          </a:prstGeom>
          <a:noFill/>
          <a:ln/>
        </p:spPr>
        <p:txBody>
          <a:bodyPr wrap="squar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Change background color to darker shade, fade out, or apply a shadow effect.</a:t>
            </a:r>
            <a:endParaRPr lang="en-US" sz="1786" dirty="0"/>
          </a:p>
        </p:txBody>
      </p:sp>
      <p:sp>
        <p:nvSpPr>
          <p:cNvPr id="14" name="Shape 10"/>
          <p:cNvSpPr/>
          <p:nvPr/>
        </p:nvSpPr>
        <p:spPr>
          <a:xfrm>
            <a:off x="801410" y="5318760"/>
            <a:ext cx="7541181" cy="1376124"/>
          </a:xfrm>
          <a:prstGeom prst="rect">
            <a:avLst/>
          </a:prstGeom>
          <a:solidFill>
            <a:srgbClr val="FFFFFF">
              <a:alpha val="4000"/>
            </a:srgbClr>
          </a:solidFill>
          <a:ln/>
        </p:spPr>
      </p:sp>
      <p:sp>
        <p:nvSpPr>
          <p:cNvPr id="15" name="Text 11"/>
          <p:cNvSpPr/>
          <p:nvPr/>
        </p:nvSpPr>
        <p:spPr>
          <a:xfrm>
            <a:off x="1028224" y="5462468"/>
            <a:ext cx="3313152" cy="362903"/>
          </a:xfrm>
          <a:prstGeom prst="rect">
            <a:avLst/>
          </a:prstGeom>
          <a:noFill/>
          <a:ln/>
        </p:spPr>
        <p:txBody>
          <a:bodyPr wrap="non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Scroll Up</a:t>
            </a:r>
            <a:endParaRPr lang="en-US" sz="1786" dirty="0"/>
          </a:p>
        </p:txBody>
      </p:sp>
      <p:sp>
        <p:nvSpPr>
          <p:cNvPr id="16" name="Text 12"/>
          <p:cNvSpPr/>
          <p:nvPr/>
        </p:nvSpPr>
        <p:spPr>
          <a:xfrm>
            <a:off x="4802624" y="5462468"/>
            <a:ext cx="3313152" cy="1088708"/>
          </a:xfrm>
          <a:prstGeom prst="rect">
            <a:avLst/>
          </a:prstGeom>
          <a:noFill/>
          <a:ln/>
        </p:spPr>
        <p:txBody>
          <a:bodyPr wrap="squar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Revert to original background color, fade back in, or remove shadow effect.</a:t>
            </a:r>
            <a:endParaRPr lang="en-US" sz="178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0433"/>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14630400" cy="2835235"/>
          </a:xfrm>
          <a:prstGeom prst="rect">
            <a:avLst/>
          </a:prstGeom>
        </p:spPr>
      </p:pic>
      <p:pic>
        <p:nvPicPr>
          <p:cNvPr id="5" name="Image 1" descr="preencoded.png"/>
          <p:cNvPicPr>
            <a:picLocks noChangeAspect="1"/>
          </p:cNvPicPr>
          <p:nvPr/>
        </p:nvPicPr>
        <p:blipFill>
          <a:blip r:embed="rId4"/>
          <a:stretch>
            <a:fillRect/>
          </a:stretch>
        </p:blipFill>
        <p:spPr>
          <a:xfrm>
            <a:off x="6043613" y="283488"/>
            <a:ext cx="2543175" cy="2268260"/>
          </a:xfrm>
          <a:prstGeom prst="rect">
            <a:avLst/>
          </a:prstGeom>
        </p:spPr>
      </p:pic>
      <p:sp>
        <p:nvSpPr>
          <p:cNvPr id="6" name="Text 2"/>
          <p:cNvSpPr/>
          <p:nvPr/>
        </p:nvSpPr>
        <p:spPr>
          <a:xfrm>
            <a:off x="793790" y="3459004"/>
            <a:ext cx="9942790" cy="708779"/>
          </a:xfrm>
          <a:prstGeom prst="rect">
            <a:avLst/>
          </a:prstGeom>
          <a:noFill/>
          <a:ln/>
        </p:spPr>
        <p:txBody>
          <a:bodyPr wrap="none" rtlCol="0" anchor="t"/>
          <a:lstStyle/>
          <a:p>
            <a:pPr marL="0" indent="0">
              <a:lnSpc>
                <a:spcPts val="5581"/>
              </a:lnSpc>
              <a:buNone/>
            </a:pPr>
            <a:r>
              <a:rPr lang="en-US" sz="4465" dirty="0">
                <a:solidFill>
                  <a:srgbClr val="FFFFFF"/>
                </a:solidFill>
                <a:latin typeface="Fraunces" pitchFamily="34" charset="0"/>
                <a:ea typeface="Fraunces" pitchFamily="34" charset="-122"/>
                <a:cs typeface="Fraunces" pitchFamily="34" charset="-120"/>
              </a:rPr>
              <a:t>Changing Navigation Menu on Hover</a:t>
            </a:r>
            <a:endParaRPr lang="en-US" sz="4465" dirty="0"/>
          </a:p>
        </p:txBody>
      </p:sp>
      <p:pic>
        <p:nvPicPr>
          <p:cNvPr id="7" name="Image 2" descr="preencoded.png"/>
          <p:cNvPicPr>
            <a:picLocks noChangeAspect="1"/>
          </p:cNvPicPr>
          <p:nvPr/>
        </p:nvPicPr>
        <p:blipFill>
          <a:blip r:embed="rId5"/>
          <a:stretch>
            <a:fillRect/>
          </a:stretch>
        </p:blipFill>
        <p:spPr>
          <a:xfrm>
            <a:off x="793790" y="4507944"/>
            <a:ext cx="566976" cy="566976"/>
          </a:xfrm>
          <a:prstGeom prst="rect">
            <a:avLst/>
          </a:prstGeom>
        </p:spPr>
      </p:pic>
      <p:sp>
        <p:nvSpPr>
          <p:cNvPr id="8" name="Text 3"/>
          <p:cNvSpPr/>
          <p:nvPr/>
        </p:nvSpPr>
        <p:spPr>
          <a:xfrm>
            <a:off x="793790" y="5301734"/>
            <a:ext cx="2835235" cy="354330"/>
          </a:xfrm>
          <a:prstGeom prst="rect">
            <a:avLst/>
          </a:prstGeom>
          <a:noFill/>
          <a:ln/>
        </p:spPr>
        <p:txBody>
          <a:bodyPr wrap="none" rtlCol="0" anchor="t"/>
          <a:lstStyle/>
          <a:p>
            <a:pPr marL="0" indent="0" algn="l">
              <a:lnSpc>
                <a:spcPts val="2791"/>
              </a:lnSpc>
              <a:buNone/>
            </a:pPr>
            <a:r>
              <a:rPr lang="en-US" sz="2233" dirty="0">
                <a:solidFill>
                  <a:srgbClr val="EBECEF"/>
                </a:solidFill>
                <a:latin typeface="Fraunces" pitchFamily="34" charset="0"/>
                <a:ea typeface="Fraunces" pitchFamily="34" charset="-122"/>
                <a:cs typeface="Fraunces" pitchFamily="34" charset="-120"/>
              </a:rPr>
              <a:t>Background Color</a:t>
            </a:r>
            <a:endParaRPr lang="en-US" sz="2233" dirty="0"/>
          </a:p>
        </p:txBody>
      </p:sp>
      <p:sp>
        <p:nvSpPr>
          <p:cNvPr id="9" name="Text 4"/>
          <p:cNvSpPr/>
          <p:nvPr/>
        </p:nvSpPr>
        <p:spPr>
          <a:xfrm>
            <a:off x="793790" y="5792153"/>
            <a:ext cx="3005495" cy="1814513"/>
          </a:xfrm>
          <a:prstGeom prst="rect">
            <a:avLst/>
          </a:prstGeom>
          <a:noFill/>
          <a:ln/>
        </p:spPr>
        <p:txBody>
          <a:bodyPr wrap="square" rtlCol="0" anchor="t"/>
          <a:lstStyle/>
          <a:p>
            <a:pPr marL="0" indent="0" algn="l">
              <a:lnSpc>
                <a:spcPts val="2858"/>
              </a:lnSpc>
              <a:buNone/>
            </a:pPr>
            <a:r>
              <a:rPr lang="en-US" sz="1786" dirty="0">
                <a:solidFill>
                  <a:srgbClr val="EBECEF"/>
                </a:solidFill>
                <a:latin typeface="Epilogue" pitchFamily="34" charset="0"/>
                <a:ea typeface="Epilogue" pitchFamily="34" charset="-122"/>
                <a:cs typeface="Epilogue" pitchFamily="34" charset="-120"/>
              </a:rPr>
              <a:t>Change the background color of the menu item when the user hovers over it, using hover pseudo-classes in CSS.</a:t>
            </a:r>
            <a:endParaRPr lang="en-US" sz="1786" dirty="0"/>
          </a:p>
        </p:txBody>
      </p:sp>
      <p:pic>
        <p:nvPicPr>
          <p:cNvPr id="10" name="Image 3" descr="preencoded.png"/>
          <p:cNvPicPr>
            <a:picLocks noChangeAspect="1"/>
          </p:cNvPicPr>
          <p:nvPr/>
        </p:nvPicPr>
        <p:blipFill>
          <a:blip r:embed="rId6"/>
          <a:stretch>
            <a:fillRect/>
          </a:stretch>
        </p:blipFill>
        <p:spPr>
          <a:xfrm>
            <a:off x="4139446" y="4507944"/>
            <a:ext cx="566976" cy="566976"/>
          </a:xfrm>
          <a:prstGeom prst="rect">
            <a:avLst/>
          </a:prstGeom>
        </p:spPr>
      </p:pic>
      <p:sp>
        <p:nvSpPr>
          <p:cNvPr id="11" name="Text 5"/>
          <p:cNvSpPr/>
          <p:nvPr/>
        </p:nvSpPr>
        <p:spPr>
          <a:xfrm>
            <a:off x="4139446" y="5301734"/>
            <a:ext cx="2835235" cy="354330"/>
          </a:xfrm>
          <a:prstGeom prst="rect">
            <a:avLst/>
          </a:prstGeom>
          <a:noFill/>
          <a:ln/>
        </p:spPr>
        <p:txBody>
          <a:bodyPr wrap="none" rtlCol="0" anchor="t"/>
          <a:lstStyle/>
          <a:p>
            <a:pPr marL="0" indent="0" algn="l">
              <a:lnSpc>
                <a:spcPts val="2791"/>
              </a:lnSpc>
              <a:buNone/>
            </a:pPr>
            <a:r>
              <a:rPr lang="en-US" sz="2233" dirty="0">
                <a:solidFill>
                  <a:srgbClr val="EBECEF"/>
                </a:solidFill>
                <a:latin typeface="Fraunces" pitchFamily="34" charset="0"/>
                <a:ea typeface="Fraunces" pitchFamily="34" charset="-122"/>
                <a:cs typeface="Fraunces" pitchFamily="34" charset="-120"/>
              </a:rPr>
              <a:t>Font Color</a:t>
            </a:r>
            <a:endParaRPr lang="en-US" sz="2233" dirty="0"/>
          </a:p>
        </p:txBody>
      </p:sp>
      <p:sp>
        <p:nvSpPr>
          <p:cNvPr id="12" name="Text 6"/>
          <p:cNvSpPr/>
          <p:nvPr/>
        </p:nvSpPr>
        <p:spPr>
          <a:xfrm>
            <a:off x="4139446" y="5792153"/>
            <a:ext cx="3005614" cy="1814513"/>
          </a:xfrm>
          <a:prstGeom prst="rect">
            <a:avLst/>
          </a:prstGeom>
          <a:noFill/>
          <a:ln/>
        </p:spPr>
        <p:txBody>
          <a:bodyPr wrap="square" rtlCol="0" anchor="t"/>
          <a:lstStyle/>
          <a:p>
            <a:pPr marL="0" indent="0" algn="l">
              <a:lnSpc>
                <a:spcPts val="2858"/>
              </a:lnSpc>
              <a:buNone/>
            </a:pPr>
            <a:r>
              <a:rPr lang="en-US" sz="1786" dirty="0">
                <a:solidFill>
                  <a:srgbClr val="EBECEF"/>
                </a:solidFill>
                <a:latin typeface="Epilogue" pitchFamily="34" charset="0"/>
                <a:ea typeface="Epilogue" pitchFamily="34" charset="-122"/>
                <a:cs typeface="Epilogue" pitchFamily="34" charset="-120"/>
              </a:rPr>
              <a:t>Alter the font color of the menu item on hover, creating a visual contrast that highlights the selected item.</a:t>
            </a:r>
            <a:endParaRPr lang="en-US" sz="1786" dirty="0"/>
          </a:p>
        </p:txBody>
      </p:sp>
      <p:pic>
        <p:nvPicPr>
          <p:cNvPr id="13" name="Image 4" descr="preencoded.png"/>
          <p:cNvPicPr>
            <a:picLocks noChangeAspect="1"/>
          </p:cNvPicPr>
          <p:nvPr/>
        </p:nvPicPr>
        <p:blipFill>
          <a:blip r:embed="rId7"/>
          <a:stretch>
            <a:fillRect/>
          </a:stretch>
        </p:blipFill>
        <p:spPr>
          <a:xfrm>
            <a:off x="7485221" y="4507944"/>
            <a:ext cx="566976" cy="566976"/>
          </a:xfrm>
          <a:prstGeom prst="rect">
            <a:avLst/>
          </a:prstGeom>
        </p:spPr>
      </p:pic>
      <p:sp>
        <p:nvSpPr>
          <p:cNvPr id="14" name="Text 7"/>
          <p:cNvSpPr/>
          <p:nvPr/>
        </p:nvSpPr>
        <p:spPr>
          <a:xfrm>
            <a:off x="7485221" y="5301734"/>
            <a:ext cx="2971443" cy="354330"/>
          </a:xfrm>
          <a:prstGeom prst="rect">
            <a:avLst/>
          </a:prstGeom>
          <a:noFill/>
          <a:ln/>
        </p:spPr>
        <p:txBody>
          <a:bodyPr wrap="none" rtlCol="0" anchor="t"/>
          <a:lstStyle/>
          <a:p>
            <a:pPr marL="0" indent="0" algn="l">
              <a:lnSpc>
                <a:spcPts val="2791"/>
              </a:lnSpc>
              <a:buNone/>
            </a:pPr>
            <a:r>
              <a:rPr lang="en-US" sz="2233" dirty="0">
                <a:solidFill>
                  <a:srgbClr val="EBECEF"/>
                </a:solidFill>
                <a:latin typeface="Fraunces" pitchFamily="34" charset="0"/>
                <a:ea typeface="Fraunces" pitchFamily="34" charset="-122"/>
                <a:cs typeface="Fraunces" pitchFamily="34" charset="-120"/>
              </a:rPr>
              <a:t>Submenu Appearance</a:t>
            </a:r>
            <a:endParaRPr lang="en-US" sz="2233" dirty="0"/>
          </a:p>
        </p:txBody>
      </p:sp>
      <p:sp>
        <p:nvSpPr>
          <p:cNvPr id="15" name="Text 8"/>
          <p:cNvSpPr/>
          <p:nvPr/>
        </p:nvSpPr>
        <p:spPr>
          <a:xfrm>
            <a:off x="7485221" y="5792153"/>
            <a:ext cx="3005614" cy="1814513"/>
          </a:xfrm>
          <a:prstGeom prst="rect">
            <a:avLst/>
          </a:prstGeom>
          <a:noFill/>
          <a:ln/>
        </p:spPr>
        <p:txBody>
          <a:bodyPr wrap="square" rtlCol="0" anchor="t"/>
          <a:lstStyle/>
          <a:p>
            <a:pPr marL="0" indent="0" algn="l">
              <a:lnSpc>
                <a:spcPts val="2858"/>
              </a:lnSpc>
              <a:buNone/>
            </a:pPr>
            <a:r>
              <a:rPr lang="en-US" sz="1786" dirty="0">
                <a:solidFill>
                  <a:srgbClr val="EBECEF"/>
                </a:solidFill>
                <a:latin typeface="Epilogue" pitchFamily="34" charset="0"/>
                <a:ea typeface="Epilogue" pitchFamily="34" charset="-122"/>
                <a:cs typeface="Epilogue" pitchFamily="34" charset="-120"/>
              </a:rPr>
              <a:t>For nested menus, use hover effects to reveal submenus or change their appearance to indicate user interaction.</a:t>
            </a:r>
            <a:endParaRPr lang="en-US" sz="1786" dirty="0"/>
          </a:p>
        </p:txBody>
      </p:sp>
      <p:pic>
        <p:nvPicPr>
          <p:cNvPr id="16" name="Image 5" descr="preencoded.png"/>
          <p:cNvPicPr>
            <a:picLocks noChangeAspect="1"/>
          </p:cNvPicPr>
          <p:nvPr/>
        </p:nvPicPr>
        <p:blipFill>
          <a:blip r:embed="rId8"/>
          <a:stretch>
            <a:fillRect/>
          </a:stretch>
        </p:blipFill>
        <p:spPr>
          <a:xfrm>
            <a:off x="10830997" y="4507944"/>
            <a:ext cx="566976" cy="566976"/>
          </a:xfrm>
          <a:prstGeom prst="rect">
            <a:avLst/>
          </a:prstGeom>
        </p:spPr>
      </p:pic>
      <p:sp>
        <p:nvSpPr>
          <p:cNvPr id="17" name="Text 9"/>
          <p:cNvSpPr/>
          <p:nvPr/>
        </p:nvSpPr>
        <p:spPr>
          <a:xfrm>
            <a:off x="10830997" y="5301734"/>
            <a:ext cx="2835235" cy="354330"/>
          </a:xfrm>
          <a:prstGeom prst="rect">
            <a:avLst/>
          </a:prstGeom>
          <a:noFill/>
          <a:ln/>
        </p:spPr>
        <p:txBody>
          <a:bodyPr wrap="none" rtlCol="0" anchor="t"/>
          <a:lstStyle/>
          <a:p>
            <a:pPr marL="0" indent="0" algn="l">
              <a:lnSpc>
                <a:spcPts val="2791"/>
              </a:lnSpc>
              <a:buNone/>
            </a:pPr>
            <a:r>
              <a:rPr lang="en-US" sz="2233" dirty="0">
                <a:solidFill>
                  <a:srgbClr val="EBECEF"/>
                </a:solidFill>
                <a:latin typeface="Fraunces" pitchFamily="34" charset="0"/>
                <a:ea typeface="Fraunces" pitchFamily="34" charset="-122"/>
                <a:cs typeface="Fraunces" pitchFamily="34" charset="-120"/>
              </a:rPr>
              <a:t>Underline</a:t>
            </a:r>
            <a:endParaRPr lang="en-US" sz="2233" dirty="0"/>
          </a:p>
        </p:txBody>
      </p:sp>
      <p:sp>
        <p:nvSpPr>
          <p:cNvPr id="18" name="Text 10"/>
          <p:cNvSpPr/>
          <p:nvPr/>
        </p:nvSpPr>
        <p:spPr>
          <a:xfrm>
            <a:off x="10830997" y="5792153"/>
            <a:ext cx="3005614" cy="1814513"/>
          </a:xfrm>
          <a:prstGeom prst="rect">
            <a:avLst/>
          </a:prstGeom>
          <a:noFill/>
          <a:ln/>
        </p:spPr>
        <p:txBody>
          <a:bodyPr wrap="square" rtlCol="0" anchor="t"/>
          <a:lstStyle/>
          <a:p>
            <a:pPr marL="0" indent="0" algn="l">
              <a:lnSpc>
                <a:spcPts val="2858"/>
              </a:lnSpc>
              <a:buNone/>
            </a:pPr>
            <a:r>
              <a:rPr lang="en-US" sz="1786" dirty="0">
                <a:solidFill>
                  <a:srgbClr val="EBECEF"/>
                </a:solidFill>
                <a:latin typeface="Epilogue" pitchFamily="34" charset="0"/>
                <a:ea typeface="Epilogue" pitchFamily="34" charset="-122"/>
                <a:cs typeface="Epilogue" pitchFamily="34" charset="-120"/>
              </a:rPr>
              <a:t>Add an underline to the menu item when hovered over, a classic and widely recognizable visual cue for interactive elements.</a:t>
            </a:r>
            <a:endParaRPr lang="en-US" sz="178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1653064"/>
            <a:ext cx="4919305" cy="4923472"/>
          </a:xfrm>
          <a:prstGeom prst="rect">
            <a:avLst/>
          </a:prstGeom>
        </p:spPr>
      </p:pic>
      <p:sp>
        <p:nvSpPr>
          <p:cNvPr id="6" name="Text 2"/>
          <p:cNvSpPr/>
          <p:nvPr/>
        </p:nvSpPr>
        <p:spPr>
          <a:xfrm>
            <a:off x="793790" y="2683073"/>
            <a:ext cx="5670590" cy="708779"/>
          </a:xfrm>
          <a:prstGeom prst="rect">
            <a:avLst/>
          </a:prstGeom>
          <a:noFill/>
          <a:ln/>
        </p:spPr>
        <p:txBody>
          <a:bodyPr wrap="none" rtlCol="0" anchor="t"/>
          <a:lstStyle/>
          <a:p>
            <a:pPr marL="0" indent="0">
              <a:lnSpc>
                <a:spcPts val="5581"/>
              </a:lnSpc>
              <a:buNone/>
            </a:pPr>
            <a:r>
              <a:rPr lang="en-US" sz="4465" dirty="0">
                <a:solidFill>
                  <a:srgbClr val="FFFFFF"/>
                </a:solidFill>
                <a:latin typeface="Fraunces" pitchFamily="34" charset="0"/>
                <a:ea typeface="Fraunces" pitchFamily="34" charset="-122"/>
                <a:cs typeface="Fraunces" pitchFamily="34" charset="-120"/>
              </a:rPr>
              <a:t>Conclusion</a:t>
            </a:r>
            <a:endParaRPr lang="en-US" sz="4465" dirty="0"/>
          </a:p>
        </p:txBody>
      </p:sp>
      <p:sp>
        <p:nvSpPr>
          <p:cNvPr id="7" name="Text 3"/>
          <p:cNvSpPr/>
          <p:nvPr/>
        </p:nvSpPr>
        <p:spPr>
          <a:xfrm>
            <a:off x="793790" y="3732014"/>
            <a:ext cx="7556421" cy="1814513"/>
          </a:xfrm>
          <a:prstGeom prst="rect">
            <a:avLst/>
          </a:prstGeom>
          <a:noFill/>
          <a:ln/>
        </p:spPr>
        <p:txBody>
          <a:bodyPr wrap="squar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By utilizing HTML, CSS, and JavaScript, we can create a dynamic navigation menu that enhances user experience and provides visual feedback. The techniques explored in this presentation can be applied to various web design projects, enhancing their interactivity and overall appeal.</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priyanshudubey249@gmail.com</cp:lastModifiedBy>
  <cp:revision>3</cp:revision>
  <dcterms:created xsi:type="dcterms:W3CDTF">2024-08-15T15:10:53Z</dcterms:created>
  <dcterms:modified xsi:type="dcterms:W3CDTF">2024-08-15T15:51:02Z</dcterms:modified>
</cp:coreProperties>
</file>