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8" r:id="rId3"/>
    <p:sldId id="264" r:id="rId4"/>
    <p:sldId id="259" r:id="rId5"/>
    <p:sldId id="263" r:id="rId6"/>
    <p:sldId id="260" r:id="rId7"/>
    <p:sldId id="272" r:id="rId8"/>
    <p:sldId id="261" r:id="rId9"/>
    <p:sldId id="262" r:id="rId10"/>
    <p:sldId id="273" r:id="rId11"/>
    <p:sldId id="265" r:id="rId12"/>
    <p:sldId id="266"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BCED6-EC16-4EE1-B718-CA3718F0DF05}"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6A6D5-941A-4169-92A4-7B8EC271EA3B}" type="slidenum">
              <a:rPr lang="en-IN" smtClean="0"/>
              <a:t>‹#›</a:t>
            </a:fld>
            <a:endParaRPr lang="en-IN"/>
          </a:p>
        </p:txBody>
      </p:sp>
    </p:spTree>
    <p:extLst>
      <p:ext uri="{BB962C8B-B14F-4D97-AF65-F5344CB8AC3E}">
        <p14:creationId xmlns:p14="http://schemas.microsoft.com/office/powerpoint/2010/main" val="251695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66A6D5-941A-4169-92A4-7B8EC271EA3B}" type="slidenum">
              <a:rPr lang="en-IN" smtClean="0"/>
              <a:t>4</a:t>
            </a:fld>
            <a:endParaRPr lang="en-IN"/>
          </a:p>
        </p:txBody>
      </p:sp>
    </p:spTree>
    <p:extLst>
      <p:ext uri="{BB962C8B-B14F-4D97-AF65-F5344CB8AC3E}">
        <p14:creationId xmlns:p14="http://schemas.microsoft.com/office/powerpoint/2010/main" val="338465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23770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E273F-40E8-4C63-A762-8E7EB30FE616}"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17582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621502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453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99997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286283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39295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3886270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333438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9234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71828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E273F-40E8-4C63-A762-8E7EB30FE616}"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38860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E273F-40E8-4C63-A762-8E7EB30FE616}" type="datetimeFigureOut">
              <a:rPr lang="en-IN" smtClean="0"/>
              <a:t>18-08-2024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33543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367852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0878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9E273F-40E8-4C63-A762-8E7EB30FE616}" type="datetimeFigureOut">
              <a:rPr lang="en-IN" smtClean="0"/>
              <a:t>18-08-2024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227088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E273F-40E8-4C63-A762-8E7EB30FE616}"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25E6B-5848-43ED-B546-D3B4FC58E67B}" type="slidenum">
              <a:rPr lang="en-IN" smtClean="0"/>
              <a:t>‹#›</a:t>
            </a:fld>
            <a:endParaRPr lang="en-IN"/>
          </a:p>
        </p:txBody>
      </p:sp>
    </p:spTree>
    <p:extLst>
      <p:ext uri="{BB962C8B-B14F-4D97-AF65-F5344CB8AC3E}">
        <p14:creationId xmlns:p14="http://schemas.microsoft.com/office/powerpoint/2010/main" val="113939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9E273F-40E8-4C63-A762-8E7EB30FE616}" type="datetimeFigureOut">
              <a:rPr lang="en-IN" smtClean="0"/>
              <a:t>18-08-2024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925E6B-5848-43ED-B546-D3B4FC58E67B}" type="slidenum">
              <a:rPr lang="en-IN" smtClean="0"/>
              <a:t>‹#›</a:t>
            </a:fld>
            <a:endParaRPr lang="en-IN"/>
          </a:p>
        </p:txBody>
      </p:sp>
    </p:spTree>
    <p:extLst>
      <p:ext uri="{BB962C8B-B14F-4D97-AF65-F5344CB8AC3E}">
        <p14:creationId xmlns:p14="http://schemas.microsoft.com/office/powerpoint/2010/main" val="238042079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A6A5-A30B-729D-27D2-EA010306F648}"/>
              </a:ext>
            </a:extLst>
          </p:cNvPr>
          <p:cNvSpPr>
            <a:spLocks noGrp="1"/>
          </p:cNvSpPr>
          <p:nvPr>
            <p:ph type="ctrTitle"/>
          </p:nvPr>
        </p:nvSpPr>
        <p:spPr>
          <a:xfrm>
            <a:off x="837763" y="-124758"/>
            <a:ext cx="9019560" cy="4254867"/>
          </a:xfrm>
        </p:spPr>
        <p:txBody>
          <a:bodyPr/>
          <a:lstStyle/>
          <a:p>
            <a:r>
              <a:rPr lang="en-IN" dirty="0">
                <a:latin typeface="Times New Roman" panose="02020603050405020304" pitchFamily="18" charset="0"/>
                <a:cs typeface="Times New Roman" panose="02020603050405020304" pitchFamily="18" charset="0"/>
              </a:rPr>
              <a:t>SUPPLY CHAIN MANAGEMENT </a:t>
            </a:r>
          </a:p>
        </p:txBody>
      </p:sp>
      <p:sp>
        <p:nvSpPr>
          <p:cNvPr id="3" name="Subtitle 2">
            <a:extLst>
              <a:ext uri="{FF2B5EF4-FFF2-40B4-BE49-F238E27FC236}">
                <a16:creationId xmlns:a16="http://schemas.microsoft.com/office/drawing/2014/main" id="{FB4798DF-CCB9-C2B9-2D1B-5860BB8228F6}"/>
              </a:ext>
            </a:extLst>
          </p:cNvPr>
          <p:cNvSpPr>
            <a:spLocks noGrp="1"/>
          </p:cNvSpPr>
          <p:nvPr>
            <p:ph type="subTitle" idx="1"/>
          </p:nvPr>
        </p:nvSpPr>
        <p:spPr>
          <a:xfrm>
            <a:off x="837763" y="4222576"/>
            <a:ext cx="9019560" cy="513811"/>
          </a:xfrm>
        </p:spPr>
        <p:txBody>
          <a:bodyPr/>
          <a:lstStyle/>
          <a:p>
            <a:r>
              <a:rPr lang="en-US" dirty="0">
                <a:latin typeface="Times New Roman" panose="02020603050405020304" pitchFamily="18" charset="0"/>
                <a:cs typeface="Times New Roman" panose="02020603050405020304" pitchFamily="18" charset="0"/>
              </a:rPr>
              <a:t>Dashboard Insights and Key Takeaways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93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A97514-8C40-6B6B-8583-91FD9545F34A}"/>
              </a:ext>
            </a:extLst>
          </p:cNvPr>
          <p:cNvPicPr>
            <a:picLocks noChangeAspect="1"/>
          </p:cNvPicPr>
          <p:nvPr/>
        </p:nvPicPr>
        <p:blipFill>
          <a:blip r:embed="rId2"/>
          <a:stretch>
            <a:fillRect/>
          </a:stretch>
        </p:blipFill>
        <p:spPr>
          <a:xfrm>
            <a:off x="463845" y="436982"/>
            <a:ext cx="6291617" cy="1072989"/>
          </a:xfrm>
          <a:prstGeom prst="rect">
            <a:avLst/>
          </a:prstGeom>
        </p:spPr>
      </p:pic>
      <p:pic>
        <p:nvPicPr>
          <p:cNvPr id="3" name="Picture 2">
            <a:extLst>
              <a:ext uri="{FF2B5EF4-FFF2-40B4-BE49-F238E27FC236}">
                <a16:creationId xmlns:a16="http://schemas.microsoft.com/office/drawing/2014/main" id="{43E545AE-0788-7BFC-5104-5F5020682E3E}"/>
              </a:ext>
            </a:extLst>
          </p:cNvPr>
          <p:cNvPicPr>
            <a:picLocks noChangeAspect="1"/>
          </p:cNvPicPr>
          <p:nvPr/>
        </p:nvPicPr>
        <p:blipFill>
          <a:blip r:embed="rId3"/>
          <a:stretch>
            <a:fillRect/>
          </a:stretch>
        </p:blipFill>
        <p:spPr>
          <a:xfrm>
            <a:off x="873304" y="1509971"/>
            <a:ext cx="9935110" cy="4839459"/>
          </a:xfrm>
          <a:prstGeom prst="rect">
            <a:avLst/>
          </a:prstGeom>
        </p:spPr>
      </p:pic>
    </p:spTree>
    <p:extLst>
      <p:ext uri="{BB962C8B-B14F-4D97-AF65-F5344CB8AC3E}">
        <p14:creationId xmlns:p14="http://schemas.microsoft.com/office/powerpoint/2010/main" val="241900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2FC922-42F0-C33C-38B3-7BA0A8A74E58}"/>
              </a:ext>
            </a:extLst>
          </p:cNvPr>
          <p:cNvSpPr txBox="1"/>
          <p:nvPr/>
        </p:nvSpPr>
        <p:spPr>
          <a:xfrm>
            <a:off x="706350" y="534525"/>
            <a:ext cx="6097712" cy="707886"/>
          </a:xfrm>
          <a:prstGeom prst="rect">
            <a:avLst/>
          </a:prstGeom>
          <a:noFill/>
        </p:spPr>
        <p:txBody>
          <a:bodyPr wrap="square">
            <a:spAutoFit/>
          </a:bodyPr>
          <a:lstStyle/>
          <a:p>
            <a:pPr marL="571500" indent="-571500">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SQL  Queries</a:t>
            </a:r>
            <a:endParaRPr lang="en-IN" sz="4000" dirty="0"/>
          </a:p>
        </p:txBody>
      </p:sp>
      <p:pic>
        <p:nvPicPr>
          <p:cNvPr id="7" name="Picture 6">
            <a:extLst>
              <a:ext uri="{FF2B5EF4-FFF2-40B4-BE49-F238E27FC236}">
                <a16:creationId xmlns:a16="http://schemas.microsoft.com/office/drawing/2014/main" id="{07638A6B-EA08-662F-42FF-C737D1D72DBE}"/>
              </a:ext>
            </a:extLst>
          </p:cNvPr>
          <p:cNvPicPr>
            <a:picLocks noChangeAspect="1"/>
          </p:cNvPicPr>
          <p:nvPr/>
        </p:nvPicPr>
        <p:blipFill>
          <a:blip r:embed="rId2"/>
          <a:stretch>
            <a:fillRect/>
          </a:stretch>
        </p:blipFill>
        <p:spPr>
          <a:xfrm>
            <a:off x="910627" y="1342610"/>
            <a:ext cx="10072447" cy="5078737"/>
          </a:xfrm>
          <a:prstGeom prst="rect">
            <a:avLst/>
          </a:prstGeom>
        </p:spPr>
      </p:pic>
    </p:spTree>
    <p:extLst>
      <p:ext uri="{BB962C8B-B14F-4D97-AF65-F5344CB8AC3E}">
        <p14:creationId xmlns:p14="http://schemas.microsoft.com/office/powerpoint/2010/main" val="388855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46B1-5182-9BC9-9B48-5C47DCB90D66}"/>
              </a:ext>
            </a:extLst>
          </p:cNvPr>
          <p:cNvSpPr>
            <a:spLocks noGrp="1"/>
          </p:cNvSpPr>
          <p:nvPr>
            <p:ph type="title"/>
          </p:nvPr>
        </p:nvSpPr>
        <p:spPr>
          <a:xfrm>
            <a:off x="297951" y="514363"/>
            <a:ext cx="9404723" cy="1400530"/>
          </a:xfrm>
        </p:spPr>
        <p:txBody>
          <a:bodyPr/>
          <a:lstStyle/>
          <a:p>
            <a:pPr marL="571500" indent="-571500">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Key Takeaways</a:t>
            </a:r>
          </a:p>
        </p:txBody>
      </p:sp>
      <p:sp>
        <p:nvSpPr>
          <p:cNvPr id="4" name="Rectangle 1">
            <a:extLst>
              <a:ext uri="{FF2B5EF4-FFF2-40B4-BE49-F238E27FC236}">
                <a16:creationId xmlns:a16="http://schemas.microsoft.com/office/drawing/2014/main" id="{C398E7B5-FB25-42A9-971A-8F0DE41EC53A}"/>
              </a:ext>
            </a:extLst>
          </p:cNvPr>
          <p:cNvSpPr>
            <a:spLocks noChangeArrowheads="1"/>
          </p:cNvSpPr>
          <p:nvPr/>
        </p:nvSpPr>
        <p:spPr bwMode="auto">
          <a:xfrm>
            <a:off x="482592" y="1214628"/>
            <a:ext cx="11411457" cy="457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 Making: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Utilizing data insights to inform strategic and operational decisions.</a:t>
            </a:r>
          </a:p>
          <a:p>
            <a:pPr marL="342900" marR="0" lvl="0" indent="-34290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 Improvement: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Streamlining processes to reduce waste and increase productivity.</a:t>
            </a:r>
          </a:p>
          <a:p>
            <a:pPr marL="342900" marR="0" lvl="0" indent="-34290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Optimization: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cost-saving opportunities across the supply chain.</a:t>
            </a:r>
          </a:p>
          <a:p>
            <a:pPr marL="342900" marR="0" lvl="0" indent="-34290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Visibility: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Gaining real-time insights into supply chain operations for better oversight.</a:t>
            </a:r>
          </a:p>
          <a:p>
            <a:pPr marL="342900" marR="0" lvl="0" indent="-34290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 Mitigation: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Proactively identifying and addressing potential risks.</a:t>
            </a:r>
          </a:p>
          <a:p>
            <a:pPr marL="342900" marR="0" lvl="0" indent="-34290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Sustainability: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Building a supply chain that supports long-term growth and environmental responsibility. </a:t>
            </a:r>
          </a:p>
        </p:txBody>
      </p:sp>
    </p:spTree>
    <p:extLst>
      <p:ext uri="{BB962C8B-B14F-4D97-AF65-F5344CB8AC3E}">
        <p14:creationId xmlns:p14="http://schemas.microsoft.com/office/powerpoint/2010/main" val="349190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BC41-359A-E9C4-54CC-D7878DA8246D}"/>
              </a:ext>
            </a:extLst>
          </p:cNvPr>
          <p:cNvSpPr>
            <a:spLocks noGrp="1"/>
          </p:cNvSpPr>
          <p:nvPr>
            <p:ph type="title"/>
          </p:nvPr>
        </p:nvSpPr>
        <p:spPr>
          <a:xfrm>
            <a:off x="280422" y="183312"/>
            <a:ext cx="9404723" cy="1400530"/>
          </a:xfrm>
        </p:spPr>
        <p:txBody>
          <a:bodyPr/>
          <a:lstStyle/>
          <a:p>
            <a:pPr marL="571500" indent="-571500">
              <a:buFont typeface="Wingdings" panose="05000000000000000000" pitchFamily="2" charset="2"/>
              <a:buChar char="v"/>
            </a:pPr>
            <a:r>
              <a:rPr lang="en-IN" sz="4000" dirty="0">
                <a:solidFill>
                  <a:schemeClr val="tx1"/>
                </a:solidFill>
                <a:latin typeface="Times New Roman" panose="02020603050405020304" pitchFamily="18" charset="0"/>
                <a:cs typeface="Times New Roman" panose="02020603050405020304" pitchFamily="18" charset="0"/>
              </a:rPr>
              <a:t>Key Achievements</a:t>
            </a:r>
          </a:p>
        </p:txBody>
      </p:sp>
      <p:sp>
        <p:nvSpPr>
          <p:cNvPr id="3" name="Content Placeholder 2">
            <a:extLst>
              <a:ext uri="{FF2B5EF4-FFF2-40B4-BE49-F238E27FC236}">
                <a16:creationId xmlns:a16="http://schemas.microsoft.com/office/drawing/2014/main" id="{88973FAF-A033-91AF-CFE6-670CA89D880E}"/>
              </a:ext>
            </a:extLst>
          </p:cNvPr>
          <p:cNvSpPr>
            <a:spLocks noGrp="1"/>
          </p:cNvSpPr>
          <p:nvPr>
            <p:ph idx="1"/>
          </p:nvPr>
        </p:nvSpPr>
        <p:spPr>
          <a:xfrm>
            <a:off x="801384" y="1469204"/>
            <a:ext cx="10744505" cy="477919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4" name="Rectangle 1">
            <a:extLst>
              <a:ext uri="{FF2B5EF4-FFF2-40B4-BE49-F238E27FC236}">
                <a16:creationId xmlns:a16="http://schemas.microsoft.com/office/drawing/2014/main" id="{8A4B881D-5096-1BD2-3147-714554C8D743}"/>
              </a:ext>
            </a:extLst>
          </p:cNvPr>
          <p:cNvSpPr>
            <a:spLocks noChangeArrowheads="1"/>
          </p:cNvSpPr>
          <p:nvPr/>
        </p:nvSpPr>
        <p:spPr bwMode="auto">
          <a:xfrm>
            <a:off x="471450" y="1217961"/>
            <a:ext cx="103266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Demand Forecasting: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improved demand forecasting accuracy by over 30%, allowing for better alignment of inventory with actual customer needs. This has reduced stockouts and excess inventory, leading to significant cost savings.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Inventory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providing real-time visibility into inventory levels across multiple locations, the project has optimized stock levels, reduced holding costs, and minimized waste. Automated alerts and dashboards now allow for more responsive and efficient inventory management.</a:t>
            </a:r>
          </a:p>
        </p:txBody>
      </p:sp>
      <p:sp>
        <p:nvSpPr>
          <p:cNvPr id="6" name="TextBox 5">
            <a:extLst>
              <a:ext uri="{FF2B5EF4-FFF2-40B4-BE49-F238E27FC236}">
                <a16:creationId xmlns:a16="http://schemas.microsoft.com/office/drawing/2014/main" id="{CC453B40-9913-B004-42B5-93817FC1EDFF}"/>
              </a:ext>
            </a:extLst>
          </p:cNvPr>
          <p:cNvSpPr txBox="1"/>
          <p:nvPr/>
        </p:nvSpPr>
        <p:spPr>
          <a:xfrm>
            <a:off x="471449" y="3994790"/>
            <a:ext cx="10326689" cy="1323439"/>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Supplier Performance Monitoring:</a:t>
            </a:r>
            <a:r>
              <a:rPr lang="en-US" sz="2000" dirty="0">
                <a:latin typeface="Times New Roman" panose="02020603050405020304" pitchFamily="18" charset="0"/>
                <a:cs typeface="Times New Roman" panose="02020603050405020304" pitchFamily="18" charset="0"/>
              </a:rPr>
              <a:t> Through the use of data analytics, the project has enabled more precise tracking and evaluation of supplier performance. This has led to more informed decisions in supplier selection, negotiations, and relationship management, ultimately improving the reliability and quality of supplies.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94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9E731-F468-91D5-5627-53E69C050716}"/>
              </a:ext>
            </a:extLst>
          </p:cNvPr>
          <p:cNvSpPr>
            <a:spLocks noGrp="1"/>
          </p:cNvSpPr>
          <p:nvPr>
            <p:ph idx="1"/>
          </p:nvPr>
        </p:nvSpPr>
        <p:spPr>
          <a:xfrm>
            <a:off x="587830" y="524070"/>
            <a:ext cx="9462024" cy="5809860"/>
          </a:xfrm>
        </p:spPr>
        <p:txBody>
          <a:bodyPr>
            <a:normAutofit/>
          </a:bodyPr>
          <a:lstStyle/>
          <a:p>
            <a:pPr marL="0" indent="0" algn="ctr">
              <a:buNone/>
            </a:pPr>
            <a:endParaRPr lang="en-US" sz="6000" dirty="0"/>
          </a:p>
          <a:p>
            <a:pPr marL="0" indent="0" algn="ctr">
              <a:buNone/>
            </a:pPr>
            <a:endParaRPr lang="en-US" sz="6000" dirty="0"/>
          </a:p>
          <a:p>
            <a:pPr marL="0" indent="0" algn="ctr">
              <a:buNone/>
            </a:pP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88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77F1-91F9-CEC7-51F6-1FBAD40DC422}"/>
              </a:ext>
            </a:extLst>
          </p:cNvPr>
          <p:cNvSpPr>
            <a:spLocks noGrp="1"/>
          </p:cNvSpPr>
          <p:nvPr>
            <p:ph type="title"/>
          </p:nvPr>
        </p:nvSpPr>
        <p:spPr/>
        <p:txBody>
          <a:bodyPr/>
          <a:lstStyle/>
          <a:p>
            <a:pPr marL="571500" indent="-5715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D9CD2074-1209-A014-8355-3E27904C8989}"/>
              </a:ext>
            </a:extLst>
          </p:cNvPr>
          <p:cNvSpPr>
            <a:spLocks noGrp="1"/>
          </p:cNvSpPr>
          <p:nvPr>
            <p:ph idx="1"/>
          </p:nvPr>
        </p:nvSpPr>
        <p:spPr>
          <a:xfrm>
            <a:off x="646111" y="1467291"/>
            <a:ext cx="9658869" cy="4195481"/>
          </a:xfrm>
        </p:spPr>
        <p:txBody>
          <a:bodyPr>
            <a:no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Mission and Vision </a:t>
            </a:r>
            <a:r>
              <a:rPr lang="en-US" sz="2400" b="1" dirty="0"/>
              <a:t>: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Mission : </a:t>
            </a:r>
            <a:r>
              <a:rPr lang="en-US" dirty="0">
                <a:latin typeface="Times New Roman" panose="02020603050405020304" pitchFamily="18" charset="0"/>
                <a:cs typeface="Times New Roman" panose="02020603050405020304" pitchFamily="18" charset="0"/>
              </a:rPr>
              <a:t>To optimize and streamline supply chain processes through data-driven insights, leveraging advanced analytical tools like Excel, Power BI, SQL, and Tableau to enhance decision-making, reduce costs, and improve overall efficiency.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Vision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create a highly efficient, transparent, and resilient supply chain system that utilizes cutting-edge data analytics to anticipate challenges, drive innovation, and support sustainable growth across the organization.</a:t>
            </a:r>
          </a:p>
          <a:p>
            <a:pPr>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Key Areas of Operation</a:t>
            </a:r>
          </a:p>
          <a:p>
            <a:pPr>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Inventory Management:</a:t>
            </a:r>
            <a:r>
              <a:rPr lang="en-US" dirty="0">
                <a:latin typeface="Times New Roman" panose="02020603050405020304" pitchFamily="18" charset="0"/>
                <a:cs typeface="Times New Roman" panose="02020603050405020304" pitchFamily="18" charset="0"/>
              </a:rPr>
              <a:t> Monitor and control stock levels to reduce holding costs.</a:t>
            </a:r>
          </a:p>
          <a:p>
            <a:pPr>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Supplier Performance:</a:t>
            </a:r>
            <a:r>
              <a:rPr lang="en-US" dirty="0">
                <a:latin typeface="Times New Roman" panose="02020603050405020304" pitchFamily="18" charset="0"/>
                <a:cs typeface="Times New Roman" panose="02020603050405020304" pitchFamily="18" charset="0"/>
              </a:rPr>
              <a:t> Evaluate and improve supplier relationships and performance.</a:t>
            </a:r>
          </a:p>
          <a:p>
            <a:pPr>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Cost Analysis:</a:t>
            </a:r>
            <a:r>
              <a:rPr lang="en-US" dirty="0">
                <a:latin typeface="Times New Roman" panose="02020603050405020304" pitchFamily="18" charset="0"/>
                <a:cs typeface="Times New Roman" panose="02020603050405020304" pitchFamily="18" charset="0"/>
              </a:rPr>
              <a:t> Analyze and reduce overall supply chain costs.</a:t>
            </a: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283903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6B3AC64-9BE4-B176-E105-4B6B509C4B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270" y="2633648"/>
            <a:ext cx="6671599" cy="3643644"/>
          </a:xfrm>
          <a:prstGeom prst="rect">
            <a:avLst/>
          </a:prstGeom>
        </p:spPr>
      </p:pic>
      <p:pic>
        <p:nvPicPr>
          <p:cNvPr id="11" name="Graphic 10">
            <a:extLst>
              <a:ext uri="{FF2B5EF4-FFF2-40B4-BE49-F238E27FC236}">
                <a16:creationId xmlns:a16="http://schemas.microsoft.com/office/drawing/2014/main" id="{C2AB3DB8-E045-23E3-FE70-C5210DCD7C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9131" y="2763749"/>
            <a:ext cx="5859572" cy="3143892"/>
          </a:xfrm>
          <a:prstGeom prst="rect">
            <a:avLst/>
          </a:prstGeom>
        </p:spPr>
      </p:pic>
      <p:sp>
        <p:nvSpPr>
          <p:cNvPr id="13" name="TextBox 12">
            <a:extLst>
              <a:ext uri="{FF2B5EF4-FFF2-40B4-BE49-F238E27FC236}">
                <a16:creationId xmlns:a16="http://schemas.microsoft.com/office/drawing/2014/main" id="{02F28863-3497-3AC0-3380-2E8A27097DE4}"/>
              </a:ext>
            </a:extLst>
          </p:cNvPr>
          <p:cNvSpPr txBox="1"/>
          <p:nvPr/>
        </p:nvSpPr>
        <p:spPr>
          <a:xfrm>
            <a:off x="141270" y="1921536"/>
            <a:ext cx="6221002"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Stock Detail</a:t>
            </a:r>
            <a:r>
              <a:rPr lang="en-IN" sz="1800" b="1" dirty="0">
                <a:latin typeface="Times New Roman" panose="02020603050405020304" pitchFamily="18" charset="0"/>
                <a:cs typeface="Times New Roman" panose="02020603050405020304" pitchFamily="18" charset="0"/>
              </a:rPr>
              <a:t> </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372FC73-2FEA-9CB2-052B-A6EC6261531D}"/>
              </a:ext>
            </a:extLst>
          </p:cNvPr>
          <p:cNvSpPr txBox="1"/>
          <p:nvPr/>
        </p:nvSpPr>
        <p:spPr>
          <a:xfrm>
            <a:off x="6096000" y="1921536"/>
            <a:ext cx="6221002" cy="369332"/>
          </a:xfrm>
          <a:prstGeom prst="rect">
            <a:avLst/>
          </a:prstGeom>
          <a:noFill/>
        </p:spPr>
        <p:txBody>
          <a:bodyPr wrap="square">
            <a:spAutoFit/>
          </a:bodyPr>
          <a:lstStyle/>
          <a:p>
            <a:pPr algn="ctr"/>
            <a:r>
              <a:rPr lang="en-IN" b="1" dirty="0">
                <a:solidFill>
                  <a:schemeClr val="tx1"/>
                </a:solidFill>
                <a:latin typeface="Times New Roman" panose="02020603050405020304" pitchFamily="18" charset="0"/>
                <a:cs typeface="Times New Roman" panose="02020603050405020304" pitchFamily="18" charset="0"/>
              </a:rPr>
              <a:t>R</a:t>
            </a:r>
            <a:r>
              <a:rPr lang="en-IN" b="1" dirty="0">
                <a:latin typeface="Times New Roman" panose="02020603050405020304" pitchFamily="18" charset="0"/>
                <a:cs typeface="Times New Roman" panose="02020603050405020304" pitchFamily="18" charset="0"/>
              </a:rPr>
              <a:t>egion wise Sale</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7176B3C-9BC9-0EE4-058E-5720E5FED636}"/>
              </a:ext>
            </a:extLst>
          </p:cNvPr>
          <p:cNvSpPr txBox="1"/>
          <p:nvPr/>
        </p:nvSpPr>
        <p:spPr>
          <a:xfrm>
            <a:off x="254470" y="318767"/>
            <a:ext cx="9259584" cy="707886"/>
          </a:xfrm>
          <a:prstGeom prst="rect">
            <a:avLst/>
          </a:prstGeom>
          <a:noFill/>
        </p:spPr>
        <p:txBody>
          <a:bodyPr wrap="square">
            <a:spAutoFit/>
          </a:bodyPr>
          <a:lstStyle/>
          <a:p>
            <a:pPr marL="571500" indent="-571500">
              <a:buFont typeface="Wingdings" panose="05000000000000000000" pitchFamily="2" charset="2"/>
              <a:buChar char="v"/>
            </a:pPr>
            <a:r>
              <a:rPr lang="en-IN" sz="4000" dirty="0"/>
              <a:t>Key Performance Indicators (KPIs)</a:t>
            </a:r>
          </a:p>
        </p:txBody>
      </p:sp>
    </p:spTree>
    <p:extLst>
      <p:ext uri="{BB962C8B-B14F-4D97-AF65-F5344CB8AC3E}">
        <p14:creationId xmlns:p14="http://schemas.microsoft.com/office/powerpoint/2010/main" val="115251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9F8AD13-1450-7F4B-9C0C-5EB672E47DF3}"/>
              </a:ext>
            </a:extLst>
          </p:cNvPr>
          <p:cNvSpPr>
            <a:spLocks noGrp="1"/>
          </p:cNvSpPr>
          <p:nvPr>
            <p:ph idx="1"/>
          </p:nvPr>
        </p:nvSpPr>
        <p:spPr/>
        <p:txBody>
          <a:bodyPr/>
          <a:lstStyle/>
          <a:p>
            <a:endParaRPr lang="en-US" dirty="0"/>
          </a:p>
          <a:p>
            <a:endParaRPr lang="en-IN" dirty="0"/>
          </a:p>
        </p:txBody>
      </p:sp>
      <p:sp>
        <p:nvSpPr>
          <p:cNvPr id="8" name="TextBox 7">
            <a:extLst>
              <a:ext uri="{FF2B5EF4-FFF2-40B4-BE49-F238E27FC236}">
                <a16:creationId xmlns:a16="http://schemas.microsoft.com/office/drawing/2014/main" id="{DAD8E904-C0E5-5F7A-8AAB-C11FCCAABC2D}"/>
              </a:ext>
            </a:extLst>
          </p:cNvPr>
          <p:cNvSpPr txBox="1"/>
          <p:nvPr/>
        </p:nvSpPr>
        <p:spPr>
          <a:xfrm>
            <a:off x="3048778" y="3235003"/>
            <a:ext cx="6097554" cy="369332"/>
          </a:xfrm>
          <a:prstGeom prst="rect">
            <a:avLst/>
          </a:prstGeom>
          <a:noFill/>
        </p:spPr>
        <p:txBody>
          <a:bodyPr wrap="square">
            <a:spAutoFit/>
          </a:bodyPr>
          <a:lstStyle/>
          <a:p>
            <a:endParaRPr lang="en-US" dirty="0"/>
          </a:p>
        </p:txBody>
      </p:sp>
      <p:sp>
        <p:nvSpPr>
          <p:cNvPr id="11" name="TextBox 61">
            <a:extLst>
              <a:ext uri="{FF2B5EF4-FFF2-40B4-BE49-F238E27FC236}">
                <a16:creationId xmlns:a16="http://schemas.microsoft.com/office/drawing/2014/main" id="{00000000-0008-0000-0C00-00003E000000}"/>
              </a:ext>
            </a:extLst>
          </p:cNvPr>
          <p:cNvSpPr txBox="1"/>
          <p:nvPr/>
        </p:nvSpPr>
        <p:spPr>
          <a:xfrm>
            <a:off x="699872" y="1083021"/>
            <a:ext cx="4072479" cy="32666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2400" b="1" dirty="0">
                <a:solidFill>
                  <a:schemeClr val="tx1"/>
                </a:solidFill>
                <a:latin typeface="Times New Roman" panose="02020603050405020304" pitchFamily="18" charset="0"/>
                <a:cs typeface="Times New Roman" panose="02020603050405020304" pitchFamily="18" charset="0"/>
              </a:rPr>
              <a:t>Top 5 Store wise Sales</a:t>
            </a:r>
          </a:p>
        </p:txBody>
      </p:sp>
      <p:pic>
        <p:nvPicPr>
          <p:cNvPr id="21" name="Graphic 20">
            <a:extLst>
              <a:ext uri="{FF2B5EF4-FFF2-40B4-BE49-F238E27FC236}">
                <a16:creationId xmlns:a16="http://schemas.microsoft.com/office/drawing/2014/main" id="{5288EE3F-3211-FE59-5449-1849EFAC64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6677" y="1883322"/>
            <a:ext cx="4866600" cy="3685270"/>
          </a:xfrm>
          <a:prstGeom prst="rect">
            <a:avLst/>
          </a:prstGeom>
        </p:spPr>
      </p:pic>
      <p:sp>
        <p:nvSpPr>
          <p:cNvPr id="23" name="TextBox 22">
            <a:extLst>
              <a:ext uri="{FF2B5EF4-FFF2-40B4-BE49-F238E27FC236}">
                <a16:creationId xmlns:a16="http://schemas.microsoft.com/office/drawing/2014/main" id="{2C82C749-7CBE-1E0B-A64E-E70BCF425A16}"/>
              </a:ext>
            </a:extLst>
          </p:cNvPr>
          <p:cNvSpPr txBox="1"/>
          <p:nvPr/>
        </p:nvSpPr>
        <p:spPr>
          <a:xfrm>
            <a:off x="4805505" y="1117615"/>
            <a:ext cx="6097772"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Purchase  Method </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28" name="Graphic 27">
            <a:extLst>
              <a:ext uri="{FF2B5EF4-FFF2-40B4-BE49-F238E27FC236}">
                <a16:creationId xmlns:a16="http://schemas.microsoft.com/office/drawing/2014/main" id="{C3536D98-7DF5-D26D-5E10-A220E3B116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521" y="1883322"/>
            <a:ext cx="4819267" cy="3773510"/>
          </a:xfrm>
          <a:prstGeom prst="rect">
            <a:avLst/>
          </a:prstGeom>
        </p:spPr>
      </p:pic>
    </p:spTree>
    <p:extLst>
      <p:ext uri="{BB962C8B-B14F-4D97-AF65-F5344CB8AC3E}">
        <p14:creationId xmlns:p14="http://schemas.microsoft.com/office/powerpoint/2010/main" val="238165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E622ED-56A4-54C7-8A85-0E50993E1BED}"/>
              </a:ext>
            </a:extLst>
          </p:cNvPr>
          <p:cNvSpPr txBox="1"/>
          <p:nvPr/>
        </p:nvSpPr>
        <p:spPr>
          <a:xfrm>
            <a:off x="522514" y="6288833"/>
            <a:ext cx="4655976" cy="401216"/>
          </a:xfrm>
          <a:prstGeom prst="rect">
            <a:avLst/>
          </a:prstGeom>
          <a:noFill/>
        </p:spPr>
        <p:txBody>
          <a:bodyPr wrap="square" rtlCol="0">
            <a:spAutoFit/>
          </a:bodyPr>
          <a:lstStyle/>
          <a:p>
            <a:endParaRPr lang="en-IN" dirty="0"/>
          </a:p>
        </p:txBody>
      </p:sp>
      <p:pic>
        <p:nvPicPr>
          <p:cNvPr id="3" name="Graphic 2">
            <a:extLst>
              <a:ext uri="{FF2B5EF4-FFF2-40B4-BE49-F238E27FC236}">
                <a16:creationId xmlns:a16="http://schemas.microsoft.com/office/drawing/2014/main" id="{EE4512FA-EEA8-8CEE-D384-A5E00886118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48" r="1948"/>
          <a:stretch/>
        </p:blipFill>
        <p:spPr>
          <a:xfrm>
            <a:off x="746165" y="1430079"/>
            <a:ext cx="10332960" cy="4747840"/>
          </a:xfrm>
          <a:prstGeom prst="rect">
            <a:avLst/>
          </a:prstGeom>
        </p:spPr>
      </p:pic>
      <p:sp>
        <p:nvSpPr>
          <p:cNvPr id="11" name="TextBox 10">
            <a:extLst>
              <a:ext uri="{FF2B5EF4-FFF2-40B4-BE49-F238E27FC236}">
                <a16:creationId xmlns:a16="http://schemas.microsoft.com/office/drawing/2014/main" id="{58363240-0C03-CE45-50F0-BD8A90BC0531}"/>
              </a:ext>
            </a:extLst>
          </p:cNvPr>
          <p:cNvSpPr txBox="1"/>
          <p:nvPr/>
        </p:nvSpPr>
        <p:spPr>
          <a:xfrm>
            <a:off x="2581053" y="949833"/>
            <a:ext cx="6097772"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Year , Quarter , Month  wise Sale </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95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6F-D89B-9C09-0AAD-6BC08F39EF49}"/>
              </a:ext>
            </a:extLst>
          </p:cNvPr>
          <p:cNvSpPr>
            <a:spLocks noGrp="1"/>
          </p:cNvSpPr>
          <p:nvPr>
            <p:ph type="title"/>
          </p:nvPr>
        </p:nvSpPr>
        <p:spPr/>
        <p:txBody>
          <a:bodyPr/>
          <a:lstStyle/>
          <a:p>
            <a:pPr marL="571500" indent="-571500">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Excel Dashboard</a:t>
            </a:r>
          </a:p>
        </p:txBody>
      </p:sp>
      <p:pic>
        <p:nvPicPr>
          <p:cNvPr id="6" name="Picture 5">
            <a:extLst>
              <a:ext uri="{FF2B5EF4-FFF2-40B4-BE49-F238E27FC236}">
                <a16:creationId xmlns:a16="http://schemas.microsoft.com/office/drawing/2014/main" id="{A2D4EB58-552B-D518-CE4B-872758B8001B}"/>
              </a:ext>
            </a:extLst>
          </p:cNvPr>
          <p:cNvPicPr>
            <a:picLocks noChangeAspect="1"/>
          </p:cNvPicPr>
          <p:nvPr/>
        </p:nvPicPr>
        <p:blipFill>
          <a:blip r:embed="rId2"/>
          <a:stretch>
            <a:fillRect/>
          </a:stretch>
        </p:blipFill>
        <p:spPr>
          <a:xfrm>
            <a:off x="365876" y="1251214"/>
            <a:ext cx="11057578" cy="5154067"/>
          </a:xfrm>
          <a:prstGeom prst="rect">
            <a:avLst/>
          </a:prstGeom>
        </p:spPr>
      </p:pic>
    </p:spTree>
    <p:extLst>
      <p:ext uri="{BB962C8B-B14F-4D97-AF65-F5344CB8AC3E}">
        <p14:creationId xmlns:p14="http://schemas.microsoft.com/office/powerpoint/2010/main" val="185900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119EC-2498-B4C2-5AF5-68CED390BD4D}"/>
              </a:ext>
            </a:extLst>
          </p:cNvPr>
          <p:cNvSpPr txBox="1"/>
          <p:nvPr/>
        </p:nvSpPr>
        <p:spPr>
          <a:xfrm>
            <a:off x="737172" y="462606"/>
            <a:ext cx="8920536" cy="707886"/>
          </a:xfrm>
          <a:prstGeom prst="rect">
            <a:avLst/>
          </a:prstGeom>
          <a:noFill/>
        </p:spPr>
        <p:txBody>
          <a:bodyPr wrap="square">
            <a:spAutoFit/>
          </a:bodyPr>
          <a:lstStyle/>
          <a:p>
            <a:pPr marL="571500" indent="-571500">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Excel Dashboard </a:t>
            </a:r>
            <a:r>
              <a:rPr lang="en-IN" sz="2400" dirty="0">
                <a:latin typeface="Times New Roman" panose="02020603050405020304" pitchFamily="18" charset="0"/>
                <a:cs typeface="Times New Roman" panose="02020603050405020304" pitchFamily="18" charset="0"/>
              </a:rPr>
              <a:t>(Inventory)</a:t>
            </a:r>
            <a:endParaRPr lang="en-IN" sz="2400" dirty="0"/>
          </a:p>
        </p:txBody>
      </p:sp>
      <p:pic>
        <p:nvPicPr>
          <p:cNvPr id="4" name="Picture 3">
            <a:extLst>
              <a:ext uri="{FF2B5EF4-FFF2-40B4-BE49-F238E27FC236}">
                <a16:creationId xmlns:a16="http://schemas.microsoft.com/office/drawing/2014/main" id="{108A35DC-5B8B-757D-572A-4165CDEFA431}"/>
              </a:ext>
            </a:extLst>
          </p:cNvPr>
          <p:cNvPicPr>
            <a:picLocks noChangeAspect="1"/>
          </p:cNvPicPr>
          <p:nvPr/>
        </p:nvPicPr>
        <p:blipFill>
          <a:blip r:embed="rId2"/>
          <a:stretch>
            <a:fillRect/>
          </a:stretch>
        </p:blipFill>
        <p:spPr>
          <a:xfrm>
            <a:off x="737172" y="1242395"/>
            <a:ext cx="10234547" cy="5036485"/>
          </a:xfrm>
          <a:prstGeom prst="rect">
            <a:avLst/>
          </a:prstGeom>
        </p:spPr>
      </p:pic>
    </p:spTree>
    <p:extLst>
      <p:ext uri="{BB962C8B-B14F-4D97-AF65-F5344CB8AC3E}">
        <p14:creationId xmlns:p14="http://schemas.microsoft.com/office/powerpoint/2010/main" val="17649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B9B-8EDE-FCE9-C24E-C1BE6E1ECFEA}"/>
              </a:ext>
            </a:extLst>
          </p:cNvPr>
          <p:cNvSpPr>
            <a:spLocks noGrp="1"/>
          </p:cNvSpPr>
          <p:nvPr>
            <p:ph type="title"/>
          </p:nvPr>
        </p:nvSpPr>
        <p:spPr/>
        <p:txBody>
          <a:bodyPr/>
          <a:lstStyle/>
          <a:p>
            <a:pPr marL="571500" indent="-571500">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Tableau  Dashboard</a:t>
            </a:r>
          </a:p>
        </p:txBody>
      </p:sp>
      <p:pic>
        <p:nvPicPr>
          <p:cNvPr id="6" name="Picture 5">
            <a:extLst>
              <a:ext uri="{FF2B5EF4-FFF2-40B4-BE49-F238E27FC236}">
                <a16:creationId xmlns:a16="http://schemas.microsoft.com/office/drawing/2014/main" id="{4AF555F5-FBFC-92E3-AA31-8F4B0D62D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77" y="1232900"/>
            <a:ext cx="10089222" cy="5429892"/>
          </a:xfrm>
          <a:prstGeom prst="rect">
            <a:avLst/>
          </a:prstGeom>
        </p:spPr>
      </p:pic>
    </p:spTree>
    <p:extLst>
      <p:ext uri="{BB962C8B-B14F-4D97-AF65-F5344CB8AC3E}">
        <p14:creationId xmlns:p14="http://schemas.microsoft.com/office/powerpoint/2010/main" val="384197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2E11-AB51-707D-518B-8FCB04AD4A49}"/>
              </a:ext>
            </a:extLst>
          </p:cNvPr>
          <p:cNvSpPr>
            <a:spLocks noGrp="1"/>
          </p:cNvSpPr>
          <p:nvPr>
            <p:ph type="title"/>
          </p:nvPr>
        </p:nvSpPr>
        <p:spPr/>
        <p:txBody>
          <a:bodyPr/>
          <a:lstStyle/>
          <a:p>
            <a:pPr marL="571500" indent="-571500">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Power BI  Dashboard</a:t>
            </a:r>
          </a:p>
        </p:txBody>
      </p:sp>
      <p:pic>
        <p:nvPicPr>
          <p:cNvPr id="5" name="Picture 4">
            <a:extLst>
              <a:ext uri="{FF2B5EF4-FFF2-40B4-BE49-F238E27FC236}">
                <a16:creationId xmlns:a16="http://schemas.microsoft.com/office/drawing/2014/main" id="{9E00127B-6FB3-DDC5-58DC-026F38EA0143}"/>
              </a:ext>
            </a:extLst>
          </p:cNvPr>
          <p:cNvPicPr>
            <a:picLocks noChangeAspect="1"/>
          </p:cNvPicPr>
          <p:nvPr/>
        </p:nvPicPr>
        <p:blipFill>
          <a:blip r:embed="rId2"/>
          <a:stretch>
            <a:fillRect/>
          </a:stretch>
        </p:blipFill>
        <p:spPr>
          <a:xfrm>
            <a:off x="743983" y="1152983"/>
            <a:ext cx="10059272" cy="5662151"/>
          </a:xfrm>
          <a:prstGeom prst="rect">
            <a:avLst/>
          </a:prstGeom>
        </p:spPr>
      </p:pic>
    </p:spTree>
    <p:extLst>
      <p:ext uri="{BB962C8B-B14F-4D97-AF65-F5344CB8AC3E}">
        <p14:creationId xmlns:p14="http://schemas.microsoft.com/office/powerpoint/2010/main" val="1408877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1293</TotalTime>
  <Words>382</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vt:lpstr>
      <vt:lpstr>SUPPLY CHAIN MANAGEMENT </vt:lpstr>
      <vt:lpstr>Executive Summary</vt:lpstr>
      <vt:lpstr>PowerPoint Presentation</vt:lpstr>
      <vt:lpstr>PowerPoint Presentation</vt:lpstr>
      <vt:lpstr>PowerPoint Presentation</vt:lpstr>
      <vt:lpstr>Excel Dashboard</vt:lpstr>
      <vt:lpstr>PowerPoint Presentation</vt:lpstr>
      <vt:lpstr>Tableau  Dashboard</vt:lpstr>
      <vt:lpstr>Power BI  Dashboard</vt:lpstr>
      <vt:lpstr>PowerPoint Presentation</vt:lpstr>
      <vt:lpstr>PowerPoint Presentation</vt:lpstr>
      <vt:lpstr>Key Takeaways</vt:lpstr>
      <vt:lpstr>Key Achievements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Company Performance Overview</dc:title>
  <dc:creator>DDR</dc:creator>
  <cp:lastModifiedBy>Vaibhav Joge</cp:lastModifiedBy>
  <cp:revision>24</cp:revision>
  <dcterms:created xsi:type="dcterms:W3CDTF">2024-05-30T10:10:16Z</dcterms:created>
  <dcterms:modified xsi:type="dcterms:W3CDTF">2024-08-18T07:59:14Z</dcterms:modified>
</cp:coreProperties>
</file>