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1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80" r:id="rId26"/>
    <p:sldId id="297" r:id="rId27"/>
    <p:sldId id="296" r:id="rId28"/>
    <p:sldId id="299" r:id="rId29"/>
    <p:sldId id="298" r:id="rId30"/>
    <p:sldId id="300" r:id="rId31"/>
    <p:sldId id="301" r:id="rId32"/>
    <p:sldId id="302" r:id="rId33"/>
    <p:sldId id="303" r:id="rId34"/>
    <p:sldId id="304" r:id="rId3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767"/>
  </p:normalViewPr>
  <p:slideViewPr>
    <p:cSldViewPr snapToGrid="0">
      <p:cViewPr>
        <p:scale>
          <a:sx n="105" d="100"/>
          <a:sy n="105" d="100"/>
        </p:scale>
        <p:origin x="2416" y="-8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0BB13-AFD2-7C46-BF07-F9A4C02FA754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96E0-06C5-7048-A885-9561A0B5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96E0-06C5-7048-A885-9561A0B57E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4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84" indent="0" algn="ctr">
              <a:buNone/>
              <a:defRPr sz="1700"/>
            </a:lvl2pPr>
            <a:lvl3pPr marL="777167" indent="0" algn="ctr">
              <a:buNone/>
              <a:defRPr sz="1530"/>
            </a:lvl3pPr>
            <a:lvl4pPr marL="1165750" indent="0" algn="ctr">
              <a:buNone/>
              <a:defRPr sz="1360"/>
            </a:lvl4pPr>
            <a:lvl5pPr marL="1554334" indent="0" algn="ctr">
              <a:buNone/>
              <a:defRPr sz="1360"/>
            </a:lvl5pPr>
            <a:lvl6pPr marL="1942918" indent="0" algn="ctr">
              <a:buNone/>
              <a:defRPr sz="1360"/>
            </a:lvl6pPr>
            <a:lvl7pPr marL="2331501" indent="0" algn="ctr">
              <a:buNone/>
              <a:defRPr sz="1360"/>
            </a:lvl7pPr>
            <a:lvl8pPr marL="2720085" indent="0" algn="ctr">
              <a:buNone/>
              <a:defRPr sz="1360"/>
            </a:lvl8pPr>
            <a:lvl9pPr marL="3108668" indent="0" algn="ctr">
              <a:buNone/>
              <a:defRPr sz="1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5" y="535518"/>
            <a:ext cx="1675924" cy="85240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5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7" y="6731216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584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167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75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334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2918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501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085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668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9" y="2677584"/>
            <a:ext cx="3303270" cy="63819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22"/>
            <a:ext cx="6703695" cy="19441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84" indent="0">
              <a:buNone/>
              <a:defRPr sz="1700" b="1"/>
            </a:lvl2pPr>
            <a:lvl3pPr marL="777167" indent="0">
              <a:buNone/>
              <a:defRPr sz="1530" b="1"/>
            </a:lvl3pPr>
            <a:lvl4pPr marL="1165750" indent="0">
              <a:buNone/>
              <a:defRPr sz="1360" b="1"/>
            </a:lvl4pPr>
            <a:lvl5pPr marL="1554334" indent="0">
              <a:buNone/>
              <a:defRPr sz="1360" b="1"/>
            </a:lvl5pPr>
            <a:lvl6pPr marL="1942918" indent="0">
              <a:buNone/>
              <a:defRPr sz="1360" b="1"/>
            </a:lvl6pPr>
            <a:lvl7pPr marL="2331501" indent="0">
              <a:buNone/>
              <a:defRPr sz="1360" b="1"/>
            </a:lvl7pPr>
            <a:lvl8pPr marL="2720085" indent="0">
              <a:buNone/>
              <a:defRPr sz="1360" b="1"/>
            </a:lvl8pPr>
            <a:lvl9pPr marL="3108668" indent="0">
              <a:buNone/>
              <a:defRPr sz="1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84" indent="0">
              <a:buNone/>
              <a:defRPr sz="1700" b="1"/>
            </a:lvl2pPr>
            <a:lvl3pPr marL="777167" indent="0">
              <a:buNone/>
              <a:defRPr sz="1530" b="1"/>
            </a:lvl3pPr>
            <a:lvl4pPr marL="1165750" indent="0">
              <a:buNone/>
              <a:defRPr sz="1360" b="1"/>
            </a:lvl4pPr>
            <a:lvl5pPr marL="1554334" indent="0">
              <a:buNone/>
              <a:defRPr sz="1360" b="1"/>
            </a:lvl5pPr>
            <a:lvl6pPr marL="1942918" indent="0">
              <a:buNone/>
              <a:defRPr sz="1360" b="1"/>
            </a:lvl6pPr>
            <a:lvl7pPr marL="2331501" indent="0">
              <a:buNone/>
              <a:defRPr sz="1360" b="1"/>
            </a:lvl7pPr>
            <a:lvl8pPr marL="2720085" indent="0">
              <a:buNone/>
              <a:defRPr sz="1360" b="1"/>
            </a:lvl8pPr>
            <a:lvl9pPr marL="3108668" indent="0">
              <a:buNone/>
              <a:defRPr sz="1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9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584" indent="0">
              <a:buNone/>
              <a:defRPr sz="1190"/>
            </a:lvl2pPr>
            <a:lvl3pPr marL="777167" indent="0">
              <a:buNone/>
              <a:defRPr sz="1020"/>
            </a:lvl3pPr>
            <a:lvl4pPr marL="1165750" indent="0">
              <a:buNone/>
              <a:defRPr sz="850"/>
            </a:lvl4pPr>
            <a:lvl5pPr marL="1554334" indent="0">
              <a:buNone/>
              <a:defRPr sz="850"/>
            </a:lvl5pPr>
            <a:lvl6pPr marL="1942918" indent="0">
              <a:buNone/>
              <a:defRPr sz="850"/>
            </a:lvl6pPr>
            <a:lvl7pPr marL="2331501" indent="0">
              <a:buNone/>
              <a:defRPr sz="850"/>
            </a:lvl7pPr>
            <a:lvl8pPr marL="2720085" indent="0">
              <a:buNone/>
              <a:defRPr sz="850"/>
            </a:lvl8pPr>
            <a:lvl9pPr marL="3108668" indent="0">
              <a:buNone/>
              <a:defRPr sz="8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9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584" indent="0">
              <a:buNone/>
              <a:defRPr sz="2380"/>
            </a:lvl2pPr>
            <a:lvl3pPr marL="777167" indent="0">
              <a:buNone/>
              <a:defRPr sz="2040"/>
            </a:lvl3pPr>
            <a:lvl4pPr marL="1165750" indent="0">
              <a:buNone/>
              <a:defRPr sz="1700"/>
            </a:lvl4pPr>
            <a:lvl5pPr marL="1554334" indent="0">
              <a:buNone/>
              <a:defRPr sz="1700"/>
            </a:lvl5pPr>
            <a:lvl6pPr marL="1942918" indent="0">
              <a:buNone/>
              <a:defRPr sz="1700"/>
            </a:lvl6pPr>
            <a:lvl7pPr marL="2331501" indent="0">
              <a:buNone/>
              <a:defRPr sz="1700"/>
            </a:lvl7pPr>
            <a:lvl8pPr marL="2720085" indent="0">
              <a:buNone/>
              <a:defRPr sz="1700"/>
            </a:lvl8pPr>
            <a:lvl9pPr marL="3108668" indent="0">
              <a:buNone/>
              <a:defRPr sz="17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584" indent="0">
              <a:buNone/>
              <a:defRPr sz="1190"/>
            </a:lvl2pPr>
            <a:lvl3pPr marL="777167" indent="0">
              <a:buNone/>
              <a:defRPr sz="1020"/>
            </a:lvl3pPr>
            <a:lvl4pPr marL="1165750" indent="0">
              <a:buNone/>
              <a:defRPr sz="850"/>
            </a:lvl4pPr>
            <a:lvl5pPr marL="1554334" indent="0">
              <a:buNone/>
              <a:defRPr sz="850"/>
            </a:lvl5pPr>
            <a:lvl6pPr marL="1942918" indent="0">
              <a:buNone/>
              <a:defRPr sz="850"/>
            </a:lvl6pPr>
            <a:lvl7pPr marL="2331501" indent="0">
              <a:buNone/>
              <a:defRPr sz="850"/>
            </a:lvl7pPr>
            <a:lvl8pPr marL="2720085" indent="0">
              <a:buNone/>
              <a:defRPr sz="850"/>
            </a:lvl8pPr>
            <a:lvl9pPr marL="3108668" indent="0">
              <a:buNone/>
              <a:defRPr sz="8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2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2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52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2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167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92" indent="-194292" algn="l" defTabSz="77716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876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459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042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626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210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794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376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960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84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167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750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334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918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501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085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668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2A0C299D-8501-F39D-115B-7FB481A0679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1E00EE9-4107-6631-0E05-AC3014839E61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CAA7D36C-E522-0189-1F96-E566E1241E32}"/>
              </a:ext>
            </a:extLst>
          </p:cNvPr>
          <p:cNvSpPr txBox="1"/>
          <p:nvPr/>
        </p:nvSpPr>
        <p:spPr>
          <a:xfrm>
            <a:off x="3538461" y="2607904"/>
            <a:ext cx="695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80" dirty="0">
                <a:latin typeface="Georgia"/>
                <a:cs typeface="Georgia"/>
              </a:rPr>
              <a:t>R</a:t>
            </a:r>
            <a:r>
              <a:rPr sz="1400" cap="small" spc="80" dirty="0">
                <a:latin typeface="Georgia"/>
                <a:cs typeface="Georgia"/>
              </a:rPr>
              <a:t>eport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547C2CBE-DE10-9D23-39B9-780E93EA6714}"/>
              </a:ext>
            </a:extLst>
          </p:cNvPr>
          <p:cNvSpPr/>
          <p:nvPr/>
        </p:nvSpPr>
        <p:spPr>
          <a:xfrm>
            <a:off x="914401" y="3464968"/>
            <a:ext cx="5943601" cy="15239"/>
          </a:xfrm>
          <a:custGeom>
            <a:avLst/>
            <a:gdLst/>
            <a:ahLst/>
            <a:cxnLst/>
            <a:rect l="l" t="t" r="r" b="b"/>
            <a:pathLst>
              <a:path w="5943600" h="15239">
                <a:moveTo>
                  <a:pt x="5943600" y="0"/>
                </a:moveTo>
                <a:lnTo>
                  <a:pt x="0" y="0"/>
                </a:lnTo>
                <a:lnTo>
                  <a:pt x="0" y="15189"/>
                </a:lnTo>
                <a:lnTo>
                  <a:pt x="5943600" y="15189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ACC7065C-A053-73F6-7F5B-04C774B61A38}"/>
              </a:ext>
            </a:extLst>
          </p:cNvPr>
          <p:cNvSpPr txBox="1"/>
          <p:nvPr/>
        </p:nvSpPr>
        <p:spPr>
          <a:xfrm>
            <a:off x="167181" y="3632109"/>
            <a:ext cx="7338291" cy="254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6223" marR="5080" indent="-2264160" algn="ctr">
              <a:lnSpc>
                <a:spcPct val="120400"/>
              </a:lnSpc>
              <a:spcBef>
                <a:spcPts val="100"/>
              </a:spcBef>
            </a:pPr>
            <a:r>
              <a:rPr lang="en-IN" sz="1400" dirty="0"/>
              <a:t>2D Poisson Equation: Numerical Solutions via Finite Differences</a:t>
            </a:r>
            <a:endParaRPr lang="en-IN" sz="14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67DC406B-7533-835B-4FB5-E2AFA14B9743}"/>
              </a:ext>
            </a:extLst>
          </p:cNvPr>
          <p:cNvSpPr/>
          <p:nvPr/>
        </p:nvSpPr>
        <p:spPr>
          <a:xfrm>
            <a:off x="914401" y="4125431"/>
            <a:ext cx="5943601" cy="15239"/>
          </a:xfrm>
          <a:custGeom>
            <a:avLst/>
            <a:gdLst/>
            <a:ahLst/>
            <a:cxnLst/>
            <a:rect l="l" t="t" r="r" b="b"/>
            <a:pathLst>
              <a:path w="5943600" h="15239">
                <a:moveTo>
                  <a:pt x="5943600" y="0"/>
                </a:moveTo>
                <a:lnTo>
                  <a:pt x="0" y="0"/>
                </a:lnTo>
                <a:lnTo>
                  <a:pt x="0" y="15189"/>
                </a:lnTo>
                <a:lnTo>
                  <a:pt x="5943600" y="15189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84D07830-1615-4730-70A4-F7B27F05302E}"/>
              </a:ext>
            </a:extLst>
          </p:cNvPr>
          <p:cNvSpPr txBox="1"/>
          <p:nvPr/>
        </p:nvSpPr>
        <p:spPr>
          <a:xfrm>
            <a:off x="995819" y="4512577"/>
            <a:ext cx="1263015" cy="47128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spcBef>
                <a:spcPts val="395"/>
              </a:spcBef>
            </a:pPr>
            <a:r>
              <a:rPr sz="1200" i="1" spc="-10" dirty="0">
                <a:latin typeface="Palatino Linotype"/>
                <a:cs typeface="Palatino Linotype"/>
              </a:rPr>
              <a:t>Student</a:t>
            </a:r>
            <a:endParaRPr lang="en-US" sz="1200" i="1" spc="-10" dirty="0">
              <a:latin typeface="Palatino Linotype"/>
              <a:cs typeface="Palatino Linotype"/>
            </a:endParaRPr>
          </a:p>
          <a:p>
            <a:pPr marL="12700">
              <a:spcBef>
                <a:spcPts val="395"/>
              </a:spcBef>
            </a:pPr>
            <a:r>
              <a:rPr lang="en-IN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Vaibhav Mangroliya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4F16FBEF-71EF-5BC3-5B33-9DA79FCCB671}"/>
              </a:ext>
            </a:extLst>
          </p:cNvPr>
          <p:cNvSpPr txBox="1"/>
          <p:nvPr/>
        </p:nvSpPr>
        <p:spPr>
          <a:xfrm>
            <a:off x="4884812" y="4527338"/>
            <a:ext cx="1892582" cy="454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3182" algn="r">
              <a:lnSpc>
                <a:spcPct val="120400"/>
              </a:lnSpc>
              <a:spcBef>
                <a:spcPts val="100"/>
              </a:spcBef>
            </a:pPr>
            <a:r>
              <a:rPr lang="en-IN" sz="1200" i="1" spc="-10" dirty="0">
                <a:latin typeface="Palatino Linotype"/>
                <a:cs typeface="Palatino Linotype"/>
              </a:rPr>
              <a:t>Professors</a:t>
            </a:r>
          </a:p>
          <a:p>
            <a:pPr marL="12700" marR="5080" indent="563182" algn="r">
              <a:lnSpc>
                <a:spcPct val="120400"/>
              </a:lnSpc>
              <a:spcBef>
                <a:spcPts val="100"/>
              </a:spcBef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BERIOT 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Hadrien</a:t>
            </a:r>
            <a:endParaRPr lang="en-IN" sz="1200" dirty="0">
              <a:latin typeface="Times New Roman"/>
              <a:cs typeface="Times New Roman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9D2B8F84-DE79-73BD-C18D-4544CD65E9E6}"/>
              </a:ext>
            </a:extLst>
          </p:cNvPr>
          <p:cNvSpPr txBox="1"/>
          <p:nvPr/>
        </p:nvSpPr>
        <p:spPr>
          <a:xfrm>
            <a:off x="2956502" y="5984339"/>
            <a:ext cx="1759650" cy="6944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spcBef>
                <a:spcPts val="434"/>
              </a:spcBef>
            </a:pPr>
            <a:r>
              <a:rPr lang="en-US" sz="1400" b="1" spc="45" dirty="0">
                <a:latin typeface="Georgia"/>
                <a:cs typeface="Georgia"/>
              </a:rPr>
              <a:t>NUMERICAL ANALYSIS</a:t>
            </a:r>
            <a:endParaRPr sz="1400" dirty="0">
              <a:latin typeface="Georgia"/>
              <a:cs typeface="Georgia"/>
            </a:endParaRPr>
          </a:p>
          <a:p>
            <a:pPr algn="ctr">
              <a:spcBef>
                <a:spcPts val="253"/>
              </a:spcBef>
            </a:pPr>
            <a:r>
              <a:rPr lang="en-IN" sz="1100" dirty="0">
                <a:latin typeface="Times New Roman"/>
                <a:cs typeface="Times New Roman"/>
              </a:rPr>
              <a:t>January</a:t>
            </a:r>
            <a:r>
              <a:rPr lang="en-IN" sz="1100" spc="204" dirty="0">
                <a:latin typeface="Times New Roman"/>
                <a:cs typeface="Times New Roman"/>
              </a:rPr>
              <a:t> 30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202</a:t>
            </a:r>
            <a:r>
              <a:rPr lang="en-US" sz="1100" spc="-20" dirty="0">
                <a:latin typeface="Times New Roman"/>
                <a:cs typeface="Times New Roman"/>
              </a:rPr>
              <a:t>5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C93BE428-A0EE-00CE-B56D-74F97EA21920}"/>
              </a:ext>
            </a:extLst>
          </p:cNvPr>
          <p:cNvSpPr txBox="1"/>
          <p:nvPr/>
        </p:nvSpPr>
        <p:spPr>
          <a:xfrm>
            <a:off x="3836327" y="943666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E29423B4-9791-04CB-A426-5AB8C26ECCE5}"/>
              </a:ext>
            </a:extLst>
          </p:cNvPr>
          <p:cNvSpPr txBox="1"/>
          <p:nvPr/>
        </p:nvSpPr>
        <p:spPr>
          <a:xfrm>
            <a:off x="4884811" y="9436668"/>
            <a:ext cx="1986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Vaibhav Mangroliya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0" name="object 4">
            <a:extLst>
              <a:ext uri="{FF2B5EF4-FFF2-40B4-BE49-F238E27FC236}">
                <a16:creationId xmlns:a16="http://schemas.microsoft.com/office/drawing/2014/main" id="{1014D0ED-C8C4-550A-1DE4-0759CD58DF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0" y="925347"/>
            <a:ext cx="1549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9E58C-7A41-6CE3-249C-B5581435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56C8BFB4-505D-D750-D702-208FD0992B5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81082D1-B3E6-69CE-6F0C-A357276CC6D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28C9F7C9-2E6D-A12C-92A1-DFCC60C31E6B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2E155BCA-B6BA-873E-3A63-451E91E0E919}"/>
              </a:ext>
            </a:extLst>
          </p:cNvPr>
          <p:cNvSpPr txBox="1"/>
          <p:nvPr/>
        </p:nvSpPr>
        <p:spPr>
          <a:xfrm>
            <a:off x="3836326" y="9597088"/>
            <a:ext cx="25544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787AAC-AC7D-39B3-BAF2-D3E7A2B1988F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87175EA-FC28-67BD-9D62-D7917BD39984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CE704B3-E302-287A-9124-8BE09486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8" y="3717509"/>
            <a:ext cx="7329584" cy="5826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A36CAD-05A1-05FF-391B-86374FDB0EB7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967700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US" sz="2400" dirty="0"/>
                  <a:t>4. </a:t>
                </a:r>
                <a:r>
                  <a:rPr lang="en-IN" sz="2400" b="1" dirty="0"/>
                  <a:t>Apply Boundary Conditions:</a:t>
                </a:r>
              </a:p>
              <a:p>
                <a:endParaRPr lang="en-IN" sz="2400" b="1" dirty="0"/>
              </a:p>
              <a:p>
                <a:r>
                  <a:rPr lang="en-IN" sz="2000" dirty="0"/>
                  <a:t>Since the problem has Dirichlet boundary conditions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 dirty="0"/>
                  <a:t> on the edges), these conditions are incorporated into the equations.</a:t>
                </a:r>
              </a:p>
              <a:p>
                <a:r>
                  <a:rPr lang="en-IN" sz="2000" b="1" dirty="0"/>
                  <a:t>			i.e.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A36CAD-05A1-05FF-391B-86374FDB0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9677008"/>
              </a:xfrm>
              <a:prstGeom prst="rect">
                <a:avLst/>
              </a:prstGeom>
              <a:blipFill>
                <a:blip r:embed="rId3"/>
                <a:stretch>
                  <a:fillRect l="-3099" t="-786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12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9730D-57E1-9689-28A8-8692E54CC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D474A8E6-8F04-9E08-C390-A92A472A01D5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6EFF829-A0C3-AFA5-D19F-E0D34F09DF9E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E2EB2D7-41EA-E891-88A3-B1888EEB6177}"/>
              </a:ext>
            </a:extLst>
          </p:cNvPr>
          <p:cNvSpPr txBox="1"/>
          <p:nvPr/>
        </p:nvSpPr>
        <p:spPr>
          <a:xfrm>
            <a:off x="3836326" y="9597088"/>
            <a:ext cx="289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22308D-7E02-390A-F17E-3D7259883052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B6AE9D5C-3286-1418-5C5E-8F829856867C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B86DB8F-BF6D-47DF-60D9-E0EB21435169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7">
                <a:extLst>
                  <a:ext uri="{FF2B5EF4-FFF2-40B4-BE49-F238E27FC236}">
                    <a16:creationId xmlns:a16="http://schemas.microsoft.com/office/drawing/2014/main" id="{F199E26D-D137-B94F-9C6C-A84B304849EE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1448569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Why do we need validation?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1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To check whether our numerical method is giving </a:t>
                </a:r>
                <a:r>
                  <a:rPr lang="en-IN" sz="2000" b="1" dirty="0"/>
                  <a:t>accurate results</a:t>
                </a:r>
                <a:r>
                  <a:rPr lang="en-IN" sz="2000" dirty="0"/>
                  <a:t>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We use a known </a:t>
                </a:r>
                <a:r>
                  <a:rPr lang="en-IN" sz="2000" b="1" dirty="0"/>
                  <a:t>exact solution</a:t>
                </a:r>
                <a:r>
                  <a:rPr lang="en-IN" sz="2000" dirty="0"/>
                  <a:t> and compare it with 	our computed solution.</a:t>
                </a:r>
              </a:p>
              <a:p>
                <a:endParaRPr lang="en-I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How do we validate?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1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Choose an </a:t>
                </a:r>
                <a:r>
                  <a:rPr lang="en-IN" sz="2000" b="1" dirty="0"/>
                  <a:t>exact solution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𝑢</m:t>
                        </m:r>
                      </m:e>
                      <m:sub>
                        <m:r>
                          <a:rPr lang="en-US" sz="2000" b="0" i="1" smtClean="0"/>
                          <m:t>𝑒𝑥𝑎𝑐𝑡</m:t>
                        </m:r>
                      </m:sub>
                    </m:sSub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that satisfies the Poisson equation.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Compute the corresponding </a:t>
                </a:r>
                <a:r>
                  <a:rPr lang="en-IN" sz="2000" b="1" dirty="0"/>
                  <a:t>right-hand side function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𝑓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Solve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−</m:t>
                    </m:r>
                    <m:r>
                      <m:rPr>
                        <m:sty m:val="p"/>
                      </m:rPr>
                      <a:rPr lang="en-US" sz="2000" b="0" i="0" smtClean="0"/>
                      <m:t>Δ</m:t>
                    </m:r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=</m:t>
                    </m:r>
                    <m:r>
                      <a:rPr lang="en-US" sz="2000" b="0" i="1" smtClean="0"/>
                      <m:t>𝑓</m:t>
                    </m:r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b="1" dirty="0"/>
                  <a:t>numerically</a:t>
                </a:r>
                <a:r>
                  <a:rPr lang="en-IN" sz="2000" dirty="0"/>
                  <a:t>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Compare the </a:t>
                </a:r>
                <a:r>
                  <a:rPr lang="en-IN" sz="2000" b="1" dirty="0"/>
                  <a:t>computed solution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𝑢</m:t>
                        </m:r>
                      </m:e>
                      <m:sub>
                        <m:r>
                          <a:rPr lang="en-US" sz="2000" b="0" i="1" smtClean="0"/>
                          <m:t>𝑒𝑥𝑎𝑐𝑡</m:t>
                        </m:r>
                      </m:sub>
                    </m:sSub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.</a:t>
                </a:r>
              </a:p>
              <a:p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Choosing an Exact Solution: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IN" sz="2000" b="1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𝑢</m:t>
                        </m:r>
                      </m:e>
                      <m:sub>
                        <m:r>
                          <a:rPr lang="en-US" sz="2000" b="0" i="1" smtClean="0"/>
                          <m:t>𝑒𝑥𝑎𝑐𝑡</m:t>
                        </m:r>
                      </m:sub>
                    </m:sSub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  <m:r>
                      <a:rPr lang="en-US" sz="2000" b="0" i="1" smtClean="0"/>
                      <m:t>=</m:t>
                    </m:r>
                    <m:r>
                      <a:rPr lang="en-US" sz="2000" b="0" i="1" smtClean="0"/>
                      <m:t>𝑠𝑖</m:t>
                    </m:r>
                    <m:sSup>
                      <m:sSupPr>
                        <m:ctrlPr>
                          <a:rPr lang="en-US" sz="2000" b="0" i="1" smtClean="0"/>
                        </m:ctrlPr>
                      </m:sSupPr>
                      <m:e>
                        <m:r>
                          <a:rPr lang="en-US" sz="2000" b="0" i="1" smtClean="0"/>
                          <m:t>𝑛</m:t>
                        </m:r>
                      </m:e>
                      <m:sup>
                        <m:r>
                          <a:rPr lang="en-US" sz="2000" b="0" i="1" smtClean="0"/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𝑥</m:t>
                        </m:r>
                      </m:e>
                    </m:d>
                    <m:r>
                      <a:rPr lang="en-US" sz="2000" b="0" i="1" smtClean="0"/>
                      <m:t>∗</m:t>
                    </m:r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sin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/>
                          <m:t>(</m:t>
                        </m:r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𝑦</m:t>
                        </m:r>
                        <m:r>
                          <a:rPr lang="en-US" sz="2000" b="0" i="1" smtClean="0"/>
                          <m:t>)</m:t>
                        </m:r>
                      </m:e>
                    </m:func>
                  </m:oMath>
                </a14:m>
                <a:r>
                  <a:rPr lang="en-IN" sz="2000" b="1" dirty="0"/>
                  <a:t> 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The corresponding RHS function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𝑓</m:t>
                    </m:r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(computed by hand): </a:t>
                </a:r>
                <a:endParaRPr lang="en-IN" sz="2000" b="1" dirty="0"/>
              </a:p>
              <a:p>
                <a:pPr lvl="1"/>
                <a:r>
                  <a:rPr lang="en-IN" sz="2000" b="1" dirty="0"/>
                  <a:t>	</a:t>
                </a:r>
              </a:p>
              <a:p>
                <a:pPr lvl="1"/>
                <a:r>
                  <a:rPr lang="en-IN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/>
                      <m:t>2</m:t>
                    </m:r>
                    <m:sSup>
                      <m:sSupPr>
                        <m:ctrlPr>
                          <a:rPr lang="en-US" sz="2000" i="1" smtClean="0"/>
                        </m:ctrlPr>
                      </m:sSupPr>
                      <m:e>
                        <m:r>
                          <a:rPr lang="en-US" sz="2000" b="0" i="1" smtClean="0"/>
                          <m:t>𝜋</m:t>
                        </m:r>
                      </m:e>
                      <m:sup>
                        <m:r>
                          <a:rPr lang="en-US" sz="2000" b="0" i="1" smtClean="0"/>
                          <m:t>2</m:t>
                        </m:r>
                      </m:sup>
                    </m:sSup>
                    <m:r>
                      <a:rPr lang="en-US" sz="2000" b="0" i="1" smtClean="0"/>
                      <m:t>[</m:t>
                    </m:r>
                    <m:r>
                      <a:rPr lang="en-US" sz="2000" b="0" i="1" smtClean="0"/>
                      <m:t>𝑐𝑜𝑠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2</m:t>
                        </m:r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𝑥</m:t>
                        </m:r>
                      </m:e>
                    </m:d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sin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/>
                              <m:t>𝜋</m:t>
                            </m:r>
                            <m:r>
                              <a:rPr lang="en-US" sz="2000" b="0" i="1" smtClean="0"/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b="0" i="1" smtClean="0"/>
                      <m:t>+ </m:t>
                    </m:r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sin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/>
                              <m:t>𝜋</m:t>
                            </m:r>
                            <m:r>
                              <a:rPr lang="en-US" sz="2000" b="0" i="1" smtClean="0"/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000" b="0" i="0" smtClean="0"/>
                          <m:t>cos</m:t>
                        </m:r>
                        <m:r>
                          <a:rPr lang="en-US" sz="2000" b="0" i="1" smtClean="0"/>
                          <m:t>(2</m:t>
                        </m:r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𝑦</m:t>
                        </m:r>
                        <m:r>
                          <a:rPr lang="en-US" sz="2000" b="0" i="1" smtClean="0"/>
                          <m:t>)]</m:t>
                        </m:r>
                      </m:e>
                    </m:func>
                  </m:oMath>
                </a14:m>
                <a:endParaRPr lang="en-IN" sz="2000" b="1" dirty="0"/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5" name="object 7">
                <a:extLst>
                  <a:ext uri="{FF2B5EF4-FFF2-40B4-BE49-F238E27FC236}">
                    <a16:creationId xmlns:a16="http://schemas.microsoft.com/office/drawing/2014/main" id="{F199E26D-D137-B94F-9C6C-A84B30484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14485697"/>
              </a:xfrm>
              <a:prstGeom prst="rect">
                <a:avLst/>
              </a:prstGeom>
              <a:blipFill>
                <a:blip r:embed="rId2"/>
                <a:stretch>
                  <a:fillRect l="-2893" t="-525" r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2B909-8289-4F10-54FF-515FBA1E9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3D9A027-7745-C008-F744-38E2FD9388EC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47BD787-AE64-2885-F48A-D76BF2A95CA8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065FE403-5163-D1E4-397F-B38889184CEC}"/>
              </a:ext>
            </a:extLst>
          </p:cNvPr>
          <p:cNvSpPr txBox="1"/>
          <p:nvPr/>
        </p:nvSpPr>
        <p:spPr>
          <a:xfrm>
            <a:off x="3836327" y="9597088"/>
            <a:ext cx="1905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r>
              <a:rPr lang="en-US" sz="1200" spc="-49" dirty="0">
                <a:latin typeface="Times New Roman"/>
                <a:cs typeface="Times New Roman"/>
              </a:rPr>
              <a:t>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398D6C-ADD6-4231-E1B0-2E48F41A4624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474E754-0238-C6AA-433C-F090AD907FD7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A34BFB8-DB1A-3D76-14CE-9032C0D5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9" y="1971466"/>
            <a:ext cx="7432082" cy="2787030"/>
          </a:xfrm>
          <a:prstGeom prst="rect">
            <a:avLst/>
          </a:prstGeom>
        </p:spPr>
      </p:pic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89CE08DD-6A2F-F2D6-17B1-E4151381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0" y="5299905"/>
            <a:ext cx="7589479" cy="22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096D3-F6DA-5445-C2E0-CB09D7FAF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1FD3B53-A656-4085-32C1-F11F66860C7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8D0F34F-D3A9-96AA-AF51-2F48932E43D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455A2F50-8282-1A68-287B-61D87A76E241}"/>
              </a:ext>
            </a:extLst>
          </p:cNvPr>
          <p:cNvSpPr txBox="1"/>
          <p:nvPr/>
        </p:nvSpPr>
        <p:spPr>
          <a:xfrm>
            <a:off x="3836326" y="9597088"/>
            <a:ext cx="2491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r>
              <a:rPr lang="en-US" sz="1200" spc="-49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E25BF23-3BC7-0099-72FF-6AE7E4E19226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E6D37D8-D0FC-0564-8BD7-3EC7F0C8650D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449D61-A592-FE34-346A-41A6BF7D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3" y="2496005"/>
            <a:ext cx="7452748" cy="56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16BA2-84A7-829D-DC94-FDCDA2C9E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6FB1E689-E111-A510-6E5B-23A08F72EB2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EEDC6B0-054D-6D9E-1700-523D77F8EFB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8461DB9F-23C5-7BBF-C8E7-8D2442463F9B}"/>
              </a:ext>
            </a:extLst>
          </p:cNvPr>
          <p:cNvSpPr txBox="1"/>
          <p:nvPr/>
        </p:nvSpPr>
        <p:spPr>
          <a:xfrm>
            <a:off x="3836326" y="9597088"/>
            <a:ext cx="2784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r>
              <a:rPr lang="en-US" sz="1200" spc="-49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639537-27F9-1D23-7D6C-7E255E90B993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E82E8DF-B07E-95F7-B5BC-9129B6646C19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8BBD207-3990-DC27-81C0-2379782D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2" y="2846437"/>
            <a:ext cx="7602036" cy="43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621D-A2C4-84D2-E49F-75C4FE34D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6765AEA-8D2F-035B-1591-4990A7E4728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9E077131-22F7-94A9-9B7F-0DF15C81B55D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1B43CDD9-9772-F5BD-EE37-C499359490F3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0F7FF7E-B0D4-2EB1-C955-14504C5A5DDE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2EFEC30-4D70-C15D-D2A7-8361C3C19468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Output: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FC08F5-59BE-73B5-33D2-BCEA49E5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7" y="2256110"/>
            <a:ext cx="75184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78CFF-E4E1-B6D2-7290-F8A4EFF0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9" y="4858137"/>
            <a:ext cx="5828708" cy="49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4EA7-432E-9F89-AC04-5207F5D2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C5D36294-9838-28F3-6C90-D3E8A7103B2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F39EC98C-62A5-858E-C470-D3A1BE3587C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975BB247-7EA8-FCF6-EB9A-FDC171203DE6}"/>
              </a:ext>
            </a:extLst>
          </p:cNvPr>
          <p:cNvSpPr txBox="1"/>
          <p:nvPr/>
        </p:nvSpPr>
        <p:spPr>
          <a:xfrm>
            <a:off x="3836326" y="9597088"/>
            <a:ext cx="22571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526F3F-47DC-B327-4BA5-C7700523007D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0102013-032B-8473-22A7-B5AABA8E5F78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A3CA7091-BFE8-7E31-51D3-46DAA91F14F5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567591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Numerical Solution (Left Plot):-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plot represents the </a:t>
                </a:r>
                <a:r>
                  <a:rPr lang="en-IN" sz="2000" b="1" dirty="0"/>
                  <a:t>numerical approximation</a:t>
                </a:r>
                <a:r>
                  <a:rPr lang="en-IN" sz="2000" dirty="0"/>
                  <a:t> of the function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which satisfies the </a:t>
                </a:r>
                <a:r>
                  <a:rPr lang="en-IN" sz="2000" b="1" dirty="0"/>
                  <a:t>Poisson equation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values range from </a:t>
                </a:r>
                <a:r>
                  <a:rPr lang="en-IN" sz="2000" b="1" dirty="0"/>
                  <a:t>0</a:t>
                </a:r>
                <a:r>
                  <a:rPr lang="en-IN" sz="2000" dirty="0"/>
                  <a:t> to </a:t>
                </a:r>
                <a:r>
                  <a:rPr lang="en-IN" sz="2000" b="1" dirty="0"/>
                  <a:t>1.05</a:t>
                </a:r>
                <a:r>
                  <a:rPr lang="en-IN" sz="2000" dirty="0"/>
                  <a:t>, similar to the exact solution.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highest values (yellow) are at the </a:t>
                </a:r>
                <a:r>
                  <a:rPr lang="en-IN" sz="2000" b="1" dirty="0"/>
                  <a:t>centre</a:t>
                </a:r>
                <a:r>
                  <a:rPr lang="en-IN" sz="2000" dirty="0"/>
                  <a:t>, and the lowest values (purple) are at the </a:t>
                </a:r>
                <a:r>
                  <a:rPr lang="en-IN" sz="2000" b="1" dirty="0"/>
                  <a:t>edges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is expected due to the </a:t>
                </a:r>
                <a:r>
                  <a:rPr lang="en-IN" sz="2000" b="1" dirty="0"/>
                  <a:t>homogeneous Dirichlet boundary conditions</a:t>
                </a:r>
                <a:r>
                  <a:rPr lang="en-IN" sz="2000" dirty="0"/>
                  <a:t>, meaning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=0</m:t>
                    </m:r>
                  </m:oMath>
                </a14:m>
                <a:r>
                  <a:rPr lang="en-IN" sz="2000" dirty="0"/>
                  <a:t> on the boundary.</a:t>
                </a:r>
              </a:p>
              <a:p>
                <a:endParaRPr lang="en-IN" sz="2000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Conclusion: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numerical solution correctly captures the shape and structure of the expected function.</a:t>
                </a:r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A3CA7091-BFE8-7E31-51D3-46DAA91F1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5675913"/>
              </a:xfrm>
              <a:prstGeom prst="rect">
                <a:avLst/>
              </a:prstGeom>
              <a:blipFill>
                <a:blip r:embed="rId2"/>
                <a:stretch>
                  <a:fillRect l="-2893" t="-1339" r="-3306" b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30B12219-3246-BC68-6C6C-9C79B9AF4D04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117194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43F4D-ACA7-2F00-1DB9-41898C82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2EAD5F5C-44E0-892F-946B-DDF867521AA6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AC7EC1BC-890C-3B29-8C31-18AF5816273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6D2B9081-200C-BCDC-7322-CB1805BAC3BB}"/>
              </a:ext>
            </a:extLst>
          </p:cNvPr>
          <p:cNvSpPr txBox="1"/>
          <p:nvPr/>
        </p:nvSpPr>
        <p:spPr>
          <a:xfrm>
            <a:off x="3836326" y="9597088"/>
            <a:ext cx="272611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97DFA7-AFE9-9ABA-B1F5-A1FC4BE4A800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7B58E5B-6A5B-6B5D-1354-F80138B81543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260EEDDE-27F4-B45C-0F8C-6FA84E5A5178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47525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Exact Solution (Middle Plot):-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plot shows the </a:t>
                </a:r>
                <a:r>
                  <a:rPr lang="en-IN" sz="2000" b="1" dirty="0"/>
                  <a:t>analytical (exact) solution</a:t>
                </a:r>
                <a:r>
                  <a:rPr lang="en-IN" sz="2000" dirty="0"/>
                  <a:t> of the Poisson equation: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𝑒𝑥𝑎𝑐𝑡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2000" b="1" dirty="0"/>
                  <a:t> 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 The values range from </a:t>
                </a:r>
                <a:r>
                  <a:rPr lang="en-IN" sz="2000" b="1" dirty="0"/>
                  <a:t>0</a:t>
                </a:r>
                <a:r>
                  <a:rPr lang="en-IN" sz="2000" dirty="0"/>
                  <a:t> to </a:t>
                </a:r>
                <a:r>
                  <a:rPr lang="en-IN" sz="2000" b="1" dirty="0"/>
                  <a:t>0.90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function has a similar structure to the numerical solution: </a:t>
                </a:r>
                <a:r>
                  <a:rPr lang="en-IN" sz="2000" b="1" dirty="0"/>
                  <a:t>peaking at the centre</a:t>
                </a:r>
                <a:r>
                  <a:rPr lang="en-IN" sz="2000" dirty="0"/>
                  <a:t> and </a:t>
                </a:r>
                <a:r>
                  <a:rPr lang="en-IN" sz="2000" b="1" dirty="0"/>
                  <a:t>vanishing at the boundaries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Conclusion: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exact solution is behaving as expected, matching the theoretical model.</a:t>
                </a:r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260EEDDE-27F4-B45C-0F8C-6FA84E5A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4752583"/>
              </a:xfrm>
              <a:prstGeom prst="rect">
                <a:avLst/>
              </a:prstGeom>
              <a:blipFill>
                <a:blip r:embed="rId2"/>
                <a:stretch>
                  <a:fillRect l="-2893" t="-1600" r="-351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47969BBB-5143-9EDB-F8AE-76C906032555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385864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42D3E-D68A-97B5-98B8-A8BAAE247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0E1346F-916D-DB12-0AB0-69421EBC2D70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FAB6D7B-2296-38E1-FE9E-8439793FA858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BA1C91F0-A1D2-5197-894B-4FA0D124B840}"/>
              </a:ext>
            </a:extLst>
          </p:cNvPr>
          <p:cNvSpPr txBox="1"/>
          <p:nvPr/>
        </p:nvSpPr>
        <p:spPr>
          <a:xfrm>
            <a:off x="3836326" y="9597088"/>
            <a:ext cx="17882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AE2E323-25B6-3309-2AC5-F3A5185C834F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0C20D9E-DEB9-C947-B145-9A7623C2E58B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81D685C3-03B2-5C4A-85BF-EC06DD15EB61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659924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Error Plot (Right Plot):-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plot represents the </a:t>
                </a:r>
                <a:r>
                  <a:rPr lang="en-IN" sz="2000" b="1" dirty="0"/>
                  <a:t>pointwise error</a:t>
                </a:r>
                <a:r>
                  <a:rPr lang="en-IN" sz="2000" dirty="0"/>
                  <a:t> between the numerical and exact solutions:						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𝑛𝑢𝑚𝑒𝑟𝑖𝑐𝑎𝑙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𝑒𝑥𝑎𝑐𝑡</m:t>
                        </m:r>
                      </m:sub>
                    </m:sSub>
                  </m:oMath>
                </a14:m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 The error is very </a:t>
                </a:r>
                <a:r>
                  <a:rPr lang="en-IN" sz="2000" b="1" dirty="0"/>
                  <a:t>small</a:t>
                </a:r>
                <a:r>
                  <a:rPr lang="en-IN" sz="2000" dirty="0"/>
                  <a:t>, ranging from </a:t>
                </a:r>
                <a:r>
                  <a:rPr lang="en-IN" sz="2000" b="1" dirty="0"/>
                  <a:t>0</a:t>
                </a:r>
                <a:r>
                  <a:rPr lang="en-IN" sz="2000" dirty="0"/>
                  <a:t> to about </a:t>
                </a:r>
                <a:r>
                  <a:rPr lang="en-IN" sz="2000" b="1" dirty="0"/>
                  <a:t>0.0021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</a:t>
                </a:r>
                <a:r>
                  <a:rPr lang="en-IN" sz="2000" b="1" dirty="0"/>
                  <a:t>blue regions</a:t>
                </a:r>
                <a:r>
                  <a:rPr lang="en-IN" sz="2000" dirty="0"/>
                  <a:t> indicate </a:t>
                </a:r>
                <a:r>
                  <a:rPr lang="en-IN" sz="2000" b="1" dirty="0"/>
                  <a:t>zero or negligible error</a:t>
                </a:r>
                <a:r>
                  <a:rPr lang="en-IN" sz="2000" dirty="0"/>
                  <a:t>, meaning the numerical solution is very close to the exact one.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</a:t>
                </a:r>
                <a:r>
                  <a:rPr lang="en-IN" sz="2000" b="1" dirty="0"/>
                  <a:t>red region</a:t>
                </a:r>
                <a:r>
                  <a:rPr lang="en-IN" sz="2000" dirty="0"/>
                  <a:t> in the </a:t>
                </a:r>
                <a:r>
                  <a:rPr lang="en-IN" sz="2000" dirty="0" err="1"/>
                  <a:t>center</a:t>
                </a:r>
                <a:r>
                  <a:rPr lang="en-IN" sz="2000" dirty="0"/>
                  <a:t> indicates the </a:t>
                </a:r>
                <a:r>
                  <a:rPr lang="en-IN" sz="2000" b="1" dirty="0"/>
                  <a:t>largest deviation</a:t>
                </a:r>
                <a:r>
                  <a:rPr lang="en-IN" sz="2000" dirty="0"/>
                  <a:t>, but it is </a:t>
                </a:r>
                <a:r>
                  <a:rPr lang="en-IN" sz="2000" b="1" dirty="0"/>
                  <a:t>still very small</a:t>
                </a:r>
                <a:r>
                  <a:rPr lang="en-IN" sz="2000" dirty="0"/>
                  <a:t>, suggesting excellent numerical accuracy.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Conclusion: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numerical solution is </a:t>
                </a:r>
                <a:r>
                  <a:rPr lang="en-IN" sz="2000" b="1" dirty="0"/>
                  <a:t>very close</a:t>
                </a:r>
                <a:r>
                  <a:rPr lang="en-IN" sz="2000" dirty="0"/>
                  <a:t> to the exact solution.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</a:t>
                </a:r>
                <a:r>
                  <a:rPr lang="en-IN" sz="2000" b="1" dirty="0"/>
                  <a:t>error is minimal</a:t>
                </a:r>
                <a:r>
                  <a:rPr lang="en-IN" sz="2000" dirty="0"/>
                  <a:t>, which confirms that the </a:t>
                </a:r>
                <a:r>
                  <a:rPr lang="en-IN" sz="2000" b="1" dirty="0"/>
                  <a:t>finite difference method</a:t>
                </a:r>
                <a:r>
                  <a:rPr lang="en-IN" sz="2000" dirty="0"/>
                  <a:t> is working correctly.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81D685C3-03B2-5C4A-85BF-EC06DD15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6599242"/>
              </a:xfrm>
              <a:prstGeom prst="rect">
                <a:avLst/>
              </a:prstGeom>
              <a:blipFill>
                <a:blip r:embed="rId2"/>
                <a:stretch>
                  <a:fillRect l="-2893" t="-1152" r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E0450AE1-E37F-7A91-C472-F1E6E65FD82A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327683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F2BD8-4B71-AA2D-CEF6-ADEAEEF76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DD74074-1EFB-F81A-E636-9994F736A765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6A60F9E-E5E8-35A9-4B29-313434581AFA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BCD6FFA-97D2-C42B-45B0-0626DF8F9DEF}"/>
              </a:ext>
            </a:extLst>
          </p:cNvPr>
          <p:cNvSpPr txBox="1"/>
          <p:nvPr/>
        </p:nvSpPr>
        <p:spPr>
          <a:xfrm>
            <a:off x="3836327" y="9597088"/>
            <a:ext cx="16710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7CFD55-5711-7EB3-11EC-E57B2939B8F4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3DF04AB-91CD-80DD-350A-1AE6713F0398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077E1D5-B965-CD5C-DAE6-4D587221859D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73994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000" b="1" dirty="0"/>
                  <a:t>Convergence Plot (Log-Log Scale):-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X-axis (Grid Spacing </a:t>
                </a:r>
                <a14:m>
                  <m:oMath xmlns:m="http://schemas.openxmlformats.org/officeDocument/2006/math">
                    <m:r>
                      <a:rPr lang="en-US" sz="2000" b="1" i="1" smtClean="0"/>
                      <m:t>𝒉</m:t>
                    </m:r>
                    <m:r>
                      <a:rPr lang="en-US" sz="2000" b="1" i="1" smtClean="0"/>
                      <m:t>=</m:t>
                    </m:r>
                    <m:r>
                      <a:rPr lang="en-US" sz="2000" b="1" i="1" smtClean="0"/>
                      <m:t>𝟏</m:t>
                    </m:r>
                    <m:r>
                      <a:rPr lang="en-US" sz="2000" b="1" i="1" smtClean="0"/>
                      <m:t>/</m:t>
                    </m:r>
                    <m:r>
                      <a:rPr lang="en-US" sz="2000" b="1" i="1" smtClean="0"/>
                      <m:t>𝑵</m:t>
                    </m:r>
                  </m:oMath>
                </a14:m>
                <a:r>
                  <a:rPr lang="en-IN" sz="2000" b="1" dirty="0"/>
                  <a:t>)</a:t>
                </a:r>
                <a:r>
                  <a:rPr lang="en-IN" sz="2000" dirty="0"/>
                  <a:t>:</a:t>
                </a:r>
              </a:p>
              <a:p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This represents the step size of the numerical grid.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Smaller h means a finer mesh (more grid points, higher resolution).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Larger h means a coarser mesh (fewer grid points, lower resolution).</a:t>
                </a:r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Y-axis (Maximum Error):</a:t>
                </a:r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This represents the </a:t>
                </a:r>
                <a:r>
                  <a:rPr lang="en-IN" sz="2000" b="1" dirty="0"/>
                  <a:t>maximum absolute error</a:t>
                </a:r>
                <a:r>
                  <a:rPr lang="en-IN" sz="2000" dirty="0"/>
                  <a:t> between the numerical and exact solutions.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error should decrease as the grid becomes finer.</a:t>
                </a:r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Blue Line and Markers:</a:t>
                </a:r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These indicate the </a:t>
                </a:r>
                <a:r>
                  <a:rPr lang="en-IN" sz="2000" b="1" dirty="0"/>
                  <a:t>measured errors</a:t>
                </a:r>
                <a:r>
                  <a:rPr lang="en-IN" sz="2000" dirty="0"/>
                  <a:t> at different grid spacings.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trend shows a </a:t>
                </a:r>
                <a:r>
                  <a:rPr lang="en-IN" sz="2000" b="1" dirty="0"/>
                  <a:t>decrease in error</a:t>
                </a:r>
                <a:r>
                  <a:rPr lang="en-IN" sz="2000" dirty="0"/>
                  <a:t> as the grid becomes finer.</a:t>
                </a:r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077E1D5-B965-CD5C-DAE6-4D5872218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7399462"/>
              </a:xfrm>
              <a:prstGeom prst="rect">
                <a:avLst/>
              </a:prstGeom>
              <a:blipFill>
                <a:blip r:embed="rId2"/>
                <a:stretch>
                  <a:fillRect l="-2273" t="-856" r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A5F9D59B-22ED-033D-5FB1-DA1F12F75EC8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41801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1">
            <a:extLst>
              <a:ext uri="{FF2B5EF4-FFF2-40B4-BE49-F238E27FC236}">
                <a16:creationId xmlns:a16="http://schemas.microsoft.com/office/drawing/2014/main" id="{7B1B7BBE-02EF-48EB-9DFA-F7588B210929}"/>
              </a:ext>
            </a:extLst>
          </p:cNvPr>
          <p:cNvSpPr txBox="1"/>
          <p:nvPr/>
        </p:nvSpPr>
        <p:spPr>
          <a:xfrm>
            <a:off x="914400" y="1498666"/>
            <a:ext cx="5969635" cy="3641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60" indent="-222861">
              <a:spcBef>
                <a:spcPts val="95"/>
              </a:spcBef>
              <a:buAutoNum type="arabicPlain"/>
              <a:tabLst>
                <a:tab pos="235560" algn="l"/>
                <a:tab pos="5869928" algn="l"/>
              </a:tabLst>
            </a:pPr>
            <a:r>
              <a:rPr lang="en-US" sz="1500" b="1" spc="-10" dirty="0">
                <a:latin typeface="Georgia"/>
                <a:cs typeface="Georgia"/>
                <a:hlinkClick r:id="" action="ppaction://hlinkshowjump?jump=nextslide"/>
              </a:rPr>
              <a:t>Abstract</a:t>
            </a:r>
            <a:r>
              <a:rPr lang="en-US" sz="1500" b="1" spc="-10" dirty="0">
                <a:latin typeface="Georgia"/>
                <a:cs typeface="Georgia"/>
              </a:rPr>
              <a:t>                                                                                                       </a:t>
            </a:r>
            <a:r>
              <a:rPr lang="en-US" sz="1500" b="1" spc="-49" dirty="0">
                <a:latin typeface="Georgia"/>
                <a:cs typeface="Georgia"/>
              </a:rPr>
              <a:t>3</a:t>
            </a:r>
          </a:p>
          <a:p>
            <a:pPr marL="235560" indent="-222861">
              <a:spcBef>
                <a:spcPts val="95"/>
              </a:spcBef>
              <a:buAutoNum type="arabicPlain"/>
              <a:tabLst>
                <a:tab pos="235560" algn="l"/>
                <a:tab pos="5869928" algn="l"/>
              </a:tabLst>
            </a:pPr>
            <a:endParaRPr lang="en-US" sz="1500" b="1" spc="-49" dirty="0">
              <a:latin typeface="Georgia"/>
              <a:cs typeface="Georgia"/>
            </a:endParaRPr>
          </a:p>
          <a:p>
            <a:pPr marL="235560" indent="-222861">
              <a:spcBef>
                <a:spcPts val="95"/>
              </a:spcBef>
              <a:buAutoNum type="arabicPlain"/>
              <a:tabLst>
                <a:tab pos="235560" algn="l"/>
                <a:tab pos="5869928" algn="l"/>
              </a:tabLst>
            </a:pPr>
            <a:r>
              <a:rPr lang="en-IN" sz="1500" b="1" spc="-49" dirty="0">
                <a:latin typeface="Georgia"/>
                <a:cs typeface="Georgia"/>
                <a:hlinkClick r:id="rId2" action="ppaction://hlinksldjump"/>
              </a:rPr>
              <a:t>Introduction</a:t>
            </a:r>
            <a:r>
              <a:rPr lang="en-IN" sz="1500" b="1" spc="-49" dirty="0">
                <a:latin typeface="Georgia"/>
                <a:cs typeface="Georgia"/>
              </a:rPr>
              <a:t>                                                                                                          4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IN" sz="1500" b="1" spc="-49" dirty="0">
                <a:latin typeface="Georgia"/>
                <a:cs typeface="Times New Roman"/>
              </a:rPr>
              <a:t>	</a:t>
            </a:r>
            <a:endParaRPr lang="en-IN" sz="1500" spc="330" dirty="0">
              <a:latin typeface="Times New Roman"/>
              <a:cs typeface="Times New Roman"/>
            </a:endParaRP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10" dirty="0">
                <a:latin typeface="Georgia"/>
                <a:cs typeface="Georgia"/>
              </a:rPr>
              <a:t>3. </a:t>
            </a:r>
            <a:r>
              <a:rPr lang="en-IN" sz="1500" b="1" dirty="0">
                <a:hlinkClick r:id="rId3" action="ppaction://hlinksldjump"/>
              </a:rPr>
              <a:t>Finite Difference Discretization </a:t>
            </a:r>
            <a:r>
              <a:rPr lang="en-US" sz="1500" b="1" dirty="0">
                <a:latin typeface="Georgia"/>
              </a:rPr>
              <a:t>                                                            </a:t>
            </a:r>
            <a:r>
              <a:rPr lang="en-US" sz="1500" b="1" spc="-49" dirty="0">
                <a:latin typeface="Georgia"/>
                <a:cs typeface="Georgia"/>
              </a:rPr>
              <a:t>5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	3.1.  </a:t>
            </a:r>
            <a:r>
              <a:rPr lang="en-US" sz="1500" b="1" spc="-49" dirty="0">
                <a:latin typeface="Georgia"/>
                <a:cs typeface="Times New Roman"/>
                <a:hlinkClick r:id="rId4" action="ppaction://hlinksldjump"/>
              </a:rPr>
              <a:t>Designing the Solver 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6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	3.2 </a:t>
            </a:r>
            <a:r>
              <a:rPr lang="en-US" sz="1500" b="1" spc="-49" dirty="0">
                <a:latin typeface="Georgia"/>
                <a:cs typeface="Times New Roman"/>
                <a:hlinkClick r:id="rId5" action="ppaction://hlinksldjump"/>
              </a:rPr>
              <a:t>Validation of the Poisson Solver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10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endParaRPr lang="en-US" sz="1500" b="1" spc="-49" dirty="0">
              <a:latin typeface="Georgia"/>
              <a:cs typeface="Times New Roman"/>
            </a:endParaRP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4. </a:t>
            </a:r>
            <a:r>
              <a:rPr lang="en-US" sz="1500" b="1" spc="-49" dirty="0">
                <a:latin typeface="Georgia"/>
                <a:cs typeface="Times New Roman"/>
                <a:hlinkClick r:id="rId6" action="ppaction://hlinksldjump"/>
              </a:rPr>
              <a:t>Solving the Liner System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21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	4.1 </a:t>
            </a:r>
            <a:r>
              <a:rPr lang="en-US" sz="1500" b="1" spc="-49" dirty="0">
                <a:latin typeface="Georgia"/>
                <a:cs typeface="Times New Roman"/>
                <a:hlinkClick r:id="rId6" action="ppaction://hlinksldjump"/>
              </a:rPr>
              <a:t>Direct Method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               21	4.2 </a:t>
            </a:r>
            <a:r>
              <a:rPr lang="en-US" sz="1500" b="1" spc="-49" dirty="0">
                <a:latin typeface="Georgia"/>
                <a:cs typeface="Times New Roman"/>
                <a:hlinkClick r:id="rId7" action="ppaction://hlinksldjump"/>
              </a:rPr>
              <a:t>Iterative Method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         26	  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5. </a:t>
            </a:r>
            <a:r>
              <a:rPr lang="en-US" sz="1500" b="1" spc="-49" dirty="0">
                <a:latin typeface="Georgia"/>
                <a:cs typeface="Times New Roman"/>
                <a:hlinkClick r:id="rId8" action="ppaction://hlinksldjump"/>
              </a:rPr>
              <a:t>Reference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                                33		</a:t>
            </a:r>
            <a:endParaRPr lang="en-IN" sz="1500" dirty="0">
              <a:latin typeface="Times New Roman"/>
              <a:cs typeface="Times New Roman"/>
            </a:endParaRPr>
          </a:p>
          <a:p>
            <a:pPr marR="5080" algn="r">
              <a:spcBef>
                <a:spcPts val="295"/>
              </a:spcBef>
            </a:pPr>
            <a:endParaRPr lang="en-IN" sz="1500" spc="-49" dirty="0">
              <a:latin typeface="Times New Roman"/>
              <a:cs typeface="Times New Roman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F9B1FC0-5A16-09F1-6B0D-AF4C569ECDF0}"/>
              </a:ext>
            </a:extLst>
          </p:cNvPr>
          <p:cNvSpPr txBox="1"/>
          <p:nvPr/>
        </p:nvSpPr>
        <p:spPr>
          <a:xfrm>
            <a:off x="3836339" y="943666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29553B2-7B50-B216-B813-8BAA6784C6A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4FAB84-9A77-8097-3B3E-0615D807739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C2F5FC4-A262-200F-3693-69F1657F382A}"/>
              </a:ext>
            </a:extLst>
          </p:cNvPr>
          <p:cNvSpPr txBox="1"/>
          <p:nvPr/>
        </p:nvSpPr>
        <p:spPr>
          <a:xfrm>
            <a:off x="995005" y="896526"/>
            <a:ext cx="2941663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2400" b="1" spc="80" dirty="0">
                <a:latin typeface="Georgia"/>
                <a:cs typeface="Georgia"/>
              </a:rPr>
              <a:t>0. Content</a:t>
            </a:r>
            <a:endParaRPr lang="en-US" sz="2400" b="1" dirty="0">
              <a:latin typeface="Georgia"/>
              <a:cs typeface="Georgia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7622999A-7538-F17F-E1A6-2D9F0DA07C46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8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DF880-9923-2064-FA8E-D55E4312A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664C77FF-1804-F501-E4E5-30902F20D162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6F940ED-42D1-FC52-BA03-02D623239BC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EC5E5842-5AB7-9EE7-166C-59236C67056A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255D8FB-BCA1-50B6-E2B2-9C3AF73104C2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BAAD9C-21CD-C73B-4FA0-81D3728740E7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09638649-63B6-A166-4E8D-E695E606FA51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432868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000" b="1" dirty="0"/>
                  <a:t>Convergence Plot (Log-Log Scale):-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What does the slope ~ 2.01 mean?</a:t>
                </a:r>
              </a:p>
              <a:p>
                <a:pPr marL="342900" indent="-342900">
                  <a:buFont typeface="Wingdings" pitchFamily="2" charset="2"/>
                  <a:buChar char="v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</a:t>
                </a:r>
                <a:r>
                  <a:rPr lang="en-IN" sz="2000" b="1" dirty="0"/>
                  <a:t>slope of the line</a:t>
                </a:r>
                <a:r>
                  <a:rPr lang="en-IN" sz="2000" dirty="0"/>
                  <a:t> in a </a:t>
                </a:r>
                <a:r>
                  <a:rPr lang="en-IN" sz="2000" b="1" dirty="0"/>
                  <a:t>log-log</a:t>
                </a:r>
                <a:r>
                  <a:rPr lang="en-IN" sz="2000" dirty="0"/>
                  <a:t> plot indicates the </a:t>
                </a:r>
                <a:r>
                  <a:rPr lang="en-IN" sz="2000" b="1" dirty="0"/>
                  <a:t>order of accuracy</a:t>
                </a:r>
                <a:r>
                  <a:rPr lang="en-IN" sz="2000" dirty="0"/>
                  <a:t> of the numerical method.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A slope of </a:t>
                </a:r>
                <a:r>
                  <a:rPr lang="en-IN" sz="2000" b="1" dirty="0"/>
                  <a:t>approximately 2</a:t>
                </a:r>
                <a:r>
                  <a:rPr lang="en-IN" sz="2000" dirty="0"/>
                  <a:t> suggests that the method has </a:t>
                </a:r>
                <a:r>
                  <a:rPr lang="en-IN" sz="2000" b="1" dirty="0"/>
                  <a:t>second-order accuracy</a:t>
                </a:r>
                <a:r>
                  <a:rPr lang="en-IN" sz="2000" dirty="0"/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/>
                        <m:t>𝑬𝒓𝒓𝒐𝒓</m:t>
                      </m:r>
                      <m:r>
                        <a:rPr lang="en-US" sz="2000" b="1" i="1" smtClean="0"/>
                        <m:t> ∝</m:t>
                      </m:r>
                      <m:sSup>
                        <m:sSupPr>
                          <m:ctrlPr>
                            <a:rPr lang="en-US" sz="2000" b="1" i="1" smtClean="0"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b="1" i="1" smtClean="0"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IN" sz="2000" b="1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sz="2000" dirty="0"/>
                  <a:t>The closer the slope is to 2, the more accurate and consistent the method is.</a:t>
                </a:r>
              </a:p>
              <a:p>
                <a:endParaRPr lang="en-IN" sz="2000" dirty="0"/>
              </a:p>
              <a:p>
                <a:endParaRPr lang="en-IN" sz="2000" b="1" dirty="0"/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09638649-63B6-A166-4E8D-E695E606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4328685"/>
              </a:xfrm>
              <a:prstGeom prst="rect">
                <a:avLst/>
              </a:prstGeom>
              <a:blipFill>
                <a:blip r:embed="rId2"/>
                <a:stretch>
                  <a:fillRect l="-227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3E43DFC9-34EB-8C73-DE3B-4FDD647BF021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283114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0706F-CAFF-B7FD-1905-555110C1A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47088EA8-9042-530A-5216-054991E90637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668C046-5C75-5705-BA0E-8314FCD803D6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C5E06CED-7C99-045E-9F29-0F32E8948479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DB96DE-04DC-0C47-2A40-472AA06AF615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CC72511-02D0-3EB6-EED3-37AB9260E0F7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E1484D35-4750-C6F9-E775-078645A64A2E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4: 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Solving the Linear </a:t>
            </a:r>
            <a:r>
              <a:rPr lang="en-IN" sz="3200" b="1" dirty="0">
                <a:solidFill>
                  <a:srgbClr val="000000"/>
                </a:solidFill>
              </a:rPr>
              <a:t>S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ystem: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04F3265-45F0-0C2C-C9CF-39E9CA029541}"/>
              </a:ext>
            </a:extLst>
          </p:cNvPr>
          <p:cNvSpPr txBox="1"/>
          <p:nvPr/>
        </p:nvSpPr>
        <p:spPr>
          <a:xfrm>
            <a:off x="901697" y="1811380"/>
            <a:ext cx="6145659" cy="6229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In this study, we </a:t>
            </a:r>
            <a:r>
              <a:rPr lang="en-IN" sz="2000" dirty="0" err="1"/>
              <a:t>analyze</a:t>
            </a:r>
            <a:r>
              <a:rPr lang="en-IN" sz="2000" dirty="0"/>
              <a:t> different methods to solve the Poisson equation numerically.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We compare Direct Methods (Dense &amp; Sparse) and Iterative Methods (Jacobi, Gauss-Seidel, SOR).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Direct methods are faster but use more memory, while iterative methods take more steps but are better for large problems. The goal is to understand when to use each method.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  <a:p>
            <a:endParaRPr lang="en-IN" sz="2000" dirty="0"/>
          </a:p>
          <a:p>
            <a:r>
              <a:rPr lang="en-IN" sz="2400" b="1" dirty="0"/>
              <a:t>4.1: Direct Methods: (Dense vs Sparse)</a:t>
            </a:r>
          </a:p>
          <a:p>
            <a:endParaRPr lang="en-I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 Dense Representation: Stores all elements of matrix 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 Sparse Representation: Stores only non-zero elements, reducing memory usage.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-Used </a:t>
            </a:r>
            <a:r>
              <a:rPr lang="en-IN" sz="2000" dirty="0" err="1"/>
              <a:t>scipy.sparse</a:t>
            </a:r>
            <a:r>
              <a:rPr lang="en-IN" sz="2000" dirty="0"/>
              <a:t> library for efficient computation.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-Computational cost: Sparse method significantly reduces memory and time complexity.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7286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C8A2-0766-8E5A-F869-D9DED54C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693D197-2849-A355-B553-7576E76A7AF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F4BF4E6-50D5-F5F0-2AE4-BF031DBFBE2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A0E77868-EA42-9FEA-F20D-4E2E35084F44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4CD3CF-0E6D-B718-6069-6EB320FF46D5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BA63291-8754-2D7D-94B8-9D9FB88AA9C6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D120770-FC71-1DD6-389E-2AE9EC31A412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54429A8-CA9A-5CCA-B9F6-4CAF8B28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" y="2675314"/>
            <a:ext cx="7683281" cy="3018432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381E76-F9DE-0E9B-5DA7-4C13342C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" y="6373014"/>
            <a:ext cx="7683281" cy="2731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E3171-A9E2-C5E0-F638-D73B74519BB8}"/>
              </a:ext>
            </a:extLst>
          </p:cNvPr>
          <p:cNvSpPr txBox="1"/>
          <p:nvPr/>
        </p:nvSpPr>
        <p:spPr>
          <a:xfrm>
            <a:off x="221219" y="2182406"/>
            <a:ext cx="293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 EXACT and F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8F2A6-A459-B208-461A-E6D2FCD3BCFF}"/>
              </a:ext>
            </a:extLst>
          </p:cNvPr>
          <p:cNvSpPr txBox="1"/>
          <p:nvPr/>
        </p:nvSpPr>
        <p:spPr>
          <a:xfrm>
            <a:off x="361244" y="5971822"/>
            <a:ext cx="62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1D Laplacian (Which is to be used in Kronecker):</a:t>
            </a:r>
          </a:p>
        </p:txBody>
      </p:sp>
    </p:spTree>
    <p:extLst>
      <p:ext uri="{BB962C8B-B14F-4D97-AF65-F5344CB8AC3E}">
        <p14:creationId xmlns:p14="http://schemas.microsoft.com/office/powerpoint/2010/main" val="303443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3FBB-5098-0B00-9526-E7023AB8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86977C75-1320-3C7D-9E96-4B363022343C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6BFE577-E70B-BC54-DA0A-CC80CC4A819F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0D23FB39-3452-35A9-C910-AF7E7910C1E4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510DF33-0011-60B2-F965-27A78FC896EA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4C45D0D1-8AF7-8D53-7255-87F183B9A5F3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A9F0F20-EBBD-F414-B3AF-9661A8C81F3A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4: 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Solving the 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D3E65DB2-735B-81F3-68D8-6AF046A72883}"/>
                  </a:ext>
                </a:extLst>
              </p:cNvPr>
              <p:cNvSpPr txBox="1"/>
              <p:nvPr/>
            </p:nvSpPr>
            <p:spPr>
              <a:xfrm>
                <a:off x="901697" y="1811380"/>
                <a:ext cx="6145659" cy="81530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400" b="1" dirty="0"/>
                  <a:t>4.1: What Is the Kronecker Product?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</a:t>
                </a:r>
                <a:r>
                  <a:rPr lang="en-IN" sz="2000" b="1" dirty="0"/>
                  <a:t>Kronecker product</a:t>
                </a:r>
                <a:r>
                  <a:rPr lang="en-IN" sz="2000" dirty="0"/>
                  <a:t> allows us to </a:t>
                </a:r>
                <a:r>
                  <a:rPr lang="en-IN" sz="2000" b="1" dirty="0"/>
                  <a:t>build a 2D system</a:t>
                </a:r>
                <a:r>
                  <a:rPr lang="en-IN" sz="2000" dirty="0"/>
                  <a:t> from </a:t>
                </a:r>
                <a:r>
                  <a:rPr lang="en-IN" sz="2000" b="1" dirty="0"/>
                  <a:t>two 1D systems</a:t>
                </a:r>
                <a:r>
                  <a:rPr lang="en-IN" sz="2000" dirty="0"/>
                  <a:t>. (In both the directions)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It’s a </a:t>
                </a:r>
                <a:r>
                  <a:rPr lang="en-IN" sz="2000" b="1" dirty="0"/>
                  <a:t>special way of multiplying matrices</a:t>
                </a:r>
                <a:r>
                  <a:rPr lang="en-IN" sz="2000" dirty="0"/>
                  <a:t> that </a:t>
                </a:r>
                <a:r>
                  <a:rPr lang="en-IN" sz="2000" b="1" dirty="0"/>
                  <a:t>preserves the structure of the problem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For the </a:t>
                </a:r>
                <a:r>
                  <a:rPr lang="en-IN" sz="2000" b="1" dirty="0"/>
                  <a:t>2D Poisson equation</a:t>
                </a:r>
                <a:r>
                  <a:rPr lang="en-IN" sz="2000" dirty="0"/>
                  <a:t>, the discrete Laplacian matrix is: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/>
                        <m:t>𝐴</m:t>
                      </m:r>
                      <m:r>
                        <a:rPr lang="en-US" sz="2000" b="0" i="1" smtClean="0"/>
                        <m:t>=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𝐼</m:t>
                          </m:r>
                        </m:e>
                        <m:sub>
                          <m:r>
                            <a:rPr lang="en-US" sz="2000" b="0" i="1" smtClean="0"/>
                            <m:t>𝑦</m:t>
                          </m:r>
                        </m:sub>
                      </m:sSub>
                      <m:r>
                        <a:rPr lang="en-US" sz="2000" b="0" i="1" smtClean="0"/>
                        <m:t>⊗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𝑇</m:t>
                          </m:r>
                        </m:e>
                        <m:sub>
                          <m:r>
                            <a:rPr lang="en-US" sz="2000" b="0" i="1" smtClean="0"/>
                            <m:t>𝑥</m:t>
                          </m:r>
                        </m:sub>
                      </m:sSub>
                      <m:r>
                        <a:rPr lang="en-US" sz="2000" b="0" i="1" smtClean="0"/>
                        <m:t>+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𝑇</m:t>
                          </m:r>
                        </m:e>
                        <m:sub>
                          <m:r>
                            <a:rPr lang="en-US" sz="2000" b="0" i="1" smtClean="0"/>
                            <m:t>𝑦</m:t>
                          </m:r>
                        </m:sub>
                      </m:sSub>
                      <m:r>
                        <a:rPr lang="en-US" sz="2000" b="0" i="1" smtClean="0"/>
                        <m:t>⊗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𝐼</m:t>
                          </m:r>
                        </m:e>
                        <m:sub>
                          <m:r>
                            <a:rPr lang="en-US" sz="2000" b="0" i="1" smtClean="0"/>
                            <m:t>𝑥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  <a:p>
                <a:pPr lvl="1"/>
                <a:endParaRPr lang="en-IN" sz="2000" dirty="0"/>
              </a:p>
              <a:p>
                <a:pPr lvl="1"/>
                <a:r>
                  <a:rPr lang="en-IN" sz="20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𝑇</m:t>
                        </m:r>
                      </m:e>
                      <m:sub>
                        <m:r>
                          <a:rPr lang="en-US" sz="2000" b="0" i="1" smtClean="0"/>
                          <m:t>𝑥</m:t>
                        </m:r>
                      </m:sub>
                    </m:sSub>
                  </m:oMath>
                </a14:m>
                <a:r>
                  <a:rPr lang="en-IN" sz="2000" dirty="0"/>
                  <a:t> is the 1D Laplacian in the x-direction.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2000" dirty="0"/>
                  <a:t> is the 1D Laplacian in the y-direction.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2000" dirty="0"/>
                  <a:t> are </a:t>
                </a:r>
                <a:r>
                  <a:rPr lang="en-IN" sz="2000" b="1" dirty="0"/>
                  <a:t>identity matrices</a:t>
                </a:r>
                <a:r>
                  <a:rPr lang="en-IN" sz="2000" dirty="0"/>
                  <a:t> (ensuring the right dimensions)</a:t>
                </a:r>
              </a:p>
              <a:p>
                <a:pPr lvl="1"/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b="1" dirty="0"/>
                  <a:t>Usage: </a:t>
                </a:r>
              </a:p>
              <a:p>
                <a:pPr marL="800100" lvl="1" indent="-342900">
                  <a:buFont typeface="Wingdings" pitchFamily="2" charset="2"/>
                  <a:buChar char="ü"/>
                </a:pPr>
                <a:r>
                  <a:rPr lang="en-IN" sz="2000" b="1" dirty="0"/>
                  <a:t>Saves Memory</a:t>
                </a:r>
                <a:r>
                  <a:rPr lang="en-IN" sz="2000" dirty="0"/>
                  <a:t> → The system remains </a:t>
                </a:r>
                <a:r>
                  <a:rPr lang="en-IN" sz="2000" b="1" dirty="0"/>
                  <a:t>sparse</a:t>
                </a:r>
                <a:r>
                  <a:rPr lang="en-IN" sz="2000" dirty="0"/>
                  <a:t> (mostly zeros).</a:t>
                </a:r>
              </a:p>
              <a:p>
                <a:pPr marL="800100" lvl="1" indent="-342900">
                  <a:buFont typeface="Wingdings" pitchFamily="2" charset="2"/>
                  <a:buChar char="ü"/>
                </a:pPr>
                <a:r>
                  <a:rPr lang="en-IN" sz="2000" b="1" dirty="0"/>
                  <a:t>Computationally Efficient</a:t>
                </a:r>
                <a:r>
                  <a:rPr lang="en-IN" sz="2000" dirty="0"/>
                  <a:t> → We can use </a:t>
                </a:r>
                <a:r>
                  <a:rPr lang="en-IN" sz="2000" b="1" dirty="0"/>
                  <a:t>fast solvers</a:t>
                </a:r>
                <a:r>
                  <a:rPr lang="en-IN" sz="2000" dirty="0"/>
                  <a:t> like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𝑠𝑝𝑠𝑜𝑙𝑣𝑒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sz="2000" dirty="0"/>
                  <a:t> for large grids.</a:t>
                </a:r>
              </a:p>
              <a:p>
                <a:pPr marL="800100" lvl="1" indent="-342900">
                  <a:buFont typeface="Wingdings" pitchFamily="2" charset="2"/>
                  <a:buChar char="ü"/>
                </a:pPr>
                <a:r>
                  <a:rPr lang="en-IN" sz="2000" b="1" dirty="0"/>
                  <a:t>Easy to Construct</a:t>
                </a:r>
                <a:r>
                  <a:rPr lang="en-IN" sz="2000" dirty="0"/>
                  <a:t> → Instead of manually creating a huge 2D matrix, we just take the </a:t>
                </a:r>
                <a:r>
                  <a:rPr lang="en-IN" sz="2000" b="1" dirty="0"/>
                  <a:t>Kronecker product of smaller 1D matrices</a:t>
                </a:r>
                <a:r>
                  <a:rPr lang="en-IN" sz="2000" dirty="0"/>
                  <a:t>.</a:t>
                </a:r>
                <a:endParaRPr lang="en-IN" sz="2000" b="1" dirty="0"/>
              </a:p>
              <a:p>
                <a:endParaRPr lang="en-IN" sz="2000" b="1" dirty="0"/>
              </a:p>
            </p:txBody>
          </p:sp>
        </mc:Choice>
        <mc:Fallback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D3E65DB2-735B-81F3-68D8-6AF046A7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7" y="1811380"/>
                <a:ext cx="6145659" cy="8153001"/>
              </a:xfrm>
              <a:prstGeom prst="rect">
                <a:avLst/>
              </a:prstGeom>
              <a:blipFill>
                <a:blip r:embed="rId2"/>
                <a:stretch>
                  <a:fillRect l="-3099" t="-933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98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C0E54-F702-BFD1-7C0C-9C431E1F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844CD5C-120A-69A9-E77A-1D54D320F38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6629A54-7213-851F-C0B7-165C8A407C0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2D332C0-236F-29D0-6A3B-0B883E7304A7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25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06EF08-EB91-80E9-FDCD-5DF343E1F85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459F501-E3CA-8662-6980-3A2CEAC4F967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13E004-2506-054B-3521-973428F1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" y="2347347"/>
            <a:ext cx="7707364" cy="2739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1F0AC-055F-1A22-20C1-1189EB577242}"/>
              </a:ext>
            </a:extLst>
          </p:cNvPr>
          <p:cNvSpPr txBox="1"/>
          <p:nvPr/>
        </p:nvSpPr>
        <p:spPr>
          <a:xfrm>
            <a:off x="309874" y="1638698"/>
            <a:ext cx="72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Solve Poisson Sparse:- (Au=f) -&gt; </a:t>
            </a:r>
            <a:r>
              <a:rPr lang="en-IN" b="1" dirty="0"/>
              <a:t>Efficient and faster</a:t>
            </a:r>
            <a:r>
              <a:rPr lang="en-IN" dirty="0"/>
              <a:t>, </a:t>
            </a:r>
            <a:r>
              <a:rPr lang="en-IN" b="1" dirty="0"/>
              <a:t>best for large grids.</a:t>
            </a:r>
            <a:endParaRPr lang="en-US" b="1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834AC5-626E-02A2-FEE4-D87E6695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3" y="5792849"/>
            <a:ext cx="6344528" cy="3804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1210F-D1A0-7EF7-8DCD-66443C7F0E80}"/>
              </a:ext>
            </a:extLst>
          </p:cNvPr>
          <p:cNvSpPr txBox="1"/>
          <p:nvPr/>
        </p:nvSpPr>
        <p:spPr>
          <a:xfrm>
            <a:off x="367749" y="5152515"/>
            <a:ext cx="737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Solve Poisson Dense -&gt; </a:t>
            </a:r>
            <a:r>
              <a:rPr lang="en-IN" b="1" dirty="0"/>
              <a:t>Slower and memory-intensive</a:t>
            </a:r>
            <a:r>
              <a:rPr lang="en-IN" dirty="0"/>
              <a:t>, </a:t>
            </a:r>
            <a:r>
              <a:rPr lang="en-IN" b="1" dirty="0"/>
              <a:t>best for small grids.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F1809-FE7E-E13B-5B0F-777191FE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3349394-2F3A-C29C-AEA7-2C3ED8BD55F5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631D42A-7F37-F450-A71F-672A51897159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295F6BF8-3D93-0208-A777-627E11EB64BA}"/>
              </a:ext>
            </a:extLst>
          </p:cNvPr>
          <p:cNvSpPr txBox="1"/>
          <p:nvPr/>
        </p:nvSpPr>
        <p:spPr>
          <a:xfrm>
            <a:off x="3836327" y="9597088"/>
            <a:ext cx="24953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4085F5C-F4DA-1F7D-D383-7A6B1595D673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1805CF4-8441-D60D-C434-A3487FA84D8C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ED7FDD9E-A3F7-8709-691F-DF0008C6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" y="2587003"/>
            <a:ext cx="7521160" cy="2306293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F65865-4658-5B92-7DC8-4B2738C9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4" y="5781422"/>
            <a:ext cx="7772984" cy="264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00AF3-B675-064A-0795-64B4E1DED8CE}"/>
              </a:ext>
            </a:extLst>
          </p:cNvPr>
          <p:cNvSpPr txBox="1"/>
          <p:nvPr/>
        </p:nvSpPr>
        <p:spPr>
          <a:xfrm>
            <a:off x="274525" y="5293682"/>
            <a:ext cx="195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 RHS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2CE89-D0DC-06CF-A733-2D3AD2F1396C}"/>
              </a:ext>
            </a:extLst>
          </p:cNvPr>
          <p:cNvSpPr txBox="1"/>
          <p:nvPr/>
        </p:nvSpPr>
        <p:spPr>
          <a:xfrm>
            <a:off x="274525" y="2071207"/>
            <a:ext cx="351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2D Laplacian Sparse:-</a:t>
            </a:r>
          </a:p>
        </p:txBody>
      </p:sp>
    </p:spTree>
    <p:extLst>
      <p:ext uri="{BB962C8B-B14F-4D97-AF65-F5344CB8AC3E}">
        <p14:creationId xmlns:p14="http://schemas.microsoft.com/office/powerpoint/2010/main" val="91446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29EE8-96AB-E96B-16A4-DBC5D0D0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CFB00E9-7DCD-E325-FD12-22ADF2A6BAF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3BBCF5D-5C44-A6DC-1A55-4C6B9B66701D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A52EBA18-24C2-11BB-CB20-A522871F751D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D1D673-430B-BB19-0B71-1FF9B8C4429E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0343B64-4C63-A276-9D4D-01939487CE0A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9F736FF-944D-B806-2598-93B5B0E06048}"/>
              </a:ext>
            </a:extLst>
          </p:cNvPr>
          <p:cNvSpPr txBox="1"/>
          <p:nvPr/>
        </p:nvSpPr>
        <p:spPr>
          <a:xfrm>
            <a:off x="653841" y="79495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4: 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Solving the 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6A61841-0D7F-EA3A-2FE9-8AF98814A73F}"/>
                  </a:ext>
                </a:extLst>
              </p:cNvPr>
              <p:cNvSpPr txBox="1"/>
              <p:nvPr/>
            </p:nvSpPr>
            <p:spPr>
              <a:xfrm>
                <a:off x="864632" y="1304711"/>
                <a:ext cx="6145659" cy="915930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400" b="1" dirty="0"/>
                  <a:t>4.2: </a:t>
                </a:r>
                <a:r>
                  <a:rPr lang="en-IN" sz="2400" b="1" dirty="0">
                    <a:solidFill>
                      <a:srgbClr val="000000"/>
                    </a:solidFill>
                    <a:effectLst/>
                  </a:rPr>
                  <a:t>Iterative methods: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b="1" dirty="0"/>
                  <a:t>Dense Solver: </a:t>
                </a:r>
                <a:r>
                  <a:rPr lang="en-IN" sz="2000" dirty="0"/>
                  <a:t>High memory usage, slow computation.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b="1" dirty="0"/>
                  <a:t>Sparse Solver: </a:t>
                </a:r>
                <a:r>
                  <a:rPr lang="en-IN" sz="2000" dirty="0"/>
                  <a:t>Uses efficient storage, reduces computational cost.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b="1" dirty="0"/>
                  <a:t>Iterative Methods: </a:t>
                </a:r>
                <a:r>
                  <a:rPr lang="en-IN" sz="2000" dirty="0"/>
                  <a:t>Converge faster for well-conditioned systems.</a:t>
                </a:r>
              </a:p>
              <a:p>
                <a:pPr lvl="1"/>
                <a:endParaRPr lang="en-IN" sz="2000" dirty="0"/>
              </a:p>
              <a:p>
                <a:pPr>
                  <a:lnSpc>
                    <a:spcPts val="1350"/>
                  </a:lnSpc>
                </a:pPr>
                <a:r>
                  <a:rPr lang="en-IN" sz="2400" b="1" dirty="0"/>
                  <a:t>4.2.1: </a:t>
                </a:r>
                <a:r>
                  <a:rPr lang="en-IN" sz="2400" b="1" dirty="0">
                    <a:effectLst/>
                  </a:rPr>
                  <a:t>Implement Jacobi &amp; Gauss–Seidel</a:t>
                </a:r>
              </a:p>
              <a:p>
                <a:pPr>
                  <a:lnSpc>
                    <a:spcPts val="1350"/>
                  </a:lnSpc>
                </a:pPr>
                <a:endParaRPr lang="en-IN" sz="2000" dirty="0"/>
              </a:p>
              <a:p>
                <a:pPr>
                  <a:lnSpc>
                    <a:spcPts val="1350"/>
                  </a:lnSpc>
                </a:pPr>
                <a:r>
                  <a:rPr lang="en-IN" sz="2000" b="0" dirty="0">
                    <a:effectLst/>
                  </a:rPr>
                  <a:t>	</a:t>
                </a:r>
                <a:endParaRPr lang="en-IN" sz="2000" dirty="0"/>
              </a:p>
              <a:p>
                <a:pPr marL="342900" indent="-342900">
                  <a:lnSpc>
                    <a:spcPts val="1350"/>
                  </a:lnSpc>
                  <a:buFont typeface="Wingdings" pitchFamily="2" charset="2"/>
                  <a:buChar char="v"/>
                </a:pPr>
                <a:r>
                  <a:rPr lang="en-IN" sz="2000" b="0" dirty="0">
                    <a:effectLst/>
                  </a:rPr>
                  <a:t>Jacobi Method:-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0" dirty="0">
                  <a:effectLst/>
                </a:endParaRPr>
              </a:p>
              <a:p>
                <a:pPr>
                  <a:lnSpc>
                    <a:spcPts val="1350"/>
                  </a:lnSpc>
                </a:pPr>
                <a:endParaRPr lang="en-IN" sz="2000" b="0" dirty="0">
                  <a:effectLst/>
                </a:endParaRPr>
              </a:p>
              <a:p>
                <a:pPr marL="914400" lvl="1" indent="-457200">
                  <a:buAutoNum type="arabicParenR"/>
                </a:pPr>
                <a:r>
                  <a:rPr lang="en-IN" sz="2000" b="0" dirty="0">
                    <a:effectLst/>
                  </a:rPr>
                  <a:t>Convergence :- Slower</a:t>
                </a:r>
              </a:p>
              <a:p>
                <a:pPr marL="914400" lvl="1" indent="-457200">
                  <a:buAutoNum type="arabicParenR"/>
                </a:pPr>
                <a:r>
                  <a:rPr lang="en-IN" sz="2000" b="0" dirty="0">
                    <a:effectLst/>
                  </a:rPr>
                  <a:t>Memory Use :- More memory (needs old vector)</a:t>
                </a:r>
              </a:p>
              <a:p>
                <a:pPr marL="914400" lvl="1" indent="-457200">
                  <a:buAutoNum type="arabicParenR"/>
                </a:pPr>
                <a:r>
                  <a:rPr lang="en-IN" sz="2000" b="0" dirty="0">
                    <a:effectLst/>
                  </a:rPr>
                  <a:t>Best for Large systems with parallel execution</a:t>
                </a:r>
              </a:p>
              <a:p>
                <a:pPr marL="914400" lvl="1" indent="-457200">
                  <a:buAutoNum type="arabicParenR"/>
                </a:pPr>
                <a:r>
                  <a:rPr lang="en-IN" sz="2000" dirty="0" err="1"/>
                  <a:t>residual_history</a:t>
                </a:r>
                <a:r>
                  <a:rPr lang="en-IN" sz="2000" dirty="0"/>
                  <a:t>= Stores the error at for every iteration to track convergence. </a:t>
                </a:r>
                <a:r>
                  <a:rPr lang="en-IN" sz="2000" b="0" dirty="0">
                    <a:effectLst/>
                  </a:rPr>
                  <a:t>(</a:t>
                </a:r>
                <a:r>
                  <a:rPr lang="en-IN" sz="2000" dirty="0"/>
                  <a:t>If residual keeps decreasing, the method is converging  and vice versa).</a:t>
                </a:r>
              </a:p>
              <a:p>
                <a:pPr marL="914400" lvl="1" indent="-457200">
                  <a:buAutoNum type="arabicParenR" startAt="5"/>
                </a:pPr>
                <a:r>
                  <a:rPr lang="en-IN" sz="2000" b="0" dirty="0">
                    <a:effectLst/>
                  </a:rPr>
                  <a:t>It</a:t>
                </a:r>
                <a:r>
                  <a:rPr lang="en-IN" sz="2000" dirty="0"/>
                  <a:t> </a:t>
                </a:r>
                <a:r>
                  <a:rPr lang="en-IN" sz="2000" b="1" dirty="0"/>
                  <a:t>does not</a:t>
                </a:r>
                <a:r>
                  <a:rPr lang="en-IN" sz="2000" dirty="0"/>
                  <a:t> use any updated values </a:t>
                </a:r>
                <a:r>
                  <a:rPr lang="en-IN" sz="2000" b="1" dirty="0"/>
                  <a:t>within the same iteration</a:t>
                </a:r>
                <a:r>
                  <a:rPr lang="en-IN" sz="2000" dirty="0"/>
                  <a:t>.</a:t>
                </a:r>
              </a:p>
              <a:p>
                <a:pPr marL="914400" lvl="1" indent="-457200">
                  <a:buAutoNum type="arabicParenR" startAt="5"/>
                </a:pPr>
                <a:endParaRPr lang="en-IN" sz="2000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0" dirty="0">
                    <a:effectLst/>
                  </a:rPr>
                  <a:t>Gauss Seidel Method:-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0" dirty="0">
                  <a:effectLst/>
                </a:endParaRPr>
              </a:p>
              <a:p>
                <a:pPr>
                  <a:lnSpc>
                    <a:spcPts val="1350"/>
                  </a:lnSpc>
                </a:pPr>
                <a:endParaRPr lang="en-IN" sz="2000" b="0" dirty="0">
                  <a:effectLst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>
                    <a:effectLst/>
                  </a:rPr>
                  <a:t>Convergence :- Faster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>
                    <a:effectLst/>
                  </a:rPr>
                  <a:t>Memory Use :- Less memory (overwrites old values)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>
                    <a:effectLst/>
                  </a:rPr>
                  <a:t>Faster sequential convergence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Iteration: Uses latest updated value immediately.</a:t>
                </a:r>
                <a:endParaRPr lang="en-IN" sz="2000" b="0" dirty="0">
                  <a:effectLst/>
                </a:endParaRPr>
              </a:p>
              <a:p>
                <a:pPr lvl="1"/>
                <a:endParaRPr lang="en-IN" sz="2000" b="0" dirty="0">
                  <a:effectLst/>
                </a:endParaRPr>
              </a:p>
            </p:txBody>
          </p:sp>
        </mc:Choice>
        <mc:Fallback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6A61841-0D7F-EA3A-2FE9-8AF98814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2" y="1304711"/>
                <a:ext cx="6145659" cy="9159302"/>
              </a:xfrm>
              <a:prstGeom prst="rect">
                <a:avLst/>
              </a:prstGeom>
              <a:blipFill>
                <a:blip r:embed="rId2"/>
                <a:stretch>
                  <a:fillRect l="-3099" t="-830" r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51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7DF8D-A7D4-27A5-17E4-6A9CAADC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42C7444F-B3E1-9E8C-0D0D-E51BD0DE133C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A4B43631-A845-9AD8-2F6B-F521D56FDDC0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9D05862-88C9-13E0-C2F3-238AB9671417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27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3F38931-0E52-B6CC-7A61-61830A17FD14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8F9AD32-6D13-53EB-D593-1A2F3B35F404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6BC8C-0FFA-4625-2DC1-106825F6FE62}"/>
              </a:ext>
            </a:extLst>
          </p:cNvPr>
          <p:cNvSpPr txBox="1"/>
          <p:nvPr/>
        </p:nvSpPr>
        <p:spPr>
          <a:xfrm>
            <a:off x="367748" y="1490861"/>
            <a:ext cx="691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Jacobi Method: (R = A-D = Remaining Part-&gt; Off Diagonal Elem)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580D1-FC80-DDB6-2D8B-C622D2758F92}"/>
              </a:ext>
            </a:extLst>
          </p:cNvPr>
          <p:cNvSpPr txBox="1"/>
          <p:nvPr/>
        </p:nvSpPr>
        <p:spPr>
          <a:xfrm>
            <a:off x="367748" y="5241003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Gauss Seidel Method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067DBB0-8E17-C726-440C-63C0BD8B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8" y="1894330"/>
            <a:ext cx="7139568" cy="3346673"/>
          </a:xfrm>
          <a:prstGeom prst="rect">
            <a:avLst/>
          </a:prstGeom>
        </p:spPr>
      </p:pic>
      <p:pic>
        <p:nvPicPr>
          <p:cNvPr id="11" name="Picture 10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491BD37-C563-42F3-A4DB-3CB69DD8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7" y="5723832"/>
            <a:ext cx="7530926" cy="37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2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8D6A2-913E-DAAD-9318-E3A7D2928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E6C7E25-688B-5F0C-0019-35AE16C7D856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4A8F3DED-7106-41A1-0182-0EF6C5139019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FADDB4F9-1C82-B202-5B4D-0307E138F255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A19D7B-62EE-F932-0149-9B1439644ADF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CF61F3A-C0A2-4B46-60BF-E189C404C641}"/>
              </a:ext>
            </a:extLst>
          </p:cNvPr>
          <p:cNvSpPr txBox="1"/>
          <p:nvPr/>
        </p:nvSpPr>
        <p:spPr>
          <a:xfrm>
            <a:off x="653841" y="794956"/>
            <a:ext cx="6641369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000" b="1" dirty="0"/>
              <a:t>4.2.2: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Differences Between Jacobi, Gauss-Seidel, and SOR</a:t>
            </a:r>
          </a:p>
          <a:p>
            <a:endParaRPr lang="en-IN" sz="3200" b="1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D53CAD-2930-962A-D9C7-0B150E11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48945"/>
              </p:ext>
            </p:extLst>
          </p:nvPr>
        </p:nvGraphicFramePr>
        <p:xfrm>
          <a:off x="519998" y="1878404"/>
          <a:ext cx="6585340" cy="44451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34142">
                  <a:extLst>
                    <a:ext uri="{9D8B030D-6E8A-4147-A177-3AD203B41FA5}">
                      <a16:colId xmlns:a16="http://schemas.microsoft.com/office/drawing/2014/main" val="3508130127"/>
                    </a:ext>
                  </a:extLst>
                </a:gridCol>
                <a:gridCol w="2234142">
                  <a:extLst>
                    <a:ext uri="{9D8B030D-6E8A-4147-A177-3AD203B41FA5}">
                      <a16:colId xmlns:a16="http://schemas.microsoft.com/office/drawing/2014/main" val="650745035"/>
                    </a:ext>
                  </a:extLst>
                </a:gridCol>
                <a:gridCol w="2117056">
                  <a:extLst>
                    <a:ext uri="{9D8B030D-6E8A-4147-A177-3AD203B41FA5}">
                      <a16:colId xmlns:a16="http://schemas.microsoft.com/office/drawing/2014/main" val="3674726859"/>
                    </a:ext>
                  </a:extLst>
                </a:gridCol>
              </a:tblGrid>
              <a:tr h="960633">
                <a:tc>
                  <a:txBody>
                    <a:bodyPr/>
                    <a:lstStyle/>
                    <a:p>
                      <a:r>
                        <a:rPr lang="en-IN" sz="20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Update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530727"/>
                  </a:ext>
                </a:extLst>
              </a:tr>
              <a:tr h="917048">
                <a:tc>
                  <a:txBody>
                    <a:bodyPr/>
                    <a:lstStyle/>
                    <a:p>
                      <a:r>
                        <a:rPr lang="en-IN" sz="2000" b="1" dirty="0"/>
                        <a:t>Jacobi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Uses </a:t>
                      </a:r>
                      <a:r>
                        <a:rPr lang="en-IN" sz="2000" b="1"/>
                        <a:t>only old values</a:t>
                      </a:r>
                      <a:r>
                        <a:rPr lang="en-IN" sz="2000"/>
                        <a:t> from the previous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377918"/>
                  </a:ext>
                </a:extLst>
              </a:tr>
              <a:tr h="917048">
                <a:tc>
                  <a:txBody>
                    <a:bodyPr/>
                    <a:lstStyle/>
                    <a:p>
                      <a:r>
                        <a:rPr lang="en-IN" sz="2000" b="1"/>
                        <a:t>Gauss-Seidel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Uses </a:t>
                      </a:r>
                      <a:r>
                        <a:rPr lang="en-IN" sz="2000" b="1" dirty="0"/>
                        <a:t>latest updated values immediately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86838"/>
                  </a:ext>
                </a:extLst>
              </a:tr>
              <a:tr h="1472835">
                <a:tc>
                  <a:txBody>
                    <a:bodyPr/>
                    <a:lstStyle/>
                    <a:p>
                      <a:r>
                        <a:rPr lang="en-IN" sz="2000" b="1"/>
                        <a:t>SOR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Uses </a:t>
                      </a:r>
                      <a:r>
                        <a:rPr lang="en-IN" sz="2000" b="1" dirty="0"/>
                        <a:t>latest updated values + acceleration factor </a:t>
                      </a:r>
                      <a:r>
                        <a:rPr lang="el-GR" sz="2000" b="1" dirty="0"/>
                        <a:t>ω</a:t>
                      </a:r>
                      <a:endParaRPr lang="el-G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Fastest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00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F628700-C2F9-F9A2-C28B-12254517C400}"/>
              </a:ext>
            </a:extLst>
          </p:cNvPr>
          <p:cNvSpPr txBox="1"/>
          <p:nvPr/>
        </p:nvSpPr>
        <p:spPr>
          <a:xfrm>
            <a:off x="112643" y="6692158"/>
            <a:ext cx="7547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Why is it Called Successive Over-Relaxation (SOR)?</a:t>
            </a:r>
          </a:p>
          <a:p>
            <a:endParaRPr lang="en-IN" sz="2400" b="1" dirty="0"/>
          </a:p>
          <a:p>
            <a:pPr>
              <a:buFont typeface="+mj-lt"/>
              <a:buAutoNum type="arabicPeriod"/>
            </a:pPr>
            <a:r>
              <a:rPr lang="en-IN" b="1" dirty="0"/>
              <a:t>Successive</a:t>
            </a:r>
            <a:r>
              <a:rPr lang="en-IN" dirty="0"/>
              <a:t> → It updates each variable </a:t>
            </a:r>
            <a:r>
              <a:rPr lang="en-IN" b="1" dirty="0"/>
              <a:t>one by one</a:t>
            </a:r>
            <a:r>
              <a:rPr lang="en-IN" dirty="0"/>
              <a:t>, just like the </a:t>
            </a:r>
            <a:r>
              <a:rPr lang="en-IN" b="1" dirty="0"/>
              <a:t>Gauss-Seidel method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Over-Relaxation</a:t>
            </a:r>
            <a:r>
              <a:rPr lang="en-IN" dirty="0"/>
              <a:t> → It </a:t>
            </a:r>
            <a:r>
              <a:rPr lang="en-IN" b="1" dirty="0"/>
              <a:t>modifies</a:t>
            </a:r>
            <a:r>
              <a:rPr lang="en-IN" dirty="0"/>
              <a:t> the update by introducing a </a:t>
            </a:r>
            <a:r>
              <a:rPr lang="en-IN" b="1" dirty="0"/>
              <a:t>relaxation factor </a:t>
            </a:r>
            <a:r>
              <a:rPr lang="el-GR" b="1" dirty="0"/>
              <a:t>ω</a:t>
            </a:r>
            <a:r>
              <a:rPr lang="el-GR" dirty="0"/>
              <a:t>, </a:t>
            </a:r>
            <a:r>
              <a:rPr lang="en-IN" dirty="0"/>
              <a:t>which </a:t>
            </a:r>
            <a:r>
              <a:rPr lang="en-IN" b="1" dirty="0"/>
              <a:t>pushes the solution further in each step</a:t>
            </a:r>
            <a:r>
              <a:rPr lang="en-IN" dirty="0"/>
              <a:t> to accelerate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7DC93-F9B6-E34C-68E1-C65296C5C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1C4DD441-3028-F876-E6FB-6FA3F5A4F46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98499EC-1B2C-6743-0115-5B4BEC75AC6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921F1322-DE4A-968D-33BB-FC34527E4514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29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EAAF3B-CFB9-79E6-C5F9-28C3B7C88F87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4DA4977-1DDF-B2B3-AE5C-409AA3E12A76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EB57F-A3B0-D7EA-22CA-2C9687156791}"/>
              </a:ext>
            </a:extLst>
          </p:cNvPr>
          <p:cNvSpPr txBox="1"/>
          <p:nvPr/>
        </p:nvSpPr>
        <p:spPr>
          <a:xfrm>
            <a:off x="354496" y="1490861"/>
            <a:ext cx="407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Successive Over Relaxation (SOR):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F9718E-709F-A74A-2259-B20709C7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" y="2240668"/>
            <a:ext cx="7599400" cy="68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9C55-1F47-057E-E9B9-E1DECC06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32CBCDA0-4036-CF6F-DE00-4C830CE09AA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264A488-0CBC-5919-B999-F0367BCB0BF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DE9C438A-6FAF-E2BD-ADEC-311ABF0A4FA0}"/>
              </a:ext>
            </a:extLst>
          </p:cNvPr>
          <p:cNvSpPr txBox="1"/>
          <p:nvPr/>
        </p:nvSpPr>
        <p:spPr>
          <a:xfrm>
            <a:off x="995005" y="896526"/>
            <a:ext cx="374711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4000" b="1" spc="80" dirty="0">
                <a:latin typeface="Georgia"/>
                <a:cs typeface="Georgia"/>
              </a:rPr>
              <a:t>1. </a:t>
            </a:r>
            <a:r>
              <a:rPr lang="en-US" sz="3200" b="1" spc="80" dirty="0">
                <a:latin typeface="Georgia"/>
                <a:cs typeface="Georgia"/>
              </a:rPr>
              <a:t>Abstract</a:t>
            </a:r>
            <a:endParaRPr lang="en-US" sz="3200" b="1" dirty="0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E35D90A-5E33-62B9-7DA4-73399BA259E4}"/>
                  </a:ext>
                </a:extLst>
              </p:cNvPr>
              <p:cNvSpPr txBox="1"/>
              <p:nvPr/>
            </p:nvSpPr>
            <p:spPr>
              <a:xfrm>
                <a:off x="901700" y="2079957"/>
                <a:ext cx="6145659" cy="653082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b="0" i="0" dirty="0">
                    <a:effectLst/>
                  </a:rPr>
                  <a:t>This project focuses on solving the 2D Poisson equation using finite difference discretization and </a:t>
                </a:r>
                <a:r>
                  <a:rPr lang="en-IN" sz="2000" b="0" i="0" dirty="0" err="1">
                    <a:effectLst/>
                  </a:rPr>
                  <a:t>analyzing</a:t>
                </a:r>
                <a:r>
                  <a:rPr lang="en-IN" sz="2000" b="0" i="0" dirty="0">
                    <a:effectLst/>
                  </a:rPr>
                  <a:t> the performance of various numerical solvers. The Poisson equation,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/>
                      <m:t>Δu</m:t>
                    </m:r>
                    <m:r>
                      <a:rPr lang="en-US" sz="2000" b="0" i="0" smtClean="0"/>
                      <m:t>=</m:t>
                    </m:r>
                    <m:r>
                      <m:rPr>
                        <m:sty m:val="p"/>
                      </m:rPr>
                      <a:rPr lang="en-US" sz="2000" b="0" i="0" smtClean="0"/>
                      <m:t>f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/>
                          <m:t>x</m:t>
                        </m:r>
                        <m:r>
                          <a:rPr lang="en-US" sz="2000" b="0" i="0" smtClean="0"/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/>
                          <m:t>y</m:t>
                        </m:r>
                      </m:e>
                    </m:d>
                    <m:r>
                      <a:rPr lang="en-US" sz="2000" b="0" i="0" smtClean="0"/>
                      <m:t>,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is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discretized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on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uniform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grid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using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5-</m:t>
                    </m:r>
                    <m:r>
                      <m:rPr>
                        <m:nor/>
                      </m:rPr>
                      <a:rPr lang="en-IN" sz="2000"/>
                      <m:t>point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stencil</m:t>
                    </m:r>
                    <m:r>
                      <m:rPr>
                        <m:nor/>
                      </m:rPr>
                      <a:rPr lang="en-IN" sz="2000"/>
                      <m:t>, </m:t>
                    </m:r>
                    <m:r>
                      <m:rPr>
                        <m:nor/>
                      </m:rPr>
                      <a:rPr lang="en-IN" sz="2000"/>
                      <m:t>resulting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in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sparse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linear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system</m:t>
                    </m:r>
                    <m:r>
                      <m:rPr>
                        <m:nor/>
                      </m:rPr>
                      <a:rPr lang="en-IN" sz="2000"/>
                      <m:t>. </m:t>
                    </m:r>
                    <m:r>
                      <m:rPr>
                        <m:nor/>
                      </m:rPr>
                      <a:rPr lang="en-IN" sz="2000"/>
                      <m:t>This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stencil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helps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convert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the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Poisson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equation</m:t>
                    </m:r>
                    <m:r>
                      <m:rPr>
                        <m:nor/>
                      </m:rPr>
                      <a:rPr lang="en-IN" sz="2000"/>
                      <m:t> (</m:t>
                    </m:r>
                    <m:r>
                      <m:rPr>
                        <m:nor/>
                      </m:rPr>
                      <a:rPr lang="en-IN" sz="2000"/>
                      <m:t>which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is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differential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equation</m:t>
                    </m:r>
                    <m:r>
                      <m:rPr>
                        <m:nor/>
                      </m:rPr>
                      <a:rPr lang="en-IN" sz="2000"/>
                      <m:t>) </m:t>
                    </m:r>
                    <m:r>
                      <m:rPr>
                        <m:nor/>
                      </m:rPr>
                      <a:rPr lang="en-IN" sz="2000"/>
                      <m:t>into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 b="1"/>
                      <m:t>a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set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of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algebraic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equations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that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can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be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solved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numerically</m:t>
                    </m:r>
                    <m:r>
                      <m:rPr>
                        <m:nor/>
                      </m:rPr>
                      <a:rPr lang="en-IN" sz="2000"/>
                      <m:t>.</m:t>
                    </m:r>
                  </m:oMath>
                </a14:m>
                <a:endParaRPr lang="en-IN" sz="2000" b="0" i="0" dirty="0">
                  <a:effectLst/>
                </a:endParaRPr>
              </a:p>
              <a:p>
                <a:r>
                  <a:rPr lang="en-IN" sz="2000" dirty="0"/>
                  <a:t>We apply different mathematical techniques (called solvers) to solve these equations. These techniques include direct methods like the Jacobi, Gauss-Seidel, and Successive Over-Relaxation (SOR) methods. We compare these methods by checking how close their solutions are to the exact answer, confirming our method's accuracy.</a:t>
                </a:r>
              </a:p>
              <a:p>
                <a:endParaRPr lang="en-IN" sz="2000" dirty="0"/>
              </a:p>
              <a:p>
                <a:pPr algn="l"/>
                <a:r>
                  <a:rPr lang="en-IN" sz="2000" b="1" i="0" dirty="0">
                    <a:effectLst/>
                  </a:rPr>
                  <a:t>Key Points</a:t>
                </a:r>
                <a:r>
                  <a:rPr lang="en-IN" sz="2000" b="0" i="0" dirty="0">
                    <a:effectLst/>
                  </a:rPr>
                  <a:t>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IN" sz="2000" b="1" i="0" dirty="0">
                    <a:effectLst/>
                  </a:rPr>
                  <a:t>Objective</a:t>
                </a:r>
                <a:r>
                  <a:rPr lang="en-IN" sz="2000" b="0" i="0" dirty="0">
                    <a:effectLst/>
                  </a:rPr>
                  <a:t>: Solve 2D Poisson equation numerically.</a:t>
                </a:r>
              </a:p>
              <a:p>
                <a:pPr algn="l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000" b="1" i="0" dirty="0">
                    <a:effectLst/>
                  </a:rPr>
                  <a:t>Methods</a:t>
                </a:r>
                <a:r>
                  <a:rPr lang="en-IN" sz="2000" b="0" i="0" dirty="0">
                    <a:effectLst/>
                  </a:rPr>
                  <a:t>: Finite difference discretization, direct/iterative solvers.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E35D90A-5E33-62B9-7DA4-73399BA2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079957"/>
                <a:ext cx="6145659" cy="6530827"/>
              </a:xfrm>
              <a:prstGeom prst="rect">
                <a:avLst/>
              </a:prstGeom>
              <a:blipFill>
                <a:blip r:embed="rId2"/>
                <a:stretch>
                  <a:fillRect l="-2686" t="-969" r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94E14622-7E79-AAEE-0348-B23A4A761C0B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7652C5-3B2C-B226-66EA-73FE59ABDADB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CAFBB0F-A2E0-F802-00F2-B54EBCE84810}"/>
              </a:ext>
            </a:extLst>
          </p:cNvPr>
          <p:cNvSpPr/>
          <p:nvPr/>
        </p:nvSpPr>
        <p:spPr>
          <a:xfrm>
            <a:off x="1066800" y="64382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30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392B6-E131-79DC-7168-FA5A0BA7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BEC4BD4-EF39-9CC3-C719-6CEDBBEF0FC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94027CC3-B279-5466-5A39-612D52422EC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40D92062-3CD1-499D-3B00-995E48FE3F3D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D59FDF2-4737-0AD4-0054-EBB6694D23FB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D92B688-A542-AD55-584C-E4F43C5FC362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D143A2-2E5F-107C-C168-F6CE5459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3" y="1383893"/>
            <a:ext cx="6782904" cy="82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46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A257-BDB6-4CFA-3F46-78534323B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E6E9597-08F8-4330-1E80-008B3113281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DEDD297-ACF6-CAB1-8A3C-3BDCD57A4C2E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3272479-BF66-9390-319A-190D4AA6EB2E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00003C-8264-90B6-122A-4BF04705E301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F326CA0-FE26-B501-7FE0-AC74463C7CBD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34633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DF3E4-385B-7DED-C6DA-ED934FAD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25AE8550-DB1D-3B0A-9E27-0E3FB002C241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505F7BBE-5412-F2AD-7312-D454F6C26C88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F8BF9C2D-E3BC-6888-E400-D11E6294571C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AEEF975-0662-D223-9AD5-E32A143EEDA2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84483A8-D29F-3D27-DF56-3944C338E590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Output: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24CF6C-79C9-C968-927D-18F2CB317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203969"/>
                  </p:ext>
                </p:extLst>
              </p:nvPr>
            </p:nvGraphicFramePr>
            <p:xfrm>
              <a:off x="757801" y="2078353"/>
              <a:ext cx="6702424" cy="357987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1675606">
                      <a:extLst>
                        <a:ext uri="{9D8B030D-6E8A-4147-A177-3AD203B41FA5}">
                          <a16:colId xmlns:a16="http://schemas.microsoft.com/office/drawing/2014/main" val="2779865651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258106973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80500870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33879095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Method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Time Complexity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Memory Usage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Convergence Speed</a:t>
                          </a:r>
                          <a:endParaRPr lang="en-IN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0514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Dense Direct Solve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High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(but impractical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46656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Sparse Direct Solve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(preferred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663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Jacobi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Slow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4204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Gauss-Seidel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Faster than Jacobi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5706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SOR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Fastest if </a:t>
                          </a:r>
                          <a:r>
                            <a:rPr lang="el-GR" dirty="0"/>
                            <a:t>ω\</a:t>
                          </a:r>
                          <a:r>
                            <a:rPr lang="en-IN" dirty="0"/>
                            <a:t>omega</a:t>
                          </a:r>
                          <a:r>
                            <a:rPr lang="el-GR" dirty="0"/>
                            <a:t>ω </a:t>
                          </a:r>
                          <a:r>
                            <a:rPr lang="en-IN" dirty="0"/>
                            <a:t>is optimal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656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24CF6C-79C9-C968-927D-18F2CB317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203969"/>
                  </p:ext>
                </p:extLst>
              </p:nvPr>
            </p:nvGraphicFramePr>
            <p:xfrm>
              <a:off x="757801" y="2078353"/>
              <a:ext cx="6702424" cy="357987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1675606">
                      <a:extLst>
                        <a:ext uri="{9D8B030D-6E8A-4147-A177-3AD203B41FA5}">
                          <a16:colId xmlns:a16="http://schemas.microsoft.com/office/drawing/2014/main" val="2779865651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258106973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80500870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3387909519"/>
                        </a:ext>
                      </a:extLst>
                    </a:gridCol>
                  </a:tblGrid>
                  <a:tr h="557784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Method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Time Complexity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Memory Usage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Convergence Speed</a:t>
                          </a:r>
                          <a:endParaRPr lang="en-IN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0514110"/>
                      </a:ext>
                    </a:extLst>
                  </a:tr>
                  <a:tr h="790956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Dense Direct Solve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71429" r="-199248" b="-2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High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(but impractical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4665639"/>
                      </a:ext>
                    </a:extLst>
                  </a:tr>
                  <a:tr h="557784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Sparse Direct Solve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245455" r="-199248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(preferred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663685"/>
                      </a:ext>
                    </a:extLst>
                  </a:tr>
                  <a:tr h="324612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Jacobi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608000" r="-199248" b="-4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Slow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420482"/>
                      </a:ext>
                    </a:extLst>
                  </a:tr>
                  <a:tr h="557784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Gauss-Seidel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402273" r="-199248" b="-1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Faster than Jacobi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570660"/>
                      </a:ext>
                    </a:extLst>
                  </a:tr>
                  <a:tr h="790956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SOR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350794" r="-199248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Fastest if </a:t>
                          </a:r>
                          <a:r>
                            <a:rPr lang="el-GR" dirty="0"/>
                            <a:t>ω\</a:t>
                          </a:r>
                          <a:r>
                            <a:rPr lang="en-IN" dirty="0"/>
                            <a:t>omega</a:t>
                          </a:r>
                          <a:r>
                            <a:rPr lang="el-GR" dirty="0"/>
                            <a:t>ω </a:t>
                          </a:r>
                          <a:r>
                            <a:rPr lang="en-IN" dirty="0"/>
                            <a:t>is optimal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656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33E1A9A-55AB-63DA-E51D-A1E74B769A6B}"/>
              </a:ext>
            </a:extLst>
          </p:cNvPr>
          <p:cNvSpPr txBox="1"/>
          <p:nvPr/>
        </p:nvSpPr>
        <p:spPr>
          <a:xfrm>
            <a:off x="901700" y="1538384"/>
            <a:ext cx="207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-&gt; Final Summary:</a:t>
            </a:r>
          </a:p>
        </p:txBody>
      </p:sp>
    </p:spTree>
    <p:extLst>
      <p:ext uri="{BB962C8B-B14F-4D97-AF65-F5344CB8AC3E}">
        <p14:creationId xmlns:p14="http://schemas.microsoft.com/office/powerpoint/2010/main" val="323389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2C339-8EEF-B1DC-F2AB-CEF64F5D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A1D3931-B01D-8435-0DCF-2B68E4FC859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D26F39D-B1B8-73F2-D281-DFD369C1AA2B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57DAAB9-FCF0-2676-7700-FD06D7CD76E0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33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00B5AB-6F0E-9B22-E4FD-9754E997697A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350B997-37CC-1FB4-01BA-4761CC659130}"/>
              </a:ext>
            </a:extLst>
          </p:cNvPr>
          <p:cNvSpPr txBox="1"/>
          <p:nvPr/>
        </p:nvSpPr>
        <p:spPr>
          <a:xfrm>
            <a:off x="901699" y="1009035"/>
            <a:ext cx="418891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4000" b="1" dirty="0"/>
              <a:t>5. Reference:-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5CBB7-3184-B0EA-A248-0BF1275A7335}"/>
              </a:ext>
            </a:extLst>
          </p:cNvPr>
          <p:cNvSpPr txBox="1"/>
          <p:nvPr/>
        </p:nvSpPr>
        <p:spPr>
          <a:xfrm>
            <a:off x="901700" y="1764172"/>
            <a:ext cx="649074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en-IN" b="1" dirty="0"/>
              <a:t>Finite Difference Methods for Partial Differential Equations</a:t>
            </a:r>
            <a:endParaRPr lang="en-IN" dirty="0"/>
          </a:p>
          <a:p>
            <a:r>
              <a:rPr lang="en-IN" dirty="0" err="1"/>
              <a:t>LeVeque</a:t>
            </a:r>
            <a:r>
              <a:rPr lang="en-IN" dirty="0"/>
              <a:t>, R. J. (2007). </a:t>
            </a:r>
            <a:r>
              <a:rPr lang="en-IN" i="1" dirty="0"/>
              <a:t>Finite Difference Methods for Ordinary and Partial Differential Equations: Steady-State and Time-Dependent Problems</a:t>
            </a:r>
            <a:r>
              <a:rPr lang="en-IN" dirty="0"/>
              <a:t>. SIAM.</a:t>
            </a:r>
          </a:p>
          <a:p>
            <a:endParaRPr lang="en-IN" dirty="0"/>
          </a:p>
          <a:p>
            <a:r>
              <a:rPr lang="en-IN" dirty="0"/>
              <a:t>2) </a:t>
            </a:r>
            <a:r>
              <a:rPr lang="en-IN" b="1" dirty="0"/>
              <a:t>Sparse Matrices and Efficient Solvers</a:t>
            </a:r>
            <a:endParaRPr lang="en-IN" dirty="0"/>
          </a:p>
          <a:p>
            <a:r>
              <a:rPr lang="en-IN" dirty="0"/>
              <a:t>Saad, Y. (2003). </a:t>
            </a:r>
            <a:r>
              <a:rPr lang="en-IN" i="1" dirty="0"/>
              <a:t>Iterative Methods for Sparse Linear Systems (2nd ed.)</a:t>
            </a:r>
            <a:r>
              <a:rPr lang="en-IN" dirty="0"/>
              <a:t>. SIAM.</a:t>
            </a:r>
          </a:p>
          <a:p>
            <a:endParaRPr lang="en-IN" dirty="0"/>
          </a:p>
          <a:p>
            <a:r>
              <a:rPr lang="en-IN" dirty="0"/>
              <a:t>3) </a:t>
            </a:r>
            <a:r>
              <a:rPr lang="en-IN" b="1" dirty="0"/>
              <a:t>The Successive Over-Relaxation (SOR) Method</a:t>
            </a:r>
            <a:endParaRPr lang="en-IN" dirty="0"/>
          </a:p>
          <a:p>
            <a:r>
              <a:rPr lang="en-IN" dirty="0"/>
              <a:t>Young, D. M. (1971). </a:t>
            </a:r>
            <a:r>
              <a:rPr lang="en-IN" i="1" dirty="0"/>
              <a:t>Iterative Solution of Large Linear Systems</a:t>
            </a:r>
            <a:r>
              <a:rPr lang="en-IN" dirty="0"/>
              <a:t>. Academic Press.</a:t>
            </a:r>
          </a:p>
          <a:p>
            <a:endParaRPr lang="en-IN" dirty="0"/>
          </a:p>
          <a:p>
            <a:r>
              <a:rPr lang="en-IN" dirty="0"/>
              <a:t>4) </a:t>
            </a:r>
            <a:r>
              <a:rPr lang="en-IN" b="1" dirty="0"/>
              <a:t>Kronecker Product and Eigenvalues of Discrete Laplacian</a:t>
            </a:r>
            <a:endParaRPr lang="en-IN" dirty="0"/>
          </a:p>
          <a:p>
            <a:r>
              <a:rPr lang="en-IN" dirty="0"/>
              <a:t>Golub, G. H., &amp; Van Loan, C. F. (2013). </a:t>
            </a:r>
            <a:r>
              <a:rPr lang="en-IN" i="1" dirty="0"/>
              <a:t>Matrix Computations (4th ed.)</a:t>
            </a:r>
            <a:r>
              <a:rPr lang="en-IN" dirty="0"/>
              <a:t>. Johns Hopkins University Press.</a:t>
            </a:r>
          </a:p>
          <a:p>
            <a:endParaRPr lang="en-IN" dirty="0"/>
          </a:p>
          <a:p>
            <a:r>
              <a:rPr lang="en-IN" dirty="0"/>
              <a:t>5) </a:t>
            </a:r>
            <a:r>
              <a:rPr lang="en-IN" b="1" dirty="0"/>
              <a:t>Scientific Computing with Python (SciPy and NumPy)</a:t>
            </a:r>
            <a:endParaRPr lang="en-IN" dirty="0"/>
          </a:p>
          <a:p>
            <a:r>
              <a:rPr lang="en-IN" dirty="0"/>
              <a:t>Virtanen, P. et al. (2020). </a:t>
            </a:r>
            <a:r>
              <a:rPr lang="en-IN" i="1" dirty="0"/>
              <a:t>SciPy 1.0: Fundamental Algorithms for Scientific Computing in Python</a:t>
            </a:r>
            <a:r>
              <a:rPr lang="en-IN" dirty="0"/>
              <a:t>, </a:t>
            </a:r>
            <a:r>
              <a:rPr lang="en-IN" i="1" dirty="0"/>
              <a:t>Nature Methods</a:t>
            </a:r>
            <a:r>
              <a:rPr lang="en-IN" dirty="0"/>
              <a:t>, </a:t>
            </a:r>
            <a:r>
              <a:rPr lang="en-IN" b="1" dirty="0"/>
              <a:t>17</a:t>
            </a:r>
            <a:r>
              <a:rPr lang="en-IN" dirty="0"/>
              <a:t>, 261–272.</a:t>
            </a:r>
          </a:p>
          <a:p>
            <a:endParaRPr lang="en-IN" dirty="0"/>
          </a:p>
          <a:p>
            <a:r>
              <a:rPr lang="en-IN" dirty="0"/>
              <a:t>6) </a:t>
            </a:r>
            <a:r>
              <a:rPr lang="en-IN" b="1" dirty="0"/>
              <a:t>Numerical Methods for Partial Differential Equations</a:t>
            </a:r>
            <a:endParaRPr lang="en-IN" dirty="0"/>
          </a:p>
          <a:p>
            <a:r>
              <a:rPr lang="en-IN" dirty="0"/>
              <a:t>Strikwerda, J. C. (2004). </a:t>
            </a:r>
            <a:r>
              <a:rPr lang="en-IN" i="1" dirty="0"/>
              <a:t>Finite Difference Schemes and Partial Differential Equations (2nd ed.)</a:t>
            </a:r>
            <a:r>
              <a:rPr lang="en-IN" dirty="0"/>
              <a:t>. SIAM.</a:t>
            </a:r>
          </a:p>
          <a:p>
            <a:endParaRPr lang="en-IN" dirty="0"/>
          </a:p>
          <a:p>
            <a:r>
              <a:rPr lang="en-IN" dirty="0"/>
              <a:t>7)</a:t>
            </a:r>
            <a:r>
              <a:rPr lang="en-IN" b="1" dirty="0"/>
              <a:t> ChatGPT</a:t>
            </a:r>
          </a:p>
          <a:p>
            <a:r>
              <a:rPr lang="en-IN" dirty="0"/>
              <a:t>OpenAI. (2025). </a:t>
            </a:r>
            <a:r>
              <a:rPr lang="en-IN" i="1" dirty="0"/>
              <a:t>ChatGPT (January 30, 2025)</a:t>
            </a:r>
            <a:r>
              <a:rPr lang="en-IN" dirty="0"/>
              <a:t> [Large language model]. </a:t>
            </a:r>
            <a:r>
              <a:rPr lang="en-IN" dirty="0">
                <a:hlinkClick r:id="rId2"/>
              </a:rPr>
              <a:t>https://openai.com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0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6932-7B88-3B53-E741-C921FFC6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0237FF18-760C-097E-F6FC-B42631D1863B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385FE5E3-EAA2-28A5-F5B3-34A9B56BE41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D60BF62-05F0-0610-6557-93DEDC6CFCB0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34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2B34DE-73F7-355A-B274-9A87CDCB2348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D042E55-BD75-39AA-50C6-E6172CB7D2E8}"/>
              </a:ext>
            </a:extLst>
          </p:cNvPr>
          <p:cNvSpPr txBox="1"/>
          <p:nvPr/>
        </p:nvSpPr>
        <p:spPr>
          <a:xfrm>
            <a:off x="2307869" y="4171157"/>
            <a:ext cx="3156662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40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1284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8AF64-D224-6C3A-DC26-3BA81ED4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D7F3B51D-E8DF-2349-6EB1-5DB1C8DF8D10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1F93DA1-DD65-1E2B-0D54-595A0309E789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0121D31F-6ED5-6611-DC53-D918E3F823A3}"/>
              </a:ext>
            </a:extLst>
          </p:cNvPr>
          <p:cNvSpPr txBox="1"/>
          <p:nvPr/>
        </p:nvSpPr>
        <p:spPr>
          <a:xfrm>
            <a:off x="995005" y="896526"/>
            <a:ext cx="578239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2. Introduction: What is the Poisson Equation?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967586A3-A1E4-AC68-A93D-4440996CFF88}"/>
                  </a:ext>
                </a:extLst>
              </p:cNvPr>
              <p:cNvSpPr txBox="1"/>
              <p:nvPr/>
            </p:nvSpPr>
            <p:spPr>
              <a:xfrm>
                <a:off x="901700" y="2967097"/>
                <a:ext cx="6145659" cy="4629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The Poisson equation is a mathematical equation that shows up in real-life problems like heat conduction, electrostatics, and fluid mechanics. It essentially describes how a quantity (like heat or electric potential) changes in a region based on a source term, which is something causing that change (like a heat source).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In two dimensions, it looks like this: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/>
                        <m:t>Δu</m:t>
                      </m:r>
                      <m:r>
                        <a:rPr lang="en-US" sz="2000" b="0" i="0" smtClean="0"/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/>
                        <m:t>f</m:t>
                      </m:r>
                      <m:d>
                        <m:dPr>
                          <m:ctrlPr>
                            <a:rPr lang="en-US" sz="2000" b="0" i="0" smtClean="0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/>
                            <m:t>x</m:t>
                          </m:r>
                          <m:r>
                            <a:rPr lang="en-US" sz="2000" b="0" i="0" smtClean="0"/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/>
                            <m:t>y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IN" sz="2000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is what we’re trying to find (like temperature).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/>
                      <m:t>𝑓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is the source term (what’s causing the change, like a heater).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/>
                      <m:t>Δ</m:t>
                    </m:r>
                  </m:oMath>
                </a14:m>
                <a:r>
                  <a:rPr lang="en-IN" sz="2000" dirty="0"/>
                  <a:t> is the Laplace operator, which represents how 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is changing in both the 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𝑦</m:t>
                    </m:r>
                  </m:oMath>
                </a14:m>
                <a:r>
                  <a:rPr lang="en-IN" sz="2000" dirty="0"/>
                  <a:t> directions.</a:t>
                </a:r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967586A3-A1E4-AC68-A93D-4440996C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967097"/>
                <a:ext cx="6145659" cy="4629472"/>
              </a:xfrm>
              <a:prstGeom prst="rect">
                <a:avLst/>
              </a:prstGeom>
              <a:blipFill>
                <a:blip r:embed="rId2"/>
                <a:stretch>
                  <a:fillRect l="-2686" t="-1366" r="-3099"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693AF7BE-CA79-B9FF-5287-2FB699BE001F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299C5C9-4DB0-0FBC-59DB-2F4D621BADC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39214-5198-B008-BF9E-6F1B318A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1223C0F7-2B5E-17BE-BBA6-3CB5DD38EB5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D453EC5-2735-9EAB-85D5-26F7A2BF473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F08AE388-2EDB-EB1E-3CD5-8A7EEFBC5315}"/>
              </a:ext>
            </a:extLst>
          </p:cNvPr>
          <p:cNvSpPr txBox="1"/>
          <p:nvPr/>
        </p:nvSpPr>
        <p:spPr>
          <a:xfrm>
            <a:off x="995005" y="896526"/>
            <a:ext cx="578239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 Finite Difference Discretization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E6FC9B3D-7EF6-7DBD-9E5D-D3849C0AF0D4}"/>
                  </a:ext>
                </a:extLst>
              </p:cNvPr>
              <p:cNvSpPr txBox="1"/>
              <p:nvPr/>
            </p:nvSpPr>
            <p:spPr>
              <a:xfrm>
                <a:off x="901700" y="2151422"/>
                <a:ext cx="6145659" cy="627299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Now, solving this equation exactly is hard for computers, so we approximate it using a numerical method called </a:t>
                </a:r>
                <a:r>
                  <a:rPr lang="en-IN" sz="2000" i="1" dirty="0"/>
                  <a:t>finite difference discretization</a:t>
                </a:r>
                <a:r>
                  <a:rPr lang="en-IN" sz="2000" dirty="0"/>
                  <a:t>. This method converts the continuous Poisson equation into a set of algebraic equations by breaking the region into small grid points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The idea is: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sz="2000" dirty="0"/>
                  <a:t>Divide the region into a grid.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sz="2000" dirty="0"/>
                  <a:t> Replace the derivatives in the equation 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/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a:rPr lang="en-US" sz="2000" b="0" i="1" smtClean="0"/>
                              <m:t>𝜕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  <m:r>
                          <a:rPr lang="en-US" sz="2000" b="0" i="1" smtClean="0"/>
                          <m:t>𝑢</m:t>
                        </m:r>
                        <m:r>
                          <a:rPr lang="en-US" sz="2000" b="0" i="1" smtClean="0"/>
                          <m:t> </m:t>
                        </m:r>
                      </m:num>
                      <m:den>
                        <m:r>
                          <a:rPr lang="en-US" sz="2000" b="0" i="1" smtClean="0"/>
                          <m:t>𝜕</m:t>
                        </m:r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a:rPr lang="en-US" sz="2000" b="0" i="1" smtClean="0"/>
                              <m:t>𝑥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) with simple formulas involving the values of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</m:oMath>
                </a14:m>
                <a:r>
                  <a:rPr lang="en-IN" sz="2000" dirty="0"/>
                  <a:t> at the grid points.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sz="2000" dirty="0"/>
                  <a:t> This gives us a system of equations that we can solve numerically to get approximate values of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</m:oMath>
                </a14:m>
                <a:r>
                  <a:rPr lang="en-IN" sz="2000" dirty="0"/>
                  <a:t> at each grid point.</a:t>
                </a:r>
              </a:p>
              <a:p>
                <a:pPr>
                  <a:buFont typeface="+mj-lt"/>
                  <a:buAutoNum type="arabicPeriod"/>
                </a:pPr>
                <a:endParaRPr lang="en-IN" sz="20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E6FC9B3D-7EF6-7DBD-9E5D-D3849C0AF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151422"/>
                <a:ext cx="6145659" cy="6272999"/>
              </a:xfrm>
              <a:prstGeom prst="rect">
                <a:avLst/>
              </a:prstGeom>
              <a:blipFill>
                <a:blip r:embed="rId2"/>
                <a:stretch>
                  <a:fillRect l="-2686" t="-1010" r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BF59052B-7BD5-192F-C967-0476752823C1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91B8D57-6AC9-1F6A-60AE-586F46E79828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5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88843-C58C-47D0-62FA-DC51CBB4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E10B160-8C5A-3FA6-CDBB-556B2DEE7301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11024D9-0664-4FDD-E1B1-EBD6E4AF950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CBC35943-04C5-8C7C-DC4D-0C5E4678D32A}"/>
              </a:ext>
            </a:extLst>
          </p:cNvPr>
          <p:cNvSpPr txBox="1"/>
          <p:nvPr/>
        </p:nvSpPr>
        <p:spPr>
          <a:xfrm>
            <a:off x="995005" y="896526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3.1: Designing the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629355C6-AB67-28F1-C0FB-73637BB28F18}"/>
                  </a:ext>
                </a:extLst>
              </p:cNvPr>
              <p:cNvSpPr txBox="1"/>
              <p:nvPr/>
            </p:nvSpPr>
            <p:spPr>
              <a:xfrm>
                <a:off x="914400" y="1678114"/>
                <a:ext cx="6145659" cy="253659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This section outlines the steps for creating a program to solve the Poisson equation using finite differences. </a:t>
                </a:r>
              </a:p>
              <a:p>
                <a:endParaRPr lang="en-IN" sz="2000" dirty="0"/>
              </a:p>
              <a:p>
                <a:pPr>
                  <a:buFont typeface="+mj-lt"/>
                  <a:buAutoNum type="arabicPeriod"/>
                </a:pPr>
                <a:r>
                  <a:rPr lang="en-IN" sz="2400" b="1" dirty="0"/>
                  <a:t>Generate the grid</a:t>
                </a:r>
                <a:r>
                  <a:rPr lang="en-IN" sz="2400" dirty="0"/>
                  <a:t>: </a:t>
                </a:r>
              </a:p>
              <a:p>
                <a:r>
                  <a:rPr lang="en-IN" sz="2000" dirty="0"/>
                  <a:t>	</a:t>
                </a:r>
              </a:p>
              <a:p>
                <a:r>
                  <a:rPr lang="en-IN" sz="2000" dirty="0"/>
                  <a:t>	Create a grid of points inside the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sz="2000" dirty="0"/>
                  <a:t>, </a:t>
                </a:r>
                <a:r>
                  <a:rPr lang="en-IN" sz="2000" dirty="0"/>
                  <a:t>which is a square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IN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lang="en-IN" sz="2000" dirty="0"/>
                  <a:t>. We will use these grid points to calculate the solution.</a:t>
                </a:r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629355C6-AB67-28F1-C0FB-73637BB28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78114"/>
                <a:ext cx="6145659" cy="2536592"/>
              </a:xfrm>
              <a:prstGeom prst="rect">
                <a:avLst/>
              </a:prstGeom>
              <a:blipFill>
                <a:blip r:embed="rId2"/>
                <a:stretch>
                  <a:fillRect l="-3099" t="-3000" r="-2893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FD0C1B72-BA95-66D0-351D-62A0F91BE565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FEF6D8C-7DA8-34DA-2535-B8EF1654E1E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923EAF5-440E-F91B-5C1B-A63F8603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24" y="4641179"/>
            <a:ext cx="7348751" cy="37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12E70-39BA-0D4B-9098-04B30CA0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4A157A3D-1540-2A77-AD0B-5B1AE3B4454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A89D456-A6A4-D4B0-A867-62254BAC3A10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9E555DC-7B1F-12A7-A7D8-73CEA12351AB}"/>
              </a:ext>
            </a:extLst>
          </p:cNvPr>
          <p:cNvSpPr txBox="1"/>
          <p:nvPr/>
        </p:nvSpPr>
        <p:spPr>
          <a:xfrm>
            <a:off x="995005" y="896526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3.1: Designing the Solver: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5396495-E292-7FD8-9727-F286B9FF3915}"/>
                  </a:ext>
                </a:extLst>
              </p:cNvPr>
              <p:cNvSpPr txBox="1"/>
              <p:nvPr/>
            </p:nvSpPr>
            <p:spPr>
              <a:xfrm>
                <a:off x="901700" y="1552717"/>
                <a:ext cx="6145659" cy="81733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400" dirty="0"/>
                  <a:t>2. </a:t>
                </a:r>
                <a:r>
                  <a:rPr lang="en-IN" sz="2400" b="1" dirty="0"/>
                  <a:t>Finite difference formula</a:t>
                </a:r>
                <a:r>
                  <a:rPr lang="en-IN" sz="2400" dirty="0"/>
                  <a:t>: 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Use a second-order finite difference formula for the second derivative in each direction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dirty="0"/>
                  <a:t>). Combine these to approximate the Laplacian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Δu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r>
                  <a:rPr lang="en-US" sz="2000" dirty="0"/>
                  <a:t>					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IN" sz="2000" dirty="0"/>
                  <a:t>These derivatives cannot be computed exactly on a discrete grid, so we </a:t>
                </a:r>
                <a:r>
                  <a:rPr lang="en-IN" sz="2000" b="1" dirty="0"/>
                  <a:t>approximate</a:t>
                </a:r>
                <a:r>
                  <a:rPr lang="en-IN" sz="2000" dirty="0"/>
                  <a:t> them using finite differences.</a:t>
                </a:r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2400" b="0" dirty="0"/>
                  <a:t>3. </a:t>
                </a:r>
                <a:r>
                  <a:rPr lang="en-IN" sz="2400" b="1" dirty="0"/>
                  <a:t>Discretization Using Finite Differences:</a:t>
                </a:r>
              </a:p>
              <a:p>
                <a:endParaRPr lang="en-IN" sz="2000" b="1" dirty="0"/>
              </a:p>
              <a:p>
                <a:r>
                  <a:rPr lang="en-IN" sz="2000" dirty="0"/>
                  <a:t>Since the equation involves second derivatives, we approximate them using the </a:t>
                </a:r>
                <a:r>
                  <a:rPr lang="en-IN" sz="2000" b="1" dirty="0"/>
                  <a:t>finite difference method</a:t>
                </a:r>
                <a:r>
                  <a:rPr lang="en-IN" sz="2000" dirty="0"/>
                  <a:t>. The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sz="2000" dirty="0"/>
                  <a:t> is discretized into a </a:t>
                </a:r>
                <a:r>
                  <a:rPr lang="en-IN" sz="2000" b="1" dirty="0"/>
                  <a:t>uniform grid</a:t>
                </a:r>
                <a:r>
                  <a:rPr lang="en-IN" sz="2000" dirty="0"/>
                  <a:t>, with step sizes: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sz="2000" b="1" i="1" dirty="0">
                    <a:latin typeface="Cambria Math" panose="02040503050406030204" pitchFamily="18" charset="0"/>
                  </a:rPr>
                  <a:t>Assuming equal  grid spacing  in both the directions.</a:t>
                </a:r>
              </a:p>
              <a:p>
                <a:r>
                  <a:rPr lang="en-US" sz="2000" dirty="0"/>
                  <a:t> </a:t>
                </a:r>
              </a:p>
              <a:p>
                <a:r>
                  <a:rPr lang="en-IN" sz="2000" dirty="0"/>
                  <a:t>At each grid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, the second-order </a:t>
                </a:r>
                <a:r>
                  <a:rPr lang="en-IN" sz="2000" b="1" dirty="0"/>
                  <a:t>central difference approximation</a:t>
                </a:r>
                <a:r>
                  <a:rPr lang="en-IN" sz="2000" dirty="0"/>
                  <a:t> for the second derivative is: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b="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</a:t>
                </a:r>
                <a:endParaRPr lang="en-IN" sz="2000" b="0" dirty="0"/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5396495-E292-7FD8-9727-F286B9FF3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552717"/>
                <a:ext cx="6145659" cy="8173391"/>
              </a:xfrm>
              <a:prstGeom prst="rect">
                <a:avLst/>
              </a:prstGeom>
              <a:blipFill>
                <a:blip r:embed="rId2"/>
                <a:stretch>
                  <a:fillRect l="-3099" t="-1087" r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6F14D668-62CD-A33A-5B33-FE6ABE797CBB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5D702E-4401-6B49-B43C-27EF0E32E1E9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2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ABD3-923C-2FF0-2A7C-7C5BE7A5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58C66E9D-1692-6E07-D205-F31E9FFF0A06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5F7A0AA-DDB8-6E6D-7F03-3CA6548DE46A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4D36FE94-9276-426F-7D78-A08CDA4A476A}"/>
              </a:ext>
            </a:extLst>
          </p:cNvPr>
          <p:cNvSpPr txBox="1"/>
          <p:nvPr/>
        </p:nvSpPr>
        <p:spPr>
          <a:xfrm>
            <a:off x="995005" y="863868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3.1: Designing the Solver: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8741645D-F495-EDAB-5AC9-689A1358AA22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A50E57-0279-518A-D0DF-06C4B1840A8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4C1C3D23-B5EF-97BD-511E-F11A46A8456A}"/>
                  </a:ext>
                </a:extLst>
              </p:cNvPr>
              <p:cNvSpPr txBox="1"/>
              <p:nvPr/>
            </p:nvSpPr>
            <p:spPr>
              <a:xfrm>
                <a:off x="901700" y="1410784"/>
                <a:ext cx="6145659" cy="147511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Thus, the </a:t>
                </a:r>
                <a:r>
                  <a:rPr lang="en-IN" sz="2000" b="1" dirty="0"/>
                  <a:t>discrete approximation of the Laplacian</a:t>
                </a:r>
                <a:r>
                  <a:rPr lang="en-IN" sz="2000" dirty="0"/>
                  <a:t> is:</a:t>
                </a:r>
              </a:p>
              <a:p>
                <a:r>
                  <a:rPr lang="en-US" sz="2000" dirty="0"/>
                  <a:t>	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</a:t>
                </a:r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400" dirty="0"/>
                  <a:t>4. </a:t>
                </a:r>
                <a:r>
                  <a:rPr lang="en-IN" sz="2400" b="1" dirty="0"/>
                  <a:t>Five-Point Finite Difference Stencil:</a:t>
                </a:r>
              </a:p>
              <a:p>
                <a:endParaRPr lang="en-IN" sz="2000" b="1" dirty="0"/>
              </a:p>
              <a:p>
                <a:pPr lvl="3"/>
                <a:r>
                  <a:rPr lang="en-IN" sz="2000" b="1" dirty="0"/>
                  <a:t>		 </a:t>
                </a:r>
                <a:r>
                  <a:rPr lang="en-IN" sz="2000" dirty="0"/>
                  <a:t>u_{i,j+1}</a:t>
                </a:r>
              </a:p>
              <a:p>
                <a:pPr lvl="3"/>
                <a:r>
                  <a:rPr lang="en-IN" sz="2000" b="1" dirty="0"/>
                  <a:t>     			   |</a:t>
                </a:r>
              </a:p>
              <a:p>
                <a:pPr lvl="3"/>
                <a:r>
                  <a:rPr lang="en-IN" sz="2000" dirty="0"/>
                  <a:t>u_{i-1,j} </a:t>
                </a:r>
                <a:r>
                  <a:rPr lang="en-IN" sz="2000" b="1" dirty="0"/>
                  <a:t>— u_{</a:t>
                </a:r>
                <a:r>
                  <a:rPr lang="en-IN" sz="2000" b="1" dirty="0" err="1"/>
                  <a:t>i,j</a:t>
                </a:r>
                <a:r>
                  <a:rPr lang="en-IN" sz="2000" b="1" dirty="0"/>
                  <a:t>} — </a:t>
                </a:r>
                <a:r>
                  <a:rPr lang="en-IN" sz="2000" dirty="0"/>
                  <a:t>u_{i+1,j}</a:t>
                </a:r>
              </a:p>
              <a:p>
                <a:pPr lvl="3"/>
                <a:r>
                  <a:rPr lang="en-IN" sz="2000" b="1" dirty="0"/>
                  <a:t>     			   |</a:t>
                </a:r>
              </a:p>
              <a:p>
                <a:pPr lvl="3"/>
                <a:r>
                  <a:rPr lang="en-IN" sz="2000" b="1" dirty="0"/>
                  <a:t>  		   </a:t>
                </a:r>
                <a:r>
                  <a:rPr lang="en-IN" sz="2000" dirty="0"/>
                  <a:t>u_{i,j-1}</a:t>
                </a:r>
              </a:p>
              <a:p>
                <a:pPr lvl="3"/>
                <a:endParaRPr lang="en-IN" sz="2000" dirty="0"/>
              </a:p>
              <a:p>
                <a:pPr lvl="3"/>
                <a:endParaRPr lang="en-IN" sz="2000" dirty="0"/>
              </a:p>
              <a:p>
                <a:r>
                  <a:rPr lang="en-IN" sz="2400" dirty="0"/>
                  <a:t>5.</a:t>
                </a:r>
                <a:r>
                  <a:rPr lang="en-IN" sz="2400" b="1" dirty="0"/>
                  <a:t> Discretized System in Matrix Form:</a:t>
                </a:r>
              </a:p>
              <a:p>
                <a:endParaRPr lang="en-IN" sz="2000" b="1" dirty="0"/>
              </a:p>
              <a:p>
                <a:r>
                  <a:rPr lang="en-IN" sz="2000" dirty="0"/>
                  <a:t>The above discretization leads to a </a:t>
                </a:r>
                <a:r>
                  <a:rPr lang="en-IN" sz="2000" b="1" dirty="0"/>
                  <a:t>linear system</a:t>
                </a:r>
                <a:r>
                  <a:rPr lang="en-IN" sz="2000" dirty="0"/>
                  <a:t> of the form:</a:t>
                </a:r>
              </a:p>
              <a:p>
                <a:r>
                  <a:rPr lang="en-IN" sz="2000" b="1" dirty="0"/>
                  <a:t>				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IN" sz="2000" dirty="0"/>
              </a:p>
              <a:p>
                <a:r>
                  <a:rPr lang="en-IN" sz="2000" dirty="0"/>
                  <a:t>where: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000" dirty="0"/>
                  <a:t> is a </a:t>
                </a:r>
                <a:r>
                  <a:rPr lang="en-IN" sz="2000" b="1" dirty="0"/>
                  <a:t>sparse matrix </a:t>
                </a:r>
                <a:r>
                  <a:rPr lang="en-IN" sz="2000" dirty="0"/>
                  <a:t>(mostly zeros) with a special </a:t>
                </a:r>
                <a:r>
                  <a:rPr lang="en-IN" sz="2000" b="1" dirty="0"/>
                  <a:t>five-band structure</a:t>
                </a:r>
                <a:r>
                  <a:rPr lang="en-IN" sz="2000" dirty="0"/>
                  <a:t>, since each interior point depends only on its four nearest </a:t>
                </a:r>
                <a:r>
                  <a:rPr lang="en-IN" sz="2000" dirty="0" err="1"/>
                  <a:t>neighbors</a:t>
                </a:r>
                <a:r>
                  <a:rPr lang="en-IN" sz="2000" dirty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 sz="2000" dirty="0"/>
                  <a:t> is the </a:t>
                </a:r>
                <a:r>
                  <a:rPr lang="en-IN" sz="2000" b="1" dirty="0"/>
                  <a:t>vector of unknowns</a:t>
                </a:r>
                <a:r>
                  <a:rPr lang="en-IN" sz="2000" dirty="0"/>
                  <a:t> (grid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).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f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is the </a:t>
                </a:r>
                <a:r>
                  <a:rPr lang="en-IN" sz="2000" b="1" dirty="0"/>
                  <a:t>right-hand side vector</a:t>
                </a:r>
                <a:r>
                  <a:rPr lang="en-IN" sz="2000" dirty="0"/>
                  <a:t> containing source term values at the grid points.</a:t>
                </a:r>
              </a:p>
              <a:p>
                <a:endParaRPr lang="en-IN" sz="2000" b="1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4C1C3D23-B5EF-97BD-511E-F11A46A8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410784"/>
                <a:ext cx="6145659" cy="14751154"/>
              </a:xfrm>
              <a:prstGeom prst="rect">
                <a:avLst/>
              </a:prstGeom>
              <a:blipFill>
                <a:blip r:embed="rId2"/>
                <a:stretch>
                  <a:fillRect l="-3099" t="-344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5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9102-A0D5-6106-A72B-20F02C2D9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CB5BC4A5-625A-51F2-8A9B-437EAC0EEBDF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D669F00-5847-59E5-2FDD-827026DEB22C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71E8759F-635A-C39B-9514-BA13019C0F81}"/>
              </a:ext>
            </a:extLst>
          </p:cNvPr>
          <p:cNvSpPr txBox="1"/>
          <p:nvPr/>
        </p:nvSpPr>
        <p:spPr>
          <a:xfrm flipH="1">
            <a:off x="3945283" y="9597088"/>
            <a:ext cx="262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1D0B75-B02E-0D86-79BE-3FC4F1D36CE6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424AF1-7CD0-36D1-39BD-C36684F4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" y="1770772"/>
            <a:ext cx="7307016" cy="6827867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562823F9-6BDD-F565-951C-C2AEC3848C64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(LHS)</a:t>
            </a:r>
          </a:p>
        </p:txBody>
      </p:sp>
    </p:spTree>
    <p:extLst>
      <p:ext uri="{BB962C8B-B14F-4D97-AF65-F5344CB8AC3E}">
        <p14:creationId xmlns:p14="http://schemas.microsoft.com/office/powerpoint/2010/main" val="409123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6850</TotalTime>
  <Words>2653</Words>
  <Application>Microsoft Macintosh PowerPoint</Application>
  <PresentationFormat>Custom</PresentationFormat>
  <Paragraphs>663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Georgia</vt:lpstr>
      <vt:lpstr>Palatino Linotype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Kailash Mangroliya</dc:creator>
  <cp:lastModifiedBy>Vaibhav Kailash Mangroliya</cp:lastModifiedBy>
  <cp:revision>304</cp:revision>
  <dcterms:created xsi:type="dcterms:W3CDTF">2024-10-19T10:09:41Z</dcterms:created>
  <dcterms:modified xsi:type="dcterms:W3CDTF">2025-01-30T13:40:51Z</dcterms:modified>
</cp:coreProperties>
</file>