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9" r:id="rId6"/>
    <p:sldId id="270" r:id="rId7"/>
    <p:sldId id="260" r:id="rId8"/>
    <p:sldId id="272" r:id="rId9"/>
    <p:sldId id="266" r:id="rId10"/>
    <p:sldId id="271" r:id="rId11"/>
    <p:sldId id="273" r:id="rId12"/>
    <p:sldId id="274" r:id="rId13"/>
    <p:sldId id="261" r:id="rId14"/>
    <p:sldId id="281" r:id="rId15"/>
    <p:sldId id="278" r:id="rId16"/>
    <p:sldId id="280" r:id="rId17"/>
    <p:sldId id="262" r:id="rId18"/>
    <p:sldId id="282" r:id="rId19"/>
    <p:sldId id="265" r:id="rId20"/>
    <p:sldId id="267" r:id="rId21"/>
    <p:sldId id="283" r:id="rId22"/>
    <p:sldId id="284" r:id="rId23"/>
    <p:sldId id="286" r:id="rId24"/>
    <p:sldId id="287" r:id="rId25"/>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7"/>
    <p:restoredTop sz="94767"/>
  </p:normalViewPr>
  <p:slideViewPr>
    <p:cSldViewPr snapToGrid="0">
      <p:cViewPr>
        <p:scale>
          <a:sx n="92" d="100"/>
          <a:sy n="92" d="100"/>
        </p:scale>
        <p:origin x="2664" y="2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4"/>
            <a:ext cx="6606540" cy="3501813"/>
          </a:xfrm>
        </p:spPr>
        <p:txBody>
          <a:bodyPr anchor="b"/>
          <a:lstStyle>
            <a:lvl1pPr algn="ctr">
              <a:defRPr sz="5100"/>
            </a:lvl1pPr>
          </a:lstStyle>
          <a:p>
            <a:r>
              <a:rPr lang="en-GB"/>
              <a:t>Click to edit Master title style</a:t>
            </a:r>
            <a:endParaRPr lang="en-US" dirty="0"/>
          </a:p>
        </p:txBody>
      </p:sp>
      <p:sp>
        <p:nvSpPr>
          <p:cNvPr id="3" name="Subtitle 2"/>
          <p:cNvSpPr>
            <a:spLocks noGrp="1"/>
          </p:cNvSpPr>
          <p:nvPr>
            <p:ph type="subTitle" idx="1"/>
          </p:nvPr>
        </p:nvSpPr>
        <p:spPr>
          <a:xfrm>
            <a:off x="971551" y="5282989"/>
            <a:ext cx="5829300" cy="2428451"/>
          </a:xfrm>
        </p:spPr>
        <p:txBody>
          <a:bodyPr/>
          <a:lstStyle>
            <a:lvl1pPr marL="0" indent="0" algn="ctr">
              <a:buNone/>
              <a:defRPr sz="2040"/>
            </a:lvl1pPr>
            <a:lvl2pPr marL="388584" indent="0" algn="ctr">
              <a:buNone/>
              <a:defRPr sz="1700"/>
            </a:lvl2pPr>
            <a:lvl3pPr marL="777167" indent="0" algn="ctr">
              <a:buNone/>
              <a:defRPr sz="1530"/>
            </a:lvl3pPr>
            <a:lvl4pPr marL="1165750" indent="0" algn="ctr">
              <a:buNone/>
              <a:defRPr sz="1360"/>
            </a:lvl4pPr>
            <a:lvl5pPr marL="1554334" indent="0" algn="ctr">
              <a:buNone/>
              <a:defRPr sz="1360"/>
            </a:lvl5pPr>
            <a:lvl6pPr marL="1942918" indent="0" algn="ctr">
              <a:buNone/>
              <a:defRPr sz="1360"/>
            </a:lvl6pPr>
            <a:lvl7pPr marL="2331501" indent="0" algn="ctr">
              <a:buNone/>
              <a:defRPr sz="1360"/>
            </a:lvl7pPr>
            <a:lvl8pPr marL="2720085" indent="0" algn="ctr">
              <a:buNone/>
              <a:defRPr sz="1360"/>
            </a:lvl8pPr>
            <a:lvl9pPr marL="3108668" indent="0" algn="ctr">
              <a:buNone/>
              <a:defRPr sz="136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9644CB7-A844-D343-9AB5-F30D07A41249}" type="datetimeFigureOut">
              <a:rPr lang="en-US" smtClean="0"/>
              <a:t>1/28/25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221116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9644CB7-A844-D343-9AB5-F30D07A41249}" type="datetimeFigureOut">
              <a:rPr lang="en-US" smtClean="0"/>
              <a:t>1/28/25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13045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5" y="535518"/>
            <a:ext cx="1675924" cy="8524029"/>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34353" y="535518"/>
            <a:ext cx="4930616" cy="852402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9644CB7-A844-D343-9AB5-F30D07A41249}" type="datetimeFigureOut">
              <a:rPr lang="en-US" smtClean="0"/>
              <a:t>1/28/25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266299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9644CB7-A844-D343-9AB5-F30D07A41249}" type="datetimeFigureOut">
              <a:rPr lang="en-US" smtClean="0"/>
              <a:t>1/28/25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3286552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7" y="2507618"/>
            <a:ext cx="6703695" cy="4184014"/>
          </a:xfrm>
        </p:spPr>
        <p:txBody>
          <a:bodyPr anchor="b"/>
          <a:lstStyle>
            <a:lvl1pPr>
              <a:defRPr sz="5100"/>
            </a:lvl1pPr>
          </a:lstStyle>
          <a:p>
            <a:r>
              <a:rPr lang="en-GB"/>
              <a:t>Click to edit Master title style</a:t>
            </a:r>
            <a:endParaRPr lang="en-US" dirty="0"/>
          </a:p>
        </p:txBody>
      </p:sp>
      <p:sp>
        <p:nvSpPr>
          <p:cNvPr id="3" name="Text Placeholder 2"/>
          <p:cNvSpPr>
            <a:spLocks noGrp="1"/>
          </p:cNvSpPr>
          <p:nvPr>
            <p:ph type="body" idx="1"/>
          </p:nvPr>
        </p:nvSpPr>
        <p:spPr>
          <a:xfrm>
            <a:off x="530307" y="6731216"/>
            <a:ext cx="6703695" cy="2200274"/>
          </a:xfrm>
        </p:spPr>
        <p:txBody>
          <a:bodyPr/>
          <a:lstStyle>
            <a:lvl1pPr marL="0" indent="0">
              <a:buNone/>
              <a:defRPr sz="2040">
                <a:solidFill>
                  <a:schemeClr val="tx1">
                    <a:tint val="82000"/>
                  </a:schemeClr>
                </a:solidFill>
              </a:defRPr>
            </a:lvl1pPr>
            <a:lvl2pPr marL="388584" indent="0">
              <a:buNone/>
              <a:defRPr sz="1700">
                <a:solidFill>
                  <a:schemeClr val="tx1">
                    <a:tint val="82000"/>
                  </a:schemeClr>
                </a:solidFill>
              </a:defRPr>
            </a:lvl2pPr>
            <a:lvl3pPr marL="777167" indent="0">
              <a:buNone/>
              <a:defRPr sz="1530">
                <a:solidFill>
                  <a:schemeClr val="tx1">
                    <a:tint val="82000"/>
                  </a:schemeClr>
                </a:solidFill>
              </a:defRPr>
            </a:lvl3pPr>
            <a:lvl4pPr marL="1165750" indent="0">
              <a:buNone/>
              <a:defRPr sz="1360">
                <a:solidFill>
                  <a:schemeClr val="tx1">
                    <a:tint val="82000"/>
                  </a:schemeClr>
                </a:solidFill>
              </a:defRPr>
            </a:lvl4pPr>
            <a:lvl5pPr marL="1554334" indent="0">
              <a:buNone/>
              <a:defRPr sz="1360">
                <a:solidFill>
                  <a:schemeClr val="tx1">
                    <a:tint val="82000"/>
                  </a:schemeClr>
                </a:solidFill>
              </a:defRPr>
            </a:lvl5pPr>
            <a:lvl6pPr marL="1942918" indent="0">
              <a:buNone/>
              <a:defRPr sz="1360">
                <a:solidFill>
                  <a:schemeClr val="tx1">
                    <a:tint val="82000"/>
                  </a:schemeClr>
                </a:solidFill>
              </a:defRPr>
            </a:lvl6pPr>
            <a:lvl7pPr marL="2331501" indent="0">
              <a:buNone/>
              <a:defRPr sz="1360">
                <a:solidFill>
                  <a:schemeClr val="tx1">
                    <a:tint val="82000"/>
                  </a:schemeClr>
                </a:solidFill>
              </a:defRPr>
            </a:lvl7pPr>
            <a:lvl8pPr marL="2720085" indent="0">
              <a:buNone/>
              <a:defRPr sz="1360">
                <a:solidFill>
                  <a:schemeClr val="tx1">
                    <a:tint val="82000"/>
                  </a:schemeClr>
                </a:solidFill>
              </a:defRPr>
            </a:lvl8pPr>
            <a:lvl9pPr marL="3108668" indent="0">
              <a:buNone/>
              <a:defRPr sz="136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9644CB7-A844-D343-9AB5-F30D07A41249}" type="datetimeFigureOut">
              <a:rPr lang="en-US" smtClean="0"/>
              <a:t>1/28/25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350440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934779" y="2677584"/>
            <a:ext cx="3303270" cy="63819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9644CB7-A844-D343-9AB5-F30D07A41249}" type="datetimeFigureOut">
              <a:rPr lang="en-US" smtClean="0"/>
              <a:t>1/28/25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367215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22"/>
            <a:ext cx="6703695" cy="1944159"/>
          </a:xfrm>
        </p:spPr>
        <p:txBody>
          <a:bodyPr/>
          <a:lstStyle/>
          <a:p>
            <a:r>
              <a:rPr lang="en-GB"/>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584" indent="0">
              <a:buNone/>
              <a:defRPr sz="1700" b="1"/>
            </a:lvl2pPr>
            <a:lvl3pPr marL="777167" indent="0">
              <a:buNone/>
              <a:defRPr sz="1530" b="1"/>
            </a:lvl3pPr>
            <a:lvl4pPr marL="1165750" indent="0">
              <a:buNone/>
              <a:defRPr sz="1360" b="1"/>
            </a:lvl4pPr>
            <a:lvl5pPr marL="1554334" indent="0">
              <a:buNone/>
              <a:defRPr sz="1360" b="1"/>
            </a:lvl5pPr>
            <a:lvl6pPr marL="1942918" indent="0">
              <a:buNone/>
              <a:defRPr sz="1360" b="1"/>
            </a:lvl6pPr>
            <a:lvl7pPr marL="2331501" indent="0">
              <a:buNone/>
              <a:defRPr sz="1360" b="1"/>
            </a:lvl7pPr>
            <a:lvl8pPr marL="2720085" indent="0">
              <a:buNone/>
              <a:defRPr sz="1360" b="1"/>
            </a:lvl8pPr>
            <a:lvl9pPr marL="3108668" indent="0">
              <a:buNone/>
              <a:defRPr sz="1360" b="1"/>
            </a:lvl9pPr>
          </a:lstStyle>
          <a:p>
            <a:pPr lvl="0"/>
            <a:r>
              <a:rPr lang="en-GB"/>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584" indent="0">
              <a:buNone/>
              <a:defRPr sz="1700" b="1"/>
            </a:lvl2pPr>
            <a:lvl3pPr marL="777167" indent="0">
              <a:buNone/>
              <a:defRPr sz="1530" b="1"/>
            </a:lvl3pPr>
            <a:lvl4pPr marL="1165750" indent="0">
              <a:buNone/>
              <a:defRPr sz="1360" b="1"/>
            </a:lvl4pPr>
            <a:lvl5pPr marL="1554334" indent="0">
              <a:buNone/>
              <a:defRPr sz="1360" b="1"/>
            </a:lvl5pPr>
            <a:lvl6pPr marL="1942918" indent="0">
              <a:buNone/>
              <a:defRPr sz="1360" b="1"/>
            </a:lvl6pPr>
            <a:lvl7pPr marL="2331501" indent="0">
              <a:buNone/>
              <a:defRPr sz="1360" b="1"/>
            </a:lvl7pPr>
            <a:lvl8pPr marL="2720085" indent="0">
              <a:buNone/>
              <a:defRPr sz="1360" b="1"/>
            </a:lvl8pPr>
            <a:lvl9pPr marL="3108668" indent="0">
              <a:buNone/>
              <a:defRPr sz="1360" b="1"/>
            </a:lvl9pPr>
          </a:lstStyle>
          <a:p>
            <a:pPr lvl="0"/>
            <a:r>
              <a:rPr lang="en-GB"/>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9644CB7-A844-D343-9AB5-F30D07A41249}" type="datetimeFigureOut">
              <a:rPr lang="en-US" smtClean="0"/>
              <a:t>1/28/25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934305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9644CB7-A844-D343-9AB5-F30D07A41249}" type="datetimeFigureOut">
              <a:rPr lang="en-US" smtClean="0"/>
              <a:t>1/28/25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100690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44CB7-A844-D343-9AB5-F30D07A41249}" type="datetimeFigureOut">
              <a:rPr lang="en-US" smtClean="0"/>
              <a:t>1/28/25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104051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7" y="670560"/>
            <a:ext cx="2506801" cy="2346960"/>
          </a:xfrm>
        </p:spPr>
        <p:txBody>
          <a:bodyPr anchor="b"/>
          <a:lstStyle>
            <a:lvl1pPr>
              <a:defRPr sz="2720"/>
            </a:lvl1pPr>
          </a:lstStyle>
          <a:p>
            <a:r>
              <a:rPr lang="en-GB"/>
              <a:t>Click to edit Master title style</a:t>
            </a:r>
            <a:endParaRPr lang="en-US" dirty="0"/>
          </a:p>
        </p:txBody>
      </p:sp>
      <p:sp>
        <p:nvSpPr>
          <p:cNvPr id="3" name="Content Placeholder 2"/>
          <p:cNvSpPr>
            <a:spLocks noGrp="1"/>
          </p:cNvSpPr>
          <p:nvPr>
            <p:ph idx="1"/>
          </p:nvPr>
        </p:nvSpPr>
        <p:spPr>
          <a:xfrm>
            <a:off x="3304282" y="1448229"/>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35367" y="3017520"/>
            <a:ext cx="2506801" cy="5590329"/>
          </a:xfrm>
        </p:spPr>
        <p:txBody>
          <a:bodyPr/>
          <a:lstStyle>
            <a:lvl1pPr marL="0" indent="0">
              <a:buNone/>
              <a:defRPr sz="1360"/>
            </a:lvl1pPr>
            <a:lvl2pPr marL="388584" indent="0">
              <a:buNone/>
              <a:defRPr sz="1190"/>
            </a:lvl2pPr>
            <a:lvl3pPr marL="777167" indent="0">
              <a:buNone/>
              <a:defRPr sz="1020"/>
            </a:lvl3pPr>
            <a:lvl4pPr marL="1165750" indent="0">
              <a:buNone/>
              <a:defRPr sz="850"/>
            </a:lvl4pPr>
            <a:lvl5pPr marL="1554334" indent="0">
              <a:buNone/>
              <a:defRPr sz="850"/>
            </a:lvl5pPr>
            <a:lvl6pPr marL="1942918" indent="0">
              <a:buNone/>
              <a:defRPr sz="850"/>
            </a:lvl6pPr>
            <a:lvl7pPr marL="2331501" indent="0">
              <a:buNone/>
              <a:defRPr sz="850"/>
            </a:lvl7pPr>
            <a:lvl8pPr marL="2720085" indent="0">
              <a:buNone/>
              <a:defRPr sz="850"/>
            </a:lvl8pPr>
            <a:lvl9pPr marL="3108668" indent="0">
              <a:buNone/>
              <a:defRPr sz="850"/>
            </a:lvl9pPr>
          </a:lstStyle>
          <a:p>
            <a:pPr lvl="0"/>
            <a:r>
              <a:rPr lang="en-GB"/>
              <a:t>Click to edit Master text styles</a:t>
            </a:r>
          </a:p>
        </p:txBody>
      </p:sp>
      <p:sp>
        <p:nvSpPr>
          <p:cNvPr id="5" name="Date Placeholder 4"/>
          <p:cNvSpPr>
            <a:spLocks noGrp="1"/>
          </p:cNvSpPr>
          <p:nvPr>
            <p:ph type="dt" sz="half" idx="10"/>
          </p:nvPr>
        </p:nvSpPr>
        <p:spPr/>
        <p:txBody>
          <a:bodyPr/>
          <a:lstStyle/>
          <a:p>
            <a:fld id="{A9644CB7-A844-D343-9AB5-F30D07A41249}" type="datetimeFigureOut">
              <a:rPr lang="en-US" smtClean="0"/>
              <a:t>1/28/25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595955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7" y="670560"/>
            <a:ext cx="2506801" cy="2346960"/>
          </a:xfrm>
        </p:spPr>
        <p:txBody>
          <a:bodyPr anchor="b"/>
          <a:lstStyle>
            <a:lvl1pPr>
              <a:defRPr sz="2720"/>
            </a:lvl1pPr>
          </a:lstStyle>
          <a:p>
            <a:r>
              <a:rPr lang="en-GB"/>
              <a:t>Click to edit Master title style</a:t>
            </a:r>
            <a:endParaRPr lang="en-US" dirty="0"/>
          </a:p>
        </p:txBody>
      </p:sp>
      <p:sp>
        <p:nvSpPr>
          <p:cNvPr id="3" name="Picture Placeholder 2"/>
          <p:cNvSpPr>
            <a:spLocks noGrp="1" noChangeAspect="1"/>
          </p:cNvSpPr>
          <p:nvPr>
            <p:ph type="pic" idx="1"/>
          </p:nvPr>
        </p:nvSpPr>
        <p:spPr>
          <a:xfrm>
            <a:off x="3304282" y="1448229"/>
            <a:ext cx="3934778" cy="7147983"/>
          </a:xfrm>
        </p:spPr>
        <p:txBody>
          <a:bodyPr anchor="t"/>
          <a:lstStyle>
            <a:lvl1pPr marL="0" indent="0">
              <a:buNone/>
              <a:defRPr sz="2720"/>
            </a:lvl1pPr>
            <a:lvl2pPr marL="388584" indent="0">
              <a:buNone/>
              <a:defRPr sz="2380"/>
            </a:lvl2pPr>
            <a:lvl3pPr marL="777167" indent="0">
              <a:buNone/>
              <a:defRPr sz="2040"/>
            </a:lvl3pPr>
            <a:lvl4pPr marL="1165750" indent="0">
              <a:buNone/>
              <a:defRPr sz="1700"/>
            </a:lvl4pPr>
            <a:lvl5pPr marL="1554334" indent="0">
              <a:buNone/>
              <a:defRPr sz="1700"/>
            </a:lvl5pPr>
            <a:lvl6pPr marL="1942918" indent="0">
              <a:buNone/>
              <a:defRPr sz="1700"/>
            </a:lvl6pPr>
            <a:lvl7pPr marL="2331501" indent="0">
              <a:buNone/>
              <a:defRPr sz="1700"/>
            </a:lvl7pPr>
            <a:lvl8pPr marL="2720085" indent="0">
              <a:buNone/>
              <a:defRPr sz="1700"/>
            </a:lvl8pPr>
            <a:lvl9pPr marL="3108668" indent="0">
              <a:buNone/>
              <a:defRPr sz="1700"/>
            </a:lvl9pPr>
          </a:lstStyle>
          <a:p>
            <a:r>
              <a:rPr lang="en-GB" dirty="0"/>
              <a:t>Click icon to add picture</a:t>
            </a:r>
            <a:endParaRPr lang="en-US" dirty="0"/>
          </a:p>
        </p:txBody>
      </p:sp>
      <p:sp>
        <p:nvSpPr>
          <p:cNvPr id="4" name="Text Placeholder 3"/>
          <p:cNvSpPr>
            <a:spLocks noGrp="1"/>
          </p:cNvSpPr>
          <p:nvPr>
            <p:ph type="body" sz="half" idx="2"/>
          </p:nvPr>
        </p:nvSpPr>
        <p:spPr>
          <a:xfrm>
            <a:off x="535367" y="3017520"/>
            <a:ext cx="2506801" cy="5590329"/>
          </a:xfrm>
        </p:spPr>
        <p:txBody>
          <a:bodyPr/>
          <a:lstStyle>
            <a:lvl1pPr marL="0" indent="0">
              <a:buNone/>
              <a:defRPr sz="1360"/>
            </a:lvl1pPr>
            <a:lvl2pPr marL="388584" indent="0">
              <a:buNone/>
              <a:defRPr sz="1190"/>
            </a:lvl2pPr>
            <a:lvl3pPr marL="777167" indent="0">
              <a:buNone/>
              <a:defRPr sz="1020"/>
            </a:lvl3pPr>
            <a:lvl4pPr marL="1165750" indent="0">
              <a:buNone/>
              <a:defRPr sz="850"/>
            </a:lvl4pPr>
            <a:lvl5pPr marL="1554334" indent="0">
              <a:buNone/>
              <a:defRPr sz="850"/>
            </a:lvl5pPr>
            <a:lvl6pPr marL="1942918" indent="0">
              <a:buNone/>
              <a:defRPr sz="850"/>
            </a:lvl6pPr>
            <a:lvl7pPr marL="2331501" indent="0">
              <a:buNone/>
              <a:defRPr sz="850"/>
            </a:lvl7pPr>
            <a:lvl8pPr marL="2720085" indent="0">
              <a:buNone/>
              <a:defRPr sz="850"/>
            </a:lvl8pPr>
            <a:lvl9pPr marL="3108668" indent="0">
              <a:buNone/>
              <a:defRPr sz="850"/>
            </a:lvl9pPr>
          </a:lstStyle>
          <a:p>
            <a:pPr lvl="0"/>
            <a:r>
              <a:rPr lang="en-GB"/>
              <a:t>Click to edit Master text styles</a:t>
            </a:r>
          </a:p>
        </p:txBody>
      </p:sp>
      <p:sp>
        <p:nvSpPr>
          <p:cNvPr id="5" name="Date Placeholder 4"/>
          <p:cNvSpPr>
            <a:spLocks noGrp="1"/>
          </p:cNvSpPr>
          <p:nvPr>
            <p:ph type="dt" sz="half" idx="10"/>
          </p:nvPr>
        </p:nvSpPr>
        <p:spPr/>
        <p:txBody>
          <a:bodyPr/>
          <a:lstStyle/>
          <a:p>
            <a:fld id="{A9644CB7-A844-D343-9AB5-F30D07A41249}" type="datetimeFigureOut">
              <a:rPr lang="en-US" smtClean="0"/>
              <a:t>1/28/25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2DB563B-B237-274B-9A19-43EAB4505334}" type="slidenum">
              <a:rPr lang="en-US" smtClean="0"/>
              <a:t>‹#›</a:t>
            </a:fld>
            <a:endParaRPr lang="en-US" dirty="0"/>
          </a:p>
        </p:txBody>
      </p:sp>
    </p:spTree>
    <p:extLst>
      <p:ext uri="{BB962C8B-B14F-4D97-AF65-F5344CB8AC3E}">
        <p14:creationId xmlns:p14="http://schemas.microsoft.com/office/powerpoint/2010/main" val="2090476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4" y="535522"/>
            <a:ext cx="6703695" cy="1944159"/>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34354" y="2677584"/>
            <a:ext cx="6703695" cy="638196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34353" y="9322652"/>
            <a:ext cx="1748790" cy="535517"/>
          </a:xfrm>
          <a:prstGeom prst="rect">
            <a:avLst/>
          </a:prstGeom>
        </p:spPr>
        <p:txBody>
          <a:bodyPr vert="horz" lIns="91440" tIns="45720" rIns="91440" bIns="45720" rtlCol="0" anchor="ctr"/>
          <a:lstStyle>
            <a:lvl1pPr algn="l">
              <a:defRPr sz="1020">
                <a:solidFill>
                  <a:schemeClr val="tx1">
                    <a:tint val="82000"/>
                  </a:schemeClr>
                </a:solidFill>
              </a:defRPr>
            </a:lvl1pPr>
          </a:lstStyle>
          <a:p>
            <a:fld id="{A9644CB7-A844-D343-9AB5-F30D07A41249}" type="datetimeFigureOut">
              <a:rPr lang="en-US" smtClean="0"/>
              <a:t>1/28/25</a:t>
            </a:fld>
            <a:endParaRPr lang="en-US" dirty="0"/>
          </a:p>
        </p:txBody>
      </p:sp>
      <p:sp>
        <p:nvSpPr>
          <p:cNvPr id="5" name="Footer Placeholder 4"/>
          <p:cNvSpPr>
            <a:spLocks noGrp="1"/>
          </p:cNvSpPr>
          <p:nvPr>
            <p:ph type="ftr" sz="quarter" idx="3"/>
          </p:nvPr>
        </p:nvSpPr>
        <p:spPr>
          <a:xfrm>
            <a:off x="2574609" y="9322652"/>
            <a:ext cx="2623185" cy="535517"/>
          </a:xfrm>
          <a:prstGeom prst="rect">
            <a:avLst/>
          </a:prstGeom>
        </p:spPr>
        <p:txBody>
          <a:bodyPr vert="horz" lIns="91440" tIns="45720" rIns="91440" bIns="45720" rtlCol="0" anchor="ctr"/>
          <a:lstStyle>
            <a:lvl1pPr algn="ctr">
              <a:defRPr sz="102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5489258" y="9322652"/>
            <a:ext cx="1748790" cy="535517"/>
          </a:xfrm>
          <a:prstGeom prst="rect">
            <a:avLst/>
          </a:prstGeom>
        </p:spPr>
        <p:txBody>
          <a:bodyPr vert="horz" lIns="91440" tIns="45720" rIns="91440" bIns="45720" rtlCol="0" anchor="ctr"/>
          <a:lstStyle>
            <a:lvl1pPr algn="r">
              <a:defRPr sz="1020">
                <a:solidFill>
                  <a:schemeClr val="tx1">
                    <a:tint val="82000"/>
                  </a:schemeClr>
                </a:solidFill>
              </a:defRPr>
            </a:lvl1pPr>
          </a:lstStyle>
          <a:p>
            <a:fld id="{62DB563B-B237-274B-9A19-43EAB4505334}" type="slidenum">
              <a:rPr lang="en-US" smtClean="0"/>
              <a:t>‹#›</a:t>
            </a:fld>
            <a:endParaRPr lang="en-US" dirty="0"/>
          </a:p>
        </p:txBody>
      </p:sp>
    </p:spTree>
    <p:extLst>
      <p:ext uri="{BB962C8B-B14F-4D97-AF65-F5344CB8AC3E}">
        <p14:creationId xmlns:p14="http://schemas.microsoft.com/office/powerpoint/2010/main" val="15859819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167"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292" indent="-194292" algn="l" defTabSz="777167"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876" indent="-194292" algn="l" defTabSz="777167"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459" indent="-194292" algn="l" defTabSz="777167"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042"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626"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210"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5794"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376"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2960" indent="-194292" algn="l" defTabSz="777167"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167" rtl="0" eaLnBrk="1" latinLnBrk="0" hangingPunct="1">
        <a:defRPr sz="1530" kern="1200">
          <a:solidFill>
            <a:schemeClr val="tx1"/>
          </a:solidFill>
          <a:latin typeface="+mn-lt"/>
          <a:ea typeface="+mn-ea"/>
          <a:cs typeface="+mn-cs"/>
        </a:defRPr>
      </a:lvl1pPr>
      <a:lvl2pPr marL="388584" algn="l" defTabSz="777167" rtl="0" eaLnBrk="1" latinLnBrk="0" hangingPunct="1">
        <a:defRPr sz="1530" kern="1200">
          <a:solidFill>
            <a:schemeClr val="tx1"/>
          </a:solidFill>
          <a:latin typeface="+mn-lt"/>
          <a:ea typeface="+mn-ea"/>
          <a:cs typeface="+mn-cs"/>
        </a:defRPr>
      </a:lvl2pPr>
      <a:lvl3pPr marL="777167" algn="l" defTabSz="777167" rtl="0" eaLnBrk="1" latinLnBrk="0" hangingPunct="1">
        <a:defRPr sz="1530" kern="1200">
          <a:solidFill>
            <a:schemeClr val="tx1"/>
          </a:solidFill>
          <a:latin typeface="+mn-lt"/>
          <a:ea typeface="+mn-ea"/>
          <a:cs typeface="+mn-cs"/>
        </a:defRPr>
      </a:lvl3pPr>
      <a:lvl4pPr marL="1165750" algn="l" defTabSz="777167" rtl="0" eaLnBrk="1" latinLnBrk="0" hangingPunct="1">
        <a:defRPr sz="1530" kern="1200">
          <a:solidFill>
            <a:schemeClr val="tx1"/>
          </a:solidFill>
          <a:latin typeface="+mn-lt"/>
          <a:ea typeface="+mn-ea"/>
          <a:cs typeface="+mn-cs"/>
        </a:defRPr>
      </a:lvl4pPr>
      <a:lvl5pPr marL="1554334" algn="l" defTabSz="777167" rtl="0" eaLnBrk="1" latinLnBrk="0" hangingPunct="1">
        <a:defRPr sz="1530" kern="1200">
          <a:solidFill>
            <a:schemeClr val="tx1"/>
          </a:solidFill>
          <a:latin typeface="+mn-lt"/>
          <a:ea typeface="+mn-ea"/>
          <a:cs typeface="+mn-cs"/>
        </a:defRPr>
      </a:lvl5pPr>
      <a:lvl6pPr marL="1942918" algn="l" defTabSz="777167" rtl="0" eaLnBrk="1" latinLnBrk="0" hangingPunct="1">
        <a:defRPr sz="1530" kern="1200">
          <a:solidFill>
            <a:schemeClr val="tx1"/>
          </a:solidFill>
          <a:latin typeface="+mn-lt"/>
          <a:ea typeface="+mn-ea"/>
          <a:cs typeface="+mn-cs"/>
        </a:defRPr>
      </a:lvl6pPr>
      <a:lvl7pPr marL="2331501" algn="l" defTabSz="777167" rtl="0" eaLnBrk="1" latinLnBrk="0" hangingPunct="1">
        <a:defRPr sz="1530" kern="1200">
          <a:solidFill>
            <a:schemeClr val="tx1"/>
          </a:solidFill>
          <a:latin typeface="+mn-lt"/>
          <a:ea typeface="+mn-ea"/>
          <a:cs typeface="+mn-cs"/>
        </a:defRPr>
      </a:lvl7pPr>
      <a:lvl8pPr marL="2720085" algn="l" defTabSz="777167" rtl="0" eaLnBrk="1" latinLnBrk="0" hangingPunct="1">
        <a:defRPr sz="1530" kern="1200">
          <a:solidFill>
            <a:schemeClr val="tx1"/>
          </a:solidFill>
          <a:latin typeface="+mn-lt"/>
          <a:ea typeface="+mn-ea"/>
          <a:cs typeface="+mn-cs"/>
        </a:defRPr>
      </a:lvl8pPr>
      <a:lvl9pPr marL="3108668" algn="l" defTabSz="777167"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18" Type="http://schemas.openxmlformats.org/officeDocument/2006/relationships/slide" Target="slide20.xml"/><Relationship Id="rId3" Type="http://schemas.openxmlformats.org/officeDocument/2006/relationships/slide" Target="slide5.xml"/><Relationship Id="rId21" Type="http://schemas.openxmlformats.org/officeDocument/2006/relationships/slide" Target="slide23.xml"/><Relationship Id="rId7" Type="http://schemas.openxmlformats.org/officeDocument/2006/relationships/slide" Target="slide9.xml"/><Relationship Id="rId12" Type="http://schemas.openxmlformats.org/officeDocument/2006/relationships/slide" Target="slide14.xml"/><Relationship Id="rId17" Type="http://schemas.openxmlformats.org/officeDocument/2006/relationships/slide" Target="slide19.xml"/><Relationship Id="rId2" Type="http://schemas.openxmlformats.org/officeDocument/2006/relationships/slide" Target="slide4.xml"/><Relationship Id="rId16" Type="http://schemas.openxmlformats.org/officeDocument/2006/relationships/slide" Target="slide18.xml"/><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5" Type="http://schemas.openxmlformats.org/officeDocument/2006/relationships/slide" Target="slide17.xml"/><Relationship Id="rId10" Type="http://schemas.openxmlformats.org/officeDocument/2006/relationships/slide" Target="slide12.xml"/><Relationship Id="rId19"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2A0C299D-8501-F39D-115B-7FB481A0679E}"/>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81E00EE9-4107-6631-0E05-AC3014839E61}"/>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0" name="object 5">
            <a:extLst>
              <a:ext uri="{FF2B5EF4-FFF2-40B4-BE49-F238E27FC236}">
                <a16:creationId xmlns:a16="http://schemas.microsoft.com/office/drawing/2014/main" id="{CAA7D36C-E522-0189-1F96-E566E1241E32}"/>
              </a:ext>
            </a:extLst>
          </p:cNvPr>
          <p:cNvSpPr txBox="1"/>
          <p:nvPr/>
        </p:nvSpPr>
        <p:spPr>
          <a:xfrm>
            <a:off x="3538461" y="2607904"/>
            <a:ext cx="695960" cy="232756"/>
          </a:xfrm>
          <a:prstGeom prst="rect">
            <a:avLst/>
          </a:prstGeom>
        </p:spPr>
        <p:txBody>
          <a:bodyPr vert="horz" wrap="square" lIns="0" tIns="17145" rIns="0" bIns="0" rtlCol="0">
            <a:spAutoFit/>
          </a:bodyPr>
          <a:lstStyle/>
          <a:p>
            <a:pPr marL="12700">
              <a:spcBef>
                <a:spcPts val="135"/>
              </a:spcBef>
            </a:pPr>
            <a:r>
              <a:rPr sz="1400" spc="80" dirty="0">
                <a:latin typeface="Georgia"/>
                <a:cs typeface="Georgia"/>
              </a:rPr>
              <a:t>R</a:t>
            </a:r>
            <a:r>
              <a:rPr sz="1400" cap="small" spc="80" dirty="0">
                <a:latin typeface="Georgia"/>
                <a:cs typeface="Georgia"/>
              </a:rPr>
              <a:t>eport</a:t>
            </a:r>
            <a:endParaRPr sz="1400" dirty="0">
              <a:latin typeface="Georgia"/>
              <a:cs typeface="Georgia"/>
            </a:endParaRPr>
          </a:p>
        </p:txBody>
      </p:sp>
      <p:sp>
        <p:nvSpPr>
          <p:cNvPr id="21" name="object 6">
            <a:extLst>
              <a:ext uri="{FF2B5EF4-FFF2-40B4-BE49-F238E27FC236}">
                <a16:creationId xmlns:a16="http://schemas.microsoft.com/office/drawing/2014/main" id="{547C2CBE-DE10-9D23-39B9-780E93EA6714}"/>
              </a:ext>
            </a:extLst>
          </p:cNvPr>
          <p:cNvSpPr/>
          <p:nvPr/>
        </p:nvSpPr>
        <p:spPr>
          <a:xfrm>
            <a:off x="914401" y="3464968"/>
            <a:ext cx="5943601" cy="15239"/>
          </a:xfrm>
          <a:custGeom>
            <a:avLst/>
            <a:gdLst/>
            <a:ahLst/>
            <a:cxnLst/>
            <a:rect l="l" t="t" r="r" b="b"/>
            <a:pathLst>
              <a:path w="5943600" h="15239">
                <a:moveTo>
                  <a:pt x="5943600" y="0"/>
                </a:moveTo>
                <a:lnTo>
                  <a:pt x="0" y="0"/>
                </a:lnTo>
                <a:lnTo>
                  <a:pt x="0" y="15189"/>
                </a:lnTo>
                <a:lnTo>
                  <a:pt x="5943600" y="15189"/>
                </a:lnTo>
                <a:lnTo>
                  <a:pt x="5943600" y="0"/>
                </a:lnTo>
                <a:close/>
              </a:path>
            </a:pathLst>
          </a:custGeom>
          <a:solidFill>
            <a:srgbClr val="000000"/>
          </a:solidFill>
        </p:spPr>
        <p:txBody>
          <a:bodyPr wrap="square" lIns="0" tIns="0" rIns="0" bIns="0" rtlCol="0"/>
          <a:lstStyle/>
          <a:p>
            <a:endParaRPr dirty="0"/>
          </a:p>
        </p:txBody>
      </p:sp>
      <p:sp>
        <p:nvSpPr>
          <p:cNvPr id="22" name="object 7">
            <a:extLst>
              <a:ext uri="{FF2B5EF4-FFF2-40B4-BE49-F238E27FC236}">
                <a16:creationId xmlns:a16="http://schemas.microsoft.com/office/drawing/2014/main" id="{ACC7065C-A053-73F6-7F5B-04C774B61A38}"/>
              </a:ext>
            </a:extLst>
          </p:cNvPr>
          <p:cNvSpPr txBox="1"/>
          <p:nvPr/>
        </p:nvSpPr>
        <p:spPr>
          <a:xfrm>
            <a:off x="901702" y="3669274"/>
            <a:ext cx="5969000" cy="2690480"/>
          </a:xfrm>
          <a:prstGeom prst="rect">
            <a:avLst/>
          </a:prstGeom>
        </p:spPr>
        <p:txBody>
          <a:bodyPr vert="horz" wrap="square" lIns="0" tIns="12700" rIns="0" bIns="0" rtlCol="0">
            <a:spAutoFit/>
          </a:bodyPr>
          <a:lstStyle/>
          <a:p>
            <a:pPr marL="2276223" marR="5080" indent="-2264160" algn="ctr">
              <a:lnSpc>
                <a:spcPct val="120400"/>
              </a:lnSpc>
              <a:spcBef>
                <a:spcPts val="100"/>
              </a:spcBef>
            </a:pPr>
            <a:r>
              <a:rPr lang="en-IN" sz="1400" dirty="0">
                <a:latin typeface="Georgia" panose="02040502050405020303" pitchFamily="18" charset="0"/>
              </a:rPr>
              <a:t>Financial Market Analysis: Stochastic Models &amp; Agent-Based Modelling</a:t>
            </a: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a:p>
            <a:pPr marL="2276223" marR="5080" indent="-2264160" algn="ctr">
              <a:lnSpc>
                <a:spcPct val="120400"/>
              </a:lnSpc>
              <a:spcBef>
                <a:spcPts val="100"/>
              </a:spcBef>
            </a:pPr>
            <a:endParaRPr lang="en-IN" sz="1400" dirty="0">
              <a:latin typeface="Georgia" panose="02040502050405020303" pitchFamily="18" charset="0"/>
              <a:cs typeface="Georgia"/>
            </a:endParaRPr>
          </a:p>
        </p:txBody>
      </p:sp>
      <p:sp>
        <p:nvSpPr>
          <p:cNvPr id="23" name="object 8">
            <a:extLst>
              <a:ext uri="{FF2B5EF4-FFF2-40B4-BE49-F238E27FC236}">
                <a16:creationId xmlns:a16="http://schemas.microsoft.com/office/drawing/2014/main" id="{67DC406B-7533-835B-4FB5-E2AFA14B9743}"/>
              </a:ext>
            </a:extLst>
          </p:cNvPr>
          <p:cNvSpPr/>
          <p:nvPr/>
        </p:nvSpPr>
        <p:spPr>
          <a:xfrm>
            <a:off x="914401" y="4125431"/>
            <a:ext cx="5943601" cy="15239"/>
          </a:xfrm>
          <a:custGeom>
            <a:avLst/>
            <a:gdLst/>
            <a:ahLst/>
            <a:cxnLst/>
            <a:rect l="l" t="t" r="r" b="b"/>
            <a:pathLst>
              <a:path w="5943600" h="15239">
                <a:moveTo>
                  <a:pt x="5943600" y="0"/>
                </a:moveTo>
                <a:lnTo>
                  <a:pt x="0" y="0"/>
                </a:lnTo>
                <a:lnTo>
                  <a:pt x="0" y="15189"/>
                </a:lnTo>
                <a:lnTo>
                  <a:pt x="5943600" y="15189"/>
                </a:lnTo>
                <a:lnTo>
                  <a:pt x="5943600" y="0"/>
                </a:lnTo>
                <a:close/>
              </a:path>
            </a:pathLst>
          </a:custGeom>
          <a:solidFill>
            <a:srgbClr val="000000"/>
          </a:solidFill>
        </p:spPr>
        <p:txBody>
          <a:bodyPr wrap="square" lIns="0" tIns="0" rIns="0" bIns="0" rtlCol="0"/>
          <a:lstStyle/>
          <a:p>
            <a:endParaRPr dirty="0"/>
          </a:p>
        </p:txBody>
      </p:sp>
      <p:sp>
        <p:nvSpPr>
          <p:cNvPr id="24" name="object 9">
            <a:extLst>
              <a:ext uri="{FF2B5EF4-FFF2-40B4-BE49-F238E27FC236}">
                <a16:creationId xmlns:a16="http://schemas.microsoft.com/office/drawing/2014/main" id="{84D07830-1615-4730-70A4-F7B27F05302E}"/>
              </a:ext>
            </a:extLst>
          </p:cNvPr>
          <p:cNvSpPr txBox="1"/>
          <p:nvPr/>
        </p:nvSpPr>
        <p:spPr>
          <a:xfrm>
            <a:off x="995819" y="4512577"/>
            <a:ext cx="1263015" cy="471283"/>
          </a:xfrm>
          <a:prstGeom prst="rect">
            <a:avLst/>
          </a:prstGeom>
        </p:spPr>
        <p:txBody>
          <a:bodyPr vert="horz" wrap="square" lIns="0" tIns="50165" rIns="0" bIns="0" rtlCol="0">
            <a:spAutoFit/>
          </a:bodyPr>
          <a:lstStyle/>
          <a:p>
            <a:pPr marL="12700">
              <a:spcBef>
                <a:spcPts val="395"/>
              </a:spcBef>
            </a:pPr>
            <a:r>
              <a:rPr sz="1200" i="1" spc="-10" dirty="0">
                <a:latin typeface="Palatino Linotype"/>
                <a:cs typeface="Palatino Linotype"/>
              </a:rPr>
              <a:t>Student</a:t>
            </a:r>
            <a:endParaRPr lang="en-US" sz="1200" i="1" spc="-10" dirty="0">
              <a:latin typeface="Palatino Linotype"/>
              <a:cs typeface="Palatino Linotype"/>
            </a:endParaRPr>
          </a:p>
          <a:p>
            <a:pPr marL="12700">
              <a:spcBef>
                <a:spcPts val="395"/>
              </a:spcBef>
            </a:pPr>
            <a:r>
              <a:rPr lang="en-IN" sz="1200" spc="-10" dirty="0">
                <a:latin typeface="Times New Roman" panose="02020603050405020304" pitchFamily="18" charset="0"/>
                <a:cs typeface="Times New Roman" panose="02020603050405020304" pitchFamily="18" charset="0"/>
              </a:rPr>
              <a:t>Vaibhav Mangroliya</a:t>
            </a:r>
            <a:endParaRPr sz="1200" dirty="0">
              <a:latin typeface="Times New Roman" panose="02020603050405020304" pitchFamily="18" charset="0"/>
              <a:cs typeface="Times New Roman" panose="02020603050405020304" pitchFamily="18" charset="0"/>
            </a:endParaRPr>
          </a:p>
        </p:txBody>
      </p:sp>
      <p:sp>
        <p:nvSpPr>
          <p:cNvPr id="25" name="object 10">
            <a:extLst>
              <a:ext uri="{FF2B5EF4-FFF2-40B4-BE49-F238E27FC236}">
                <a16:creationId xmlns:a16="http://schemas.microsoft.com/office/drawing/2014/main" id="{4F16FBEF-71EF-5BC3-5B33-9DA79FCCB671}"/>
              </a:ext>
            </a:extLst>
          </p:cNvPr>
          <p:cNvSpPr txBox="1"/>
          <p:nvPr/>
        </p:nvSpPr>
        <p:spPr>
          <a:xfrm>
            <a:off x="5515648" y="4527338"/>
            <a:ext cx="1261745" cy="658322"/>
          </a:xfrm>
          <a:prstGeom prst="rect">
            <a:avLst/>
          </a:prstGeom>
        </p:spPr>
        <p:txBody>
          <a:bodyPr vert="horz" wrap="square" lIns="0" tIns="12700" rIns="0" bIns="0" rtlCol="0">
            <a:spAutoFit/>
          </a:bodyPr>
          <a:lstStyle/>
          <a:p>
            <a:pPr marL="12700" marR="5080" indent="563182" algn="r">
              <a:lnSpc>
                <a:spcPct val="120400"/>
              </a:lnSpc>
              <a:spcBef>
                <a:spcPts val="100"/>
              </a:spcBef>
            </a:pPr>
            <a:r>
              <a:rPr lang="en-IN" sz="1200" i="1" spc="-10" dirty="0">
                <a:latin typeface="Palatino Linotype"/>
                <a:cs typeface="Palatino Linotype"/>
              </a:rPr>
              <a:t>Professors </a:t>
            </a:r>
            <a:r>
              <a:rPr lang="en-IN" sz="1200" dirty="0">
                <a:latin typeface="Times New Roman"/>
                <a:cs typeface="Times New Roman"/>
              </a:rPr>
              <a:t>Bordas</a:t>
            </a:r>
            <a:r>
              <a:rPr lang="en-IN" sz="1200" spc="225" dirty="0">
                <a:latin typeface="Times New Roman"/>
                <a:cs typeface="Times New Roman"/>
              </a:rPr>
              <a:t> </a:t>
            </a:r>
            <a:r>
              <a:rPr lang="en-IN" sz="1200" spc="-10" dirty="0">
                <a:latin typeface="Times New Roman"/>
                <a:cs typeface="Times New Roman"/>
              </a:rPr>
              <a:t>Stéphane &amp; Christian </a:t>
            </a:r>
            <a:r>
              <a:rPr lang="en-IN" sz="1200" spc="-10" dirty="0" err="1">
                <a:latin typeface="Times New Roman"/>
                <a:cs typeface="Times New Roman"/>
              </a:rPr>
              <a:t>Vincenot</a:t>
            </a:r>
            <a:endParaRPr lang="en-IN" sz="1200" dirty="0">
              <a:latin typeface="Times New Roman"/>
              <a:cs typeface="Times New Roman"/>
            </a:endParaRPr>
          </a:p>
        </p:txBody>
      </p:sp>
      <p:sp>
        <p:nvSpPr>
          <p:cNvPr id="26" name="object 11">
            <a:extLst>
              <a:ext uri="{FF2B5EF4-FFF2-40B4-BE49-F238E27FC236}">
                <a16:creationId xmlns:a16="http://schemas.microsoft.com/office/drawing/2014/main" id="{9D2B8F84-DE79-73BD-C18D-4544CD65E9E6}"/>
              </a:ext>
            </a:extLst>
          </p:cNvPr>
          <p:cNvSpPr txBox="1"/>
          <p:nvPr/>
        </p:nvSpPr>
        <p:spPr>
          <a:xfrm>
            <a:off x="3325306" y="6003355"/>
            <a:ext cx="1122045" cy="478976"/>
          </a:xfrm>
          <a:prstGeom prst="rect">
            <a:avLst/>
          </a:prstGeom>
        </p:spPr>
        <p:txBody>
          <a:bodyPr vert="horz" wrap="square" lIns="0" tIns="55244" rIns="0" bIns="0" rtlCol="0">
            <a:spAutoFit/>
          </a:bodyPr>
          <a:lstStyle/>
          <a:p>
            <a:pPr algn="ctr">
              <a:spcBef>
                <a:spcPts val="434"/>
              </a:spcBef>
            </a:pPr>
            <a:r>
              <a:rPr sz="1400" b="1" spc="45" dirty="0">
                <a:latin typeface="Georgia"/>
                <a:cs typeface="Georgia"/>
              </a:rPr>
              <a:t>MMATH</a:t>
            </a:r>
            <a:endParaRPr sz="1400" dirty="0">
              <a:latin typeface="Georgia"/>
              <a:cs typeface="Georgia"/>
            </a:endParaRPr>
          </a:p>
          <a:p>
            <a:pPr algn="ctr">
              <a:spcBef>
                <a:spcPts val="253"/>
              </a:spcBef>
            </a:pPr>
            <a:r>
              <a:rPr lang="en-IN" sz="1100" dirty="0">
                <a:latin typeface="Times New Roman"/>
                <a:cs typeface="Times New Roman"/>
              </a:rPr>
              <a:t>February</a:t>
            </a:r>
            <a:r>
              <a:rPr lang="en-IN" sz="1100" spc="204" dirty="0">
                <a:latin typeface="Times New Roman"/>
                <a:cs typeface="Times New Roman"/>
              </a:rPr>
              <a:t> 6</a:t>
            </a:r>
            <a:r>
              <a:rPr sz="1100" dirty="0">
                <a:latin typeface="Times New Roman"/>
                <a:cs typeface="Times New Roman"/>
              </a:rPr>
              <a:t>,</a:t>
            </a:r>
            <a:r>
              <a:rPr sz="1100" spc="204" dirty="0">
                <a:latin typeface="Times New Roman"/>
                <a:cs typeface="Times New Roman"/>
              </a:rPr>
              <a:t> </a:t>
            </a:r>
            <a:r>
              <a:rPr sz="1100" spc="-20" dirty="0">
                <a:latin typeface="Times New Roman"/>
                <a:cs typeface="Times New Roman"/>
              </a:rPr>
              <a:t>202</a:t>
            </a:r>
            <a:r>
              <a:rPr lang="en-US" sz="1100" spc="-20" dirty="0">
                <a:latin typeface="Times New Roman"/>
                <a:cs typeface="Times New Roman"/>
              </a:rPr>
              <a:t>5</a:t>
            </a:r>
            <a:endParaRPr sz="1100" dirty="0">
              <a:latin typeface="Times New Roman"/>
              <a:cs typeface="Times New Roman"/>
            </a:endParaRPr>
          </a:p>
        </p:txBody>
      </p:sp>
      <p:sp>
        <p:nvSpPr>
          <p:cNvPr id="28" name="object 13">
            <a:extLst>
              <a:ext uri="{FF2B5EF4-FFF2-40B4-BE49-F238E27FC236}">
                <a16:creationId xmlns:a16="http://schemas.microsoft.com/office/drawing/2014/main" id="{C93BE428-A0EE-00CE-B56D-74F97EA21920}"/>
              </a:ext>
            </a:extLst>
          </p:cNvPr>
          <p:cNvSpPr txBox="1"/>
          <p:nvPr/>
        </p:nvSpPr>
        <p:spPr>
          <a:xfrm>
            <a:off x="3836327" y="9436668"/>
            <a:ext cx="100330"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endParaRPr sz="1200" dirty="0">
              <a:latin typeface="Times New Roman"/>
              <a:cs typeface="Times New Roman"/>
            </a:endParaRPr>
          </a:p>
        </p:txBody>
      </p:sp>
      <p:pic>
        <p:nvPicPr>
          <p:cNvPr id="30" name="object 4">
            <a:extLst>
              <a:ext uri="{FF2B5EF4-FFF2-40B4-BE49-F238E27FC236}">
                <a16:creationId xmlns:a16="http://schemas.microsoft.com/office/drawing/2014/main" id="{1014D0ED-C8C4-550A-1DE4-0759CD58DF5D}"/>
              </a:ext>
            </a:extLst>
          </p:cNvPr>
          <p:cNvPicPr/>
          <p:nvPr/>
        </p:nvPicPr>
        <p:blipFill>
          <a:blip r:embed="rId2" cstate="print"/>
          <a:stretch>
            <a:fillRect/>
          </a:stretch>
        </p:blipFill>
        <p:spPr>
          <a:xfrm>
            <a:off x="3111500" y="925347"/>
            <a:ext cx="1549400" cy="1308100"/>
          </a:xfrm>
          <a:prstGeom prst="rect">
            <a:avLst/>
          </a:prstGeom>
        </p:spPr>
      </p:pic>
    </p:spTree>
    <p:extLst>
      <p:ext uri="{BB962C8B-B14F-4D97-AF65-F5344CB8AC3E}">
        <p14:creationId xmlns:p14="http://schemas.microsoft.com/office/powerpoint/2010/main" val="71300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00067-4F6B-3781-1268-FBDD3554D38A}"/>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1DE8B6CB-EB76-687F-4D53-7B512FE94A29}"/>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89FB15E8-F0EB-3F66-38AF-EB239F1952CA}"/>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0" name="object 5">
            <a:extLst>
              <a:ext uri="{FF2B5EF4-FFF2-40B4-BE49-F238E27FC236}">
                <a16:creationId xmlns:a16="http://schemas.microsoft.com/office/drawing/2014/main" id="{0AD92BA1-2782-F904-6179-07012E95F07B}"/>
              </a:ext>
            </a:extLst>
          </p:cNvPr>
          <p:cNvSpPr txBox="1"/>
          <p:nvPr/>
        </p:nvSpPr>
        <p:spPr>
          <a:xfrm>
            <a:off x="610325" y="896526"/>
            <a:ext cx="6882904" cy="738023"/>
          </a:xfrm>
          <a:prstGeom prst="rect">
            <a:avLst/>
          </a:prstGeom>
        </p:spPr>
        <p:txBody>
          <a:bodyPr vert="horz" wrap="square" lIns="0" tIns="17145" rIns="0" bIns="0" rtlCol="0">
            <a:spAutoFit/>
          </a:bodyPr>
          <a:lstStyle/>
          <a:p>
            <a:pPr marL="12700">
              <a:spcBef>
                <a:spcPts val="135"/>
              </a:spcBef>
            </a:pPr>
            <a:r>
              <a:rPr lang="en-IN" sz="2600" b="1" dirty="0">
                <a:latin typeface="Georgia" panose="02040502050405020303" pitchFamily="18" charset="0"/>
              </a:rPr>
              <a:t>3.2 Heston Model (Stochastic Volatility)</a:t>
            </a:r>
          </a:p>
          <a:p>
            <a:pPr marL="12700">
              <a:spcBef>
                <a:spcPts val="135"/>
              </a:spcBef>
            </a:pPr>
            <a:endParaRPr lang="en-IN" sz="2000" dirty="0">
              <a:latin typeface="Georgia"/>
              <a:cs typeface="Georgia"/>
            </a:endParaRPr>
          </a:p>
        </p:txBody>
      </p:sp>
      <p:sp>
        <p:nvSpPr>
          <p:cNvPr id="28" name="object 13">
            <a:extLst>
              <a:ext uri="{FF2B5EF4-FFF2-40B4-BE49-F238E27FC236}">
                <a16:creationId xmlns:a16="http://schemas.microsoft.com/office/drawing/2014/main" id="{211D92DF-55B8-4E2C-482B-F8A497DC14F8}"/>
              </a:ext>
            </a:extLst>
          </p:cNvPr>
          <p:cNvSpPr txBox="1"/>
          <p:nvPr/>
        </p:nvSpPr>
        <p:spPr>
          <a:xfrm>
            <a:off x="3836326" y="9597088"/>
            <a:ext cx="164173"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10</a:t>
            </a:r>
            <a:endParaRPr sz="1200" dirty="0">
              <a:latin typeface="Times New Roman"/>
              <a:cs typeface="Times New Roman"/>
            </a:endParaRPr>
          </a:p>
        </p:txBody>
      </p:sp>
      <mc:AlternateContent xmlns:mc="http://schemas.openxmlformats.org/markup-compatibility/2006">
        <mc:Choice xmlns:a14="http://schemas.microsoft.com/office/drawing/2010/main" Requires="a14">
          <p:sp>
            <p:nvSpPr>
              <p:cNvPr id="16" name="object 7">
                <a:extLst>
                  <a:ext uri="{FF2B5EF4-FFF2-40B4-BE49-F238E27FC236}">
                    <a16:creationId xmlns:a16="http://schemas.microsoft.com/office/drawing/2014/main" id="{BD86DFF7-FEE5-9D00-5841-A3D9F62AB289}"/>
                  </a:ext>
                </a:extLst>
              </p:cNvPr>
              <p:cNvSpPr txBox="1"/>
              <p:nvPr/>
            </p:nvSpPr>
            <p:spPr>
              <a:xfrm>
                <a:off x="726779" y="1519953"/>
                <a:ext cx="6637189" cy="7963719"/>
              </a:xfrm>
              <a:prstGeom prst="rect">
                <a:avLst/>
              </a:prstGeom>
            </p:spPr>
            <p:txBody>
              <a:bodyPr vert="horz" wrap="square" lIns="0" tIns="12700" rIns="0" bIns="0" rtlCol="0">
                <a:spAutoFit/>
              </a:bodyPr>
              <a:lstStyle/>
              <a:p>
                <a:r>
                  <a:rPr lang="en-IN" sz="2400" b="1" dirty="0">
                    <a:solidFill>
                      <a:srgbClr val="0E0E0E"/>
                    </a:solidFill>
                  </a:rPr>
                  <a:t>a. Introduction:</a:t>
                </a:r>
              </a:p>
              <a:p>
                <a:pPr marL="342900" indent="-342900">
                  <a:buFont typeface="Wingdings" pitchFamily="2" charset="2"/>
                  <a:buChar char="Ø"/>
                </a:pPr>
                <a:r>
                  <a:rPr lang="en-IN" sz="2000" dirty="0"/>
                  <a:t>The Heston Model is a stochastic volatility model used to describe the </a:t>
                </a:r>
                <a:r>
                  <a:rPr lang="en-IN" sz="2000" dirty="0" err="1"/>
                  <a:t>behavior</a:t>
                </a:r>
                <a:r>
                  <a:rPr lang="en-IN" sz="2000" dirty="0"/>
                  <a:t> of financial asset prices, like stock prices.</a:t>
                </a:r>
              </a:p>
              <a:p>
                <a:pPr marL="342900" indent="-342900">
                  <a:buFont typeface="Wingdings" pitchFamily="2" charset="2"/>
                  <a:buChar char="Ø"/>
                </a:pPr>
                <a:r>
                  <a:rPr lang="en-IN" sz="2000" dirty="0"/>
                  <a:t>It extends Geometric Brownian Motion (GBM) by allowing volatility to change over time instead of staying constant.</a:t>
                </a:r>
              </a:p>
              <a:p>
                <a:pPr marL="342900" indent="-342900">
                  <a:buFont typeface="Wingdings" pitchFamily="2" charset="2"/>
                  <a:buChar char="Ø"/>
                </a:pPr>
                <a:r>
                  <a:rPr lang="en-IN" sz="2000" dirty="0"/>
                  <a:t>This makes it more realistic for </a:t>
                </a:r>
                <a:r>
                  <a:rPr lang="en-IN" sz="2000" dirty="0" err="1"/>
                  <a:t>modeling</a:t>
                </a:r>
                <a:r>
                  <a:rPr lang="en-IN" sz="2000" dirty="0"/>
                  <a:t> financial markets because real-world volatility fluctuates over time.</a:t>
                </a:r>
              </a:p>
              <a:p>
                <a:pPr marL="342900" indent="-342900">
                  <a:buFont typeface="Wingdings" pitchFamily="2" charset="2"/>
                  <a:buChar char="Ø"/>
                </a:pPr>
                <a:endParaRPr lang="en-IN" sz="1600" b="1" dirty="0">
                  <a:solidFill>
                    <a:srgbClr val="0E0E0E"/>
                  </a:solidFill>
                </a:endParaRPr>
              </a:p>
              <a:p>
                <a:r>
                  <a:rPr lang="en-IN" sz="2400" b="1" dirty="0">
                    <a:solidFill>
                      <a:srgbClr val="0E0E0E"/>
                    </a:solidFill>
                  </a:rPr>
                  <a:t>b. </a:t>
                </a:r>
                <a:r>
                  <a:rPr lang="en-IN" sz="2400" b="1" dirty="0"/>
                  <a:t>Key Equation:  </a:t>
                </a:r>
              </a:p>
              <a:p>
                <a:pPr marL="285750" indent="-285750">
                  <a:spcBef>
                    <a:spcPts val="900"/>
                  </a:spcBef>
                  <a:buFont typeface="Arial" panose="020B0604020202020204" pitchFamily="34" charset="0"/>
                  <a:buChar char="•"/>
                </a:pPr>
                <a:r>
                  <a:rPr lang="en-IN" sz="2000" dirty="0"/>
                  <a:t>Stock prices experience periods of high and low volatility, and volatility tends to rise when prices drop ("leverage effect").</a:t>
                </a:r>
              </a:p>
              <a:p>
                <a:pPr marL="285750" indent="-285750">
                  <a:spcBef>
                    <a:spcPts val="900"/>
                  </a:spcBef>
                  <a:buFont typeface="Arial" panose="020B0604020202020204" pitchFamily="34" charset="0"/>
                  <a:buChar char="•"/>
                </a:pPr>
                <a:r>
                  <a:rPr lang="en-IN" sz="2000" dirty="0">
                    <a:solidFill>
                      <a:srgbClr val="0E0E0E"/>
                    </a:solidFill>
                  </a:rPr>
                  <a:t>Model Equations:</a:t>
                </a:r>
              </a:p>
              <a:p>
                <a:pPr marL="742950" lvl="1" indent="-285750">
                  <a:spcBef>
                    <a:spcPts val="900"/>
                  </a:spcBef>
                  <a:buFont typeface="Arial" panose="020B0604020202020204" pitchFamily="34" charset="0"/>
                  <a:buChar char="•"/>
                </a:pPr>
                <a:r>
                  <a:rPr lang="en-IN" sz="2000" dirty="0">
                    <a:solidFill>
                      <a:srgbClr val="0E0E0E"/>
                    </a:solidFill>
                  </a:rPr>
                  <a:t>	</a:t>
                </a:r>
                <a:r>
                  <a:rPr lang="en-IN" sz="2000" b="1" dirty="0">
                    <a:solidFill>
                      <a:srgbClr val="0E0E0E"/>
                    </a:solidFill>
                  </a:rPr>
                  <a:t>Price:  </a:t>
                </a:r>
                <a14:m>
                  <m:oMath xmlns:m="http://schemas.openxmlformats.org/officeDocument/2006/math">
                    <m:r>
                      <a:rPr lang="en-US" sz="2000" b="0" i="1" smtClean="0">
                        <a:solidFill>
                          <a:srgbClr val="0E0E0E"/>
                        </a:solidFill>
                      </a:rPr>
                      <m:t>𝑑</m:t>
                    </m:r>
                    <m:sSub>
                      <m:sSubPr>
                        <m:ctrlPr>
                          <a:rPr lang="en-US" sz="2000" b="0" i="1" smtClean="0">
                            <a:solidFill>
                              <a:srgbClr val="0E0E0E"/>
                            </a:solidFill>
                          </a:rPr>
                        </m:ctrlPr>
                      </m:sSubPr>
                      <m:e>
                        <m:r>
                          <a:rPr lang="en-US" sz="2000" b="0" i="1" smtClean="0">
                            <a:solidFill>
                              <a:srgbClr val="0E0E0E"/>
                            </a:solidFill>
                          </a:rPr>
                          <m:t>𝑆</m:t>
                        </m:r>
                      </m:e>
                      <m:sub>
                        <m:r>
                          <a:rPr lang="en-US" sz="2000" b="0" i="1" smtClean="0">
                            <a:solidFill>
                              <a:srgbClr val="0E0E0E"/>
                            </a:solidFill>
                          </a:rPr>
                          <m:t>𝑡</m:t>
                        </m:r>
                      </m:sub>
                    </m:sSub>
                    <m:r>
                      <a:rPr lang="en-US" sz="2000" b="0" i="1" smtClean="0">
                        <a:solidFill>
                          <a:srgbClr val="0E0E0E"/>
                        </a:solidFill>
                      </a:rPr>
                      <m:t>=</m:t>
                    </m:r>
                    <m:r>
                      <a:rPr lang="en-US" sz="2000" b="0" i="1" smtClean="0">
                        <a:solidFill>
                          <a:srgbClr val="0E0E0E"/>
                        </a:solidFill>
                      </a:rPr>
                      <m:t>𝜇</m:t>
                    </m:r>
                    <m:sSub>
                      <m:sSubPr>
                        <m:ctrlPr>
                          <a:rPr lang="en-US" sz="2000" b="0" i="1" smtClean="0">
                            <a:solidFill>
                              <a:srgbClr val="0E0E0E"/>
                            </a:solidFill>
                          </a:rPr>
                        </m:ctrlPr>
                      </m:sSubPr>
                      <m:e>
                        <m:r>
                          <a:rPr lang="en-US" sz="2000" b="0" i="1" smtClean="0">
                            <a:solidFill>
                              <a:srgbClr val="0E0E0E"/>
                            </a:solidFill>
                          </a:rPr>
                          <m:t>𝑆</m:t>
                        </m:r>
                      </m:e>
                      <m:sub>
                        <m:r>
                          <a:rPr lang="en-US" sz="2000" b="0" i="1" smtClean="0">
                            <a:solidFill>
                              <a:srgbClr val="0E0E0E"/>
                            </a:solidFill>
                          </a:rPr>
                          <m:t>𝑡</m:t>
                        </m:r>
                      </m:sub>
                    </m:sSub>
                    <m:r>
                      <a:rPr lang="en-US" sz="2000" b="0" i="1" smtClean="0">
                        <a:solidFill>
                          <a:srgbClr val="0E0E0E"/>
                        </a:solidFill>
                      </a:rPr>
                      <m:t>𝑡</m:t>
                    </m:r>
                    <m:r>
                      <a:rPr lang="en-US" sz="2000" b="0" i="1" smtClean="0">
                        <a:solidFill>
                          <a:srgbClr val="0E0E0E"/>
                        </a:solidFill>
                      </a:rPr>
                      <m:t>+</m:t>
                    </m:r>
                    <m:rad>
                      <m:radPr>
                        <m:degHide m:val="on"/>
                        <m:ctrlPr>
                          <a:rPr lang="en-US" sz="2000" b="0" i="1" smtClean="0">
                            <a:solidFill>
                              <a:srgbClr val="0E0E0E"/>
                            </a:solidFill>
                          </a:rPr>
                        </m:ctrlPr>
                      </m:radPr>
                      <m:deg/>
                      <m:e>
                        <m:sSub>
                          <m:sSubPr>
                            <m:ctrlPr>
                              <a:rPr lang="en-US" sz="2000" b="0" i="1" smtClean="0">
                                <a:solidFill>
                                  <a:srgbClr val="0E0E0E"/>
                                </a:solidFill>
                              </a:rPr>
                            </m:ctrlPr>
                          </m:sSubPr>
                          <m:e>
                            <m:r>
                              <a:rPr lang="en-US" sz="2000" b="0" i="1" smtClean="0">
                                <a:solidFill>
                                  <a:srgbClr val="0E0E0E"/>
                                </a:solidFill>
                              </a:rPr>
                              <m:t>𝑣</m:t>
                            </m:r>
                          </m:e>
                          <m:sub>
                            <m:r>
                              <a:rPr lang="en-US" sz="2000" b="0" i="1" smtClean="0">
                                <a:solidFill>
                                  <a:srgbClr val="0E0E0E"/>
                                </a:solidFill>
                              </a:rPr>
                              <m:t>𝑡</m:t>
                            </m:r>
                          </m:sub>
                        </m:sSub>
                      </m:e>
                    </m:rad>
                    <m:sSub>
                      <m:sSubPr>
                        <m:ctrlPr>
                          <a:rPr lang="en-US" sz="2000" b="0" i="1" smtClean="0">
                            <a:solidFill>
                              <a:srgbClr val="0E0E0E"/>
                            </a:solidFill>
                          </a:rPr>
                        </m:ctrlPr>
                      </m:sSubPr>
                      <m:e>
                        <m:r>
                          <a:rPr lang="en-US" sz="2000" b="0" i="1" smtClean="0">
                            <a:solidFill>
                              <a:srgbClr val="0E0E0E"/>
                            </a:solidFill>
                          </a:rPr>
                          <m:t>𝑆</m:t>
                        </m:r>
                      </m:e>
                      <m:sub>
                        <m:r>
                          <a:rPr lang="en-US" sz="2000" b="0" i="1" smtClean="0">
                            <a:solidFill>
                              <a:srgbClr val="0E0E0E"/>
                            </a:solidFill>
                          </a:rPr>
                          <m:t>𝑡</m:t>
                        </m:r>
                      </m:sub>
                    </m:sSub>
                    <m:r>
                      <a:rPr lang="en-US" sz="2000" b="0" i="1" smtClean="0">
                        <a:solidFill>
                          <a:srgbClr val="0E0E0E"/>
                        </a:solidFill>
                      </a:rPr>
                      <m:t>𝑑</m:t>
                    </m:r>
                    <m:sSubSup>
                      <m:sSubSupPr>
                        <m:ctrlPr>
                          <a:rPr lang="en-US" sz="2000" b="0" i="1" smtClean="0">
                            <a:solidFill>
                              <a:srgbClr val="0E0E0E"/>
                            </a:solidFill>
                          </a:rPr>
                        </m:ctrlPr>
                      </m:sSubSupPr>
                      <m:e>
                        <m:r>
                          <a:rPr lang="en-US" sz="2000" b="0" i="1" smtClean="0">
                            <a:solidFill>
                              <a:srgbClr val="0E0E0E"/>
                            </a:solidFill>
                          </a:rPr>
                          <m:t>𝑊</m:t>
                        </m:r>
                      </m:e>
                      <m:sub>
                        <m:r>
                          <a:rPr lang="en-US" sz="2000" b="0" i="1" smtClean="0">
                            <a:solidFill>
                              <a:srgbClr val="0E0E0E"/>
                            </a:solidFill>
                          </a:rPr>
                          <m:t>𝑡</m:t>
                        </m:r>
                      </m:sub>
                      <m:sup>
                        <m:r>
                          <a:rPr lang="en-US" sz="2000" b="0" i="1" smtClean="0">
                            <a:solidFill>
                              <a:srgbClr val="0E0E0E"/>
                            </a:solidFill>
                          </a:rPr>
                          <m:t>1</m:t>
                        </m:r>
                      </m:sup>
                    </m:sSubSup>
                  </m:oMath>
                </a14:m>
                <a:endParaRPr lang="en-IN" sz="2000" dirty="0">
                  <a:solidFill>
                    <a:srgbClr val="0E0E0E"/>
                  </a:solidFill>
                </a:endParaRPr>
              </a:p>
              <a:p>
                <a:pPr marL="742950" lvl="1" indent="-285750">
                  <a:spcBef>
                    <a:spcPts val="900"/>
                  </a:spcBef>
                  <a:buFont typeface="Arial" panose="020B0604020202020204" pitchFamily="34" charset="0"/>
                  <a:buChar char="•"/>
                </a:pPr>
                <a:r>
                  <a:rPr lang="en-IN" sz="2000" b="1" dirty="0">
                    <a:solidFill>
                      <a:srgbClr val="0E0E0E"/>
                    </a:solidFill>
                  </a:rPr>
                  <a:t>Volatility:  </a:t>
                </a:r>
                <a14:m>
                  <m:oMath xmlns:m="http://schemas.openxmlformats.org/officeDocument/2006/math">
                    <m:r>
                      <a:rPr lang="en-US" sz="2000" b="0" i="1" smtClean="0">
                        <a:solidFill>
                          <a:srgbClr val="0E0E0E"/>
                        </a:solidFill>
                      </a:rPr>
                      <m:t>𝑑</m:t>
                    </m:r>
                    <m:sSub>
                      <m:sSubPr>
                        <m:ctrlPr>
                          <a:rPr lang="en-US" sz="2000" b="0" i="1" smtClean="0">
                            <a:solidFill>
                              <a:srgbClr val="0E0E0E"/>
                            </a:solidFill>
                          </a:rPr>
                        </m:ctrlPr>
                      </m:sSubPr>
                      <m:e>
                        <m:r>
                          <a:rPr lang="en-US" sz="2000" b="0" i="1" smtClean="0">
                            <a:solidFill>
                              <a:srgbClr val="0E0E0E"/>
                            </a:solidFill>
                          </a:rPr>
                          <m:t>𝑣</m:t>
                        </m:r>
                      </m:e>
                      <m:sub>
                        <m:r>
                          <a:rPr lang="en-US" sz="2000" b="0" i="1" smtClean="0">
                            <a:solidFill>
                              <a:srgbClr val="0E0E0E"/>
                            </a:solidFill>
                          </a:rPr>
                          <m:t>𝑡</m:t>
                        </m:r>
                      </m:sub>
                    </m:sSub>
                    <m:r>
                      <a:rPr lang="en-US" sz="2000" b="0" i="1" smtClean="0">
                        <a:solidFill>
                          <a:srgbClr val="0E0E0E"/>
                        </a:solidFill>
                      </a:rPr>
                      <m:t>=</m:t>
                    </m:r>
                    <m:r>
                      <a:rPr lang="en-US" sz="2000" b="0" i="1" smtClean="0">
                        <a:solidFill>
                          <a:srgbClr val="0E0E0E"/>
                        </a:solidFill>
                      </a:rPr>
                      <m:t>𝜅</m:t>
                    </m:r>
                    <m:d>
                      <m:dPr>
                        <m:ctrlPr>
                          <a:rPr lang="en-US" sz="2000" b="0" i="1" smtClean="0">
                            <a:solidFill>
                              <a:srgbClr val="0E0E0E"/>
                            </a:solidFill>
                          </a:rPr>
                        </m:ctrlPr>
                      </m:dPr>
                      <m:e>
                        <m:r>
                          <a:rPr lang="en-US" sz="2000" b="0" i="1" smtClean="0">
                            <a:solidFill>
                              <a:srgbClr val="0E0E0E"/>
                            </a:solidFill>
                          </a:rPr>
                          <m:t>𝜃</m:t>
                        </m:r>
                        <m:r>
                          <a:rPr lang="en-US" sz="2000" b="0" i="1" smtClean="0">
                            <a:solidFill>
                              <a:srgbClr val="0E0E0E"/>
                            </a:solidFill>
                          </a:rPr>
                          <m:t>−</m:t>
                        </m:r>
                        <m:sSub>
                          <m:sSubPr>
                            <m:ctrlPr>
                              <a:rPr lang="en-US" sz="2000" b="0" i="1" smtClean="0">
                                <a:solidFill>
                                  <a:srgbClr val="0E0E0E"/>
                                </a:solidFill>
                              </a:rPr>
                            </m:ctrlPr>
                          </m:sSubPr>
                          <m:e>
                            <m:r>
                              <a:rPr lang="en-US" sz="2000" b="0" i="1" smtClean="0">
                                <a:solidFill>
                                  <a:srgbClr val="0E0E0E"/>
                                </a:solidFill>
                              </a:rPr>
                              <m:t>𝑣</m:t>
                            </m:r>
                          </m:e>
                          <m:sub>
                            <m:r>
                              <a:rPr lang="en-US" sz="2000" b="0" i="1" smtClean="0">
                                <a:solidFill>
                                  <a:srgbClr val="0E0E0E"/>
                                </a:solidFill>
                              </a:rPr>
                              <m:t>𝑡</m:t>
                            </m:r>
                          </m:sub>
                        </m:sSub>
                      </m:e>
                    </m:d>
                    <m:r>
                      <a:rPr lang="en-US" sz="2000" b="0" i="1" smtClean="0">
                        <a:solidFill>
                          <a:srgbClr val="0E0E0E"/>
                        </a:solidFill>
                      </a:rPr>
                      <m:t>𝑑𝑡</m:t>
                    </m:r>
                    <m:r>
                      <a:rPr lang="en-US" sz="2000" b="0" i="1" smtClean="0">
                        <a:solidFill>
                          <a:srgbClr val="0E0E0E"/>
                        </a:solidFill>
                      </a:rPr>
                      <m:t>+</m:t>
                    </m:r>
                    <m:r>
                      <a:rPr lang="en-US" sz="2000" b="0" i="1" smtClean="0">
                        <a:solidFill>
                          <a:srgbClr val="0E0E0E"/>
                        </a:solidFill>
                      </a:rPr>
                      <m:t>𝜎</m:t>
                    </m:r>
                    <m:rad>
                      <m:radPr>
                        <m:degHide m:val="on"/>
                        <m:ctrlPr>
                          <a:rPr lang="en-US" sz="2000" b="0" i="1" smtClean="0">
                            <a:solidFill>
                              <a:srgbClr val="0E0E0E"/>
                            </a:solidFill>
                          </a:rPr>
                        </m:ctrlPr>
                      </m:radPr>
                      <m:deg/>
                      <m:e>
                        <m:sSub>
                          <m:sSubPr>
                            <m:ctrlPr>
                              <a:rPr lang="en-US" sz="2000" b="0" i="1" smtClean="0">
                                <a:solidFill>
                                  <a:srgbClr val="0E0E0E"/>
                                </a:solidFill>
                              </a:rPr>
                            </m:ctrlPr>
                          </m:sSubPr>
                          <m:e>
                            <m:r>
                              <a:rPr lang="en-US" sz="2000" b="0" i="1" smtClean="0">
                                <a:solidFill>
                                  <a:srgbClr val="0E0E0E"/>
                                </a:solidFill>
                              </a:rPr>
                              <m:t>𝑣</m:t>
                            </m:r>
                          </m:e>
                          <m:sub>
                            <m:r>
                              <a:rPr lang="en-US" sz="2000" b="0" i="1" smtClean="0">
                                <a:solidFill>
                                  <a:srgbClr val="0E0E0E"/>
                                </a:solidFill>
                              </a:rPr>
                              <m:t>𝑡</m:t>
                            </m:r>
                          </m:sub>
                        </m:sSub>
                      </m:e>
                    </m:rad>
                    <m:r>
                      <a:rPr lang="en-US" sz="2000" b="0" i="1" smtClean="0">
                        <a:solidFill>
                          <a:srgbClr val="0E0E0E"/>
                        </a:solidFill>
                      </a:rPr>
                      <m:t>𝑑</m:t>
                    </m:r>
                    <m:sSubSup>
                      <m:sSubSupPr>
                        <m:ctrlPr>
                          <a:rPr lang="en-US" sz="2000" b="0" i="1" smtClean="0">
                            <a:solidFill>
                              <a:srgbClr val="0E0E0E"/>
                            </a:solidFill>
                          </a:rPr>
                        </m:ctrlPr>
                      </m:sSubSupPr>
                      <m:e>
                        <m:r>
                          <a:rPr lang="en-US" sz="2000" b="0" i="1" smtClean="0">
                            <a:solidFill>
                              <a:srgbClr val="0E0E0E"/>
                            </a:solidFill>
                          </a:rPr>
                          <m:t>𝑊</m:t>
                        </m:r>
                      </m:e>
                      <m:sub>
                        <m:r>
                          <a:rPr lang="en-US" sz="2000" b="0" i="1" smtClean="0">
                            <a:solidFill>
                              <a:srgbClr val="0E0E0E"/>
                            </a:solidFill>
                          </a:rPr>
                          <m:t>𝑡</m:t>
                        </m:r>
                      </m:sub>
                      <m:sup>
                        <m:r>
                          <a:rPr lang="en-US" sz="2000" b="0" i="1" smtClean="0">
                            <a:solidFill>
                              <a:srgbClr val="0E0E0E"/>
                            </a:solidFill>
                          </a:rPr>
                          <m:t>2</m:t>
                        </m:r>
                      </m:sup>
                    </m:sSubSup>
                  </m:oMath>
                </a14:m>
                <a:endParaRPr lang="en-IN" sz="2000" dirty="0">
                  <a:solidFill>
                    <a:srgbClr val="0E0E0E"/>
                  </a:solidFill>
                </a:endParaRPr>
              </a:p>
              <a:p>
                <a:pPr marL="342900" indent="-342900">
                  <a:spcBef>
                    <a:spcPts val="900"/>
                  </a:spcBef>
                  <a:buFont typeface="+mj-lt"/>
                  <a:buAutoNum type="arabicPeriod"/>
                </a:pPr>
                <a:r>
                  <a:rPr lang="en-IN" sz="2000" dirty="0">
                    <a:solidFill>
                      <a:srgbClr val="0E0E0E"/>
                    </a:solidFill>
                  </a:rPr>
                  <a:t>Parameters:</a:t>
                </a:r>
              </a:p>
              <a:p>
                <a:pPr marL="800100" lvl="1" indent="-342900">
                  <a:spcBef>
                    <a:spcPts val="900"/>
                  </a:spcBef>
                  <a:buFont typeface="Arial" panose="020B0604020202020204" pitchFamily="34" charset="0"/>
                  <a:buChar char="•"/>
                </a:pPr>
                <a14:m>
                  <m:oMath xmlns:m="http://schemas.openxmlformats.org/officeDocument/2006/math">
                    <m:r>
                      <a:rPr lang="en-US" sz="2000" b="0" i="1" smtClean="0">
                        <a:solidFill>
                          <a:srgbClr val="0E0E0E"/>
                        </a:solidFill>
                      </a:rPr>
                      <m:t>𝜅</m:t>
                    </m:r>
                    <m:r>
                      <a:rPr lang="en-US" sz="2000" b="0" i="0" smtClean="0">
                        <a:solidFill>
                          <a:srgbClr val="0E0E0E"/>
                        </a:solidFill>
                      </a:rPr>
                      <m:t>:</m:t>
                    </m:r>
                    <m:r>
                      <m:rPr>
                        <m:sty m:val="p"/>
                      </m:rPr>
                      <a:rPr lang="en-US" sz="2000" b="0" i="0" smtClean="0">
                        <a:solidFill>
                          <a:srgbClr val="0E0E0E"/>
                        </a:solidFill>
                      </a:rPr>
                      <m:t>Speed</m:t>
                    </m:r>
                    <m:r>
                      <a:rPr lang="en-US" sz="2000" b="0" i="0" smtClean="0">
                        <a:solidFill>
                          <a:srgbClr val="0E0E0E"/>
                        </a:solidFill>
                      </a:rPr>
                      <m:t> </m:t>
                    </m:r>
                    <m:r>
                      <m:rPr>
                        <m:sty m:val="p"/>
                      </m:rPr>
                      <a:rPr lang="en-US" sz="2000" b="0" i="0" smtClean="0">
                        <a:solidFill>
                          <a:srgbClr val="0E0E0E"/>
                        </a:solidFill>
                      </a:rPr>
                      <m:t>of</m:t>
                    </m:r>
                    <m:r>
                      <a:rPr lang="en-US" sz="2000" b="0" i="0" smtClean="0">
                        <a:solidFill>
                          <a:srgbClr val="0E0E0E"/>
                        </a:solidFill>
                      </a:rPr>
                      <m:t> </m:t>
                    </m:r>
                    <m:r>
                      <m:rPr>
                        <m:sty m:val="p"/>
                      </m:rPr>
                      <a:rPr lang="en-US" sz="2000" b="0" i="0" smtClean="0">
                        <a:solidFill>
                          <a:srgbClr val="0E0E0E"/>
                        </a:solidFill>
                      </a:rPr>
                      <m:t>Mean</m:t>
                    </m:r>
                    <m:r>
                      <a:rPr lang="en-US" sz="2000" b="0" i="0" smtClean="0">
                        <a:solidFill>
                          <a:srgbClr val="0E0E0E"/>
                        </a:solidFill>
                      </a:rPr>
                      <m:t> </m:t>
                    </m:r>
                    <m:r>
                      <m:rPr>
                        <m:sty m:val="p"/>
                      </m:rPr>
                      <a:rPr lang="en-US" sz="2000" b="0" i="0" smtClean="0">
                        <a:solidFill>
                          <a:srgbClr val="0E0E0E"/>
                        </a:solidFill>
                      </a:rPr>
                      <m:t>Reversion</m:t>
                    </m:r>
                    <m:r>
                      <a:rPr lang="en-US" sz="2000" b="0" i="0" smtClean="0">
                        <a:solidFill>
                          <a:srgbClr val="0E0E0E"/>
                        </a:solidFill>
                      </a:rPr>
                      <m:t>.</m:t>
                    </m:r>
                  </m:oMath>
                </a14:m>
                <a:endParaRPr lang="en-US" sz="2000" b="0" dirty="0">
                  <a:solidFill>
                    <a:srgbClr val="0E0E0E"/>
                  </a:solidFill>
                </a:endParaRPr>
              </a:p>
              <a:p>
                <a:pPr marL="800100" lvl="1" indent="-342900">
                  <a:spcBef>
                    <a:spcPts val="900"/>
                  </a:spcBef>
                  <a:buFont typeface="Arial" panose="020B0604020202020204" pitchFamily="34" charset="0"/>
                  <a:buChar char="•"/>
                </a:pPr>
                <a14:m>
                  <m:oMath xmlns:m="http://schemas.openxmlformats.org/officeDocument/2006/math">
                    <m:r>
                      <a:rPr lang="en-US" sz="2000" b="0" i="1" smtClean="0">
                        <a:solidFill>
                          <a:srgbClr val="0E0E0E"/>
                        </a:solidFill>
                      </a:rPr>
                      <m:t>𝜃</m:t>
                    </m:r>
                    <m:r>
                      <a:rPr lang="en-US" sz="2000" b="0" i="1" smtClean="0">
                        <a:solidFill>
                          <a:srgbClr val="0E0E0E"/>
                        </a:solidFill>
                      </a:rPr>
                      <m:t>:</m:t>
                    </m:r>
                    <m:r>
                      <a:rPr lang="en-US" sz="2000" b="0" i="1" smtClean="0">
                        <a:solidFill>
                          <a:srgbClr val="0E0E0E"/>
                        </a:solidFill>
                      </a:rPr>
                      <m:t>𝐿𝑜𝑛𝑔</m:t>
                    </m:r>
                    <m:r>
                      <a:rPr lang="en-US" sz="2000" b="0" i="1" smtClean="0">
                        <a:solidFill>
                          <a:srgbClr val="0E0E0E"/>
                        </a:solidFill>
                      </a:rPr>
                      <m:t> </m:t>
                    </m:r>
                    <m:r>
                      <a:rPr lang="en-US" sz="2000" b="0" i="1" smtClean="0">
                        <a:solidFill>
                          <a:srgbClr val="0E0E0E"/>
                        </a:solidFill>
                      </a:rPr>
                      <m:t>𝑇𝑒𝑟𝑚</m:t>
                    </m:r>
                    <m:r>
                      <a:rPr lang="en-US" sz="2000" b="0" i="1" smtClean="0">
                        <a:solidFill>
                          <a:srgbClr val="0E0E0E"/>
                        </a:solidFill>
                      </a:rPr>
                      <m:t> </m:t>
                    </m:r>
                    <m:r>
                      <a:rPr lang="en-US" sz="2000" b="0" i="1" smtClean="0">
                        <a:solidFill>
                          <a:srgbClr val="0E0E0E"/>
                        </a:solidFill>
                      </a:rPr>
                      <m:t>𝑉𝑜𝑙𝑎𝑡𝑖𝑙𝑖𝑡𝑦</m:t>
                    </m:r>
                  </m:oMath>
                </a14:m>
                <a:endParaRPr lang="en-US" sz="2000" b="0" dirty="0">
                  <a:solidFill>
                    <a:srgbClr val="0E0E0E"/>
                  </a:solidFill>
                </a:endParaRPr>
              </a:p>
              <a:p>
                <a:pPr marL="800100" lvl="1" indent="-342900">
                  <a:spcBef>
                    <a:spcPts val="900"/>
                  </a:spcBef>
                  <a:buFont typeface="Arial" panose="020B0604020202020204" pitchFamily="34" charset="0"/>
                  <a:buChar char="•"/>
                </a:pPr>
                <a14:m>
                  <m:oMath xmlns:m="http://schemas.openxmlformats.org/officeDocument/2006/math">
                    <m:r>
                      <a:rPr lang="en-US" sz="2000" b="0" i="1" smtClean="0">
                        <a:solidFill>
                          <a:srgbClr val="0E0E0E"/>
                        </a:solidFill>
                      </a:rPr>
                      <m:t>𝜎</m:t>
                    </m:r>
                    <m:r>
                      <a:rPr lang="en-US" sz="2000" b="0" i="1" smtClean="0">
                        <a:solidFill>
                          <a:srgbClr val="0E0E0E"/>
                        </a:solidFill>
                      </a:rPr>
                      <m:t>:</m:t>
                    </m:r>
                    <m:r>
                      <a:rPr lang="en-US" sz="2000" b="0" i="1" smtClean="0">
                        <a:solidFill>
                          <a:srgbClr val="0E0E0E"/>
                        </a:solidFill>
                      </a:rPr>
                      <m:t>𝑉𝑜𝑙𝑎𝑡𝑖𝑙𝑖𝑡𝑦</m:t>
                    </m:r>
                    <m:r>
                      <a:rPr lang="en-US" sz="2000" b="0" i="1" smtClean="0">
                        <a:solidFill>
                          <a:srgbClr val="0E0E0E"/>
                        </a:solidFill>
                      </a:rPr>
                      <m:t> </m:t>
                    </m:r>
                    <m:r>
                      <a:rPr lang="en-US" sz="2000" b="0" i="1" smtClean="0">
                        <a:solidFill>
                          <a:srgbClr val="0E0E0E"/>
                        </a:solidFill>
                      </a:rPr>
                      <m:t>𝑜𝑓</m:t>
                    </m:r>
                    <m:r>
                      <a:rPr lang="en-US" sz="2000" b="0" i="1" smtClean="0">
                        <a:solidFill>
                          <a:srgbClr val="0E0E0E"/>
                        </a:solidFill>
                      </a:rPr>
                      <m:t> </m:t>
                    </m:r>
                    <m:r>
                      <a:rPr lang="en-US" sz="2000" b="0" i="1" smtClean="0">
                        <a:solidFill>
                          <a:srgbClr val="0E0E0E"/>
                        </a:solidFill>
                      </a:rPr>
                      <m:t>𝑉𝑜𝑙𝑎𝑡𝑖𝑙𝑖𝑡𝑦</m:t>
                    </m:r>
                  </m:oMath>
                </a14:m>
                <a:endParaRPr lang="en-US" sz="2000" b="0" dirty="0">
                  <a:solidFill>
                    <a:srgbClr val="0E0E0E"/>
                  </a:solidFill>
                </a:endParaRPr>
              </a:p>
              <a:p>
                <a:pPr marL="800100" lvl="1" indent="-342900">
                  <a:spcBef>
                    <a:spcPts val="900"/>
                  </a:spcBef>
                  <a:buFont typeface="Arial" panose="020B0604020202020204" pitchFamily="34" charset="0"/>
                  <a:buChar char="•"/>
                </a:pPr>
                <a14:m>
                  <m:oMath xmlns:m="http://schemas.openxmlformats.org/officeDocument/2006/math">
                    <m:r>
                      <a:rPr lang="en-US" sz="2000" b="0" i="1" smtClean="0">
                        <a:solidFill>
                          <a:srgbClr val="0E0E0E"/>
                        </a:solidFill>
                      </a:rPr>
                      <m:t>𝜌</m:t>
                    </m:r>
                    <m:r>
                      <a:rPr lang="en-US" sz="2000" b="0" i="1" smtClean="0">
                        <a:solidFill>
                          <a:srgbClr val="0E0E0E"/>
                        </a:solidFill>
                      </a:rPr>
                      <m:t>:</m:t>
                    </m:r>
                    <m:r>
                      <a:rPr lang="en-US" sz="2000" b="0" i="1" smtClean="0">
                        <a:solidFill>
                          <a:srgbClr val="0E0E0E"/>
                        </a:solidFill>
                      </a:rPr>
                      <m:t>𝐶𝑜𝑟𝑟𝑒𝑙𝑎𝑡𝑖𝑜𝑛</m:t>
                    </m:r>
                    <m:r>
                      <a:rPr lang="en-US" sz="2000" b="0" i="1" smtClean="0">
                        <a:solidFill>
                          <a:srgbClr val="0E0E0E"/>
                        </a:solidFill>
                      </a:rPr>
                      <m:t> </m:t>
                    </m:r>
                    <m:r>
                      <a:rPr lang="en-US" sz="2000" b="0" i="1" smtClean="0">
                        <a:solidFill>
                          <a:srgbClr val="0E0E0E"/>
                        </a:solidFill>
                      </a:rPr>
                      <m:t>𝑏𝑒𝑡𝑤𝑒𝑒𝑛</m:t>
                    </m:r>
                    <m:r>
                      <a:rPr lang="en-US" sz="2000" b="0" i="1" smtClean="0">
                        <a:solidFill>
                          <a:srgbClr val="0E0E0E"/>
                        </a:solidFill>
                      </a:rPr>
                      <m:t> </m:t>
                    </m:r>
                    <m:r>
                      <a:rPr lang="en-US" sz="2000" b="0" i="1" smtClean="0">
                        <a:solidFill>
                          <a:srgbClr val="0E0E0E"/>
                        </a:solidFill>
                      </a:rPr>
                      <m:t>𝑝𝑟𝑖𝑐𝑒</m:t>
                    </m:r>
                    <m:r>
                      <a:rPr lang="en-US" sz="2000" b="0" i="1" smtClean="0">
                        <a:solidFill>
                          <a:srgbClr val="0E0E0E"/>
                        </a:solidFill>
                      </a:rPr>
                      <m:t> </m:t>
                    </m:r>
                    <m:r>
                      <a:rPr lang="en-US" sz="2000" b="0" i="1" smtClean="0">
                        <a:solidFill>
                          <a:srgbClr val="0E0E0E"/>
                        </a:solidFill>
                      </a:rPr>
                      <m:t>𝑎𝑛𝑑</m:t>
                    </m:r>
                    <m:r>
                      <a:rPr lang="en-US" sz="2000" b="0" i="1" smtClean="0">
                        <a:solidFill>
                          <a:srgbClr val="0E0E0E"/>
                        </a:solidFill>
                      </a:rPr>
                      <m:t> </m:t>
                    </m:r>
                    <m:r>
                      <a:rPr lang="en-US" sz="2000" b="0" i="1" smtClean="0">
                        <a:solidFill>
                          <a:srgbClr val="0E0E0E"/>
                        </a:solidFill>
                      </a:rPr>
                      <m:t>𝑣𝑜𝑙𝑎𝑡𝑖𝑙𝑖𝑡𝑦</m:t>
                    </m:r>
                    <m:r>
                      <a:rPr lang="en-US" sz="2000" b="0" i="1" smtClean="0">
                        <a:solidFill>
                          <a:srgbClr val="0E0E0E"/>
                        </a:solidFill>
                      </a:rPr>
                      <m:t> </m:t>
                    </m:r>
                    <m:r>
                      <a:rPr lang="en-US" sz="2000" b="0" i="1" smtClean="0">
                        <a:solidFill>
                          <a:srgbClr val="0E0E0E"/>
                        </a:solidFill>
                      </a:rPr>
                      <m:t>𝑠h𝑜𝑐𝑘𝑠</m:t>
                    </m:r>
                    <m:r>
                      <a:rPr lang="en-US" sz="2000" b="0" i="1" smtClean="0">
                        <a:solidFill>
                          <a:srgbClr val="0E0E0E"/>
                        </a:solidFill>
                      </a:rPr>
                      <m:t>.</m:t>
                    </m:r>
                  </m:oMath>
                </a14:m>
                <a:r>
                  <a:rPr lang="en-US" sz="2000" dirty="0">
                    <a:solidFill>
                      <a:srgbClr val="0E0E0E"/>
                    </a:solidFill>
                  </a:rPr>
                  <a:t> </a:t>
                </a:r>
                <a:endParaRPr lang="en-US" sz="2000" b="0" dirty="0">
                  <a:solidFill>
                    <a:srgbClr val="0E0E0E"/>
                  </a:solidFill>
                </a:endParaRPr>
              </a:p>
            </p:txBody>
          </p:sp>
        </mc:Choice>
        <mc:Fallback>
          <p:sp>
            <p:nvSpPr>
              <p:cNvPr id="16" name="object 7">
                <a:extLst>
                  <a:ext uri="{FF2B5EF4-FFF2-40B4-BE49-F238E27FC236}">
                    <a16:creationId xmlns:a16="http://schemas.microsoft.com/office/drawing/2014/main" id="{BD86DFF7-FEE5-9D00-5841-A3D9F62AB289}"/>
                  </a:ext>
                </a:extLst>
              </p:cNvPr>
              <p:cNvSpPr txBox="1">
                <a:spLocks noRot="1" noChangeAspect="1" noMove="1" noResize="1" noEditPoints="1" noAdjustHandles="1" noChangeArrowheads="1" noChangeShapeType="1" noTextEdit="1"/>
              </p:cNvSpPr>
              <p:nvPr/>
            </p:nvSpPr>
            <p:spPr>
              <a:xfrm>
                <a:off x="726779" y="1519953"/>
                <a:ext cx="6637189" cy="7963719"/>
              </a:xfrm>
              <a:prstGeom prst="rect">
                <a:avLst/>
              </a:prstGeom>
              <a:blipFill>
                <a:blip r:embed="rId2"/>
                <a:stretch>
                  <a:fillRect l="-2868" t="-955" r="-1530" b="-159"/>
                </a:stretch>
              </a:blipFill>
            </p:spPr>
            <p:txBody>
              <a:bodyPr/>
              <a:lstStyle/>
              <a:p>
                <a:r>
                  <a:rPr lang="en-US">
                    <a:noFill/>
                  </a:rPr>
                  <a:t> </a:t>
                </a:r>
              </a:p>
            </p:txBody>
          </p:sp>
        </mc:Fallback>
      </mc:AlternateContent>
      <p:sp>
        <p:nvSpPr>
          <p:cNvPr id="19" name="object 3">
            <a:extLst>
              <a:ext uri="{FF2B5EF4-FFF2-40B4-BE49-F238E27FC236}">
                <a16:creationId xmlns:a16="http://schemas.microsoft.com/office/drawing/2014/main" id="{8F573811-EA1B-8823-9CB3-A1CD833C4CF9}"/>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83348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FCB38-1800-1C29-72A3-0E30D5E2A910}"/>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1B7CF7D2-AB8A-634C-CD62-BA5660D4E83B}"/>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62E00A84-8367-F0E4-AEEC-5DBB508F072E}"/>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6317C0EC-F7EB-A708-12D0-6BEBE5F35F76}"/>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endParaRPr sz="1200" dirty="0">
              <a:latin typeface="Times New Roman"/>
              <a:cs typeface="Times New Roman"/>
            </a:endParaRPr>
          </a:p>
        </p:txBody>
      </p:sp>
      <p:sp>
        <p:nvSpPr>
          <p:cNvPr id="3" name="object 3">
            <a:extLst>
              <a:ext uri="{FF2B5EF4-FFF2-40B4-BE49-F238E27FC236}">
                <a16:creationId xmlns:a16="http://schemas.microsoft.com/office/drawing/2014/main" id="{58E54866-9BF4-9A78-56AE-E3C43D8459B5}"/>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E9B904F9-66D2-FFBC-33D8-56CB37776E2A}"/>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Python Simulations (Heston)</a:t>
            </a:r>
            <a:endParaRPr lang="en-IN" sz="2000" b="1" dirty="0">
              <a:latin typeface="Georgia" panose="02040502050405020303" pitchFamily="18" charset="0"/>
              <a:cs typeface="Georgia"/>
            </a:endParaRPr>
          </a:p>
        </p:txBody>
      </p:sp>
      <p:sp>
        <p:nvSpPr>
          <p:cNvPr id="5" name="object 7">
            <a:extLst>
              <a:ext uri="{FF2B5EF4-FFF2-40B4-BE49-F238E27FC236}">
                <a16:creationId xmlns:a16="http://schemas.microsoft.com/office/drawing/2014/main" id="{75543005-8B37-863F-96A4-F6F866A0954F}"/>
              </a:ext>
            </a:extLst>
          </p:cNvPr>
          <p:cNvSpPr txBox="1"/>
          <p:nvPr/>
        </p:nvSpPr>
        <p:spPr>
          <a:xfrm>
            <a:off x="916173" y="1314099"/>
            <a:ext cx="6145659" cy="1864613"/>
          </a:xfrm>
          <a:prstGeom prst="rect">
            <a:avLst/>
          </a:prstGeom>
        </p:spPr>
        <p:txBody>
          <a:bodyPr vert="horz" wrap="square" lIns="0" tIns="12700" rIns="0" bIns="0" rtlCol="0">
            <a:spAutoFit/>
          </a:bodyPr>
          <a:lstStyle/>
          <a:p>
            <a:pPr marL="342900" indent="-342900">
              <a:buAutoNum type="alphaLcPeriod"/>
            </a:pPr>
            <a:r>
              <a:rPr lang="en-IN" sz="1700" b="1" dirty="0">
                <a:latin typeface="ACADEMY ENGRAVED LET PLAIN:1.0" panose="02000000000000000000" pitchFamily="2" charset="0"/>
              </a:rPr>
              <a:t>S</a:t>
            </a:r>
            <a:r>
              <a:rPr lang="en-IN" sz="1700" b="1" dirty="0">
                <a:effectLst/>
                <a:latin typeface="ACADEMY ENGRAVED LET PLAIN:1.0" panose="02000000000000000000" pitchFamily="2" charset="0"/>
              </a:rPr>
              <a:t>imulating Stochastic Models: Heston Model Simulation:</a:t>
            </a:r>
          </a:p>
          <a:p>
            <a:pPr marL="285750" indent="-285750">
              <a:buFont typeface="Wingdings" pitchFamily="2" charset="2"/>
              <a:buChar char="è"/>
            </a:pPr>
            <a:r>
              <a:rPr lang="en-IN" sz="1600" b="0" dirty="0">
                <a:effectLst/>
              </a:rPr>
              <a:t>This code simulates daily stock price movements over a year (252 trading days) using the Heston model, which extends the GBM framework by incorporating stochastic volatility through correlated random </a:t>
            </a:r>
            <a:r>
              <a:rPr lang="en-IN" sz="1600" dirty="0"/>
              <a:t>process.</a:t>
            </a:r>
            <a:endParaRPr lang="en-IN" sz="1600" b="0" dirty="0">
              <a:solidFill>
                <a:srgbClr val="CCCCCC"/>
              </a:solidFill>
              <a:effectLst/>
              <a:latin typeface="Menlo" panose="020B0609030804020204" pitchFamily="49" charset="0"/>
            </a:endParaRPr>
          </a:p>
          <a:p>
            <a:pPr>
              <a:lnSpc>
                <a:spcPts val="1350"/>
              </a:lnSpc>
            </a:pPr>
            <a:br>
              <a:rPr lang="en-IN" sz="1600" b="0" dirty="0">
                <a:solidFill>
                  <a:srgbClr val="CCCCCC"/>
                </a:solidFill>
                <a:effectLst/>
                <a:latin typeface="Menlo" panose="020B0609030804020204" pitchFamily="49" charset="0"/>
              </a:rPr>
            </a:br>
            <a:endParaRPr lang="en-IN" sz="1600" b="0" dirty="0">
              <a:solidFill>
                <a:srgbClr val="CCCCCC"/>
              </a:solidFill>
              <a:effectLst/>
              <a:latin typeface="Menlo" panose="020B0609030804020204" pitchFamily="49" charset="0"/>
            </a:endParaRPr>
          </a:p>
          <a:p>
            <a:pPr marL="285750" indent="-285750">
              <a:buFont typeface="Wingdings" pitchFamily="2" charset="2"/>
              <a:buChar char="è"/>
            </a:pPr>
            <a:endParaRPr lang="en-IN" sz="1600" dirty="0"/>
          </a:p>
        </p:txBody>
      </p:sp>
      <p:pic>
        <p:nvPicPr>
          <p:cNvPr id="6" name="Picture 5" descr="A screenshot of a computer program&#10;&#10;Description automatically generated">
            <a:extLst>
              <a:ext uri="{FF2B5EF4-FFF2-40B4-BE49-F238E27FC236}">
                <a16:creationId xmlns:a16="http://schemas.microsoft.com/office/drawing/2014/main" id="{287CA658-A371-0D4B-90D7-2CF440FACAF2}"/>
              </a:ext>
            </a:extLst>
          </p:cNvPr>
          <p:cNvPicPr>
            <a:picLocks noChangeAspect="1"/>
          </p:cNvPicPr>
          <p:nvPr/>
        </p:nvPicPr>
        <p:blipFill>
          <a:blip r:embed="rId2"/>
          <a:stretch>
            <a:fillRect/>
          </a:stretch>
        </p:blipFill>
        <p:spPr>
          <a:xfrm>
            <a:off x="511742" y="2659684"/>
            <a:ext cx="6954520" cy="7185432"/>
          </a:xfrm>
          <a:prstGeom prst="rect">
            <a:avLst/>
          </a:prstGeom>
        </p:spPr>
      </p:pic>
    </p:spTree>
    <p:extLst>
      <p:ext uri="{BB962C8B-B14F-4D97-AF65-F5344CB8AC3E}">
        <p14:creationId xmlns:p14="http://schemas.microsoft.com/office/powerpoint/2010/main" val="294426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93C92-1D51-80BA-8C9C-96A4306515EB}"/>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AB0AACAA-B036-CAF7-4CEF-74B48F82EAC5}"/>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FAD1B3E0-4F3A-7B83-AB50-AA4A902BCB12}"/>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73776A24-F6C5-81AE-E84F-F7706B25CBDD}"/>
              </a:ext>
            </a:extLst>
          </p:cNvPr>
          <p:cNvSpPr txBox="1"/>
          <p:nvPr/>
        </p:nvSpPr>
        <p:spPr>
          <a:xfrm>
            <a:off x="3836326" y="9597088"/>
            <a:ext cx="449923"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12</a:t>
            </a:r>
            <a:endParaRPr sz="1200" dirty="0">
              <a:latin typeface="Times New Roman"/>
              <a:cs typeface="Times New Roman"/>
            </a:endParaRPr>
          </a:p>
        </p:txBody>
      </p:sp>
      <p:sp>
        <p:nvSpPr>
          <p:cNvPr id="3" name="object 3">
            <a:extLst>
              <a:ext uri="{FF2B5EF4-FFF2-40B4-BE49-F238E27FC236}">
                <a16:creationId xmlns:a16="http://schemas.microsoft.com/office/drawing/2014/main" id="{BB950F87-2AC5-E769-CD67-3F1C73EB355E}"/>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19211799-5FCD-DE73-B5C3-1B473EE92EE6}"/>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Python Simulation Output (Heston)</a:t>
            </a:r>
            <a:endParaRPr lang="en-IN" sz="2000" b="1" dirty="0">
              <a:latin typeface="Georgia" panose="02040502050405020303" pitchFamily="18" charset="0"/>
              <a:cs typeface="Georgia"/>
            </a:endParaRPr>
          </a:p>
        </p:txBody>
      </p:sp>
      <p:sp>
        <p:nvSpPr>
          <p:cNvPr id="5" name="object 7">
            <a:extLst>
              <a:ext uri="{FF2B5EF4-FFF2-40B4-BE49-F238E27FC236}">
                <a16:creationId xmlns:a16="http://schemas.microsoft.com/office/drawing/2014/main" id="{71EEFFD6-43B5-B0EF-640E-8CA77FF5BAF7}"/>
              </a:ext>
            </a:extLst>
          </p:cNvPr>
          <p:cNvSpPr txBox="1"/>
          <p:nvPr/>
        </p:nvSpPr>
        <p:spPr>
          <a:xfrm>
            <a:off x="995005" y="1474314"/>
            <a:ext cx="6145659" cy="1590179"/>
          </a:xfrm>
          <a:prstGeom prst="rect">
            <a:avLst/>
          </a:prstGeom>
        </p:spPr>
        <p:txBody>
          <a:bodyPr vert="horz" wrap="square" lIns="0" tIns="12700" rIns="0" bIns="0" rtlCol="0">
            <a:spAutoFit/>
          </a:bodyPr>
          <a:lstStyle/>
          <a:p>
            <a:pPr algn="l">
              <a:buFont typeface="+mj-lt"/>
              <a:buAutoNum type="arabicPeriod"/>
            </a:pPr>
            <a:r>
              <a:rPr lang="en-IN" sz="2000" b="1" i="0" dirty="0">
                <a:effectLst/>
                <a:latin typeface="Inter"/>
              </a:rPr>
              <a:t>Price Path</a:t>
            </a:r>
            <a:r>
              <a:rPr lang="en-IN" sz="2000" b="0" i="0" dirty="0">
                <a:effectLst/>
                <a:latin typeface="Inter"/>
              </a:rPr>
              <a:t>: Shown a single simulated path with GBM vs. Heston (highlighting volatility clusters).</a:t>
            </a:r>
          </a:p>
          <a:p>
            <a:pPr algn="l">
              <a:spcBef>
                <a:spcPts val="300"/>
              </a:spcBef>
              <a:buFont typeface="+mj-lt"/>
              <a:buAutoNum type="arabicPeriod"/>
            </a:pPr>
            <a:r>
              <a:rPr lang="en-IN" sz="2000" b="1" i="0" dirty="0">
                <a:effectLst/>
                <a:latin typeface="Inter"/>
              </a:rPr>
              <a:t>Volatility Plot</a:t>
            </a:r>
            <a:r>
              <a:rPr lang="en-IN" sz="2000" b="0" i="0" dirty="0">
                <a:effectLst/>
                <a:latin typeface="Inter"/>
              </a:rPr>
              <a:t>: Demonstrating how volatility spikes and mean-reverts.</a:t>
            </a:r>
          </a:p>
          <a:p>
            <a:endParaRPr lang="en-IN" sz="2000" dirty="0"/>
          </a:p>
        </p:txBody>
      </p:sp>
      <p:pic>
        <p:nvPicPr>
          <p:cNvPr id="2" name="Picture 1">
            <a:extLst>
              <a:ext uri="{FF2B5EF4-FFF2-40B4-BE49-F238E27FC236}">
                <a16:creationId xmlns:a16="http://schemas.microsoft.com/office/drawing/2014/main" id="{5A22A651-5489-CAD6-86F2-1C55A9915EFC}"/>
              </a:ext>
            </a:extLst>
          </p:cNvPr>
          <p:cNvPicPr>
            <a:picLocks noChangeAspect="1"/>
          </p:cNvPicPr>
          <p:nvPr/>
        </p:nvPicPr>
        <p:blipFill>
          <a:blip r:embed="rId2"/>
          <a:stretch>
            <a:fillRect/>
          </a:stretch>
        </p:blipFill>
        <p:spPr>
          <a:xfrm>
            <a:off x="114759" y="3201669"/>
            <a:ext cx="7443136" cy="4435808"/>
          </a:xfrm>
          <a:prstGeom prst="rect">
            <a:avLst/>
          </a:prstGeom>
        </p:spPr>
      </p:pic>
    </p:spTree>
    <p:extLst>
      <p:ext uri="{BB962C8B-B14F-4D97-AF65-F5344CB8AC3E}">
        <p14:creationId xmlns:p14="http://schemas.microsoft.com/office/powerpoint/2010/main" val="2114813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75BA8-424C-CF44-C8B2-8718BCDE1B25}"/>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45192E0E-ADAC-77BD-4F06-14709777E851}"/>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16B7ABF1-80D7-6FF1-C8E4-E803928BE219}"/>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0" name="object 5">
            <a:extLst>
              <a:ext uri="{FF2B5EF4-FFF2-40B4-BE49-F238E27FC236}">
                <a16:creationId xmlns:a16="http://schemas.microsoft.com/office/drawing/2014/main" id="{509E907A-8C32-DC50-8227-F8E4D4F0D771}"/>
              </a:ext>
            </a:extLst>
          </p:cNvPr>
          <p:cNvSpPr txBox="1"/>
          <p:nvPr/>
        </p:nvSpPr>
        <p:spPr>
          <a:xfrm>
            <a:off x="863826" y="820842"/>
            <a:ext cx="6908573" cy="755976"/>
          </a:xfrm>
          <a:prstGeom prst="rect">
            <a:avLst/>
          </a:prstGeom>
        </p:spPr>
        <p:txBody>
          <a:bodyPr vert="horz" wrap="square" lIns="0" tIns="17145" rIns="0" bIns="0" rtlCol="0">
            <a:spAutoFit/>
          </a:bodyPr>
          <a:lstStyle/>
          <a:p>
            <a:pPr marL="12700">
              <a:spcBef>
                <a:spcPts val="135"/>
              </a:spcBef>
            </a:pPr>
            <a:r>
              <a:rPr lang="en-IN" sz="2400" b="1" dirty="0">
                <a:latin typeface="Georgia" panose="02040502050405020303" pitchFamily="18" charset="0"/>
              </a:rPr>
              <a:t>4. Introduction to Agent-Based Modeling (ABM)</a:t>
            </a:r>
            <a:endParaRPr lang="en-IN" sz="2400" b="1" dirty="0">
              <a:latin typeface="Georgia" panose="02040502050405020303" pitchFamily="18" charset="0"/>
              <a:cs typeface="Georgia"/>
            </a:endParaRPr>
          </a:p>
        </p:txBody>
      </p:sp>
      <p:sp>
        <p:nvSpPr>
          <p:cNvPr id="28" name="object 13">
            <a:extLst>
              <a:ext uri="{FF2B5EF4-FFF2-40B4-BE49-F238E27FC236}">
                <a16:creationId xmlns:a16="http://schemas.microsoft.com/office/drawing/2014/main" id="{59560126-0BE7-1173-8EA6-96101876674A}"/>
              </a:ext>
            </a:extLst>
          </p:cNvPr>
          <p:cNvSpPr txBox="1"/>
          <p:nvPr/>
        </p:nvSpPr>
        <p:spPr>
          <a:xfrm>
            <a:off x="3836326" y="9597088"/>
            <a:ext cx="195923"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r>
              <a:rPr lang="en-US" sz="1200" spc="-49" dirty="0">
                <a:latin typeface="Times New Roman"/>
                <a:cs typeface="Times New Roman"/>
              </a:rPr>
              <a:t>3</a:t>
            </a:r>
            <a:endParaRPr sz="1200" dirty="0">
              <a:latin typeface="Times New Roman"/>
              <a:cs typeface="Times New Roman"/>
            </a:endParaRPr>
          </a:p>
        </p:txBody>
      </p:sp>
      <p:sp>
        <p:nvSpPr>
          <p:cNvPr id="3" name="object 3">
            <a:extLst>
              <a:ext uri="{FF2B5EF4-FFF2-40B4-BE49-F238E27FC236}">
                <a16:creationId xmlns:a16="http://schemas.microsoft.com/office/drawing/2014/main" id="{13D8E90B-E509-D02F-4B34-604574EB1527}"/>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 name="object 7">
            <a:extLst>
              <a:ext uri="{FF2B5EF4-FFF2-40B4-BE49-F238E27FC236}">
                <a16:creationId xmlns:a16="http://schemas.microsoft.com/office/drawing/2014/main" id="{9409CD13-2C93-2B14-C4B3-995DF9EC3768}"/>
              </a:ext>
            </a:extLst>
          </p:cNvPr>
          <p:cNvSpPr txBox="1"/>
          <p:nvPr/>
        </p:nvSpPr>
        <p:spPr>
          <a:xfrm>
            <a:off x="863826" y="1728312"/>
            <a:ext cx="6484636" cy="819968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IN" sz="2000" b="1" dirty="0"/>
              <a:t>What is ABM?</a:t>
            </a:r>
          </a:p>
          <a:p>
            <a:pPr>
              <a:buFont typeface="Arial" panose="020B0604020202020204" pitchFamily="34" charset="0"/>
              <a:buChar char="•"/>
            </a:pPr>
            <a:endParaRPr lang="en-IN" b="1" dirty="0"/>
          </a:p>
          <a:p>
            <a:pPr lvl="1"/>
            <a:r>
              <a:rPr lang="en-IN" dirty="0"/>
              <a:t>A computational modeling approach that simulates interactions of individual agents in a system to observe emergent phenomena.</a:t>
            </a:r>
          </a:p>
          <a:p>
            <a:pPr lvl="1"/>
            <a:endParaRPr lang="en-IN" dirty="0"/>
          </a:p>
          <a:p>
            <a:pPr marL="342900" indent="-342900">
              <a:buFont typeface="Arial" panose="020B0604020202020204" pitchFamily="34" charset="0"/>
              <a:buChar char="•"/>
            </a:pPr>
            <a:r>
              <a:rPr lang="en-IN" sz="2000" b="1" dirty="0"/>
              <a:t>Purpose:</a:t>
            </a:r>
          </a:p>
          <a:p>
            <a:pPr>
              <a:buFont typeface="Arial" panose="020B0604020202020204" pitchFamily="34" charset="0"/>
              <a:buChar char="•"/>
            </a:pPr>
            <a:endParaRPr lang="en-IN" sz="2000" b="1" dirty="0"/>
          </a:p>
          <a:p>
            <a:pPr lvl="1"/>
            <a:r>
              <a:rPr lang="en-IN" dirty="0"/>
              <a:t>Model financial markets with heterogeneous agents to study price dynamics, market behavior, and phenomena like bubbles and crashes.</a:t>
            </a:r>
          </a:p>
          <a:p>
            <a:pPr lvl="1"/>
            <a:endParaRPr lang="en-IN" dirty="0"/>
          </a:p>
          <a:p>
            <a:pPr marL="342900" indent="-342900">
              <a:buFont typeface="Arial" panose="020B0604020202020204" pitchFamily="34" charset="0"/>
              <a:buChar char="•"/>
            </a:pPr>
            <a:r>
              <a:rPr lang="en-IN" sz="2000" b="1" dirty="0"/>
              <a:t>Agent Types</a:t>
            </a:r>
            <a:r>
              <a:rPr lang="en-IN" sz="2000" dirty="0"/>
              <a:t>: </a:t>
            </a:r>
          </a:p>
          <a:p>
            <a:r>
              <a:rPr lang="en-IN" sz="2000" b="1" dirty="0"/>
              <a:t>	</a:t>
            </a:r>
          </a:p>
          <a:p>
            <a:pPr marL="342900" indent="-342900">
              <a:buAutoNum type="arabicParenR"/>
            </a:pPr>
            <a:r>
              <a:rPr lang="en-IN" b="1" dirty="0"/>
              <a:t>Fundamentalists</a:t>
            </a:r>
            <a:r>
              <a:rPr lang="en-IN" dirty="0"/>
              <a:t>: Buy or sell based on value discrepancies between the stock price and fundamental value.</a:t>
            </a:r>
          </a:p>
          <a:p>
            <a:pPr marL="342900" indent="-342900">
              <a:buAutoNum type="arabicParenR"/>
            </a:pPr>
            <a:endParaRPr lang="en-IN" b="1" dirty="0"/>
          </a:p>
          <a:p>
            <a:pPr marL="342900" indent="-342900">
              <a:buAutoNum type="arabicParenR"/>
            </a:pPr>
            <a:r>
              <a:rPr lang="en-IN" b="1" dirty="0"/>
              <a:t>Chartists: </a:t>
            </a:r>
            <a:r>
              <a:rPr lang="en-IN" dirty="0"/>
              <a:t>Trend-following traders; buy in uptrends and sell in downtrends. </a:t>
            </a:r>
          </a:p>
          <a:p>
            <a:pPr marL="342900" indent="-342900">
              <a:buAutoNum type="arabicParenR"/>
            </a:pPr>
            <a:endParaRPr lang="en-IN" b="1" dirty="0"/>
          </a:p>
          <a:p>
            <a:pPr marL="342900" indent="-342900">
              <a:buAutoNum type="arabicParenR"/>
            </a:pPr>
            <a:r>
              <a:rPr lang="en-IN" b="1" dirty="0"/>
              <a:t>Noise Traders: </a:t>
            </a:r>
            <a:r>
              <a:rPr lang="en-IN" dirty="0"/>
              <a:t>Random decision-making; introduce stochastic noise into the market.</a:t>
            </a:r>
          </a:p>
          <a:p>
            <a:pPr marL="342900" indent="-342900">
              <a:buAutoNum type="arabicParenR"/>
            </a:pPr>
            <a:endParaRPr lang="en-IN" dirty="0"/>
          </a:p>
          <a:p>
            <a:pPr marL="342900" indent="-342900">
              <a:buAutoNum type="arabicParenR"/>
            </a:pPr>
            <a:r>
              <a:rPr lang="en-IN" b="1" dirty="0"/>
              <a:t>Contrarian:</a:t>
            </a:r>
            <a:r>
              <a:rPr lang="en-IN" dirty="0"/>
              <a:t>  If price has risen, expect a reversal and sell; If fallen, buy.</a:t>
            </a:r>
          </a:p>
          <a:p>
            <a:pPr marL="342900" indent="-342900">
              <a:buAutoNum type="arabicParenR"/>
            </a:pPr>
            <a:endParaRPr lang="en-IN" dirty="0"/>
          </a:p>
          <a:p>
            <a:pPr marL="342900" indent="-342900">
              <a:buAutoNum type="arabicParenR"/>
            </a:pPr>
            <a:r>
              <a:rPr lang="en-IN" b="1" dirty="0"/>
              <a:t>Institutional:</a:t>
            </a:r>
            <a:r>
              <a:rPr lang="en-IN" dirty="0"/>
              <a:t> These traders use the fundamental value but trade in a larger volume.</a:t>
            </a:r>
          </a:p>
          <a:p>
            <a:pPr lvl="1"/>
            <a:endParaRPr lang="en-IN" dirty="0"/>
          </a:p>
        </p:txBody>
      </p:sp>
    </p:spTree>
    <p:extLst>
      <p:ext uri="{BB962C8B-B14F-4D97-AF65-F5344CB8AC3E}">
        <p14:creationId xmlns:p14="http://schemas.microsoft.com/office/powerpoint/2010/main" val="343823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45E81-5626-C025-A329-55676E34385F}"/>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481FD996-8F1A-6FD2-51F6-FA3D015400BF}"/>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0FBA3586-5630-FE4B-1337-B30AB236BBBC}"/>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BBC8C8D3-A09E-5C3D-D08F-212F07109F0A}"/>
              </a:ext>
            </a:extLst>
          </p:cNvPr>
          <p:cNvSpPr txBox="1"/>
          <p:nvPr/>
        </p:nvSpPr>
        <p:spPr>
          <a:xfrm>
            <a:off x="3836326" y="9597088"/>
            <a:ext cx="226715"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r>
              <a:rPr lang="en-US" sz="1200" spc="-49" dirty="0">
                <a:latin typeface="Times New Roman"/>
                <a:cs typeface="Times New Roman"/>
              </a:rPr>
              <a:t>4</a:t>
            </a:r>
            <a:endParaRPr sz="1200" dirty="0">
              <a:latin typeface="Times New Roman"/>
              <a:cs typeface="Times New Roman"/>
            </a:endParaRPr>
          </a:p>
        </p:txBody>
      </p:sp>
      <p:sp>
        <p:nvSpPr>
          <p:cNvPr id="16" name="object 7">
            <a:extLst>
              <a:ext uri="{FF2B5EF4-FFF2-40B4-BE49-F238E27FC236}">
                <a16:creationId xmlns:a16="http://schemas.microsoft.com/office/drawing/2014/main" id="{C7CD400C-F70F-A619-C6CC-5257C40E4FED}"/>
              </a:ext>
            </a:extLst>
          </p:cNvPr>
          <p:cNvSpPr txBox="1"/>
          <p:nvPr/>
        </p:nvSpPr>
        <p:spPr>
          <a:xfrm>
            <a:off x="901700" y="1183258"/>
            <a:ext cx="6484636" cy="7060907"/>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IN" sz="2000" b="1" dirty="0"/>
              <a:t>Agent Characteristics</a:t>
            </a:r>
            <a:r>
              <a:rPr lang="en-IN" sz="2000" dirty="0"/>
              <a:t>:</a:t>
            </a:r>
          </a:p>
          <a:p>
            <a:pPr marL="285750" indent="-285750">
              <a:buFont typeface="Arial" panose="020B0604020202020204" pitchFamily="34" charset="0"/>
              <a:buChar char="•"/>
            </a:pPr>
            <a:endParaRPr lang="en-IN" sz="2000" dirty="0"/>
          </a:p>
          <a:p>
            <a:pPr marL="285750" indent="-285750">
              <a:buFont typeface="Wingdings" pitchFamily="2" charset="2"/>
              <a:buChar char="Ø"/>
            </a:pPr>
            <a:r>
              <a:rPr lang="en-IN" b="1" dirty="0"/>
              <a:t>Risk Tolerance:</a:t>
            </a:r>
            <a:r>
              <a:rPr lang="en-IN" dirty="0"/>
              <a:t> Some agents take high risks (aggressive traders), while others are conservative.</a:t>
            </a:r>
          </a:p>
          <a:p>
            <a:pPr marL="285750" indent="-285750">
              <a:buFont typeface="Wingdings" pitchFamily="2" charset="2"/>
              <a:buChar char="Ø"/>
            </a:pPr>
            <a:r>
              <a:rPr lang="en-IN" b="1" dirty="0"/>
              <a:t>Trading Horizon:</a:t>
            </a:r>
            <a:r>
              <a:rPr lang="en-IN" dirty="0"/>
              <a:t> Short-term (day traders) vs. long-term investors (mutual funds). </a:t>
            </a:r>
          </a:p>
          <a:p>
            <a:pPr marL="285750" indent="-285750">
              <a:buFont typeface="Wingdings" pitchFamily="2" charset="2"/>
              <a:buChar char="Ø"/>
            </a:pPr>
            <a:r>
              <a:rPr lang="en-IN" b="1" dirty="0"/>
              <a:t>Wealth &amp; Capital Allocation:</a:t>
            </a:r>
            <a:r>
              <a:rPr lang="en-IN" dirty="0"/>
              <a:t> Some agents have more capital, affecting their influence on the market. </a:t>
            </a:r>
          </a:p>
          <a:p>
            <a:pPr marL="285750" indent="-285750">
              <a:buFont typeface="Wingdings" pitchFamily="2" charset="2"/>
              <a:buChar char="Ø"/>
            </a:pPr>
            <a:r>
              <a:rPr lang="en-IN" b="1" dirty="0"/>
              <a:t>Learning &amp; Adaptation:</a:t>
            </a:r>
            <a:r>
              <a:rPr lang="en-IN" dirty="0"/>
              <a:t> Some agents can adjust their strategies based on past profits/losses.</a:t>
            </a:r>
          </a:p>
          <a:p>
            <a:pPr marL="285750" indent="-285750">
              <a:buFont typeface="Wingdings" pitchFamily="2" charset="2"/>
              <a:buChar char="Ø"/>
            </a:pPr>
            <a:r>
              <a:rPr lang="en-IN" b="1" dirty="0"/>
              <a:t>Information Access:</a:t>
            </a:r>
            <a:r>
              <a:rPr lang="en-IN" dirty="0"/>
              <a:t> Some agents have better market data, while others act based on limited information.</a:t>
            </a:r>
          </a:p>
          <a:p>
            <a:pPr marL="285750" indent="-285750">
              <a:buFont typeface="Wingdings" pitchFamily="2" charset="2"/>
              <a:buChar char="Ø"/>
            </a:pPr>
            <a:endParaRPr lang="en-IN" dirty="0"/>
          </a:p>
          <a:p>
            <a:endParaRPr lang="en-IN" dirty="0"/>
          </a:p>
          <a:p>
            <a:pPr marL="342900" indent="-342900">
              <a:buFont typeface="Arial" panose="020B0604020202020204" pitchFamily="34" charset="0"/>
              <a:buChar char="•"/>
            </a:pPr>
            <a:r>
              <a:rPr lang="en-IN" sz="2000" b="1" dirty="0"/>
              <a:t>Applications of ABM in Finance, Why is ABM useful?</a:t>
            </a:r>
          </a:p>
          <a:p>
            <a:endParaRPr lang="en-IN" sz="2000" b="1" dirty="0"/>
          </a:p>
          <a:p>
            <a:pPr marL="285750" indent="-285750">
              <a:buFont typeface="Wingdings" pitchFamily="2" charset="2"/>
              <a:buChar char="Ø"/>
            </a:pPr>
            <a:r>
              <a:rPr lang="en-IN" b="1" dirty="0"/>
              <a:t>Market Microstructure Analysis:</a:t>
            </a:r>
            <a:r>
              <a:rPr lang="en-IN" dirty="0"/>
              <a:t> </a:t>
            </a:r>
          </a:p>
          <a:p>
            <a:r>
              <a:rPr lang="en-IN" dirty="0"/>
              <a:t>	Understand liquidity, price impact, and trading behaviour. </a:t>
            </a:r>
          </a:p>
          <a:p>
            <a:pPr marL="285750" indent="-285750">
              <a:buFont typeface="Wingdings" pitchFamily="2" charset="2"/>
              <a:buChar char="Ø"/>
            </a:pPr>
            <a:r>
              <a:rPr lang="en-IN" b="1" dirty="0"/>
              <a:t>Bubble &amp; Crash Formation:</a:t>
            </a:r>
            <a:r>
              <a:rPr lang="en-IN" dirty="0"/>
              <a:t> </a:t>
            </a:r>
          </a:p>
          <a:p>
            <a:r>
              <a:rPr lang="en-IN" dirty="0"/>
              <a:t>	Study conditions leading to financial bubbles and bursts. </a:t>
            </a:r>
          </a:p>
          <a:p>
            <a:pPr marL="285750" indent="-285750">
              <a:buFont typeface="Wingdings" pitchFamily="2" charset="2"/>
              <a:buChar char="Ø"/>
            </a:pPr>
            <a:r>
              <a:rPr lang="en-IN" b="1" dirty="0"/>
              <a:t>Impact of Regulations &amp; Policies:</a:t>
            </a:r>
            <a:r>
              <a:rPr lang="en-IN" dirty="0"/>
              <a:t> </a:t>
            </a:r>
          </a:p>
          <a:p>
            <a:r>
              <a:rPr lang="en-IN" dirty="0"/>
              <a:t>	Simulate how taxes, regulations, and circuit breakers 	influence trading. </a:t>
            </a:r>
          </a:p>
          <a:p>
            <a:pPr marL="285750" indent="-285750">
              <a:buFont typeface="Wingdings" pitchFamily="2" charset="2"/>
              <a:buChar char="Ø"/>
            </a:pPr>
            <a:r>
              <a:rPr lang="en-IN" b="1" dirty="0"/>
              <a:t>Behavioural Finance Studies:</a:t>
            </a:r>
            <a:r>
              <a:rPr lang="en-IN" dirty="0"/>
              <a:t> </a:t>
            </a:r>
          </a:p>
          <a:p>
            <a:r>
              <a:rPr lang="en-IN" dirty="0"/>
              <a:t>	</a:t>
            </a:r>
            <a:r>
              <a:rPr lang="en-IN" dirty="0" err="1"/>
              <a:t>Analyze</a:t>
            </a:r>
            <a:r>
              <a:rPr lang="en-IN" dirty="0"/>
              <a:t> how investor psychology affects market trends.</a:t>
            </a:r>
          </a:p>
        </p:txBody>
      </p:sp>
      <p:sp>
        <p:nvSpPr>
          <p:cNvPr id="3" name="object 3">
            <a:extLst>
              <a:ext uri="{FF2B5EF4-FFF2-40B4-BE49-F238E27FC236}">
                <a16:creationId xmlns:a16="http://schemas.microsoft.com/office/drawing/2014/main" id="{F61C3B80-9235-A5CC-D9BC-E16FD8B61894}"/>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489636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CE6AD-9DC7-6A40-44F2-A093C0F75B7E}"/>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CF63EB53-35C5-1DD4-5C6D-E68AE448080D}"/>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DC811061-E07F-7FF9-B6A1-5ECAC4BA2329}"/>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D5DC3713-21E6-3E98-F960-F5BFDB0935F5}"/>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endParaRPr sz="1200" dirty="0">
              <a:latin typeface="Times New Roman"/>
              <a:cs typeface="Times New Roman"/>
            </a:endParaRPr>
          </a:p>
        </p:txBody>
      </p:sp>
      <p:sp>
        <p:nvSpPr>
          <p:cNvPr id="3" name="object 3">
            <a:extLst>
              <a:ext uri="{FF2B5EF4-FFF2-40B4-BE49-F238E27FC236}">
                <a16:creationId xmlns:a16="http://schemas.microsoft.com/office/drawing/2014/main" id="{CD8AC257-3D6D-BA4B-B05E-BBB3F15277E2}"/>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B1A42FED-4BBD-06AC-B2AB-12655C5B858C}"/>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6. Python Simulations</a:t>
            </a:r>
            <a:endParaRPr lang="en-IN" sz="2000" b="1" dirty="0">
              <a:latin typeface="Georgia" panose="02040502050405020303" pitchFamily="18" charset="0"/>
              <a:cs typeface="Georgia"/>
            </a:endParaRPr>
          </a:p>
        </p:txBody>
      </p:sp>
      <p:sp>
        <p:nvSpPr>
          <p:cNvPr id="5" name="object 7">
            <a:extLst>
              <a:ext uri="{FF2B5EF4-FFF2-40B4-BE49-F238E27FC236}">
                <a16:creationId xmlns:a16="http://schemas.microsoft.com/office/drawing/2014/main" id="{BD0C2FD2-BAC1-4FF0-DA4E-A60B8F691F30}"/>
              </a:ext>
            </a:extLst>
          </p:cNvPr>
          <p:cNvSpPr txBox="1"/>
          <p:nvPr/>
        </p:nvSpPr>
        <p:spPr>
          <a:xfrm>
            <a:off x="995005" y="1474314"/>
            <a:ext cx="6145659" cy="259045"/>
          </a:xfrm>
          <a:prstGeom prst="rect">
            <a:avLst/>
          </a:prstGeom>
        </p:spPr>
        <p:txBody>
          <a:bodyPr vert="horz" wrap="square" lIns="0" tIns="12700" rIns="0" bIns="0" rtlCol="0">
            <a:spAutoFit/>
          </a:bodyPr>
          <a:lstStyle/>
          <a:p>
            <a:pPr marL="342900" indent="-342900">
              <a:buAutoNum type="alphaLcPeriod"/>
            </a:pPr>
            <a:r>
              <a:rPr lang="en-IN" sz="1600" b="1" dirty="0"/>
              <a:t>Agent Based Modelling Simulation</a:t>
            </a:r>
          </a:p>
        </p:txBody>
      </p:sp>
      <p:pic>
        <p:nvPicPr>
          <p:cNvPr id="7" name="Picture 6" descr="A screen shot of a computer program&#10;&#10;Description automatically generated">
            <a:extLst>
              <a:ext uri="{FF2B5EF4-FFF2-40B4-BE49-F238E27FC236}">
                <a16:creationId xmlns:a16="http://schemas.microsoft.com/office/drawing/2014/main" id="{12C832E3-B3CA-8F1B-47D4-48B9536AAEA5}"/>
              </a:ext>
            </a:extLst>
          </p:cNvPr>
          <p:cNvPicPr>
            <a:picLocks noChangeAspect="1"/>
          </p:cNvPicPr>
          <p:nvPr/>
        </p:nvPicPr>
        <p:blipFill>
          <a:blip r:embed="rId2"/>
          <a:stretch>
            <a:fillRect/>
          </a:stretch>
        </p:blipFill>
        <p:spPr>
          <a:xfrm>
            <a:off x="1126066" y="1885481"/>
            <a:ext cx="5420521" cy="7908456"/>
          </a:xfrm>
          <a:prstGeom prst="rect">
            <a:avLst/>
          </a:prstGeom>
        </p:spPr>
      </p:pic>
    </p:spTree>
    <p:extLst>
      <p:ext uri="{BB962C8B-B14F-4D97-AF65-F5344CB8AC3E}">
        <p14:creationId xmlns:p14="http://schemas.microsoft.com/office/powerpoint/2010/main" val="2092375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9B21C-4546-3EE6-D604-9690AC3403C5}"/>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322DFCFE-8C56-C180-7201-C865873EF6D1}"/>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5FDDE477-856F-802A-43B5-8283DCEC59E4}"/>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E1EB9B80-80C8-8691-F340-EF282241E1DE}"/>
              </a:ext>
            </a:extLst>
          </p:cNvPr>
          <p:cNvSpPr txBox="1"/>
          <p:nvPr/>
        </p:nvSpPr>
        <p:spPr>
          <a:xfrm>
            <a:off x="3836327" y="9597088"/>
            <a:ext cx="304352"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r>
              <a:rPr lang="en-US" sz="1200" spc="-49" dirty="0">
                <a:latin typeface="Times New Roman"/>
                <a:cs typeface="Times New Roman"/>
              </a:rPr>
              <a:t>6</a:t>
            </a:r>
            <a:endParaRPr sz="1200" dirty="0">
              <a:latin typeface="Times New Roman"/>
              <a:cs typeface="Times New Roman"/>
            </a:endParaRPr>
          </a:p>
        </p:txBody>
      </p:sp>
      <p:sp>
        <p:nvSpPr>
          <p:cNvPr id="3" name="object 3">
            <a:extLst>
              <a:ext uri="{FF2B5EF4-FFF2-40B4-BE49-F238E27FC236}">
                <a16:creationId xmlns:a16="http://schemas.microsoft.com/office/drawing/2014/main" id="{D5C32289-41A6-E000-C18B-5B1C140E54B7}"/>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2A534ADB-8C9B-999B-07F1-A09681706B2A}"/>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6. Python Simulation Output</a:t>
            </a:r>
            <a:endParaRPr lang="en-IN" sz="2000" b="1" dirty="0">
              <a:latin typeface="Georgia" panose="02040502050405020303" pitchFamily="18" charset="0"/>
              <a:cs typeface="Georgia"/>
            </a:endParaRPr>
          </a:p>
        </p:txBody>
      </p:sp>
      <p:pic>
        <p:nvPicPr>
          <p:cNvPr id="2" name="Picture 1">
            <a:extLst>
              <a:ext uri="{FF2B5EF4-FFF2-40B4-BE49-F238E27FC236}">
                <a16:creationId xmlns:a16="http://schemas.microsoft.com/office/drawing/2014/main" id="{EED27DE4-C0AD-4776-7C2B-235AA3DAD1EC}"/>
              </a:ext>
            </a:extLst>
          </p:cNvPr>
          <p:cNvPicPr>
            <a:picLocks noChangeAspect="1"/>
          </p:cNvPicPr>
          <p:nvPr/>
        </p:nvPicPr>
        <p:blipFill>
          <a:blip r:embed="rId2"/>
          <a:stretch>
            <a:fillRect/>
          </a:stretch>
        </p:blipFill>
        <p:spPr>
          <a:xfrm>
            <a:off x="116267" y="3440251"/>
            <a:ext cx="7440119" cy="3431208"/>
          </a:xfrm>
          <a:prstGeom prst="rect">
            <a:avLst/>
          </a:prstGeom>
        </p:spPr>
      </p:pic>
    </p:spTree>
    <p:extLst>
      <p:ext uri="{BB962C8B-B14F-4D97-AF65-F5344CB8AC3E}">
        <p14:creationId xmlns:p14="http://schemas.microsoft.com/office/powerpoint/2010/main" val="1185238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E0C04-346F-2044-C54A-DC1639734F64}"/>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E36CA289-8EE3-468F-4DDC-D561F25B7777}"/>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DD9364B9-E390-D1A5-16E0-2EB124891323}"/>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0D69E3E9-6900-4D0D-961C-DFB91A805125}"/>
              </a:ext>
            </a:extLst>
          </p:cNvPr>
          <p:cNvSpPr txBox="1"/>
          <p:nvPr/>
        </p:nvSpPr>
        <p:spPr>
          <a:xfrm>
            <a:off x="3836327" y="9597088"/>
            <a:ext cx="261220"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r>
              <a:rPr lang="en-US" sz="1200" spc="-49" dirty="0">
                <a:latin typeface="Times New Roman"/>
                <a:cs typeface="Times New Roman"/>
              </a:rPr>
              <a:t>7</a:t>
            </a:r>
            <a:endParaRPr sz="1200" dirty="0">
              <a:latin typeface="Times New Roman"/>
              <a:cs typeface="Times New Roman"/>
            </a:endParaRPr>
          </a:p>
        </p:txBody>
      </p:sp>
      <p:sp>
        <p:nvSpPr>
          <p:cNvPr id="3" name="object 3">
            <a:extLst>
              <a:ext uri="{FF2B5EF4-FFF2-40B4-BE49-F238E27FC236}">
                <a16:creationId xmlns:a16="http://schemas.microsoft.com/office/drawing/2014/main" id="{722DE859-D4BC-C502-C71D-05E00DD74212}"/>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CABC26AA-91BC-0036-6E7C-4BE431EA95B8}"/>
              </a:ext>
            </a:extLst>
          </p:cNvPr>
          <p:cNvSpPr txBox="1"/>
          <p:nvPr/>
        </p:nvSpPr>
        <p:spPr>
          <a:xfrm>
            <a:off x="859541" y="896526"/>
            <a:ext cx="6777395" cy="755976"/>
          </a:xfrm>
          <a:prstGeom prst="rect">
            <a:avLst/>
          </a:prstGeom>
        </p:spPr>
        <p:txBody>
          <a:bodyPr vert="horz" wrap="square" lIns="0" tIns="17145" rIns="0" bIns="0" rtlCol="0">
            <a:spAutoFit/>
          </a:bodyPr>
          <a:lstStyle/>
          <a:p>
            <a:pPr marL="12700">
              <a:spcBef>
                <a:spcPts val="135"/>
              </a:spcBef>
            </a:pPr>
            <a:r>
              <a:rPr lang="en-IN" sz="2400" b="1" dirty="0">
                <a:latin typeface="Georgia" panose="02040502050405020303" pitchFamily="18" charset="0"/>
              </a:rPr>
              <a:t>5. Bridging Stochastic and Agent-Based Models</a:t>
            </a:r>
            <a:endParaRPr sz="2400" b="1" dirty="0">
              <a:latin typeface="Georgia" panose="02040502050405020303" pitchFamily="18" charset="0"/>
              <a:cs typeface="Georgia"/>
            </a:endParaRPr>
          </a:p>
        </p:txBody>
      </p:sp>
      <mc:AlternateContent xmlns:mc="http://schemas.openxmlformats.org/markup-compatibility/2006">
        <mc:Choice xmlns:a14="http://schemas.microsoft.com/office/drawing/2010/main" Requires="a14">
          <p:sp>
            <p:nvSpPr>
              <p:cNvPr id="5" name="object 7">
                <a:extLst>
                  <a:ext uri="{FF2B5EF4-FFF2-40B4-BE49-F238E27FC236}">
                    <a16:creationId xmlns:a16="http://schemas.microsoft.com/office/drawing/2014/main" id="{50F7F533-B6C9-7070-6503-862F78A01F3B}"/>
                  </a:ext>
                </a:extLst>
              </p:cNvPr>
              <p:cNvSpPr txBox="1"/>
              <p:nvPr/>
            </p:nvSpPr>
            <p:spPr>
              <a:xfrm>
                <a:off x="944206" y="1860231"/>
                <a:ext cx="6145659" cy="7391767"/>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IN" sz="2300" b="1" dirty="0"/>
                  <a:t>The randomness of GBM with agent-driven demand/supply shocks:</a:t>
                </a:r>
              </a:p>
              <a:p>
                <a:endParaRPr lang="en-IN" sz="2000" b="1" dirty="0">
                  <a:solidFill>
                    <a:srgbClr val="0E0E0E"/>
                  </a:solidFill>
                </a:endParaRPr>
              </a:p>
              <a:p>
                <a:pPr>
                  <a:spcBef>
                    <a:spcPts val="900"/>
                  </a:spcBef>
                </a:pPr>
                <a14:m>
                  <m:oMathPara xmlns:m="http://schemas.openxmlformats.org/officeDocument/2006/math">
                    <m:oMathParaPr>
                      <m:jc m:val="centerGroup"/>
                    </m:oMathParaPr>
                    <m:oMath xmlns:m="http://schemas.openxmlformats.org/officeDocument/2006/math">
                      <m:r>
                        <a:rPr lang="en-IN" sz="2000" b="1" i="1" smtClean="0">
                          <a:solidFill>
                            <a:srgbClr val="0E0E0E"/>
                          </a:solidFill>
                        </a:rPr>
                        <m:t>𝒅</m:t>
                      </m:r>
                      <m:sSub>
                        <m:sSubPr>
                          <m:ctrlPr>
                            <a:rPr lang="en-IN" sz="2000" b="1" i="1" smtClean="0">
                              <a:solidFill>
                                <a:srgbClr val="0E0E0E"/>
                              </a:solidFill>
                            </a:rPr>
                          </m:ctrlPr>
                        </m:sSubPr>
                        <m:e>
                          <m:r>
                            <a:rPr lang="en-IN" sz="2000" b="1" i="1" smtClean="0">
                              <a:solidFill>
                                <a:srgbClr val="0E0E0E"/>
                              </a:solidFill>
                            </a:rPr>
                            <m:t>𝑺</m:t>
                          </m:r>
                        </m:e>
                        <m:sub>
                          <m:r>
                            <a:rPr lang="en-IN" sz="2000" b="1" i="1" smtClean="0">
                              <a:solidFill>
                                <a:srgbClr val="0E0E0E"/>
                              </a:solidFill>
                            </a:rPr>
                            <m:t>𝒕</m:t>
                          </m:r>
                        </m:sub>
                      </m:sSub>
                      <m:r>
                        <a:rPr lang="en-US" sz="2000" b="1" i="1" smtClean="0">
                          <a:solidFill>
                            <a:srgbClr val="0E0E0E"/>
                          </a:solidFill>
                        </a:rPr>
                        <m:t>=</m:t>
                      </m:r>
                      <m:r>
                        <a:rPr lang="en-IN" sz="2000" b="1" i="1" smtClean="0">
                          <a:solidFill>
                            <a:srgbClr val="0E0E0E"/>
                          </a:solidFill>
                        </a:rPr>
                        <m:t>𝝁</m:t>
                      </m:r>
                      <m:r>
                        <a:rPr lang="en-IN" sz="2000" b="1" i="1" smtClean="0">
                          <a:solidFill>
                            <a:srgbClr val="0E0E0E"/>
                          </a:solidFill>
                        </a:rPr>
                        <m:t> </m:t>
                      </m:r>
                      <m:sSub>
                        <m:sSubPr>
                          <m:ctrlPr>
                            <a:rPr lang="en-IN" sz="2000" b="1" i="1" err="1" smtClean="0">
                              <a:solidFill>
                                <a:srgbClr val="0E0E0E"/>
                              </a:solidFill>
                            </a:rPr>
                          </m:ctrlPr>
                        </m:sSubPr>
                        <m:e>
                          <m:r>
                            <a:rPr lang="en-IN" sz="2000" b="1" i="1" err="1" smtClean="0">
                              <a:solidFill>
                                <a:srgbClr val="0E0E0E"/>
                              </a:solidFill>
                            </a:rPr>
                            <m:t>𝑺</m:t>
                          </m:r>
                        </m:e>
                        <m:sub>
                          <m:r>
                            <a:rPr lang="en-IN" sz="2000" b="1" i="1" err="1" smtClean="0">
                              <a:solidFill>
                                <a:srgbClr val="0E0E0E"/>
                              </a:solidFill>
                            </a:rPr>
                            <m:t>𝒕</m:t>
                          </m:r>
                        </m:sub>
                      </m:sSub>
                      <m:r>
                        <a:rPr lang="en-IN" sz="2000" b="1" i="1" smtClean="0">
                          <a:solidFill>
                            <a:srgbClr val="0E0E0E"/>
                          </a:solidFill>
                        </a:rPr>
                        <m:t>𝒅𝒕</m:t>
                      </m:r>
                      <m:r>
                        <a:rPr lang="en-IN" sz="2000" b="1" i="1" smtClean="0">
                          <a:solidFill>
                            <a:srgbClr val="0E0E0E"/>
                          </a:solidFill>
                        </a:rPr>
                        <m:t> +</m:t>
                      </m:r>
                      <m:r>
                        <a:rPr lang="en-IN" sz="2000" b="1" i="1" smtClean="0">
                          <a:solidFill>
                            <a:srgbClr val="0E0E0E"/>
                          </a:solidFill>
                        </a:rPr>
                        <m:t>𝝈</m:t>
                      </m:r>
                      <m:sSub>
                        <m:sSubPr>
                          <m:ctrlPr>
                            <a:rPr lang="en-IN" sz="2000" b="1" i="1" err="1" smtClean="0">
                              <a:solidFill>
                                <a:srgbClr val="0E0E0E"/>
                              </a:solidFill>
                            </a:rPr>
                          </m:ctrlPr>
                        </m:sSubPr>
                        <m:e>
                          <m:r>
                            <a:rPr lang="en-IN" sz="2000" b="1" i="1" err="1" smtClean="0">
                              <a:solidFill>
                                <a:srgbClr val="0E0E0E"/>
                              </a:solidFill>
                            </a:rPr>
                            <m:t>𝑺</m:t>
                          </m:r>
                        </m:e>
                        <m:sub>
                          <m:r>
                            <a:rPr lang="en-IN" sz="2000" b="1" i="1" err="1" smtClean="0">
                              <a:solidFill>
                                <a:srgbClr val="0E0E0E"/>
                              </a:solidFill>
                            </a:rPr>
                            <m:t>𝒕</m:t>
                          </m:r>
                        </m:sub>
                      </m:sSub>
                      <m:r>
                        <a:rPr lang="en-IN" sz="2000" b="1" i="1" err="1" smtClean="0">
                          <a:solidFill>
                            <a:srgbClr val="0E0E0E"/>
                          </a:solidFill>
                        </a:rPr>
                        <m:t>𝒅</m:t>
                      </m:r>
                      <m:sSub>
                        <m:sSubPr>
                          <m:ctrlPr>
                            <a:rPr lang="en-IN" sz="2000" b="1" i="1" err="1" smtClean="0">
                              <a:solidFill>
                                <a:srgbClr val="0E0E0E"/>
                              </a:solidFill>
                            </a:rPr>
                          </m:ctrlPr>
                        </m:sSubPr>
                        <m:e>
                          <m:r>
                            <a:rPr lang="en-IN" sz="2000" b="1" i="1" err="1" smtClean="0">
                              <a:solidFill>
                                <a:srgbClr val="0E0E0E"/>
                              </a:solidFill>
                            </a:rPr>
                            <m:t>𝑾</m:t>
                          </m:r>
                        </m:e>
                        <m:sub>
                          <m:r>
                            <a:rPr lang="en-IN" sz="2000" b="1" i="1" err="1" smtClean="0">
                              <a:solidFill>
                                <a:srgbClr val="0E0E0E"/>
                              </a:solidFill>
                            </a:rPr>
                            <m:t>𝒕</m:t>
                          </m:r>
                        </m:sub>
                      </m:sSub>
                      <m:r>
                        <a:rPr lang="en-US" sz="2000" b="1" i="1" smtClean="0">
                          <a:solidFill>
                            <a:srgbClr val="0E0E0E"/>
                          </a:solidFill>
                        </a:rPr>
                        <m:t>+</m:t>
                      </m:r>
                      <m:r>
                        <a:rPr lang="en-IN" sz="2000" b="1" i="1" smtClean="0">
                          <a:solidFill>
                            <a:srgbClr val="0E0E0E"/>
                          </a:solidFill>
                        </a:rPr>
                        <m:t>𝜷</m:t>
                      </m:r>
                      <m:r>
                        <a:rPr lang="en-IN" sz="2000" b="1" i="1" smtClean="0">
                          <a:solidFill>
                            <a:srgbClr val="0E0E0E"/>
                          </a:solidFill>
                        </a:rPr>
                        <m:t> </m:t>
                      </m:r>
                      <m:d>
                        <m:dPr>
                          <m:ctrlPr>
                            <a:rPr lang="en-IN" sz="2000" b="1" i="1" smtClean="0">
                              <a:solidFill>
                                <a:srgbClr val="0E0E0E"/>
                              </a:solidFill>
                            </a:rPr>
                          </m:ctrlPr>
                        </m:dPr>
                        <m:e>
                          <m:r>
                            <a:rPr lang="en-US" sz="2000" b="1" i="1" smtClean="0">
                              <a:solidFill>
                                <a:srgbClr val="0E0E0E"/>
                              </a:solidFill>
                            </a:rPr>
                            <m:t>𝒂𝒈𝒆𝒏𝒕</m:t>
                          </m:r>
                          <m:r>
                            <a:rPr lang="en-US" sz="2000" b="1" i="1" smtClean="0">
                              <a:solidFill>
                                <a:srgbClr val="0E0E0E"/>
                              </a:solidFill>
                            </a:rPr>
                            <m:t> </m:t>
                          </m:r>
                          <m:r>
                            <a:rPr lang="en-US" sz="2000" b="1" i="1" smtClean="0">
                              <a:solidFill>
                                <a:srgbClr val="0E0E0E"/>
                              </a:solidFill>
                            </a:rPr>
                            <m:t>𝒂𝒄𝒕𝒊𝒐𝒏𝒔</m:t>
                          </m:r>
                        </m:e>
                      </m:d>
                    </m:oMath>
                  </m:oMathPara>
                </a14:m>
                <a:endParaRPr lang="en-IN" sz="2000" b="1" dirty="0">
                  <a:solidFill>
                    <a:srgbClr val="0E0E0E"/>
                  </a:solidFill>
                </a:endParaRPr>
              </a:p>
              <a:p>
                <a:endParaRPr lang="en-IN" sz="2000" dirty="0">
                  <a:solidFill>
                    <a:srgbClr val="0E0E0E"/>
                  </a:solidFill>
                </a:endParaRPr>
              </a:p>
              <a:p>
                <a:r>
                  <a:rPr lang="en-IN" sz="2000" dirty="0">
                    <a:solidFill>
                      <a:srgbClr val="0E0E0E"/>
                    </a:solidFill>
                  </a:rPr>
                  <a:t>Where:</a:t>
                </a:r>
                <a:endParaRPr lang="en-IN" sz="2000" dirty="0"/>
              </a:p>
              <a:p>
                <a:pPr>
                  <a:buFont typeface="Arial" panose="020B0604020202020204" pitchFamily="34" charset="0"/>
                  <a:buChar char="•"/>
                </a:pPr>
                <a14:m>
                  <m:oMath xmlns:m="http://schemas.openxmlformats.org/officeDocument/2006/math">
                    <m:r>
                      <a:rPr lang="en-US" sz="2000" b="0" i="1" smtClean="0"/>
                      <m:t> </m:t>
                    </m:r>
                    <m:sSub>
                      <m:sSubPr>
                        <m:ctrlPr>
                          <a:rPr lang="en-US" sz="2000" b="0" i="1" smtClean="0"/>
                        </m:ctrlPr>
                      </m:sSubPr>
                      <m:e>
                        <m:r>
                          <a:rPr lang="en-US" sz="2000" b="0" i="1" smtClean="0"/>
                          <m:t>𝑆</m:t>
                        </m:r>
                      </m:e>
                      <m:sub>
                        <m:r>
                          <a:rPr lang="en-US" sz="2000" b="0" i="1" smtClean="0"/>
                          <m:t>𝑡</m:t>
                        </m:r>
                      </m:sub>
                    </m:sSub>
                  </m:oMath>
                </a14:m>
                <a:r>
                  <a:rPr lang="en-IN" sz="2000" dirty="0"/>
                  <a:t>​: Asset price at time </a:t>
                </a:r>
                <a14:m>
                  <m:oMath xmlns:m="http://schemas.openxmlformats.org/officeDocument/2006/math">
                    <m:r>
                      <m:rPr>
                        <m:sty m:val="p"/>
                      </m:rPr>
                      <a:rPr lang="en-US" sz="2000" b="0" i="0" smtClean="0"/>
                      <m:t>t</m:t>
                    </m:r>
                    <m:r>
                      <a:rPr lang="en-US" sz="2000" b="0" i="0" smtClean="0"/>
                      <m:t> </m:t>
                    </m:r>
                  </m:oMath>
                </a14:m>
                <a:endParaRPr lang="en-US" sz="2000" b="0" i="0" dirty="0"/>
              </a:p>
              <a:p>
                <a:pPr>
                  <a:buFont typeface="Arial" panose="020B0604020202020204" pitchFamily="34" charset="0"/>
                  <a:buChar char="•"/>
                </a:pPr>
                <a:r>
                  <a:rPr lang="en-US" sz="2000" b="0" dirty="0"/>
                  <a:t> </a:t>
                </a:r>
                <a14:m>
                  <m:oMath xmlns:m="http://schemas.openxmlformats.org/officeDocument/2006/math">
                    <m:r>
                      <a:rPr lang="en-US" sz="2000" b="0" i="1" smtClean="0"/>
                      <m:t>𝜇</m:t>
                    </m:r>
                  </m:oMath>
                </a14:m>
                <a:r>
                  <a:rPr lang="el-GR" sz="2000" dirty="0"/>
                  <a:t>:</a:t>
                </a:r>
                <a:r>
                  <a:rPr lang="en-US" sz="2000" dirty="0"/>
                  <a:t> </a:t>
                </a:r>
                <a:r>
                  <a:rPr lang="en-IN" sz="2000" dirty="0"/>
                  <a:t>Drift (expected return).</a:t>
                </a:r>
              </a:p>
              <a:p>
                <a:pPr>
                  <a:buFont typeface="Arial" panose="020B0604020202020204" pitchFamily="34" charset="0"/>
                  <a:buChar char="•"/>
                </a:pPr>
                <a:r>
                  <a:rPr lang="en-IN" sz="2000" dirty="0"/>
                  <a:t> </a:t>
                </a:r>
                <a:r>
                  <a:rPr lang="el-GR" sz="2000" dirty="0"/>
                  <a:t>σ: </a:t>
                </a:r>
                <a:r>
                  <a:rPr lang="en-IN" sz="2000" dirty="0"/>
                  <a:t>Volatility.</a:t>
                </a:r>
              </a:p>
              <a:p>
                <a:pPr>
                  <a:buFont typeface="Arial" panose="020B0604020202020204" pitchFamily="34" charset="0"/>
                  <a:buChar char="•"/>
                </a:pPr>
                <a:r>
                  <a:rPr lang="en-IN" sz="2000" dirty="0"/>
                  <a:t> </a:t>
                </a:r>
                <a14:m>
                  <m:oMath xmlns:m="http://schemas.openxmlformats.org/officeDocument/2006/math">
                    <m:sSub>
                      <m:sSubPr>
                        <m:ctrlPr>
                          <a:rPr lang="en-US" sz="2000" b="0" i="1" smtClean="0"/>
                        </m:ctrlPr>
                      </m:sSubPr>
                      <m:e>
                        <m:r>
                          <a:rPr lang="en-US" sz="2000" b="0" i="1" smtClean="0"/>
                          <m:t>𝑊</m:t>
                        </m:r>
                      </m:e>
                      <m:sub>
                        <m:r>
                          <a:rPr lang="en-US" sz="2000" b="0" i="1" smtClean="0"/>
                          <m:t>𝑡</m:t>
                        </m:r>
                      </m:sub>
                    </m:sSub>
                    <m:r>
                      <a:rPr lang="en-US" sz="2000" b="0" i="1" smtClean="0"/>
                      <m:t>:</m:t>
                    </m:r>
                    <m:r>
                      <m:rPr>
                        <m:nor/>
                      </m:rPr>
                      <a:rPr lang="en-IN" sz="2000"/>
                      <m:t>Wiener</m:t>
                    </m:r>
                    <m:r>
                      <m:rPr>
                        <m:nor/>
                      </m:rPr>
                      <a:rPr lang="en-IN" sz="2000"/>
                      <m:t> </m:t>
                    </m:r>
                    <m:r>
                      <m:rPr>
                        <m:nor/>
                      </m:rPr>
                      <a:rPr lang="en-IN" sz="2000"/>
                      <m:t>process</m:t>
                    </m:r>
                    <m:r>
                      <m:rPr>
                        <m:nor/>
                      </m:rPr>
                      <a:rPr lang="en-IN" sz="2000"/>
                      <m:t> (</m:t>
                    </m:r>
                    <m:r>
                      <m:rPr>
                        <m:nor/>
                      </m:rPr>
                      <a:rPr lang="en-IN" sz="2000"/>
                      <m:t>Brownian</m:t>
                    </m:r>
                    <m:r>
                      <m:rPr>
                        <m:nor/>
                      </m:rPr>
                      <a:rPr lang="en-IN" sz="2000"/>
                      <m:t> </m:t>
                    </m:r>
                    <m:r>
                      <m:rPr>
                        <m:nor/>
                      </m:rPr>
                      <a:rPr lang="en-IN" sz="2000"/>
                      <m:t>motion</m:t>
                    </m:r>
                    <m:r>
                      <m:rPr>
                        <m:nor/>
                      </m:rPr>
                      <a:rPr lang="en-IN" sz="2000"/>
                      <m:t>).</m:t>
                    </m:r>
                  </m:oMath>
                </a14:m>
                <a:endParaRPr lang="en-IN" sz="2000" dirty="0"/>
              </a:p>
              <a:p>
                <a:pPr>
                  <a:buFont typeface="Arial" panose="020B0604020202020204" pitchFamily="34" charset="0"/>
                  <a:buChar char="•"/>
                </a:pPr>
                <a:r>
                  <a:rPr lang="en-IN" sz="2000" dirty="0"/>
                  <a:t>​ </a:t>
                </a:r>
                <a14:m>
                  <m:oMath xmlns:m="http://schemas.openxmlformats.org/officeDocument/2006/math">
                    <m:r>
                      <a:rPr lang="en-US" sz="2000" b="0" i="1" smtClean="0"/>
                      <m:t>𝛽</m:t>
                    </m:r>
                    <m:r>
                      <a:rPr lang="en-US" sz="2000" b="0" i="1" smtClean="0"/>
                      <m:t>(</m:t>
                    </m:r>
                    <m:r>
                      <a:rPr lang="en-US" sz="2000" b="0" i="1" smtClean="0"/>
                      <m:t>𝑎𝑔𝑒𝑛𝑡</m:t>
                    </m:r>
                    <m:r>
                      <a:rPr lang="en-US" sz="2000" b="0" i="1" smtClean="0"/>
                      <m:t> </m:t>
                    </m:r>
                    <m:r>
                      <a:rPr lang="en-US" sz="2000" b="0" i="1" smtClean="0"/>
                      <m:t>𝑎𝑐𝑡𝑖𝑜𝑛𝑠</m:t>
                    </m:r>
                    <m:r>
                      <a:rPr lang="en-US" sz="2000" b="0" i="1" smtClean="0"/>
                      <m:t>)</m:t>
                    </m:r>
                  </m:oMath>
                </a14:m>
                <a:r>
                  <a:rPr lang="en-IN" sz="2000" dirty="0"/>
                  <a:t>: The term </a:t>
                </a:r>
                <a:r>
                  <a:rPr lang="el-GR" sz="2000" dirty="0"/>
                  <a:t>β</a:t>
                </a:r>
                <a:r>
                  <a:rPr lang="en-US" sz="2000" dirty="0"/>
                  <a:t> </a:t>
                </a:r>
                <a:r>
                  <a:rPr lang="el-GR" sz="2000" dirty="0"/>
                  <a:t>(</a:t>
                </a:r>
                <a:r>
                  <a:rPr lang="en-IN" sz="2000" dirty="0"/>
                  <a:t>agent actions models the influence of collective agent behavior on price dynamics.</a:t>
                </a:r>
              </a:p>
              <a:p>
                <a:endParaRPr lang="en-IN" sz="2000" b="1" dirty="0">
                  <a:solidFill>
                    <a:srgbClr val="0E0E0E"/>
                  </a:solidFill>
                </a:endParaRPr>
              </a:p>
              <a:p>
                <a:pPr marL="342900" indent="-342900">
                  <a:spcBef>
                    <a:spcPts val="900"/>
                  </a:spcBef>
                  <a:buFont typeface="Arial" panose="020B0604020202020204" pitchFamily="34" charset="0"/>
                  <a:buChar char="•"/>
                </a:pPr>
                <a:r>
                  <a:rPr lang="en-IN" sz="2300" b="1" dirty="0"/>
                  <a:t>Markov Chains for Agent Transitions:</a:t>
                </a:r>
                <a:br>
                  <a:rPr lang="en-IN" sz="2300" b="1" dirty="0"/>
                </a:br>
                <a:endParaRPr lang="en-IN" sz="2300" b="1" dirty="0"/>
              </a:p>
              <a:p>
                <a:r>
                  <a:rPr lang="en-IN" sz="2000" dirty="0">
                    <a:solidFill>
                      <a:srgbClr val="0E0E0E"/>
                    </a:solidFill>
                  </a:rPr>
                  <a:t> 				</a:t>
                </a:r>
                <a14:m>
                  <m:oMath xmlns:m="http://schemas.openxmlformats.org/officeDocument/2006/math">
                    <m:r>
                      <a:rPr lang="en-US" sz="2000" b="0" i="1" smtClean="0">
                        <a:solidFill>
                          <a:srgbClr val="0E0E0E"/>
                        </a:solidFill>
                      </a:rPr>
                      <m:t>𝑃</m:t>
                    </m:r>
                    <m:d>
                      <m:dPr>
                        <m:endChr m:val="|"/>
                        <m:ctrlPr>
                          <a:rPr lang="en-US" sz="2000" b="0" i="1" smtClean="0">
                            <a:solidFill>
                              <a:srgbClr val="0E0E0E"/>
                            </a:solidFill>
                          </a:rPr>
                        </m:ctrlPr>
                      </m:dPr>
                      <m:e>
                        <m:sSub>
                          <m:sSubPr>
                            <m:ctrlPr>
                              <a:rPr lang="en-US" sz="2000" b="0" i="1" smtClean="0">
                                <a:solidFill>
                                  <a:srgbClr val="0E0E0E"/>
                                </a:solidFill>
                              </a:rPr>
                            </m:ctrlPr>
                          </m:sSubPr>
                          <m:e>
                            <m:r>
                              <a:rPr lang="en-US" sz="2000" b="0" i="1" smtClean="0">
                                <a:solidFill>
                                  <a:srgbClr val="0E0E0E"/>
                                </a:solidFill>
                              </a:rPr>
                              <m:t>𝑋</m:t>
                            </m:r>
                          </m:e>
                          <m:sub>
                            <m:r>
                              <a:rPr lang="en-US" sz="2000" b="0" i="1" smtClean="0">
                                <a:solidFill>
                                  <a:srgbClr val="0E0E0E"/>
                                </a:solidFill>
                              </a:rPr>
                              <m:t>𝑡</m:t>
                            </m:r>
                            <m:r>
                              <a:rPr lang="en-US" sz="2000" b="0" i="1" smtClean="0">
                                <a:solidFill>
                                  <a:srgbClr val="0E0E0E"/>
                                </a:solidFill>
                              </a:rPr>
                              <m:t>+1</m:t>
                            </m:r>
                          </m:sub>
                        </m:sSub>
                        <m:r>
                          <a:rPr lang="en-US" sz="2000" b="0" i="1" smtClean="0">
                            <a:solidFill>
                              <a:srgbClr val="0E0E0E"/>
                            </a:solidFill>
                          </a:rPr>
                          <m:t> </m:t>
                        </m:r>
                      </m:e>
                    </m:d>
                    <m:r>
                      <a:rPr lang="en-US" sz="2000" b="0" i="1" smtClean="0">
                        <a:solidFill>
                          <a:srgbClr val="0E0E0E"/>
                        </a:solidFill>
                      </a:rPr>
                      <m:t> </m:t>
                    </m:r>
                    <m:sSub>
                      <m:sSubPr>
                        <m:ctrlPr>
                          <a:rPr lang="en-US" sz="2000" b="0" i="1" smtClean="0">
                            <a:solidFill>
                              <a:srgbClr val="0E0E0E"/>
                            </a:solidFill>
                          </a:rPr>
                        </m:ctrlPr>
                      </m:sSubPr>
                      <m:e>
                        <m:r>
                          <a:rPr lang="en-US" sz="2000" b="0" i="1" smtClean="0">
                            <a:solidFill>
                              <a:srgbClr val="0E0E0E"/>
                            </a:solidFill>
                          </a:rPr>
                          <m:t>𝑋</m:t>
                        </m:r>
                      </m:e>
                      <m:sub>
                        <m:r>
                          <a:rPr lang="en-US" sz="2000" b="0" i="1" smtClean="0">
                            <a:solidFill>
                              <a:srgbClr val="0E0E0E"/>
                            </a:solidFill>
                          </a:rPr>
                          <m:t>𝑡</m:t>
                        </m:r>
                      </m:sub>
                    </m:sSub>
                    <m:r>
                      <a:rPr lang="en-US" sz="2000" b="0" i="1" smtClean="0">
                        <a:solidFill>
                          <a:srgbClr val="0E0E0E"/>
                        </a:solidFill>
                      </a:rPr>
                      <m:t>)=</m:t>
                    </m:r>
                    <m:r>
                      <a:rPr lang="en-US" sz="2000" b="0" i="1" smtClean="0">
                        <a:solidFill>
                          <a:srgbClr val="0E0E0E"/>
                        </a:solidFill>
                      </a:rPr>
                      <m:t>𝑇</m:t>
                    </m:r>
                    <m:r>
                      <a:rPr lang="en-US" sz="2000" b="0" i="1" smtClean="0">
                        <a:solidFill>
                          <a:srgbClr val="0E0E0E"/>
                        </a:solidFill>
                      </a:rPr>
                      <m:t>(</m:t>
                    </m:r>
                    <m:sSub>
                      <m:sSubPr>
                        <m:ctrlPr>
                          <a:rPr lang="en-US" sz="2000" b="0" i="1" smtClean="0">
                            <a:solidFill>
                              <a:srgbClr val="0E0E0E"/>
                            </a:solidFill>
                          </a:rPr>
                        </m:ctrlPr>
                      </m:sSubPr>
                      <m:e>
                        <m:r>
                          <a:rPr lang="en-US" sz="2000" b="0" i="1" smtClean="0">
                            <a:solidFill>
                              <a:srgbClr val="0E0E0E"/>
                            </a:solidFill>
                          </a:rPr>
                          <m:t>𝑋</m:t>
                        </m:r>
                      </m:e>
                      <m:sub>
                        <m:r>
                          <a:rPr lang="en-US" sz="2000" b="0" i="1" smtClean="0">
                            <a:solidFill>
                              <a:srgbClr val="0E0E0E"/>
                            </a:solidFill>
                          </a:rPr>
                          <m:t>𝑡</m:t>
                        </m:r>
                      </m:sub>
                    </m:sSub>
                    <m:r>
                      <a:rPr lang="en-US" sz="2000" b="0" i="1" smtClean="0">
                        <a:solidFill>
                          <a:srgbClr val="0E0E0E"/>
                        </a:solidFill>
                      </a:rPr>
                      <m:t>)</m:t>
                    </m:r>
                  </m:oMath>
                </a14:m>
                <a:endParaRPr lang="en-US" sz="2000" i="1" dirty="0">
                  <a:solidFill>
                    <a:srgbClr val="0E0E0E"/>
                  </a:solidFill>
                </a:endParaRPr>
              </a:p>
              <a:p>
                <a:endParaRPr lang="en-IN" sz="2000" dirty="0">
                  <a:solidFill>
                    <a:srgbClr val="0E0E0E"/>
                  </a:solidFill>
                </a:endParaRPr>
              </a:p>
              <a:p>
                <a:r>
                  <a:rPr lang="en-IN" sz="2000" dirty="0">
                    <a:solidFill>
                      <a:srgbClr val="0E0E0E"/>
                    </a:solidFill>
                  </a:rPr>
                  <a:t>Where:</a:t>
                </a:r>
                <a:endParaRPr lang="en-IN" sz="2000" dirty="0"/>
              </a:p>
              <a:p>
                <a:pPr>
                  <a:buFont typeface="Arial" panose="020B0604020202020204" pitchFamily="34" charset="0"/>
                  <a:buChar char="•"/>
                </a:pPr>
                <a:r>
                  <a:rPr lang="en-IN" sz="2000" dirty="0"/>
                  <a:t> </a:t>
                </a:r>
                <a14:m>
                  <m:oMath xmlns:m="http://schemas.openxmlformats.org/officeDocument/2006/math">
                    <m:r>
                      <a:rPr lang="en-US" sz="2000" b="0" i="1" smtClean="0"/>
                      <m:t>𝑃</m:t>
                    </m:r>
                    <m:d>
                      <m:dPr>
                        <m:ctrlPr>
                          <a:rPr lang="en-US" sz="2000" b="0" i="1" smtClean="0"/>
                        </m:ctrlPr>
                      </m:dPr>
                      <m:e>
                        <m:sSub>
                          <m:sSubPr>
                            <m:ctrlPr>
                              <a:rPr lang="en-US" sz="2000" b="0" i="1" smtClean="0"/>
                            </m:ctrlPr>
                          </m:sSubPr>
                          <m:e>
                            <m:r>
                              <a:rPr lang="en-US" sz="2000" b="0" i="1" smtClean="0"/>
                              <m:t>𝑋</m:t>
                            </m:r>
                          </m:e>
                          <m:sub>
                            <m:r>
                              <a:rPr lang="en-US" sz="2000" b="0" i="1" smtClean="0"/>
                              <m:t>𝑡</m:t>
                            </m:r>
                            <m:r>
                              <a:rPr lang="en-US" sz="2000" b="0" i="1" smtClean="0"/>
                              <m:t>+1</m:t>
                            </m:r>
                          </m:sub>
                        </m:sSub>
                      </m:e>
                      <m:e>
                        <m:sSub>
                          <m:sSubPr>
                            <m:ctrlPr>
                              <a:rPr lang="en-US" sz="2000" b="0" i="1" smtClean="0"/>
                            </m:ctrlPr>
                          </m:sSubPr>
                          <m:e>
                            <m:r>
                              <a:rPr lang="en-US" sz="2000" b="0" i="1" smtClean="0"/>
                              <m:t>𝑋</m:t>
                            </m:r>
                          </m:e>
                          <m:sub>
                            <m:r>
                              <a:rPr lang="en-US" sz="2000" b="0" i="1" smtClean="0"/>
                              <m:t>𝑡</m:t>
                            </m:r>
                          </m:sub>
                        </m:sSub>
                      </m:e>
                    </m:d>
                  </m:oMath>
                </a14:m>
                <a:r>
                  <a:rPr lang="en-IN" sz="2000" dirty="0"/>
                  <a:t>: The probability of transitioning to state </a:t>
                </a:r>
                <a14:m>
                  <m:oMath xmlns:m="http://schemas.openxmlformats.org/officeDocument/2006/math">
                    <m:sSub>
                      <m:sSubPr>
                        <m:ctrlPr>
                          <a:rPr lang="en-US" sz="2000" b="0" i="1" smtClean="0"/>
                        </m:ctrlPr>
                      </m:sSubPr>
                      <m:e>
                        <m:r>
                          <a:rPr lang="en-US" sz="2000" b="0" i="1" smtClean="0"/>
                          <m:t>𝑋</m:t>
                        </m:r>
                      </m:e>
                      <m:sub>
                        <m:r>
                          <a:rPr lang="en-US" sz="2000" b="0" i="1" smtClean="0"/>
                          <m:t>𝑡</m:t>
                        </m:r>
                        <m:r>
                          <a:rPr lang="en-US" sz="2000" b="0" i="1" smtClean="0"/>
                          <m:t>+1 </m:t>
                        </m:r>
                      </m:sub>
                    </m:sSub>
                  </m:oMath>
                </a14:m>
                <a:r>
                  <a:rPr lang="en-IN" sz="2000" dirty="0"/>
                  <a:t>given the current state </a:t>
                </a:r>
                <a14:m>
                  <m:oMath xmlns:m="http://schemas.openxmlformats.org/officeDocument/2006/math">
                    <m:sSub>
                      <m:sSubPr>
                        <m:ctrlPr>
                          <a:rPr lang="en-US" sz="2000" b="0" i="1" smtClean="0"/>
                        </m:ctrlPr>
                      </m:sSubPr>
                      <m:e>
                        <m:r>
                          <a:rPr lang="en-US" sz="2000" b="0" i="1" smtClean="0"/>
                          <m:t>𝑋</m:t>
                        </m:r>
                      </m:e>
                      <m:sub>
                        <m:r>
                          <a:rPr lang="en-US" sz="2000" b="0" i="1" smtClean="0"/>
                          <m:t>𝑡</m:t>
                        </m:r>
                      </m:sub>
                    </m:sSub>
                  </m:oMath>
                </a14:m>
                <a:r>
                  <a:rPr lang="en-IN" sz="2000" dirty="0"/>
                  <a:t>.</a:t>
                </a:r>
                <a:r>
                  <a:rPr lang="en-US" sz="2000" b="0" dirty="0"/>
                  <a:t> </a:t>
                </a:r>
              </a:p>
              <a:p>
                <a:pPr>
                  <a:buFont typeface="Arial" panose="020B0604020202020204" pitchFamily="34" charset="0"/>
                  <a:buChar char="•"/>
                </a:pPr>
                <a:r>
                  <a:rPr lang="en-US" sz="2000" dirty="0"/>
                  <a:t> </a:t>
                </a:r>
                <a14:m>
                  <m:oMath xmlns:m="http://schemas.openxmlformats.org/officeDocument/2006/math">
                    <m:r>
                      <a:rPr lang="en-US" sz="2000" b="0" i="1" smtClean="0"/>
                      <m:t>𝑇</m:t>
                    </m:r>
                    <m:d>
                      <m:dPr>
                        <m:ctrlPr>
                          <a:rPr lang="en-US" sz="2000" b="0" i="1" smtClean="0"/>
                        </m:ctrlPr>
                      </m:dPr>
                      <m:e>
                        <m:sSub>
                          <m:sSubPr>
                            <m:ctrlPr>
                              <a:rPr lang="en-US" sz="2000" b="0" i="1" smtClean="0"/>
                            </m:ctrlPr>
                          </m:sSubPr>
                          <m:e>
                            <m:r>
                              <a:rPr lang="en-US" sz="2000" b="0" i="1" smtClean="0"/>
                              <m:t>𝑋</m:t>
                            </m:r>
                          </m:e>
                          <m:sub>
                            <m:r>
                              <a:rPr lang="en-US" sz="2000" b="0" i="1" smtClean="0"/>
                              <m:t>𝑡</m:t>
                            </m:r>
                          </m:sub>
                        </m:sSub>
                      </m:e>
                    </m:d>
                  </m:oMath>
                </a14:m>
                <a:r>
                  <a:rPr lang="el-GR" sz="2000" dirty="0"/>
                  <a:t>:</a:t>
                </a:r>
                <a:r>
                  <a:rPr lang="en-US" sz="2000" dirty="0"/>
                  <a:t> </a:t>
                </a:r>
                <a:r>
                  <a:rPr lang="en-IN" sz="2000" dirty="0"/>
                  <a:t>Transition function, dependent on the current state </a:t>
                </a:r>
                <a14:m>
                  <m:oMath xmlns:m="http://schemas.openxmlformats.org/officeDocument/2006/math">
                    <m:sSub>
                      <m:sSubPr>
                        <m:ctrlPr>
                          <a:rPr lang="en-US" sz="2000" b="0" i="1" smtClean="0"/>
                        </m:ctrlPr>
                      </m:sSubPr>
                      <m:e>
                        <m:r>
                          <a:rPr lang="en-US" sz="2000" b="0" i="1" smtClean="0"/>
                          <m:t>𝑋</m:t>
                        </m:r>
                      </m:e>
                      <m:sub>
                        <m:r>
                          <a:rPr lang="en-US" sz="2000" b="0" i="1" smtClean="0"/>
                          <m:t>𝑡</m:t>
                        </m:r>
                      </m:sub>
                    </m:sSub>
                    <m:r>
                      <a:rPr lang="en-US" sz="2000" b="0" i="1" smtClean="0"/>
                      <m:t>.</m:t>
                    </m:r>
                  </m:oMath>
                </a14:m>
                <a:endParaRPr lang="en-IN" sz="2000" dirty="0"/>
              </a:p>
            </p:txBody>
          </p:sp>
        </mc:Choice>
        <mc:Fallback>
          <p:sp>
            <p:nvSpPr>
              <p:cNvPr id="5" name="object 7">
                <a:extLst>
                  <a:ext uri="{FF2B5EF4-FFF2-40B4-BE49-F238E27FC236}">
                    <a16:creationId xmlns:a16="http://schemas.microsoft.com/office/drawing/2014/main" id="{50F7F533-B6C9-7070-6503-862F78A01F3B}"/>
                  </a:ext>
                </a:extLst>
              </p:cNvPr>
              <p:cNvSpPr txBox="1">
                <a:spLocks noRot="1" noChangeAspect="1" noMove="1" noResize="1" noEditPoints="1" noAdjustHandles="1" noChangeArrowheads="1" noChangeShapeType="1" noTextEdit="1"/>
              </p:cNvSpPr>
              <p:nvPr/>
            </p:nvSpPr>
            <p:spPr>
              <a:xfrm>
                <a:off x="944206" y="1860231"/>
                <a:ext cx="6145659" cy="7391767"/>
              </a:xfrm>
              <a:prstGeom prst="rect">
                <a:avLst/>
              </a:prstGeom>
              <a:blipFill>
                <a:blip r:embed="rId2"/>
                <a:stretch>
                  <a:fillRect l="-2887" t="-1029" r="-206" b="-1201"/>
                </a:stretch>
              </a:blipFill>
            </p:spPr>
            <p:txBody>
              <a:bodyPr/>
              <a:lstStyle/>
              <a:p>
                <a:r>
                  <a:rPr lang="en-US">
                    <a:noFill/>
                  </a:rPr>
                  <a:t> </a:t>
                </a:r>
              </a:p>
            </p:txBody>
          </p:sp>
        </mc:Fallback>
      </mc:AlternateContent>
    </p:spTree>
    <p:extLst>
      <p:ext uri="{BB962C8B-B14F-4D97-AF65-F5344CB8AC3E}">
        <p14:creationId xmlns:p14="http://schemas.microsoft.com/office/powerpoint/2010/main" val="350450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B89AB-4CF8-3821-DD00-65F2D746F2FB}"/>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05CEA9AE-1A59-BAB2-17D9-6F0F72B64B22}"/>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EB9D2E70-7664-8E12-D109-B2DA4A090E1B}"/>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FF6787CA-7D39-E3BD-6DCB-50B7866A7037}"/>
              </a:ext>
            </a:extLst>
          </p:cNvPr>
          <p:cNvSpPr txBox="1"/>
          <p:nvPr/>
        </p:nvSpPr>
        <p:spPr>
          <a:xfrm>
            <a:off x="3836326" y="9597088"/>
            <a:ext cx="235341"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r>
              <a:rPr lang="en-US" sz="1200" spc="-49" dirty="0">
                <a:latin typeface="Times New Roman"/>
                <a:cs typeface="Times New Roman"/>
              </a:rPr>
              <a:t>8</a:t>
            </a:r>
            <a:endParaRPr sz="1200" dirty="0">
              <a:latin typeface="Times New Roman"/>
              <a:cs typeface="Times New Roman"/>
            </a:endParaRPr>
          </a:p>
        </p:txBody>
      </p:sp>
      <p:sp>
        <p:nvSpPr>
          <p:cNvPr id="3" name="object 3">
            <a:extLst>
              <a:ext uri="{FF2B5EF4-FFF2-40B4-BE49-F238E27FC236}">
                <a16:creationId xmlns:a16="http://schemas.microsoft.com/office/drawing/2014/main" id="{EDA95B04-D391-DB2F-E601-42946BEF01DC}"/>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5" name="object 7">
            <a:extLst>
              <a:ext uri="{FF2B5EF4-FFF2-40B4-BE49-F238E27FC236}">
                <a16:creationId xmlns:a16="http://schemas.microsoft.com/office/drawing/2014/main" id="{1192D667-9B87-4F2B-B86E-8CD9F37275E3}"/>
              </a:ext>
            </a:extLst>
          </p:cNvPr>
          <p:cNvSpPr txBox="1"/>
          <p:nvPr/>
        </p:nvSpPr>
        <p:spPr>
          <a:xfrm>
            <a:off x="995005" y="857337"/>
            <a:ext cx="6145659" cy="5868273"/>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IN" sz="2400" b="1" dirty="0"/>
              <a:t>Why This Hybrid Model is Useful:</a:t>
            </a:r>
            <a:endParaRPr lang="en-IN" sz="2000" b="1" dirty="0">
              <a:solidFill>
                <a:srgbClr val="0E0E0E"/>
              </a:solidFill>
            </a:endParaRPr>
          </a:p>
          <a:p>
            <a:pPr>
              <a:spcBef>
                <a:spcPts val="900"/>
              </a:spcBef>
            </a:pPr>
            <a:endParaRPr lang="en-IN" sz="2000" b="1" i="1" dirty="0">
              <a:solidFill>
                <a:srgbClr val="0E0E0E"/>
              </a:solidFill>
              <a:latin typeface="Cambria Math" panose="02040503050406030204" pitchFamily="18" charset="0"/>
            </a:endParaRPr>
          </a:p>
          <a:p>
            <a:pPr marL="342900" indent="-342900">
              <a:buFont typeface="Wingdings" pitchFamily="2" charset="2"/>
              <a:buChar char="Ø"/>
            </a:pPr>
            <a:r>
              <a:rPr lang="en-IN" sz="2000" dirty="0"/>
              <a:t>GBM alone assumes prices follow a random walk, ignoring trader </a:t>
            </a:r>
            <a:r>
              <a:rPr lang="en-IN" sz="2000" dirty="0" err="1"/>
              <a:t>behavior</a:t>
            </a:r>
            <a:r>
              <a:rPr lang="en-IN" sz="2000" dirty="0"/>
              <a:t>.</a:t>
            </a:r>
          </a:p>
          <a:p>
            <a:pPr marL="342900" indent="-342900">
              <a:buFont typeface="Wingdings" pitchFamily="2" charset="2"/>
              <a:buChar char="Ø"/>
            </a:pPr>
            <a:r>
              <a:rPr lang="en-IN" sz="2000" dirty="0"/>
              <a:t>ABM alone simulates trader </a:t>
            </a:r>
            <a:r>
              <a:rPr lang="en-IN" sz="2000" dirty="0" err="1"/>
              <a:t>behavior</a:t>
            </a:r>
            <a:r>
              <a:rPr lang="en-IN" sz="2000" dirty="0"/>
              <a:t> but doesn’t incorporate stochastic processes.</a:t>
            </a:r>
          </a:p>
          <a:p>
            <a:pPr marL="342900" indent="-342900">
              <a:buFont typeface="Wingdings" pitchFamily="2" charset="2"/>
              <a:buChar char="Ø"/>
            </a:pPr>
            <a:r>
              <a:rPr lang="en-IN" sz="2000" dirty="0"/>
              <a:t>The hybrid model captures both randomness &amp; structured trading </a:t>
            </a:r>
            <a:r>
              <a:rPr lang="en-IN" sz="2000" dirty="0" err="1"/>
              <a:t>behavior</a:t>
            </a:r>
            <a:r>
              <a:rPr lang="en-IN" sz="2000" dirty="0"/>
              <a:t> → More realistic market simulation.</a:t>
            </a:r>
          </a:p>
          <a:p>
            <a:pPr>
              <a:spcBef>
                <a:spcPts val="900"/>
              </a:spcBef>
            </a:pPr>
            <a:endParaRPr lang="en-IN" sz="2000" b="1" dirty="0">
              <a:solidFill>
                <a:srgbClr val="0E0E0E"/>
              </a:solidFill>
            </a:endParaRPr>
          </a:p>
          <a:p>
            <a:pPr marL="342900" indent="-342900">
              <a:spcBef>
                <a:spcPts val="900"/>
              </a:spcBef>
              <a:buFont typeface="Arial" panose="020B0604020202020204" pitchFamily="34" charset="0"/>
              <a:buChar char="•"/>
            </a:pPr>
            <a:r>
              <a:rPr lang="en-IN" sz="2400" b="1" dirty="0"/>
              <a:t>How Markov Chains Work in This Model:</a:t>
            </a:r>
          </a:p>
          <a:p>
            <a:pPr>
              <a:spcBef>
                <a:spcPts val="900"/>
              </a:spcBef>
            </a:pPr>
            <a:endParaRPr lang="en-IN" sz="2000" b="1" dirty="0"/>
          </a:p>
          <a:p>
            <a:pPr marL="342900" indent="-342900">
              <a:spcBef>
                <a:spcPts val="900"/>
              </a:spcBef>
              <a:buFont typeface="Wingdings" pitchFamily="2" charset="2"/>
              <a:buChar char="Ø"/>
            </a:pPr>
            <a:r>
              <a:rPr lang="en-IN" sz="2000" dirty="0"/>
              <a:t>Chartist → Contrarian (If price trends reverse)</a:t>
            </a:r>
          </a:p>
          <a:p>
            <a:pPr marL="342900" indent="-342900">
              <a:spcBef>
                <a:spcPts val="900"/>
              </a:spcBef>
              <a:buFont typeface="Wingdings" pitchFamily="2" charset="2"/>
              <a:buChar char="Ø"/>
            </a:pPr>
            <a:r>
              <a:rPr lang="en-IN" sz="2000" dirty="0"/>
              <a:t>Fundamentalist → Noise Trader (If uncertainty rises)</a:t>
            </a:r>
          </a:p>
          <a:p>
            <a:pPr marL="342900" indent="-342900">
              <a:spcBef>
                <a:spcPts val="900"/>
              </a:spcBef>
              <a:buFont typeface="Wingdings" pitchFamily="2" charset="2"/>
              <a:buChar char="Ø"/>
            </a:pPr>
            <a:r>
              <a:rPr lang="en-IN" sz="2000" dirty="0"/>
              <a:t>Noise Trader → Fundamentalist (If volatility is too high)</a:t>
            </a:r>
          </a:p>
        </p:txBody>
      </p:sp>
    </p:spTree>
    <p:extLst>
      <p:ext uri="{BB962C8B-B14F-4D97-AF65-F5344CB8AC3E}">
        <p14:creationId xmlns:p14="http://schemas.microsoft.com/office/powerpoint/2010/main" val="1170261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99E65-D7D1-2E17-76D9-C42B307D6A1A}"/>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E506FE53-7CB8-5A39-A7E7-2E6243783AC0}"/>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A696697E-0DB7-F8BC-88D8-C6BAFC47912E}"/>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0F0D84B6-460A-C51C-E6C5-C18705C9FFC8}"/>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sz="1200" spc="-49" dirty="0">
                <a:latin typeface="Times New Roman"/>
                <a:cs typeface="Times New Roman"/>
              </a:rPr>
              <a:t>1</a:t>
            </a:r>
            <a:endParaRPr sz="1200" dirty="0">
              <a:latin typeface="Times New Roman"/>
              <a:cs typeface="Times New Roman"/>
            </a:endParaRPr>
          </a:p>
        </p:txBody>
      </p:sp>
      <p:sp>
        <p:nvSpPr>
          <p:cNvPr id="3" name="object 3">
            <a:extLst>
              <a:ext uri="{FF2B5EF4-FFF2-40B4-BE49-F238E27FC236}">
                <a16:creationId xmlns:a16="http://schemas.microsoft.com/office/drawing/2014/main" id="{4F8AF3BD-3F59-1E6E-54C2-CB1F325D5BC6}"/>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B9D2B35C-2CFE-547E-A23A-044A296B3FBE}"/>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6. Python Simulations</a:t>
            </a:r>
            <a:endParaRPr lang="en-IN" sz="2000" b="1" dirty="0">
              <a:latin typeface="Georgia" panose="02040502050405020303" pitchFamily="18" charset="0"/>
              <a:cs typeface="Georgia"/>
            </a:endParaRPr>
          </a:p>
        </p:txBody>
      </p:sp>
      <p:pic>
        <p:nvPicPr>
          <p:cNvPr id="5" name="Picture 4" descr="A screen shot of a computer program&#10;&#10;Description automatically generated">
            <a:extLst>
              <a:ext uri="{FF2B5EF4-FFF2-40B4-BE49-F238E27FC236}">
                <a16:creationId xmlns:a16="http://schemas.microsoft.com/office/drawing/2014/main" id="{5F8B5C59-52DF-D89A-4B8D-2AFEB703E9EC}"/>
              </a:ext>
            </a:extLst>
          </p:cNvPr>
          <p:cNvPicPr>
            <a:picLocks noChangeAspect="1"/>
          </p:cNvPicPr>
          <p:nvPr/>
        </p:nvPicPr>
        <p:blipFill>
          <a:blip r:embed="rId2"/>
          <a:stretch>
            <a:fillRect/>
          </a:stretch>
        </p:blipFill>
        <p:spPr>
          <a:xfrm>
            <a:off x="547959" y="1348808"/>
            <a:ext cx="6777395" cy="8584086"/>
          </a:xfrm>
          <a:prstGeom prst="rect">
            <a:avLst/>
          </a:prstGeom>
        </p:spPr>
      </p:pic>
    </p:spTree>
    <p:extLst>
      <p:ext uri="{BB962C8B-B14F-4D97-AF65-F5344CB8AC3E}">
        <p14:creationId xmlns:p14="http://schemas.microsoft.com/office/powerpoint/2010/main" val="1003625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1">
            <a:extLst>
              <a:ext uri="{FF2B5EF4-FFF2-40B4-BE49-F238E27FC236}">
                <a16:creationId xmlns:a16="http://schemas.microsoft.com/office/drawing/2014/main" id="{7B1B7BBE-02EF-48EB-9DFA-F7588B210929}"/>
              </a:ext>
            </a:extLst>
          </p:cNvPr>
          <p:cNvSpPr txBox="1"/>
          <p:nvPr/>
        </p:nvSpPr>
        <p:spPr>
          <a:xfrm>
            <a:off x="914400" y="1276456"/>
            <a:ext cx="5969635" cy="9058249"/>
          </a:xfrm>
          <a:prstGeom prst="rect">
            <a:avLst/>
          </a:prstGeom>
        </p:spPr>
        <p:txBody>
          <a:bodyPr vert="horz" wrap="square" lIns="0" tIns="12065" rIns="0" bIns="0" rtlCol="0">
            <a:spAutoFit/>
          </a:bodyPr>
          <a:lstStyle/>
          <a:p>
            <a:pPr marL="235560" indent="-222861">
              <a:spcBef>
                <a:spcPts val="95"/>
              </a:spcBef>
              <a:buAutoNum type="arabicPlain"/>
              <a:tabLst>
                <a:tab pos="235560" algn="l"/>
                <a:tab pos="5869928" algn="l"/>
              </a:tabLst>
            </a:pPr>
            <a:r>
              <a:rPr lang="en-US" sz="1200" b="1" spc="-10" dirty="0">
                <a:latin typeface="Georgia"/>
                <a:cs typeface="Georgia"/>
                <a:hlinkClick r:id="" action="ppaction://hlinkshowjump?jump=nextslide"/>
              </a:rPr>
              <a:t>Abstract</a:t>
            </a:r>
            <a:r>
              <a:rPr sz="1200" b="1" dirty="0">
                <a:latin typeface="Georgia"/>
                <a:cs typeface="Georgia"/>
              </a:rPr>
              <a:t>	</a:t>
            </a:r>
            <a:r>
              <a:rPr lang="en-US" sz="1200" b="1" spc="-49" dirty="0">
                <a:latin typeface="Georgia"/>
                <a:cs typeface="Georgia"/>
              </a:rPr>
              <a:t>3</a:t>
            </a:r>
          </a:p>
          <a:p>
            <a:pPr marL="235560" indent="-222861">
              <a:spcBef>
                <a:spcPts val="95"/>
              </a:spcBef>
              <a:buAutoNum type="arabicPlain"/>
              <a:tabLst>
                <a:tab pos="235560" algn="l"/>
                <a:tab pos="5869928" algn="l"/>
              </a:tabLst>
            </a:pPr>
            <a:endParaRPr lang="en-US" sz="1200" b="1" spc="-49" dirty="0">
              <a:latin typeface="Georgia"/>
              <a:cs typeface="Georgia"/>
            </a:endParaRPr>
          </a:p>
          <a:p>
            <a:pPr marL="235560" indent="-222861">
              <a:spcBef>
                <a:spcPts val="95"/>
              </a:spcBef>
              <a:buAutoNum type="arabicPlain"/>
              <a:tabLst>
                <a:tab pos="235560" algn="l"/>
                <a:tab pos="5869928" algn="l"/>
              </a:tabLst>
            </a:pPr>
            <a:r>
              <a:rPr lang="en-IN" sz="1200" b="1" spc="-49" dirty="0">
                <a:latin typeface="Georgia"/>
                <a:cs typeface="Georgia"/>
                <a:hlinkClick r:id="rId2" action="ppaction://hlinksldjump"/>
              </a:rPr>
              <a:t>Introduction</a:t>
            </a:r>
            <a:r>
              <a:rPr lang="en-IN" sz="1200" b="1" spc="-49" dirty="0">
                <a:latin typeface="Georgia"/>
                <a:cs typeface="Georgia"/>
              </a:rPr>
              <a:t>	4</a:t>
            </a:r>
          </a:p>
          <a:p>
            <a:pPr marL="12699">
              <a:spcBef>
                <a:spcPts val="95"/>
              </a:spcBef>
              <a:tabLst>
                <a:tab pos="235560" algn="l"/>
                <a:tab pos="5869928" algn="l"/>
              </a:tabLst>
            </a:pPr>
            <a:r>
              <a:rPr lang="en-IN" sz="1200" b="1" spc="-49" dirty="0">
                <a:latin typeface="Georgia"/>
                <a:cs typeface="Times New Roman"/>
              </a:rPr>
              <a:t>	</a:t>
            </a:r>
            <a:r>
              <a:rPr lang="en-IN" sz="1200" b="1" spc="-49" dirty="0">
                <a:latin typeface="Times New Roman" panose="02020603050405020304" pitchFamily="18" charset="0"/>
                <a:cs typeface="Times New Roman" panose="02020603050405020304" pitchFamily="18" charset="0"/>
              </a:rPr>
              <a:t>a.  </a:t>
            </a:r>
            <a:r>
              <a:rPr lang="en-IN" sz="1200" b="1" spc="-49" dirty="0">
                <a:latin typeface="Times New Roman" panose="02020603050405020304" pitchFamily="18" charset="0"/>
                <a:cs typeface="Times New Roman" panose="02020603050405020304" pitchFamily="18" charset="0"/>
                <a:hlinkClick r:id="rId2" action="ppaction://hlinksldjump"/>
              </a:rPr>
              <a:t>Background and Motivation</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5"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p>
          <a:p>
            <a:pPr marL="12699">
              <a:spcBef>
                <a:spcPts val="95"/>
              </a:spcBef>
              <a:tabLst>
                <a:tab pos="235560" algn="l"/>
                <a:tab pos="5869928" algn="l"/>
              </a:tabLst>
            </a:pPr>
            <a:r>
              <a:rPr lang="en-IN" sz="1200" b="1" spc="-49" dirty="0">
                <a:latin typeface="Georgia"/>
                <a:cs typeface="Times New Roman"/>
              </a:rPr>
              <a:t>	</a:t>
            </a:r>
            <a:r>
              <a:rPr lang="en-IN" sz="1200" b="1" spc="-49" dirty="0">
                <a:latin typeface="Times New Roman" panose="02020603050405020304" pitchFamily="18" charset="0"/>
                <a:cs typeface="Times New Roman" panose="02020603050405020304" pitchFamily="18" charset="0"/>
              </a:rPr>
              <a:t>b.  </a:t>
            </a:r>
            <a:r>
              <a:rPr lang="en-IN" sz="1200" b="1" spc="-49" dirty="0">
                <a:latin typeface="Times New Roman" panose="02020603050405020304" pitchFamily="18" charset="0"/>
                <a:cs typeface="Times New Roman" panose="02020603050405020304" pitchFamily="18" charset="0"/>
                <a:hlinkClick r:id="rId2" action="ppaction://hlinksldjump"/>
              </a:rPr>
              <a:t>Objective of the Project</a:t>
            </a:r>
            <a:r>
              <a:rPr lang="en-IN" sz="1200" b="1" spc="-49" dirty="0">
                <a:latin typeface="Times New Roman"/>
                <a:cs typeface="Times New Roman"/>
                <a:hlinkClick r:id="rId2" action="ppaction://hlinksldjump"/>
              </a:rPr>
              <a:t> </a:t>
            </a:r>
            <a:r>
              <a:rPr lang="en-IN" sz="1200" spc="330" dirty="0">
                <a:latin typeface="Times New Roman"/>
                <a:cs typeface="Times New Roman"/>
                <a:hlinkClick r:id="rId2" action="ppaction://hlinksldjump"/>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5"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 . .  </a:t>
            </a:r>
          </a:p>
          <a:p>
            <a:pPr marL="12699">
              <a:spcBef>
                <a:spcPts val="95"/>
              </a:spcBef>
              <a:tabLst>
                <a:tab pos="235560" algn="l"/>
                <a:tab pos="5869928" algn="l"/>
              </a:tabLst>
            </a:pPr>
            <a:r>
              <a:rPr lang="en-IN" sz="1200" b="1" spc="-49" dirty="0">
                <a:latin typeface="Times New Roman" panose="02020603050405020304" pitchFamily="18" charset="0"/>
                <a:cs typeface="Times New Roman" panose="02020603050405020304" pitchFamily="18" charset="0"/>
              </a:rPr>
              <a:t>	c.  </a:t>
            </a:r>
            <a:r>
              <a:rPr lang="en-IN" sz="1200" b="1" spc="-49" dirty="0">
                <a:latin typeface="Times New Roman" panose="02020603050405020304" pitchFamily="18" charset="0"/>
                <a:cs typeface="Times New Roman" panose="02020603050405020304" pitchFamily="18" charset="0"/>
                <a:hlinkClick r:id="rId3" action="ppaction://hlinksldjump"/>
              </a:rPr>
              <a:t>Methodology</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5"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a:t>
            </a:r>
            <a:r>
              <a:rPr lang="en-IN" sz="1200" spc="330" dirty="0">
                <a:latin typeface="Times New Roman" panose="02020603050405020304" pitchFamily="18" charset="0"/>
                <a:cs typeface="Times New Roman" panose="02020603050405020304" pitchFamily="18" charset="0"/>
              </a:rPr>
              <a:t> . . . . . . . </a:t>
            </a:r>
          </a:p>
          <a:p>
            <a:pPr marL="12699">
              <a:spcBef>
                <a:spcPts val="95"/>
              </a:spcBef>
              <a:tabLst>
                <a:tab pos="235560" algn="l"/>
                <a:tab pos="5869928" algn="l"/>
              </a:tabLst>
            </a:pPr>
            <a:endParaRPr lang="en-IN" sz="1200" b="1" spc="330" dirty="0">
              <a:latin typeface="Times New Roman"/>
              <a:cs typeface="Times New Roman"/>
            </a:endParaRPr>
          </a:p>
          <a:p>
            <a:pPr marL="12699">
              <a:spcBef>
                <a:spcPts val="95"/>
              </a:spcBef>
              <a:tabLst>
                <a:tab pos="235560" algn="l"/>
                <a:tab pos="5869928" algn="l"/>
              </a:tabLst>
            </a:pPr>
            <a:r>
              <a:rPr lang="en-IN" sz="1200" b="1" spc="330" dirty="0">
                <a:latin typeface="Times New Roman"/>
                <a:cs typeface="Times New Roman"/>
              </a:rPr>
              <a:t>3</a:t>
            </a:r>
            <a:r>
              <a:rPr lang="en-US" sz="1200" b="1" spc="-10" dirty="0">
                <a:latin typeface="Georgia"/>
                <a:cs typeface="Georgia"/>
              </a:rPr>
              <a:t>  </a:t>
            </a:r>
            <a:r>
              <a:rPr lang="en-US" sz="1200" b="1" spc="-10" dirty="0">
                <a:latin typeface="Georgia"/>
                <a:cs typeface="Georgia"/>
                <a:hlinkClick r:id="rId4" action="ppaction://hlinksldjump"/>
              </a:rPr>
              <a:t>Stochastic Models</a:t>
            </a:r>
            <a:r>
              <a:rPr lang="en-US" sz="1200" b="1" dirty="0">
                <a:latin typeface="Georgia"/>
                <a:cs typeface="Georgia"/>
              </a:rPr>
              <a:t>	</a:t>
            </a:r>
            <a:r>
              <a:rPr lang="en-US" sz="1200" b="1" spc="-49" dirty="0">
                <a:latin typeface="Georgia"/>
                <a:cs typeface="Georgia"/>
              </a:rPr>
              <a:t>6</a:t>
            </a:r>
          </a:p>
          <a:p>
            <a:pPr marL="12699">
              <a:spcBef>
                <a:spcPts val="95"/>
              </a:spcBef>
              <a:tabLst>
                <a:tab pos="235560" algn="l"/>
                <a:tab pos="5869928" algn="l"/>
              </a:tabLst>
            </a:pPr>
            <a:r>
              <a:rPr lang="en-US" sz="1200" b="1" spc="-49" dirty="0">
                <a:latin typeface="Georgia"/>
                <a:cs typeface="Times New Roman"/>
              </a:rPr>
              <a:t>	a.  </a:t>
            </a:r>
            <a:r>
              <a:rPr lang="en-US" sz="1200" b="1" spc="-49" dirty="0">
                <a:latin typeface="Times New Roman"/>
                <a:cs typeface="Times New Roman"/>
                <a:hlinkClick r:id="rId4" action="ppaction://hlinksldjump"/>
              </a:rPr>
              <a:t>Introduction</a:t>
            </a:r>
            <a:r>
              <a:rPr lang="en-US" sz="1200" spc="10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 . . . . </a:t>
            </a:r>
          </a:p>
          <a:p>
            <a:pPr marL="12699">
              <a:spcBef>
                <a:spcPts val="95"/>
              </a:spcBef>
              <a:tabLst>
                <a:tab pos="235560" algn="l"/>
                <a:tab pos="5869928" algn="l"/>
              </a:tabLst>
            </a:pPr>
            <a:r>
              <a:rPr lang="en-US" sz="1200" b="1" spc="-49" dirty="0">
                <a:latin typeface="Georgia"/>
                <a:cs typeface="Times New Roman"/>
              </a:rPr>
              <a:t>	b.  </a:t>
            </a:r>
            <a:r>
              <a:rPr lang="en-US" sz="1200" b="1" spc="-49" dirty="0">
                <a:latin typeface="Times New Roman"/>
                <a:cs typeface="Times New Roman"/>
                <a:hlinkClick r:id="rId4" action="ppaction://hlinksldjump"/>
              </a:rPr>
              <a:t>Why Are They Important</a:t>
            </a:r>
            <a:r>
              <a:rPr lang="en-US" sz="1200" spc="105" dirty="0">
                <a:latin typeface="Times New Roman"/>
                <a:cs typeface="Times New Roman"/>
                <a:hlinkClick r:id="rId4" action="ppaction://hlinksldjump"/>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a:t>
            </a:r>
            <a:r>
              <a:rPr lang="en-US" sz="1200" b="1" spc="-49" dirty="0">
                <a:latin typeface="Times New Roman" panose="02020603050405020304" pitchFamily="18" charset="0"/>
                <a:cs typeface="Times New Roman" panose="02020603050405020304" pitchFamily="18" charset="0"/>
              </a:rPr>
              <a:t>	     3.1  </a:t>
            </a:r>
            <a:r>
              <a:rPr lang="en-US" sz="1200" b="1" spc="-49" dirty="0">
                <a:latin typeface="Times New Roman" panose="02020603050405020304" pitchFamily="18" charset="0"/>
                <a:cs typeface="Times New Roman" panose="02020603050405020304" pitchFamily="18" charset="0"/>
                <a:hlinkClick r:id="rId5" action="ppaction://hlinksldjump"/>
              </a:rPr>
              <a:t>Geometric Brownian Motion</a:t>
            </a:r>
            <a:r>
              <a:rPr lang="en-US" sz="1200" dirty="0">
                <a:latin typeface="Times New Roman" panose="02020603050405020304" pitchFamily="18" charset="0"/>
                <a:cs typeface="Times New Roman" panose="02020603050405020304" pitchFamily="18" charset="0"/>
                <a:hlinkClick r:id="rId5" action="ppaction://hlinksldjump"/>
              </a:rPr>
              <a:t>.</a:t>
            </a:r>
            <a:r>
              <a:rPr lang="en-US" sz="1200" spc="330" dirty="0">
                <a:latin typeface="Times New Roman" panose="02020603050405020304" pitchFamily="18" charset="0"/>
                <a:cs typeface="Times New Roman" panose="02020603050405020304" pitchFamily="18" charset="0"/>
                <a:hlinkClick r:id="rId5" action="ppaction://hlinksldjump"/>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endParaRPr lang="en-US" sz="1200" spc="330"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US" sz="1200" b="1" spc="-49" dirty="0">
                <a:latin typeface="Times New Roman" panose="02020603050405020304" pitchFamily="18" charset="0"/>
                <a:cs typeface="Times New Roman" panose="02020603050405020304" pitchFamily="18" charset="0"/>
              </a:rPr>
              <a:t>a. </a:t>
            </a:r>
            <a:r>
              <a:rPr lang="en-US" sz="1200" b="1" spc="-49" dirty="0">
                <a:latin typeface="Times New Roman" panose="02020603050405020304" pitchFamily="18" charset="0"/>
                <a:cs typeface="Times New Roman" panose="02020603050405020304" pitchFamily="18" charset="0"/>
                <a:hlinkClick r:id="rId4" action="ppaction://hlinksldjump"/>
              </a:rPr>
              <a:t> Introduction</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US" sz="1200" spc="330" dirty="0">
                <a:latin typeface="Times New Roman" panose="02020603050405020304" pitchFamily="18" charset="0"/>
                <a:cs typeface="Times New Roman" panose="02020603050405020304" pitchFamily="18" charset="0"/>
              </a:rPr>
              <a:t>	</a:t>
            </a:r>
          </a:p>
          <a:p>
            <a:pPr marL="12699">
              <a:spcBef>
                <a:spcPts val="95"/>
              </a:spcBef>
              <a:tabLst>
                <a:tab pos="235560" algn="l"/>
                <a:tab pos="5869928" algn="l"/>
              </a:tabLst>
            </a:pPr>
            <a:r>
              <a:rPr lang="en-US" sz="1200" b="1" spc="-10" dirty="0">
                <a:latin typeface="Georgia"/>
                <a:cs typeface="Georgia"/>
              </a:rPr>
              <a:t>	</a:t>
            </a:r>
            <a:r>
              <a:rPr lang="en-US" sz="1200" spc="330" dirty="0">
                <a:latin typeface="Times New Roman" panose="02020603050405020304" pitchFamily="18" charset="0"/>
                <a:cs typeface="Times New Roman" panose="02020603050405020304" pitchFamily="18" charset="0"/>
              </a:rPr>
              <a:t>     </a:t>
            </a:r>
            <a:r>
              <a:rPr lang="en-US" sz="1200" b="1" spc="-49" dirty="0">
                <a:latin typeface="Times New Roman" panose="02020603050405020304" pitchFamily="18" charset="0"/>
                <a:cs typeface="Times New Roman" panose="02020603050405020304" pitchFamily="18" charset="0"/>
              </a:rPr>
              <a:t>b.  </a:t>
            </a:r>
            <a:r>
              <a:rPr lang="en-US" sz="1200" b="1" spc="-49" dirty="0">
                <a:latin typeface="Times New Roman" panose="02020603050405020304" pitchFamily="18" charset="0"/>
                <a:cs typeface="Times New Roman" panose="02020603050405020304" pitchFamily="18" charset="0"/>
                <a:hlinkClick r:id="rId4" action="ppaction://hlinksldjump"/>
              </a:rPr>
              <a:t>Key Equation</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endParaRPr lang="en-US" sz="1200" spc="330"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US" sz="1200" b="1" spc="-49" dirty="0">
                <a:latin typeface="Times New Roman" panose="02020603050405020304" pitchFamily="18" charset="0"/>
                <a:cs typeface="Times New Roman" panose="02020603050405020304" pitchFamily="18" charset="0"/>
              </a:rPr>
              <a:t>c.  </a:t>
            </a:r>
            <a:r>
              <a:rPr lang="en-US" sz="1200" b="1" spc="-49" dirty="0">
                <a:latin typeface="Times New Roman" panose="02020603050405020304" pitchFamily="18" charset="0"/>
                <a:cs typeface="Times New Roman" panose="02020603050405020304" pitchFamily="18" charset="0"/>
                <a:hlinkClick r:id="rId4" action="ppaction://hlinksldjump"/>
              </a:rPr>
              <a:t>Highlights</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endParaRPr lang="en-US" sz="1200" spc="330"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6" action="ppaction://hlinksldjump"/>
              </a:rPr>
              <a:t>Python Simulations (GBM):</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IN" sz="1200" b="1" spc="330" dirty="0">
                <a:latin typeface="Georgia" panose="02040502050405020303" pitchFamily="18" charset="0"/>
                <a:cs typeface="Times New Roman" panose="02020603050405020304" pitchFamily="18" charset="0"/>
              </a:rPr>
              <a:t> </a:t>
            </a: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7" action="ppaction://hlinksldjump"/>
              </a:rPr>
              <a:t>Python Simulations Output (GBM):</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10" dirty="0">
                <a:latin typeface="Times New Roman" panose="02020603050405020304" pitchFamily="18" charset="0"/>
                <a:cs typeface="Times New Roman" panose="02020603050405020304" pitchFamily="18" charset="0"/>
              </a:rPr>
              <a:t>	   3.2 </a:t>
            </a:r>
            <a:r>
              <a:rPr lang="en-US" sz="1200" b="1" spc="-49" dirty="0">
                <a:latin typeface="Times New Roman" panose="02020603050405020304" pitchFamily="18" charset="0"/>
                <a:cs typeface="Times New Roman" panose="02020603050405020304" pitchFamily="18" charset="0"/>
                <a:hlinkClick r:id="rId8" action="ppaction://hlinksldjump"/>
              </a:rPr>
              <a:t>Heston Model (Stochastic Volatility)</a:t>
            </a:r>
            <a:endParaRPr lang="en-US" sz="1200" b="1" spc="-49"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49" dirty="0">
                <a:latin typeface="Georgia"/>
                <a:cs typeface="Times New Roman"/>
              </a:rPr>
              <a:t>	             </a:t>
            </a:r>
            <a:r>
              <a:rPr lang="en-US" sz="1200" b="1" spc="-49" dirty="0">
                <a:latin typeface="Times New Roman" panose="02020603050405020304" pitchFamily="18" charset="0"/>
                <a:cs typeface="Times New Roman" panose="02020603050405020304" pitchFamily="18" charset="0"/>
              </a:rPr>
              <a:t>a.  </a:t>
            </a:r>
            <a:r>
              <a:rPr lang="en-US" sz="1200" b="1" spc="-49" dirty="0">
                <a:latin typeface="Times New Roman" panose="02020603050405020304" pitchFamily="18" charset="0"/>
                <a:cs typeface="Times New Roman" panose="02020603050405020304" pitchFamily="18" charset="0"/>
                <a:hlinkClick r:id="rId8" action="ppaction://hlinksldjump"/>
              </a:rPr>
              <a:t>Introduction</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US" sz="1200" spc="330" dirty="0">
                <a:latin typeface="Times New Roman" panose="02020603050405020304" pitchFamily="18" charset="0"/>
                <a:cs typeface="Times New Roman" panose="02020603050405020304" pitchFamily="18" charset="0"/>
              </a:rPr>
              <a:t>	</a:t>
            </a:r>
          </a:p>
          <a:p>
            <a:pPr marL="12699">
              <a:spcBef>
                <a:spcPts val="95"/>
              </a:spcBef>
              <a:tabLst>
                <a:tab pos="235560" algn="l"/>
                <a:tab pos="5869928" algn="l"/>
              </a:tabLst>
            </a:pPr>
            <a:r>
              <a:rPr lang="en-US" sz="1200" b="1" spc="-10" dirty="0">
                <a:latin typeface="Times New Roman" panose="02020603050405020304" pitchFamily="18" charset="0"/>
                <a:cs typeface="Times New Roman" panose="02020603050405020304" pitchFamily="18" charset="0"/>
              </a:rPr>
              <a:t>	</a:t>
            </a:r>
            <a:r>
              <a:rPr lang="en-US" sz="1200" spc="330" dirty="0">
                <a:latin typeface="Times New Roman" panose="02020603050405020304" pitchFamily="18" charset="0"/>
                <a:cs typeface="Times New Roman" panose="02020603050405020304" pitchFamily="18" charset="0"/>
              </a:rPr>
              <a:t>     </a:t>
            </a:r>
            <a:r>
              <a:rPr lang="en-US" sz="1200" b="1" spc="-49" dirty="0">
                <a:latin typeface="Times New Roman" panose="02020603050405020304" pitchFamily="18" charset="0"/>
                <a:cs typeface="Times New Roman" panose="02020603050405020304" pitchFamily="18" charset="0"/>
              </a:rPr>
              <a:t>b.  </a:t>
            </a:r>
            <a:r>
              <a:rPr lang="en-US" sz="1200" b="1" spc="-49" dirty="0">
                <a:latin typeface="Times New Roman" panose="02020603050405020304" pitchFamily="18" charset="0"/>
                <a:cs typeface="Times New Roman" panose="02020603050405020304" pitchFamily="18" charset="0"/>
                <a:hlinkClick r:id="rId8" action="ppaction://hlinksldjump"/>
              </a:rPr>
              <a:t>Key Equation</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 . </a:t>
            </a:r>
          </a:p>
          <a:p>
            <a:pPr marL="12699">
              <a:spcBef>
                <a:spcPts val="95"/>
              </a:spcBef>
              <a:tabLst>
                <a:tab pos="235560" algn="l"/>
                <a:tab pos="5869928" algn="l"/>
              </a:tabLst>
            </a:pP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9" action="ppaction://hlinksldjump"/>
              </a:rPr>
              <a:t>Python Simulations (</a:t>
            </a:r>
            <a:r>
              <a:rPr lang="en-US" sz="1200" b="1" spc="-49" dirty="0">
                <a:latin typeface="Times New Roman" panose="02020603050405020304" pitchFamily="18" charset="0"/>
                <a:cs typeface="Times New Roman" panose="02020603050405020304" pitchFamily="18" charset="0"/>
                <a:hlinkClick r:id="rId9" action="ppaction://hlinksldjump"/>
              </a:rPr>
              <a:t>Heston</a:t>
            </a:r>
            <a:r>
              <a:rPr lang="en-IN" sz="1200" b="1" dirty="0">
                <a:latin typeface="Times New Roman" panose="02020603050405020304" pitchFamily="18" charset="0"/>
                <a:cs typeface="Times New Roman" panose="02020603050405020304" pitchFamily="18" charset="0"/>
                <a:hlinkClick r:id="rId9" action="ppaction://hlinksldjump"/>
              </a:rPr>
              <a:t>):</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IN" sz="1200" b="1" spc="330" dirty="0">
                <a:latin typeface="Georgia" panose="02040502050405020303" pitchFamily="18" charset="0"/>
                <a:cs typeface="Times New Roman" panose="02020603050405020304" pitchFamily="18" charset="0"/>
              </a:rPr>
              <a:t> </a:t>
            </a: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10" action="ppaction://hlinksldjump"/>
              </a:rPr>
              <a:t>Python Simulations Output (</a:t>
            </a:r>
            <a:r>
              <a:rPr lang="en-US" sz="1200" b="1" spc="-49" dirty="0">
                <a:latin typeface="Times New Roman" panose="02020603050405020304" pitchFamily="18" charset="0"/>
                <a:cs typeface="Times New Roman" panose="02020603050405020304" pitchFamily="18" charset="0"/>
                <a:hlinkClick r:id="rId10" action="ppaction://hlinksldjump"/>
              </a:rPr>
              <a:t>Heston</a:t>
            </a:r>
            <a:r>
              <a:rPr lang="en-IN" sz="1200" b="1" dirty="0">
                <a:latin typeface="Times New Roman" panose="02020603050405020304" pitchFamily="18" charset="0"/>
                <a:cs typeface="Times New Roman" panose="02020603050405020304" pitchFamily="18" charset="0"/>
                <a:hlinkClick r:id="rId10" action="ppaction://hlinksldjump"/>
              </a:rPr>
              <a:t>):</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IN" sz="1200" b="1" spc="330" dirty="0">
                <a:latin typeface="Times New Roman"/>
                <a:cs typeface="Times New Roman"/>
              </a:rPr>
              <a:t>4</a:t>
            </a:r>
            <a:r>
              <a:rPr lang="en-US" sz="1200" b="1" spc="-10" dirty="0">
                <a:latin typeface="Georgia"/>
                <a:cs typeface="Georgia"/>
              </a:rPr>
              <a:t>  </a:t>
            </a:r>
            <a:r>
              <a:rPr lang="en-US" sz="1200" b="1" spc="-10" dirty="0">
                <a:latin typeface="Georgia"/>
                <a:cs typeface="Georgia"/>
                <a:hlinkClick r:id="rId11" action="ppaction://hlinksldjump"/>
              </a:rPr>
              <a:t>Introduction to Agent Based Modelling (ABM)</a:t>
            </a:r>
            <a:r>
              <a:rPr lang="en-US" sz="1200" b="1" spc="-10" dirty="0">
                <a:latin typeface="Georgia"/>
                <a:cs typeface="Georgia"/>
              </a:rPr>
              <a:t>                                                       </a:t>
            </a:r>
            <a:r>
              <a:rPr lang="en-US" sz="1200" b="1" spc="-49" dirty="0">
                <a:latin typeface="Georgia"/>
                <a:cs typeface="Georgia"/>
              </a:rPr>
              <a:t>13</a:t>
            </a:r>
          </a:p>
          <a:p>
            <a:pPr marL="12699">
              <a:spcBef>
                <a:spcPts val="95"/>
              </a:spcBef>
              <a:tabLst>
                <a:tab pos="235560" algn="l"/>
                <a:tab pos="5869928" algn="l"/>
              </a:tabLst>
            </a:pPr>
            <a:r>
              <a:rPr lang="en-US" sz="1200" b="1" spc="-49" dirty="0">
                <a:latin typeface="Times New Roman" panose="02020603050405020304" pitchFamily="18" charset="0"/>
                <a:cs typeface="Times New Roman" panose="02020603050405020304" pitchFamily="18" charset="0"/>
              </a:rPr>
              <a:t>	a.  </a:t>
            </a:r>
            <a:r>
              <a:rPr lang="en-US" sz="1200" b="1" spc="-49" dirty="0">
                <a:latin typeface="Times New Roman" panose="02020603050405020304" pitchFamily="18" charset="0"/>
                <a:cs typeface="Times New Roman" panose="02020603050405020304" pitchFamily="18" charset="0"/>
                <a:hlinkClick r:id="rId11" action="ppaction://hlinksldjump"/>
              </a:rPr>
              <a:t>What is ABM?</a:t>
            </a:r>
            <a:r>
              <a:rPr lang="en-US" sz="1200" spc="105" dirty="0">
                <a:latin typeface="Times New Roman" panose="02020603050405020304" pitchFamily="18" charset="0"/>
                <a:cs typeface="Times New Roman" panose="02020603050405020304" pitchFamily="18" charset="0"/>
                <a:hlinkClick r:id="rId11" action="ppaction://hlinksldjump"/>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5"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 . . . . .</a:t>
            </a:r>
          </a:p>
          <a:p>
            <a:pPr marL="12699">
              <a:spcBef>
                <a:spcPts val="95"/>
              </a:spcBef>
              <a:tabLst>
                <a:tab pos="235560" algn="l"/>
                <a:tab pos="5869928" algn="l"/>
              </a:tabLst>
            </a:pPr>
            <a:r>
              <a:rPr lang="en-US" sz="1200" b="1" spc="-49" dirty="0">
                <a:latin typeface="Georgia"/>
                <a:cs typeface="Times New Roman"/>
              </a:rPr>
              <a:t>	b.  </a:t>
            </a:r>
            <a:r>
              <a:rPr lang="en-US" sz="1200" b="1" spc="-49" dirty="0">
                <a:latin typeface="Times New Roman"/>
                <a:cs typeface="Times New Roman"/>
                <a:hlinkClick r:id="rId11" action="ppaction://hlinksldjump"/>
              </a:rPr>
              <a:t>Purpose</a:t>
            </a:r>
            <a:r>
              <a:rPr lang="en-US" sz="1200" spc="10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 . .</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endParaRPr lang="en-US" sz="1200" spc="330" dirty="0">
              <a:latin typeface="Times New Roman"/>
              <a:cs typeface="Times New Roman"/>
            </a:endParaRPr>
          </a:p>
          <a:p>
            <a:pPr marL="12699">
              <a:spcBef>
                <a:spcPts val="95"/>
              </a:spcBef>
              <a:tabLst>
                <a:tab pos="235560" algn="l"/>
                <a:tab pos="5869928" algn="l"/>
              </a:tabLst>
            </a:pPr>
            <a:r>
              <a:rPr lang="en-US" sz="1200" b="1" spc="-49" dirty="0">
                <a:latin typeface="Georgia"/>
                <a:cs typeface="Times New Roman"/>
              </a:rPr>
              <a:t>	c</a:t>
            </a:r>
            <a:r>
              <a:rPr lang="en-US" sz="1200" b="1" spc="-49" dirty="0">
                <a:latin typeface="Georgia" panose="02040502050405020303" pitchFamily="18" charset="0"/>
                <a:cs typeface="Times New Roman"/>
              </a:rPr>
              <a:t>.  </a:t>
            </a:r>
            <a:r>
              <a:rPr lang="en-US" sz="1200" b="1" spc="-49" dirty="0">
                <a:latin typeface="Times New Roman" panose="02020603050405020304" pitchFamily="18" charset="0"/>
                <a:cs typeface="Times New Roman" panose="02020603050405020304" pitchFamily="18" charset="0"/>
                <a:hlinkClick r:id="rId11" action="ppaction://hlinksldjump"/>
              </a:rPr>
              <a:t>Agent Type</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 . .</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r>
              <a:rPr lang="en-IN" sz="1200" dirty="0">
                <a:latin typeface="Times New Roman"/>
                <a:cs typeface="Times New Roman"/>
              </a:rPr>
              <a:t>.</a:t>
            </a:r>
            <a:r>
              <a:rPr lang="en-IN" sz="1200" spc="330" dirty="0">
                <a:latin typeface="Times New Roman"/>
                <a:cs typeface="Times New Roman"/>
              </a:rPr>
              <a:t> </a:t>
            </a:r>
            <a:endParaRPr lang="en-US" sz="1200" spc="330" dirty="0">
              <a:latin typeface="Times New Roman"/>
              <a:cs typeface="Times New Roman"/>
            </a:endParaRPr>
          </a:p>
          <a:p>
            <a:pPr marL="12699">
              <a:spcBef>
                <a:spcPts val="95"/>
              </a:spcBef>
              <a:tabLst>
                <a:tab pos="235560" algn="l"/>
                <a:tab pos="5869928" algn="l"/>
              </a:tabLst>
            </a:pPr>
            <a:r>
              <a:rPr lang="en-US" sz="1200" b="1" spc="-49" dirty="0">
                <a:latin typeface="Georgia"/>
                <a:cs typeface="Times New Roman"/>
              </a:rPr>
              <a:t>       d</a:t>
            </a:r>
            <a:r>
              <a:rPr lang="en-US" sz="1200" b="1" spc="-49" dirty="0">
                <a:latin typeface="Georgia" panose="02040502050405020303" pitchFamily="18" charset="0"/>
                <a:cs typeface="Times New Roman"/>
              </a:rPr>
              <a:t>.  </a:t>
            </a:r>
            <a:r>
              <a:rPr lang="en-US" sz="1200" b="1" spc="-49" dirty="0">
                <a:latin typeface="Times New Roman" panose="02020603050405020304" pitchFamily="18" charset="0"/>
                <a:cs typeface="Times New Roman" panose="02020603050405020304" pitchFamily="18" charset="0"/>
                <a:hlinkClick r:id="rId12" action="ppaction://hlinksldjump"/>
              </a:rPr>
              <a:t>Agent Characteristics</a:t>
            </a:r>
            <a:r>
              <a:rPr lang="en-US" sz="1200" dirty="0">
                <a:latin typeface="Times New Roman" panose="02020603050405020304" pitchFamily="18" charset="0"/>
                <a:cs typeface="Times New Roman" panose="02020603050405020304" pitchFamily="18" charset="0"/>
                <a:hlinkClick r:id="rId12" action="ppaction://hlinksldjump"/>
              </a:rPr>
              <a:t>.</a:t>
            </a:r>
            <a:r>
              <a:rPr lang="en-US" sz="1200" spc="330" dirty="0">
                <a:latin typeface="Times New Roman" panose="02020603050405020304" pitchFamily="18" charset="0"/>
                <a:cs typeface="Times New Roman" panose="02020603050405020304" pitchFamily="18" charset="0"/>
                <a:hlinkClick r:id="rId12" action="ppaction://hlinksldjump"/>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 .</a:t>
            </a:r>
            <a:endParaRPr lang="en-US" sz="1200" b="1" spc="-49"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49" dirty="0">
                <a:latin typeface="Georgia"/>
                <a:cs typeface="Times New Roman"/>
              </a:rPr>
              <a:t>       e</a:t>
            </a:r>
            <a:r>
              <a:rPr lang="en-US" sz="1200" b="1" spc="-49" dirty="0">
                <a:latin typeface="Georgia" panose="02040502050405020303" pitchFamily="18" charset="0"/>
                <a:cs typeface="Times New Roman"/>
              </a:rPr>
              <a:t>.  </a:t>
            </a:r>
            <a:r>
              <a:rPr lang="en-US" sz="1200" b="1" spc="-49" dirty="0">
                <a:latin typeface="Times New Roman" panose="02020603050405020304" pitchFamily="18" charset="0"/>
                <a:cs typeface="Times New Roman" panose="02020603050405020304" pitchFamily="18" charset="0"/>
                <a:hlinkClick r:id="rId12" action="ppaction://hlinksldjump"/>
              </a:rPr>
              <a:t>Application of ABM in Finance, Why is ABM Useful?</a:t>
            </a:r>
            <a:r>
              <a:rPr lang="en-US" sz="1200" dirty="0">
                <a:latin typeface="Times New Roman" panose="02020603050405020304" pitchFamily="18" charset="0"/>
                <a:cs typeface="Times New Roman" panose="02020603050405020304" pitchFamily="18" charset="0"/>
                <a:hlinkClick r:id="rId12" action="ppaction://hlinksldjump"/>
              </a:rPr>
              <a:t>.</a:t>
            </a:r>
            <a:r>
              <a:rPr lang="en-US" sz="1200" spc="330" dirty="0">
                <a:latin typeface="Times New Roman" panose="02020603050405020304" pitchFamily="18" charset="0"/>
                <a:cs typeface="Times New Roman" panose="02020603050405020304" pitchFamily="18" charset="0"/>
                <a:hlinkClick r:id="rId12" action="ppaction://hlinksldjump"/>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p>
          <a:p>
            <a:pPr marL="12699">
              <a:spcBef>
                <a:spcPts val="95"/>
              </a:spcBef>
              <a:tabLst>
                <a:tab pos="235560" algn="l"/>
                <a:tab pos="5869928" algn="l"/>
              </a:tabLst>
            </a:pP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13" action="ppaction://hlinksldjump"/>
              </a:rPr>
              <a:t>Python Simulations (</a:t>
            </a:r>
            <a:r>
              <a:rPr lang="en-US" sz="1200" b="1" spc="-49" dirty="0">
                <a:latin typeface="Times New Roman" panose="02020603050405020304" pitchFamily="18" charset="0"/>
                <a:cs typeface="Times New Roman" panose="02020603050405020304" pitchFamily="18" charset="0"/>
                <a:hlinkClick r:id="rId13" action="ppaction://hlinksldjump"/>
              </a:rPr>
              <a:t>ABM</a:t>
            </a:r>
            <a:r>
              <a:rPr lang="en-IN" sz="1200" b="1" dirty="0">
                <a:latin typeface="Times New Roman" panose="02020603050405020304" pitchFamily="18" charset="0"/>
                <a:cs typeface="Times New Roman" panose="02020603050405020304" pitchFamily="18" charset="0"/>
                <a:hlinkClick r:id="rId13" action="ppaction://hlinksldjump"/>
              </a:rPr>
              <a:t>):</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IN" sz="1200" b="1" spc="330" dirty="0">
                <a:latin typeface="Georgia" panose="02040502050405020303" pitchFamily="18" charset="0"/>
                <a:cs typeface="Times New Roman" panose="02020603050405020304" pitchFamily="18" charset="0"/>
              </a:rPr>
              <a:t> </a:t>
            </a: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14" action="ppaction://hlinksldjump"/>
              </a:rPr>
              <a:t>Python Simulations Output (</a:t>
            </a:r>
            <a:r>
              <a:rPr lang="en-US" sz="1200" b="1" spc="-49" dirty="0">
                <a:latin typeface="Times New Roman" panose="02020603050405020304" pitchFamily="18" charset="0"/>
                <a:cs typeface="Times New Roman" panose="02020603050405020304" pitchFamily="18" charset="0"/>
                <a:hlinkClick r:id="rId14" action="ppaction://hlinksldjump"/>
              </a:rPr>
              <a:t>ABM</a:t>
            </a:r>
            <a:r>
              <a:rPr lang="en-IN" sz="1200" b="1" dirty="0">
                <a:latin typeface="Times New Roman" panose="02020603050405020304" pitchFamily="18" charset="0"/>
                <a:cs typeface="Times New Roman" panose="02020603050405020304" pitchFamily="18" charset="0"/>
                <a:hlinkClick r:id="rId14" action="ppaction://hlinksldjump"/>
              </a:rPr>
              <a:t>):</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IN" sz="1200" b="1" spc="330" dirty="0">
                <a:latin typeface="Times New Roman"/>
                <a:cs typeface="Times New Roman"/>
              </a:rPr>
              <a:t>5</a:t>
            </a:r>
            <a:r>
              <a:rPr lang="en-US" sz="1200" b="1" spc="-10" dirty="0">
                <a:latin typeface="Georgia"/>
                <a:cs typeface="Georgia"/>
              </a:rPr>
              <a:t>  </a:t>
            </a:r>
            <a:r>
              <a:rPr lang="en-US" sz="1200" b="1" spc="-10" dirty="0">
                <a:latin typeface="Georgia"/>
                <a:cs typeface="Georgia"/>
                <a:hlinkClick r:id="rId15" action="ppaction://hlinksldjump"/>
              </a:rPr>
              <a:t>Bridging Stochastic and Agent-Based Models</a:t>
            </a:r>
            <a:r>
              <a:rPr lang="en-US" sz="1200" b="1" spc="-10" dirty="0">
                <a:latin typeface="Georgia"/>
                <a:cs typeface="Georgia"/>
              </a:rPr>
              <a:t>                                                          17</a:t>
            </a:r>
            <a:endParaRPr lang="en-US" sz="1200" b="1" spc="-49" dirty="0">
              <a:latin typeface="Georgia"/>
              <a:cs typeface="Georgia"/>
            </a:endParaRPr>
          </a:p>
          <a:p>
            <a:pPr marL="12699">
              <a:spcBef>
                <a:spcPts val="95"/>
              </a:spcBef>
              <a:tabLst>
                <a:tab pos="235560" algn="l"/>
                <a:tab pos="5869928" algn="l"/>
              </a:tabLst>
            </a:pPr>
            <a:r>
              <a:rPr lang="en-US" sz="1200" b="1" spc="-49" dirty="0">
                <a:latin typeface="Times New Roman" panose="02020603050405020304" pitchFamily="18" charset="0"/>
                <a:cs typeface="Times New Roman" panose="02020603050405020304" pitchFamily="18" charset="0"/>
              </a:rPr>
              <a:t>	a.  </a:t>
            </a:r>
            <a:r>
              <a:rPr lang="en-US" sz="1200" b="1" spc="-49" dirty="0">
                <a:latin typeface="Times New Roman" panose="02020603050405020304" pitchFamily="18" charset="0"/>
                <a:cs typeface="Times New Roman" panose="02020603050405020304" pitchFamily="18" charset="0"/>
                <a:hlinkClick r:id="rId15" action="ppaction://hlinksldjump"/>
              </a:rPr>
              <a:t>The Randomness of GBM with agent-driven demand/supply shocks</a:t>
            </a:r>
            <a:r>
              <a:rPr lang="en-US" sz="1200" spc="105" dirty="0">
                <a:latin typeface="Times New Roman" panose="02020603050405020304" pitchFamily="18" charset="0"/>
                <a:cs typeface="Times New Roman" panose="02020603050405020304" pitchFamily="18" charset="0"/>
                <a:hlinkClick r:id="rId15" action="ppaction://hlinksldjump"/>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p>
          <a:p>
            <a:pPr marL="12699">
              <a:spcBef>
                <a:spcPts val="95"/>
              </a:spcBef>
              <a:tabLst>
                <a:tab pos="235560" algn="l"/>
                <a:tab pos="5869928" algn="l"/>
              </a:tabLst>
            </a:pPr>
            <a:r>
              <a:rPr lang="en-US" sz="1200" b="1" spc="-49" dirty="0">
                <a:latin typeface="Georgia"/>
                <a:cs typeface="Times New Roman"/>
              </a:rPr>
              <a:t>	b.  </a:t>
            </a:r>
            <a:r>
              <a:rPr lang="en-US" sz="1200" b="1" spc="-49" dirty="0">
                <a:latin typeface="Times New Roman"/>
                <a:cs typeface="Times New Roman"/>
                <a:hlinkClick r:id="rId15" action="ppaction://hlinksldjump"/>
              </a:rPr>
              <a:t>Markov Chains for Agent Transitions</a:t>
            </a:r>
            <a:r>
              <a:rPr lang="en-US" sz="1200" spc="105" dirty="0">
                <a:latin typeface="Times New Roman"/>
                <a:cs typeface="Times New Roman"/>
                <a:hlinkClick r:id="rId15" action="ppaction://hlinksldjump"/>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IN"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endParaRPr lang="en-US" sz="1200" spc="330" dirty="0">
              <a:latin typeface="Times New Roman"/>
              <a:cs typeface="Times New Roman"/>
            </a:endParaRPr>
          </a:p>
          <a:p>
            <a:pPr marL="12699">
              <a:spcBef>
                <a:spcPts val="95"/>
              </a:spcBef>
              <a:tabLst>
                <a:tab pos="235560" algn="l"/>
                <a:tab pos="5869928" algn="l"/>
              </a:tabLst>
            </a:pPr>
            <a:r>
              <a:rPr lang="en-US" sz="1200" b="1" spc="-49" dirty="0">
                <a:latin typeface="Georgia"/>
                <a:cs typeface="Times New Roman"/>
              </a:rPr>
              <a:t>	c</a:t>
            </a:r>
            <a:r>
              <a:rPr lang="en-US" sz="1200" b="1" spc="-49" dirty="0">
                <a:latin typeface="Georgia" panose="02040502050405020303" pitchFamily="18" charset="0"/>
                <a:cs typeface="Times New Roman"/>
              </a:rPr>
              <a:t>.  </a:t>
            </a:r>
            <a:r>
              <a:rPr lang="en-US" sz="1200" b="1" spc="-49" dirty="0">
                <a:latin typeface="Times New Roman" panose="02020603050405020304" pitchFamily="18" charset="0"/>
                <a:cs typeface="Times New Roman" panose="02020603050405020304" pitchFamily="18" charset="0"/>
                <a:hlinkClick r:id="rId16" action="ppaction://hlinksldjump"/>
              </a:rPr>
              <a:t>Why this Hybrid model is useful</a:t>
            </a:r>
            <a:r>
              <a:rPr lang="en-US" sz="1200" dirty="0">
                <a:latin typeface="Times New Roman" panose="02020603050405020304" pitchFamily="18" charset="0"/>
                <a:cs typeface="Times New Roman" panose="02020603050405020304" pitchFamily="18" charset="0"/>
                <a:hlinkClick r:id="rId16" action="ppaction://hlinksldjump"/>
              </a:rPr>
              <a:t>.</a:t>
            </a:r>
            <a:r>
              <a:rPr lang="en-US" sz="1200" spc="330" dirty="0">
                <a:latin typeface="Times New Roman" panose="02020603050405020304" pitchFamily="18" charset="0"/>
                <a:cs typeface="Times New Roman" panose="02020603050405020304" pitchFamily="18" charset="0"/>
                <a:hlinkClick r:id="rId16" action="ppaction://hlinksldjump"/>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 . </a:t>
            </a:r>
          </a:p>
          <a:p>
            <a:pPr marL="12699">
              <a:spcBef>
                <a:spcPts val="95"/>
              </a:spcBef>
              <a:tabLst>
                <a:tab pos="235560" algn="l"/>
                <a:tab pos="5869928" algn="l"/>
              </a:tabLst>
            </a:pPr>
            <a:r>
              <a:rPr lang="en-US" sz="1200" b="1" spc="-49" dirty="0">
                <a:latin typeface="Georgia"/>
                <a:cs typeface="Times New Roman"/>
              </a:rPr>
              <a:t>       d</a:t>
            </a:r>
            <a:r>
              <a:rPr lang="en-US" sz="1200" b="1" spc="-49" dirty="0">
                <a:latin typeface="Georgia" panose="02040502050405020303" pitchFamily="18" charset="0"/>
                <a:cs typeface="Times New Roman"/>
              </a:rPr>
              <a:t>.  </a:t>
            </a:r>
            <a:r>
              <a:rPr lang="en-US" sz="1200" b="1" spc="-49" dirty="0">
                <a:latin typeface="Times New Roman" panose="02020603050405020304" pitchFamily="18" charset="0"/>
                <a:cs typeface="Times New Roman" panose="02020603050405020304" pitchFamily="18" charset="0"/>
                <a:hlinkClick r:id="rId16" action="ppaction://hlinksldjump"/>
              </a:rPr>
              <a:t>How Markov Chains Work in this Model</a:t>
            </a:r>
            <a:r>
              <a:rPr lang="en-US" sz="1200" dirty="0">
                <a:latin typeface="Times New Roman" panose="02020603050405020304" pitchFamily="18" charset="0"/>
                <a:cs typeface="Times New Roman" panose="02020603050405020304" pitchFamily="18" charset="0"/>
              </a:rPr>
              <a:t>.</a:t>
            </a:r>
            <a:r>
              <a:rPr lang="en-US" sz="1200" spc="330" dirty="0">
                <a:latin typeface="Times New Roman" panose="02020603050405020304" pitchFamily="18" charset="0"/>
                <a:cs typeface="Times New Roman" panose="02020603050405020304" pitchFamily="18" charset="0"/>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5"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r>
              <a:rPr lang="en-US" sz="1200" dirty="0">
                <a:latin typeface="Times New Roman"/>
                <a:cs typeface="Times New Roman"/>
              </a:rPr>
              <a:t>..</a:t>
            </a:r>
            <a:r>
              <a:rPr lang="en-US" sz="1200" spc="330" dirty="0">
                <a:latin typeface="Times New Roman"/>
                <a:cs typeface="Times New Roman"/>
              </a:rPr>
              <a:t> </a:t>
            </a:r>
            <a:endParaRPr lang="en-US" sz="1200" dirty="0">
              <a:latin typeface="Times New Roman"/>
              <a:cs typeface="Times New Roman"/>
            </a:endParaRPr>
          </a:p>
          <a:p>
            <a:pPr marL="12699">
              <a:spcBef>
                <a:spcPts val="95"/>
              </a:spcBef>
              <a:tabLst>
                <a:tab pos="235560" algn="l"/>
                <a:tab pos="5869928" algn="l"/>
              </a:tabLst>
            </a:pP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17" action="ppaction://hlinksldjump"/>
              </a:rPr>
              <a:t>Python Simulations (</a:t>
            </a:r>
            <a:r>
              <a:rPr lang="en-US" sz="1200" b="1" spc="-49" dirty="0">
                <a:latin typeface="Times New Roman" panose="02020603050405020304" pitchFamily="18" charset="0"/>
                <a:cs typeface="Times New Roman" panose="02020603050405020304" pitchFamily="18" charset="0"/>
                <a:hlinkClick r:id="rId17" action="ppaction://hlinksldjump"/>
              </a:rPr>
              <a:t>Hybrid</a:t>
            </a:r>
            <a:r>
              <a:rPr lang="en-IN" sz="1200" b="1" dirty="0">
                <a:latin typeface="Times New Roman" panose="02020603050405020304" pitchFamily="18" charset="0"/>
                <a:cs typeface="Times New Roman" panose="02020603050405020304" pitchFamily="18" charset="0"/>
                <a:hlinkClick r:id="rId17" action="ppaction://hlinksldjump"/>
              </a:rPr>
              <a:t>):</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spc="330" dirty="0">
                <a:latin typeface="Times New Roman" panose="02020603050405020304" pitchFamily="18" charset="0"/>
                <a:cs typeface="Times New Roman" panose="02020603050405020304" pitchFamily="18" charset="0"/>
              </a:rPr>
              <a:t>	</a:t>
            </a:r>
            <a:r>
              <a:rPr lang="en-IN" sz="1200" b="1" spc="330" dirty="0">
                <a:latin typeface="Georgia" panose="02040502050405020303" pitchFamily="18" charset="0"/>
                <a:cs typeface="Times New Roman" panose="02020603050405020304" pitchFamily="18" charset="0"/>
              </a:rPr>
              <a:t> </a:t>
            </a:r>
            <a:r>
              <a:rPr lang="en-IN" sz="1200" b="1" dirty="0">
                <a:latin typeface="Georgia" panose="02040502050405020303" pitchFamily="18" charset="0"/>
              </a:rPr>
              <a:t>  -&gt; </a:t>
            </a:r>
            <a:r>
              <a:rPr lang="en-IN" sz="1200" b="1" dirty="0">
                <a:latin typeface="Times New Roman" panose="02020603050405020304" pitchFamily="18" charset="0"/>
                <a:cs typeface="Times New Roman" panose="02020603050405020304" pitchFamily="18" charset="0"/>
                <a:hlinkClick r:id="rId18" action="ppaction://hlinksldjump"/>
              </a:rPr>
              <a:t>Python Simulations Output (Hybrid):</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10" dirty="0">
                <a:latin typeface="Georgia"/>
                <a:cs typeface="Georgia"/>
              </a:rPr>
              <a:t> 6  </a:t>
            </a:r>
            <a:r>
              <a:rPr lang="en-US" sz="1200" b="1" spc="-10" dirty="0">
                <a:latin typeface="Georgia"/>
                <a:cs typeface="Georgia"/>
                <a:hlinkClick r:id="rId19" action="ppaction://hlinksldjump"/>
              </a:rPr>
              <a:t>Key Takeaways from the Hybrid Model</a:t>
            </a:r>
            <a:r>
              <a:rPr lang="en-US" sz="1200" b="1" spc="-10" dirty="0">
                <a:latin typeface="Georgia"/>
                <a:cs typeface="Georgia"/>
              </a:rPr>
              <a:t>                                                                      </a:t>
            </a:r>
            <a:r>
              <a:rPr lang="en-US" sz="1200" b="1" spc="-49" dirty="0">
                <a:latin typeface="Georgia"/>
                <a:cs typeface="Georgia"/>
              </a:rPr>
              <a:t>21</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10" dirty="0">
                <a:latin typeface="Georgia"/>
                <a:cs typeface="Georgia"/>
              </a:rPr>
              <a:t> 7  </a:t>
            </a:r>
            <a:r>
              <a:rPr lang="en-US" sz="1200" b="1" spc="-10" dirty="0">
                <a:latin typeface="Georgia"/>
                <a:cs typeface="Georgia"/>
                <a:hlinkClick r:id="rId20" action="ppaction://hlinksldjump"/>
              </a:rPr>
              <a:t>Comparison of Model</a:t>
            </a:r>
            <a:r>
              <a:rPr lang="en-US" sz="1200" b="1" spc="-10" dirty="0">
                <a:latin typeface="Georgia"/>
                <a:cs typeface="Georgia"/>
              </a:rPr>
              <a:t>                                                                                                          </a:t>
            </a:r>
            <a:r>
              <a:rPr lang="en-US" sz="1200" b="1" spc="-49" dirty="0">
                <a:latin typeface="Georgia"/>
                <a:cs typeface="Georgia"/>
              </a:rPr>
              <a:t>22</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endParaRPr lang="en-US" sz="1200" b="1" spc="-10" dirty="0">
              <a:latin typeface="Georgia"/>
              <a:cs typeface="Georgia"/>
            </a:endParaRPr>
          </a:p>
          <a:p>
            <a:pPr marL="12699">
              <a:spcBef>
                <a:spcPts val="95"/>
              </a:spcBef>
              <a:tabLst>
                <a:tab pos="235560" algn="l"/>
                <a:tab pos="5869928" algn="l"/>
              </a:tabLst>
            </a:pPr>
            <a:r>
              <a:rPr lang="en-US" sz="1200" b="1" spc="-10" dirty="0">
                <a:latin typeface="Georgia"/>
                <a:cs typeface="Georgia"/>
              </a:rPr>
              <a:t> 8  </a:t>
            </a:r>
            <a:r>
              <a:rPr lang="en-US" sz="1200" b="1" spc="-10" dirty="0">
                <a:latin typeface="Georgia"/>
                <a:cs typeface="Georgia"/>
                <a:hlinkClick r:id="rId21" action="ppaction://hlinksldjump"/>
              </a:rPr>
              <a:t>Conclusion- Bridging Theory &amp; Reality</a:t>
            </a:r>
            <a:r>
              <a:rPr lang="en-US" sz="1200" b="1" spc="-10" dirty="0">
                <a:latin typeface="Georgia"/>
                <a:cs typeface="Georgia"/>
              </a:rPr>
              <a:t>                                                                      </a:t>
            </a:r>
            <a:r>
              <a:rPr lang="en-US" sz="1200" b="1" spc="-49" dirty="0">
                <a:latin typeface="Georgia"/>
                <a:cs typeface="Georgia"/>
              </a:rPr>
              <a:t>23</a:t>
            </a:r>
            <a:endParaRPr lang="en-IN" sz="1200" b="1" dirty="0">
              <a:latin typeface="Times New Roman" panose="02020603050405020304" pitchFamily="18" charset="0"/>
              <a:cs typeface="Times New Roman" panose="02020603050405020304" pitchFamily="18" charset="0"/>
            </a:endParaRPr>
          </a:p>
          <a:p>
            <a:pPr marL="12699">
              <a:spcBef>
                <a:spcPts val="95"/>
              </a:spcBef>
              <a:tabLst>
                <a:tab pos="235560" algn="l"/>
                <a:tab pos="5869928" algn="l"/>
              </a:tabLst>
            </a:pPr>
            <a:r>
              <a:rPr lang="en-US" sz="1200" b="1" spc="-10" dirty="0">
                <a:latin typeface="Georgia"/>
                <a:cs typeface="Georgia"/>
              </a:rPr>
              <a:t>	</a:t>
            </a:r>
            <a:endParaRPr lang="en-IN" sz="1200" b="1" dirty="0">
              <a:latin typeface="Times New Roman" panose="02020603050405020304" pitchFamily="18" charset="0"/>
              <a:cs typeface="Times New Roman" panose="02020603050405020304" pitchFamily="18" charset="0"/>
            </a:endParaRPr>
          </a:p>
        </p:txBody>
      </p:sp>
      <p:sp>
        <p:nvSpPr>
          <p:cNvPr id="2" name="object 2">
            <a:extLst>
              <a:ext uri="{FF2B5EF4-FFF2-40B4-BE49-F238E27FC236}">
                <a16:creationId xmlns:a16="http://schemas.microsoft.com/office/drawing/2014/main" id="{B29553B2-7B50-B216-B813-8BAA6784C6AE}"/>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3" name="object 3">
            <a:extLst>
              <a:ext uri="{FF2B5EF4-FFF2-40B4-BE49-F238E27FC236}">
                <a16:creationId xmlns:a16="http://schemas.microsoft.com/office/drawing/2014/main" id="{254FAB84-9A77-8097-3B3E-0615D8077393}"/>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3" name="object 5">
            <a:extLst>
              <a:ext uri="{FF2B5EF4-FFF2-40B4-BE49-F238E27FC236}">
                <a16:creationId xmlns:a16="http://schemas.microsoft.com/office/drawing/2014/main" id="{7C2F5FC4-A262-200F-3693-69F1657F382A}"/>
              </a:ext>
            </a:extLst>
          </p:cNvPr>
          <p:cNvSpPr txBox="1"/>
          <p:nvPr/>
        </p:nvSpPr>
        <p:spPr>
          <a:xfrm>
            <a:off x="995005" y="790510"/>
            <a:ext cx="2841333" cy="417422"/>
          </a:xfrm>
          <a:prstGeom prst="rect">
            <a:avLst/>
          </a:prstGeom>
        </p:spPr>
        <p:txBody>
          <a:bodyPr vert="horz" wrap="square" lIns="0" tIns="17145" rIns="0" bIns="0" rtlCol="0">
            <a:spAutoFit/>
          </a:bodyPr>
          <a:lstStyle/>
          <a:p>
            <a:pPr marL="12700">
              <a:spcBef>
                <a:spcPts val="135"/>
              </a:spcBef>
            </a:pPr>
            <a:r>
              <a:rPr lang="en-US" sz="2600" b="1" spc="80" dirty="0">
                <a:latin typeface="Georgia"/>
                <a:cs typeface="Georgia"/>
              </a:rPr>
              <a:t>0. Content</a:t>
            </a:r>
            <a:endParaRPr lang="en-US" sz="2600" b="1" dirty="0">
              <a:latin typeface="Georgia"/>
              <a:cs typeface="Georgia"/>
            </a:endParaRPr>
          </a:p>
        </p:txBody>
      </p:sp>
      <p:sp>
        <p:nvSpPr>
          <p:cNvPr id="26" name="object 3">
            <a:extLst>
              <a:ext uri="{FF2B5EF4-FFF2-40B4-BE49-F238E27FC236}">
                <a16:creationId xmlns:a16="http://schemas.microsoft.com/office/drawing/2014/main" id="{7622999A-7538-F17F-E1A6-2D9F0DA07C46}"/>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61758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E28A7-85E4-ECBA-C085-4B3A3EEC384F}"/>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B7B424F3-5A28-A383-B881-9B19F4E761BC}"/>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8ECBEDE2-A927-6141-8826-75447E4E428B}"/>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B6CF85A2-8C51-CEDA-563C-138D2014901C}"/>
              </a:ext>
            </a:extLst>
          </p:cNvPr>
          <p:cNvSpPr txBox="1"/>
          <p:nvPr/>
        </p:nvSpPr>
        <p:spPr>
          <a:xfrm>
            <a:off x="3836326" y="9597088"/>
            <a:ext cx="364737"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20</a:t>
            </a:r>
            <a:endParaRPr sz="1200" dirty="0">
              <a:latin typeface="Times New Roman"/>
              <a:cs typeface="Times New Roman"/>
            </a:endParaRPr>
          </a:p>
        </p:txBody>
      </p:sp>
      <p:sp>
        <p:nvSpPr>
          <p:cNvPr id="3" name="object 3">
            <a:extLst>
              <a:ext uri="{FF2B5EF4-FFF2-40B4-BE49-F238E27FC236}">
                <a16:creationId xmlns:a16="http://schemas.microsoft.com/office/drawing/2014/main" id="{8A85846B-EEDF-DD91-58D7-FF757C3F5B2E}"/>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E3664614-79B3-F1C8-215E-5A6F6464F37B}"/>
              </a:ext>
            </a:extLst>
          </p:cNvPr>
          <p:cNvSpPr txBox="1"/>
          <p:nvPr/>
        </p:nvSpPr>
        <p:spPr>
          <a:xfrm>
            <a:off x="995005" y="896526"/>
            <a:ext cx="6777395" cy="325089"/>
          </a:xfrm>
          <a:prstGeom prst="rect">
            <a:avLst/>
          </a:prstGeom>
        </p:spPr>
        <p:txBody>
          <a:bodyPr vert="horz" wrap="square" lIns="0" tIns="17145" rIns="0" bIns="0" rtlCol="0">
            <a:spAutoFit/>
          </a:bodyPr>
          <a:lstStyle/>
          <a:p>
            <a:pPr marL="12700">
              <a:spcBef>
                <a:spcPts val="135"/>
              </a:spcBef>
            </a:pPr>
            <a:r>
              <a:rPr lang="en-IN" sz="2000" b="1" dirty="0">
                <a:latin typeface="Georgia" panose="02040502050405020303" pitchFamily="18" charset="0"/>
              </a:rPr>
              <a:t>6. Python Simulations</a:t>
            </a:r>
            <a:endParaRPr lang="en-IN" sz="2000" b="1" dirty="0">
              <a:latin typeface="Georgia" panose="02040502050405020303" pitchFamily="18" charset="0"/>
              <a:cs typeface="Georgia"/>
            </a:endParaRPr>
          </a:p>
        </p:txBody>
      </p:sp>
      <p:sp>
        <p:nvSpPr>
          <p:cNvPr id="5" name="object 7">
            <a:extLst>
              <a:ext uri="{FF2B5EF4-FFF2-40B4-BE49-F238E27FC236}">
                <a16:creationId xmlns:a16="http://schemas.microsoft.com/office/drawing/2014/main" id="{A9003B67-1E37-F25D-580E-8078A41655FC}"/>
              </a:ext>
            </a:extLst>
          </p:cNvPr>
          <p:cNvSpPr txBox="1"/>
          <p:nvPr/>
        </p:nvSpPr>
        <p:spPr>
          <a:xfrm>
            <a:off x="995005" y="1474314"/>
            <a:ext cx="6145659" cy="782265"/>
          </a:xfrm>
          <a:prstGeom prst="rect">
            <a:avLst/>
          </a:prstGeom>
        </p:spPr>
        <p:txBody>
          <a:bodyPr vert="horz" wrap="square" lIns="0" tIns="12700" rIns="0" bIns="0" rtlCol="0">
            <a:spAutoFit/>
          </a:bodyPr>
          <a:lstStyle/>
          <a:p>
            <a:pPr marL="342900" indent="-342900">
              <a:buAutoNum type="alphaLcPeriod"/>
            </a:pPr>
            <a:r>
              <a:rPr lang="en-IN" sz="1700" b="1" dirty="0">
                <a:latin typeface="ACADEMY ENGRAVED LET PLAIN:1.0" panose="02000000000000000000" pitchFamily="2" charset="0"/>
              </a:rPr>
              <a:t>Simulating Stochastic Models:</a:t>
            </a:r>
          </a:p>
          <a:p>
            <a:r>
              <a:rPr lang="en-IN" sz="1700" b="1" dirty="0">
                <a:latin typeface="ACADEMY ENGRAVED LET PLAIN:1.0" panose="02000000000000000000" pitchFamily="2" charset="0"/>
              </a:rPr>
              <a:t>-&gt;</a:t>
            </a:r>
            <a:r>
              <a:rPr lang="en-IN" sz="1600" b="1" dirty="0">
                <a:latin typeface="ACADEMY ENGRAVED LET PLAIN:1.0" panose="02000000000000000000" pitchFamily="2" charset="0"/>
              </a:rPr>
              <a:t> A</a:t>
            </a:r>
            <a:r>
              <a:rPr lang="en-IN" sz="1600" dirty="0"/>
              <a:t> stock price path.</a:t>
            </a:r>
            <a:endParaRPr lang="en-IN" sz="1700" b="1" dirty="0">
              <a:latin typeface="ACADEMY ENGRAVED LET PLAIN:1.0" panose="02000000000000000000" pitchFamily="2" charset="0"/>
            </a:endParaRPr>
          </a:p>
          <a:p>
            <a:endParaRPr lang="en-IN" sz="1600" dirty="0"/>
          </a:p>
        </p:txBody>
      </p:sp>
      <p:pic>
        <p:nvPicPr>
          <p:cNvPr id="8" name="Picture 7">
            <a:extLst>
              <a:ext uri="{FF2B5EF4-FFF2-40B4-BE49-F238E27FC236}">
                <a16:creationId xmlns:a16="http://schemas.microsoft.com/office/drawing/2014/main" id="{AE91A185-04BF-4BB1-55D9-1D8E7E29BD9A}"/>
              </a:ext>
            </a:extLst>
          </p:cNvPr>
          <p:cNvPicPr>
            <a:picLocks noChangeAspect="1"/>
          </p:cNvPicPr>
          <p:nvPr/>
        </p:nvPicPr>
        <p:blipFill>
          <a:blip r:embed="rId2"/>
          <a:stretch>
            <a:fillRect/>
          </a:stretch>
        </p:blipFill>
        <p:spPr>
          <a:xfrm>
            <a:off x="53638" y="3124382"/>
            <a:ext cx="7665123" cy="3534975"/>
          </a:xfrm>
          <a:prstGeom prst="rect">
            <a:avLst/>
          </a:prstGeom>
        </p:spPr>
      </p:pic>
    </p:spTree>
    <p:extLst>
      <p:ext uri="{BB962C8B-B14F-4D97-AF65-F5344CB8AC3E}">
        <p14:creationId xmlns:p14="http://schemas.microsoft.com/office/powerpoint/2010/main" val="374196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1B3F6-9988-6EBB-9759-76382AE72E78}"/>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3BBECCC6-0AA4-8C52-AB28-F862036BB26E}"/>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90ECA441-D946-2BFF-52AA-EB9BCA584C90}"/>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86F4B770-606E-512A-27F7-B55438A93559}"/>
              </a:ext>
            </a:extLst>
          </p:cNvPr>
          <p:cNvSpPr txBox="1"/>
          <p:nvPr/>
        </p:nvSpPr>
        <p:spPr>
          <a:xfrm>
            <a:off x="3836327" y="9597088"/>
            <a:ext cx="433748"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21</a:t>
            </a:r>
            <a:endParaRPr sz="1200" dirty="0">
              <a:latin typeface="Times New Roman"/>
              <a:cs typeface="Times New Roman"/>
            </a:endParaRPr>
          </a:p>
        </p:txBody>
      </p:sp>
      <p:sp>
        <p:nvSpPr>
          <p:cNvPr id="3" name="object 3">
            <a:extLst>
              <a:ext uri="{FF2B5EF4-FFF2-40B4-BE49-F238E27FC236}">
                <a16:creationId xmlns:a16="http://schemas.microsoft.com/office/drawing/2014/main" id="{0A6C5AFD-5EEB-9A72-23CD-A4A3BA90D57D}"/>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BAC0FF55-5B81-B0BC-4734-34940C3BAD15}"/>
              </a:ext>
            </a:extLst>
          </p:cNvPr>
          <p:cNvSpPr txBox="1"/>
          <p:nvPr/>
        </p:nvSpPr>
        <p:spPr>
          <a:xfrm>
            <a:off x="859541" y="896526"/>
            <a:ext cx="6777395" cy="386644"/>
          </a:xfrm>
          <a:prstGeom prst="rect">
            <a:avLst/>
          </a:prstGeom>
        </p:spPr>
        <p:txBody>
          <a:bodyPr vert="horz" wrap="square" lIns="0" tIns="17145" rIns="0" bIns="0" rtlCol="0">
            <a:spAutoFit/>
          </a:bodyPr>
          <a:lstStyle/>
          <a:p>
            <a:pPr marL="12700">
              <a:spcBef>
                <a:spcPts val="135"/>
              </a:spcBef>
            </a:pPr>
            <a:r>
              <a:rPr lang="en-IN" sz="2400" b="1" dirty="0"/>
              <a:t>6. Key Takeaways from the Hybrid Model: </a:t>
            </a:r>
            <a:endParaRPr sz="2400" b="1" dirty="0">
              <a:cs typeface="Georgia"/>
            </a:endParaRPr>
          </a:p>
        </p:txBody>
      </p:sp>
      <p:sp>
        <p:nvSpPr>
          <p:cNvPr id="5" name="object 7">
            <a:extLst>
              <a:ext uri="{FF2B5EF4-FFF2-40B4-BE49-F238E27FC236}">
                <a16:creationId xmlns:a16="http://schemas.microsoft.com/office/drawing/2014/main" id="{A8305AA3-0DF5-FE99-DB41-03334D58F9B4}"/>
              </a:ext>
            </a:extLst>
          </p:cNvPr>
          <p:cNvSpPr txBox="1"/>
          <p:nvPr/>
        </p:nvSpPr>
        <p:spPr>
          <a:xfrm>
            <a:off x="914400" y="1744245"/>
            <a:ext cx="6145659" cy="3398366"/>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IN" sz="2000" b="1" dirty="0"/>
              <a:t>We combined two powerful models:</a:t>
            </a:r>
          </a:p>
          <a:p>
            <a:pPr marL="342900" indent="-342900">
              <a:buFont typeface="Wingdings" pitchFamily="2" charset="2"/>
              <a:buChar char="Ø"/>
            </a:pPr>
            <a:r>
              <a:rPr lang="en-IN" sz="1600" dirty="0"/>
              <a:t>Geometric Brownian Motion (GBM) → Captures random stock price movements.</a:t>
            </a:r>
          </a:p>
          <a:p>
            <a:pPr marL="342900" indent="-342900">
              <a:buFont typeface="Wingdings" pitchFamily="2" charset="2"/>
              <a:buChar char="Ø"/>
            </a:pPr>
            <a:r>
              <a:rPr lang="en-IN" sz="1600" dirty="0"/>
              <a:t>Agent-Based </a:t>
            </a:r>
            <a:r>
              <a:rPr lang="en-IN" sz="1600" dirty="0" err="1"/>
              <a:t>Modeling</a:t>
            </a:r>
            <a:r>
              <a:rPr lang="en-IN" sz="1600" dirty="0"/>
              <a:t> (ABM) → Captures market </a:t>
            </a:r>
            <a:r>
              <a:rPr lang="en-IN" sz="1600" dirty="0" err="1"/>
              <a:t>behavior</a:t>
            </a:r>
            <a:r>
              <a:rPr lang="en-IN" sz="1600" dirty="0"/>
              <a:t> based on trader decisions.</a:t>
            </a:r>
          </a:p>
          <a:p>
            <a:pPr marL="342900" indent="-342900">
              <a:buFont typeface="Wingdings" pitchFamily="2" charset="2"/>
              <a:buChar char="Ø"/>
            </a:pPr>
            <a:r>
              <a:rPr lang="en-IN" sz="1600" dirty="0"/>
              <a:t>This hybrid approach shows how market randomness &amp; trader decisions interact.</a:t>
            </a:r>
          </a:p>
          <a:p>
            <a:pPr marL="342900" indent="-342900">
              <a:buFont typeface="Wingdings" pitchFamily="2" charset="2"/>
              <a:buChar char="Ø"/>
            </a:pPr>
            <a:r>
              <a:rPr lang="en-IN" sz="1600" dirty="0"/>
              <a:t>Stock prices fluctuate due to both external shocks (GBM) and internal demand-supply imbalances (ABM).</a:t>
            </a:r>
          </a:p>
          <a:p>
            <a:endParaRPr lang="en-IN" sz="2000" dirty="0"/>
          </a:p>
          <a:p>
            <a:r>
              <a:rPr lang="en-IN" sz="2000" b="1" dirty="0"/>
              <a:t>Key Takeaway: </a:t>
            </a:r>
            <a:r>
              <a:rPr lang="en-IN" sz="1600" dirty="0"/>
              <a:t>The Hybrid Model better reflects real-world market </a:t>
            </a:r>
            <a:r>
              <a:rPr lang="en-IN" sz="1600" dirty="0" err="1"/>
              <a:t>behavior</a:t>
            </a:r>
            <a:r>
              <a:rPr lang="en-IN" sz="1600" dirty="0"/>
              <a:t> compared to using GBM or ABM alone.</a:t>
            </a:r>
          </a:p>
          <a:p>
            <a:endParaRPr lang="en-IN" sz="1600" b="1" dirty="0">
              <a:solidFill>
                <a:srgbClr val="0E0E0E"/>
              </a:solidFill>
            </a:endParaRPr>
          </a:p>
        </p:txBody>
      </p:sp>
      <p:sp>
        <p:nvSpPr>
          <p:cNvPr id="29" name="TextBox 28">
            <a:extLst>
              <a:ext uri="{FF2B5EF4-FFF2-40B4-BE49-F238E27FC236}">
                <a16:creationId xmlns:a16="http://schemas.microsoft.com/office/drawing/2014/main" id="{8EE1D10F-A3A0-7A7B-3795-55EB8C8DA467}"/>
              </a:ext>
            </a:extLst>
          </p:cNvPr>
          <p:cNvSpPr txBox="1"/>
          <p:nvPr/>
        </p:nvSpPr>
        <p:spPr>
          <a:xfrm>
            <a:off x="712340" y="5049078"/>
            <a:ext cx="6488559" cy="6091411"/>
          </a:xfrm>
          <a:prstGeom prst="rect">
            <a:avLst/>
          </a:prstGeom>
          <a:noFill/>
        </p:spPr>
        <p:txBody>
          <a:bodyPr wrap="square">
            <a:spAutoFit/>
          </a:bodyPr>
          <a:lstStyle/>
          <a:p>
            <a:pPr marL="355600" indent="-342900">
              <a:spcBef>
                <a:spcPts val="135"/>
              </a:spcBef>
              <a:buFont typeface="Arial" panose="020B0604020202020204" pitchFamily="34" charset="0"/>
              <a:buChar char="•"/>
            </a:pPr>
            <a:r>
              <a:rPr lang="en-IN" sz="2000" b="1" dirty="0"/>
              <a:t>Future Improvements:</a:t>
            </a:r>
            <a:endParaRPr lang="en-IN" sz="2000" dirty="0">
              <a:cs typeface="Georgia"/>
            </a:endParaRPr>
          </a:p>
          <a:p>
            <a:pPr marL="285750" indent="-285750">
              <a:lnSpc>
                <a:spcPct val="150000"/>
              </a:lnSpc>
              <a:buFont typeface="Wingdings" pitchFamily="2" charset="2"/>
              <a:buChar char="ü"/>
            </a:pPr>
            <a:r>
              <a:rPr lang="en-IN" sz="1600" b="1" dirty="0"/>
              <a:t>Introducing Machine Learning-Based Agents:</a:t>
            </a:r>
          </a:p>
          <a:p>
            <a:pPr>
              <a:lnSpc>
                <a:spcPct val="150000"/>
              </a:lnSpc>
            </a:pPr>
            <a:r>
              <a:rPr lang="en-IN" sz="1600" dirty="0"/>
              <a:t>	What if traders learned from past prices using reinforcement 	learning?</a:t>
            </a:r>
          </a:p>
          <a:p>
            <a:pPr marL="285750" indent="-285750">
              <a:lnSpc>
                <a:spcPct val="150000"/>
              </a:lnSpc>
              <a:buFont typeface="Wingdings" pitchFamily="2" charset="2"/>
              <a:buChar char="ü"/>
            </a:pPr>
            <a:r>
              <a:rPr lang="en-IN" sz="1600" b="1" dirty="0"/>
              <a:t>Adding Market News Impact: </a:t>
            </a:r>
          </a:p>
          <a:p>
            <a:pPr>
              <a:lnSpc>
                <a:spcPct val="150000"/>
              </a:lnSpc>
            </a:pPr>
            <a:r>
              <a:rPr lang="en-IN" sz="1600" dirty="0"/>
              <a:t>	How would the model react to external economic shocks (e.g., 	inflation reports, war, or a Fed decision)?</a:t>
            </a:r>
          </a:p>
          <a:p>
            <a:pPr marL="285750" indent="-285750">
              <a:lnSpc>
                <a:spcPct val="150000"/>
              </a:lnSpc>
              <a:buFont typeface="Wingdings" pitchFamily="2" charset="2"/>
              <a:buChar char="ü"/>
            </a:pPr>
            <a:r>
              <a:rPr lang="en-IN" sz="1600" b="1" dirty="0"/>
              <a:t>Testing Different Market Structures:</a:t>
            </a:r>
          </a:p>
          <a:p>
            <a:pPr>
              <a:lnSpc>
                <a:spcPct val="150000"/>
              </a:lnSpc>
            </a:pPr>
            <a:r>
              <a:rPr lang="en-IN" sz="1600" dirty="0"/>
              <a:t>	What happens if we increase institutional trader dominance?</a:t>
            </a:r>
          </a:p>
          <a:p>
            <a:pPr marL="285750" indent="-285750">
              <a:lnSpc>
                <a:spcPct val="150000"/>
              </a:lnSpc>
              <a:buFont typeface="Wingdings" pitchFamily="2" charset="2"/>
              <a:buChar char="ü"/>
            </a:pPr>
            <a:r>
              <a:rPr lang="en-IN" sz="1600" b="1" dirty="0"/>
              <a:t>Multi-Asset Simulations:</a:t>
            </a:r>
          </a:p>
          <a:p>
            <a:pPr lvl="1">
              <a:lnSpc>
                <a:spcPct val="150000"/>
              </a:lnSpc>
            </a:pPr>
            <a:r>
              <a:rPr lang="en-IN" sz="1600" dirty="0"/>
              <a:t>Can we expand this model to multiple stocks, forex, or cryptocurrencies?</a:t>
            </a:r>
          </a:p>
          <a:p>
            <a:pPr marL="12700">
              <a:spcBef>
                <a:spcPts val="135"/>
              </a:spcBef>
            </a:pPr>
            <a:endParaRPr lang="en-IN" sz="2000" b="1" dirty="0">
              <a:cs typeface="Georgia"/>
            </a:endParaRPr>
          </a:p>
          <a:p>
            <a:endParaRPr lang="en-IN" sz="1800" b="1" dirty="0">
              <a:solidFill>
                <a:srgbClr val="0E0E0E"/>
              </a:solidFill>
            </a:endParaRPr>
          </a:p>
          <a:p>
            <a:pPr>
              <a:spcBef>
                <a:spcPts val="900"/>
              </a:spcBef>
            </a:pPr>
            <a:endParaRPr lang="en-IN" sz="2400" b="1" dirty="0">
              <a:solidFill>
                <a:srgbClr val="0E0E0E"/>
              </a:solidFill>
            </a:endParaRPr>
          </a:p>
          <a:p>
            <a:pPr marL="342900" indent="-342900">
              <a:spcBef>
                <a:spcPts val="900"/>
              </a:spcBef>
              <a:buFont typeface="Arial" panose="020B0604020202020204" pitchFamily="34" charset="0"/>
              <a:buChar char="•"/>
            </a:pPr>
            <a:endParaRPr lang="en-IN" sz="2400" b="1" dirty="0">
              <a:solidFill>
                <a:srgbClr val="0E0E0E"/>
              </a:solidFill>
            </a:endParaRPr>
          </a:p>
        </p:txBody>
      </p:sp>
    </p:spTree>
    <p:extLst>
      <p:ext uri="{BB962C8B-B14F-4D97-AF65-F5344CB8AC3E}">
        <p14:creationId xmlns:p14="http://schemas.microsoft.com/office/powerpoint/2010/main" val="3080607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9725F-36C3-98E8-78FB-805F27CCE9FA}"/>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83EB1CEB-3ED9-0BBB-B12B-71B8B0F3C10C}"/>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E20E07FF-0F60-95EB-766D-93C90B86D491}"/>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C2C24927-3867-EF73-5C64-2C500E698AA9}"/>
              </a:ext>
            </a:extLst>
          </p:cNvPr>
          <p:cNvSpPr txBox="1"/>
          <p:nvPr/>
        </p:nvSpPr>
        <p:spPr>
          <a:xfrm>
            <a:off x="3836327" y="9597088"/>
            <a:ext cx="174956"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22</a:t>
            </a:r>
            <a:endParaRPr sz="1200" dirty="0">
              <a:latin typeface="Times New Roman"/>
              <a:cs typeface="Times New Roman"/>
            </a:endParaRPr>
          </a:p>
        </p:txBody>
      </p:sp>
      <p:sp>
        <p:nvSpPr>
          <p:cNvPr id="3" name="object 3">
            <a:extLst>
              <a:ext uri="{FF2B5EF4-FFF2-40B4-BE49-F238E27FC236}">
                <a16:creationId xmlns:a16="http://schemas.microsoft.com/office/drawing/2014/main" id="{6DF72699-416B-B2A8-FCA5-CC459D89D434}"/>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52376BAA-4B34-503D-AE46-ABAED9869A35}"/>
              </a:ext>
            </a:extLst>
          </p:cNvPr>
          <p:cNvSpPr txBox="1"/>
          <p:nvPr/>
        </p:nvSpPr>
        <p:spPr>
          <a:xfrm>
            <a:off x="859541" y="896526"/>
            <a:ext cx="6777395" cy="386644"/>
          </a:xfrm>
          <a:prstGeom prst="rect">
            <a:avLst/>
          </a:prstGeom>
        </p:spPr>
        <p:txBody>
          <a:bodyPr vert="horz" wrap="square" lIns="0" tIns="17145" rIns="0" bIns="0" rtlCol="0">
            <a:spAutoFit/>
          </a:bodyPr>
          <a:lstStyle/>
          <a:p>
            <a:pPr marL="12700">
              <a:spcBef>
                <a:spcPts val="135"/>
              </a:spcBef>
            </a:pPr>
            <a:r>
              <a:rPr lang="en-IN" sz="2400" b="1" dirty="0"/>
              <a:t>7. Visual: Comparison of Models</a:t>
            </a:r>
            <a:endParaRPr lang="en-IN" sz="2400" b="1" dirty="0">
              <a:cs typeface="Georgia"/>
            </a:endParaRPr>
          </a:p>
        </p:txBody>
      </p:sp>
      <p:graphicFrame>
        <p:nvGraphicFramePr>
          <p:cNvPr id="6" name="Table 5">
            <a:extLst>
              <a:ext uri="{FF2B5EF4-FFF2-40B4-BE49-F238E27FC236}">
                <a16:creationId xmlns:a16="http://schemas.microsoft.com/office/drawing/2014/main" id="{AED87425-FA9A-72E4-2BDE-90E6F84663B8}"/>
              </a:ext>
            </a:extLst>
          </p:cNvPr>
          <p:cNvGraphicFramePr>
            <a:graphicFrameLocks noGrp="1"/>
          </p:cNvGraphicFramePr>
          <p:nvPr>
            <p:extLst>
              <p:ext uri="{D42A27DB-BD31-4B8C-83A1-F6EECF244321}">
                <p14:modId xmlns:p14="http://schemas.microsoft.com/office/powerpoint/2010/main" val="2280548769"/>
              </p:ext>
            </p:extLst>
          </p:nvPr>
        </p:nvGraphicFramePr>
        <p:xfrm>
          <a:off x="607168" y="1694878"/>
          <a:ext cx="6702424" cy="906152"/>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4007754137"/>
                    </a:ext>
                  </a:extLst>
                </a:gridCol>
                <a:gridCol w="1675606">
                  <a:extLst>
                    <a:ext uri="{9D8B030D-6E8A-4147-A177-3AD203B41FA5}">
                      <a16:colId xmlns:a16="http://schemas.microsoft.com/office/drawing/2014/main" val="3955342169"/>
                    </a:ext>
                  </a:extLst>
                </a:gridCol>
                <a:gridCol w="1675606">
                  <a:extLst>
                    <a:ext uri="{9D8B030D-6E8A-4147-A177-3AD203B41FA5}">
                      <a16:colId xmlns:a16="http://schemas.microsoft.com/office/drawing/2014/main" val="2573864324"/>
                    </a:ext>
                  </a:extLst>
                </a:gridCol>
                <a:gridCol w="1675606">
                  <a:extLst>
                    <a:ext uri="{9D8B030D-6E8A-4147-A177-3AD203B41FA5}">
                      <a16:colId xmlns:a16="http://schemas.microsoft.com/office/drawing/2014/main" val="64245230"/>
                    </a:ext>
                  </a:extLst>
                </a:gridCol>
              </a:tblGrid>
              <a:tr h="906152">
                <a:tc>
                  <a:txBody>
                    <a:bodyPr/>
                    <a:lstStyle/>
                    <a:p>
                      <a:r>
                        <a:rPr lang="en-IN" b="1" dirty="0"/>
                        <a:t>Feature</a:t>
                      </a:r>
                    </a:p>
                  </a:txBody>
                  <a:tcPr anchor="ctr"/>
                </a:tc>
                <a:tc>
                  <a:txBody>
                    <a:bodyPr/>
                    <a:lstStyle/>
                    <a:p>
                      <a:r>
                        <a:rPr lang="en-IN" b="1" dirty="0"/>
                        <a:t>GBM Only</a:t>
                      </a:r>
                      <a:endParaRPr lang="en-IN" dirty="0"/>
                    </a:p>
                  </a:txBody>
                  <a:tcPr anchor="ctr"/>
                </a:tc>
                <a:tc>
                  <a:txBody>
                    <a:bodyPr/>
                    <a:lstStyle/>
                    <a:p>
                      <a:r>
                        <a:rPr lang="en-IN" b="1"/>
                        <a:t>ABM Only</a:t>
                      </a:r>
                      <a:endParaRPr lang="en-IN"/>
                    </a:p>
                  </a:txBody>
                  <a:tcPr anchor="ctr"/>
                </a:tc>
                <a:tc>
                  <a:txBody>
                    <a:bodyPr/>
                    <a:lstStyle/>
                    <a:p>
                      <a:r>
                        <a:rPr lang="en-IN" b="1" dirty="0"/>
                        <a:t>Hybrid Model (GBM + ABM)</a:t>
                      </a:r>
                      <a:endParaRPr lang="en-IN" dirty="0"/>
                    </a:p>
                  </a:txBody>
                  <a:tcPr anchor="ctr"/>
                </a:tc>
                <a:extLst>
                  <a:ext uri="{0D108BD9-81ED-4DB2-BD59-A6C34878D82A}">
                    <a16:rowId xmlns:a16="http://schemas.microsoft.com/office/drawing/2014/main" val="1885462540"/>
                  </a:ext>
                </a:extLst>
              </a:tr>
            </a:tbl>
          </a:graphicData>
        </a:graphic>
      </p:graphicFrame>
      <p:graphicFrame>
        <p:nvGraphicFramePr>
          <p:cNvPr id="7" name="Table 6">
            <a:extLst>
              <a:ext uri="{FF2B5EF4-FFF2-40B4-BE49-F238E27FC236}">
                <a16:creationId xmlns:a16="http://schemas.microsoft.com/office/drawing/2014/main" id="{A06DF59C-0138-A305-43E4-662C8EFDB4A3}"/>
              </a:ext>
            </a:extLst>
          </p:cNvPr>
          <p:cNvGraphicFramePr>
            <a:graphicFrameLocks noGrp="1"/>
          </p:cNvGraphicFramePr>
          <p:nvPr>
            <p:extLst>
              <p:ext uri="{D42A27DB-BD31-4B8C-83A1-F6EECF244321}">
                <p14:modId xmlns:p14="http://schemas.microsoft.com/office/powerpoint/2010/main" val="2687643404"/>
              </p:ext>
            </p:extLst>
          </p:nvPr>
        </p:nvGraphicFramePr>
        <p:xfrm>
          <a:off x="607168" y="4238614"/>
          <a:ext cx="6702424" cy="723744"/>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3123699188"/>
                    </a:ext>
                  </a:extLst>
                </a:gridCol>
                <a:gridCol w="1675606">
                  <a:extLst>
                    <a:ext uri="{9D8B030D-6E8A-4147-A177-3AD203B41FA5}">
                      <a16:colId xmlns:a16="http://schemas.microsoft.com/office/drawing/2014/main" val="1528247837"/>
                    </a:ext>
                  </a:extLst>
                </a:gridCol>
                <a:gridCol w="1675606">
                  <a:extLst>
                    <a:ext uri="{9D8B030D-6E8A-4147-A177-3AD203B41FA5}">
                      <a16:colId xmlns:a16="http://schemas.microsoft.com/office/drawing/2014/main" val="3575930834"/>
                    </a:ext>
                  </a:extLst>
                </a:gridCol>
                <a:gridCol w="1675606">
                  <a:extLst>
                    <a:ext uri="{9D8B030D-6E8A-4147-A177-3AD203B41FA5}">
                      <a16:colId xmlns:a16="http://schemas.microsoft.com/office/drawing/2014/main" val="3340117880"/>
                    </a:ext>
                  </a:extLst>
                </a:gridCol>
              </a:tblGrid>
              <a:tr h="723744">
                <a:tc>
                  <a:txBody>
                    <a:bodyPr/>
                    <a:lstStyle/>
                    <a:p>
                      <a:r>
                        <a:rPr lang="en-IN" b="1" dirty="0"/>
                        <a:t>Randomness</a:t>
                      </a:r>
                      <a:endParaRPr lang="en-IN" dirty="0"/>
                    </a:p>
                  </a:txBody>
                  <a:tcPr anchor="ctr"/>
                </a:tc>
                <a:tc>
                  <a:txBody>
                    <a:bodyPr/>
                    <a:lstStyle/>
                    <a:p>
                      <a:r>
                        <a:rPr lang="en-IN" dirty="0"/>
                        <a:t>✅ Yes</a:t>
                      </a:r>
                    </a:p>
                  </a:txBody>
                  <a:tcPr anchor="ctr"/>
                </a:tc>
                <a:tc>
                  <a:txBody>
                    <a:bodyPr/>
                    <a:lstStyle/>
                    <a:p>
                      <a:r>
                        <a:rPr lang="en-IN" dirty="0"/>
                        <a:t>❌ No</a:t>
                      </a:r>
                    </a:p>
                  </a:txBody>
                  <a:tcPr anchor="ctr"/>
                </a:tc>
                <a:tc>
                  <a:txBody>
                    <a:bodyPr/>
                    <a:lstStyle/>
                    <a:p>
                      <a:r>
                        <a:rPr lang="en-IN" dirty="0"/>
                        <a:t>✅ Yes</a:t>
                      </a:r>
                    </a:p>
                  </a:txBody>
                  <a:tcPr anchor="ctr"/>
                </a:tc>
                <a:extLst>
                  <a:ext uri="{0D108BD9-81ED-4DB2-BD59-A6C34878D82A}">
                    <a16:rowId xmlns:a16="http://schemas.microsoft.com/office/drawing/2014/main" val="838546877"/>
                  </a:ext>
                </a:extLst>
              </a:tr>
            </a:tbl>
          </a:graphicData>
        </a:graphic>
      </p:graphicFrame>
      <p:graphicFrame>
        <p:nvGraphicFramePr>
          <p:cNvPr id="8" name="Table 7">
            <a:extLst>
              <a:ext uri="{FF2B5EF4-FFF2-40B4-BE49-F238E27FC236}">
                <a16:creationId xmlns:a16="http://schemas.microsoft.com/office/drawing/2014/main" id="{2C9CD2E4-8716-E47D-31F7-926C2107FA47}"/>
              </a:ext>
            </a:extLst>
          </p:cNvPr>
          <p:cNvGraphicFramePr>
            <a:graphicFrameLocks noGrp="1"/>
          </p:cNvGraphicFramePr>
          <p:nvPr>
            <p:extLst>
              <p:ext uri="{D42A27DB-BD31-4B8C-83A1-F6EECF244321}">
                <p14:modId xmlns:p14="http://schemas.microsoft.com/office/powerpoint/2010/main" val="569087070"/>
              </p:ext>
            </p:extLst>
          </p:nvPr>
        </p:nvGraphicFramePr>
        <p:xfrm>
          <a:off x="607168" y="5693675"/>
          <a:ext cx="6702424" cy="631736"/>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3052039711"/>
                    </a:ext>
                  </a:extLst>
                </a:gridCol>
                <a:gridCol w="1675606">
                  <a:extLst>
                    <a:ext uri="{9D8B030D-6E8A-4147-A177-3AD203B41FA5}">
                      <a16:colId xmlns:a16="http://schemas.microsoft.com/office/drawing/2014/main" val="2577008701"/>
                    </a:ext>
                  </a:extLst>
                </a:gridCol>
                <a:gridCol w="1675606">
                  <a:extLst>
                    <a:ext uri="{9D8B030D-6E8A-4147-A177-3AD203B41FA5}">
                      <a16:colId xmlns:a16="http://schemas.microsoft.com/office/drawing/2014/main" val="2336323262"/>
                    </a:ext>
                  </a:extLst>
                </a:gridCol>
                <a:gridCol w="1675606">
                  <a:extLst>
                    <a:ext uri="{9D8B030D-6E8A-4147-A177-3AD203B41FA5}">
                      <a16:colId xmlns:a16="http://schemas.microsoft.com/office/drawing/2014/main" val="430744645"/>
                    </a:ext>
                  </a:extLst>
                </a:gridCol>
              </a:tblGrid>
              <a:tr h="631736">
                <a:tc>
                  <a:txBody>
                    <a:bodyPr/>
                    <a:lstStyle/>
                    <a:p>
                      <a:r>
                        <a:rPr lang="en-IN" b="1" dirty="0"/>
                        <a:t>Trader Influence</a:t>
                      </a:r>
                      <a:endParaRPr lang="en-IN" dirty="0"/>
                    </a:p>
                  </a:txBody>
                  <a:tcPr anchor="ctr"/>
                </a:tc>
                <a:tc>
                  <a:txBody>
                    <a:bodyPr/>
                    <a:lstStyle/>
                    <a:p>
                      <a:r>
                        <a:rPr lang="en-IN" dirty="0"/>
                        <a:t>❌ No</a:t>
                      </a:r>
                    </a:p>
                  </a:txBody>
                  <a:tcPr anchor="ctr"/>
                </a:tc>
                <a:tc>
                  <a:txBody>
                    <a:bodyPr/>
                    <a:lstStyle/>
                    <a:p>
                      <a:r>
                        <a:rPr lang="en-IN" dirty="0"/>
                        <a:t>✅ Yes</a:t>
                      </a:r>
                    </a:p>
                  </a:txBody>
                  <a:tcPr anchor="ctr"/>
                </a:tc>
                <a:tc>
                  <a:txBody>
                    <a:bodyPr/>
                    <a:lstStyle/>
                    <a:p>
                      <a:r>
                        <a:rPr lang="en-IN" dirty="0"/>
                        <a:t>✅ Yes</a:t>
                      </a:r>
                    </a:p>
                  </a:txBody>
                  <a:tcPr anchor="ctr"/>
                </a:tc>
                <a:extLst>
                  <a:ext uri="{0D108BD9-81ED-4DB2-BD59-A6C34878D82A}">
                    <a16:rowId xmlns:a16="http://schemas.microsoft.com/office/drawing/2014/main" val="484457824"/>
                  </a:ext>
                </a:extLst>
              </a:tr>
            </a:tbl>
          </a:graphicData>
        </a:graphic>
      </p:graphicFrame>
      <p:graphicFrame>
        <p:nvGraphicFramePr>
          <p:cNvPr id="9" name="Table 8">
            <a:extLst>
              <a:ext uri="{FF2B5EF4-FFF2-40B4-BE49-F238E27FC236}">
                <a16:creationId xmlns:a16="http://schemas.microsoft.com/office/drawing/2014/main" id="{D83905C8-8326-3919-2D1D-90A33D743316}"/>
              </a:ext>
            </a:extLst>
          </p:cNvPr>
          <p:cNvGraphicFramePr>
            <a:graphicFrameLocks noGrp="1"/>
          </p:cNvGraphicFramePr>
          <p:nvPr>
            <p:extLst>
              <p:ext uri="{D42A27DB-BD31-4B8C-83A1-F6EECF244321}">
                <p14:modId xmlns:p14="http://schemas.microsoft.com/office/powerpoint/2010/main" val="1989609142"/>
              </p:ext>
            </p:extLst>
          </p:nvPr>
        </p:nvGraphicFramePr>
        <p:xfrm>
          <a:off x="607168" y="3330869"/>
          <a:ext cx="6702424" cy="907745"/>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4187981809"/>
                    </a:ext>
                  </a:extLst>
                </a:gridCol>
                <a:gridCol w="1675606">
                  <a:extLst>
                    <a:ext uri="{9D8B030D-6E8A-4147-A177-3AD203B41FA5}">
                      <a16:colId xmlns:a16="http://schemas.microsoft.com/office/drawing/2014/main" val="4180693819"/>
                    </a:ext>
                  </a:extLst>
                </a:gridCol>
                <a:gridCol w="1675606">
                  <a:extLst>
                    <a:ext uri="{9D8B030D-6E8A-4147-A177-3AD203B41FA5}">
                      <a16:colId xmlns:a16="http://schemas.microsoft.com/office/drawing/2014/main" val="1462266043"/>
                    </a:ext>
                  </a:extLst>
                </a:gridCol>
                <a:gridCol w="1675606">
                  <a:extLst>
                    <a:ext uri="{9D8B030D-6E8A-4147-A177-3AD203B41FA5}">
                      <a16:colId xmlns:a16="http://schemas.microsoft.com/office/drawing/2014/main" val="1214794729"/>
                    </a:ext>
                  </a:extLst>
                </a:gridCol>
              </a:tblGrid>
              <a:tr h="907745">
                <a:tc>
                  <a:txBody>
                    <a:bodyPr/>
                    <a:lstStyle/>
                    <a:p>
                      <a:r>
                        <a:rPr lang="en-IN" b="1" dirty="0"/>
                        <a:t>Captures Bubbles &amp; Crashes?</a:t>
                      </a:r>
                      <a:endParaRPr lang="en-IN" dirty="0"/>
                    </a:p>
                  </a:txBody>
                  <a:tcPr anchor="ctr"/>
                </a:tc>
                <a:tc>
                  <a:txBody>
                    <a:bodyPr/>
                    <a:lstStyle/>
                    <a:p>
                      <a:r>
                        <a:rPr lang="en-IN" dirty="0"/>
                        <a:t>❌ No</a:t>
                      </a:r>
                    </a:p>
                  </a:txBody>
                  <a:tcPr anchor="ctr"/>
                </a:tc>
                <a:tc>
                  <a:txBody>
                    <a:bodyPr/>
                    <a:lstStyle/>
                    <a:p>
                      <a:r>
                        <a:rPr lang="en-IN" dirty="0"/>
                        <a:t>✅ Yes</a:t>
                      </a:r>
                    </a:p>
                  </a:txBody>
                  <a:tcPr anchor="ctr"/>
                </a:tc>
                <a:tc>
                  <a:txBody>
                    <a:bodyPr/>
                    <a:lstStyle/>
                    <a:p>
                      <a:r>
                        <a:rPr lang="en-IN" dirty="0"/>
                        <a:t>✅ Yes</a:t>
                      </a:r>
                    </a:p>
                  </a:txBody>
                  <a:tcPr anchor="ctr"/>
                </a:tc>
                <a:extLst>
                  <a:ext uri="{0D108BD9-81ED-4DB2-BD59-A6C34878D82A}">
                    <a16:rowId xmlns:a16="http://schemas.microsoft.com/office/drawing/2014/main" val="1892319923"/>
                  </a:ext>
                </a:extLst>
              </a:tr>
            </a:tbl>
          </a:graphicData>
        </a:graphic>
      </p:graphicFrame>
      <p:graphicFrame>
        <p:nvGraphicFramePr>
          <p:cNvPr id="10" name="Table 9">
            <a:extLst>
              <a:ext uri="{FF2B5EF4-FFF2-40B4-BE49-F238E27FC236}">
                <a16:creationId xmlns:a16="http://schemas.microsoft.com/office/drawing/2014/main" id="{AD1A281D-118E-1A16-E64A-E5BA55C9A985}"/>
              </a:ext>
            </a:extLst>
          </p:cNvPr>
          <p:cNvGraphicFramePr>
            <a:graphicFrameLocks noGrp="1"/>
          </p:cNvGraphicFramePr>
          <p:nvPr>
            <p:extLst>
              <p:ext uri="{D42A27DB-BD31-4B8C-83A1-F6EECF244321}">
                <p14:modId xmlns:p14="http://schemas.microsoft.com/office/powerpoint/2010/main" val="3599110094"/>
              </p:ext>
            </p:extLst>
          </p:nvPr>
        </p:nvGraphicFramePr>
        <p:xfrm>
          <a:off x="607168" y="2613610"/>
          <a:ext cx="6702424" cy="723744"/>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888408290"/>
                    </a:ext>
                  </a:extLst>
                </a:gridCol>
                <a:gridCol w="1675606">
                  <a:extLst>
                    <a:ext uri="{9D8B030D-6E8A-4147-A177-3AD203B41FA5}">
                      <a16:colId xmlns:a16="http://schemas.microsoft.com/office/drawing/2014/main" val="1115439314"/>
                    </a:ext>
                  </a:extLst>
                </a:gridCol>
                <a:gridCol w="1675606">
                  <a:extLst>
                    <a:ext uri="{9D8B030D-6E8A-4147-A177-3AD203B41FA5}">
                      <a16:colId xmlns:a16="http://schemas.microsoft.com/office/drawing/2014/main" val="1176178024"/>
                    </a:ext>
                  </a:extLst>
                </a:gridCol>
                <a:gridCol w="1675606">
                  <a:extLst>
                    <a:ext uri="{9D8B030D-6E8A-4147-A177-3AD203B41FA5}">
                      <a16:colId xmlns:a16="http://schemas.microsoft.com/office/drawing/2014/main" val="1428435600"/>
                    </a:ext>
                  </a:extLst>
                </a:gridCol>
              </a:tblGrid>
              <a:tr h="723744">
                <a:tc>
                  <a:txBody>
                    <a:bodyPr/>
                    <a:lstStyle/>
                    <a:p>
                      <a:r>
                        <a:rPr lang="en-IN" b="1" dirty="0"/>
                        <a:t>Market Trends &amp; Reversals?</a:t>
                      </a:r>
                      <a:endParaRPr lang="en-IN" dirty="0"/>
                    </a:p>
                  </a:txBody>
                  <a:tcPr anchor="ctr"/>
                </a:tc>
                <a:tc>
                  <a:txBody>
                    <a:bodyPr/>
                    <a:lstStyle/>
                    <a:p>
                      <a:r>
                        <a:rPr lang="en-IN" dirty="0"/>
                        <a:t>❌ No</a:t>
                      </a:r>
                    </a:p>
                  </a:txBody>
                  <a:tcPr anchor="ctr"/>
                </a:tc>
                <a:tc>
                  <a:txBody>
                    <a:bodyPr/>
                    <a:lstStyle/>
                    <a:p>
                      <a:r>
                        <a:rPr lang="en-IN" dirty="0"/>
                        <a:t>✅ Yes</a:t>
                      </a:r>
                    </a:p>
                  </a:txBody>
                  <a:tcPr anchor="ctr"/>
                </a:tc>
                <a:tc>
                  <a:txBody>
                    <a:bodyPr/>
                    <a:lstStyle/>
                    <a:p>
                      <a:r>
                        <a:rPr lang="en-IN" dirty="0"/>
                        <a:t>✅ Yes</a:t>
                      </a:r>
                    </a:p>
                  </a:txBody>
                  <a:tcPr anchor="ctr"/>
                </a:tc>
                <a:extLst>
                  <a:ext uri="{0D108BD9-81ED-4DB2-BD59-A6C34878D82A}">
                    <a16:rowId xmlns:a16="http://schemas.microsoft.com/office/drawing/2014/main" val="1513692904"/>
                  </a:ext>
                </a:extLst>
              </a:tr>
            </a:tbl>
          </a:graphicData>
        </a:graphic>
      </p:graphicFrame>
      <p:graphicFrame>
        <p:nvGraphicFramePr>
          <p:cNvPr id="11" name="Table 10">
            <a:extLst>
              <a:ext uri="{FF2B5EF4-FFF2-40B4-BE49-F238E27FC236}">
                <a16:creationId xmlns:a16="http://schemas.microsoft.com/office/drawing/2014/main" id="{0BBDBDB1-6433-C93D-A9EF-452724D2A0DB}"/>
              </a:ext>
            </a:extLst>
          </p:cNvPr>
          <p:cNvGraphicFramePr>
            <a:graphicFrameLocks noGrp="1"/>
          </p:cNvGraphicFramePr>
          <p:nvPr>
            <p:extLst>
              <p:ext uri="{D42A27DB-BD31-4B8C-83A1-F6EECF244321}">
                <p14:modId xmlns:p14="http://schemas.microsoft.com/office/powerpoint/2010/main" val="1850879482"/>
              </p:ext>
            </p:extLst>
          </p:nvPr>
        </p:nvGraphicFramePr>
        <p:xfrm>
          <a:off x="607168" y="4966555"/>
          <a:ext cx="6702424" cy="723744"/>
        </p:xfrm>
        <a:graphic>
          <a:graphicData uri="http://schemas.openxmlformats.org/drawingml/2006/table">
            <a:tbl>
              <a:tblPr>
                <a:tableStyleId>{3C2FFA5D-87B4-456A-9821-1D502468CF0F}</a:tableStyleId>
              </a:tblPr>
              <a:tblGrid>
                <a:gridCol w="1675606">
                  <a:extLst>
                    <a:ext uri="{9D8B030D-6E8A-4147-A177-3AD203B41FA5}">
                      <a16:colId xmlns:a16="http://schemas.microsoft.com/office/drawing/2014/main" val="3069651005"/>
                    </a:ext>
                  </a:extLst>
                </a:gridCol>
                <a:gridCol w="1675606">
                  <a:extLst>
                    <a:ext uri="{9D8B030D-6E8A-4147-A177-3AD203B41FA5}">
                      <a16:colId xmlns:a16="http://schemas.microsoft.com/office/drawing/2014/main" val="1644715161"/>
                    </a:ext>
                  </a:extLst>
                </a:gridCol>
                <a:gridCol w="1675606">
                  <a:extLst>
                    <a:ext uri="{9D8B030D-6E8A-4147-A177-3AD203B41FA5}">
                      <a16:colId xmlns:a16="http://schemas.microsoft.com/office/drawing/2014/main" val="3217773111"/>
                    </a:ext>
                  </a:extLst>
                </a:gridCol>
                <a:gridCol w="1675606">
                  <a:extLst>
                    <a:ext uri="{9D8B030D-6E8A-4147-A177-3AD203B41FA5}">
                      <a16:colId xmlns:a16="http://schemas.microsoft.com/office/drawing/2014/main" val="3471076132"/>
                    </a:ext>
                  </a:extLst>
                </a:gridCol>
              </a:tblGrid>
              <a:tr h="723744">
                <a:tc>
                  <a:txBody>
                    <a:bodyPr/>
                    <a:lstStyle/>
                    <a:p>
                      <a:r>
                        <a:rPr lang="en-IN" b="1" dirty="0"/>
                        <a:t>More Realistic?</a:t>
                      </a:r>
                      <a:endParaRPr lang="en-IN" dirty="0"/>
                    </a:p>
                  </a:txBody>
                  <a:tcPr anchor="ctr"/>
                </a:tc>
                <a:tc>
                  <a:txBody>
                    <a:bodyPr/>
                    <a:lstStyle/>
                    <a:p>
                      <a:r>
                        <a:rPr lang="en-IN" dirty="0"/>
                        <a:t>❌ No</a:t>
                      </a:r>
                    </a:p>
                  </a:txBody>
                  <a:tcPr anchor="ctr"/>
                </a:tc>
                <a:tc>
                  <a:txBody>
                    <a:bodyPr/>
                    <a:lstStyle/>
                    <a:p>
                      <a:r>
                        <a:rPr lang="en-IN" dirty="0"/>
                        <a:t> Somewhat</a:t>
                      </a:r>
                    </a:p>
                  </a:txBody>
                  <a:tcPr anchor="ctr"/>
                </a:tc>
                <a:tc>
                  <a:txBody>
                    <a:bodyPr/>
                    <a:lstStyle/>
                    <a:p>
                      <a:r>
                        <a:rPr lang="en-IN" dirty="0"/>
                        <a:t>✅ Most Realistic</a:t>
                      </a:r>
                    </a:p>
                  </a:txBody>
                  <a:tcPr anchor="ctr"/>
                </a:tc>
                <a:extLst>
                  <a:ext uri="{0D108BD9-81ED-4DB2-BD59-A6C34878D82A}">
                    <a16:rowId xmlns:a16="http://schemas.microsoft.com/office/drawing/2014/main" val="3823657141"/>
                  </a:ext>
                </a:extLst>
              </a:tr>
            </a:tbl>
          </a:graphicData>
        </a:graphic>
      </p:graphicFrame>
    </p:spTree>
    <p:extLst>
      <p:ext uri="{BB962C8B-B14F-4D97-AF65-F5344CB8AC3E}">
        <p14:creationId xmlns:p14="http://schemas.microsoft.com/office/powerpoint/2010/main" val="1547638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47D9E-2FAE-00A7-DDFC-5DDE963D111B}"/>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45E7D66D-4B5D-6337-BE01-6FDD18F8A3FE}"/>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0E6A14AE-1457-7A1F-670E-6F3EFADC0B2A}"/>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517732F4-EF5E-490E-A640-AFD7C9638889}"/>
              </a:ext>
            </a:extLst>
          </p:cNvPr>
          <p:cNvSpPr txBox="1"/>
          <p:nvPr/>
        </p:nvSpPr>
        <p:spPr>
          <a:xfrm>
            <a:off x="3836327" y="9597088"/>
            <a:ext cx="347484"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23</a:t>
            </a:r>
            <a:endParaRPr sz="1200" dirty="0">
              <a:latin typeface="Times New Roman"/>
              <a:cs typeface="Times New Roman"/>
            </a:endParaRPr>
          </a:p>
        </p:txBody>
      </p:sp>
      <p:sp>
        <p:nvSpPr>
          <p:cNvPr id="3" name="object 3">
            <a:extLst>
              <a:ext uri="{FF2B5EF4-FFF2-40B4-BE49-F238E27FC236}">
                <a16:creationId xmlns:a16="http://schemas.microsoft.com/office/drawing/2014/main" id="{127724F3-7356-BB96-D19E-87F019A7516F}"/>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74A51615-6028-02C6-597E-A7D99360642A}"/>
              </a:ext>
            </a:extLst>
          </p:cNvPr>
          <p:cNvSpPr txBox="1"/>
          <p:nvPr/>
        </p:nvSpPr>
        <p:spPr>
          <a:xfrm>
            <a:off x="859541" y="896526"/>
            <a:ext cx="6777395" cy="386644"/>
          </a:xfrm>
          <a:prstGeom prst="rect">
            <a:avLst/>
          </a:prstGeom>
        </p:spPr>
        <p:txBody>
          <a:bodyPr vert="horz" wrap="square" lIns="0" tIns="17145" rIns="0" bIns="0" rtlCol="0">
            <a:spAutoFit/>
          </a:bodyPr>
          <a:lstStyle/>
          <a:p>
            <a:pPr marL="12700">
              <a:spcBef>
                <a:spcPts val="135"/>
              </a:spcBef>
            </a:pPr>
            <a:r>
              <a:rPr lang="en-IN" sz="2400" b="1" dirty="0"/>
              <a:t>8. Conclusion – Bridging Theory &amp; Reality:</a:t>
            </a:r>
            <a:endParaRPr sz="2400" b="1" dirty="0">
              <a:cs typeface="Georgia"/>
            </a:endParaRPr>
          </a:p>
        </p:txBody>
      </p:sp>
      <p:sp>
        <p:nvSpPr>
          <p:cNvPr id="5" name="object 7">
            <a:extLst>
              <a:ext uri="{FF2B5EF4-FFF2-40B4-BE49-F238E27FC236}">
                <a16:creationId xmlns:a16="http://schemas.microsoft.com/office/drawing/2014/main" id="{22B7CD5E-27A0-2E63-02C2-3A4FCA3FA3F9}"/>
              </a:ext>
            </a:extLst>
          </p:cNvPr>
          <p:cNvSpPr txBox="1"/>
          <p:nvPr/>
        </p:nvSpPr>
        <p:spPr>
          <a:xfrm>
            <a:off x="914400" y="1744245"/>
            <a:ext cx="6145659" cy="5552802"/>
          </a:xfrm>
          <a:prstGeom prst="rect">
            <a:avLst/>
          </a:prstGeom>
        </p:spPr>
        <p:txBody>
          <a:bodyPr vert="horz" wrap="square" lIns="0" tIns="12700" rIns="0" bIns="0" rtlCol="0">
            <a:spAutoFit/>
          </a:bodyPr>
          <a:lstStyle/>
          <a:p>
            <a:pPr marL="342900" indent="-342900">
              <a:buFont typeface="Wingdings" pitchFamily="2" charset="2"/>
              <a:buChar char="v"/>
            </a:pPr>
            <a:r>
              <a:rPr lang="en-IN" sz="2000" dirty="0"/>
              <a:t>Financial markets are complex, and no single model is perfect.</a:t>
            </a:r>
          </a:p>
          <a:p>
            <a:pPr marL="342900" indent="-342900">
              <a:buFont typeface="Wingdings" pitchFamily="2" charset="2"/>
              <a:buChar char="v"/>
            </a:pPr>
            <a:endParaRPr lang="en-IN" sz="2000" dirty="0"/>
          </a:p>
          <a:p>
            <a:pPr marL="342900" indent="-342900">
              <a:buFont typeface="Wingdings" pitchFamily="2" charset="2"/>
              <a:buChar char="v"/>
            </a:pPr>
            <a:r>
              <a:rPr lang="en-IN" sz="2000" dirty="0"/>
              <a:t>Our hybrid approach helps bridge the gap between randomness &amp; trader psychology.</a:t>
            </a:r>
          </a:p>
          <a:p>
            <a:pPr marL="342900" indent="-342900">
              <a:buFont typeface="Wingdings" pitchFamily="2" charset="2"/>
              <a:buChar char="v"/>
            </a:pPr>
            <a:endParaRPr lang="en-IN" sz="2000" dirty="0"/>
          </a:p>
          <a:p>
            <a:pPr marL="342900" indent="-342900">
              <a:buFont typeface="Wingdings" pitchFamily="2" charset="2"/>
              <a:buChar char="v"/>
            </a:pPr>
            <a:r>
              <a:rPr lang="en-IN" sz="2000" dirty="0"/>
              <a:t>Markets are not purely mathematical – they are driven by human </a:t>
            </a:r>
            <a:r>
              <a:rPr lang="en-IN" sz="2000" dirty="0" err="1"/>
              <a:t>behavior</a:t>
            </a:r>
            <a:r>
              <a:rPr lang="en-IN" sz="2000" dirty="0"/>
              <a:t>, trends, and emotions.</a:t>
            </a:r>
          </a:p>
          <a:p>
            <a:pPr marL="342900" indent="-342900">
              <a:buFont typeface="Wingdings" pitchFamily="2" charset="2"/>
              <a:buChar char="v"/>
            </a:pPr>
            <a:endParaRPr lang="en-IN" sz="2000" dirty="0"/>
          </a:p>
          <a:p>
            <a:pPr marL="342900" indent="-342900">
              <a:buFont typeface="Wingdings" pitchFamily="2" charset="2"/>
              <a:buChar char="v"/>
            </a:pPr>
            <a:r>
              <a:rPr lang="en-IN" sz="2000" dirty="0"/>
              <a:t>This simulation provides valuable insights into market </a:t>
            </a:r>
            <a:r>
              <a:rPr lang="en-IN" sz="2000" dirty="0" err="1"/>
              <a:t>behavior</a:t>
            </a:r>
            <a:r>
              <a:rPr lang="en-IN" sz="2000" dirty="0"/>
              <a:t> &amp; price fluctuations.</a:t>
            </a:r>
          </a:p>
          <a:p>
            <a:pPr marL="342900" indent="-342900">
              <a:buFont typeface="Wingdings" pitchFamily="2" charset="2"/>
              <a:buChar char="v"/>
            </a:pPr>
            <a:endParaRPr lang="en-IN" sz="2000" dirty="0"/>
          </a:p>
          <a:p>
            <a:pPr marL="342900" indent="-342900">
              <a:buFont typeface="Wingdings" pitchFamily="2" charset="2"/>
              <a:buChar char="v"/>
            </a:pPr>
            <a:r>
              <a:rPr lang="en-IN" sz="2000" dirty="0"/>
              <a:t>The future of financial </a:t>
            </a:r>
            <a:r>
              <a:rPr lang="en-IN" sz="2000" dirty="0" err="1"/>
              <a:t>modeling</a:t>
            </a:r>
            <a:r>
              <a:rPr lang="en-IN" sz="2000" dirty="0"/>
              <a:t> lies in combining traditional finance with </a:t>
            </a:r>
            <a:r>
              <a:rPr lang="en-IN" sz="2000" dirty="0" err="1"/>
              <a:t>behavioral</a:t>
            </a:r>
            <a:r>
              <a:rPr lang="en-IN" sz="2000" dirty="0"/>
              <a:t> science &amp; AI.</a:t>
            </a:r>
          </a:p>
          <a:p>
            <a:pPr>
              <a:buFont typeface="Arial" panose="020B0604020202020204" pitchFamily="34" charset="0"/>
              <a:buChar char="•"/>
            </a:pPr>
            <a:endParaRPr lang="en-IN" sz="2000" dirty="0"/>
          </a:p>
          <a:p>
            <a:pPr marL="342900" indent="-342900">
              <a:buFont typeface="Wingdings" pitchFamily="2" charset="2"/>
              <a:buChar char="q"/>
            </a:pPr>
            <a:r>
              <a:rPr lang="en-IN" sz="2000" b="1" dirty="0"/>
              <a:t>Final Thought:</a:t>
            </a:r>
            <a:br>
              <a:rPr lang="en-IN" sz="2000" dirty="0"/>
            </a:br>
            <a:r>
              <a:rPr lang="en-IN" sz="2000" dirty="0"/>
              <a:t>This model is a stepping stone toward more advanced financial simulations.</a:t>
            </a:r>
          </a:p>
        </p:txBody>
      </p:sp>
    </p:spTree>
    <p:extLst>
      <p:ext uri="{BB962C8B-B14F-4D97-AF65-F5344CB8AC3E}">
        <p14:creationId xmlns:p14="http://schemas.microsoft.com/office/powerpoint/2010/main" val="3882126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7E0B2-ECE5-DABA-7D2E-9AEEEF209A14}"/>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04F06446-0406-835B-B871-D5B532A66816}"/>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6D728160-1F57-274A-ADC4-B27F10136D06}"/>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6EA6797C-BB1D-0778-2504-4A59D11A7D49}"/>
              </a:ext>
            </a:extLst>
          </p:cNvPr>
          <p:cNvSpPr txBox="1"/>
          <p:nvPr/>
        </p:nvSpPr>
        <p:spPr>
          <a:xfrm>
            <a:off x="3836327" y="9597088"/>
            <a:ext cx="347484"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24</a:t>
            </a:r>
            <a:endParaRPr sz="1200" dirty="0">
              <a:latin typeface="Times New Roman"/>
              <a:cs typeface="Times New Roman"/>
            </a:endParaRPr>
          </a:p>
        </p:txBody>
      </p:sp>
      <p:sp>
        <p:nvSpPr>
          <p:cNvPr id="3" name="object 3">
            <a:extLst>
              <a:ext uri="{FF2B5EF4-FFF2-40B4-BE49-F238E27FC236}">
                <a16:creationId xmlns:a16="http://schemas.microsoft.com/office/drawing/2014/main" id="{549882BD-5B4D-731B-74F0-60B77F70CB2D}"/>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40F4E263-A3F6-8712-768C-73B8009E2267}"/>
              </a:ext>
            </a:extLst>
          </p:cNvPr>
          <p:cNvSpPr txBox="1"/>
          <p:nvPr/>
        </p:nvSpPr>
        <p:spPr>
          <a:xfrm>
            <a:off x="859541" y="896526"/>
            <a:ext cx="6777395" cy="386644"/>
          </a:xfrm>
          <a:prstGeom prst="rect">
            <a:avLst/>
          </a:prstGeom>
        </p:spPr>
        <p:txBody>
          <a:bodyPr vert="horz" wrap="square" lIns="0" tIns="17145" rIns="0" bIns="0" rtlCol="0">
            <a:spAutoFit/>
          </a:bodyPr>
          <a:lstStyle/>
          <a:p>
            <a:pPr marL="12700">
              <a:spcBef>
                <a:spcPts val="135"/>
              </a:spcBef>
            </a:pPr>
            <a:r>
              <a:rPr lang="en-IN" sz="2400" b="1" dirty="0"/>
              <a:t>9. References:</a:t>
            </a:r>
            <a:endParaRPr sz="2400" b="1" dirty="0">
              <a:cs typeface="Georgia"/>
            </a:endParaRPr>
          </a:p>
        </p:txBody>
      </p:sp>
      <p:sp>
        <p:nvSpPr>
          <p:cNvPr id="5" name="object 7">
            <a:extLst>
              <a:ext uri="{FF2B5EF4-FFF2-40B4-BE49-F238E27FC236}">
                <a16:creationId xmlns:a16="http://schemas.microsoft.com/office/drawing/2014/main" id="{CFFF9198-F8F4-8510-EFDC-0ADF19843B53}"/>
              </a:ext>
            </a:extLst>
          </p:cNvPr>
          <p:cNvSpPr txBox="1"/>
          <p:nvPr/>
        </p:nvSpPr>
        <p:spPr>
          <a:xfrm>
            <a:off x="914400" y="1744245"/>
            <a:ext cx="6145659" cy="6907019"/>
          </a:xfrm>
          <a:prstGeom prst="rect">
            <a:avLst/>
          </a:prstGeom>
        </p:spPr>
        <p:txBody>
          <a:bodyPr vert="horz" wrap="square" lIns="0" tIns="12700" rIns="0" bIns="0" rtlCol="0">
            <a:spAutoFit/>
          </a:bodyPr>
          <a:lstStyle/>
          <a:p>
            <a:r>
              <a:rPr lang="en-IN" sz="1600" b="1" dirty="0"/>
              <a:t>Black, F., &amp; Scholes, M. (1973).</a:t>
            </a:r>
            <a:r>
              <a:rPr lang="en-IN" sz="1600" dirty="0"/>
              <a:t> </a:t>
            </a:r>
            <a:r>
              <a:rPr lang="en-IN" sz="1600" i="1" dirty="0"/>
              <a:t>The Pricing of Options and Corporate Liabilities.</a:t>
            </a:r>
            <a:r>
              <a:rPr lang="en-IN" sz="1600" dirty="0"/>
              <a:t> </a:t>
            </a:r>
            <a:r>
              <a:rPr lang="en-IN" sz="1600" i="1" dirty="0"/>
              <a:t>Journal of Political Economy, 81</a:t>
            </a:r>
            <a:r>
              <a:rPr lang="en-IN" sz="1600" dirty="0"/>
              <a:t>(3), 637-654.</a:t>
            </a:r>
          </a:p>
          <a:p>
            <a:pPr marL="342900" indent="-342900">
              <a:buFont typeface="Wingdings" pitchFamily="2" charset="2"/>
              <a:buChar char="v"/>
            </a:pPr>
            <a:endParaRPr lang="en-IN" sz="1600" dirty="0"/>
          </a:p>
          <a:p>
            <a:r>
              <a:rPr lang="en-IN" sz="1600" b="1" dirty="0"/>
              <a:t>Farmer, J. D., &amp; Joshi, S. (2002).</a:t>
            </a:r>
            <a:r>
              <a:rPr lang="en-IN" sz="1600" dirty="0"/>
              <a:t> </a:t>
            </a:r>
            <a:r>
              <a:rPr lang="en-IN" sz="1600" i="1" dirty="0"/>
              <a:t>The Price Dynamics of Common Trading Strategies.</a:t>
            </a:r>
            <a:r>
              <a:rPr lang="en-IN" sz="1600" dirty="0"/>
              <a:t> </a:t>
            </a:r>
            <a:r>
              <a:rPr lang="en-IN" sz="1600" i="1" dirty="0"/>
              <a:t>Journal of Economic </a:t>
            </a:r>
            <a:r>
              <a:rPr lang="en-IN" sz="1600" i="1" dirty="0" err="1"/>
              <a:t>Behavior</a:t>
            </a:r>
            <a:r>
              <a:rPr lang="en-IN" sz="1600" i="1" dirty="0"/>
              <a:t> &amp; Organization, 49</a:t>
            </a:r>
            <a:r>
              <a:rPr lang="en-IN" sz="1600" dirty="0"/>
              <a:t>(2), 149-171.</a:t>
            </a:r>
          </a:p>
          <a:p>
            <a:endParaRPr lang="en-IN" sz="1600" dirty="0"/>
          </a:p>
          <a:p>
            <a:r>
              <a:rPr lang="en-IN" sz="1600" b="1" dirty="0" err="1"/>
              <a:t>Cristelli</a:t>
            </a:r>
            <a:r>
              <a:rPr lang="en-IN" sz="1600" b="1" dirty="0"/>
              <a:t>, M., </a:t>
            </a:r>
            <a:r>
              <a:rPr lang="en-IN" sz="1600" b="1" dirty="0" err="1"/>
              <a:t>Pietronero</a:t>
            </a:r>
            <a:r>
              <a:rPr lang="en-IN" sz="1600" b="1" dirty="0"/>
              <a:t>, L., &amp; Zaccaria, A. (2014).</a:t>
            </a:r>
            <a:r>
              <a:rPr lang="en-IN" sz="1600" dirty="0"/>
              <a:t> </a:t>
            </a:r>
            <a:r>
              <a:rPr lang="en-IN" sz="1600" i="1" dirty="0"/>
              <a:t>Critical Overview of Agent-Based Models for Economics and Finance.</a:t>
            </a:r>
            <a:r>
              <a:rPr lang="en-IN" sz="1600" dirty="0"/>
              <a:t> </a:t>
            </a:r>
            <a:r>
              <a:rPr lang="en-IN" sz="1600" i="1" dirty="0"/>
              <a:t>Complexity Economics, 3</a:t>
            </a:r>
            <a:r>
              <a:rPr lang="en-IN" sz="1600" dirty="0"/>
              <a:t>(2), 85-115.</a:t>
            </a:r>
          </a:p>
          <a:p>
            <a:endParaRPr lang="en-IN" sz="1600" dirty="0"/>
          </a:p>
          <a:p>
            <a:r>
              <a:rPr lang="en-IN" sz="1600" b="1" dirty="0"/>
              <a:t>McKinsey &amp; Co. (2022).</a:t>
            </a:r>
            <a:r>
              <a:rPr lang="en-IN" sz="1600" dirty="0"/>
              <a:t> </a:t>
            </a:r>
            <a:r>
              <a:rPr lang="en-IN" sz="1600" i="1" dirty="0"/>
              <a:t>How Algorithmic Trading is Transforming Financial Markets.</a:t>
            </a:r>
          </a:p>
          <a:p>
            <a:endParaRPr lang="en-IN" sz="1600" i="1" dirty="0"/>
          </a:p>
          <a:p>
            <a:r>
              <a:rPr lang="en-IN" sz="1600" b="1" dirty="0" err="1"/>
              <a:t>Tesfatsion</a:t>
            </a:r>
            <a:r>
              <a:rPr lang="en-IN" sz="1600" b="1" dirty="0"/>
              <a:t>, L., &amp; Judd, K. L. (2006).</a:t>
            </a:r>
            <a:r>
              <a:rPr lang="en-IN" sz="1600" dirty="0"/>
              <a:t> </a:t>
            </a:r>
            <a:r>
              <a:rPr lang="en-IN" sz="1600" i="1" dirty="0"/>
              <a:t>Handbook of Computational Economics: Agent-Based Computational Economics.</a:t>
            </a:r>
            <a:r>
              <a:rPr lang="en-IN" sz="1600" dirty="0"/>
              <a:t> </a:t>
            </a:r>
            <a:r>
              <a:rPr lang="en-IN" sz="1600" i="1" dirty="0"/>
              <a:t>North-Holland Press</a:t>
            </a:r>
            <a:r>
              <a:rPr lang="en-IN" sz="1600" dirty="0"/>
              <a:t>.</a:t>
            </a:r>
          </a:p>
          <a:p>
            <a:endParaRPr lang="en-IN" sz="1600" dirty="0"/>
          </a:p>
          <a:p>
            <a:r>
              <a:rPr lang="en-IN" sz="1600" b="1" dirty="0" err="1"/>
              <a:t>LeBaron</a:t>
            </a:r>
            <a:r>
              <a:rPr lang="en-IN" sz="1600" b="1" dirty="0"/>
              <a:t>, B. (2006).</a:t>
            </a:r>
            <a:r>
              <a:rPr lang="en-IN" sz="1600" dirty="0"/>
              <a:t> </a:t>
            </a:r>
            <a:r>
              <a:rPr lang="en-IN" sz="1600" i="1" dirty="0"/>
              <a:t>Agent-Based Computational Finance: Suggested Readings and Early Research.</a:t>
            </a:r>
            <a:r>
              <a:rPr lang="en-IN" sz="1600" dirty="0"/>
              <a:t> </a:t>
            </a:r>
            <a:r>
              <a:rPr lang="en-IN" sz="1600" i="1" dirty="0"/>
              <a:t>Journal of Economic Dynamics and Control, 30</a:t>
            </a:r>
            <a:r>
              <a:rPr lang="en-IN" sz="1600" dirty="0"/>
              <a:t>(6), 853-890</a:t>
            </a:r>
          </a:p>
          <a:p>
            <a:endParaRPr lang="en-IN" sz="1600" dirty="0"/>
          </a:p>
          <a:p>
            <a:r>
              <a:rPr lang="en-IN" sz="1600" b="1" dirty="0"/>
              <a:t>Merton, R. C. (1973).</a:t>
            </a:r>
            <a:r>
              <a:rPr lang="en-IN" sz="1600" dirty="0"/>
              <a:t> </a:t>
            </a:r>
            <a:r>
              <a:rPr lang="en-IN" sz="1600" i="1" dirty="0"/>
              <a:t>Theory of Rational Option Pricing.</a:t>
            </a:r>
            <a:r>
              <a:rPr lang="en-IN" sz="1600" dirty="0"/>
              <a:t> </a:t>
            </a:r>
            <a:r>
              <a:rPr lang="en-IN" sz="1600" i="1" dirty="0"/>
              <a:t>The Bell Journal of Economics and Management Science, 4</a:t>
            </a:r>
            <a:r>
              <a:rPr lang="en-IN" sz="1600" dirty="0"/>
              <a:t>(1), 141-183.</a:t>
            </a:r>
          </a:p>
          <a:p>
            <a:endParaRPr lang="en-IN" sz="1600" dirty="0"/>
          </a:p>
          <a:p>
            <a:r>
              <a:rPr lang="en-IN" sz="1600" b="1" dirty="0"/>
              <a:t>Hull, J. C. (2018).</a:t>
            </a:r>
            <a:r>
              <a:rPr lang="en-IN" sz="1600" dirty="0"/>
              <a:t> </a:t>
            </a:r>
            <a:r>
              <a:rPr lang="en-IN" sz="1600" i="1" dirty="0"/>
              <a:t>Options, Futures, and Other Derivatives (10th ed.).</a:t>
            </a:r>
            <a:r>
              <a:rPr lang="en-IN" sz="1600" dirty="0"/>
              <a:t> Pearson.</a:t>
            </a:r>
            <a:br>
              <a:rPr lang="en-IN" sz="1600" dirty="0"/>
            </a:br>
            <a:endParaRPr lang="en-IN" sz="1600" dirty="0"/>
          </a:p>
        </p:txBody>
      </p:sp>
    </p:spTree>
    <p:extLst>
      <p:ext uri="{BB962C8B-B14F-4D97-AF65-F5344CB8AC3E}">
        <p14:creationId xmlns:p14="http://schemas.microsoft.com/office/powerpoint/2010/main" val="358572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9C55-1F47-057E-E9B9-E1DECC068FF8}"/>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32CBCDA0-4036-CF6F-DE00-4C830CE09AA4}"/>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8264A488-0CBC-5919-B999-F0367BCB0BF2}"/>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0" name="object 5">
            <a:extLst>
              <a:ext uri="{FF2B5EF4-FFF2-40B4-BE49-F238E27FC236}">
                <a16:creationId xmlns:a16="http://schemas.microsoft.com/office/drawing/2014/main" id="{DE9C438A-6FAF-E2BD-ADEC-311ABF0A4FA0}"/>
              </a:ext>
            </a:extLst>
          </p:cNvPr>
          <p:cNvSpPr txBox="1"/>
          <p:nvPr/>
        </p:nvSpPr>
        <p:spPr>
          <a:xfrm>
            <a:off x="995005" y="896526"/>
            <a:ext cx="2391661" cy="417422"/>
          </a:xfrm>
          <a:prstGeom prst="rect">
            <a:avLst/>
          </a:prstGeom>
        </p:spPr>
        <p:txBody>
          <a:bodyPr vert="horz" wrap="square" lIns="0" tIns="17145" rIns="0" bIns="0" rtlCol="0">
            <a:spAutoFit/>
          </a:bodyPr>
          <a:lstStyle/>
          <a:p>
            <a:pPr marL="12700">
              <a:spcBef>
                <a:spcPts val="135"/>
              </a:spcBef>
            </a:pPr>
            <a:r>
              <a:rPr lang="en-US" sz="2600" b="1" spc="80" dirty="0">
                <a:latin typeface="Georgia"/>
                <a:cs typeface="Georgia"/>
              </a:rPr>
              <a:t>1. Abstract:</a:t>
            </a:r>
            <a:endParaRPr lang="en-US" sz="2600" b="1" dirty="0">
              <a:latin typeface="Georgia"/>
              <a:cs typeface="Georgia"/>
            </a:endParaRPr>
          </a:p>
        </p:txBody>
      </p:sp>
      <p:sp>
        <p:nvSpPr>
          <p:cNvPr id="22" name="object 7">
            <a:extLst>
              <a:ext uri="{FF2B5EF4-FFF2-40B4-BE49-F238E27FC236}">
                <a16:creationId xmlns:a16="http://schemas.microsoft.com/office/drawing/2014/main" id="{BE35D90A-5E33-62B9-7DA4-73399BA259E4}"/>
              </a:ext>
            </a:extLst>
          </p:cNvPr>
          <p:cNvSpPr txBox="1"/>
          <p:nvPr/>
        </p:nvSpPr>
        <p:spPr>
          <a:xfrm>
            <a:off x="995005" y="1698801"/>
            <a:ext cx="6145659" cy="6660798"/>
          </a:xfrm>
          <a:prstGeom prst="rect">
            <a:avLst/>
          </a:prstGeom>
        </p:spPr>
        <p:txBody>
          <a:bodyPr vert="horz" wrap="square" lIns="0" tIns="12700" rIns="0" bIns="0" rtlCol="0">
            <a:spAutoFit/>
          </a:bodyPr>
          <a:lstStyle/>
          <a:p>
            <a:r>
              <a:rPr lang="en-IN" dirty="0"/>
              <a:t>Financial markets exhibit both stochastic randomness and structured trader </a:t>
            </a:r>
            <a:r>
              <a:rPr lang="en-IN" dirty="0" err="1"/>
              <a:t>behavior</a:t>
            </a:r>
            <a:r>
              <a:rPr lang="en-IN" dirty="0"/>
              <a:t>, making their price movements complex to model. Traditional models like Geometric Brownian Motion (GBM) assume random price fluctuations based on a log-normal process, while Agent-Based </a:t>
            </a:r>
            <a:r>
              <a:rPr lang="en-IN" dirty="0" err="1"/>
              <a:t>Modeling</a:t>
            </a:r>
            <a:r>
              <a:rPr lang="en-IN" dirty="0"/>
              <a:t> (ABM) captures individual trader </a:t>
            </a:r>
            <a:r>
              <a:rPr lang="en-IN" dirty="0" err="1"/>
              <a:t>behaviors</a:t>
            </a:r>
            <a:r>
              <a:rPr lang="en-IN" dirty="0"/>
              <a:t> influencing market trends. This project introduces a hybrid model that integrates GBM with ABM to simulate stock price dynamics more realistically.</a:t>
            </a:r>
          </a:p>
          <a:p>
            <a:r>
              <a:rPr lang="en-IN" dirty="0"/>
              <a:t>The GBM component models market uncertainty and external shocks, while the ABM component introduces decision-making traders, including fundamentalists, chartists, contrarians, noise traders, and institutional investors. These agents interact, generating buy and sell pressures that affect stock prices over time.</a:t>
            </a:r>
          </a:p>
          <a:p>
            <a:r>
              <a:rPr lang="en-IN" dirty="0"/>
              <a:t>Additionally, Markov Chains are incorporated to allow agents to transition between different trading strategies, making the simulation adaptive to market conditions. The results demonstrate how market prices fluctuate due to both random events and structured trader actions, leading to emergent </a:t>
            </a:r>
            <a:r>
              <a:rPr lang="en-IN" dirty="0" err="1"/>
              <a:t>behaviors</a:t>
            </a:r>
            <a:r>
              <a:rPr lang="en-IN" dirty="0"/>
              <a:t> like bubbles, crashes, and trend formations. The study concludes that hybrid models offer a more accurate and realistic approach to financial market simulations compared to purely stochastic or agent-driven models.</a:t>
            </a:r>
          </a:p>
        </p:txBody>
      </p:sp>
      <p:sp>
        <p:nvSpPr>
          <p:cNvPr id="28" name="object 13">
            <a:extLst>
              <a:ext uri="{FF2B5EF4-FFF2-40B4-BE49-F238E27FC236}">
                <a16:creationId xmlns:a16="http://schemas.microsoft.com/office/drawing/2014/main" id="{94E14622-7E79-AAEE-0348-B23A4A761C0B}"/>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3</a:t>
            </a:r>
          </a:p>
        </p:txBody>
      </p:sp>
      <p:sp>
        <p:nvSpPr>
          <p:cNvPr id="3" name="object 3">
            <a:extLst>
              <a:ext uri="{FF2B5EF4-FFF2-40B4-BE49-F238E27FC236}">
                <a16:creationId xmlns:a16="http://schemas.microsoft.com/office/drawing/2014/main" id="{4B7652C5-3B2C-B226-66EA-73FE59ABDADB}"/>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3">
            <a:extLst>
              <a:ext uri="{FF2B5EF4-FFF2-40B4-BE49-F238E27FC236}">
                <a16:creationId xmlns:a16="http://schemas.microsoft.com/office/drawing/2014/main" id="{ECAFBB0F-A2E0-F802-00F2-B54EBCE84810}"/>
              </a:ext>
            </a:extLst>
          </p:cNvPr>
          <p:cNvSpPr/>
          <p:nvPr/>
        </p:nvSpPr>
        <p:spPr>
          <a:xfrm>
            <a:off x="1066800" y="643827"/>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347730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AF64-D224-6C3A-DC26-3BA81ED43919}"/>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D7F3B51D-E8DF-2349-6EB1-5DB1C8DF8D10}"/>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D1F93DA1-DD65-1E2B-0D54-595A0309E789}"/>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0" name="object 5">
            <a:extLst>
              <a:ext uri="{FF2B5EF4-FFF2-40B4-BE49-F238E27FC236}">
                <a16:creationId xmlns:a16="http://schemas.microsoft.com/office/drawing/2014/main" id="{0121D31F-6ED5-6611-DC53-D918E3F823A3}"/>
              </a:ext>
            </a:extLst>
          </p:cNvPr>
          <p:cNvSpPr txBox="1"/>
          <p:nvPr/>
        </p:nvSpPr>
        <p:spPr>
          <a:xfrm>
            <a:off x="995005" y="896526"/>
            <a:ext cx="3560062" cy="417422"/>
          </a:xfrm>
          <a:prstGeom prst="rect">
            <a:avLst/>
          </a:prstGeom>
        </p:spPr>
        <p:txBody>
          <a:bodyPr vert="horz" wrap="square" lIns="0" tIns="17145" rIns="0" bIns="0" rtlCol="0">
            <a:spAutoFit/>
          </a:bodyPr>
          <a:lstStyle/>
          <a:p>
            <a:pPr marL="12700">
              <a:spcBef>
                <a:spcPts val="135"/>
              </a:spcBef>
            </a:pPr>
            <a:r>
              <a:rPr lang="en-US" sz="2600" b="1" spc="80" dirty="0">
                <a:latin typeface="Georgia"/>
                <a:cs typeface="Georgia"/>
              </a:rPr>
              <a:t>2. Introduction</a:t>
            </a:r>
            <a:endParaRPr sz="2600" b="1" dirty="0">
              <a:latin typeface="Georgia"/>
              <a:cs typeface="Georgia"/>
            </a:endParaRPr>
          </a:p>
        </p:txBody>
      </p:sp>
      <p:sp>
        <p:nvSpPr>
          <p:cNvPr id="22" name="object 7">
            <a:extLst>
              <a:ext uri="{FF2B5EF4-FFF2-40B4-BE49-F238E27FC236}">
                <a16:creationId xmlns:a16="http://schemas.microsoft.com/office/drawing/2014/main" id="{967586A3-A1E4-AC68-A93D-4440996CFF88}"/>
              </a:ext>
            </a:extLst>
          </p:cNvPr>
          <p:cNvSpPr txBox="1"/>
          <p:nvPr/>
        </p:nvSpPr>
        <p:spPr>
          <a:xfrm>
            <a:off x="995005" y="1510256"/>
            <a:ext cx="6145659" cy="7891904"/>
          </a:xfrm>
          <a:prstGeom prst="rect">
            <a:avLst/>
          </a:prstGeom>
        </p:spPr>
        <p:txBody>
          <a:bodyPr vert="horz" wrap="square" lIns="0" tIns="12700" rIns="0" bIns="0" rtlCol="0">
            <a:spAutoFit/>
          </a:bodyPr>
          <a:lstStyle/>
          <a:p>
            <a:pPr marL="457200" indent="-457200">
              <a:buFont typeface="+mj-lt"/>
              <a:buAutoNum type="alphaLcParenR"/>
            </a:pPr>
            <a:r>
              <a:rPr lang="en-IN" sz="2000" b="1" dirty="0"/>
              <a:t>Background &amp; Motivation:</a:t>
            </a:r>
          </a:p>
          <a:p>
            <a:endParaRPr lang="en-IN" sz="2000" b="1" dirty="0"/>
          </a:p>
          <a:p>
            <a:r>
              <a:rPr lang="en-IN" sz="1600" b="1" dirty="0"/>
              <a:t>Financial markets are influenced by two major factors:</a:t>
            </a:r>
          </a:p>
          <a:p>
            <a:pPr marL="342900" indent="-342900">
              <a:buFont typeface="Arial" panose="020B0604020202020204" pitchFamily="34" charset="0"/>
              <a:buChar char="•"/>
            </a:pPr>
            <a:r>
              <a:rPr lang="en-IN" sz="1600" dirty="0"/>
              <a:t>Random external factors, such as macroeconomic news, interest rate changes, or unexpected geopolitical events.</a:t>
            </a:r>
          </a:p>
          <a:p>
            <a:pPr marL="342900" indent="-342900">
              <a:buFont typeface="Arial" panose="020B0604020202020204" pitchFamily="34" charset="0"/>
              <a:buChar char="•"/>
            </a:pPr>
            <a:r>
              <a:rPr lang="en-IN" sz="1600" dirty="0"/>
              <a:t>Trader-driven actions, where market participants follow strategies like momentum trading, fundamental investing, and contrarian strategies.</a:t>
            </a:r>
          </a:p>
          <a:p>
            <a:pPr marL="342900" indent="-342900">
              <a:buFont typeface="+mj-lt"/>
              <a:buAutoNum type="arabicPeriod"/>
            </a:pPr>
            <a:endParaRPr lang="en-IN" sz="1600" dirty="0"/>
          </a:p>
          <a:p>
            <a:r>
              <a:rPr lang="en-IN" sz="1600" dirty="0"/>
              <a:t>Traditional models like Geometric Brownian Motion (GBM) assume stock prices follow a random walk with drift and volatility, making it useful for pricing options and risk analysis. However, real-world markets do not move purely randomly, they are shaped by trader </a:t>
            </a:r>
            <a:r>
              <a:rPr lang="en-IN" sz="1600" dirty="0" err="1"/>
              <a:t>behaviors</a:t>
            </a:r>
            <a:r>
              <a:rPr lang="en-IN" sz="1600" dirty="0"/>
              <a:t>.</a:t>
            </a:r>
          </a:p>
          <a:p>
            <a:endParaRPr lang="en-IN" sz="1600" dirty="0"/>
          </a:p>
          <a:p>
            <a:r>
              <a:rPr lang="en-IN" sz="1600" dirty="0"/>
              <a:t>To address this limitation, Agent-Based </a:t>
            </a:r>
            <a:r>
              <a:rPr lang="en-IN" sz="1600" dirty="0" err="1"/>
              <a:t>Modeling</a:t>
            </a:r>
            <a:r>
              <a:rPr lang="en-IN" sz="1600" dirty="0"/>
              <a:t> (ABM) is used to simulate trader interactions. However, ABM alone lacks the stochastic nature of external market fluctuations.</a:t>
            </a:r>
          </a:p>
          <a:p>
            <a:r>
              <a:rPr lang="en-IN" sz="1600" dirty="0"/>
              <a:t>This project proposes a hybrid model combining GBM and ABM to better simulate real-world financial markets.</a:t>
            </a:r>
          </a:p>
          <a:p>
            <a:endParaRPr lang="en-IN" sz="1600" dirty="0"/>
          </a:p>
          <a:p>
            <a:endParaRPr lang="en-IN" sz="1600" dirty="0"/>
          </a:p>
          <a:p>
            <a:r>
              <a:rPr lang="en-IN" sz="2000" b="1" dirty="0"/>
              <a:t> b) 	Objectives of the Project</a:t>
            </a:r>
          </a:p>
          <a:p>
            <a:endParaRPr lang="en-IN" sz="2000" b="1" dirty="0"/>
          </a:p>
          <a:p>
            <a:r>
              <a:rPr lang="en-IN" sz="1600" b="1" dirty="0"/>
              <a:t>The primary objectives of this study are:</a:t>
            </a:r>
          </a:p>
          <a:p>
            <a:pPr marL="742950" lvl="1" indent="-285750">
              <a:buFont typeface="Arial" panose="020B0604020202020204" pitchFamily="34" charset="0"/>
              <a:buChar char="•"/>
            </a:pPr>
            <a:r>
              <a:rPr lang="en-IN" sz="1600" dirty="0"/>
              <a:t>To develop a hybrid market model combining GBM and ABM.</a:t>
            </a:r>
          </a:p>
          <a:p>
            <a:pPr marL="742950" lvl="1" indent="-285750">
              <a:buFont typeface="Arial" panose="020B0604020202020204" pitchFamily="34" charset="0"/>
              <a:buChar char="•"/>
            </a:pPr>
            <a:r>
              <a:rPr lang="en-IN" sz="1600" dirty="0"/>
              <a:t>To simulate different trader types (fundamentalists, chartists, contrarians, noise traders, institutional traders) and </a:t>
            </a:r>
            <a:r>
              <a:rPr lang="en-IN" sz="1600" dirty="0" err="1"/>
              <a:t>analyze</a:t>
            </a:r>
            <a:r>
              <a:rPr lang="en-IN" sz="1600" dirty="0"/>
              <a:t> their 	impact on stock prices.</a:t>
            </a:r>
            <a:br>
              <a:rPr lang="en-IN" sz="1600" dirty="0"/>
            </a:br>
            <a:endParaRPr lang="en-IN" sz="1600" dirty="0"/>
          </a:p>
        </p:txBody>
      </p:sp>
      <p:sp>
        <p:nvSpPr>
          <p:cNvPr id="28" name="object 13">
            <a:extLst>
              <a:ext uri="{FF2B5EF4-FFF2-40B4-BE49-F238E27FC236}">
                <a16:creationId xmlns:a16="http://schemas.microsoft.com/office/drawing/2014/main" id="{693AF7BE-CA79-B9FF-5287-2FB699BE001F}"/>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4</a:t>
            </a:r>
            <a:endParaRPr sz="1200" dirty="0">
              <a:latin typeface="Times New Roman"/>
              <a:cs typeface="Times New Roman"/>
            </a:endParaRPr>
          </a:p>
        </p:txBody>
      </p:sp>
      <p:sp>
        <p:nvSpPr>
          <p:cNvPr id="3" name="object 3">
            <a:extLst>
              <a:ext uri="{FF2B5EF4-FFF2-40B4-BE49-F238E27FC236}">
                <a16:creationId xmlns:a16="http://schemas.microsoft.com/office/drawing/2014/main" id="{D299C5C9-4DB0-0FBC-59DB-2F4D621BADCC}"/>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46660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9102-A0D5-6106-A72B-20F02C2D9130}"/>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CB5BC4A5-625A-51F2-8A9B-437EAC0EEBDF}"/>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DD669F00-5847-59E5-2FDD-827026DEB22C}"/>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2" name="object 7">
            <a:extLst>
              <a:ext uri="{FF2B5EF4-FFF2-40B4-BE49-F238E27FC236}">
                <a16:creationId xmlns:a16="http://schemas.microsoft.com/office/drawing/2014/main" id="{0464DD55-CF73-9AD9-4B1D-1A3BCDD949CC}"/>
              </a:ext>
            </a:extLst>
          </p:cNvPr>
          <p:cNvSpPr txBox="1"/>
          <p:nvPr/>
        </p:nvSpPr>
        <p:spPr>
          <a:xfrm>
            <a:off x="914400" y="1201912"/>
            <a:ext cx="6145659" cy="3336811"/>
          </a:xfrm>
          <a:prstGeom prst="rect">
            <a:avLst/>
          </a:prstGeom>
        </p:spPr>
        <p:txBody>
          <a:bodyPr vert="horz" wrap="square" lIns="0" tIns="12700" rIns="0" bIns="0" rtlCol="0">
            <a:spAutoFit/>
          </a:bodyPr>
          <a:lstStyle/>
          <a:p>
            <a:pPr marL="742950" lvl="1" indent="-285750">
              <a:buFont typeface="Arial" panose="020B0604020202020204" pitchFamily="34" charset="0"/>
              <a:buChar char="•"/>
            </a:pPr>
            <a:r>
              <a:rPr lang="en-IN" sz="1400" dirty="0"/>
              <a:t>To introduce Markov Chain-based agent transitions, making the market adaptive.</a:t>
            </a:r>
          </a:p>
          <a:p>
            <a:pPr marL="742950" lvl="1" indent="-285750">
              <a:buFont typeface="Arial" panose="020B0604020202020204" pitchFamily="34" charset="0"/>
              <a:buChar char="•"/>
            </a:pPr>
            <a:r>
              <a:rPr lang="en-IN" sz="1400" dirty="0"/>
              <a:t>To compare hybrid models against purely GBM-based models to evaluate realism.</a:t>
            </a:r>
          </a:p>
          <a:p>
            <a:endParaRPr lang="en-IN" sz="1400" dirty="0"/>
          </a:p>
          <a:p>
            <a:endParaRPr lang="en-IN" sz="1400" dirty="0"/>
          </a:p>
          <a:p>
            <a:r>
              <a:rPr lang="en-IN" sz="1400" dirty="0"/>
              <a:t> </a:t>
            </a:r>
            <a:r>
              <a:rPr lang="en-IN" sz="2000" b="1" dirty="0"/>
              <a:t>c) 	Methodology Overview</a:t>
            </a:r>
          </a:p>
          <a:p>
            <a:endParaRPr lang="en-IN" sz="1400" dirty="0"/>
          </a:p>
          <a:p>
            <a:pPr marL="285750" indent="-285750">
              <a:buFont typeface="Wingdings" pitchFamily="2" charset="2"/>
              <a:buChar char="ü"/>
            </a:pPr>
            <a:r>
              <a:rPr lang="en-IN" sz="1400" dirty="0"/>
              <a:t>GBM Component: Models random price fluctuations.</a:t>
            </a:r>
          </a:p>
          <a:p>
            <a:pPr marL="285750" indent="-285750">
              <a:buFont typeface="Wingdings" pitchFamily="2" charset="2"/>
              <a:buChar char="ü"/>
            </a:pPr>
            <a:r>
              <a:rPr lang="en-IN" sz="1400" dirty="0"/>
              <a:t>ABM Component: Introduces trading agents who follow different strategies.</a:t>
            </a:r>
          </a:p>
          <a:p>
            <a:pPr marL="285750" indent="-285750">
              <a:buFont typeface="Wingdings" pitchFamily="2" charset="2"/>
              <a:buChar char="ü"/>
            </a:pPr>
            <a:r>
              <a:rPr lang="en-IN" sz="1400" dirty="0"/>
              <a:t>Markov Chain Transitions: Allows agents to change strategies based on market conditions.</a:t>
            </a:r>
          </a:p>
          <a:p>
            <a:pPr marL="285750" indent="-285750">
              <a:buFont typeface="Wingdings" pitchFamily="2" charset="2"/>
              <a:buChar char="ü"/>
            </a:pPr>
            <a:r>
              <a:rPr lang="en-IN" sz="1400" dirty="0"/>
              <a:t>Simulation Over 252 Days: Tracks stock price changes and agent </a:t>
            </a:r>
            <a:r>
              <a:rPr lang="en-IN" sz="1400" dirty="0" err="1"/>
              <a:t>behaviors</a:t>
            </a:r>
            <a:r>
              <a:rPr lang="en-IN" sz="1400" dirty="0"/>
              <a:t>.</a:t>
            </a:r>
          </a:p>
          <a:p>
            <a:pPr marL="285750" indent="-285750">
              <a:buFont typeface="Wingdings" pitchFamily="2" charset="2"/>
              <a:buChar char="ü"/>
            </a:pPr>
            <a:r>
              <a:rPr lang="en-IN" sz="1400" dirty="0"/>
              <a:t>Analysis: Compares the hybrid model against traditional models to assess realism, stability, and volatility effects.</a:t>
            </a:r>
          </a:p>
        </p:txBody>
      </p:sp>
      <p:sp>
        <p:nvSpPr>
          <p:cNvPr id="28" name="object 13">
            <a:extLst>
              <a:ext uri="{FF2B5EF4-FFF2-40B4-BE49-F238E27FC236}">
                <a16:creationId xmlns:a16="http://schemas.microsoft.com/office/drawing/2014/main" id="{71E8759F-635A-C39B-9514-BA13019C0F81}"/>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5</a:t>
            </a:r>
            <a:endParaRPr sz="1200" dirty="0">
              <a:latin typeface="Times New Roman"/>
              <a:cs typeface="Times New Roman"/>
            </a:endParaRPr>
          </a:p>
        </p:txBody>
      </p:sp>
      <p:sp>
        <p:nvSpPr>
          <p:cNvPr id="3" name="object 3">
            <a:extLst>
              <a:ext uri="{FF2B5EF4-FFF2-40B4-BE49-F238E27FC236}">
                <a16:creationId xmlns:a16="http://schemas.microsoft.com/office/drawing/2014/main" id="{5A1D0B75-B02E-0D86-79BE-3FC4F1D36CE6}"/>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Tree>
    <p:extLst>
      <p:ext uri="{BB962C8B-B14F-4D97-AF65-F5344CB8AC3E}">
        <p14:creationId xmlns:p14="http://schemas.microsoft.com/office/powerpoint/2010/main" val="409123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3B02-DAEB-B4D7-3836-3706069049FC}"/>
              </a:ext>
            </a:extLst>
          </p:cNvPr>
          <p:cNvSpPr>
            <a:spLocks noGrp="1"/>
          </p:cNvSpPr>
          <p:nvPr>
            <p:ph type="title"/>
          </p:nvPr>
        </p:nvSpPr>
        <p:spPr>
          <a:xfrm>
            <a:off x="901700" y="910945"/>
            <a:ext cx="5942648" cy="831922"/>
          </a:xfrm>
        </p:spPr>
        <p:txBody>
          <a:bodyPr>
            <a:noAutofit/>
          </a:bodyPr>
          <a:lstStyle/>
          <a:p>
            <a:pPr marL="12700">
              <a:spcBef>
                <a:spcPts val="135"/>
              </a:spcBef>
            </a:pPr>
            <a:r>
              <a:rPr lang="en-IN" sz="2600" b="1" dirty="0">
                <a:latin typeface="Georgia" panose="02040502050405020303" pitchFamily="18" charset="0"/>
              </a:rPr>
              <a:t>3. Stochastic Models</a:t>
            </a:r>
            <a:br>
              <a:rPr lang="en-IN" sz="2600" b="1" dirty="0">
                <a:latin typeface="Georgia" panose="02040502050405020303" pitchFamily="18" charset="0"/>
              </a:rPr>
            </a:br>
            <a:endParaRPr lang="en-IN" sz="2600" b="1" dirty="0">
              <a:latin typeface="Georgia" panose="02040502050405020303" pitchFamily="18" charset="0"/>
            </a:endParaRPr>
          </a:p>
        </p:txBody>
      </p:sp>
      <p:sp>
        <p:nvSpPr>
          <p:cNvPr id="4" name="object 3">
            <a:extLst>
              <a:ext uri="{FF2B5EF4-FFF2-40B4-BE49-F238E27FC236}">
                <a16:creationId xmlns:a16="http://schemas.microsoft.com/office/drawing/2014/main" id="{ED0161F6-8A71-EEE7-A491-3A4CE0C373A5}"/>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5" name="object 2">
            <a:extLst>
              <a:ext uri="{FF2B5EF4-FFF2-40B4-BE49-F238E27FC236}">
                <a16:creationId xmlns:a16="http://schemas.microsoft.com/office/drawing/2014/main" id="{18EA1DF2-9A90-A35D-1335-67E627C87488}"/>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7" name="object 7">
            <a:extLst>
              <a:ext uri="{FF2B5EF4-FFF2-40B4-BE49-F238E27FC236}">
                <a16:creationId xmlns:a16="http://schemas.microsoft.com/office/drawing/2014/main" id="{C5F1B6A8-2375-BF9F-CCFA-C6A883989B61}"/>
              </a:ext>
            </a:extLst>
          </p:cNvPr>
          <p:cNvSpPr txBox="1"/>
          <p:nvPr/>
        </p:nvSpPr>
        <p:spPr>
          <a:xfrm>
            <a:off x="684582" y="1542013"/>
            <a:ext cx="6629631" cy="4929555"/>
          </a:xfrm>
          <a:prstGeom prst="rect">
            <a:avLst/>
          </a:prstGeom>
        </p:spPr>
        <p:txBody>
          <a:bodyPr vert="horz" wrap="square" lIns="0" tIns="12700" rIns="0" bIns="0" rtlCol="0">
            <a:spAutoFit/>
          </a:bodyPr>
          <a:lstStyle/>
          <a:p>
            <a:r>
              <a:rPr lang="en-IN" sz="2600" b="1" dirty="0">
                <a:solidFill>
                  <a:srgbClr val="0E0E0E"/>
                </a:solidFill>
              </a:rPr>
              <a:t>a. Introduction:</a:t>
            </a:r>
          </a:p>
          <a:p>
            <a:pPr marL="285750" indent="-285750">
              <a:spcBef>
                <a:spcPts val="900"/>
              </a:spcBef>
              <a:buFont typeface="Arial" panose="020B0604020202020204" pitchFamily="34" charset="0"/>
              <a:buChar char="•"/>
            </a:pPr>
            <a:r>
              <a:rPr lang="en-IN" sz="1900" dirty="0"/>
              <a:t>Stochastic models are mathematical models that incorporate randomness.</a:t>
            </a:r>
          </a:p>
          <a:p>
            <a:pPr marL="285750" indent="-285750">
              <a:spcBef>
                <a:spcPts val="900"/>
              </a:spcBef>
              <a:buFont typeface="Arial" panose="020B0604020202020204" pitchFamily="34" charset="0"/>
              <a:buChar char="•"/>
            </a:pPr>
            <a:r>
              <a:rPr lang="en-IN" sz="1900" dirty="0"/>
              <a:t>Unlike deterministic models (which give the same result every time), stochastic models produce different outcomes even with the same input.</a:t>
            </a:r>
          </a:p>
          <a:p>
            <a:pPr marL="285750" indent="-285750">
              <a:spcBef>
                <a:spcPts val="900"/>
              </a:spcBef>
              <a:buFont typeface="Arial" panose="020B0604020202020204" pitchFamily="34" charset="0"/>
              <a:buChar char="•"/>
            </a:pPr>
            <a:r>
              <a:rPr lang="en-IN" sz="1900" dirty="0"/>
              <a:t>Used in finance, physics, biology, and economics.</a:t>
            </a:r>
            <a:endParaRPr lang="en-IN" sz="1900" dirty="0">
              <a:solidFill>
                <a:srgbClr val="0E0E0E"/>
              </a:solidFill>
            </a:endParaRPr>
          </a:p>
          <a:p>
            <a:pPr>
              <a:spcBef>
                <a:spcPts val="900"/>
              </a:spcBef>
            </a:pPr>
            <a:r>
              <a:rPr lang="en-IN" sz="2600" b="1" dirty="0">
                <a:solidFill>
                  <a:srgbClr val="0E0E0E"/>
                </a:solidFill>
              </a:rPr>
              <a:t>b. Why Are They Important?</a:t>
            </a:r>
            <a:r>
              <a:rPr lang="en-IN" sz="2600" b="1" dirty="0"/>
              <a:t>  </a:t>
            </a:r>
          </a:p>
          <a:p>
            <a:pPr marL="285750" indent="-285750">
              <a:spcBef>
                <a:spcPts val="900"/>
              </a:spcBef>
              <a:buFont typeface="Arial" panose="020B0604020202020204" pitchFamily="34" charset="0"/>
              <a:buChar char="•"/>
            </a:pPr>
            <a:r>
              <a:rPr lang="en-IN" sz="1900" dirty="0">
                <a:solidFill>
                  <a:srgbClr val="0E0E0E"/>
                </a:solidFill>
              </a:rPr>
              <a:t>Many real-world systems (like stock prices) don’t follow fixed patterns. </a:t>
            </a:r>
          </a:p>
          <a:p>
            <a:pPr marL="285750" indent="-285750">
              <a:spcBef>
                <a:spcPts val="900"/>
              </a:spcBef>
              <a:buFont typeface="Arial" panose="020B0604020202020204" pitchFamily="34" charset="0"/>
              <a:buChar char="•"/>
            </a:pPr>
            <a:r>
              <a:rPr lang="en-IN" sz="1900" dirty="0">
                <a:solidFill>
                  <a:srgbClr val="0E0E0E"/>
                </a:solidFill>
              </a:rPr>
              <a:t>Instead, they have random fluctuations, which stochastic models help predict.</a:t>
            </a:r>
            <a:endParaRPr lang="en-IN" sz="1900" dirty="0"/>
          </a:p>
          <a:p>
            <a:pPr>
              <a:spcBef>
                <a:spcPts val="900"/>
              </a:spcBef>
            </a:pPr>
            <a:endParaRPr lang="en-IN" sz="1500" dirty="0">
              <a:solidFill>
                <a:srgbClr val="0E0E0E"/>
              </a:solidFill>
              <a:latin typeface=".AppleSystemUIFont"/>
            </a:endParaRPr>
          </a:p>
        </p:txBody>
      </p:sp>
      <p:pic>
        <p:nvPicPr>
          <p:cNvPr id="9" name="Picture 8" descr="A comparison of a model and a model&#10;&#10;Description automatically generated">
            <a:extLst>
              <a:ext uri="{FF2B5EF4-FFF2-40B4-BE49-F238E27FC236}">
                <a16:creationId xmlns:a16="http://schemas.microsoft.com/office/drawing/2014/main" id="{31D78347-A7F4-3C05-C3D0-62BE8B120959}"/>
              </a:ext>
            </a:extLst>
          </p:cNvPr>
          <p:cNvPicPr>
            <a:picLocks noChangeAspect="1"/>
          </p:cNvPicPr>
          <p:nvPr/>
        </p:nvPicPr>
        <p:blipFill>
          <a:blip r:embed="rId2"/>
          <a:srcRect l="2955" t="11888" r="366" b="13967"/>
          <a:stretch/>
        </p:blipFill>
        <p:spPr>
          <a:xfrm>
            <a:off x="1426406" y="6126669"/>
            <a:ext cx="4919587" cy="3020786"/>
          </a:xfrm>
          <a:prstGeom prst="rect">
            <a:avLst/>
          </a:prstGeom>
        </p:spPr>
      </p:pic>
      <p:sp>
        <p:nvSpPr>
          <p:cNvPr id="10" name="object 13">
            <a:extLst>
              <a:ext uri="{FF2B5EF4-FFF2-40B4-BE49-F238E27FC236}">
                <a16:creationId xmlns:a16="http://schemas.microsoft.com/office/drawing/2014/main" id="{1C762A3F-9CD0-0B58-37EC-E4E6A3782ADA}"/>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6</a:t>
            </a:r>
            <a:endParaRPr sz="1200" dirty="0">
              <a:latin typeface="Times New Roman"/>
              <a:cs typeface="Times New Roman"/>
            </a:endParaRPr>
          </a:p>
        </p:txBody>
      </p:sp>
    </p:spTree>
    <p:extLst>
      <p:ext uri="{BB962C8B-B14F-4D97-AF65-F5344CB8AC3E}">
        <p14:creationId xmlns:p14="http://schemas.microsoft.com/office/powerpoint/2010/main" val="62758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0DB50-635B-171C-CF0F-36902FFCC7B9}"/>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F480503A-5329-B1C8-86AE-C0E56437CBA2}"/>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562E4615-6AE9-760A-662D-B44D936B9BB6}"/>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3B5F55E0-4EBB-023C-3DC0-185070DF5164}"/>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7</a:t>
            </a:r>
            <a:endParaRPr sz="1200" dirty="0">
              <a:latin typeface="Times New Roman"/>
              <a:cs typeface="Times New Roman"/>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0CE0FCD-FC80-B279-8A27-8D762B9B918E}"/>
                  </a:ext>
                </a:extLst>
              </p:cNvPr>
              <p:cNvSpPr txBox="1"/>
              <p:nvPr/>
            </p:nvSpPr>
            <p:spPr>
              <a:xfrm>
                <a:off x="1951672" y="4791454"/>
                <a:ext cx="366175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m:t>𝒅</m:t>
                      </m:r>
                      <m:sSub>
                        <m:sSubPr>
                          <m:ctrlPr>
                            <a:rPr lang="en-US" sz="2000" b="1" i="1" smtClean="0"/>
                          </m:ctrlPr>
                        </m:sSubPr>
                        <m:e>
                          <m:r>
                            <a:rPr lang="en-US" sz="2000" b="1" i="1" smtClean="0"/>
                            <m:t>𝒔</m:t>
                          </m:r>
                        </m:e>
                        <m:sub>
                          <m:r>
                            <a:rPr lang="en-US" sz="2000" b="1" i="1" smtClean="0"/>
                            <m:t>𝒕</m:t>
                          </m:r>
                        </m:sub>
                      </m:sSub>
                      <m:r>
                        <a:rPr lang="en-US" sz="2000" b="1" i="1" smtClean="0"/>
                        <m:t>=</m:t>
                      </m:r>
                      <m:r>
                        <a:rPr lang="en-US" sz="2000" b="1" i="1" smtClean="0"/>
                        <m:t>𝝁</m:t>
                      </m:r>
                      <m:sSub>
                        <m:sSubPr>
                          <m:ctrlPr>
                            <a:rPr lang="en-US" sz="2000" b="1" i="1" smtClean="0"/>
                          </m:ctrlPr>
                        </m:sSubPr>
                        <m:e>
                          <m:r>
                            <a:rPr lang="en-US" sz="2000" b="1" i="1" smtClean="0"/>
                            <m:t>𝑺</m:t>
                          </m:r>
                        </m:e>
                        <m:sub>
                          <m:r>
                            <a:rPr lang="en-US" sz="2000" b="1" i="1" smtClean="0"/>
                            <m:t>𝒕</m:t>
                          </m:r>
                        </m:sub>
                      </m:sSub>
                      <m:r>
                        <a:rPr lang="en-US" sz="2000" b="1" i="1" smtClean="0"/>
                        <m:t> </m:t>
                      </m:r>
                      <m:r>
                        <a:rPr lang="en-US" sz="2000" b="1" i="1" smtClean="0"/>
                        <m:t>𝒅𝒕</m:t>
                      </m:r>
                      <m:r>
                        <a:rPr lang="en-US" sz="2000" b="1" i="1" smtClean="0"/>
                        <m:t>+</m:t>
                      </m:r>
                      <m:r>
                        <a:rPr lang="en-US" sz="2000" b="1" i="1" smtClean="0"/>
                        <m:t>𝝈</m:t>
                      </m:r>
                      <m:sSub>
                        <m:sSubPr>
                          <m:ctrlPr>
                            <a:rPr lang="en-US" sz="2000" b="1" i="1" smtClean="0"/>
                          </m:ctrlPr>
                        </m:sSubPr>
                        <m:e>
                          <m:r>
                            <a:rPr lang="en-US" sz="2000" b="1" i="0" smtClean="0"/>
                            <m:t>𝐒</m:t>
                          </m:r>
                        </m:e>
                        <m:sub>
                          <m:r>
                            <a:rPr lang="en-US" sz="2000" b="1" i="0" smtClean="0"/>
                            <m:t>𝐭</m:t>
                          </m:r>
                        </m:sub>
                      </m:sSub>
                      <m:r>
                        <a:rPr lang="en-US" sz="2000" b="1" i="0" smtClean="0"/>
                        <m:t> </m:t>
                      </m:r>
                      <m:sSub>
                        <m:sSubPr>
                          <m:ctrlPr>
                            <a:rPr lang="en-US" sz="2000" b="1" i="1" smtClean="0"/>
                          </m:ctrlPr>
                        </m:sSubPr>
                        <m:e>
                          <m:r>
                            <a:rPr lang="en-US" sz="2000" b="1" i="0" smtClean="0"/>
                            <m:t>𝐝𝐖</m:t>
                          </m:r>
                        </m:e>
                        <m:sub>
                          <m:r>
                            <a:rPr lang="en-US" sz="2000" b="1" i="0" smtClean="0"/>
                            <m:t>𝐭</m:t>
                          </m:r>
                        </m:sub>
                      </m:sSub>
                    </m:oMath>
                  </m:oMathPara>
                </a14:m>
                <a:endParaRPr lang="en-US" sz="2000" b="1" dirty="0"/>
              </a:p>
            </p:txBody>
          </p:sp>
        </mc:Choice>
        <mc:Fallback>
          <p:sp>
            <p:nvSpPr>
              <p:cNvPr id="15" name="TextBox 14">
                <a:extLst>
                  <a:ext uri="{FF2B5EF4-FFF2-40B4-BE49-F238E27FC236}">
                    <a16:creationId xmlns:a16="http://schemas.microsoft.com/office/drawing/2014/main" id="{30CE0FCD-FC80-B279-8A27-8D762B9B918E}"/>
                  </a:ext>
                </a:extLst>
              </p:cNvPr>
              <p:cNvSpPr txBox="1">
                <a:spLocks noRot="1" noChangeAspect="1" noMove="1" noResize="1" noEditPoints="1" noAdjustHandles="1" noChangeArrowheads="1" noChangeShapeType="1" noTextEdit="1"/>
              </p:cNvSpPr>
              <p:nvPr/>
            </p:nvSpPr>
            <p:spPr>
              <a:xfrm>
                <a:off x="1951672" y="4791454"/>
                <a:ext cx="3661754" cy="307777"/>
              </a:xfrm>
              <a:prstGeom prst="rect">
                <a:avLst/>
              </a:prstGeom>
              <a:blipFill>
                <a:blip r:embed="rId2"/>
                <a:stretch>
                  <a:fillRect t="-8000" b="-36000"/>
                </a:stretch>
              </a:blipFill>
            </p:spPr>
            <p:txBody>
              <a:bodyPr/>
              <a:lstStyle/>
              <a:p>
                <a:r>
                  <a:rPr lang="en-US">
                    <a:noFill/>
                  </a:rPr>
                  <a:t> </a:t>
                </a:r>
              </a:p>
            </p:txBody>
          </p:sp>
        </mc:Fallback>
      </mc:AlternateContent>
      <p:sp>
        <p:nvSpPr>
          <p:cNvPr id="19" name="object 3">
            <a:extLst>
              <a:ext uri="{FF2B5EF4-FFF2-40B4-BE49-F238E27FC236}">
                <a16:creationId xmlns:a16="http://schemas.microsoft.com/office/drawing/2014/main" id="{0D2C96C5-10B6-6E9E-D2AD-E3E17734DC87}"/>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 name="object 5">
            <a:extLst>
              <a:ext uri="{FF2B5EF4-FFF2-40B4-BE49-F238E27FC236}">
                <a16:creationId xmlns:a16="http://schemas.microsoft.com/office/drawing/2014/main" id="{A8C1D980-6FDB-0786-2CEC-B8FBA62E79F0}"/>
              </a:ext>
            </a:extLst>
          </p:cNvPr>
          <p:cNvSpPr txBox="1"/>
          <p:nvPr/>
        </p:nvSpPr>
        <p:spPr>
          <a:xfrm>
            <a:off x="916020" y="922440"/>
            <a:ext cx="5751483" cy="417422"/>
          </a:xfrm>
          <a:prstGeom prst="rect">
            <a:avLst/>
          </a:prstGeom>
        </p:spPr>
        <p:txBody>
          <a:bodyPr vert="horz" wrap="square" lIns="0" tIns="17145" rIns="0" bIns="0" rtlCol="0">
            <a:spAutoFit/>
          </a:bodyPr>
          <a:lstStyle/>
          <a:p>
            <a:pPr marL="12700">
              <a:spcBef>
                <a:spcPts val="135"/>
              </a:spcBef>
            </a:pPr>
            <a:r>
              <a:rPr lang="en-IN" sz="2600" b="1" dirty="0">
                <a:latin typeface="Georgia" panose="02040502050405020303" pitchFamily="18" charset="0"/>
              </a:rPr>
              <a:t>3.1 Geometric Brownian Motion:- </a:t>
            </a:r>
            <a:endParaRPr lang="en-IN" sz="2600" dirty="0">
              <a:latin typeface="Georgia"/>
              <a:cs typeface="Georgia"/>
            </a:endParaRPr>
          </a:p>
        </p:txBody>
      </p:sp>
      <mc:AlternateContent xmlns:mc="http://schemas.openxmlformats.org/markup-compatibility/2006">
        <mc:Choice xmlns:a14="http://schemas.microsoft.com/office/drawing/2010/main" Requires="a14">
          <p:sp>
            <p:nvSpPr>
              <p:cNvPr id="11" name="object 7">
                <a:extLst>
                  <a:ext uri="{FF2B5EF4-FFF2-40B4-BE49-F238E27FC236}">
                    <a16:creationId xmlns:a16="http://schemas.microsoft.com/office/drawing/2014/main" id="{6BEA4046-EC3F-B73C-46F8-8773756751C6}"/>
                  </a:ext>
                </a:extLst>
              </p:cNvPr>
              <p:cNvSpPr txBox="1"/>
              <p:nvPr/>
            </p:nvSpPr>
            <p:spPr>
              <a:xfrm>
                <a:off x="621841" y="1589645"/>
                <a:ext cx="6629631" cy="8207375"/>
              </a:xfrm>
              <a:prstGeom prst="rect">
                <a:avLst/>
              </a:prstGeom>
            </p:spPr>
            <p:txBody>
              <a:bodyPr vert="horz" wrap="square" lIns="0" tIns="12700" rIns="0" bIns="0" rtlCol="0">
                <a:spAutoFit/>
              </a:bodyPr>
              <a:lstStyle/>
              <a:p>
                <a:pPr marL="514350" indent="-514350">
                  <a:buAutoNum type="alphaLcPeriod"/>
                </a:pPr>
                <a:r>
                  <a:rPr lang="en-IN" sz="2400" b="1" dirty="0">
                    <a:solidFill>
                      <a:srgbClr val="0E0E0E"/>
                    </a:solidFill>
                  </a:rPr>
                  <a:t>Introduction:</a:t>
                </a:r>
              </a:p>
              <a:p>
                <a:pPr marL="342900" indent="-342900">
                  <a:buFont typeface="Wingdings" pitchFamily="2" charset="2"/>
                  <a:buChar char="Ø"/>
                </a:pPr>
                <a:r>
                  <a:rPr lang="en-IN" sz="2400" b="1" dirty="0">
                    <a:solidFill>
                      <a:srgbClr val="0E0E0E"/>
                    </a:solidFill>
                  </a:rPr>
                  <a:t>	</a:t>
                </a:r>
                <a:r>
                  <a:rPr lang="en-IN" sz="2000" dirty="0"/>
                  <a:t>Geometric Brownian Motion (GBM) is a stochastic 	process used to model randomly fluctuating stock 	prices over time.</a:t>
                </a:r>
              </a:p>
              <a:p>
                <a:pPr marL="342900" indent="-342900">
                  <a:buFont typeface="Wingdings" pitchFamily="2" charset="2"/>
                  <a:buChar char="Ø"/>
                </a:pPr>
                <a:r>
                  <a:rPr lang="en-IN" sz="2000" dirty="0"/>
                  <a:t>	The model includes both </a:t>
                </a:r>
                <a:r>
                  <a:rPr lang="en-IN" sz="2000" b="1" dirty="0"/>
                  <a:t>drift (steady growth)</a:t>
                </a:r>
                <a:r>
                  <a:rPr lang="en-IN" sz="2000" dirty="0"/>
                  <a:t> and 	</a:t>
                </a:r>
                <a:r>
                  <a:rPr lang="en-IN" sz="2000" b="1" dirty="0"/>
                  <a:t>volatility (random movements)</a:t>
                </a:r>
                <a:r>
                  <a:rPr lang="en-IN" sz="2000" dirty="0"/>
                  <a:t>.</a:t>
                </a:r>
              </a:p>
              <a:p>
                <a:pPr>
                  <a:spcBef>
                    <a:spcPts val="900"/>
                  </a:spcBef>
                </a:pPr>
                <a:r>
                  <a:rPr lang="en-IN" sz="2400" b="1" dirty="0">
                    <a:solidFill>
                      <a:srgbClr val="0E0E0E"/>
                    </a:solidFill>
                  </a:rPr>
                  <a:t>b. </a:t>
                </a:r>
                <a:r>
                  <a:rPr lang="en-IN" sz="2400" b="1" dirty="0"/>
                  <a:t>Key Equation:  </a:t>
                </a:r>
              </a:p>
              <a:p>
                <a:pPr marL="285750" indent="-285750">
                  <a:spcBef>
                    <a:spcPts val="900"/>
                  </a:spcBef>
                  <a:buFont typeface="Arial" panose="020B0604020202020204" pitchFamily="34" charset="0"/>
                  <a:buChar char="•"/>
                </a:pPr>
                <a:r>
                  <a:rPr lang="en-IN" sz="1900" dirty="0"/>
                  <a:t>Geometric Brownian Motion (GBM):</a:t>
                </a:r>
              </a:p>
              <a:p>
                <a:endParaRPr lang="en-IN" sz="1900" dirty="0">
                  <a:solidFill>
                    <a:srgbClr val="0E0E0E"/>
                  </a:solidFill>
                </a:endParaRPr>
              </a:p>
              <a:p>
                <a:endParaRPr lang="en-IN" sz="1900" dirty="0">
                  <a:solidFill>
                    <a:srgbClr val="0E0E0E"/>
                  </a:solidFill>
                </a:endParaRPr>
              </a:p>
              <a:p>
                <a:pPr lvl="1"/>
                <a:r>
                  <a:rPr lang="en-IN" sz="1900" dirty="0">
                    <a:solidFill>
                      <a:srgbClr val="0E0E0E"/>
                    </a:solidFill>
                  </a:rPr>
                  <a:t>Where:</a:t>
                </a:r>
                <a:endParaRPr lang="en-IN" sz="1900" dirty="0"/>
              </a:p>
              <a:p>
                <a:pPr lvl="1">
                  <a:buFont typeface="Arial" panose="020B0604020202020204" pitchFamily="34" charset="0"/>
                  <a:buChar char="•"/>
                </a:pPr>
                <a14:m>
                  <m:oMath xmlns:m="http://schemas.openxmlformats.org/officeDocument/2006/math">
                    <m:sSub>
                      <m:sSubPr>
                        <m:ctrlPr>
                          <a:rPr lang="en-US" sz="1900" b="1" i="1" smtClean="0"/>
                        </m:ctrlPr>
                      </m:sSubPr>
                      <m:e>
                        <m:r>
                          <a:rPr lang="en-US" sz="1900" b="1" i="1" smtClean="0"/>
                          <m:t> </m:t>
                        </m:r>
                        <m:r>
                          <a:rPr lang="en-US" sz="1900" b="1" i="1" smtClean="0"/>
                          <m:t>𝑺</m:t>
                        </m:r>
                      </m:e>
                      <m:sub>
                        <m:r>
                          <a:rPr lang="en-US" sz="1900" b="1" i="1" smtClean="0"/>
                          <m:t>𝒕</m:t>
                        </m:r>
                      </m:sub>
                    </m:sSub>
                  </m:oMath>
                </a14:m>
                <a:r>
                  <a:rPr lang="en-IN" sz="1900" b="1" dirty="0"/>
                  <a:t> ​: </a:t>
                </a:r>
                <a:r>
                  <a:rPr lang="en-IN" sz="1900" dirty="0"/>
                  <a:t>Asset price at time </a:t>
                </a:r>
                <a14:m>
                  <m:oMath xmlns:m="http://schemas.openxmlformats.org/officeDocument/2006/math">
                    <m:r>
                      <a:rPr lang="en-US" sz="1900" b="0" i="1" smtClean="0"/>
                      <m:t>𝑡</m:t>
                    </m:r>
                  </m:oMath>
                </a14:m>
                <a:endParaRPr lang="en-IN" sz="1900" dirty="0"/>
              </a:p>
              <a:p>
                <a:pPr lvl="1">
                  <a:buFont typeface="Arial" panose="020B0604020202020204" pitchFamily="34" charset="0"/>
                  <a:buChar char="•"/>
                </a:pPr>
                <a:r>
                  <a:rPr lang="en-US" sz="1900" b="1" dirty="0"/>
                  <a:t> </a:t>
                </a:r>
                <a14:m>
                  <m:oMath xmlns:m="http://schemas.openxmlformats.org/officeDocument/2006/math">
                    <m:r>
                      <a:rPr lang="en-US" sz="1900" b="1" i="1" smtClean="0"/>
                      <m:t>𝝁</m:t>
                    </m:r>
                  </m:oMath>
                </a14:m>
                <a:r>
                  <a:rPr lang="el-GR" sz="1900" b="1" dirty="0"/>
                  <a:t>: </a:t>
                </a:r>
                <a:r>
                  <a:rPr lang="en-IN" sz="1900" dirty="0"/>
                  <a:t>Drift (expected return).</a:t>
                </a:r>
              </a:p>
              <a:p>
                <a:pPr lvl="1">
                  <a:buFont typeface="Arial" panose="020B0604020202020204" pitchFamily="34" charset="0"/>
                  <a:buChar char="•"/>
                </a:pPr>
                <a:r>
                  <a:rPr lang="en-US" sz="1900" b="1" dirty="0"/>
                  <a:t> </a:t>
                </a:r>
                <a:r>
                  <a:rPr lang="el-GR" sz="1900" b="1" dirty="0"/>
                  <a:t>σ: </a:t>
                </a:r>
                <a:r>
                  <a:rPr lang="en-IN" sz="1900" dirty="0"/>
                  <a:t>Volatility.</a:t>
                </a:r>
              </a:p>
              <a:p>
                <a:pPr lvl="1">
                  <a:buFont typeface="Arial" panose="020B0604020202020204" pitchFamily="34" charset="0"/>
                  <a:buChar char="•"/>
                </a:pPr>
                <a:r>
                  <a:rPr lang="en-IN" sz="1900" dirty="0"/>
                  <a:t>​ </a:t>
                </a:r>
                <a14:m>
                  <m:oMath xmlns:m="http://schemas.openxmlformats.org/officeDocument/2006/math">
                    <m:sSub>
                      <m:sSubPr>
                        <m:ctrlPr>
                          <a:rPr lang="en-US" sz="1900" b="1" i="1" smtClean="0"/>
                        </m:ctrlPr>
                      </m:sSubPr>
                      <m:e>
                        <m:r>
                          <a:rPr lang="en-US" sz="1900" b="1" i="1" smtClean="0"/>
                          <m:t>𝑾</m:t>
                        </m:r>
                      </m:e>
                      <m:sub>
                        <m:r>
                          <a:rPr lang="en-US" sz="1900" b="1" i="1" smtClean="0"/>
                          <m:t>𝒕</m:t>
                        </m:r>
                      </m:sub>
                    </m:sSub>
                  </m:oMath>
                </a14:m>
                <a:r>
                  <a:rPr lang="en-IN" sz="1900" b="1" dirty="0"/>
                  <a:t>: </a:t>
                </a:r>
                <a:r>
                  <a:rPr lang="en-IN" sz="1900" dirty="0"/>
                  <a:t>Wiener process (Brownian motion).</a:t>
                </a:r>
              </a:p>
              <a:p>
                <a:pPr lvl="1">
                  <a:buFont typeface="Arial" panose="020B0604020202020204" pitchFamily="34" charset="0"/>
                  <a:buChar char="•"/>
                </a:pPr>
                <a:endParaRPr lang="en-IN" sz="1600" dirty="0"/>
              </a:p>
              <a:p>
                <a:pPr>
                  <a:spcBef>
                    <a:spcPts val="900"/>
                  </a:spcBef>
                </a:pPr>
                <a:r>
                  <a:rPr lang="en-IN" sz="2400" b="1" dirty="0"/>
                  <a:t>c. Highlights:  </a:t>
                </a:r>
              </a:p>
              <a:p>
                <a:pPr marL="285750" indent="-285750">
                  <a:spcBef>
                    <a:spcPts val="900"/>
                  </a:spcBef>
                  <a:buFont typeface="Arial" panose="020B0604020202020204" pitchFamily="34" charset="0"/>
                  <a:buChar char="•"/>
                </a:pPr>
                <a:r>
                  <a:rPr lang="en-IN" sz="1900" dirty="0"/>
                  <a:t>GBM is widely used for modeling stock price </a:t>
                </a:r>
                <a:r>
                  <a:rPr lang="en-IN" sz="1900" dirty="0" err="1"/>
                  <a:t>behavior</a:t>
                </a:r>
                <a:r>
                  <a:rPr lang="en-IN" sz="1900" dirty="0"/>
                  <a:t>.</a:t>
                </a:r>
              </a:p>
              <a:p>
                <a:pPr marL="285750" indent="-285750">
                  <a:spcBef>
                    <a:spcPts val="900"/>
                  </a:spcBef>
                  <a:buFont typeface="Arial" panose="020B0604020202020204" pitchFamily="34" charset="0"/>
                  <a:buChar char="•"/>
                </a:pPr>
                <a:r>
                  <a:rPr lang="en-IN" sz="1900" dirty="0"/>
                  <a:t>Used in option pricing models like the Black-Scholes Model.</a:t>
                </a:r>
              </a:p>
              <a:p>
                <a:pPr marL="285750" indent="-285750">
                  <a:spcBef>
                    <a:spcPts val="900"/>
                  </a:spcBef>
                  <a:buFont typeface="Arial" panose="020B0604020202020204" pitchFamily="34" charset="0"/>
                  <a:buChar char="•"/>
                </a:pPr>
                <a:r>
                  <a:rPr lang="en-IN" sz="1900" dirty="0"/>
                  <a:t>Captures both trend (drift) &amp; randomness (volatility).</a:t>
                </a:r>
              </a:p>
              <a:p>
                <a:pPr marL="285750" indent="-285750">
                  <a:spcBef>
                    <a:spcPts val="900"/>
                  </a:spcBef>
                  <a:buFont typeface="Arial" panose="020B0604020202020204" pitchFamily="34" charset="0"/>
                  <a:buChar char="•"/>
                </a:pPr>
                <a:r>
                  <a:rPr lang="en-IN" sz="1900" dirty="0"/>
                  <a:t>Common in financial markets, asset pricing, and risk 	management.</a:t>
                </a:r>
              </a:p>
              <a:p>
                <a:pPr marL="285750" indent="-285750">
                  <a:buFont typeface="Arial" panose="020B0604020202020204" pitchFamily="34" charset="0"/>
                  <a:buChar char="•"/>
                </a:pPr>
                <a:endParaRPr lang="en-IN" sz="1600" dirty="0"/>
              </a:p>
              <a:p>
                <a:pPr>
                  <a:spcBef>
                    <a:spcPts val="900"/>
                  </a:spcBef>
                </a:pPr>
                <a:endParaRPr lang="en-IN" sz="1500" dirty="0">
                  <a:solidFill>
                    <a:srgbClr val="0E0E0E"/>
                  </a:solidFill>
                  <a:latin typeface=".AppleSystemUIFont"/>
                </a:endParaRPr>
              </a:p>
            </p:txBody>
          </p:sp>
        </mc:Choice>
        <mc:Fallback>
          <p:sp>
            <p:nvSpPr>
              <p:cNvPr id="11" name="object 7">
                <a:extLst>
                  <a:ext uri="{FF2B5EF4-FFF2-40B4-BE49-F238E27FC236}">
                    <a16:creationId xmlns:a16="http://schemas.microsoft.com/office/drawing/2014/main" id="{6BEA4046-EC3F-B73C-46F8-8773756751C6}"/>
                  </a:ext>
                </a:extLst>
              </p:cNvPr>
              <p:cNvSpPr txBox="1">
                <a:spLocks noRot="1" noChangeAspect="1" noMove="1" noResize="1" noEditPoints="1" noAdjustHandles="1" noChangeArrowheads="1" noChangeShapeType="1" noTextEdit="1"/>
              </p:cNvSpPr>
              <p:nvPr/>
            </p:nvSpPr>
            <p:spPr>
              <a:xfrm>
                <a:off x="621841" y="1589645"/>
                <a:ext cx="6629631" cy="8207375"/>
              </a:xfrm>
              <a:prstGeom prst="rect">
                <a:avLst/>
              </a:prstGeom>
              <a:blipFill>
                <a:blip r:embed="rId3"/>
                <a:stretch>
                  <a:fillRect l="-2672" t="-1236" r="-191"/>
                </a:stretch>
              </a:blipFill>
            </p:spPr>
            <p:txBody>
              <a:bodyPr/>
              <a:lstStyle/>
              <a:p>
                <a:r>
                  <a:rPr lang="en-US">
                    <a:noFill/>
                  </a:rPr>
                  <a:t> </a:t>
                </a:r>
              </a:p>
            </p:txBody>
          </p:sp>
        </mc:Fallback>
      </mc:AlternateContent>
    </p:spTree>
    <p:extLst>
      <p:ext uri="{BB962C8B-B14F-4D97-AF65-F5344CB8AC3E}">
        <p14:creationId xmlns:p14="http://schemas.microsoft.com/office/powerpoint/2010/main" val="59208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6BCF8-D367-46DD-3325-4F2D00792849}"/>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F8CD38B2-1CE4-36D6-C3B9-9D9B3936F70C}"/>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65DB7BF2-1FE5-6100-D756-FB9E3F82314B}"/>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ABA64A94-38A8-452E-6D1F-77864B0D9B6F}"/>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8</a:t>
            </a:r>
            <a:endParaRPr sz="1200" dirty="0">
              <a:latin typeface="Times New Roman"/>
              <a:cs typeface="Times New Roman"/>
            </a:endParaRPr>
          </a:p>
        </p:txBody>
      </p:sp>
      <p:sp>
        <p:nvSpPr>
          <p:cNvPr id="3" name="object 3">
            <a:extLst>
              <a:ext uri="{FF2B5EF4-FFF2-40B4-BE49-F238E27FC236}">
                <a16:creationId xmlns:a16="http://schemas.microsoft.com/office/drawing/2014/main" id="{BD503230-8FAC-449B-155C-4EAAAB44B8F1}"/>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906B6260-142C-CC00-6760-B92E6BD894AA}"/>
              </a:ext>
            </a:extLst>
          </p:cNvPr>
          <p:cNvSpPr txBox="1"/>
          <p:nvPr/>
        </p:nvSpPr>
        <p:spPr>
          <a:xfrm>
            <a:off x="995005" y="896526"/>
            <a:ext cx="6777395" cy="417422"/>
          </a:xfrm>
          <a:prstGeom prst="rect">
            <a:avLst/>
          </a:prstGeom>
        </p:spPr>
        <p:txBody>
          <a:bodyPr vert="horz" wrap="square" lIns="0" tIns="17145" rIns="0" bIns="0" rtlCol="0">
            <a:spAutoFit/>
          </a:bodyPr>
          <a:lstStyle/>
          <a:p>
            <a:pPr marL="12700">
              <a:spcBef>
                <a:spcPts val="135"/>
              </a:spcBef>
            </a:pPr>
            <a:r>
              <a:rPr lang="en-IN" sz="2600" b="1" dirty="0">
                <a:latin typeface="Georgia" panose="02040502050405020303" pitchFamily="18" charset="0"/>
              </a:rPr>
              <a:t>Python Simulations (GBM):</a:t>
            </a:r>
            <a:endParaRPr lang="en-IN" sz="2600" b="1" dirty="0">
              <a:latin typeface="Georgia" panose="02040502050405020303" pitchFamily="18" charset="0"/>
              <a:cs typeface="Georgia"/>
            </a:endParaRPr>
          </a:p>
        </p:txBody>
      </p:sp>
      <p:sp>
        <p:nvSpPr>
          <p:cNvPr id="5" name="object 7">
            <a:extLst>
              <a:ext uri="{FF2B5EF4-FFF2-40B4-BE49-F238E27FC236}">
                <a16:creationId xmlns:a16="http://schemas.microsoft.com/office/drawing/2014/main" id="{7C058102-DA9F-050B-9B92-C9A1CC799C6F}"/>
              </a:ext>
            </a:extLst>
          </p:cNvPr>
          <p:cNvSpPr txBox="1"/>
          <p:nvPr/>
        </p:nvSpPr>
        <p:spPr>
          <a:xfrm>
            <a:off x="611253" y="1617158"/>
            <a:ext cx="6650807" cy="1859483"/>
          </a:xfrm>
          <a:prstGeom prst="rect">
            <a:avLst/>
          </a:prstGeom>
        </p:spPr>
        <p:txBody>
          <a:bodyPr vert="horz" wrap="square" lIns="0" tIns="12700" rIns="0" bIns="0" rtlCol="0">
            <a:spAutoFit/>
          </a:bodyPr>
          <a:lstStyle/>
          <a:p>
            <a:pPr marL="342900" indent="-342900">
              <a:buAutoNum type="alphaLcPeriod"/>
            </a:pPr>
            <a:r>
              <a:rPr lang="en-IN" sz="2400" b="1" dirty="0">
                <a:latin typeface="ACADEMY ENGRAVED LET PLAIN:1.0" panose="02000000000000000000" pitchFamily="2" charset="0"/>
              </a:rPr>
              <a:t>Simulating Stochastic Models:</a:t>
            </a:r>
          </a:p>
          <a:p>
            <a:r>
              <a:rPr lang="en-IN" sz="2400" b="1" dirty="0">
                <a:latin typeface="ACADEMY ENGRAVED LET PLAIN:1.0" panose="02000000000000000000" pitchFamily="2" charset="0"/>
              </a:rPr>
              <a:t>-&gt; </a:t>
            </a:r>
            <a:r>
              <a:rPr lang="en-IN" sz="2400" dirty="0"/>
              <a:t>This code simulates </a:t>
            </a:r>
            <a:r>
              <a:rPr lang="en-IN" sz="2400" b="1" dirty="0">
                <a:solidFill>
                  <a:srgbClr val="0E0E0E"/>
                </a:solidFill>
                <a:latin typeface=".AppleSystemUIFont"/>
              </a:rPr>
              <a:t>D</a:t>
            </a:r>
            <a:r>
              <a:rPr lang="en-IN" sz="2400" b="1" dirty="0">
                <a:solidFill>
                  <a:srgbClr val="0E0E0E"/>
                </a:solidFill>
                <a:effectLst/>
                <a:latin typeface=".AppleSystemUIFont"/>
              </a:rPr>
              <a:t>aily stock price movements</a:t>
            </a:r>
            <a:r>
              <a:rPr lang="en-IN" sz="2400" dirty="0">
                <a:solidFill>
                  <a:srgbClr val="0E0E0E"/>
                </a:solidFill>
                <a:effectLst/>
                <a:latin typeface=".AppleSystemUIFont"/>
              </a:rPr>
              <a:t> over a year (252 trading days) based on the GBM model</a:t>
            </a:r>
            <a:r>
              <a:rPr lang="en-IN" sz="2400" dirty="0"/>
              <a:t>.</a:t>
            </a:r>
            <a:endParaRPr lang="en-IN" sz="2400" b="1" dirty="0">
              <a:latin typeface="ACADEMY ENGRAVED LET PLAIN:1.0" panose="02000000000000000000" pitchFamily="2" charset="0"/>
            </a:endParaRPr>
          </a:p>
          <a:p>
            <a:endParaRPr lang="en-IN" sz="2400" dirty="0"/>
          </a:p>
        </p:txBody>
      </p:sp>
      <p:pic>
        <p:nvPicPr>
          <p:cNvPr id="7" name="Picture 6" descr="A computer screen shot of a program&#10;&#10;Description automatically generated">
            <a:extLst>
              <a:ext uri="{FF2B5EF4-FFF2-40B4-BE49-F238E27FC236}">
                <a16:creationId xmlns:a16="http://schemas.microsoft.com/office/drawing/2014/main" id="{BA8AEDC9-7F6A-3D58-5F31-300A770BC573}"/>
              </a:ext>
            </a:extLst>
          </p:cNvPr>
          <p:cNvPicPr>
            <a:picLocks noChangeAspect="1"/>
          </p:cNvPicPr>
          <p:nvPr/>
        </p:nvPicPr>
        <p:blipFill>
          <a:blip r:embed="rId2"/>
          <a:stretch>
            <a:fillRect/>
          </a:stretch>
        </p:blipFill>
        <p:spPr>
          <a:xfrm>
            <a:off x="252460" y="3672277"/>
            <a:ext cx="7267480" cy="5081558"/>
          </a:xfrm>
          <a:prstGeom prst="rect">
            <a:avLst/>
          </a:prstGeom>
        </p:spPr>
      </p:pic>
    </p:spTree>
    <p:extLst>
      <p:ext uri="{BB962C8B-B14F-4D97-AF65-F5344CB8AC3E}">
        <p14:creationId xmlns:p14="http://schemas.microsoft.com/office/powerpoint/2010/main" val="1211078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2515A-772B-F0CE-AC9A-31D61BE9AB0B}"/>
            </a:ext>
          </a:extLst>
        </p:cNvPr>
        <p:cNvGrpSpPr/>
        <p:nvPr/>
      </p:nvGrpSpPr>
      <p:grpSpPr>
        <a:xfrm>
          <a:off x="0" y="0"/>
          <a:ext cx="0" cy="0"/>
          <a:chOff x="0" y="0"/>
          <a:chExt cx="0" cy="0"/>
        </a:xfrm>
      </p:grpSpPr>
      <p:sp>
        <p:nvSpPr>
          <p:cNvPr id="17" name="object 2">
            <a:extLst>
              <a:ext uri="{FF2B5EF4-FFF2-40B4-BE49-F238E27FC236}">
                <a16:creationId xmlns:a16="http://schemas.microsoft.com/office/drawing/2014/main" id="{470AB949-4916-97A8-F00D-8BCFF5FC0DED}"/>
              </a:ext>
            </a:extLst>
          </p:cNvPr>
          <p:cNvSpPr txBox="1"/>
          <p:nvPr/>
        </p:nvSpPr>
        <p:spPr>
          <a:xfrm>
            <a:off x="901700" y="421091"/>
            <a:ext cx="2099945" cy="196849"/>
          </a:xfrm>
          <a:prstGeom prst="rect">
            <a:avLst/>
          </a:prstGeom>
        </p:spPr>
        <p:txBody>
          <a:bodyPr vert="horz" wrap="square" lIns="0" tIns="12065" rIns="0" bIns="0" rtlCol="0">
            <a:spAutoFit/>
          </a:bodyPr>
          <a:lstStyle/>
          <a:p>
            <a:pPr marL="12700">
              <a:spcBef>
                <a:spcPts val="95"/>
              </a:spcBef>
            </a:pPr>
            <a:r>
              <a:rPr sz="1200" spc="49" dirty="0">
                <a:latin typeface="Georgia"/>
                <a:cs typeface="Georgia"/>
              </a:rPr>
              <a:t>U</a:t>
            </a:r>
            <a:r>
              <a:rPr sz="1200" cap="small" spc="49" dirty="0">
                <a:latin typeface="Georgia"/>
                <a:cs typeface="Georgia"/>
              </a:rPr>
              <a:t>niversity</a:t>
            </a:r>
            <a:r>
              <a:rPr sz="1200" spc="160" dirty="0">
                <a:latin typeface="Georgia"/>
                <a:cs typeface="Georgia"/>
              </a:rPr>
              <a:t> </a:t>
            </a:r>
            <a:r>
              <a:rPr sz="1200" cap="small" spc="54" dirty="0">
                <a:latin typeface="Georgia"/>
                <a:cs typeface="Georgia"/>
              </a:rPr>
              <a:t>of</a:t>
            </a:r>
            <a:r>
              <a:rPr sz="1200" spc="165" dirty="0">
                <a:latin typeface="Georgia"/>
                <a:cs typeface="Georgia"/>
              </a:rPr>
              <a:t> </a:t>
            </a:r>
            <a:r>
              <a:rPr sz="1200" spc="-10" dirty="0">
                <a:latin typeface="Georgia"/>
                <a:cs typeface="Georgia"/>
              </a:rPr>
              <a:t>L</a:t>
            </a:r>
            <a:r>
              <a:rPr sz="1200" cap="small" spc="-10" dirty="0">
                <a:latin typeface="Georgia"/>
                <a:cs typeface="Georgia"/>
              </a:rPr>
              <a:t>uxembourg</a:t>
            </a:r>
            <a:endParaRPr sz="1200" dirty="0">
              <a:latin typeface="Georgia"/>
              <a:cs typeface="Georgia"/>
            </a:endParaRPr>
          </a:p>
        </p:txBody>
      </p:sp>
      <p:sp>
        <p:nvSpPr>
          <p:cNvPr id="18" name="object 3">
            <a:extLst>
              <a:ext uri="{FF2B5EF4-FFF2-40B4-BE49-F238E27FC236}">
                <a16:creationId xmlns:a16="http://schemas.microsoft.com/office/drawing/2014/main" id="{A38DB97F-D2A5-DEB0-8048-22F80FC148D3}"/>
              </a:ext>
            </a:extLst>
          </p:cNvPr>
          <p:cNvSpPr/>
          <p:nvPr/>
        </p:nvSpPr>
        <p:spPr>
          <a:xfrm flipV="1">
            <a:off x="914400" y="598107"/>
            <a:ext cx="5073706" cy="45719"/>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28" name="object 13">
            <a:extLst>
              <a:ext uri="{FF2B5EF4-FFF2-40B4-BE49-F238E27FC236}">
                <a16:creationId xmlns:a16="http://schemas.microsoft.com/office/drawing/2014/main" id="{747CF722-DF84-3F94-652A-A758CF285206}"/>
              </a:ext>
            </a:extLst>
          </p:cNvPr>
          <p:cNvSpPr txBox="1"/>
          <p:nvPr/>
        </p:nvSpPr>
        <p:spPr>
          <a:xfrm>
            <a:off x="3836327" y="9597088"/>
            <a:ext cx="100330" cy="196849"/>
          </a:xfrm>
          <a:prstGeom prst="rect">
            <a:avLst/>
          </a:prstGeom>
        </p:spPr>
        <p:txBody>
          <a:bodyPr vert="horz" wrap="square" lIns="0" tIns="12065" rIns="0" bIns="0" rtlCol="0">
            <a:spAutoFit/>
          </a:bodyPr>
          <a:lstStyle/>
          <a:p>
            <a:pPr marL="12700">
              <a:spcBef>
                <a:spcPts val="95"/>
              </a:spcBef>
            </a:pPr>
            <a:r>
              <a:rPr lang="en-US" sz="1200" spc="-49" dirty="0">
                <a:latin typeface="Times New Roman"/>
                <a:cs typeface="Times New Roman"/>
              </a:rPr>
              <a:t>9</a:t>
            </a:r>
            <a:endParaRPr sz="1200" dirty="0">
              <a:latin typeface="Times New Roman"/>
              <a:cs typeface="Times New Roman"/>
            </a:endParaRPr>
          </a:p>
        </p:txBody>
      </p:sp>
      <p:sp>
        <p:nvSpPr>
          <p:cNvPr id="3" name="object 3">
            <a:extLst>
              <a:ext uri="{FF2B5EF4-FFF2-40B4-BE49-F238E27FC236}">
                <a16:creationId xmlns:a16="http://schemas.microsoft.com/office/drawing/2014/main" id="{CF9396ED-8646-4DCE-B50F-8D0321BA2B9B}"/>
              </a:ext>
            </a:extLst>
          </p:cNvPr>
          <p:cNvSpPr/>
          <p:nvPr/>
        </p:nvSpPr>
        <p:spPr>
          <a:xfrm>
            <a:off x="914400" y="643826"/>
            <a:ext cx="5943600" cy="0"/>
          </a:xfrm>
          <a:custGeom>
            <a:avLst/>
            <a:gdLst/>
            <a:ahLst/>
            <a:cxnLst/>
            <a:rect l="l" t="t" r="r" b="b"/>
            <a:pathLst>
              <a:path w="5943600">
                <a:moveTo>
                  <a:pt x="0" y="0"/>
                </a:moveTo>
                <a:lnTo>
                  <a:pt x="5943600" y="0"/>
                </a:lnTo>
              </a:path>
            </a:pathLst>
          </a:custGeom>
          <a:ln w="6324">
            <a:solidFill>
              <a:srgbClr val="000000"/>
            </a:solidFill>
          </a:ln>
        </p:spPr>
        <p:txBody>
          <a:bodyPr wrap="square" lIns="0" tIns="0" rIns="0" bIns="0" rtlCol="0"/>
          <a:lstStyle/>
          <a:p>
            <a:endParaRPr dirty="0"/>
          </a:p>
        </p:txBody>
      </p:sp>
      <p:sp>
        <p:nvSpPr>
          <p:cNvPr id="4" name="object 5">
            <a:extLst>
              <a:ext uri="{FF2B5EF4-FFF2-40B4-BE49-F238E27FC236}">
                <a16:creationId xmlns:a16="http://schemas.microsoft.com/office/drawing/2014/main" id="{F8A83CD2-8F39-E63D-579F-CA01A4320970}"/>
              </a:ext>
            </a:extLst>
          </p:cNvPr>
          <p:cNvSpPr txBox="1"/>
          <p:nvPr/>
        </p:nvSpPr>
        <p:spPr>
          <a:xfrm>
            <a:off x="995005" y="896526"/>
            <a:ext cx="6777395" cy="386644"/>
          </a:xfrm>
          <a:prstGeom prst="rect">
            <a:avLst/>
          </a:prstGeom>
        </p:spPr>
        <p:txBody>
          <a:bodyPr vert="horz" wrap="square" lIns="0" tIns="17145" rIns="0" bIns="0" rtlCol="0">
            <a:spAutoFit/>
          </a:bodyPr>
          <a:lstStyle/>
          <a:p>
            <a:pPr marL="12700">
              <a:spcBef>
                <a:spcPts val="135"/>
              </a:spcBef>
            </a:pPr>
            <a:r>
              <a:rPr lang="en-IN" sz="2400" b="1" dirty="0">
                <a:latin typeface="Georgia" panose="02040502050405020303" pitchFamily="18" charset="0"/>
              </a:rPr>
              <a:t>Python Simulation Output (GBM)</a:t>
            </a:r>
            <a:endParaRPr lang="en-IN" sz="2400" b="1" dirty="0">
              <a:latin typeface="Georgia" panose="02040502050405020303" pitchFamily="18" charset="0"/>
              <a:cs typeface="Georgia"/>
            </a:endParaRPr>
          </a:p>
        </p:txBody>
      </p:sp>
      <p:pic>
        <p:nvPicPr>
          <p:cNvPr id="2" name="Picture 1">
            <a:extLst>
              <a:ext uri="{FF2B5EF4-FFF2-40B4-BE49-F238E27FC236}">
                <a16:creationId xmlns:a16="http://schemas.microsoft.com/office/drawing/2014/main" id="{216DF9F7-12DB-E57F-DD66-BE2DCA54657E}"/>
              </a:ext>
            </a:extLst>
          </p:cNvPr>
          <p:cNvPicPr>
            <a:picLocks noChangeAspect="1"/>
          </p:cNvPicPr>
          <p:nvPr/>
        </p:nvPicPr>
        <p:blipFill>
          <a:blip r:embed="rId2"/>
          <a:stretch>
            <a:fillRect/>
          </a:stretch>
        </p:blipFill>
        <p:spPr>
          <a:xfrm>
            <a:off x="83200" y="3589291"/>
            <a:ext cx="7506254" cy="3461708"/>
          </a:xfrm>
          <a:prstGeom prst="rect">
            <a:avLst/>
          </a:prstGeom>
        </p:spPr>
      </p:pic>
    </p:spTree>
    <p:extLst>
      <p:ext uri="{BB962C8B-B14F-4D97-AF65-F5344CB8AC3E}">
        <p14:creationId xmlns:p14="http://schemas.microsoft.com/office/powerpoint/2010/main" val="30181393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16720</TotalTime>
  <Words>3087</Words>
  <Application>Microsoft Macintosh PowerPoint</Application>
  <PresentationFormat>Custom</PresentationFormat>
  <Paragraphs>341</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.AppleSystemUIFont</vt:lpstr>
      <vt:lpstr>ACADEMY ENGRAVED LET PLAIN:1.0</vt:lpstr>
      <vt:lpstr>Aptos</vt:lpstr>
      <vt:lpstr>Aptos Display</vt:lpstr>
      <vt:lpstr>Arial</vt:lpstr>
      <vt:lpstr>Cambria Math</vt:lpstr>
      <vt:lpstr>Georgia</vt:lpstr>
      <vt:lpstr>Inter</vt:lpstr>
      <vt:lpstr>Menlo</vt:lpstr>
      <vt:lpstr>Palatino Linotype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3. Stochastic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Kailash Mangroliya</dc:creator>
  <cp:lastModifiedBy>Vaibhav Kailash Mangroliya</cp:lastModifiedBy>
  <cp:revision>220</cp:revision>
  <dcterms:created xsi:type="dcterms:W3CDTF">2024-10-19T10:09:41Z</dcterms:created>
  <dcterms:modified xsi:type="dcterms:W3CDTF">2025-02-06T02:34:34Z</dcterms:modified>
</cp:coreProperties>
</file>