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Default ContentType="image/x-emf" Extension="emf"/>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940675A-B579-460E-94D1-54222C63F5DA}" styleName="No Style, Table Grid">
    <a:wholeTbl>
      <a:tcTxStyle>
        <a:fontRef idx="minor">
          <a:scrgbClr b="0" g="0" r="0"/>
        </a:fontRef>
        <a:schemeClr val="tx1"/>
      </a:tcTxStyle>
      <a:tcStyle>
        <a:tcBdr>
          <a:left>
            <a:ln cmpd="sng" w="12700">
              <a:solidFill>
                <a:schemeClr val="tx1"/>
              </a:solidFill>
            </a:ln>
          </a:left>
          <a:right>
            <a:ln cmpd="sng" w="12700">
              <a:solidFill>
                <a:schemeClr val="tx1"/>
              </a:solidFill>
            </a:ln>
          </a:right>
          <a:top>
            <a:ln cmpd="sng" w="12700">
              <a:solidFill>
                <a:schemeClr val="tx1"/>
              </a:solidFill>
            </a:ln>
          </a:top>
          <a:bottom>
            <a:ln cmpd="sng" w="12700">
              <a:solidFill>
                <a:schemeClr val="tx1"/>
              </a:solidFill>
            </a:ln>
          </a:bottom>
          <a:insideH>
            <a:ln cmpd="sng" w="12700">
              <a:solidFill>
                <a:schemeClr val="tx1"/>
              </a:solidFill>
            </a:ln>
          </a:insideH>
          <a:insideV>
            <a:ln cmpd="sng" w="12700">
              <a:solidFill>
                <a:schemeClr val="tx1"/>
              </a:solidFill>
            </a:ln>
          </a:insideV>
        </a:tcBdr>
        <a:fill>
          <a:noFill/>
        </a:fill>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93071B6-9D93-437C-8CD3-31F50AE70979}" type="datetimeFigureOut">
              <a:rPr lang="en-US" smtClean="0"/>
              <a:t>7/12/2022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28716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211749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62365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7DEFBAD-A9BE-4E99-8BD6-D1A45915734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6386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416183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3071B6-9D93-437C-8CD3-31F50AE70979}"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3893504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3071B6-9D93-437C-8CD3-31F50AE70979}"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1195658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071B6-9D93-437C-8CD3-31F50AE70979}"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3621721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93071B6-9D93-437C-8CD3-31F50AE70979}" type="datetimeFigureOut">
              <a:rPr lang="en-US" smtClean="0"/>
              <a:t>7/12/2022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163629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071B6-9D93-437C-8CD3-31F50AE70979}"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2918668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93071B6-9D93-437C-8CD3-31F50AE70979}" type="datetimeFigureOut">
              <a:rPr lang="en-US" smtClean="0"/>
              <a:t>7/12/2022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96085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277694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3071B6-9D93-437C-8CD3-31F50AE70979}" type="datetimeFigureOut">
              <a:rPr lang="en-US" smtClean="0"/>
              <a:t>7/12/2022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1129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071B6-9D93-437C-8CD3-31F50AE70979}" type="datetimeFigureOut">
              <a:rPr lang="en-US" smtClean="0"/>
              <a:t>7/12/2022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361916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071B6-9D93-437C-8CD3-31F50AE70979}" type="datetimeFigureOut">
              <a:rPr lang="en-US" smtClean="0"/>
              <a:t>7/12/2022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321917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236966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071B6-9D93-437C-8CD3-31F50AE70979}" type="datetimeFigureOut">
              <a:rPr lang="en-US" smtClean="0"/>
              <a:t>7/12/2022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EFBAD-A9BE-4E99-8BD6-D1A45915734D}" type="slidenum">
              <a:rPr lang="en-US" smtClean="0"/>
              <a:t>‹#›</a:t>
            </a:fld>
            <a:endParaRPr lang="en-US"/>
          </a:p>
        </p:txBody>
      </p:sp>
    </p:spTree>
    <p:extLst>
      <p:ext uri="{BB962C8B-B14F-4D97-AF65-F5344CB8AC3E}">
        <p14:creationId xmlns:p14="http://schemas.microsoft.com/office/powerpoint/2010/main" val="424330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3071B6-9D93-437C-8CD3-31F50AE70979}" type="datetimeFigureOut">
              <a:rPr lang="en-US" smtClean="0"/>
              <a:t>7/12/2022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EFBAD-A9BE-4E99-8BD6-D1A45915734D}" type="slidenum">
              <a:rPr lang="en-US" smtClean="0"/>
              <a:t>‹#›</a:t>
            </a:fld>
            <a:endParaRPr lang="en-US"/>
          </a:p>
        </p:txBody>
      </p:sp>
    </p:spTree>
    <p:extLst>
      <p:ext uri="{BB962C8B-B14F-4D97-AF65-F5344CB8AC3E}">
        <p14:creationId xmlns:p14="http://schemas.microsoft.com/office/powerpoint/2010/main" val="1540767427"/>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27271F-04C6-4C76-9F89-07499440944A}"/>
              </a:ext>
            </a:extLst>
          </p:cNvPr>
          <p:cNvSpPr txBox="1"/>
          <p:nvPr/>
        </p:nvSpPr>
        <p:spPr>
          <a:xfrm>
            <a:off x="3571885" y="1951405"/>
            <a:ext cx="4424449" cy="1141851"/>
          </a:xfrm>
          <a:prstGeom prst="rect">
            <a:avLst/>
          </a:prstGeom>
          <a:noFill/>
        </p:spPr>
        <p:txBody>
          <a:bodyPr vert="horz" lIns="91440" tIns="45720" rIns="91440" bIns="45720" rtlCol="0">
            <a:no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3200" b="0" i="0" u="none" strike="noStrike" kern="1200" cap="none" spc="0" normalizeH="0" baseline="0" noProof="0" dirty="0">
                <a:ln>
                  <a:noFill/>
                </a:ln>
                <a:effectLst/>
                <a:uLnTx/>
                <a:uFillTx/>
                <a:latin typeface="Bradley Hand ITC" panose="03070402050302030203" pitchFamily="66" charset="0"/>
              </a:rPr>
              <a:t>TEAM #</a:t>
            </a:r>
            <a:r>
              <a:rPr lang="en-US" sz="3200" dirty="0">
                <a:latin typeface="Bradley Hand ITC" panose="03070402050302030203" pitchFamily="66" charset="0"/>
              </a:rPr>
              <a:t>HVR</a:t>
            </a:r>
            <a:r>
              <a:rPr kumimoji="0" lang="en-US" sz="3200" b="0" i="0" u="none" strike="noStrike" kern="1200" cap="none" spc="0" normalizeH="0" baseline="0" noProof="0" dirty="0">
                <a:ln>
                  <a:noFill/>
                </a:ln>
                <a:effectLst/>
                <a:uLnTx/>
                <a:uFillTx/>
                <a:latin typeface="Bradley Hand ITC" panose="03070402050302030203" pitchFamily="66" charset="0"/>
              </a:rPr>
              <a:t> PRESENTS (GRP 6)</a:t>
            </a:r>
          </a:p>
        </p:txBody>
      </p:sp>
      <p:sp>
        <p:nvSpPr>
          <p:cNvPr id="3" name="Rectangle 2">
            <a:extLst>
              <a:ext uri="{FF2B5EF4-FFF2-40B4-BE49-F238E27FC236}">
                <a16:creationId xmlns:a16="http://schemas.microsoft.com/office/drawing/2014/main" id="{DF48FB79-2D2A-539F-CD53-25E114E94EDC}"/>
              </a:ext>
            </a:extLst>
          </p:cNvPr>
          <p:cNvSpPr/>
          <p:nvPr/>
        </p:nvSpPr>
        <p:spPr>
          <a:xfrm>
            <a:off x="1216818" y="4042694"/>
            <a:ext cx="9941103"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rmala UI Semilight" panose="020B0402040204020203" pitchFamily="34" charset="0"/>
                <a:ea typeface="Nirmala UI Semilight" panose="020B0402040204020203" pitchFamily="34" charset="0"/>
                <a:cs typeface="Nirmala UI Semilight" panose="020B0402040204020203" pitchFamily="34" charset="0"/>
              </a:rPr>
              <a:t>BLUETOOTH</a:t>
            </a:r>
            <a:r>
              <a:rPr lang="en-US" sz="5400" b="0"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Nirmala UI Semilight" panose="020B0402040204020203" pitchFamily="34" charset="0"/>
                <a:ea typeface="Nirmala UI Semilight" panose="020B0402040204020203" pitchFamily="34" charset="0"/>
                <a:cs typeface="Nirmala UI Semilight" panose="020B0402040204020203" pitchFamily="34" charset="0"/>
              </a:rPr>
              <a:t> CONTROLLED CAR</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a:extLst>
              <a:ext uri="{FF2B5EF4-FFF2-40B4-BE49-F238E27FC236}">
                <a16:creationId xmlns:a16="http://schemas.microsoft.com/office/drawing/2014/main" id="{C634482F-7FBC-9322-4CD9-2CD6CB1535B4}"/>
              </a:ext>
            </a:extLst>
          </p:cNvPr>
          <p:cNvSpPr/>
          <p:nvPr/>
        </p:nvSpPr>
        <p:spPr>
          <a:xfrm>
            <a:off x="1374995" y="4042694"/>
            <a:ext cx="9624751" cy="923330"/>
          </a:xfrm>
          <a:prstGeom prst="rect">
            <a:avLst/>
          </a:prstGeom>
          <a:noFill/>
        </p:spPr>
        <p:txBody>
          <a:bodyPr wrap="squar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Nirmala UI Semilight" panose="020B0402040204020203" pitchFamily="34" charset="0"/>
                <a:ea typeface="Nirmala UI Semilight" panose="020B0402040204020203" pitchFamily="34" charset="0"/>
                <a:cs typeface="Nirmala UI Semilight" panose="020B0402040204020203" pitchFamily="34" charset="0"/>
              </a:rPr>
              <a:t>BLUETOOTH</a:t>
            </a:r>
            <a:r>
              <a:rPr lang="en-US" sz="5400" b="1" kern="12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Nirmala UI Semilight" panose="020B0402040204020203" pitchFamily="34" charset="0"/>
                <a:ea typeface="Nirmala UI Semilight" panose="020B0402040204020203" pitchFamily="34" charset="0"/>
                <a:cs typeface="Nirmala UI Semilight" panose="020B0402040204020203" pitchFamily="34" charset="0"/>
              </a:rPr>
              <a:t> CONTROLLED CAR</a:t>
            </a:r>
            <a:endPar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0530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9C883A1E-7E72-400C-905F-A3B01B34117A}"/>
              </a:ext>
            </a:extLst>
          </p:cNvPr>
          <p:cNvGraphicFramePr>
            <a:graphicFrameLocks noGrp="1"/>
          </p:cNvGraphicFramePr>
          <p:nvPr>
            <p:extLst>
              <p:ext uri="{D42A27DB-BD31-4B8C-83A1-F6EECF244321}">
                <p14:modId xmlns:p14="http://schemas.microsoft.com/office/powerpoint/2010/main" val="852818026"/>
              </p:ext>
            </p:extLst>
          </p:nvPr>
        </p:nvGraphicFramePr>
        <p:xfrm>
          <a:off x="841250" y="2171168"/>
          <a:ext cx="10512550" cy="4333130"/>
        </p:xfrm>
        <a:graphic>
          <a:graphicData uri="http://schemas.openxmlformats.org/drawingml/2006/table">
            <a:tbl>
              <a:tblPr firstRow="1" firstCol="1" bandRow="1">
                <a:tableStyleId>{5940675A-B579-460E-94D1-54222C63F5DA}</a:tableStyleId>
              </a:tblPr>
              <a:tblGrid>
                <a:gridCol w="1972288">
                  <a:extLst>
                    <a:ext uri="{9D8B030D-6E8A-4147-A177-3AD203B41FA5}">
                      <a16:colId xmlns:a16="http://schemas.microsoft.com/office/drawing/2014/main" val="193614033"/>
                    </a:ext>
                  </a:extLst>
                </a:gridCol>
                <a:gridCol w="1459882">
                  <a:extLst>
                    <a:ext uri="{9D8B030D-6E8A-4147-A177-3AD203B41FA5}">
                      <a16:colId xmlns:a16="http://schemas.microsoft.com/office/drawing/2014/main" val="61392976"/>
                    </a:ext>
                  </a:extLst>
                </a:gridCol>
                <a:gridCol w="1688841">
                  <a:extLst>
                    <a:ext uri="{9D8B030D-6E8A-4147-A177-3AD203B41FA5}">
                      <a16:colId xmlns:a16="http://schemas.microsoft.com/office/drawing/2014/main" val="1508915303"/>
                    </a:ext>
                  </a:extLst>
                </a:gridCol>
                <a:gridCol w="1620225">
                  <a:extLst>
                    <a:ext uri="{9D8B030D-6E8A-4147-A177-3AD203B41FA5}">
                      <a16:colId xmlns:a16="http://schemas.microsoft.com/office/drawing/2014/main" val="287157622"/>
                    </a:ext>
                  </a:extLst>
                </a:gridCol>
                <a:gridCol w="1020338">
                  <a:extLst>
                    <a:ext uri="{9D8B030D-6E8A-4147-A177-3AD203B41FA5}">
                      <a16:colId xmlns:a16="http://schemas.microsoft.com/office/drawing/2014/main" val="1432655224"/>
                    </a:ext>
                  </a:extLst>
                </a:gridCol>
                <a:gridCol w="1548882">
                  <a:extLst>
                    <a:ext uri="{9D8B030D-6E8A-4147-A177-3AD203B41FA5}">
                      <a16:colId xmlns:a16="http://schemas.microsoft.com/office/drawing/2014/main" val="93162098"/>
                    </a:ext>
                  </a:extLst>
                </a:gridCol>
                <a:gridCol w="1202094">
                  <a:extLst>
                    <a:ext uri="{9D8B030D-6E8A-4147-A177-3AD203B41FA5}">
                      <a16:colId xmlns:a16="http://schemas.microsoft.com/office/drawing/2014/main" val="3817929043"/>
                    </a:ext>
                  </a:extLst>
                </a:gridCol>
              </a:tblGrid>
              <a:tr h="915598">
                <a:tc>
                  <a:txBody>
                    <a:bodyPr/>
                    <a:lstStyle/>
                    <a:p>
                      <a:pPr marL="0" marR="16510" algn="ctr">
                        <a:lnSpc>
                          <a:spcPct val="112000"/>
                        </a:lnSpc>
                        <a:spcBef>
                          <a:spcPts val="0"/>
                        </a:spcBef>
                        <a:spcAft>
                          <a:spcPts val="0"/>
                        </a:spcAft>
                      </a:pPr>
                      <a:r>
                        <a:rPr lang="en-US" sz="2500" dirty="0">
                          <a:solidFill>
                            <a:schemeClr val="bg2">
                              <a:lumMod val="50000"/>
                            </a:schemeClr>
                          </a:solidFill>
                          <a:effectLst/>
                        </a:rPr>
                        <a:t> </a:t>
                      </a:r>
                      <a:endParaRPr lang="en-US" sz="2300" dirty="0">
                        <a:solidFill>
                          <a:schemeClr val="bg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dirty="0">
                          <a:solidFill>
                            <a:schemeClr val="tx2">
                              <a:lumMod val="10000"/>
                            </a:schemeClr>
                          </a:solidFill>
                          <a:effectLst/>
                        </a:rPr>
                        <a:t>Ease of use</a:t>
                      </a:r>
                      <a:endParaRPr lang="en-US" sz="230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a:solidFill>
                            <a:schemeClr val="tx2">
                              <a:lumMod val="10000"/>
                            </a:schemeClr>
                          </a:solidFill>
                          <a:effectLst/>
                        </a:rPr>
                        <a:t>Durable</a:t>
                      </a:r>
                      <a:endParaRPr lang="en-US" sz="230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b="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rPr>
                        <a:t>Reduce human effort</a:t>
                      </a:r>
                      <a:endParaRPr lang="en-US" sz="2300" b="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a:solidFill>
                            <a:schemeClr val="tx2">
                              <a:lumMod val="10000"/>
                            </a:schemeClr>
                          </a:solidFill>
                          <a:effectLst/>
                        </a:rPr>
                        <a:t>Cost</a:t>
                      </a:r>
                      <a:endParaRPr lang="en-US" sz="230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dirty="0">
                          <a:solidFill>
                            <a:schemeClr val="tx2">
                              <a:lumMod val="10000"/>
                            </a:schemeClr>
                          </a:solidFill>
                          <a:effectLst/>
                        </a:rPr>
                        <a:t>Reliable</a:t>
                      </a:r>
                      <a:endParaRPr lang="en-US" sz="230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0"/>
                        </a:spcAft>
                      </a:pPr>
                      <a:r>
                        <a:rPr lang="en-US" sz="2500" dirty="0">
                          <a:solidFill>
                            <a:schemeClr val="tx2">
                              <a:lumMod val="10000"/>
                            </a:schemeClr>
                          </a:solidFill>
                          <a:effectLst/>
                        </a:rPr>
                        <a:t>Total</a:t>
                      </a:r>
                      <a:endParaRPr lang="en-US" sz="230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2573203901"/>
                  </a:ext>
                </a:extLst>
              </a:tr>
              <a:tr h="484632">
                <a:tc>
                  <a:txBody>
                    <a:bodyPr/>
                    <a:lstStyle/>
                    <a:p>
                      <a:pPr marL="0" marR="16510" algn="ctr">
                        <a:lnSpc>
                          <a:spcPct val="112000"/>
                        </a:lnSpc>
                        <a:spcBef>
                          <a:spcPts val="0"/>
                        </a:spcBef>
                        <a:spcAft>
                          <a:spcPts val="1020"/>
                        </a:spcAft>
                      </a:pPr>
                      <a:r>
                        <a:rPr lang="en-US" sz="2500" dirty="0">
                          <a:solidFill>
                            <a:schemeClr val="bg2">
                              <a:lumMod val="50000"/>
                            </a:schemeClr>
                          </a:solidFill>
                          <a:effectLst/>
                        </a:rPr>
                        <a:t>Ease of use</a:t>
                      </a:r>
                      <a:endParaRPr lang="en-US" sz="2300" dirty="0">
                        <a:solidFill>
                          <a:schemeClr val="bg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1020"/>
                        </a:spcAft>
                      </a:pPr>
                      <a:r>
                        <a:rPr lang="en-US" sz="2500">
                          <a:effectLst/>
                        </a:rPr>
                        <a:t>-----</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1</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0</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3</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2943505105"/>
                  </a:ext>
                </a:extLst>
              </a:tr>
              <a:tr h="483579">
                <a:tc>
                  <a:txBody>
                    <a:bodyPr/>
                    <a:lstStyle/>
                    <a:p>
                      <a:pPr marL="0" marR="16510" algn="ctr">
                        <a:lnSpc>
                          <a:spcPct val="112000"/>
                        </a:lnSpc>
                        <a:spcBef>
                          <a:spcPts val="0"/>
                        </a:spcBef>
                        <a:spcAft>
                          <a:spcPts val="1020"/>
                        </a:spcAft>
                      </a:pPr>
                      <a:r>
                        <a:rPr lang="en-US" sz="2500">
                          <a:solidFill>
                            <a:schemeClr val="bg2">
                              <a:lumMod val="50000"/>
                            </a:schemeClr>
                          </a:solidFill>
                          <a:effectLst/>
                        </a:rPr>
                        <a:t>Durable</a:t>
                      </a:r>
                      <a:endParaRPr lang="en-US" sz="2300">
                        <a:solidFill>
                          <a:schemeClr val="bg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0</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0</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2217962788"/>
                  </a:ext>
                </a:extLst>
              </a:tr>
              <a:tr h="483579">
                <a:tc>
                  <a:txBody>
                    <a:bodyPr/>
                    <a:lstStyle/>
                    <a:p>
                      <a:pPr marL="0" marR="16510" lvl="0" indent="0" algn="ctr" defTabSz="914400" rtl="0" eaLnBrk="1" fontAlgn="auto" latinLnBrk="0" hangingPunct="1">
                        <a:lnSpc>
                          <a:spcPct val="112000"/>
                        </a:lnSpc>
                        <a:spcBef>
                          <a:spcPts val="0"/>
                        </a:spcBef>
                        <a:spcAft>
                          <a:spcPts val="1020"/>
                        </a:spcAft>
                        <a:buClrTx/>
                        <a:buSzTx/>
                        <a:buFontTx/>
                        <a:buNone/>
                        <a:tabLst/>
                        <a:defRPr/>
                      </a:pPr>
                      <a:r>
                        <a:rPr lang="en-US" sz="2400" b="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rPr>
                        <a:t>Reduce human effort</a:t>
                      </a:r>
                      <a:endParaRPr lang="en-US" sz="2000" b="0" dirty="0">
                        <a:solidFill>
                          <a:schemeClr val="tx2">
                            <a:lumMod val="1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2</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3177406910"/>
                  </a:ext>
                </a:extLst>
              </a:tr>
              <a:tr h="483579">
                <a:tc>
                  <a:txBody>
                    <a:bodyPr/>
                    <a:lstStyle/>
                    <a:p>
                      <a:pPr marL="0" marR="16510" algn="ctr">
                        <a:lnSpc>
                          <a:spcPct val="112000"/>
                        </a:lnSpc>
                        <a:spcBef>
                          <a:spcPts val="0"/>
                        </a:spcBef>
                        <a:spcAft>
                          <a:spcPts val="1020"/>
                        </a:spcAft>
                      </a:pPr>
                      <a:r>
                        <a:rPr lang="en-US" sz="2500">
                          <a:solidFill>
                            <a:schemeClr val="bg2">
                              <a:lumMod val="50000"/>
                            </a:schemeClr>
                          </a:solidFill>
                          <a:effectLst/>
                        </a:rPr>
                        <a:t>Cost</a:t>
                      </a:r>
                      <a:endParaRPr lang="en-US" sz="2300">
                        <a:solidFill>
                          <a:schemeClr val="bg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0</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1419910388"/>
                  </a:ext>
                </a:extLst>
              </a:tr>
              <a:tr h="483579">
                <a:tc>
                  <a:txBody>
                    <a:bodyPr/>
                    <a:lstStyle/>
                    <a:p>
                      <a:pPr marL="0" marR="16510" algn="ctr">
                        <a:lnSpc>
                          <a:spcPct val="112000"/>
                        </a:lnSpc>
                        <a:spcBef>
                          <a:spcPts val="0"/>
                        </a:spcBef>
                        <a:spcAft>
                          <a:spcPts val="1020"/>
                        </a:spcAft>
                      </a:pPr>
                      <a:r>
                        <a:rPr lang="en-US" sz="2500" dirty="0">
                          <a:solidFill>
                            <a:schemeClr val="bg2">
                              <a:lumMod val="50000"/>
                            </a:schemeClr>
                          </a:solidFill>
                          <a:effectLst/>
                        </a:rPr>
                        <a:t>Reliable</a:t>
                      </a:r>
                      <a:endParaRPr lang="en-US" sz="2300" dirty="0">
                        <a:solidFill>
                          <a:schemeClr val="bg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5">
                        <a:lumMod val="20000"/>
                        <a:lumOff val="80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a:effectLst/>
                        </a:rPr>
                        <a:t>1</a:t>
                      </a:r>
                      <a:endParaRPr lang="en-US" sz="230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bg1">
                        <a:lumMod val="95000"/>
                      </a:schemeClr>
                    </a:solidFill>
                  </a:tcPr>
                </a:tc>
                <a:tc>
                  <a:txBody>
                    <a:bodyPr/>
                    <a:lstStyle/>
                    <a:p>
                      <a:pPr marL="0" marR="16510" algn="ctr">
                        <a:lnSpc>
                          <a:spcPct val="112000"/>
                        </a:lnSpc>
                        <a:spcBef>
                          <a:spcPts val="0"/>
                        </a:spcBef>
                        <a:spcAft>
                          <a:spcPts val="1020"/>
                        </a:spcAft>
                      </a:pPr>
                      <a:r>
                        <a:rPr lang="en-US" sz="2500" dirty="0">
                          <a:effectLst/>
                        </a:rPr>
                        <a:t>4</a:t>
                      </a:r>
                      <a:endParaRPr lang="en-US" sz="2300" dirty="0">
                        <a:effectLst/>
                        <a:latin typeface="Calibri" panose="020F0502020204030204" pitchFamily="34" charset="0"/>
                        <a:ea typeface="Calibri" panose="020F0502020204030204" pitchFamily="34" charset="0"/>
                        <a:cs typeface="Mangal" panose="02040503050203030202" pitchFamily="18" charset="0"/>
                      </a:endParaRPr>
                    </a:p>
                  </a:txBody>
                  <a:tcPr marL="144631" marR="144631" marT="0" marB="0" anchor="ctr">
                    <a:solidFill>
                      <a:schemeClr val="accent4">
                        <a:lumMod val="40000"/>
                        <a:lumOff val="60000"/>
                      </a:schemeClr>
                    </a:solidFill>
                  </a:tcPr>
                </a:tc>
                <a:extLst>
                  <a:ext uri="{0D108BD9-81ED-4DB2-BD59-A6C34878D82A}">
                    <a16:rowId xmlns:a16="http://schemas.microsoft.com/office/drawing/2014/main" val="2428925227"/>
                  </a:ext>
                </a:extLst>
              </a:tr>
            </a:tbl>
          </a:graphicData>
        </a:graphic>
      </p:graphicFrame>
      <p:sp>
        <p:nvSpPr>
          <p:cNvPr id="4" name="Rectangle 3">
            <a:extLst>
              <a:ext uri="{FF2B5EF4-FFF2-40B4-BE49-F238E27FC236}">
                <a16:creationId xmlns:a16="http://schemas.microsoft.com/office/drawing/2014/main" id="{5B2BB795-4418-2193-A28B-123452B8B6E2}"/>
              </a:ext>
            </a:extLst>
          </p:cNvPr>
          <p:cNvSpPr/>
          <p:nvPr/>
        </p:nvSpPr>
        <p:spPr>
          <a:xfrm>
            <a:off x="515219" y="438739"/>
            <a:ext cx="1830950"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PCC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21818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986F27D-629B-4CA1-B453-B629367FF000}"/>
              </a:ext>
            </a:extLst>
          </p:cNvPr>
          <p:cNvSpPr>
            <a:spLocks noGrp="1"/>
          </p:cNvSpPr>
          <p:nvPr>
            <p:ph type="title"/>
          </p:nvPr>
        </p:nvSpPr>
        <p:spPr>
          <a:xfrm>
            <a:off x="838200" y="480480"/>
            <a:ext cx="10515600" cy="1505883"/>
          </a:xfrm>
        </p:spPr>
        <p:txBody>
          <a:bodyPr vert="horz" lIns="91440" tIns="45720" rIns="91440" bIns="45720" rtlCol="0" anchor="ctr">
            <a:normAutofit/>
          </a:bodyPr>
          <a:lstStyle/>
          <a:p>
            <a:pPr algn="l"/>
            <a:r>
              <a:rPr lang="en-US" sz="2800" b="1" kern="1200" dirty="0">
                <a:solidFill>
                  <a:schemeClr val="tx1"/>
                </a:solidFill>
                <a:latin typeface="+mj-lt"/>
                <a:ea typeface="+mj-ea"/>
                <a:cs typeface="+mj-cs"/>
              </a:rPr>
              <a:t>Rank of Objectives :</a:t>
            </a:r>
          </a:p>
        </p:txBody>
      </p:sp>
      <p:sp>
        <p:nvSpPr>
          <p:cNvPr id="11" name="Content Placeholder 2">
            <a:extLst>
              <a:ext uri="{FF2B5EF4-FFF2-40B4-BE49-F238E27FC236}">
                <a16:creationId xmlns:a16="http://schemas.microsoft.com/office/drawing/2014/main" id="{E65DAFB4-31E8-43BF-8DDE-6C6AD843FF25}"/>
              </a:ext>
            </a:extLst>
          </p:cNvPr>
          <p:cNvSpPr>
            <a:spLocks noGrp="1"/>
          </p:cNvSpPr>
          <p:nvPr>
            <p:ph idx="1"/>
          </p:nvPr>
        </p:nvSpPr>
        <p:spPr>
          <a:xfrm>
            <a:off x="1784142" y="1785693"/>
            <a:ext cx="4818888" cy="4236284"/>
          </a:xfrm>
        </p:spPr>
        <p:txBody>
          <a:bodyPr anchor="t">
            <a:normAutofit/>
          </a:bodyPr>
          <a:lstStyle/>
          <a:p>
            <a:pPr marL="457200" indent="-457200">
              <a:lnSpc>
                <a:spcPct val="200000"/>
              </a:lnSpc>
              <a:buFont typeface="+mj-lt"/>
              <a:buAutoNum type="arabicPeriod"/>
            </a:pPr>
            <a:r>
              <a:rPr lang="en-US" sz="2200" b="1" dirty="0">
                <a:effectLst/>
                <a:latin typeface="Bradley Hand ITC" panose="03070402050302030203" pitchFamily="66" charset="0"/>
                <a:ea typeface="Meiryo" panose="020B0604030504040204" pitchFamily="34" charset="-128"/>
              </a:rPr>
              <a:t>Reliable</a:t>
            </a:r>
          </a:p>
          <a:p>
            <a:pPr marL="457200" indent="-457200">
              <a:lnSpc>
                <a:spcPct val="200000"/>
              </a:lnSpc>
              <a:buFont typeface="+mj-lt"/>
              <a:buAutoNum type="arabicPeriod"/>
            </a:pPr>
            <a:r>
              <a:rPr lang="en-US" sz="2200" b="1" dirty="0">
                <a:latin typeface="Bradley Hand ITC" panose="03070402050302030203" pitchFamily="66" charset="0"/>
                <a:ea typeface="Meiryo" panose="020B0604030504040204" pitchFamily="34" charset="-128"/>
              </a:rPr>
              <a:t>Ease of Use</a:t>
            </a:r>
          </a:p>
          <a:p>
            <a:pPr marL="457200" indent="-457200">
              <a:lnSpc>
                <a:spcPct val="200000"/>
              </a:lnSpc>
              <a:buFont typeface="+mj-lt"/>
              <a:buAutoNum type="arabicPeriod"/>
            </a:pPr>
            <a:r>
              <a:rPr lang="en-US" sz="2200" b="1" dirty="0">
                <a:latin typeface="Bradley Hand ITC" panose="03070402050302030203" pitchFamily="66" charset="0"/>
                <a:ea typeface="Meiryo" panose="020B0604030504040204" pitchFamily="34" charset="-128"/>
              </a:rPr>
              <a:t>Reduce human effort</a:t>
            </a:r>
          </a:p>
          <a:p>
            <a:pPr marL="457200" indent="-457200">
              <a:lnSpc>
                <a:spcPct val="200000"/>
              </a:lnSpc>
              <a:buFont typeface="+mj-lt"/>
              <a:buAutoNum type="arabicPeriod"/>
            </a:pPr>
            <a:r>
              <a:rPr lang="en-US" sz="2200" b="1" dirty="0">
                <a:latin typeface="Bradley Hand ITC" panose="03070402050302030203" pitchFamily="66" charset="0"/>
                <a:ea typeface="Meiryo" panose="020B0604030504040204" pitchFamily="34" charset="-128"/>
              </a:rPr>
              <a:t>Cost</a:t>
            </a:r>
          </a:p>
          <a:p>
            <a:pPr marL="457200" indent="-457200">
              <a:lnSpc>
                <a:spcPct val="200000"/>
              </a:lnSpc>
              <a:buFont typeface="+mj-lt"/>
              <a:buAutoNum type="arabicPeriod"/>
            </a:pPr>
            <a:r>
              <a:rPr lang="en-US" sz="2200" b="1" dirty="0">
                <a:latin typeface="Bradley Hand ITC" panose="03070402050302030203" pitchFamily="66" charset="0"/>
                <a:ea typeface="Meiryo" panose="020B0604030504040204" pitchFamily="34" charset="-128"/>
              </a:rPr>
              <a:t>Durable</a:t>
            </a:r>
          </a:p>
        </p:txBody>
      </p:sp>
    </p:spTree>
    <p:extLst>
      <p:ext uri="{BB962C8B-B14F-4D97-AF65-F5344CB8AC3E}">
        <p14:creationId xmlns:p14="http://schemas.microsoft.com/office/powerpoint/2010/main" val="146176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56F0E-2165-4D25-A57B-59313115A153}"/>
              </a:ext>
            </a:extLst>
          </p:cNvPr>
          <p:cNvSpPr>
            <a:spLocks noGrp="1"/>
          </p:cNvSpPr>
          <p:nvPr>
            <p:ph idx="1"/>
          </p:nvPr>
        </p:nvSpPr>
        <p:spPr>
          <a:xfrm>
            <a:off x="643467" y="1782981"/>
            <a:ext cx="10905066" cy="4393982"/>
          </a:xfrm>
        </p:spPr>
        <p:txBody>
          <a:bodyPr>
            <a:normAutofit/>
          </a:bodyPr>
          <a:lstStyle/>
          <a:p>
            <a:pPr marL="0" indent="0">
              <a:buNone/>
            </a:pPr>
            <a:r>
              <a:rPr lang="en-US" sz="2000" b="0" i="0" u="none" strike="noStrike" baseline="0" dirty="0">
                <a:latin typeface="Bradley Hand ITC" panose="03070402050302030203" pitchFamily="66" charset="0"/>
              </a:rPr>
              <a:t>Robotics is an evolving technology. There are Various approaches to build robots, and no one is sure which method or technology will be used 100 years from now. Robotics is evolving like the Darwinian evolutionary theory of survival+. The framework equipment comprises of a controller outfitted with Bluetooth communication module. It’ll be connected to the motors and other alternative components of car. When the Bluetooth app is turned on and is connected with the current system via Bluetooth, one will operate the car by giving wireless commands from the app using the functions already programmed in the app. The vehicle will motion in four directions: Forward, Backward, Right and Left. In forward movement, all motors will motion in the same direction and for backward motion; movement of the motors will be in opposite direction. For left and right movements, either of the motors will rotate and to stop the motors will stop. Instructions are given to the motors through the Bluetooth app of Android Smartphone by the user. </a:t>
            </a:r>
          </a:p>
          <a:p>
            <a:pPr marL="0" indent="0">
              <a:buNone/>
            </a:pPr>
            <a:r>
              <a:rPr lang="en-US" sz="2000" b="0" i="0" u="none" strike="noStrike" baseline="0" dirty="0">
                <a:latin typeface="Bradley Hand ITC" panose="03070402050302030203" pitchFamily="66" charset="0"/>
              </a:rPr>
              <a:t>In this project, we will demonstrate how to control robot controlled car using Bluetooth module through Bluetooth application of an android mobile phone. The benefit of using robot-controlled car is it can be used to reduce manual work. This project can be modified quite easily to include a camera well that can stream the videos to the user over Wi-Fi using Wi Fi module. </a:t>
            </a:r>
            <a:endParaRPr lang="en-US" sz="2000" dirty="0">
              <a:latin typeface="Bradley Hand ITC" panose="03070402050302030203" pitchFamily="66" charset="0"/>
            </a:endParaRPr>
          </a:p>
        </p:txBody>
      </p:sp>
      <p:sp>
        <p:nvSpPr>
          <p:cNvPr id="7" name="Rectangle 6">
            <a:extLst>
              <a:ext uri="{FF2B5EF4-FFF2-40B4-BE49-F238E27FC236}">
                <a16:creationId xmlns:a16="http://schemas.microsoft.com/office/drawing/2014/main" id="{E4DB367C-CB10-53FE-92CC-9AA580A7E522}"/>
              </a:ext>
            </a:extLst>
          </p:cNvPr>
          <p:cNvSpPr/>
          <p:nvPr/>
        </p:nvSpPr>
        <p:spPr>
          <a:xfrm>
            <a:off x="548701" y="681037"/>
            <a:ext cx="4637808"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INTODUCTION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86425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DDBB-5142-4DB7-A360-1A270166BE52}"/>
              </a:ext>
            </a:extLst>
          </p:cNvPr>
          <p:cNvSpPr>
            <a:spLocks noGrp="1"/>
          </p:cNvSpPr>
          <p:nvPr>
            <p:ph type="title"/>
          </p:nvPr>
        </p:nvSpPr>
        <p:spPr>
          <a:xfrm>
            <a:off x="1306285" y="511691"/>
            <a:ext cx="3135086" cy="2024182"/>
          </a:xfrm>
        </p:spPr>
        <p:txBody>
          <a:bodyPr anchor="b">
            <a:noAutofit/>
          </a:bodyPr>
          <a:lstStyle/>
          <a:p>
            <a:r>
              <a:rPr lang="en-US" sz="3100" dirty="0"/>
              <a:t>Arduino Mega 	2560</a:t>
            </a:r>
          </a:p>
        </p:txBody>
      </p:sp>
      <p:sp>
        <p:nvSpPr>
          <p:cNvPr id="3" name="Content Placeholder 2">
            <a:extLst>
              <a:ext uri="{FF2B5EF4-FFF2-40B4-BE49-F238E27FC236}">
                <a16:creationId xmlns:a16="http://schemas.microsoft.com/office/drawing/2014/main" id="{273D6A37-91CC-45FB-AD59-E27E99411CDD}"/>
              </a:ext>
            </a:extLst>
          </p:cNvPr>
          <p:cNvSpPr>
            <a:spLocks noGrp="1"/>
          </p:cNvSpPr>
          <p:nvPr>
            <p:ph idx="1"/>
          </p:nvPr>
        </p:nvSpPr>
        <p:spPr>
          <a:xfrm>
            <a:off x="630935" y="2807208"/>
            <a:ext cx="3810436" cy="3716382"/>
          </a:xfrm>
        </p:spPr>
        <p:txBody>
          <a:bodyPr anchor="t">
            <a:normAutofit fontScale="92500" lnSpcReduction="10000"/>
          </a:bodyPr>
          <a:lstStyle/>
          <a:p>
            <a:pPr marL="0" indent="0">
              <a:buNone/>
            </a:pPr>
            <a:endParaRPr lang="en-US" sz="1700" b="0" i="0" u="none" strike="noStrike" baseline="0" dirty="0">
              <a:latin typeface="Meiryo" panose="020B0604030504040204" pitchFamily="34" charset="-128"/>
              <a:ea typeface="Meiryo" panose="020B0604030504040204" pitchFamily="34" charset="-128"/>
            </a:endParaRPr>
          </a:p>
          <a:p>
            <a:pPr marL="0" indent="0">
              <a:buNone/>
            </a:pPr>
            <a:r>
              <a:rPr lang="en-US" sz="2200" b="0" i="0" u="none" strike="noStrike" baseline="0" dirty="0">
                <a:latin typeface="Meiryo" panose="020B0604030504040204" pitchFamily="34" charset="-128"/>
                <a:ea typeface="Meiryo" panose="020B0604030504040204" pitchFamily="34" charset="-128"/>
              </a:rPr>
              <a:t>The Mega 2560 is a microcontroller board based on the ATmega2560. It has 54 digital input/output pins (of which 15 can be used as PWM outputs), 16 analog inputs, 4 UARTs (hardware serial ports), a 16 MHz crystal oscillator, a USB connection, a power jack, an ICSP header, and a reset button. </a:t>
            </a:r>
            <a:endParaRPr lang="en-US" sz="2200" dirty="0">
              <a:latin typeface="Meiryo" panose="020B0604030504040204" pitchFamily="34" charset="-128"/>
              <a:ea typeface="Meiryo" panose="020B0604030504040204" pitchFamily="34" charset="-128"/>
            </a:endParaRPr>
          </a:p>
        </p:txBody>
      </p:sp>
      <p:pic>
        <p:nvPicPr>
          <p:cNvPr id="5" name="Picture 4">
            <a:extLst>
              <a:ext uri="{FF2B5EF4-FFF2-40B4-BE49-F238E27FC236}">
                <a16:creationId xmlns:a16="http://schemas.microsoft.com/office/drawing/2014/main" id="{0988D02C-B60F-4B59-8367-5AEC98795E91}"/>
              </a:ext>
            </a:extLst>
          </p:cNvPr>
          <p:cNvPicPr>
            <a:picLocks noChangeAspect="1"/>
          </p:cNvPicPr>
          <p:nvPr/>
        </p:nvPicPr>
        <p:blipFill>
          <a:blip r:embed="rId2"/>
          <a:stretch>
            <a:fillRect/>
          </a:stretch>
        </p:blipFill>
        <p:spPr>
          <a:xfrm>
            <a:off x="4654296" y="1758300"/>
            <a:ext cx="6903720" cy="3341400"/>
          </a:xfrm>
          <a:prstGeom prst="rect">
            <a:avLst/>
          </a:prstGeom>
        </p:spPr>
      </p:pic>
    </p:spTree>
    <p:extLst>
      <p:ext uri="{BB962C8B-B14F-4D97-AF65-F5344CB8AC3E}">
        <p14:creationId xmlns:p14="http://schemas.microsoft.com/office/powerpoint/2010/main" val="90820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DDBB-5142-4DB7-A360-1A270166BE52}"/>
              </a:ext>
            </a:extLst>
          </p:cNvPr>
          <p:cNvSpPr>
            <a:spLocks noGrp="1"/>
          </p:cNvSpPr>
          <p:nvPr>
            <p:ph type="title"/>
          </p:nvPr>
        </p:nvSpPr>
        <p:spPr>
          <a:xfrm>
            <a:off x="630936" y="640080"/>
            <a:ext cx="4818888" cy="1481328"/>
          </a:xfrm>
        </p:spPr>
        <p:txBody>
          <a:bodyPr anchor="b">
            <a:normAutofit fontScale="90000"/>
          </a:bodyPr>
          <a:lstStyle/>
          <a:p>
            <a:br>
              <a:rPr lang="en-US" sz="3400" b="0" i="0" u="none" strike="noStrike" baseline="0" dirty="0"/>
            </a:br>
            <a:r>
              <a:rPr lang="en-US" sz="3400" b="0" i="0" u="none" strike="noStrike" baseline="0" dirty="0"/>
              <a:t>BLUETOOTH MODULE HC-05 </a:t>
            </a:r>
          </a:p>
        </p:txBody>
      </p:sp>
      <p:sp>
        <p:nvSpPr>
          <p:cNvPr id="3" name="Content Placeholder 2">
            <a:extLst>
              <a:ext uri="{FF2B5EF4-FFF2-40B4-BE49-F238E27FC236}">
                <a16:creationId xmlns:a16="http://schemas.microsoft.com/office/drawing/2014/main" id="{273D6A37-91CC-45FB-AD59-E27E99411CDD}"/>
              </a:ext>
            </a:extLst>
          </p:cNvPr>
          <p:cNvSpPr>
            <a:spLocks noGrp="1"/>
          </p:cNvSpPr>
          <p:nvPr>
            <p:ph idx="1"/>
          </p:nvPr>
        </p:nvSpPr>
        <p:spPr>
          <a:xfrm>
            <a:off x="630936" y="2660904"/>
            <a:ext cx="4818888" cy="3547872"/>
          </a:xfrm>
        </p:spPr>
        <p:txBody>
          <a:bodyPr anchor="t">
            <a:normAutofit/>
          </a:bodyPr>
          <a:lstStyle/>
          <a:p>
            <a:pPr marL="0" indent="0">
              <a:buNone/>
            </a:pPr>
            <a:endParaRPr lang="en-US" sz="2200" b="0" i="0" u="none" strike="noStrike" baseline="0" dirty="0">
              <a:latin typeface="Meiryo" panose="020B0604030504040204" pitchFamily="34" charset="-128"/>
              <a:ea typeface="Meiryo" panose="020B0604030504040204" pitchFamily="34" charset="-128"/>
            </a:endParaRPr>
          </a:p>
          <a:p>
            <a:pPr marL="0" indent="0">
              <a:buNone/>
            </a:pPr>
            <a:r>
              <a:rPr lang="en-US" sz="2000" b="0" i="0" u="none" strike="noStrike" baseline="0" dirty="0">
                <a:latin typeface="Meiryo" panose="020B0604030504040204" pitchFamily="34" charset="-128"/>
                <a:ea typeface="Meiryo" panose="020B0604030504040204" pitchFamily="34" charset="-128"/>
              </a:rPr>
              <a:t>Designed to replace cable connections HC-05 uses serial communication to communicate with the electronics. Usually, it is used to connect small devices like mobile phones using a short-range wireless connection to exchange files. It uses the 2.45GHz frequency band. </a:t>
            </a:r>
            <a:endParaRPr lang="en-US" sz="2000" dirty="0">
              <a:latin typeface="Meiryo" panose="020B0604030504040204" pitchFamily="34" charset="-128"/>
              <a:ea typeface="Meiryo" panose="020B0604030504040204" pitchFamily="34" charset="-128"/>
            </a:endParaRPr>
          </a:p>
        </p:txBody>
      </p:sp>
      <p:pic>
        <p:nvPicPr>
          <p:cNvPr id="6" name="Picture 5">
            <a:extLst>
              <a:ext uri="{FF2B5EF4-FFF2-40B4-BE49-F238E27FC236}">
                <a16:creationId xmlns:a16="http://schemas.microsoft.com/office/drawing/2014/main" id="{E21D7217-5B37-44A4-9EE2-391C3D0F99FF}"/>
              </a:ext>
            </a:extLst>
          </p:cNvPr>
          <p:cNvPicPr>
            <a:picLocks noChangeAspect="1"/>
          </p:cNvPicPr>
          <p:nvPr/>
        </p:nvPicPr>
        <p:blipFill>
          <a:blip r:embed="rId2"/>
          <a:stretch>
            <a:fillRect/>
          </a:stretch>
        </p:blipFill>
        <p:spPr>
          <a:xfrm>
            <a:off x="6099048" y="710702"/>
            <a:ext cx="5458968" cy="5436595"/>
          </a:xfrm>
          <a:prstGeom prst="rect">
            <a:avLst/>
          </a:prstGeom>
        </p:spPr>
      </p:pic>
    </p:spTree>
    <p:extLst>
      <p:ext uri="{BB962C8B-B14F-4D97-AF65-F5344CB8AC3E}">
        <p14:creationId xmlns:p14="http://schemas.microsoft.com/office/powerpoint/2010/main" val="379579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9AC8-AB4F-46DC-92F7-3C53824EC7AA}"/>
              </a:ext>
            </a:extLst>
          </p:cNvPr>
          <p:cNvSpPr>
            <a:spLocks noGrp="1"/>
          </p:cNvSpPr>
          <p:nvPr>
            <p:ph type="title"/>
          </p:nvPr>
        </p:nvSpPr>
        <p:spPr>
          <a:xfrm>
            <a:off x="630936" y="640080"/>
            <a:ext cx="4818888" cy="1481328"/>
          </a:xfrm>
        </p:spPr>
        <p:txBody>
          <a:bodyPr anchor="b">
            <a:normAutofit/>
          </a:bodyPr>
          <a:lstStyle/>
          <a:p>
            <a:r>
              <a:rPr lang="en-US" sz="3600" i="0" u="none" strike="noStrike" baseline="0" dirty="0"/>
              <a:t>DC GEARED MOTORS</a:t>
            </a:r>
            <a:endParaRPr lang="en-US" sz="3600" dirty="0"/>
          </a:p>
        </p:txBody>
      </p:sp>
      <p:sp>
        <p:nvSpPr>
          <p:cNvPr id="3" name="Content Placeholder 2">
            <a:extLst>
              <a:ext uri="{FF2B5EF4-FFF2-40B4-BE49-F238E27FC236}">
                <a16:creationId xmlns:a16="http://schemas.microsoft.com/office/drawing/2014/main" id="{1DE16336-82F3-4903-80BC-22739E40F867}"/>
              </a:ext>
            </a:extLst>
          </p:cNvPr>
          <p:cNvSpPr>
            <a:spLocks noGrp="1"/>
          </p:cNvSpPr>
          <p:nvPr>
            <p:ph idx="1"/>
          </p:nvPr>
        </p:nvSpPr>
        <p:spPr>
          <a:xfrm>
            <a:off x="630936" y="2660904"/>
            <a:ext cx="4818888" cy="3547872"/>
          </a:xfrm>
        </p:spPr>
        <p:txBody>
          <a:bodyPr anchor="t">
            <a:normAutofit/>
          </a:bodyPr>
          <a:lstStyle/>
          <a:p>
            <a:pPr marL="0" indent="0">
              <a:buNone/>
            </a:pPr>
            <a:r>
              <a:rPr lang="en-US" sz="2000" b="0" i="0" u="none" strike="noStrike" baseline="0" dirty="0">
                <a:latin typeface="Meiryo" panose="020B0604030504040204" pitchFamily="34" charset="-128"/>
                <a:ea typeface="Meiryo" panose="020B0604030504040204" pitchFamily="34" charset="-128"/>
              </a:rPr>
              <a:t>DC Gearmotors are electric motors that utilize a type of gear system on the output of the motor. This gearing arrangement is called a gear reducer or gearbox. The combination of an electric motor and gearbox reduces design complexity and lowers cost, particularly for motors built for high torque and low speed applications. In addition, gearboxes can be used as a means to reorient the output shaft in a different direction </a:t>
            </a:r>
            <a:endParaRPr lang="en-US" sz="2000" dirty="0">
              <a:latin typeface="Meiryo" panose="020B0604030504040204" pitchFamily="34" charset="-128"/>
              <a:ea typeface="Meiryo" panose="020B0604030504040204" pitchFamily="34" charset="-128"/>
            </a:endParaRPr>
          </a:p>
          <a:p>
            <a:pPr marL="0" indent="0">
              <a:buNone/>
            </a:pPr>
            <a:endParaRPr lang="en-US" sz="2000" dirty="0"/>
          </a:p>
        </p:txBody>
      </p:sp>
      <p:pic>
        <p:nvPicPr>
          <p:cNvPr id="5" name="Picture 4">
            <a:extLst>
              <a:ext uri="{FF2B5EF4-FFF2-40B4-BE49-F238E27FC236}">
                <a16:creationId xmlns:a16="http://schemas.microsoft.com/office/drawing/2014/main" id="{7FBAA03C-2436-4C15-8106-761EF35FA43F}"/>
              </a:ext>
            </a:extLst>
          </p:cNvPr>
          <p:cNvPicPr>
            <a:picLocks noChangeAspect="1"/>
          </p:cNvPicPr>
          <p:nvPr/>
        </p:nvPicPr>
        <p:blipFill>
          <a:blip r:embed="rId2"/>
          <a:stretch>
            <a:fillRect/>
          </a:stretch>
        </p:blipFill>
        <p:spPr>
          <a:xfrm>
            <a:off x="6099048" y="1260718"/>
            <a:ext cx="5458968" cy="4336563"/>
          </a:xfrm>
          <a:prstGeom prst="rect">
            <a:avLst/>
          </a:prstGeom>
        </p:spPr>
      </p:pic>
    </p:spTree>
    <p:extLst>
      <p:ext uri="{BB962C8B-B14F-4D97-AF65-F5344CB8AC3E}">
        <p14:creationId xmlns:p14="http://schemas.microsoft.com/office/powerpoint/2010/main" val="129486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26E5-B12F-4159-B2AA-0798A7DB09BA}"/>
              </a:ext>
            </a:extLst>
          </p:cNvPr>
          <p:cNvSpPr>
            <a:spLocks noGrp="1"/>
          </p:cNvSpPr>
          <p:nvPr>
            <p:ph type="title"/>
          </p:nvPr>
        </p:nvSpPr>
        <p:spPr>
          <a:xfrm>
            <a:off x="630936" y="639520"/>
            <a:ext cx="3429000" cy="1719072"/>
          </a:xfrm>
        </p:spPr>
        <p:txBody>
          <a:bodyPr anchor="b">
            <a:normAutofit fontScale="90000"/>
          </a:bodyPr>
          <a:lstStyle/>
          <a:p>
            <a:br>
              <a:rPr lang="en-US" sz="3800" b="0" i="0" u="none" strike="noStrike" baseline="0" dirty="0"/>
            </a:br>
            <a:r>
              <a:rPr lang="en-US" sz="3600" b="0" i="0" u="none" strike="noStrike" baseline="0" dirty="0"/>
              <a:t>ROBOT WHEELS</a:t>
            </a:r>
            <a:r>
              <a:rPr lang="en-US" sz="3800" b="0" i="0" u="none" strike="noStrike" baseline="0" dirty="0"/>
              <a:t> </a:t>
            </a:r>
            <a:br>
              <a:rPr lang="en-US" sz="3800" b="0" i="0" u="none" strike="noStrike" baseline="0" dirty="0"/>
            </a:br>
            <a:endParaRPr lang="en-US" sz="3800" dirty="0"/>
          </a:p>
        </p:txBody>
      </p:sp>
      <p:sp>
        <p:nvSpPr>
          <p:cNvPr id="3" name="Content Placeholder 2">
            <a:extLst>
              <a:ext uri="{FF2B5EF4-FFF2-40B4-BE49-F238E27FC236}">
                <a16:creationId xmlns:a16="http://schemas.microsoft.com/office/drawing/2014/main" id="{58C716F0-B66B-490C-BF0D-BE77BA72D7E8}"/>
              </a:ext>
            </a:extLst>
          </p:cNvPr>
          <p:cNvSpPr>
            <a:spLocks noGrp="1"/>
          </p:cNvSpPr>
          <p:nvPr>
            <p:ph idx="1"/>
          </p:nvPr>
        </p:nvSpPr>
        <p:spPr>
          <a:xfrm>
            <a:off x="630936" y="2807208"/>
            <a:ext cx="3429000" cy="3410712"/>
          </a:xfrm>
        </p:spPr>
        <p:txBody>
          <a:bodyPr anchor="t">
            <a:normAutofit fontScale="92500"/>
          </a:bodyPr>
          <a:lstStyle/>
          <a:p>
            <a:pPr marL="0" indent="0">
              <a:buNone/>
            </a:pPr>
            <a:r>
              <a:rPr lang="en-US" sz="2200" b="0" i="0" u="none" strike="noStrike" baseline="0" dirty="0">
                <a:latin typeface="Meiryo" panose="020B0604030504040204" pitchFamily="34" charset="-128"/>
                <a:ea typeface="Meiryo" panose="020B0604030504040204" pitchFamily="34" charset="-128"/>
              </a:rPr>
              <a:t>Wheeled robots are robots that navigate around the ground using motorized wheels to propel themselves. This design is simpler than using treads or legs and by using wheels they are easier to design, build, and program for movement in flat, not-so-rugged terrain. </a:t>
            </a:r>
            <a:endParaRPr lang="en-US" sz="2200" dirty="0">
              <a:latin typeface="Meiryo" panose="020B0604030504040204" pitchFamily="34" charset="-128"/>
              <a:ea typeface="Meiryo" panose="020B0604030504040204" pitchFamily="34" charset="-128"/>
            </a:endParaRPr>
          </a:p>
        </p:txBody>
      </p:sp>
      <p:pic>
        <p:nvPicPr>
          <p:cNvPr id="5" name="Picture 4">
            <a:extLst>
              <a:ext uri="{FF2B5EF4-FFF2-40B4-BE49-F238E27FC236}">
                <a16:creationId xmlns:a16="http://schemas.microsoft.com/office/drawing/2014/main" id="{8B4882A8-15FC-484F-B1D0-958500990616}"/>
              </a:ext>
            </a:extLst>
          </p:cNvPr>
          <p:cNvPicPr>
            <a:picLocks noChangeAspect="1"/>
          </p:cNvPicPr>
          <p:nvPr/>
        </p:nvPicPr>
        <p:blipFill>
          <a:blip r:embed="rId2"/>
          <a:stretch>
            <a:fillRect/>
          </a:stretch>
        </p:blipFill>
        <p:spPr>
          <a:xfrm>
            <a:off x="4654296" y="1330310"/>
            <a:ext cx="6903720" cy="4197379"/>
          </a:xfrm>
          <a:prstGeom prst="rect">
            <a:avLst/>
          </a:prstGeom>
        </p:spPr>
      </p:pic>
    </p:spTree>
    <p:extLst>
      <p:ext uri="{BB962C8B-B14F-4D97-AF65-F5344CB8AC3E}">
        <p14:creationId xmlns:p14="http://schemas.microsoft.com/office/powerpoint/2010/main" val="44039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F0EF-5E41-4900-8638-539FE58500C2}"/>
              </a:ext>
            </a:extLst>
          </p:cNvPr>
          <p:cNvSpPr>
            <a:spLocks noGrp="1"/>
          </p:cNvSpPr>
          <p:nvPr>
            <p:ph type="title"/>
          </p:nvPr>
        </p:nvSpPr>
        <p:spPr>
          <a:xfrm>
            <a:off x="630936" y="640080"/>
            <a:ext cx="4818888" cy="1481328"/>
          </a:xfrm>
        </p:spPr>
        <p:txBody>
          <a:bodyPr anchor="b">
            <a:normAutofit fontScale="90000"/>
          </a:bodyPr>
          <a:lstStyle/>
          <a:p>
            <a:br>
              <a:rPr lang="en-US" sz="3000" b="0" i="0" u="none" strike="noStrike" baseline="0" dirty="0">
                <a:latin typeface="Times New Roman" panose="02020603050405020304" pitchFamily="18" charset="0"/>
              </a:rPr>
            </a:br>
            <a:r>
              <a:rPr lang="en-US" sz="3600" i="0" u="none" strike="noStrike" baseline="0" dirty="0"/>
              <a:t>L298N MOTOR DRIVER </a:t>
            </a:r>
            <a:br>
              <a:rPr lang="en-US" sz="3000" b="0" i="0" u="none" strike="noStrike" baseline="0" dirty="0">
                <a:latin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id="{D58C8E14-A5FB-41E2-9116-9C8139A835C1}"/>
              </a:ext>
            </a:extLst>
          </p:cNvPr>
          <p:cNvSpPr>
            <a:spLocks noGrp="1"/>
          </p:cNvSpPr>
          <p:nvPr>
            <p:ph idx="1"/>
          </p:nvPr>
        </p:nvSpPr>
        <p:spPr>
          <a:xfrm>
            <a:off x="630936" y="2660904"/>
            <a:ext cx="4818888" cy="3547872"/>
          </a:xfrm>
        </p:spPr>
        <p:txBody>
          <a:bodyPr anchor="t">
            <a:normAutofit/>
          </a:bodyPr>
          <a:lstStyle/>
          <a:p>
            <a:pPr marL="0" indent="0">
              <a:buNone/>
            </a:pPr>
            <a:r>
              <a:rPr lang="en-US" sz="2200" b="0" i="0" u="none" strike="noStrike" baseline="0" dirty="0">
                <a:latin typeface="Meiryo" panose="020B0604030504040204" pitchFamily="34" charset="-128"/>
                <a:ea typeface="Meiryo" panose="020B0604030504040204" pitchFamily="34" charset="-128"/>
              </a:rPr>
              <a:t>The L298N motor driver is based on the </a:t>
            </a:r>
            <a:r>
              <a:rPr lang="en-US" sz="2200" b="1" i="0" u="none" strike="noStrike" baseline="0" dirty="0">
                <a:latin typeface="Meiryo" panose="020B0604030504040204" pitchFamily="34" charset="-128"/>
                <a:ea typeface="Meiryo" panose="020B0604030504040204" pitchFamily="34" charset="-128"/>
              </a:rPr>
              <a:t>H-bridge configuration </a:t>
            </a:r>
            <a:r>
              <a:rPr lang="en-US" sz="2200" b="0" i="0" u="none" strike="noStrike" baseline="0" dirty="0">
                <a:latin typeface="Meiryo" panose="020B0604030504040204" pitchFamily="34" charset="-128"/>
                <a:ea typeface="Meiryo" panose="020B0604030504040204" pitchFamily="34" charset="-128"/>
              </a:rPr>
              <a:t>(an H-bridge is a simple circuit that lets us control a DC motor to go backward or forward.), which is useful in controlling the direction of rotation of a DC motor. It is a high current dual full H-bridge driver that is constructed to receive standard TTL logic levels.</a:t>
            </a:r>
            <a:endParaRPr lang="en-US" sz="2200" dirty="0">
              <a:latin typeface="Meiryo" panose="020B0604030504040204" pitchFamily="34" charset="-128"/>
              <a:ea typeface="Meiryo" panose="020B0604030504040204" pitchFamily="34" charset="-128"/>
            </a:endParaRPr>
          </a:p>
        </p:txBody>
      </p:sp>
      <p:pic>
        <p:nvPicPr>
          <p:cNvPr id="5" name="Picture 4">
            <a:extLst>
              <a:ext uri="{FF2B5EF4-FFF2-40B4-BE49-F238E27FC236}">
                <a16:creationId xmlns:a16="http://schemas.microsoft.com/office/drawing/2014/main" id="{70279C37-DA8B-40B6-88FB-DEB1468EBD6E}"/>
              </a:ext>
            </a:extLst>
          </p:cNvPr>
          <p:cNvPicPr>
            <a:picLocks noChangeAspect="1"/>
          </p:cNvPicPr>
          <p:nvPr/>
        </p:nvPicPr>
        <p:blipFill>
          <a:blip r:embed="rId2"/>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94921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EE4B-3ABC-4AE3-BB8E-5063F17C7A23}"/>
              </a:ext>
            </a:extLst>
          </p:cNvPr>
          <p:cNvSpPr>
            <a:spLocks noGrp="1"/>
          </p:cNvSpPr>
          <p:nvPr>
            <p:ph type="title"/>
          </p:nvPr>
        </p:nvSpPr>
        <p:spPr>
          <a:xfrm>
            <a:off x="630936" y="640080"/>
            <a:ext cx="4818888" cy="1481328"/>
          </a:xfrm>
        </p:spPr>
        <p:txBody>
          <a:bodyPr anchor="b">
            <a:normAutofit/>
          </a:bodyPr>
          <a:lstStyle/>
          <a:p>
            <a:br>
              <a:rPr lang="en-US" sz="3000" b="0" i="0" u="none" strike="noStrike" baseline="0" dirty="0"/>
            </a:br>
            <a:r>
              <a:rPr lang="en-US" sz="3600" b="0" i="0" u="none" strike="noStrike" baseline="0" dirty="0"/>
              <a:t>CHASIS </a:t>
            </a:r>
            <a:br>
              <a:rPr lang="en-US" sz="3000" b="0" i="0" u="none" strike="noStrike" baseline="0" dirty="0"/>
            </a:br>
            <a:endParaRPr lang="en-US" sz="3000" dirty="0"/>
          </a:p>
        </p:txBody>
      </p:sp>
      <p:sp>
        <p:nvSpPr>
          <p:cNvPr id="3" name="Content Placeholder 2">
            <a:extLst>
              <a:ext uri="{FF2B5EF4-FFF2-40B4-BE49-F238E27FC236}">
                <a16:creationId xmlns:a16="http://schemas.microsoft.com/office/drawing/2014/main" id="{CF087100-29C0-4A65-9622-319556AD2B68}"/>
              </a:ext>
            </a:extLst>
          </p:cNvPr>
          <p:cNvSpPr>
            <a:spLocks noGrp="1"/>
          </p:cNvSpPr>
          <p:nvPr>
            <p:ph idx="1"/>
          </p:nvPr>
        </p:nvSpPr>
        <p:spPr>
          <a:xfrm>
            <a:off x="630936" y="2673967"/>
            <a:ext cx="4818888" cy="3547872"/>
          </a:xfrm>
        </p:spPr>
        <p:txBody>
          <a:bodyPr anchor="t">
            <a:normAutofit/>
          </a:bodyPr>
          <a:lstStyle/>
          <a:p>
            <a:pPr marL="0" indent="0">
              <a:buNone/>
            </a:pPr>
            <a:r>
              <a:rPr lang="en-US" sz="2200" b="0" i="0" u="none" strike="noStrike" baseline="0" dirty="0">
                <a:latin typeface="Meiryo" panose="020B0604030504040204" pitchFamily="34" charset="-128"/>
                <a:ea typeface="Meiryo" panose="020B0604030504040204" pitchFamily="34" charset="-128"/>
              </a:rPr>
              <a:t>Chassis is very essential in robots as well as many mechanical devices. It helps in providing support to PCB, accessories and various parts which are connected to it. Robot chassis is particularly designed for robots and other mechanical devices. </a:t>
            </a:r>
            <a:endParaRPr lang="en-US" sz="2200" dirty="0">
              <a:latin typeface="Meiryo" panose="020B0604030504040204" pitchFamily="34" charset="-128"/>
              <a:ea typeface="Meiryo" panose="020B0604030504040204" pitchFamily="34" charset="-128"/>
            </a:endParaRPr>
          </a:p>
        </p:txBody>
      </p:sp>
      <p:pic>
        <p:nvPicPr>
          <p:cNvPr id="5" name="Picture 4">
            <a:extLst>
              <a:ext uri="{FF2B5EF4-FFF2-40B4-BE49-F238E27FC236}">
                <a16:creationId xmlns:a16="http://schemas.microsoft.com/office/drawing/2014/main" id="{83BBB5F2-6537-4AED-A5CC-6C1CEB9841E0}"/>
              </a:ext>
            </a:extLst>
          </p:cNvPr>
          <p:cNvPicPr>
            <a:picLocks noChangeAspect="1"/>
          </p:cNvPicPr>
          <p:nvPr/>
        </p:nvPicPr>
        <p:blipFill>
          <a:blip r:embed="rId2"/>
          <a:stretch>
            <a:fillRect/>
          </a:stretch>
        </p:blipFill>
        <p:spPr>
          <a:xfrm>
            <a:off x="6099048" y="738279"/>
            <a:ext cx="5458968" cy="5433693"/>
          </a:xfrm>
          <a:prstGeom prst="rect">
            <a:avLst/>
          </a:prstGeom>
        </p:spPr>
      </p:pic>
    </p:spTree>
    <p:extLst>
      <p:ext uri="{BB962C8B-B14F-4D97-AF65-F5344CB8AC3E}">
        <p14:creationId xmlns:p14="http://schemas.microsoft.com/office/powerpoint/2010/main" val="289321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70F7-3690-4879-A876-D9A24C2EF8B3}"/>
              </a:ext>
            </a:extLst>
          </p:cNvPr>
          <p:cNvSpPr>
            <a:spLocks noGrp="1"/>
          </p:cNvSpPr>
          <p:nvPr>
            <p:ph type="title"/>
          </p:nvPr>
        </p:nvSpPr>
        <p:spPr>
          <a:xfrm>
            <a:off x="630936" y="640080"/>
            <a:ext cx="4818888" cy="1481328"/>
          </a:xfrm>
        </p:spPr>
        <p:txBody>
          <a:bodyPr anchor="b">
            <a:normAutofit/>
          </a:bodyPr>
          <a:lstStyle/>
          <a:p>
            <a:br>
              <a:rPr lang="en-US" sz="3000" b="0" i="0" u="none" strike="noStrike" baseline="0" dirty="0"/>
            </a:br>
            <a:r>
              <a:rPr lang="en-US" sz="3600" b="0" i="0" u="none" strike="noStrike" baseline="0" dirty="0"/>
              <a:t>12 Volt BATTERY </a:t>
            </a:r>
            <a:br>
              <a:rPr lang="en-US" sz="3000" b="0" i="0" u="none" strike="noStrike" baseline="0" dirty="0"/>
            </a:br>
            <a:endParaRPr lang="en-US" sz="3000" dirty="0"/>
          </a:p>
        </p:txBody>
      </p:sp>
      <p:sp>
        <p:nvSpPr>
          <p:cNvPr id="3" name="Content Placeholder 2">
            <a:extLst>
              <a:ext uri="{FF2B5EF4-FFF2-40B4-BE49-F238E27FC236}">
                <a16:creationId xmlns:a16="http://schemas.microsoft.com/office/drawing/2014/main" id="{C411D0D6-4F0B-4742-8697-861028196941}"/>
              </a:ext>
            </a:extLst>
          </p:cNvPr>
          <p:cNvSpPr>
            <a:spLocks noGrp="1"/>
          </p:cNvSpPr>
          <p:nvPr>
            <p:ph idx="1"/>
          </p:nvPr>
        </p:nvSpPr>
        <p:spPr>
          <a:xfrm>
            <a:off x="630936" y="2660904"/>
            <a:ext cx="4818888" cy="3547872"/>
          </a:xfrm>
        </p:spPr>
        <p:txBody>
          <a:bodyPr anchor="t">
            <a:normAutofit/>
          </a:bodyPr>
          <a:lstStyle/>
          <a:p>
            <a:pPr marL="0" indent="0">
              <a:buNone/>
            </a:pPr>
            <a:r>
              <a:rPr lang="en-US" sz="2200" dirty="0">
                <a:effectLst/>
                <a:latin typeface="Meiryo" panose="020B0604030504040204" pitchFamily="34" charset="-128"/>
                <a:ea typeface="Meiryo" panose="020B0604030504040204" pitchFamily="34" charset="-128"/>
              </a:rPr>
              <a:t>The 12v battery is characterized solely by its 12 volt potential. This higher voltage is typically found in SLA (sealed lead-acid) car batteries for SLI (Starting, Lighting, Ignition) purposes, or A23/27 batteries for radio frequency-transmitting in Bluetooth devices and home security systems. </a:t>
            </a:r>
            <a:endParaRPr lang="en-US" sz="2200" dirty="0">
              <a:latin typeface="Meiryo" panose="020B0604030504040204" pitchFamily="34" charset="-128"/>
              <a:ea typeface="Meiryo" panose="020B0604030504040204" pitchFamily="34" charset="-128"/>
            </a:endParaRPr>
          </a:p>
        </p:txBody>
      </p:sp>
      <p:pic>
        <p:nvPicPr>
          <p:cNvPr id="5" name="Picture 4">
            <a:extLst>
              <a:ext uri="{FF2B5EF4-FFF2-40B4-BE49-F238E27FC236}">
                <a16:creationId xmlns:a16="http://schemas.microsoft.com/office/drawing/2014/main" id="{24699F48-EC50-480E-A088-BD113D11131D}"/>
              </a:ext>
            </a:extLst>
          </p:cNvPr>
          <p:cNvPicPr>
            <a:picLocks noChangeAspect="1"/>
          </p:cNvPicPr>
          <p:nvPr/>
        </p:nvPicPr>
        <p:blipFill>
          <a:blip r:embed="rId2"/>
          <a:stretch>
            <a:fillRect/>
          </a:stretch>
        </p:blipFill>
        <p:spPr>
          <a:xfrm>
            <a:off x="6736842" y="640080"/>
            <a:ext cx="4183380" cy="5577840"/>
          </a:xfrm>
          <a:prstGeom prst="rect">
            <a:avLst/>
          </a:prstGeom>
        </p:spPr>
      </p:pic>
    </p:spTree>
    <p:extLst>
      <p:ext uri="{BB962C8B-B14F-4D97-AF65-F5344CB8AC3E}">
        <p14:creationId xmlns:p14="http://schemas.microsoft.com/office/powerpoint/2010/main" val="118716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CFBCE6-CDEF-B51B-8CED-843071A4DACD}"/>
              </a:ext>
            </a:extLst>
          </p:cNvPr>
          <p:cNvSpPr/>
          <p:nvPr/>
        </p:nvSpPr>
        <p:spPr>
          <a:xfrm>
            <a:off x="0" y="774642"/>
            <a:ext cx="4898570" cy="830997"/>
          </a:xfrm>
          <a:prstGeom prst="rect">
            <a:avLst/>
          </a:prstGeom>
          <a:no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PROJECTED BY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Content Placeholder 5">
            <a:extLst>
              <a:ext uri="{FF2B5EF4-FFF2-40B4-BE49-F238E27FC236}">
                <a16:creationId xmlns:a16="http://schemas.microsoft.com/office/drawing/2014/main" id="{D42CEE21-6BD5-220F-7A3D-28DE7163AD6F}"/>
              </a:ext>
            </a:extLst>
          </p:cNvPr>
          <p:cNvSpPr>
            <a:spLocks noGrp="1"/>
          </p:cNvSpPr>
          <p:nvPr>
            <p:ph idx="1"/>
          </p:nvPr>
        </p:nvSpPr>
        <p:spPr>
          <a:xfrm>
            <a:off x="4795934" y="2194560"/>
            <a:ext cx="6710265" cy="4024125"/>
          </a:xfrm>
        </p:spPr>
        <p:txBody>
          <a:bodyPr>
            <a:normAutofit/>
          </a:bodyPr>
          <a:lstStyle/>
          <a:p>
            <a:pPr marL="0" indent="0">
              <a:buNone/>
            </a:pPr>
            <a:r>
              <a:rPr lang="en-IN" sz="4000" b="1" dirty="0">
                <a:latin typeface="Bradley Hand ITC" panose="03070402050302030203" pitchFamily="66" charset="0"/>
              </a:rPr>
              <a:t>HARSHAD GAHANE (I21)</a:t>
            </a:r>
          </a:p>
          <a:p>
            <a:pPr marL="0" indent="0">
              <a:buNone/>
            </a:pPr>
            <a:endParaRPr lang="en-IN" sz="4000" b="1" dirty="0">
              <a:latin typeface="Bradley Hand ITC" panose="03070402050302030203" pitchFamily="66" charset="0"/>
            </a:endParaRPr>
          </a:p>
          <a:p>
            <a:pPr marL="0" indent="0">
              <a:buNone/>
            </a:pPr>
            <a:r>
              <a:rPr lang="en-IN" sz="4000" b="1" dirty="0">
                <a:latin typeface="Bradley Hand ITC" panose="03070402050302030203" pitchFamily="66" charset="0"/>
              </a:rPr>
              <a:t>RONAK PAWAR (I22)</a:t>
            </a:r>
          </a:p>
          <a:p>
            <a:pPr marL="0" indent="0">
              <a:buNone/>
            </a:pPr>
            <a:endParaRPr lang="en-IN" sz="4000" b="1" dirty="0">
              <a:latin typeface="Bradley Hand ITC" panose="03070402050302030203" pitchFamily="66" charset="0"/>
            </a:endParaRPr>
          </a:p>
          <a:p>
            <a:pPr marL="0" indent="0">
              <a:buNone/>
            </a:pPr>
            <a:r>
              <a:rPr lang="en-IN" sz="4000" b="1" dirty="0">
                <a:latin typeface="Bradley Hand ITC" panose="03070402050302030203" pitchFamily="66" charset="0"/>
              </a:rPr>
              <a:t>VAIBHAV LANJEWAR (I23)</a:t>
            </a:r>
          </a:p>
        </p:txBody>
      </p:sp>
    </p:spTree>
    <p:extLst>
      <p:ext uri="{BB962C8B-B14F-4D97-AF65-F5344CB8AC3E}">
        <p14:creationId xmlns:p14="http://schemas.microsoft.com/office/powerpoint/2010/main" val="234775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F630-FA4B-DE57-3C78-CB7A12BA9BD5}"/>
              </a:ext>
            </a:extLst>
          </p:cNvPr>
          <p:cNvSpPr>
            <a:spLocks noGrp="1"/>
          </p:cNvSpPr>
          <p:nvPr>
            <p:ph type="title"/>
          </p:nvPr>
        </p:nvSpPr>
        <p:spPr>
          <a:xfrm>
            <a:off x="466530" y="434042"/>
            <a:ext cx="4509990" cy="1293028"/>
          </a:xfrm>
        </p:spPr>
        <p:txBody>
          <a:bodyPr/>
          <a:lstStyle/>
          <a:p>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BLOCK DIAGRAM</a:t>
            </a:r>
            <a:endParaRPr lang="en-IN" dirty="0"/>
          </a:p>
        </p:txBody>
      </p:sp>
      <p:pic>
        <p:nvPicPr>
          <p:cNvPr id="4" name="Content Placeholder 3">
            <a:extLst>
              <a:ext uri="{FF2B5EF4-FFF2-40B4-BE49-F238E27FC236}">
                <a16:creationId xmlns:a16="http://schemas.microsoft.com/office/drawing/2014/main" id="{EAFC7ACC-775F-8347-EAB5-FB2E46A86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0927" y="1821073"/>
            <a:ext cx="8077200" cy="2082800"/>
          </a:xfrm>
          <a:prstGeom prst="rect">
            <a:avLst/>
          </a:prstGeom>
        </p:spPr>
      </p:pic>
      <p:pic>
        <p:nvPicPr>
          <p:cNvPr id="5" name="Content Placeholder 16">
            <a:extLst>
              <a:ext uri="{FF2B5EF4-FFF2-40B4-BE49-F238E27FC236}">
                <a16:creationId xmlns:a16="http://schemas.microsoft.com/office/drawing/2014/main" id="{3421816F-63BD-53BA-7AF2-323181A5C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927" y="3997876"/>
            <a:ext cx="8077200" cy="2396394"/>
          </a:xfrm>
          <a:prstGeom prst="rect">
            <a:avLst/>
          </a:prstGeom>
        </p:spPr>
      </p:pic>
      <p:sp>
        <p:nvSpPr>
          <p:cNvPr id="6" name="Rectangle 5">
            <a:extLst>
              <a:ext uri="{FF2B5EF4-FFF2-40B4-BE49-F238E27FC236}">
                <a16:creationId xmlns:a16="http://schemas.microsoft.com/office/drawing/2014/main" id="{3C8B3A0E-C0AE-44C3-8662-6F01950AABC6}"/>
              </a:ext>
            </a:extLst>
          </p:cNvPr>
          <p:cNvSpPr/>
          <p:nvPr/>
        </p:nvSpPr>
        <p:spPr>
          <a:xfrm>
            <a:off x="6512767" y="4516016"/>
            <a:ext cx="1371600" cy="989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ARDUINO MEGA 2560</a:t>
            </a:r>
            <a:endParaRPr lang="en-IN" b="1" dirty="0"/>
          </a:p>
        </p:txBody>
      </p:sp>
      <p:sp>
        <p:nvSpPr>
          <p:cNvPr id="3" name="Rectangle 2">
            <a:extLst>
              <a:ext uri="{FF2B5EF4-FFF2-40B4-BE49-F238E27FC236}">
                <a16:creationId xmlns:a16="http://schemas.microsoft.com/office/drawing/2014/main" id="{9F108BD2-CEAF-0614-E287-5E9D63961F8B}"/>
              </a:ext>
            </a:extLst>
          </p:cNvPr>
          <p:cNvSpPr/>
          <p:nvPr/>
        </p:nvSpPr>
        <p:spPr>
          <a:xfrm>
            <a:off x="8540885" y="466927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1527FA3-599F-C1B0-1081-0BFC64D3EBB4}"/>
              </a:ext>
            </a:extLst>
          </p:cNvPr>
          <p:cNvSpPr/>
          <p:nvPr/>
        </p:nvSpPr>
        <p:spPr>
          <a:xfrm>
            <a:off x="8376690" y="4516016"/>
            <a:ext cx="963038" cy="3342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L298N</a:t>
            </a:r>
          </a:p>
        </p:txBody>
      </p:sp>
    </p:spTree>
    <p:extLst>
      <p:ext uri="{BB962C8B-B14F-4D97-AF65-F5344CB8AC3E}">
        <p14:creationId xmlns:p14="http://schemas.microsoft.com/office/powerpoint/2010/main" val="4279491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842E8-3688-4171-96B4-91BEF9CDBC97}"/>
              </a:ext>
            </a:extLst>
          </p:cNvPr>
          <p:cNvSpPr txBox="1"/>
          <p:nvPr/>
        </p:nvSpPr>
        <p:spPr>
          <a:xfrm>
            <a:off x="643467" y="1782981"/>
            <a:ext cx="10646094" cy="4944390"/>
          </a:xfrm>
          <a:prstGeom prst="rect">
            <a:avLst/>
          </a:prstGeom>
        </p:spPr>
        <p:txBody>
          <a:bodyPr vert="horz" lIns="91440" tIns="45720" rIns="91440" bIns="45720" rtlCol="0">
            <a:noAutofit/>
          </a:bodyPr>
          <a:lstStyle/>
          <a:p>
            <a:pPr marR="0">
              <a:lnSpc>
                <a:spcPct val="90000"/>
              </a:lnSpc>
              <a:spcBef>
                <a:spcPts val="0"/>
              </a:spcBef>
              <a:spcAft>
                <a:spcPts val="800"/>
              </a:spcAft>
            </a:pPr>
            <a:r>
              <a:rPr lang="en-US" sz="2800" dirty="0">
                <a:effectLst/>
                <a:latin typeface="Bradley Hand ITC" panose="03070402050302030203" pitchFamily="66" charset="0"/>
                <a:ea typeface="Meiryo" panose="020B0604030504040204" pitchFamily="34" charset="-128"/>
              </a:rPr>
              <a:t>Voice and Button Commands are processed by android app, and speech-to-text conversion is done within the app using Google’s speech-recognition technology. Text is then sent to the receiver side via Bluetooth. Text received via Bluetooth is forwarded to Arduino Mega 2560 board using TX &amp; RX pins serial communication. Arduino code checks the text received. Whenever the text is a matching string, Arduino controls the movements of the robot accordingly in forward, backward, Turning Right, Turning Left &amp; Stop.</a:t>
            </a:r>
          </a:p>
          <a:p>
            <a:pPr>
              <a:lnSpc>
                <a:spcPct val="90000"/>
              </a:lnSpc>
            </a:pPr>
            <a:r>
              <a:rPr lang="en-US" sz="2800" dirty="0">
                <a:effectLst/>
                <a:latin typeface="Bradley Hand ITC" panose="03070402050302030203" pitchFamily="66" charset="0"/>
                <a:ea typeface="Meiryo" panose="020B0604030504040204" pitchFamily="34" charset="-128"/>
              </a:rPr>
              <a:t>The block diagram of the simple </a:t>
            </a:r>
            <a:r>
              <a:rPr lang="en-US" sz="2800" dirty="0" err="1">
                <a:latin typeface="Bradley Hand ITC" panose="03070402050302030203" pitchFamily="66" charset="0"/>
                <a:ea typeface="Meiryo" panose="020B0604030504040204" pitchFamily="34" charset="-128"/>
              </a:rPr>
              <a:t>bluetooth</a:t>
            </a:r>
            <a:r>
              <a:rPr lang="en-US" sz="2800" dirty="0">
                <a:effectLst/>
                <a:latin typeface="Bradley Hand ITC" panose="03070402050302030203" pitchFamily="66" charset="0"/>
                <a:ea typeface="Meiryo" panose="020B0604030504040204" pitchFamily="34" charset="-128"/>
              </a:rPr>
              <a:t> controlled robotic vehicle given is consists of the smartphone that recognizes the voice commands and are being wirelessly transferred to the Bluetooth module HC05. </a:t>
            </a:r>
            <a:endParaRPr lang="en-US" sz="2800" dirty="0">
              <a:latin typeface="Bradley Hand ITC" panose="03070402050302030203" pitchFamily="66" charset="0"/>
              <a:ea typeface="Meiryo" panose="020B0604030504040204" pitchFamily="34" charset="-128"/>
            </a:endParaRPr>
          </a:p>
        </p:txBody>
      </p:sp>
      <p:sp>
        <p:nvSpPr>
          <p:cNvPr id="5" name="Rectangle 4">
            <a:extLst>
              <a:ext uri="{FF2B5EF4-FFF2-40B4-BE49-F238E27FC236}">
                <a16:creationId xmlns:a16="http://schemas.microsoft.com/office/drawing/2014/main" id="{22B156D3-91AA-6A3D-3FDD-9B2CC32ADE6D}"/>
              </a:ext>
            </a:extLst>
          </p:cNvPr>
          <p:cNvSpPr/>
          <p:nvPr/>
        </p:nvSpPr>
        <p:spPr>
          <a:xfrm>
            <a:off x="252389" y="690270"/>
            <a:ext cx="6571030"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WORKING </a:t>
            </a:r>
            <a:r>
              <a:rPr lang="en-I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PRINCIPLE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98904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E842E8-3688-4171-96B4-91BEF9CDBC97}"/>
              </a:ext>
            </a:extLst>
          </p:cNvPr>
          <p:cNvSpPr txBox="1"/>
          <p:nvPr/>
        </p:nvSpPr>
        <p:spPr>
          <a:xfrm>
            <a:off x="643467" y="1782981"/>
            <a:ext cx="10646094" cy="4393982"/>
          </a:xfrm>
          <a:prstGeom prst="rect">
            <a:avLst/>
          </a:prstGeom>
        </p:spPr>
        <p:txBody>
          <a:bodyPr vert="horz" lIns="91440" tIns="45720" rIns="91440" bIns="45720" rtlCol="0">
            <a:normAutofit/>
          </a:bodyPr>
          <a:lstStyle/>
          <a:p>
            <a:pPr marR="0">
              <a:lnSpc>
                <a:spcPct val="90000"/>
              </a:lnSpc>
              <a:spcBef>
                <a:spcPts val="0"/>
              </a:spcBef>
              <a:spcAft>
                <a:spcPts val="800"/>
              </a:spcAft>
            </a:pPr>
            <a:endParaRPr lang="en-US" sz="2000" dirty="0">
              <a:latin typeface="Meiryo" panose="020B0604030504040204" pitchFamily="34" charset="-128"/>
              <a:ea typeface="Meiryo" panose="020B0604030504040204" pitchFamily="34" charset="-128"/>
            </a:endParaRPr>
          </a:p>
        </p:txBody>
      </p:sp>
      <p:pic>
        <p:nvPicPr>
          <p:cNvPr id="4" name="Picture 3">
            <a:extLst>
              <a:ext uri="{FF2B5EF4-FFF2-40B4-BE49-F238E27FC236}">
                <a16:creationId xmlns:a16="http://schemas.microsoft.com/office/drawing/2014/main" id="{A1676086-86F5-4A5C-8D88-89D0283070FB}"/>
              </a:ext>
            </a:extLst>
          </p:cNvPr>
          <p:cNvPicPr>
            <a:picLocks noChangeAspect="1"/>
          </p:cNvPicPr>
          <p:nvPr/>
        </p:nvPicPr>
        <p:blipFill>
          <a:blip r:embed="rId2"/>
          <a:stretch>
            <a:fillRect/>
          </a:stretch>
        </p:blipFill>
        <p:spPr>
          <a:xfrm>
            <a:off x="4236955" y="1469245"/>
            <a:ext cx="7052606" cy="5021454"/>
          </a:xfrm>
          <a:prstGeom prst="rect">
            <a:avLst/>
          </a:prstGeom>
        </p:spPr>
      </p:pic>
      <p:sp>
        <p:nvSpPr>
          <p:cNvPr id="7" name="Rectangle 6">
            <a:extLst>
              <a:ext uri="{FF2B5EF4-FFF2-40B4-BE49-F238E27FC236}">
                <a16:creationId xmlns:a16="http://schemas.microsoft.com/office/drawing/2014/main" id="{602505D5-15E2-0C60-C4C5-AC78D941E98F}"/>
              </a:ext>
            </a:extLst>
          </p:cNvPr>
          <p:cNvSpPr/>
          <p:nvPr/>
        </p:nvSpPr>
        <p:spPr>
          <a:xfrm>
            <a:off x="129360" y="324512"/>
            <a:ext cx="7100021"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SCHEMATIC DIAGRAM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0293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F74EBF3-20E3-429E-BBEA-E0ED5109EDA4}"/>
              </a:ext>
            </a:extLst>
          </p:cNvPr>
          <p:cNvSpPr>
            <a:spLocks noGrp="1"/>
          </p:cNvSpPr>
          <p:nvPr>
            <p:ph type="title"/>
          </p:nvPr>
        </p:nvSpPr>
        <p:spPr/>
        <p:txBody>
          <a:bodyPr/>
          <a:lstStyle/>
          <a:p>
            <a:r>
              <a:rPr lang="en-US" dirty="0"/>
              <a:t>CODE</a:t>
            </a:r>
          </a:p>
        </p:txBody>
      </p:sp>
      <p:sp>
        <p:nvSpPr>
          <p:cNvPr id="18" name="TextBox 17">
            <a:extLst>
              <a:ext uri="{FF2B5EF4-FFF2-40B4-BE49-F238E27FC236}">
                <a16:creationId xmlns:a16="http://schemas.microsoft.com/office/drawing/2014/main" id="{7FE276D5-60DA-4848-B46D-33BAEF87C875}"/>
              </a:ext>
            </a:extLst>
          </p:cNvPr>
          <p:cNvSpPr txBox="1"/>
          <p:nvPr/>
        </p:nvSpPr>
        <p:spPr>
          <a:xfrm>
            <a:off x="3049089" y="394692"/>
            <a:ext cx="6093822" cy="6463308"/>
          </a:xfrm>
          <a:prstGeom prst="rect">
            <a:avLst/>
          </a:prstGeom>
          <a:noFill/>
        </p:spPr>
        <p:txBody>
          <a:bodyPr wrap="square">
            <a:spAutoFit/>
          </a:bodyPr>
          <a:lstStyle/>
          <a:p>
            <a:r>
              <a:rPr lang="en-US" dirty="0"/>
              <a:t>// Voice Controlled Car Code v3</a:t>
            </a:r>
          </a:p>
          <a:p>
            <a:r>
              <a:rPr lang="en-US" dirty="0"/>
              <a:t>String c;</a:t>
            </a:r>
          </a:p>
          <a:p>
            <a:r>
              <a:rPr lang="en-US" dirty="0"/>
              <a:t>String voice;</a:t>
            </a:r>
          </a:p>
          <a:p>
            <a:endParaRPr lang="en-US" dirty="0"/>
          </a:p>
          <a:p>
            <a:r>
              <a:rPr lang="en-US" dirty="0"/>
              <a:t>int inp1=12;</a:t>
            </a:r>
          </a:p>
          <a:p>
            <a:r>
              <a:rPr lang="en-US" dirty="0"/>
              <a:t>int inp2=11;</a:t>
            </a:r>
          </a:p>
          <a:p>
            <a:r>
              <a:rPr lang="en-US" dirty="0"/>
              <a:t>int inp3=10;</a:t>
            </a:r>
          </a:p>
          <a:p>
            <a:r>
              <a:rPr lang="en-US" dirty="0"/>
              <a:t>int inp4=9;</a:t>
            </a:r>
          </a:p>
          <a:p>
            <a:endParaRPr lang="en-US" dirty="0"/>
          </a:p>
          <a:p>
            <a:r>
              <a:rPr lang="en-US" dirty="0"/>
              <a:t>int </a:t>
            </a:r>
            <a:r>
              <a:rPr lang="en-US" dirty="0" err="1"/>
              <a:t>enA</a:t>
            </a:r>
            <a:r>
              <a:rPr lang="en-US" dirty="0"/>
              <a:t> = 4;</a:t>
            </a:r>
          </a:p>
          <a:p>
            <a:r>
              <a:rPr lang="en-US" dirty="0"/>
              <a:t>int </a:t>
            </a:r>
            <a:r>
              <a:rPr lang="en-US" dirty="0" err="1"/>
              <a:t>enB</a:t>
            </a:r>
            <a:r>
              <a:rPr lang="en-US" dirty="0"/>
              <a:t> = 5;</a:t>
            </a:r>
          </a:p>
          <a:p>
            <a:r>
              <a:rPr lang="en-US" dirty="0"/>
              <a:t>void setup() </a:t>
            </a:r>
          </a:p>
          <a:p>
            <a:r>
              <a:rPr lang="en-US" dirty="0"/>
              <a:t>{</a:t>
            </a:r>
          </a:p>
          <a:p>
            <a:r>
              <a:rPr lang="en-US" dirty="0"/>
              <a:t>  </a:t>
            </a:r>
            <a:r>
              <a:rPr lang="en-US" dirty="0" err="1"/>
              <a:t>Serial.begin</a:t>
            </a:r>
            <a:r>
              <a:rPr lang="en-US" dirty="0"/>
              <a:t>(9600);</a:t>
            </a:r>
          </a:p>
          <a:p>
            <a:r>
              <a:rPr lang="en-US" dirty="0"/>
              <a:t>  </a:t>
            </a:r>
            <a:r>
              <a:rPr lang="en-US" dirty="0" err="1"/>
              <a:t>pinMode</a:t>
            </a:r>
            <a:r>
              <a:rPr lang="en-US" dirty="0"/>
              <a:t>(inp1, OUTPUT);   //RIGHT MOTOR</a:t>
            </a:r>
          </a:p>
          <a:p>
            <a:r>
              <a:rPr lang="en-US" dirty="0"/>
              <a:t>  </a:t>
            </a:r>
            <a:r>
              <a:rPr lang="en-US" dirty="0" err="1"/>
              <a:t>pinMode</a:t>
            </a:r>
            <a:r>
              <a:rPr lang="en-US" dirty="0"/>
              <a:t>(inp2, OUTPUT);   //RIGHT MOTOR</a:t>
            </a:r>
          </a:p>
          <a:p>
            <a:r>
              <a:rPr lang="en-US" dirty="0"/>
              <a:t>  </a:t>
            </a:r>
            <a:r>
              <a:rPr lang="en-US" dirty="0" err="1"/>
              <a:t>pinMode</a:t>
            </a:r>
            <a:r>
              <a:rPr lang="en-US" dirty="0"/>
              <a:t>(inp3, OUTPUT);   //LEFT MOTOR</a:t>
            </a:r>
          </a:p>
          <a:p>
            <a:r>
              <a:rPr lang="en-US" dirty="0"/>
              <a:t>  </a:t>
            </a:r>
            <a:r>
              <a:rPr lang="en-US" dirty="0" err="1"/>
              <a:t>pinMode</a:t>
            </a:r>
            <a:r>
              <a:rPr lang="en-US" dirty="0"/>
              <a:t>(inp4, OUTPUT);   //LEFT MOTOR</a:t>
            </a:r>
          </a:p>
          <a:p>
            <a:endParaRPr lang="en-US" dirty="0"/>
          </a:p>
          <a:p>
            <a:r>
              <a:rPr lang="en-US" dirty="0"/>
              <a:t>  </a:t>
            </a:r>
            <a:r>
              <a:rPr lang="en-US" dirty="0" err="1"/>
              <a:t>pinMode</a:t>
            </a:r>
            <a:r>
              <a:rPr lang="en-US" dirty="0"/>
              <a:t>(</a:t>
            </a:r>
            <a:r>
              <a:rPr lang="en-US" dirty="0" err="1"/>
              <a:t>enA</a:t>
            </a:r>
            <a:r>
              <a:rPr lang="en-US" dirty="0"/>
              <a:t>, OUTPUT);   // Enable A</a:t>
            </a:r>
          </a:p>
          <a:p>
            <a:r>
              <a:rPr lang="en-US" dirty="0"/>
              <a:t>  </a:t>
            </a:r>
            <a:r>
              <a:rPr lang="en-US" dirty="0" err="1"/>
              <a:t>pinMode</a:t>
            </a:r>
            <a:r>
              <a:rPr lang="en-US" dirty="0"/>
              <a:t>(</a:t>
            </a:r>
            <a:r>
              <a:rPr lang="en-US" dirty="0" err="1"/>
              <a:t>enB</a:t>
            </a:r>
            <a:r>
              <a:rPr lang="en-US" dirty="0"/>
              <a:t>, OUTPUT);   // Enable B</a:t>
            </a:r>
          </a:p>
          <a:p>
            <a:r>
              <a:rPr lang="en-US" dirty="0"/>
              <a:t>  </a:t>
            </a:r>
          </a:p>
          <a:p>
            <a:r>
              <a:rPr lang="en-US" dirty="0"/>
              <a:t>}</a:t>
            </a:r>
          </a:p>
        </p:txBody>
      </p:sp>
    </p:spTree>
    <p:extLst>
      <p:ext uri="{BB962C8B-B14F-4D97-AF65-F5344CB8AC3E}">
        <p14:creationId xmlns:p14="http://schemas.microsoft.com/office/powerpoint/2010/main" val="1916606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CB44C6-37A9-4CDA-9473-FAAA93BCE3E7}"/>
              </a:ext>
            </a:extLst>
          </p:cNvPr>
          <p:cNvSpPr txBox="1"/>
          <p:nvPr/>
        </p:nvSpPr>
        <p:spPr>
          <a:xfrm>
            <a:off x="3046912" y="474345"/>
            <a:ext cx="6093822" cy="5909310"/>
          </a:xfrm>
          <a:prstGeom prst="rect">
            <a:avLst/>
          </a:prstGeom>
          <a:noFill/>
        </p:spPr>
        <p:txBody>
          <a:bodyPr wrap="square">
            <a:spAutoFit/>
          </a:bodyPr>
          <a:lstStyle/>
          <a:p>
            <a:r>
              <a:rPr lang="en-US" dirty="0"/>
              <a:t>void loop() </a:t>
            </a:r>
          </a:p>
          <a:p>
            <a:r>
              <a:rPr lang="en-US" dirty="0"/>
              <a:t>{  </a:t>
            </a:r>
          </a:p>
          <a:p>
            <a:r>
              <a:rPr lang="en-US" dirty="0"/>
              <a:t>  </a:t>
            </a:r>
            <a:r>
              <a:rPr lang="en-US" dirty="0" err="1"/>
              <a:t>analogWrite</a:t>
            </a:r>
            <a:r>
              <a:rPr lang="en-US" dirty="0"/>
              <a:t>(</a:t>
            </a:r>
            <a:r>
              <a:rPr lang="en-US" dirty="0" err="1"/>
              <a:t>enA</a:t>
            </a:r>
            <a:r>
              <a:rPr lang="en-US" dirty="0"/>
              <a:t>, 180);</a:t>
            </a:r>
          </a:p>
          <a:p>
            <a:r>
              <a:rPr lang="en-US" dirty="0"/>
              <a:t>  </a:t>
            </a:r>
            <a:r>
              <a:rPr lang="en-US" dirty="0" err="1"/>
              <a:t>analogWrite</a:t>
            </a:r>
            <a:r>
              <a:rPr lang="en-US" dirty="0"/>
              <a:t>(</a:t>
            </a:r>
            <a:r>
              <a:rPr lang="en-US" dirty="0" err="1"/>
              <a:t>enB</a:t>
            </a:r>
            <a:r>
              <a:rPr lang="en-US" dirty="0"/>
              <a:t>, 180);</a:t>
            </a:r>
          </a:p>
          <a:p>
            <a:r>
              <a:rPr lang="en-US" dirty="0"/>
              <a:t>  </a:t>
            </a:r>
          </a:p>
          <a:p>
            <a:r>
              <a:rPr lang="en-US" dirty="0"/>
              <a:t>  while(</a:t>
            </a:r>
            <a:r>
              <a:rPr lang="en-US" dirty="0" err="1"/>
              <a:t>Serial.available</a:t>
            </a:r>
            <a:r>
              <a:rPr lang="en-US" dirty="0"/>
              <a:t>()&gt;0)</a:t>
            </a:r>
          </a:p>
          <a:p>
            <a:r>
              <a:rPr lang="en-US" dirty="0"/>
              <a:t>  {</a:t>
            </a:r>
          </a:p>
          <a:p>
            <a:r>
              <a:rPr lang="en-US" dirty="0"/>
              <a:t>    </a:t>
            </a:r>
          </a:p>
          <a:p>
            <a:r>
              <a:rPr lang="en-US" dirty="0"/>
              <a:t>    </a:t>
            </a:r>
            <a:r>
              <a:rPr lang="en-US" dirty="0" err="1"/>
              <a:t>Serial.println</a:t>
            </a:r>
            <a:r>
              <a:rPr lang="en-US" dirty="0"/>
              <a:t>("inside while");</a:t>
            </a:r>
          </a:p>
          <a:p>
            <a:r>
              <a:rPr lang="en-US" dirty="0"/>
              <a:t>    delay(10);</a:t>
            </a:r>
          </a:p>
          <a:p>
            <a:r>
              <a:rPr lang="en-US" dirty="0"/>
              <a:t>    char c = </a:t>
            </a:r>
            <a:r>
              <a:rPr lang="en-US" dirty="0" err="1"/>
              <a:t>Serial.read</a:t>
            </a:r>
            <a:r>
              <a:rPr lang="en-US" dirty="0"/>
              <a:t>();</a:t>
            </a:r>
          </a:p>
          <a:p>
            <a:r>
              <a:rPr lang="en-US" dirty="0"/>
              <a:t>    //</a:t>
            </a:r>
            <a:r>
              <a:rPr lang="en-US" dirty="0" err="1"/>
              <a:t>Serial.println</a:t>
            </a:r>
            <a:r>
              <a:rPr lang="en-US" dirty="0"/>
              <a:t>(c);</a:t>
            </a:r>
          </a:p>
          <a:p>
            <a:endParaRPr lang="en-US" dirty="0"/>
          </a:p>
          <a:p>
            <a:r>
              <a:rPr lang="en-US" dirty="0"/>
              <a:t>    if(c=='#')</a:t>
            </a:r>
          </a:p>
          <a:p>
            <a:r>
              <a:rPr lang="en-US" dirty="0"/>
              <a:t>    {</a:t>
            </a:r>
          </a:p>
          <a:p>
            <a:r>
              <a:rPr lang="en-US" dirty="0"/>
              <a:t>      break;</a:t>
            </a:r>
          </a:p>
          <a:p>
            <a:r>
              <a:rPr lang="en-US" dirty="0"/>
              <a:t>    }</a:t>
            </a:r>
          </a:p>
          <a:p>
            <a:r>
              <a:rPr lang="en-US" dirty="0"/>
              <a:t>    voice+= String(c);</a:t>
            </a:r>
          </a:p>
          <a:p>
            <a:r>
              <a:rPr lang="en-US" dirty="0"/>
              <a:t>    </a:t>
            </a:r>
          </a:p>
          <a:p>
            <a:r>
              <a:rPr lang="en-US" dirty="0"/>
              <a:t>    </a:t>
            </a:r>
            <a:r>
              <a:rPr lang="en-US" dirty="0" err="1"/>
              <a:t>Serial.println</a:t>
            </a:r>
            <a:r>
              <a:rPr lang="en-US" dirty="0"/>
              <a:t>(voice);</a:t>
            </a:r>
          </a:p>
          <a:p>
            <a:r>
              <a:rPr lang="en-US" dirty="0"/>
              <a:t>    }</a:t>
            </a:r>
          </a:p>
        </p:txBody>
      </p:sp>
    </p:spTree>
    <p:extLst>
      <p:ext uri="{BB962C8B-B14F-4D97-AF65-F5344CB8AC3E}">
        <p14:creationId xmlns:p14="http://schemas.microsoft.com/office/powerpoint/2010/main" val="258250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4C50D1-7529-40C4-ADCC-831EFCD72696}"/>
              </a:ext>
            </a:extLst>
          </p:cNvPr>
          <p:cNvSpPr txBox="1"/>
          <p:nvPr/>
        </p:nvSpPr>
        <p:spPr>
          <a:xfrm>
            <a:off x="3046912" y="1166843"/>
            <a:ext cx="6093822" cy="4524315"/>
          </a:xfrm>
          <a:prstGeom prst="rect">
            <a:avLst/>
          </a:prstGeom>
          <a:noFill/>
        </p:spPr>
        <p:txBody>
          <a:bodyPr wrap="square">
            <a:spAutoFit/>
          </a:bodyPr>
          <a:lstStyle/>
          <a:p>
            <a:r>
              <a:rPr lang="en-US" dirty="0"/>
              <a:t>if(voice=="forward"){</a:t>
            </a:r>
          </a:p>
          <a:p>
            <a:r>
              <a:rPr lang="en-US" dirty="0"/>
              <a:t>    </a:t>
            </a:r>
            <a:r>
              <a:rPr lang="en-US" dirty="0" err="1"/>
              <a:t>digitalWrite</a:t>
            </a:r>
            <a:r>
              <a:rPr lang="en-US" dirty="0"/>
              <a:t>(inp1, LOW);</a:t>
            </a:r>
          </a:p>
          <a:p>
            <a:r>
              <a:rPr lang="en-US" dirty="0"/>
              <a:t>    </a:t>
            </a:r>
            <a:r>
              <a:rPr lang="en-US" dirty="0" err="1"/>
              <a:t>digitalWrite</a:t>
            </a:r>
            <a:r>
              <a:rPr lang="en-US" dirty="0"/>
              <a:t>(inp2, HIGH);</a:t>
            </a:r>
          </a:p>
          <a:p>
            <a:r>
              <a:rPr lang="en-US" dirty="0"/>
              <a:t>    </a:t>
            </a:r>
            <a:r>
              <a:rPr lang="en-US" dirty="0" err="1"/>
              <a:t>digitalWrite</a:t>
            </a:r>
            <a:r>
              <a:rPr lang="en-US" dirty="0"/>
              <a:t>(inp3, LOW);</a:t>
            </a:r>
          </a:p>
          <a:p>
            <a:r>
              <a:rPr lang="en-US" dirty="0"/>
              <a:t>    </a:t>
            </a:r>
            <a:r>
              <a:rPr lang="en-US" dirty="0" err="1"/>
              <a:t>digitalWrite</a:t>
            </a:r>
            <a:r>
              <a:rPr lang="en-US" dirty="0"/>
              <a:t>(inp4, HIGH);</a:t>
            </a:r>
          </a:p>
          <a:p>
            <a:r>
              <a:rPr lang="en-US" dirty="0"/>
              <a:t>    delay(3000);</a:t>
            </a:r>
          </a:p>
          <a:p>
            <a:r>
              <a:rPr lang="en-US" dirty="0"/>
              <a:t>    }</a:t>
            </a:r>
          </a:p>
          <a:p>
            <a:r>
              <a:rPr lang="en-US" dirty="0"/>
              <a:t>    </a:t>
            </a:r>
          </a:p>
          <a:p>
            <a:r>
              <a:rPr lang="en-US" dirty="0"/>
              <a:t>    else</a:t>
            </a:r>
          </a:p>
          <a:p>
            <a:r>
              <a:rPr lang="en-US" dirty="0"/>
              <a:t>    if(voice=="back"){</a:t>
            </a:r>
          </a:p>
          <a:p>
            <a:r>
              <a:rPr lang="en-US" dirty="0"/>
              <a:t>    </a:t>
            </a:r>
            <a:r>
              <a:rPr lang="en-US" dirty="0" err="1"/>
              <a:t>digitalWrite</a:t>
            </a:r>
            <a:r>
              <a:rPr lang="en-US" dirty="0"/>
              <a:t>(inp1, HIGH);</a:t>
            </a:r>
          </a:p>
          <a:p>
            <a:r>
              <a:rPr lang="en-US" dirty="0"/>
              <a:t>    </a:t>
            </a:r>
            <a:r>
              <a:rPr lang="en-US" dirty="0" err="1"/>
              <a:t>digitalWrite</a:t>
            </a:r>
            <a:r>
              <a:rPr lang="en-US" dirty="0"/>
              <a:t>(inp2, LOW);</a:t>
            </a:r>
          </a:p>
          <a:p>
            <a:r>
              <a:rPr lang="en-US" dirty="0"/>
              <a:t>    </a:t>
            </a:r>
            <a:r>
              <a:rPr lang="en-US" dirty="0" err="1"/>
              <a:t>digitalWrite</a:t>
            </a:r>
            <a:r>
              <a:rPr lang="en-US" dirty="0"/>
              <a:t>(inp3, HIGH);</a:t>
            </a:r>
          </a:p>
          <a:p>
            <a:r>
              <a:rPr lang="en-US" dirty="0"/>
              <a:t>    </a:t>
            </a:r>
            <a:r>
              <a:rPr lang="en-US" dirty="0" err="1"/>
              <a:t>digitalWrite</a:t>
            </a:r>
            <a:r>
              <a:rPr lang="en-US" dirty="0"/>
              <a:t>(inp4, LOW);  </a:t>
            </a:r>
          </a:p>
          <a:p>
            <a:r>
              <a:rPr lang="en-US" dirty="0"/>
              <a:t>    delay(2000);</a:t>
            </a:r>
          </a:p>
          <a:p>
            <a:r>
              <a:rPr lang="en-US" dirty="0"/>
              <a:t>    }</a:t>
            </a:r>
          </a:p>
        </p:txBody>
      </p:sp>
    </p:spTree>
    <p:extLst>
      <p:ext uri="{BB962C8B-B14F-4D97-AF65-F5344CB8AC3E}">
        <p14:creationId xmlns:p14="http://schemas.microsoft.com/office/powerpoint/2010/main" val="74747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BA76502-DAAE-438E-AD84-D95530B3C43E}"/>
              </a:ext>
            </a:extLst>
          </p:cNvPr>
          <p:cNvSpPr txBox="1"/>
          <p:nvPr/>
        </p:nvSpPr>
        <p:spPr>
          <a:xfrm>
            <a:off x="3046912" y="751344"/>
            <a:ext cx="6093822" cy="5355312"/>
          </a:xfrm>
          <a:prstGeom prst="rect">
            <a:avLst/>
          </a:prstGeom>
          <a:noFill/>
        </p:spPr>
        <p:txBody>
          <a:bodyPr wrap="square">
            <a:spAutoFit/>
          </a:bodyPr>
          <a:lstStyle/>
          <a:p>
            <a:r>
              <a:rPr lang="en-US" dirty="0"/>
              <a:t>else</a:t>
            </a:r>
          </a:p>
          <a:p>
            <a:r>
              <a:rPr lang="en-US" dirty="0"/>
              <a:t>    if(voice=="right"){</a:t>
            </a:r>
          </a:p>
          <a:p>
            <a:r>
              <a:rPr lang="en-US" dirty="0"/>
              <a:t>    </a:t>
            </a:r>
            <a:r>
              <a:rPr lang="en-US" dirty="0" err="1"/>
              <a:t>digitalWrite</a:t>
            </a:r>
            <a:r>
              <a:rPr lang="en-US" dirty="0"/>
              <a:t>(inp1, LOW);</a:t>
            </a:r>
          </a:p>
          <a:p>
            <a:r>
              <a:rPr lang="en-US" dirty="0"/>
              <a:t>    </a:t>
            </a:r>
            <a:r>
              <a:rPr lang="en-US" dirty="0" err="1"/>
              <a:t>digitalWrite</a:t>
            </a:r>
            <a:r>
              <a:rPr lang="en-US" dirty="0"/>
              <a:t>(inp2, HIGH);</a:t>
            </a:r>
          </a:p>
          <a:p>
            <a:r>
              <a:rPr lang="en-US" dirty="0"/>
              <a:t>    </a:t>
            </a:r>
            <a:r>
              <a:rPr lang="en-US" dirty="0" err="1"/>
              <a:t>digitalWrite</a:t>
            </a:r>
            <a:r>
              <a:rPr lang="en-US" dirty="0"/>
              <a:t>(inp3, HIGH);</a:t>
            </a:r>
          </a:p>
          <a:p>
            <a:r>
              <a:rPr lang="en-US" dirty="0"/>
              <a:t>    </a:t>
            </a:r>
            <a:r>
              <a:rPr lang="en-US" dirty="0" err="1"/>
              <a:t>digitalWrite</a:t>
            </a:r>
            <a:r>
              <a:rPr lang="en-US" dirty="0"/>
              <a:t>(inp4, LOW);</a:t>
            </a:r>
          </a:p>
          <a:p>
            <a:r>
              <a:rPr lang="en-US" dirty="0"/>
              <a:t>    delay(100);</a:t>
            </a:r>
          </a:p>
          <a:p>
            <a:r>
              <a:rPr lang="en-US" dirty="0"/>
              <a:t>  </a:t>
            </a:r>
          </a:p>
          <a:p>
            <a:endParaRPr lang="en-US" dirty="0"/>
          </a:p>
          <a:p>
            <a:r>
              <a:rPr lang="en-US" dirty="0"/>
              <a:t>     </a:t>
            </a:r>
          </a:p>
          <a:p>
            <a:r>
              <a:rPr lang="en-US" dirty="0"/>
              <a:t>    }</a:t>
            </a:r>
          </a:p>
          <a:p>
            <a:r>
              <a:rPr lang="en-US" dirty="0"/>
              <a:t>    else</a:t>
            </a:r>
          </a:p>
          <a:p>
            <a:r>
              <a:rPr lang="en-US" dirty="0"/>
              <a:t>    if(voice=="left"){</a:t>
            </a:r>
          </a:p>
          <a:p>
            <a:r>
              <a:rPr lang="en-US" dirty="0"/>
              <a:t>    </a:t>
            </a:r>
            <a:r>
              <a:rPr lang="en-US" dirty="0" err="1"/>
              <a:t>digitalWrite</a:t>
            </a:r>
            <a:r>
              <a:rPr lang="en-US" dirty="0"/>
              <a:t>(inp1, HIGH);</a:t>
            </a:r>
          </a:p>
          <a:p>
            <a:r>
              <a:rPr lang="en-US" dirty="0"/>
              <a:t>    </a:t>
            </a:r>
            <a:r>
              <a:rPr lang="en-US" dirty="0" err="1"/>
              <a:t>digitalWrite</a:t>
            </a:r>
            <a:r>
              <a:rPr lang="en-US" dirty="0"/>
              <a:t>(inp2, LOW);</a:t>
            </a:r>
          </a:p>
          <a:p>
            <a:r>
              <a:rPr lang="en-US" dirty="0"/>
              <a:t>    </a:t>
            </a:r>
            <a:r>
              <a:rPr lang="en-US" dirty="0" err="1"/>
              <a:t>digitalWrite</a:t>
            </a:r>
            <a:r>
              <a:rPr lang="en-US" dirty="0"/>
              <a:t>(inp3, LOW);</a:t>
            </a:r>
          </a:p>
          <a:p>
            <a:r>
              <a:rPr lang="en-US" dirty="0"/>
              <a:t>    </a:t>
            </a:r>
            <a:r>
              <a:rPr lang="en-US" dirty="0" err="1"/>
              <a:t>digitalWrite</a:t>
            </a:r>
            <a:r>
              <a:rPr lang="en-US" dirty="0"/>
              <a:t>(inp4, HIGH);</a:t>
            </a:r>
          </a:p>
          <a:p>
            <a:r>
              <a:rPr lang="en-US" dirty="0"/>
              <a:t>    delay(100);   </a:t>
            </a:r>
          </a:p>
          <a:p>
            <a:r>
              <a:rPr lang="en-US" dirty="0"/>
              <a:t>    }</a:t>
            </a:r>
          </a:p>
        </p:txBody>
      </p:sp>
    </p:spTree>
    <p:extLst>
      <p:ext uri="{BB962C8B-B14F-4D97-AF65-F5344CB8AC3E}">
        <p14:creationId xmlns:p14="http://schemas.microsoft.com/office/powerpoint/2010/main" val="3168682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A3C8D6-C07A-4A88-AD04-AE0D3DB71709}"/>
              </a:ext>
            </a:extLst>
          </p:cNvPr>
          <p:cNvSpPr txBox="1"/>
          <p:nvPr/>
        </p:nvSpPr>
        <p:spPr>
          <a:xfrm>
            <a:off x="3049089" y="960682"/>
            <a:ext cx="6093822" cy="2585323"/>
          </a:xfrm>
          <a:prstGeom prst="rect">
            <a:avLst/>
          </a:prstGeom>
          <a:noFill/>
        </p:spPr>
        <p:txBody>
          <a:bodyPr wrap="square">
            <a:spAutoFit/>
          </a:bodyPr>
          <a:lstStyle/>
          <a:p>
            <a:r>
              <a:rPr lang="en-US" dirty="0"/>
              <a:t>//Stop</a:t>
            </a:r>
          </a:p>
          <a:p>
            <a:r>
              <a:rPr lang="en-US" dirty="0"/>
              <a:t>    </a:t>
            </a:r>
            <a:r>
              <a:rPr lang="en-US" dirty="0" err="1"/>
              <a:t>digitalWrite</a:t>
            </a:r>
            <a:r>
              <a:rPr lang="en-US" dirty="0"/>
              <a:t>(inp1, LOW);</a:t>
            </a:r>
          </a:p>
          <a:p>
            <a:r>
              <a:rPr lang="en-US" dirty="0"/>
              <a:t>    </a:t>
            </a:r>
            <a:r>
              <a:rPr lang="en-US" dirty="0" err="1"/>
              <a:t>digitalWrite</a:t>
            </a:r>
            <a:r>
              <a:rPr lang="en-US" dirty="0"/>
              <a:t>(inp2, LOW);</a:t>
            </a:r>
          </a:p>
          <a:p>
            <a:r>
              <a:rPr lang="en-US" dirty="0"/>
              <a:t>    </a:t>
            </a:r>
            <a:r>
              <a:rPr lang="en-US" dirty="0" err="1"/>
              <a:t>digitalWrite</a:t>
            </a:r>
            <a:r>
              <a:rPr lang="en-US" dirty="0"/>
              <a:t>(inp3, LOW);</a:t>
            </a:r>
          </a:p>
          <a:p>
            <a:r>
              <a:rPr lang="en-US" dirty="0"/>
              <a:t>    </a:t>
            </a:r>
            <a:r>
              <a:rPr lang="en-US" dirty="0" err="1"/>
              <a:t>digitalWrite</a:t>
            </a:r>
            <a:r>
              <a:rPr lang="en-US" dirty="0"/>
              <a:t>(inp4, LOW);</a:t>
            </a:r>
          </a:p>
          <a:p>
            <a:r>
              <a:rPr lang="en-US" dirty="0"/>
              <a:t>     //Stop</a:t>
            </a:r>
          </a:p>
          <a:p>
            <a:r>
              <a:rPr lang="en-US" dirty="0"/>
              <a:t>    </a:t>
            </a:r>
          </a:p>
          <a:p>
            <a:r>
              <a:rPr lang="en-US" dirty="0"/>
              <a:t>    voice = "";</a:t>
            </a:r>
          </a:p>
          <a:p>
            <a:r>
              <a:rPr lang="en-US" dirty="0"/>
              <a:t>    }</a:t>
            </a:r>
          </a:p>
        </p:txBody>
      </p:sp>
    </p:spTree>
    <p:extLst>
      <p:ext uri="{BB962C8B-B14F-4D97-AF65-F5344CB8AC3E}">
        <p14:creationId xmlns:p14="http://schemas.microsoft.com/office/powerpoint/2010/main" val="251432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EB0B9-8D70-422A-8405-E7AB5F5D80A8}"/>
              </a:ext>
            </a:extLst>
          </p:cNvPr>
          <p:cNvSpPr>
            <a:spLocks noGrp="1"/>
          </p:cNvSpPr>
          <p:nvPr>
            <p:ph idx="1"/>
          </p:nvPr>
        </p:nvSpPr>
        <p:spPr>
          <a:xfrm>
            <a:off x="643467" y="1782981"/>
            <a:ext cx="10905066" cy="4393982"/>
          </a:xfrm>
        </p:spPr>
        <p:txBody>
          <a:bodyPr>
            <a:normAutofit/>
          </a:bodyPr>
          <a:lstStyle/>
          <a:p>
            <a:endParaRPr lang="en-US" sz="2000" b="0" i="0" u="none" strike="noStrike" baseline="0" dirty="0">
              <a:latin typeface="Times New Roman" panose="02020603050405020304" pitchFamily="18" charset="0"/>
            </a:endParaRPr>
          </a:p>
          <a:p>
            <a:r>
              <a:rPr lang="en-US" sz="3200" b="0" i="0" u="none" strike="noStrike" baseline="0" dirty="0">
                <a:latin typeface="Bradley Hand ITC" panose="03070402050302030203" pitchFamily="66" charset="0"/>
                <a:ea typeface="Meiryo" panose="020B0604030504040204" pitchFamily="34" charset="-128"/>
              </a:rPr>
              <a:t>The robot is useful in places where humans find difficult to reach but human voice can reach. Such as in fire situations, in highly toxic areas. </a:t>
            </a:r>
          </a:p>
          <a:p>
            <a:r>
              <a:rPr lang="en-US" sz="3200" dirty="0">
                <a:latin typeface="Bradley Hand ITC" panose="03070402050302030203" pitchFamily="66" charset="0"/>
                <a:ea typeface="Meiryo" panose="020B0604030504040204" pitchFamily="34" charset="-128"/>
              </a:rPr>
              <a:t>Even it is controlled by button, which can be a game for kid.</a:t>
            </a:r>
            <a:endParaRPr lang="en-US" sz="3200" b="0" i="0" u="none" strike="noStrike" baseline="0" dirty="0">
              <a:latin typeface="Bradley Hand ITC" panose="03070402050302030203" pitchFamily="66" charset="0"/>
              <a:ea typeface="Meiryo" panose="020B0604030504040204" pitchFamily="34" charset="-128"/>
            </a:endParaRPr>
          </a:p>
          <a:p>
            <a:r>
              <a:rPr lang="en-US" sz="3200" b="0" i="0" u="none" strike="noStrike" baseline="0" dirty="0">
                <a:latin typeface="Bradley Hand ITC" panose="03070402050302030203" pitchFamily="66" charset="0"/>
                <a:ea typeface="Meiryo" panose="020B0604030504040204" pitchFamily="34" charset="-128"/>
              </a:rPr>
              <a:t>The robot can be used for monitoring or investigation. </a:t>
            </a:r>
          </a:p>
          <a:p>
            <a:r>
              <a:rPr lang="en-US" sz="3200" b="0" i="0" u="none" strike="noStrike" baseline="0" dirty="0">
                <a:latin typeface="Bradley Hand ITC" panose="03070402050302030203" pitchFamily="66" charset="0"/>
                <a:ea typeface="Meiryo" panose="020B0604030504040204" pitchFamily="34" charset="-128"/>
              </a:rPr>
              <a:t>The voice controlled robotic car can be easily drive by unskilled driver by using voice commands with the help of android application in smart phone. </a:t>
            </a:r>
          </a:p>
          <a:p>
            <a:endParaRPr lang="en-US" sz="2000" dirty="0"/>
          </a:p>
        </p:txBody>
      </p:sp>
      <p:sp>
        <p:nvSpPr>
          <p:cNvPr id="6" name="Rectangle 5">
            <a:extLst>
              <a:ext uri="{FF2B5EF4-FFF2-40B4-BE49-F238E27FC236}">
                <a16:creationId xmlns:a16="http://schemas.microsoft.com/office/drawing/2014/main" id="{9C879E52-1195-0155-D80C-1A9F769FFB6C}"/>
              </a:ext>
            </a:extLst>
          </p:cNvPr>
          <p:cNvSpPr/>
          <p:nvPr/>
        </p:nvSpPr>
        <p:spPr>
          <a:xfrm>
            <a:off x="139959" y="681037"/>
            <a:ext cx="5682344"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APPLICATIONS :</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415556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C784B-AF0A-4529-A729-AA023E66E636}"/>
              </a:ext>
            </a:extLst>
          </p:cNvPr>
          <p:cNvSpPr>
            <a:spLocks noGrp="1"/>
          </p:cNvSpPr>
          <p:nvPr>
            <p:ph idx="1"/>
          </p:nvPr>
        </p:nvSpPr>
        <p:spPr>
          <a:xfrm>
            <a:off x="643467" y="1336430"/>
            <a:ext cx="10905066" cy="5344287"/>
          </a:xfrm>
        </p:spPr>
        <p:txBody>
          <a:bodyPr>
            <a:normAutofit/>
          </a:bodyPr>
          <a:lstStyle/>
          <a:p>
            <a:endParaRPr lang="en-US" sz="1600" b="0" i="0" u="none" strike="noStrike" baseline="0" dirty="0">
              <a:latin typeface="Times New Roman" panose="02020603050405020304" pitchFamily="18" charset="0"/>
            </a:endParaRPr>
          </a:p>
          <a:p>
            <a:r>
              <a:rPr lang="en-US" sz="2000" b="0" i="0" u="none" strike="noStrike" baseline="0" dirty="0">
                <a:latin typeface="Bradley Hand ITC" panose="03070402050302030203" pitchFamily="66" charset="0"/>
                <a:ea typeface="Meiryo" panose="020B0604030504040204" pitchFamily="34" charset="-128"/>
              </a:rPr>
              <a:t>This task work has been limited to short range Bluetooth module. Utilizing a long range modules and other availability gadgets will bring about network with the robot for significant distances. </a:t>
            </a:r>
          </a:p>
          <a:p>
            <a:r>
              <a:rPr lang="en-US" sz="2000" b="0" i="0" u="none" strike="noStrike" baseline="0" dirty="0">
                <a:latin typeface="Bradley Hand ITC" panose="03070402050302030203" pitchFamily="66" charset="0"/>
                <a:ea typeface="Meiryo" panose="020B0604030504040204" pitchFamily="34" charset="-128"/>
              </a:rPr>
              <a:t>Picture preparing can be executed in the robot to distinguish the shading and the items. </a:t>
            </a:r>
          </a:p>
          <a:p>
            <a:r>
              <a:rPr lang="en-US" sz="2000" b="0" i="0" u="none" strike="noStrike" baseline="0" dirty="0">
                <a:latin typeface="Bradley Hand ITC" panose="03070402050302030203" pitchFamily="66" charset="0"/>
                <a:ea typeface="Meiryo" panose="020B0604030504040204" pitchFamily="34" charset="-128"/>
              </a:rPr>
              <a:t>A warm camera can be introduced to detect the warmth produced by bodies valuable in military purposes to distinguish foes on the lines. </a:t>
            </a:r>
          </a:p>
          <a:p>
            <a:r>
              <a:rPr lang="en-US" sz="2000" b="0" i="0" u="none" strike="noStrike" baseline="0" dirty="0">
                <a:latin typeface="Bradley Hand ITC" panose="03070402050302030203" pitchFamily="66" charset="0"/>
                <a:ea typeface="Meiryo" panose="020B0604030504040204" pitchFamily="34" charset="-128"/>
              </a:rPr>
              <a:t>Programmed Targeting System can be executed in the robot for following the objective. </a:t>
            </a:r>
          </a:p>
          <a:p>
            <a:r>
              <a:rPr lang="en-US" sz="2000" b="0" i="0" u="none" strike="noStrike" baseline="0" dirty="0">
                <a:latin typeface="Bradley Hand ITC" panose="03070402050302030203" pitchFamily="66" charset="0"/>
                <a:ea typeface="Meiryo" panose="020B0604030504040204" pitchFamily="34" charset="-128"/>
              </a:rPr>
              <a:t>Further upgrade in venture can be utilized for Home security and military purposes where the orders can be given to robot without chance by expanding the range and by introducing cameras. </a:t>
            </a:r>
          </a:p>
          <a:p>
            <a:r>
              <a:rPr lang="en-US" sz="2000" b="0" i="0" u="none" strike="noStrike" baseline="0" dirty="0">
                <a:latin typeface="Bradley Hand ITC" panose="03070402050302030203" pitchFamily="66" charset="0"/>
                <a:ea typeface="Meiryo" panose="020B0604030504040204" pitchFamily="34" charset="-128"/>
              </a:rPr>
              <a:t>The robot is valuable in places where people discover hard to reach however human voice comes to. For example, in fire circumstances, in profoundly poisonous zones. </a:t>
            </a:r>
          </a:p>
          <a:p>
            <a:r>
              <a:rPr lang="en-US" sz="2000" b="0" i="0" u="none" strike="noStrike" baseline="0" dirty="0">
                <a:latin typeface="Bradley Hand ITC" panose="03070402050302030203" pitchFamily="66" charset="0"/>
                <a:ea typeface="Meiryo" panose="020B0604030504040204" pitchFamily="34" charset="-128"/>
              </a:rPr>
              <a:t>It is the one of the significant phase of Humanoid robots. </a:t>
            </a:r>
          </a:p>
          <a:p>
            <a:r>
              <a:rPr lang="en-US" sz="2000" b="0" i="0" u="none" strike="noStrike" baseline="0" dirty="0">
                <a:latin typeface="Bradley Hand ITC" panose="03070402050302030203" pitchFamily="66" charset="0"/>
                <a:ea typeface="Meiryo" panose="020B0604030504040204" pitchFamily="34" charset="-128"/>
              </a:rPr>
              <a:t>Discourse and voice acknowledgment security frameworks. </a:t>
            </a:r>
          </a:p>
          <a:p>
            <a:r>
              <a:rPr lang="en-US" sz="2000" b="0" i="0" u="none" strike="noStrike" baseline="0" dirty="0">
                <a:latin typeface="Bradley Hand ITC" panose="03070402050302030203" pitchFamily="66" charset="0"/>
                <a:ea typeface="Meiryo" panose="020B0604030504040204" pitchFamily="34" charset="-128"/>
              </a:rPr>
              <a:t>The robot can be used for monitoring or investigation. </a:t>
            </a:r>
          </a:p>
          <a:p>
            <a:pPr marL="0" indent="0">
              <a:buNone/>
            </a:pPr>
            <a:endParaRPr lang="en-US" sz="1600" dirty="0"/>
          </a:p>
        </p:txBody>
      </p:sp>
      <p:sp>
        <p:nvSpPr>
          <p:cNvPr id="6" name="Rectangle 5">
            <a:extLst>
              <a:ext uri="{FF2B5EF4-FFF2-40B4-BE49-F238E27FC236}">
                <a16:creationId xmlns:a16="http://schemas.microsoft.com/office/drawing/2014/main" id="{1DFA37D0-1012-1CCD-0074-ABFD308DC66A}"/>
              </a:ext>
            </a:extLst>
          </p:cNvPr>
          <p:cNvSpPr/>
          <p:nvPr/>
        </p:nvSpPr>
        <p:spPr>
          <a:xfrm>
            <a:off x="469988" y="560037"/>
            <a:ext cx="4701928"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FUTURE SCOPE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8668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A825C9-C16F-E757-8261-7781E78AAB1A}"/>
              </a:ext>
            </a:extLst>
          </p:cNvPr>
          <p:cNvSpPr/>
          <p:nvPr/>
        </p:nvSpPr>
        <p:spPr>
          <a:xfrm>
            <a:off x="164048" y="886608"/>
            <a:ext cx="4016066" cy="830997"/>
          </a:xfrm>
          <a:prstGeom prst="rect">
            <a:avLst/>
          </a:prstGeom>
          <a:noFill/>
        </p:spPr>
        <p:txBody>
          <a:bodyPr wrap="squar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GUIDED BY:</a:t>
            </a:r>
          </a:p>
        </p:txBody>
      </p:sp>
      <p:sp>
        <p:nvSpPr>
          <p:cNvPr id="5" name="Content Placeholder 4">
            <a:extLst>
              <a:ext uri="{FF2B5EF4-FFF2-40B4-BE49-F238E27FC236}">
                <a16:creationId xmlns:a16="http://schemas.microsoft.com/office/drawing/2014/main" id="{2638AD97-98B0-555C-B20F-297E456FCB9E}"/>
              </a:ext>
            </a:extLst>
          </p:cNvPr>
          <p:cNvSpPr>
            <a:spLocks noGrp="1"/>
          </p:cNvSpPr>
          <p:nvPr>
            <p:ph idx="1"/>
          </p:nvPr>
        </p:nvSpPr>
        <p:spPr>
          <a:xfrm>
            <a:off x="4917233" y="2052735"/>
            <a:ext cx="6130212" cy="4063314"/>
          </a:xfrm>
        </p:spPr>
        <p:txBody>
          <a:bodyPr>
            <a:normAutofit fontScale="92500" lnSpcReduction="10000"/>
          </a:bodyPr>
          <a:lstStyle/>
          <a:p>
            <a:pPr marL="0" indent="0">
              <a:buNone/>
            </a:pPr>
            <a:r>
              <a:rPr lang="en-IN" sz="4000" b="1" dirty="0">
                <a:latin typeface="Bradley Hand ITC" panose="03070402050302030203" pitchFamily="66" charset="0"/>
              </a:rPr>
              <a:t>Mr. </a:t>
            </a:r>
            <a:r>
              <a:rPr lang="en-IN" sz="4000" b="1" dirty="0" err="1">
                <a:latin typeface="Bradley Hand ITC" panose="03070402050302030203" pitchFamily="66" charset="0"/>
              </a:rPr>
              <a:t>Suhas</a:t>
            </a:r>
            <a:r>
              <a:rPr lang="en-IN" sz="4000" b="1" dirty="0">
                <a:latin typeface="Bradley Hand ITC" panose="03070402050302030203" pitchFamily="66" charset="0"/>
              </a:rPr>
              <a:t> S. </a:t>
            </a:r>
            <a:r>
              <a:rPr lang="en-IN" sz="4000" b="1" dirty="0" err="1">
                <a:latin typeface="Bradley Hand ITC" panose="03070402050302030203" pitchFamily="66" charset="0"/>
              </a:rPr>
              <a:t>Gajre</a:t>
            </a:r>
            <a:endParaRPr lang="en-IN" sz="4000" b="1" dirty="0">
              <a:latin typeface="Bradley Hand ITC" panose="03070402050302030203" pitchFamily="66" charset="0"/>
            </a:endParaRPr>
          </a:p>
          <a:p>
            <a:pPr marL="0" indent="0">
              <a:buNone/>
            </a:pPr>
            <a:endParaRPr lang="en-IN" sz="4000" b="1" dirty="0">
              <a:latin typeface="Bradley Hand ITC" panose="03070402050302030203" pitchFamily="66" charset="0"/>
            </a:endParaRPr>
          </a:p>
          <a:p>
            <a:pPr marL="0" indent="0">
              <a:buNone/>
            </a:pPr>
            <a:r>
              <a:rPr lang="en-IN" sz="4000" b="1" dirty="0">
                <a:latin typeface="Bradley Hand ITC" panose="03070402050302030203" pitchFamily="66" charset="0"/>
              </a:rPr>
              <a:t>Mrs. Vinaya V. </a:t>
            </a:r>
            <a:r>
              <a:rPr lang="en-IN" sz="4000" b="1" dirty="0" err="1">
                <a:latin typeface="Bradley Hand ITC" panose="03070402050302030203" pitchFamily="66" charset="0"/>
              </a:rPr>
              <a:t>Khiste</a:t>
            </a:r>
            <a:endParaRPr lang="en-IN" sz="4000" b="1" dirty="0">
              <a:latin typeface="Bradley Hand ITC" panose="03070402050302030203" pitchFamily="66" charset="0"/>
            </a:endParaRPr>
          </a:p>
          <a:p>
            <a:pPr marL="0" indent="0">
              <a:buNone/>
            </a:pPr>
            <a:endParaRPr lang="en-IN" sz="4000" b="1" dirty="0">
              <a:latin typeface="Bradley Hand ITC" panose="03070402050302030203" pitchFamily="66" charset="0"/>
            </a:endParaRPr>
          </a:p>
          <a:p>
            <a:pPr marL="0" indent="0">
              <a:buNone/>
            </a:pPr>
            <a:r>
              <a:rPr lang="en-IN" sz="4000" b="1" dirty="0">
                <a:latin typeface="Bradley Hand ITC" panose="03070402050302030203" pitchFamily="66" charset="0"/>
              </a:rPr>
              <a:t>Mrs. Madhuri </a:t>
            </a:r>
            <a:r>
              <a:rPr lang="en-IN" sz="4000" b="1" dirty="0" err="1">
                <a:latin typeface="Bradley Hand ITC" panose="03070402050302030203" pitchFamily="66" charset="0"/>
              </a:rPr>
              <a:t>Baswade</a:t>
            </a:r>
            <a:endParaRPr lang="en-IN" sz="4000" b="1" dirty="0">
              <a:latin typeface="Bradley Hand ITC" panose="03070402050302030203" pitchFamily="66" charset="0"/>
            </a:endParaRPr>
          </a:p>
          <a:p>
            <a:pPr marL="0" indent="0">
              <a:buNone/>
            </a:pPr>
            <a:endParaRPr lang="en-IN" sz="4000" b="1" dirty="0">
              <a:latin typeface="Bradley Hand ITC" panose="03070402050302030203" pitchFamily="66" charset="0"/>
            </a:endParaRPr>
          </a:p>
          <a:p>
            <a:pPr marL="0" indent="0">
              <a:buNone/>
            </a:pPr>
            <a:r>
              <a:rPr lang="en-IN" sz="4000" b="1" dirty="0">
                <a:latin typeface="Bradley Hand ITC" panose="03070402050302030203" pitchFamily="66" charset="0"/>
              </a:rPr>
              <a:t>Mr. Suraj D. Kulkarni</a:t>
            </a:r>
          </a:p>
          <a:p>
            <a:pPr marL="0" indent="0">
              <a:buNone/>
            </a:pPr>
            <a:endParaRPr lang="en-IN" sz="4000" dirty="0">
              <a:latin typeface="Bradley Hand ITC" panose="03070402050302030203" pitchFamily="66" charset="0"/>
            </a:endParaRPr>
          </a:p>
          <a:p>
            <a:pPr marL="0" indent="0">
              <a:buNone/>
            </a:pPr>
            <a:endParaRPr lang="en-IN" sz="4000" dirty="0">
              <a:latin typeface="Bradley Hand ITC" panose="03070402050302030203" pitchFamily="66" charset="0"/>
            </a:endParaRPr>
          </a:p>
        </p:txBody>
      </p:sp>
    </p:spTree>
    <p:extLst>
      <p:ext uri="{BB962C8B-B14F-4D97-AF65-F5344CB8AC3E}">
        <p14:creationId xmlns:p14="http://schemas.microsoft.com/office/powerpoint/2010/main" val="1993034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23397-3E4E-4DDF-BDB2-301E4F40BE57}"/>
              </a:ext>
            </a:extLst>
          </p:cNvPr>
          <p:cNvSpPr>
            <a:spLocks noGrp="1"/>
          </p:cNvSpPr>
          <p:nvPr>
            <p:ph idx="1"/>
          </p:nvPr>
        </p:nvSpPr>
        <p:spPr>
          <a:xfrm>
            <a:off x="643467" y="1782981"/>
            <a:ext cx="10905066" cy="4393982"/>
          </a:xfrm>
        </p:spPr>
        <p:txBody>
          <a:bodyPr>
            <a:normAutofit/>
          </a:bodyPr>
          <a:lstStyle/>
          <a:p>
            <a:pPr marL="0" indent="0" algn="just">
              <a:buNone/>
            </a:pPr>
            <a:r>
              <a:rPr lang="en-US" sz="2800" b="0" i="0" u="none" strike="noStrike" baseline="0" dirty="0">
                <a:latin typeface="Bradley Hand ITC" panose="03070402050302030203" pitchFamily="66" charset="0"/>
                <a:ea typeface="Meiryo" panose="020B0604030504040204" pitchFamily="34" charset="-128"/>
              </a:rPr>
              <a:t>The proposed framework of our project shows that how a robot can be control utilizing Bluetooth. The voice/</a:t>
            </a:r>
            <a:r>
              <a:rPr lang="en-US" sz="2800" b="0" i="0" u="none" strike="noStrike" baseline="0" dirty="0" err="1">
                <a:latin typeface="Bradley Hand ITC" panose="03070402050302030203" pitchFamily="66" charset="0"/>
                <a:ea typeface="Meiryo" panose="020B0604030504040204" pitchFamily="34" charset="-128"/>
              </a:rPr>
              <a:t>bluetooth</a:t>
            </a:r>
            <a:r>
              <a:rPr lang="en-US" sz="2800" b="0" i="0" u="none" strike="noStrike" baseline="0" dirty="0">
                <a:latin typeface="Bradley Hand ITC" panose="03070402050302030203" pitchFamily="66" charset="0"/>
                <a:ea typeface="Meiryo" panose="020B0604030504040204" pitchFamily="34" charset="-128"/>
              </a:rPr>
              <a:t> controlling orders are effectively transmitted through Bluetooth innovation and the desired activities effectively happen. This task lessens human </a:t>
            </a:r>
            <a:r>
              <a:rPr lang="en-US" sz="2800" b="0" i="0" u="none" strike="noStrike" baseline="0" dirty="0" err="1">
                <a:latin typeface="Bradley Hand ITC" panose="03070402050302030203" pitchFamily="66" charset="0"/>
                <a:ea typeface="Meiryo" panose="020B0604030504040204" pitchFamily="34" charset="-128"/>
              </a:rPr>
              <a:t>endeavours</a:t>
            </a:r>
            <a:r>
              <a:rPr lang="en-US" sz="2800" b="0" i="0" u="none" strike="noStrike" baseline="0" dirty="0">
                <a:latin typeface="Bradley Hand ITC" panose="03070402050302030203" pitchFamily="66" charset="0"/>
                <a:ea typeface="Meiryo" panose="020B0604030504040204" pitchFamily="34" charset="-128"/>
              </a:rPr>
              <a:t> at spots or circumstances where human intercessions are troublesome. Such frameworks can be brought into utilization at spots, for example, businesses, military and guard, investigate purposes, and so forth.</a:t>
            </a:r>
            <a:endParaRPr lang="en-US" sz="2800" dirty="0">
              <a:latin typeface="Bradley Hand ITC" panose="03070402050302030203" pitchFamily="66" charset="0"/>
              <a:ea typeface="Meiryo" panose="020B0604030504040204" pitchFamily="34" charset="-128"/>
            </a:endParaRPr>
          </a:p>
        </p:txBody>
      </p:sp>
      <p:sp>
        <p:nvSpPr>
          <p:cNvPr id="6" name="Rectangle 5">
            <a:extLst>
              <a:ext uri="{FF2B5EF4-FFF2-40B4-BE49-F238E27FC236}">
                <a16:creationId xmlns:a16="http://schemas.microsoft.com/office/drawing/2014/main" id="{63F753CB-5121-5215-C9FF-F583B6E7C57A}"/>
              </a:ext>
            </a:extLst>
          </p:cNvPr>
          <p:cNvSpPr/>
          <p:nvPr/>
        </p:nvSpPr>
        <p:spPr>
          <a:xfrm>
            <a:off x="218184" y="681037"/>
            <a:ext cx="4589718"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53984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3EE219-20AE-44BC-B16D-56F86B4F392F}"/>
              </a:ext>
            </a:extLst>
          </p:cNvPr>
          <p:cNvSpPr txBox="1"/>
          <p:nvPr/>
        </p:nvSpPr>
        <p:spPr>
          <a:xfrm>
            <a:off x="4021494" y="1457471"/>
            <a:ext cx="7527039" cy="5325884"/>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endParaRPr lang="en-US" sz="1200" b="0" i="0" u="none" strike="noStrike" baseline="0" dirty="0">
              <a:latin typeface="Meiryo" panose="020B0604030504040204" pitchFamily="34" charset="-128"/>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https://create.arduino.cc/projecthub/Yug_Ajmera/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https://drive.google.com/drive/folders/0BwsV1jJYW9dndjZKaTBwakJ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https://www.instructables.com/id/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https://www.researchgate.net/publication/325722323_IJSRST173866_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https://ieeexplore.ieee.org/document/8093565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https://www.viralsciencecreativity.com/post/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https://nevonprojects.com/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https://www.hackster.io/Yug_Ajmera/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IRJET-V7I5770.pdf </a:t>
            </a:r>
          </a:p>
          <a:p>
            <a:pPr indent="-228600">
              <a:lnSpc>
                <a:spcPct val="90000"/>
              </a:lnSpc>
              <a:spcAft>
                <a:spcPts val="600"/>
              </a:spcAft>
              <a:buFont typeface="Arial" panose="020B0604020202020204" pitchFamily="34" charset="0"/>
              <a:buChar char="•"/>
            </a:pPr>
            <a:endParaRPr lang="en-US" b="0" i="0" u="none" strike="noStrike" baseline="0" dirty="0">
              <a:latin typeface="Bradley Hand ITC" panose="03070402050302030203" pitchFamily="66" charset="0"/>
              <a:ea typeface="Meiryo" panose="020B0604030504040204" pitchFamily="34" charset="-128"/>
            </a:endParaRPr>
          </a:p>
          <a:p>
            <a:pPr indent="-228600">
              <a:lnSpc>
                <a:spcPct val="90000"/>
              </a:lnSpc>
              <a:spcAft>
                <a:spcPts val="600"/>
              </a:spcAft>
              <a:buFont typeface="Arial" panose="020B0604020202020204" pitchFamily="34" charset="0"/>
              <a:buChar char="•"/>
            </a:pPr>
            <a:r>
              <a:rPr lang="en-US" b="0" i="0" u="none" strike="noStrike" baseline="0" dirty="0">
                <a:latin typeface="Bradley Hand ITC" panose="03070402050302030203" pitchFamily="66" charset="0"/>
                <a:ea typeface="Meiryo" panose="020B0604030504040204" pitchFamily="34" charset="-128"/>
              </a:rPr>
              <a:t>VOICE CONTROLLED Car - Arduino Project Hub </a:t>
            </a:r>
          </a:p>
        </p:txBody>
      </p:sp>
      <p:sp>
        <p:nvSpPr>
          <p:cNvPr id="5" name="Rectangle 4">
            <a:extLst>
              <a:ext uri="{FF2B5EF4-FFF2-40B4-BE49-F238E27FC236}">
                <a16:creationId xmlns:a16="http://schemas.microsoft.com/office/drawing/2014/main" id="{01EA047F-B193-D15C-7679-EB83BC8969D5}"/>
              </a:ext>
            </a:extLst>
          </p:cNvPr>
          <p:cNvSpPr/>
          <p:nvPr/>
        </p:nvSpPr>
        <p:spPr>
          <a:xfrm>
            <a:off x="464234" y="626474"/>
            <a:ext cx="3754553"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REFRENCES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293848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0EB3-7773-4329-B372-841BF65CBA6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dirty="0">
                <a:solidFill>
                  <a:schemeClr val="tx1"/>
                </a:solidFill>
                <a:latin typeface="Arial Black" panose="020B0A04020102020204" pitchFamily="34" charset="0"/>
              </a:rPr>
              <a:t>THANK YOU!</a:t>
            </a:r>
          </a:p>
        </p:txBody>
      </p:sp>
    </p:spTree>
    <p:extLst>
      <p:ext uri="{BB962C8B-B14F-4D97-AF65-F5344CB8AC3E}">
        <p14:creationId xmlns:p14="http://schemas.microsoft.com/office/powerpoint/2010/main" val="39703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D9EB4939-C3A0-4270-8E70-8379419550E0}"/>
              </a:ext>
            </a:extLst>
          </p:cNvPr>
          <p:cNvSpPr>
            <a:spLocks noGrp="1"/>
          </p:cNvSpPr>
          <p:nvPr>
            <p:ph idx="1"/>
          </p:nvPr>
        </p:nvSpPr>
        <p:spPr>
          <a:xfrm>
            <a:off x="4975944" y="0"/>
            <a:ext cx="6335887" cy="7613780"/>
          </a:xfrm>
        </p:spPr>
        <p:txBody>
          <a:bodyPr anchor="ctr">
            <a:normAutofit/>
          </a:bodyPr>
          <a:lstStyle/>
          <a:p>
            <a:r>
              <a:rPr lang="en-US" sz="3200" b="1" dirty="0">
                <a:latin typeface="Bradley Hand ITC" panose="03070402050302030203" pitchFamily="66" charset="0"/>
                <a:cs typeface="Dubai" panose="020B0503030403030204" pitchFamily="34" charset="-78"/>
              </a:rPr>
              <a:t>Gantt Chart</a:t>
            </a:r>
          </a:p>
          <a:p>
            <a:r>
              <a:rPr lang="en-US" sz="3200" b="1" dirty="0">
                <a:latin typeface="Bradley Hand ITC" panose="03070402050302030203" pitchFamily="66" charset="0"/>
                <a:cs typeface="Dubai" panose="020B0503030403030204" pitchFamily="34" charset="-78"/>
              </a:rPr>
              <a:t>Need And Problem Statement</a:t>
            </a:r>
          </a:p>
          <a:p>
            <a:r>
              <a:rPr lang="en-US" sz="3200" b="1" dirty="0">
                <a:latin typeface="Bradley Hand ITC" panose="03070402050302030203" pitchFamily="66" charset="0"/>
                <a:cs typeface="Dubai" panose="020B0503030403030204" pitchFamily="34" charset="-78"/>
              </a:rPr>
              <a:t>Pugh Chart </a:t>
            </a:r>
          </a:p>
          <a:p>
            <a:r>
              <a:rPr lang="en-US" sz="3200" b="1" dirty="0">
                <a:latin typeface="Bradley Hand ITC" panose="03070402050302030203" pitchFamily="66" charset="0"/>
                <a:cs typeface="Dubai" panose="020B0503030403030204" pitchFamily="34" charset="-78"/>
              </a:rPr>
              <a:t> PCC</a:t>
            </a:r>
          </a:p>
          <a:p>
            <a:r>
              <a:rPr lang="en-US" sz="3200" b="1" dirty="0">
                <a:latin typeface="Bradley Hand ITC" panose="03070402050302030203" pitchFamily="66" charset="0"/>
                <a:cs typeface="Dubai" panose="020B0503030403030204" pitchFamily="34" charset="-78"/>
              </a:rPr>
              <a:t>Introduction</a:t>
            </a:r>
          </a:p>
          <a:p>
            <a:r>
              <a:rPr lang="en-US" sz="3200" b="1" dirty="0">
                <a:latin typeface="Bradley Hand ITC" panose="03070402050302030203" pitchFamily="66" charset="0"/>
                <a:cs typeface="Dubai" panose="020B0503030403030204" pitchFamily="34" charset="-78"/>
              </a:rPr>
              <a:t>Block diagram</a:t>
            </a:r>
          </a:p>
          <a:p>
            <a:r>
              <a:rPr lang="en-US" sz="3200" b="1" dirty="0">
                <a:latin typeface="Bradley Hand ITC" panose="03070402050302030203" pitchFamily="66" charset="0"/>
                <a:cs typeface="Dubai" panose="020B0503030403030204" pitchFamily="34" charset="-78"/>
              </a:rPr>
              <a:t>Working Principle</a:t>
            </a:r>
          </a:p>
          <a:p>
            <a:r>
              <a:rPr lang="en-US" sz="3200" b="1" dirty="0">
                <a:latin typeface="Bradley Hand ITC" panose="03070402050302030203" pitchFamily="66" charset="0"/>
                <a:cs typeface="Dubai" panose="020B0503030403030204" pitchFamily="34" charset="-78"/>
              </a:rPr>
              <a:t>Schematic diagram</a:t>
            </a:r>
          </a:p>
          <a:p>
            <a:r>
              <a:rPr lang="en-US" sz="3200" b="1" dirty="0">
                <a:latin typeface="Bradley Hand ITC" panose="03070402050302030203" pitchFamily="66" charset="0"/>
                <a:cs typeface="Dubai" panose="020B0503030403030204" pitchFamily="34" charset="-78"/>
              </a:rPr>
              <a:t>Application</a:t>
            </a:r>
          </a:p>
          <a:p>
            <a:r>
              <a:rPr lang="en-US" sz="3200" b="1" dirty="0">
                <a:latin typeface="Bradley Hand ITC" panose="03070402050302030203" pitchFamily="66" charset="0"/>
                <a:cs typeface="Dubai" panose="020B0503030403030204" pitchFamily="34" charset="-78"/>
              </a:rPr>
              <a:t>Conclusion &amp; Future Scope</a:t>
            </a:r>
          </a:p>
          <a:p>
            <a:r>
              <a:rPr lang="en-IN" sz="3200" b="1" dirty="0">
                <a:latin typeface="Bradley Hand ITC" panose="03070402050302030203" pitchFamily="66" charset="0"/>
                <a:cs typeface="Dubai" panose="020B0503030403030204" pitchFamily="34" charset="-78"/>
              </a:rPr>
              <a:t>Reference</a:t>
            </a:r>
            <a:r>
              <a:rPr lang="en-US" sz="3200" b="1" dirty="0">
                <a:latin typeface="Bradley Hand ITC" panose="03070402050302030203" pitchFamily="66" charset="0"/>
                <a:cs typeface="Dubai" panose="020B0503030403030204" pitchFamily="34" charset="-78"/>
              </a:rPr>
              <a:t>s</a:t>
            </a:r>
            <a:endParaRPr lang="en-IN" sz="3200" b="1" dirty="0">
              <a:latin typeface="Bradley Hand ITC" panose="03070402050302030203" pitchFamily="66" charset="0"/>
              <a:cs typeface="Dubai" panose="020B0503030403030204" pitchFamily="34" charset="-78"/>
            </a:endParaRPr>
          </a:p>
        </p:txBody>
      </p:sp>
      <p:sp>
        <p:nvSpPr>
          <p:cNvPr id="3" name="Rectangle 2">
            <a:extLst>
              <a:ext uri="{FF2B5EF4-FFF2-40B4-BE49-F238E27FC236}">
                <a16:creationId xmlns:a16="http://schemas.microsoft.com/office/drawing/2014/main" id="{1C56C705-62E5-B605-3F5C-D368D3FFE37D}"/>
              </a:ext>
            </a:extLst>
          </p:cNvPr>
          <p:cNvSpPr/>
          <p:nvPr/>
        </p:nvSpPr>
        <p:spPr>
          <a:xfrm>
            <a:off x="455463" y="588028"/>
            <a:ext cx="3592651" cy="830997"/>
          </a:xfrm>
          <a:prstGeom prst="rect">
            <a:avLst/>
          </a:prstGeom>
          <a:noFill/>
        </p:spPr>
        <p:txBody>
          <a:bodyPr wrap="non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cs typeface="Times New Roman" panose="02020603050405020304" pitchFamily="18" charset="0"/>
              </a:rPr>
              <a:t>CONTENTS :</a:t>
            </a:r>
            <a:endParaRPr lang="en-IN"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053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1205-B0B1-C888-BDD4-DC15F474573F}"/>
              </a:ext>
            </a:extLst>
          </p:cNvPr>
          <p:cNvSpPr>
            <a:spLocks noGrp="1"/>
          </p:cNvSpPr>
          <p:nvPr>
            <p:ph type="title"/>
          </p:nvPr>
        </p:nvSpPr>
        <p:spPr>
          <a:xfrm>
            <a:off x="618931" y="727051"/>
            <a:ext cx="3999722" cy="1232378"/>
          </a:xfrm>
        </p:spPr>
        <p:txBody>
          <a:bodyPr>
            <a:normAutofit/>
          </a:bodyPr>
          <a:lstStyle/>
          <a:p>
            <a:pPr algn="l"/>
            <a:r>
              <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t>GANTT CHART :</a:t>
            </a:r>
            <a:br>
              <a:rPr lang="en-I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br>
            <a:endParaRPr lang="en-IN" dirty="0"/>
          </a:p>
        </p:txBody>
      </p:sp>
      <p:pic>
        <p:nvPicPr>
          <p:cNvPr id="14" name="Content Placeholder 13">
            <a:extLst>
              <a:ext uri="{FF2B5EF4-FFF2-40B4-BE49-F238E27FC236}">
                <a16:creationId xmlns:a16="http://schemas.microsoft.com/office/drawing/2014/main" id="{DB709053-6997-F775-AFB4-D010200DE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380" y="1872912"/>
            <a:ext cx="9314865" cy="4024313"/>
          </a:xfrm>
        </p:spPr>
      </p:pic>
    </p:spTree>
    <p:extLst>
      <p:ext uri="{BB962C8B-B14F-4D97-AF65-F5344CB8AC3E}">
        <p14:creationId xmlns:p14="http://schemas.microsoft.com/office/powerpoint/2010/main" val="66668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3AF8B7-8A3D-F667-333D-3AD8AAA8B5A8}"/>
              </a:ext>
            </a:extLst>
          </p:cNvPr>
          <p:cNvSpPr/>
          <p:nvPr/>
        </p:nvSpPr>
        <p:spPr>
          <a:xfrm>
            <a:off x="244037" y="701229"/>
            <a:ext cx="4612160" cy="830997"/>
          </a:xfrm>
          <a:prstGeom prst="rect">
            <a:avLst/>
          </a:prstGeom>
          <a:noFill/>
        </p:spPr>
        <p:txBody>
          <a:bodyPr wrap="non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t>GANTT CHART :</a:t>
            </a:r>
            <a:endParaRPr lang="en-IN"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3EA9AF3-7E9A-09FC-669A-8D1C894E06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673" y="1679510"/>
            <a:ext cx="10506270" cy="4898571"/>
          </a:xfrm>
          <a:prstGeom prst="rect">
            <a:avLst/>
          </a:prstGeom>
          <a:noFill/>
        </p:spPr>
      </p:pic>
    </p:spTree>
    <p:extLst>
      <p:ext uri="{BB962C8B-B14F-4D97-AF65-F5344CB8AC3E}">
        <p14:creationId xmlns:p14="http://schemas.microsoft.com/office/powerpoint/2010/main" val="107589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BE383-0B95-4AC7-A0D4-814882337CFD}"/>
              </a:ext>
            </a:extLst>
          </p:cNvPr>
          <p:cNvSpPr>
            <a:spLocks noGrp="1"/>
          </p:cNvSpPr>
          <p:nvPr>
            <p:ph idx="1"/>
          </p:nvPr>
        </p:nvSpPr>
        <p:spPr>
          <a:xfrm>
            <a:off x="904724" y="2080727"/>
            <a:ext cx="10905066" cy="4161550"/>
          </a:xfrm>
        </p:spPr>
        <p:txBody>
          <a:bodyPr>
            <a:normAutofit lnSpcReduction="10000"/>
          </a:bodyPr>
          <a:lstStyle/>
          <a:p>
            <a:pPr marL="0" indent="0" algn="just">
              <a:buNone/>
            </a:pPr>
            <a:r>
              <a:rPr lang="en-US" sz="3400" dirty="0">
                <a:solidFill>
                  <a:schemeClr val="tx1">
                    <a:lumMod val="95000"/>
                  </a:schemeClr>
                </a:solidFill>
                <a:effectLst/>
                <a:latin typeface="Bradley Hand ITC" panose="03070402050302030203" pitchFamily="66" charset="0"/>
                <a:ea typeface="Times New Roman" panose="02020603050405020304" pitchFamily="18" charset="0"/>
              </a:rPr>
              <a:t>Nowadays, material handling with the help of robotics knowledge is the emerging part in our day-to-day life. Material handling can be used to diminish the physical efforts</a:t>
            </a:r>
            <a:r>
              <a:rPr lang="en-US" sz="3400" dirty="0">
                <a:solidFill>
                  <a:schemeClr val="tx1">
                    <a:lumMod val="95000"/>
                  </a:schemeClr>
                </a:solidFill>
                <a:latin typeface="Bradley Hand ITC" panose="03070402050302030203" pitchFamily="66" charset="0"/>
                <a:ea typeface="Times New Roman" panose="02020603050405020304" pitchFamily="18" charset="0"/>
              </a:rPr>
              <a:t> ,save time and to increase accuracy and speed. According to census 2011,there are 26 million people suffering from any disabilities which is nothing but 2.1% of population. Similarly there are 385 million farmers which get affected by pesticides every year i.e. about 44% of total.</a:t>
            </a:r>
          </a:p>
        </p:txBody>
      </p:sp>
      <p:sp>
        <p:nvSpPr>
          <p:cNvPr id="5" name="Rectangle 4">
            <a:extLst>
              <a:ext uri="{FF2B5EF4-FFF2-40B4-BE49-F238E27FC236}">
                <a16:creationId xmlns:a16="http://schemas.microsoft.com/office/drawing/2014/main" id="{D1CB2B0E-5CC2-69AE-11C2-49A9D77BC322}"/>
              </a:ext>
            </a:extLst>
          </p:cNvPr>
          <p:cNvSpPr/>
          <p:nvPr/>
        </p:nvSpPr>
        <p:spPr>
          <a:xfrm>
            <a:off x="-614491" y="791251"/>
            <a:ext cx="6710491" cy="830997"/>
          </a:xfrm>
          <a:prstGeom prst="rect">
            <a:avLst/>
          </a:prstGeom>
          <a:noFill/>
        </p:spPr>
        <p:txBody>
          <a:bodyPr wrap="square" lIns="91440" tIns="45720" rIns="91440" bIns="45720">
            <a:spAutoFit/>
          </a:bodyPr>
          <a:lstStyle/>
          <a:p>
            <a:pPr algn="ct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a:t>
            </a: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EED STATEMENT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3697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BE383-0B95-4AC7-A0D4-814882337CFD}"/>
              </a:ext>
            </a:extLst>
          </p:cNvPr>
          <p:cNvSpPr>
            <a:spLocks noGrp="1"/>
          </p:cNvSpPr>
          <p:nvPr>
            <p:ph idx="1"/>
          </p:nvPr>
        </p:nvSpPr>
        <p:spPr>
          <a:xfrm>
            <a:off x="298234" y="1904279"/>
            <a:ext cx="10905066" cy="4393982"/>
          </a:xfrm>
        </p:spPr>
        <p:txBody>
          <a:bodyPr>
            <a:normAutofit/>
          </a:bodyPr>
          <a:lstStyle/>
          <a:p>
            <a:pPr marL="0" indent="0" algn="just">
              <a:buNone/>
            </a:pPr>
            <a:endParaRPr lang="en-US" sz="2400" dirty="0">
              <a:latin typeface="Candara" panose="020E0502030303020204" pitchFamily="34" charset="0"/>
            </a:endParaRPr>
          </a:p>
          <a:p>
            <a:pPr marL="457200" lvl="1" indent="0" algn="just">
              <a:buNone/>
            </a:pPr>
            <a:r>
              <a:rPr lang="en-US" sz="3400" dirty="0">
                <a:effectLst/>
                <a:latin typeface="Bradley Hand ITC" panose="03070402050302030203" pitchFamily="66" charset="0"/>
                <a:ea typeface="Times New Roman" panose="02020603050405020304" pitchFamily="18" charset="0"/>
              </a:rPr>
              <a:t>We must make a car that can be operated using wireless technology (Bluetooth) and voice recognition technology to improve existing technology  and  reduce human efforts.</a:t>
            </a:r>
            <a:endParaRPr lang="en-IN" sz="3400" dirty="0">
              <a:effectLst/>
              <a:latin typeface="Bradley Hand ITC" panose="03070402050302030203" pitchFamily="66" charset="0"/>
              <a:ea typeface="Times New Roman" panose="02020603050405020304" pitchFamily="18" charset="0"/>
            </a:endParaRPr>
          </a:p>
          <a:p>
            <a:pPr marL="0" indent="0" algn="just">
              <a:buNone/>
            </a:pPr>
            <a:endParaRPr lang="en-US" sz="3200" dirty="0">
              <a:solidFill>
                <a:srgbClr val="FFFF00"/>
              </a:solidFill>
              <a:latin typeface="Candara" panose="020E0502030303020204" pitchFamily="34" charset="0"/>
            </a:endParaRPr>
          </a:p>
        </p:txBody>
      </p:sp>
      <p:sp>
        <p:nvSpPr>
          <p:cNvPr id="6" name="Rectangle 5">
            <a:extLst>
              <a:ext uri="{FF2B5EF4-FFF2-40B4-BE49-F238E27FC236}">
                <a16:creationId xmlns:a16="http://schemas.microsoft.com/office/drawing/2014/main" id="{ED1C7A20-ACF7-E58C-15E9-ACC1C7B13AAB}"/>
              </a:ext>
            </a:extLst>
          </p:cNvPr>
          <p:cNvSpPr/>
          <p:nvPr/>
        </p:nvSpPr>
        <p:spPr>
          <a:xfrm>
            <a:off x="190128" y="802633"/>
            <a:ext cx="6623929"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STATEMENT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82984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AA8D24CB-EA1A-4056-BC6D-F12B0C6BF484}"/>
              </a:ext>
            </a:extLst>
          </p:cNvPr>
          <p:cNvGraphicFramePr>
            <a:graphicFrameLocks noGrp="1"/>
          </p:cNvGraphicFramePr>
          <p:nvPr>
            <p:extLst>
              <p:ext uri="{D42A27DB-BD31-4B8C-83A1-F6EECF244321}">
                <p14:modId xmlns:p14="http://schemas.microsoft.com/office/powerpoint/2010/main" val="3922953097"/>
              </p:ext>
            </p:extLst>
          </p:nvPr>
        </p:nvGraphicFramePr>
        <p:xfrm>
          <a:off x="1173892" y="422788"/>
          <a:ext cx="10565028" cy="7757553"/>
        </p:xfrm>
        <a:graphic>
          <a:graphicData uri="http://schemas.openxmlformats.org/drawingml/2006/table">
            <a:tbl>
              <a:tblPr firstRow="1" firstCol="1" bandRow="1"/>
              <a:tblGrid>
                <a:gridCol w="1490991">
                  <a:extLst>
                    <a:ext uri="{9D8B030D-6E8A-4147-A177-3AD203B41FA5}">
                      <a16:colId xmlns:a16="http://schemas.microsoft.com/office/drawing/2014/main" val="1340513328"/>
                    </a:ext>
                  </a:extLst>
                </a:gridCol>
                <a:gridCol w="595076">
                  <a:extLst>
                    <a:ext uri="{9D8B030D-6E8A-4147-A177-3AD203B41FA5}">
                      <a16:colId xmlns:a16="http://schemas.microsoft.com/office/drawing/2014/main" val="1576846266"/>
                    </a:ext>
                  </a:extLst>
                </a:gridCol>
                <a:gridCol w="505784">
                  <a:extLst>
                    <a:ext uri="{9D8B030D-6E8A-4147-A177-3AD203B41FA5}">
                      <a16:colId xmlns:a16="http://schemas.microsoft.com/office/drawing/2014/main" val="806628705"/>
                    </a:ext>
                  </a:extLst>
                </a:gridCol>
                <a:gridCol w="2617957">
                  <a:extLst>
                    <a:ext uri="{9D8B030D-6E8A-4147-A177-3AD203B41FA5}">
                      <a16:colId xmlns:a16="http://schemas.microsoft.com/office/drawing/2014/main" val="3007157859"/>
                    </a:ext>
                  </a:extLst>
                </a:gridCol>
                <a:gridCol w="373247">
                  <a:extLst>
                    <a:ext uri="{9D8B030D-6E8A-4147-A177-3AD203B41FA5}">
                      <a16:colId xmlns:a16="http://schemas.microsoft.com/office/drawing/2014/main" val="4102049865"/>
                    </a:ext>
                  </a:extLst>
                </a:gridCol>
                <a:gridCol w="1629953">
                  <a:extLst>
                    <a:ext uri="{9D8B030D-6E8A-4147-A177-3AD203B41FA5}">
                      <a16:colId xmlns:a16="http://schemas.microsoft.com/office/drawing/2014/main" val="33771622"/>
                    </a:ext>
                  </a:extLst>
                </a:gridCol>
                <a:gridCol w="241514">
                  <a:extLst>
                    <a:ext uri="{9D8B030D-6E8A-4147-A177-3AD203B41FA5}">
                      <a16:colId xmlns:a16="http://schemas.microsoft.com/office/drawing/2014/main" val="1574825704"/>
                    </a:ext>
                  </a:extLst>
                </a:gridCol>
                <a:gridCol w="1626083">
                  <a:extLst>
                    <a:ext uri="{9D8B030D-6E8A-4147-A177-3AD203B41FA5}">
                      <a16:colId xmlns:a16="http://schemas.microsoft.com/office/drawing/2014/main" val="2435826114"/>
                    </a:ext>
                  </a:extLst>
                </a:gridCol>
                <a:gridCol w="1484423">
                  <a:extLst>
                    <a:ext uri="{9D8B030D-6E8A-4147-A177-3AD203B41FA5}">
                      <a16:colId xmlns:a16="http://schemas.microsoft.com/office/drawing/2014/main" val="366084881"/>
                    </a:ext>
                  </a:extLst>
                </a:gridCol>
              </a:tblGrid>
              <a:tr h="2302210">
                <a:tc>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Criteria</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Weight</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Bluetooth Controlled Car</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2000" b="1" i="0" u="none" strike="noStrike">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Bluetooth Controlled Car</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2000" b="1" i="0" u="none" strike="noStrike">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Conventional Cars </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Conventional Cars </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2000" b="1" i="0" u="none" strike="noStrike">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Remote (Joystick) Controlled Cars</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Remote (Joystick) Controlled Cars</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cs typeface="Mangal" panose="02040503050203030202" pitchFamily="18" charset="0"/>
                        </a:rPr>
                        <a:t>Electrical Self Driving Cars</a:t>
                      </a:r>
                      <a:endParaRPr lang="en-IN" sz="2000" b="1" i="0" u="none" strike="noStrike" dirty="0">
                        <a:solidFill>
                          <a:schemeClr val="tx1">
                            <a:lumMod val="95000"/>
                          </a:schemeClr>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28575" cap="flat" cmpd="sng" algn="ctr">
                      <a:solidFill>
                        <a:srgbClr val="2EBA3D"/>
                      </a:solidFill>
                      <a:prstDash val="solid"/>
                      <a:round/>
                      <a:headEnd type="none" w="med" len="med"/>
                      <a:tailEnd type="none" w="med" len="med"/>
                    </a:lnB>
                  </a:tcPr>
                </a:tc>
                <a:extLst>
                  <a:ext uri="{0D108BD9-81ED-4DB2-BD59-A6C34878D82A}">
                    <a16:rowId xmlns:a16="http://schemas.microsoft.com/office/drawing/2014/main" val="619877513"/>
                  </a:ext>
                </a:extLst>
              </a:tr>
              <a:tr h="407626">
                <a:tc>
                  <a:txBody>
                    <a:bodyPr/>
                    <a:lstStyle/>
                    <a:p>
                      <a:pPr marL="0" marR="18288" algn="ctr" fontAlgn="ctr">
                        <a:lnSpc>
                          <a:spcPct val="150000"/>
                        </a:lnSpc>
                        <a:spcBef>
                          <a:spcPts val="0"/>
                        </a:spcBef>
                        <a:spcAft>
                          <a:spcPts val="1020"/>
                        </a:spcAft>
                      </a:pPr>
                      <a:r>
                        <a:rPr lang="en-IN" sz="2000" b="1" i="0" u="none" strike="noStrike" dirty="0">
                          <a:solidFill>
                            <a:srgbClr val="000000"/>
                          </a:solidFill>
                          <a:effectLst/>
                          <a:latin typeface="Bradley Hand ITC" panose="03070402050302030203" pitchFamily="66" charset="0"/>
                          <a:ea typeface="Meiryo" panose="020B0604030504040204" pitchFamily="34" charset="-128"/>
                          <a:cs typeface="Mangal" panose="02040503050203030202" pitchFamily="18" charset="0"/>
                        </a:rPr>
                        <a:t>Cost</a:t>
                      </a:r>
                      <a:endParaRPr lang="en-IN" sz="2000" b="1" i="0" u="none" strike="noStrike" dirty="0">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1</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US"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US"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D</a:t>
                      </a:r>
                      <a:endParaRPr lang="en-US"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D</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28575"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extLst>
                  <a:ext uri="{0D108BD9-81ED-4DB2-BD59-A6C34878D82A}">
                    <a16:rowId xmlns:a16="http://schemas.microsoft.com/office/drawing/2014/main" val="2923027045"/>
                  </a:ext>
                </a:extLst>
              </a:tr>
              <a:tr h="407626">
                <a:tc>
                  <a:txBody>
                    <a:bodyPr/>
                    <a:lstStyle/>
                    <a:p>
                      <a:pPr marL="0" marR="18288" algn="ctr" fontAlgn="ctr">
                        <a:lnSpc>
                          <a:spcPct val="150000"/>
                        </a:lnSpc>
                        <a:spcBef>
                          <a:spcPts val="0"/>
                        </a:spcBef>
                        <a:spcAft>
                          <a:spcPts val="1020"/>
                        </a:spcAft>
                      </a:pPr>
                      <a:r>
                        <a:rPr lang="en-IN" sz="2000" b="1" i="0" u="none" strike="noStrike" dirty="0">
                          <a:solidFill>
                            <a:schemeClr val="tx1"/>
                          </a:solidFill>
                          <a:effectLst/>
                          <a:latin typeface="Bradley Hand ITC" panose="03070402050302030203" pitchFamily="66" charset="0"/>
                          <a:ea typeface="Meiryo" panose="020B0604030504040204" pitchFamily="34" charset="-128"/>
                          <a:cs typeface="Mangal" panose="02040503050203030202" pitchFamily="18" charset="0"/>
                        </a:rPr>
                        <a:t>Safe</a:t>
                      </a:r>
                      <a:endParaRPr lang="en-IN" sz="2000" b="1" i="0" u="none" strike="noStrike" dirty="0">
                        <a:solidFill>
                          <a:schemeClr val="tx1"/>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2</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dirty="0">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US"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US"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dirty="0">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extLst>
                  <a:ext uri="{0D108BD9-81ED-4DB2-BD59-A6C34878D82A}">
                    <a16:rowId xmlns:a16="http://schemas.microsoft.com/office/drawing/2014/main" val="692059585"/>
                  </a:ext>
                </a:extLst>
              </a:tr>
              <a:tr h="749228">
                <a:tc>
                  <a:txBody>
                    <a:bodyPr/>
                    <a:lstStyle/>
                    <a:p>
                      <a:pPr marL="0" marR="18288" algn="ctr" fontAlgn="ctr">
                        <a:lnSpc>
                          <a:spcPct val="150000"/>
                        </a:lnSpc>
                        <a:spcBef>
                          <a:spcPts val="0"/>
                        </a:spcBef>
                        <a:spcAft>
                          <a:spcPts val="1020"/>
                        </a:spcAft>
                      </a:pPr>
                      <a:r>
                        <a:rPr lang="en-IN" sz="2000" b="1" i="0" u="none" strike="noStrike" dirty="0">
                          <a:solidFill>
                            <a:srgbClr val="000000"/>
                          </a:solidFill>
                          <a:effectLst/>
                          <a:latin typeface="Bradley Hand ITC" panose="03070402050302030203" pitchFamily="66" charset="0"/>
                          <a:ea typeface="Meiryo" panose="020B0604030504040204" pitchFamily="34" charset="-128"/>
                          <a:cs typeface="Mangal" panose="02040503050203030202" pitchFamily="18" charset="0"/>
                        </a:rPr>
                        <a:t>Maintenance</a:t>
                      </a:r>
                      <a:endParaRPr lang="en-IN" sz="2000" b="1" i="0" u="none" strike="noStrike" dirty="0">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2</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US"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US"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extLst>
                  <a:ext uri="{0D108BD9-81ED-4DB2-BD59-A6C34878D82A}">
                    <a16:rowId xmlns:a16="http://schemas.microsoft.com/office/drawing/2014/main" val="168193119"/>
                  </a:ext>
                </a:extLst>
              </a:tr>
              <a:tr h="407626">
                <a:tc>
                  <a:txBody>
                    <a:bodyPr/>
                    <a:lstStyle/>
                    <a:p>
                      <a:pPr marL="0" marR="18288" algn="ctr" fontAlgn="ctr">
                        <a:lnSpc>
                          <a:spcPct val="150000"/>
                        </a:lnSpc>
                        <a:spcBef>
                          <a:spcPts val="0"/>
                        </a:spcBef>
                        <a:spcAft>
                          <a:spcPts val="1020"/>
                        </a:spcAft>
                      </a:pPr>
                      <a:r>
                        <a:rPr lang="en-IN" sz="2000" b="1" i="0" u="none" strike="noStrike" dirty="0">
                          <a:solidFill>
                            <a:schemeClr val="tx1"/>
                          </a:solidFill>
                          <a:effectLst/>
                          <a:latin typeface="Bradley Hand ITC" panose="03070402050302030203" pitchFamily="66" charset="0"/>
                          <a:ea typeface="Meiryo" panose="020B0604030504040204" pitchFamily="34" charset="-128"/>
                          <a:cs typeface="Mangal" panose="02040503050203030202" pitchFamily="18" charset="0"/>
                        </a:rPr>
                        <a:t>Ease of use</a:t>
                      </a:r>
                      <a:endParaRPr lang="en-IN" sz="2000" b="1" i="0" u="none" strike="noStrike" dirty="0">
                        <a:solidFill>
                          <a:schemeClr val="tx1"/>
                        </a:solidFill>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2</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U</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U</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dirty="0">
                          <a:solidFill>
                            <a:schemeClr val="tx1"/>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extLst>
                  <a:ext uri="{0D108BD9-81ED-4DB2-BD59-A6C34878D82A}">
                    <a16:rowId xmlns:a16="http://schemas.microsoft.com/office/drawing/2014/main" val="2863967912"/>
                  </a:ext>
                </a:extLst>
              </a:tr>
              <a:tr h="407626">
                <a:tc>
                  <a:txBody>
                    <a:bodyPr/>
                    <a:lstStyle/>
                    <a:p>
                      <a:pPr marL="0" marR="18288" algn="ctr" fontAlgn="ctr">
                        <a:lnSpc>
                          <a:spcPct val="150000"/>
                        </a:lnSpc>
                        <a:spcBef>
                          <a:spcPts val="0"/>
                        </a:spcBef>
                        <a:spcAft>
                          <a:spcPts val="1020"/>
                        </a:spcAft>
                      </a:pPr>
                      <a:r>
                        <a:rPr lang="en-IN" sz="2000" b="1" i="0" u="none" strike="noStrike" dirty="0">
                          <a:solidFill>
                            <a:srgbClr val="000000"/>
                          </a:solidFill>
                          <a:effectLst/>
                          <a:latin typeface="Bradley Hand ITC" panose="03070402050302030203" pitchFamily="66" charset="0"/>
                          <a:ea typeface="Meiryo" panose="020B0604030504040204" pitchFamily="34" charset="-128"/>
                          <a:cs typeface="Mangal" panose="02040503050203030202" pitchFamily="18" charset="0"/>
                        </a:rPr>
                        <a:t>Mobility</a:t>
                      </a:r>
                      <a:endParaRPr lang="en-IN" sz="2000" b="1" i="0" u="none" strike="noStrike" dirty="0">
                        <a:effectLst/>
                        <a:latin typeface="Bradley Hand ITC" panose="03070402050302030203" pitchFamily="66" charset="0"/>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2</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M</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M</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US"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r>
                        <a:rPr lang="en-US"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US"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extLst>
                  <a:ext uri="{0D108BD9-81ED-4DB2-BD59-A6C34878D82A}">
                    <a16:rowId xmlns:a16="http://schemas.microsoft.com/office/drawing/2014/main" val="2915612609"/>
                  </a:ext>
                </a:extLst>
              </a:tr>
              <a:tr h="236588">
                <a:tc rowSpan="4">
                  <a:txBody>
                    <a:bodyPr/>
                    <a:lstStyle/>
                    <a:p>
                      <a:pPr algn="l" fontAlgn="ctr">
                        <a:lnSpc>
                          <a:spcPct val="107000"/>
                        </a:lnSpc>
                        <a:spcBef>
                          <a:spcPts val="0"/>
                        </a:spcBef>
                        <a:spcAft>
                          <a:spcPts val="0"/>
                        </a:spcAft>
                      </a:pPr>
                      <a:endParaRPr lang="en-US"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lnL w="12700" cap="flat" cmpd="sng" algn="ctr">
                      <a:solidFill>
                        <a:srgbClr val="2EBA3D"/>
                      </a:solidFill>
                      <a:prstDash val="solid"/>
                      <a:round/>
                      <a:headEnd type="none" w="med" len="med"/>
                      <a:tailEnd type="none" w="med" len="med"/>
                    </a:lnL>
                    <a:lnR>
                      <a:noFill/>
                    </a:lnR>
                    <a:lnT w="12700" cap="flat" cmpd="sng" algn="ctr">
                      <a:solidFill>
                        <a:srgbClr val="2EBA3D"/>
                      </a:solidFill>
                      <a:prstDash val="solid"/>
                      <a:round/>
                      <a:headEnd type="none" w="med" len="med"/>
                      <a:tailEnd type="none" w="med" len="med"/>
                    </a:lnT>
                    <a:lnB w="12700" cap="flat" cmpd="sng" algn="ctr">
                      <a:solidFill>
                        <a:srgbClr val="5FB738"/>
                      </a:solidFill>
                      <a:prstDash val="solid"/>
                      <a:round/>
                      <a:headEnd type="none" w="med" len="med"/>
                      <a:tailEnd type="none" w="med" len="med"/>
                    </a:lnB>
                  </a:tcPr>
                </a:tc>
                <a:tc gridSpan="8">
                  <a:txBody>
                    <a:bodyPr/>
                    <a:lstStyle/>
                    <a:p>
                      <a:pPr marL="0" marR="0" algn="l" fontAlgn="ctr">
                        <a:lnSpc>
                          <a:spcPct val="107000"/>
                        </a:lnSpc>
                        <a:spcBef>
                          <a:spcPts val="0"/>
                        </a:spcBef>
                        <a:spcAft>
                          <a:spcPts val="800"/>
                        </a:spcAft>
                      </a:pPr>
                      <a:r>
                        <a:rPr lang="en-US" sz="1400" b="0" i="0" u="none" strike="noStrike">
                          <a:effectLst/>
                          <a:latin typeface="Meiryo" panose="020B0604030504040204" pitchFamily="34" charset="-128"/>
                          <a:ea typeface="Meiryo" panose="020B0604030504040204" pitchFamily="34" charset="-128"/>
                          <a:cs typeface="Mangal" panose="02040503050203030202" pitchFamily="18" charset="0"/>
                        </a:rPr>
                        <a:t> </a:t>
                      </a:r>
                      <a:endParaRPr lang="en-US" sz="1400" b="0" i="0" u="none" strike="noStrike">
                        <a:effectLst/>
                        <a:latin typeface="Meiryo" panose="020B0604030504040204" pitchFamily="34" charset="-128"/>
                        <a:ea typeface="Meiryo" panose="020B0604030504040204" pitchFamily="34" charset="-128"/>
                      </a:endParaRPr>
                    </a:p>
                  </a:txBody>
                  <a:tcPr marL="88367" marR="88367" marT="44183" marB="44183">
                    <a:lnL>
                      <a:noFill/>
                    </a:lnL>
                    <a:lnR>
                      <a:noFill/>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endParaRPr lang="en-US"/>
                    </a:p>
                  </a:txBody>
                  <a:tcPr/>
                </a:tc>
                <a:tc hMerge="1">
                  <a:txBody>
                    <a:bodyPr/>
                    <a:lstStyle/>
                    <a:p>
                      <a:endParaRPr lang="en-IN"/>
                    </a:p>
                  </a:txBody>
                  <a:tcPr/>
                </a:tc>
                <a:tc hMerge="1">
                  <a:txBody>
                    <a:bodyPr/>
                    <a:lstStyle/>
                    <a:p>
                      <a:endParaRPr lang="en-IN"/>
                    </a:p>
                  </a:txBody>
                  <a:tcPr/>
                </a:tc>
                <a:tc hMerge="1">
                  <a:txBody>
                    <a:bodyPr/>
                    <a:lstStyle/>
                    <a:p>
                      <a:endParaRPr lang="en-US"/>
                    </a:p>
                  </a:txBody>
                  <a:tcPr/>
                </a:tc>
                <a:tc hMerge="1">
                  <a:txBody>
                    <a:bodyPr/>
                    <a:lstStyle/>
                    <a:p>
                      <a:endParaRPr lang="en-IN"/>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4944514"/>
                  </a:ext>
                </a:extLst>
              </a:tr>
              <a:tr h="305145">
                <a:tc vMerge="1">
                  <a:txBody>
                    <a:bodyPr/>
                    <a:lstStyle/>
                    <a:p>
                      <a:endParaRPr lang="en-US"/>
                    </a:p>
                  </a:txBody>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3">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12</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endParaRPr lang="en-IN"/>
                    </a:p>
                  </a:txBody>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9</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12</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extLst>
                  <a:ext uri="{0D108BD9-81ED-4DB2-BD59-A6C34878D82A}">
                    <a16:rowId xmlns:a16="http://schemas.microsoft.com/office/drawing/2014/main" val="2747288981"/>
                  </a:ext>
                </a:extLst>
              </a:tr>
              <a:tr h="305145">
                <a:tc vMerge="1">
                  <a:txBody>
                    <a:bodyPr/>
                    <a:lstStyle/>
                    <a:p>
                      <a:endParaRPr lang="en-US"/>
                    </a:p>
                  </a:txBody>
                  <a:tcPr/>
                </a:tc>
                <a:tc>
                  <a:txBody>
                    <a:bodyPr/>
                    <a:lstStyle/>
                    <a:p>
                      <a:pPr marL="0" marR="18288" algn="ctr" fontAlgn="ctr">
                        <a:lnSpc>
                          <a:spcPct val="150000"/>
                        </a:lnSpc>
                        <a:spcBef>
                          <a:spcPts val="0"/>
                        </a:spcBef>
                        <a:spcAft>
                          <a:spcPts val="1020"/>
                        </a:spcAft>
                      </a:pPr>
                      <a:r>
                        <a:rPr lang="en-IN" sz="1400" b="0" i="0" u="none" strike="noStrike" dirty="0">
                          <a:solidFill>
                            <a:schemeClr val="tx1"/>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dirty="0">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3">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endParaRPr lang="en-IN"/>
                    </a:p>
                  </a:txBody>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9</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a:solidFill>
                            <a:schemeClr val="tx1"/>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dirty="0">
                          <a:solidFill>
                            <a:schemeClr val="tx1"/>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dirty="0">
                        <a:solidFill>
                          <a:schemeClr val="tx1"/>
                        </a:solidFill>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extLst>
                  <a:ext uri="{0D108BD9-81ED-4DB2-BD59-A6C34878D82A}">
                    <a16:rowId xmlns:a16="http://schemas.microsoft.com/office/drawing/2014/main" val="4076350591"/>
                  </a:ext>
                </a:extLst>
              </a:tr>
              <a:tr h="305145">
                <a:tc vMerge="1">
                  <a:txBody>
                    <a:bodyPr/>
                    <a:lstStyle/>
                    <a:p>
                      <a:endParaRPr lang="en-US"/>
                    </a:p>
                  </a:txBody>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3">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2</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endParaRPr lang="en-IN"/>
                    </a:p>
                  </a:txBody>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gridSpan="2">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6</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12</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solidFill>
                      <a:srgbClr val="E8F3E8"/>
                    </a:solidFill>
                  </a:tcPr>
                </a:tc>
                <a:extLst>
                  <a:ext uri="{0D108BD9-81ED-4DB2-BD59-A6C34878D82A}">
                    <a16:rowId xmlns:a16="http://schemas.microsoft.com/office/drawing/2014/main" val="591239289"/>
                  </a:ext>
                </a:extLst>
              </a:tr>
              <a:tr h="544267">
                <a:tc>
                  <a:txBody>
                    <a:bodyPr/>
                    <a:lstStyle/>
                    <a:p>
                      <a:pPr algn="l" fontAlgn="ctr">
                        <a:lnSpc>
                          <a:spcPct val="107000"/>
                        </a:lnSpc>
                        <a:spcBef>
                          <a:spcPts val="0"/>
                        </a:spcBef>
                        <a:spcAft>
                          <a:spcPts val="0"/>
                        </a:spcAft>
                      </a:pPr>
                      <a:endParaRPr lang="en-US"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a:noFill/>
                    </a:lnR>
                    <a:lnT w="12700" cap="flat" cmpd="sng" algn="ctr">
                      <a:solidFill>
                        <a:srgbClr val="5FB738"/>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Total</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a:noFill/>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3">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10</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endParaRPr lang="en-IN"/>
                    </a:p>
                  </a:txBody>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gridSpan="2">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hMerge="1">
                  <a:txBody>
                    <a:bodyPr/>
                    <a:lstStyle/>
                    <a:p>
                      <a:pPr marL="0" marR="18288" algn="ctr" fontAlgn="ctr">
                        <a:lnSpc>
                          <a:spcPct val="150000"/>
                        </a:lnSpc>
                        <a:spcBef>
                          <a:spcPts val="0"/>
                        </a:spcBef>
                        <a:spcAft>
                          <a:spcPts val="1020"/>
                        </a:spcAft>
                      </a:pP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a:solidFill>
                            <a:srgbClr val="000000"/>
                          </a:solidFill>
                          <a:effectLst/>
                          <a:latin typeface="Meiryo" panose="020B0604030504040204" pitchFamily="34" charset="-128"/>
                          <a:ea typeface="Meiryo" panose="020B0604030504040204" pitchFamily="34" charset="-128"/>
                          <a:cs typeface="Mangal" panose="02040503050203030202" pitchFamily="18" charset="0"/>
                        </a:rPr>
                        <a:t>3</a:t>
                      </a:r>
                      <a:endParaRPr lang="en-IN" sz="1400" b="0" i="0" u="none" strike="noStrike">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tc>
                  <a:txBody>
                    <a:bodyPr/>
                    <a:lstStyle/>
                    <a:p>
                      <a:pPr marL="0" marR="18288" algn="ctr" fontAlgn="ctr">
                        <a:lnSpc>
                          <a:spcPct val="150000"/>
                        </a:lnSpc>
                        <a:spcBef>
                          <a:spcPts val="0"/>
                        </a:spcBef>
                        <a:spcAft>
                          <a:spcPts val="1020"/>
                        </a:spcAft>
                      </a:pPr>
                      <a:r>
                        <a:rPr lang="en-IN" sz="1400" b="0" i="0" u="none" strike="noStrike" dirty="0">
                          <a:solidFill>
                            <a:srgbClr val="000000"/>
                          </a:solidFill>
                          <a:effectLst/>
                          <a:latin typeface="Meiryo" panose="020B0604030504040204" pitchFamily="34" charset="-128"/>
                          <a:ea typeface="Meiryo" panose="020B0604030504040204" pitchFamily="34" charset="-128"/>
                          <a:cs typeface="Mangal" panose="02040503050203030202" pitchFamily="18" charset="0"/>
                        </a:rPr>
                        <a:t>0</a:t>
                      </a:r>
                      <a:endParaRPr lang="en-IN" sz="1400" b="0" i="0" u="none" strike="noStrike" dirty="0">
                        <a:effectLst/>
                        <a:latin typeface="Meiryo" panose="020B0604030504040204" pitchFamily="34" charset="-128"/>
                        <a:ea typeface="Meiryo" panose="020B0604030504040204" pitchFamily="34" charset="-128"/>
                      </a:endParaRPr>
                    </a:p>
                  </a:txBody>
                  <a:tcPr marL="88367" marR="88367" marT="44183" marB="44183" anchor="ctr">
                    <a:lnL w="12700" cap="flat" cmpd="sng" algn="ctr">
                      <a:solidFill>
                        <a:srgbClr val="2EBA3D"/>
                      </a:solidFill>
                      <a:prstDash val="solid"/>
                      <a:round/>
                      <a:headEnd type="none" w="med" len="med"/>
                      <a:tailEnd type="none" w="med" len="med"/>
                    </a:lnL>
                    <a:lnR w="12700" cap="flat" cmpd="sng" algn="ctr">
                      <a:solidFill>
                        <a:srgbClr val="2EBA3D"/>
                      </a:solidFill>
                      <a:prstDash val="solid"/>
                      <a:round/>
                      <a:headEnd type="none" w="med" len="med"/>
                      <a:tailEnd type="none" w="med" len="med"/>
                    </a:lnR>
                    <a:lnT w="12700" cap="flat" cmpd="sng" algn="ctr">
                      <a:solidFill>
                        <a:srgbClr val="2EBA3D"/>
                      </a:solidFill>
                      <a:prstDash val="solid"/>
                      <a:round/>
                      <a:headEnd type="none" w="med" len="med"/>
                      <a:tailEnd type="none" w="med" len="med"/>
                    </a:lnT>
                    <a:lnB w="12700" cap="flat" cmpd="sng" algn="ctr">
                      <a:solidFill>
                        <a:srgbClr val="2EBA3D"/>
                      </a:solidFill>
                      <a:prstDash val="solid"/>
                      <a:round/>
                      <a:headEnd type="none" w="med" len="med"/>
                      <a:tailEnd type="none" w="med" len="med"/>
                    </a:lnB>
                  </a:tcPr>
                </a:tc>
                <a:extLst>
                  <a:ext uri="{0D108BD9-81ED-4DB2-BD59-A6C34878D82A}">
                    <a16:rowId xmlns:a16="http://schemas.microsoft.com/office/drawing/2014/main" val="2878417514"/>
                  </a:ext>
                </a:extLst>
              </a:tr>
            </a:tbl>
          </a:graphicData>
        </a:graphic>
      </p:graphicFrame>
      <p:sp>
        <p:nvSpPr>
          <p:cNvPr id="2" name="Rectangle 1">
            <a:extLst>
              <a:ext uri="{FF2B5EF4-FFF2-40B4-BE49-F238E27FC236}">
                <a16:creationId xmlns:a16="http://schemas.microsoft.com/office/drawing/2014/main" id="{C06B50C8-1D3D-9DFF-FBB2-350C6F3E51DA}"/>
              </a:ext>
            </a:extLst>
          </p:cNvPr>
          <p:cNvSpPr/>
          <p:nvPr/>
        </p:nvSpPr>
        <p:spPr>
          <a:xfrm>
            <a:off x="332281" y="219646"/>
            <a:ext cx="4342857"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PUGH CHART :</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923827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