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Rounds Condensed" charset="1" panose="02000506030000020003"/>
      <p:regular r:id="rId21"/>
    </p:embeddedFont>
    <p:embeddedFont>
      <p:font typeface="Canva Sans Bold" charset="1" panose="020B0803030501040103"/>
      <p:regular r:id="rId22"/>
    </p:embeddedFont>
    <p:embeddedFont>
      <p:font typeface="Bobby Jones Soft" charset="1" panose="00000000000000000000"/>
      <p:regular r:id="rId23"/>
    </p:embeddedFont>
    <p:embeddedFont>
      <p:font typeface="Canva Sans" charset="1" panose="020B0503030501040103"/>
      <p:regular r:id="rId24"/>
    </p:embeddedFont>
    <p:embeddedFont>
      <p:font typeface="TT Rounds Condensed Bold" charset="1" panose="020008060300000200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fonts/font31.fntdata" Type="http://schemas.openxmlformats.org/officeDocument/2006/relationships/font"/><Relationship Id="rId32" Target="notesSlides/notesSlide8.xml" Type="http://schemas.openxmlformats.org/officeDocument/2006/relationships/notesSlide"/><Relationship Id="rId33" Target="notesSlides/notesSlide9.xml" Type="http://schemas.openxmlformats.org/officeDocument/2006/relationships/notesSlide"/><Relationship Id="rId34" Target="notesSlides/notesSlide10.xml" Type="http://schemas.openxmlformats.org/officeDocument/2006/relationships/notesSlide"/><Relationship Id="rId35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 descr="A logo of a university  Description automatically generated with medium confidence"/>
          <p:cNvSpPr/>
          <p:nvPr/>
        </p:nvSpPr>
        <p:spPr>
          <a:xfrm flipH="false" flipV="false" rot="0">
            <a:off x="0" y="24075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0572" y="270611"/>
            <a:ext cx="16847428" cy="125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5"/>
              </a:lnSpc>
            </a:pPr>
            <a:r>
              <a:rPr lang="en-US" sz="3589" b="true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Shri Guru Gobind Singhji Institute of Engineering and Technology, Nanded</a:t>
            </a:r>
          </a:p>
          <a:p>
            <a:pPr algn="ctr">
              <a:lnSpc>
                <a:spcPts val="5025"/>
              </a:lnSpc>
            </a:pPr>
            <a:r>
              <a:rPr lang="en-US" sz="3589" b="true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Dept: Information Technology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33725" y="3309937"/>
            <a:ext cx="11440406" cy="363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27"/>
              </a:lnSpc>
              <a:spcBef>
                <a:spcPct val="0"/>
              </a:spcBef>
            </a:pPr>
            <a:r>
              <a:rPr lang="en-US" sz="6939" spc="64">
                <a:solidFill>
                  <a:srgbClr val="03027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   </a:t>
            </a:r>
            <a:r>
              <a:rPr lang="en-US" sz="6939" spc="64">
                <a:solidFill>
                  <a:srgbClr val="03027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cUSTOMER CHURN PREDICTION</a:t>
            </a:r>
          </a:p>
          <a:p>
            <a:pPr algn="just">
              <a:lnSpc>
                <a:spcPts val="5927"/>
              </a:lnSpc>
              <a:spcBef>
                <a:spcPct val="0"/>
              </a:spcBef>
            </a:pP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35">
                <a:solidFill>
                  <a:srgbClr val="03027D"/>
                </a:solidFill>
                <a:latin typeface="Canva Sans"/>
                <a:ea typeface="Canva Sans"/>
                <a:cs typeface="Canva Sans"/>
                <a:sym typeface="Canva Sans"/>
              </a:rPr>
              <a:t>Guided by: Dr.Rachana Potpelwar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37">
                <a:solidFill>
                  <a:srgbClr val="03027D"/>
                </a:solidFill>
                <a:latin typeface="Canva Sans"/>
                <a:ea typeface="Canva Sans"/>
                <a:cs typeface="Canva Sans"/>
                <a:sym typeface="Canva Sans"/>
              </a:rPr>
              <a:t>Presented By -Vaibhav Nivrutti Lanjewar</a:t>
            </a:r>
            <a:r>
              <a:rPr lang="en-US" sz="3999" spc="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58650" y="2746954"/>
            <a:ext cx="10438676" cy="372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09"/>
              </a:lnSpc>
            </a:pPr>
            <a:r>
              <a:rPr lang="en-US" sz="18593" spc="173" b="true">
                <a:solidFill>
                  <a:srgbClr val="03027D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Thank You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97989" y="1066244"/>
            <a:ext cx="16475569" cy="1062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1"/>
              </a:lnSpc>
            </a:pPr>
          </a:p>
          <a:p>
            <a:pPr algn="l" marL="820801" indent="-410401" lvl="1">
              <a:lnSpc>
                <a:spcPts val="6463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Accuracy : The ratio of correctly predicted instances to the total instances.</a:t>
            </a:r>
          </a:p>
          <a:p>
            <a:pPr algn="l" marL="820801" indent="-410401" lvl="1">
              <a:lnSpc>
                <a:spcPts val="6463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Precision: The proportion of positive predictions that are actually correct.</a:t>
            </a:r>
          </a:p>
          <a:p>
            <a:pPr algn="l" marL="820801" indent="-410401" lvl="1">
              <a:lnSpc>
                <a:spcPts val="6463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Recall: The proportion of actual positives that are correctly identified.</a:t>
            </a:r>
          </a:p>
          <a:p>
            <a:pPr algn="l" marL="820801" indent="-410401" lvl="1">
              <a:lnSpc>
                <a:spcPts val="6463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F-1 Score:The harmonic mean of precision and recall, balancing both metrics.</a:t>
            </a:r>
          </a:p>
          <a:p>
            <a:pPr algn="l">
              <a:lnSpc>
                <a:spcPts val="6463"/>
              </a:lnSpc>
            </a:pPr>
          </a:p>
          <a:p>
            <a:pPr algn="l">
              <a:lnSpc>
                <a:spcPts val="6463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</a:p>
          <a:p>
            <a:pPr algn="l">
              <a:lnSpc>
                <a:spcPts val="6463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               </a:t>
            </a:r>
          </a:p>
          <a:p>
            <a:pPr algn="l">
              <a:lnSpc>
                <a:spcPts val="6463"/>
              </a:lnSpc>
            </a:pPr>
          </a:p>
          <a:p>
            <a:pPr algn="l">
              <a:lnSpc>
                <a:spcPts val="6463"/>
              </a:lnSpc>
            </a:pPr>
          </a:p>
          <a:p>
            <a:pPr algn="l">
              <a:lnSpc>
                <a:spcPts val="6463"/>
              </a:lnSpc>
            </a:pPr>
          </a:p>
          <a:p>
            <a:pPr algn="l">
              <a:lnSpc>
                <a:spcPts val="6463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</a:p>
          <a:p>
            <a:pPr algn="l">
              <a:lnSpc>
                <a:spcPts val="646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9700" y="271689"/>
            <a:ext cx="7775626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352" y="1398591"/>
            <a:ext cx="6730225" cy="786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Overview 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 Flow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Algorithms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  <a:p>
            <a:pPr algn="l" marL="588713" indent="-294357" lvl="1">
              <a:lnSpc>
                <a:spcPts val="5208"/>
              </a:lnSpc>
              <a:buFont typeface="Arial"/>
              <a:buChar char="•"/>
            </a:pPr>
            <a:r>
              <a:rPr lang="en-US" b="true" sz="2726" spc="59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</a:t>
            </a:r>
          </a:p>
          <a:p>
            <a:pPr algn="l">
              <a:lnSpc>
                <a:spcPts val="520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467176" y="242036"/>
            <a:ext cx="4087388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67176" y="242036"/>
            <a:ext cx="4087388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0848" y="661035"/>
            <a:ext cx="16788452" cy="1033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9"/>
              </a:lnSpc>
            </a:pPr>
          </a:p>
          <a:p>
            <a:pPr algn="l" marL="820419" indent="-410209" lvl="1">
              <a:lnSpc>
                <a:spcPts val="6839"/>
              </a:lnSpc>
              <a:buFont typeface="Arial"/>
              <a:buChar char="•"/>
            </a:pPr>
            <a:r>
              <a:rPr lang="en-US" sz="3799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Banking sector is evolving rapidly due to tecnology and customer preferences.</a:t>
            </a:r>
          </a:p>
          <a:p>
            <a:pPr algn="l" marL="820419" indent="-410209" lvl="1">
              <a:lnSpc>
                <a:spcPts val="6839"/>
              </a:lnSpc>
              <a:buFont typeface="Arial"/>
              <a:buChar char="•"/>
            </a:pPr>
            <a:r>
              <a:rPr lang="en-US" sz="3799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 ‘Customer Churn’ in terms of banking services refers to terminate their relationship/service with the bank.</a:t>
            </a:r>
          </a:p>
          <a:p>
            <a:pPr algn="l" marL="820419" indent="-410209" lvl="1">
              <a:lnSpc>
                <a:spcPts val="6839"/>
              </a:lnSpc>
              <a:buFont typeface="Arial"/>
              <a:buChar char="•"/>
            </a:pPr>
            <a:r>
              <a:rPr lang="en-US" sz="3799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Customer churn is a critical issue for banks, impacting revenue and customer retention.</a:t>
            </a:r>
          </a:p>
          <a:p>
            <a:pPr algn="l" marL="820419" indent="-410209" lvl="1">
              <a:lnSpc>
                <a:spcPts val="6839"/>
              </a:lnSpc>
              <a:buFont typeface="Arial"/>
              <a:buChar char="•"/>
            </a:pPr>
            <a:r>
              <a:rPr lang="en-US" sz="3799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By predicting the churn bank would improve their services,products and overall customer satisfaction to retain customers.</a:t>
            </a:r>
          </a:p>
          <a:p>
            <a:pPr algn="l">
              <a:lnSpc>
                <a:spcPts val="6839"/>
              </a:lnSpc>
            </a:pPr>
          </a:p>
          <a:p>
            <a:pPr algn="l">
              <a:lnSpc>
                <a:spcPts val="6839"/>
              </a:lnSpc>
            </a:pPr>
          </a:p>
          <a:p>
            <a:pPr algn="l">
              <a:lnSpc>
                <a:spcPts val="6839"/>
              </a:lnSpc>
            </a:pPr>
            <a:r>
              <a:rPr lang="en-US" sz="3799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3799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</a:p>
          <a:p>
            <a:pPr algn="l">
              <a:lnSpc>
                <a:spcPts val="683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42100" y="1978289"/>
            <a:ext cx="5763294" cy="1047872"/>
          </a:xfrm>
          <a:custGeom>
            <a:avLst/>
            <a:gdLst/>
            <a:ahLst/>
            <a:cxnLst/>
            <a:rect r="r" b="b" t="t" l="l"/>
            <a:pathLst>
              <a:path h="1047872" w="5763294">
                <a:moveTo>
                  <a:pt x="0" y="0"/>
                </a:moveTo>
                <a:lnTo>
                  <a:pt x="5763294" y="0"/>
                </a:lnTo>
                <a:lnTo>
                  <a:pt x="5763294" y="1047871"/>
                </a:lnTo>
                <a:lnTo>
                  <a:pt x="0" y="1047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2100" y="3531628"/>
            <a:ext cx="5763294" cy="1047872"/>
          </a:xfrm>
          <a:custGeom>
            <a:avLst/>
            <a:gdLst/>
            <a:ahLst/>
            <a:cxnLst/>
            <a:rect r="r" b="b" t="t" l="l"/>
            <a:pathLst>
              <a:path h="1047872" w="5763294">
                <a:moveTo>
                  <a:pt x="0" y="0"/>
                </a:moveTo>
                <a:lnTo>
                  <a:pt x="5763294" y="0"/>
                </a:lnTo>
                <a:lnTo>
                  <a:pt x="5763294" y="1047872"/>
                </a:lnTo>
                <a:lnTo>
                  <a:pt x="0" y="1047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2100" y="5065275"/>
            <a:ext cx="5763294" cy="1047872"/>
          </a:xfrm>
          <a:custGeom>
            <a:avLst/>
            <a:gdLst/>
            <a:ahLst/>
            <a:cxnLst/>
            <a:rect r="r" b="b" t="t" l="l"/>
            <a:pathLst>
              <a:path h="1047872" w="5763294">
                <a:moveTo>
                  <a:pt x="0" y="0"/>
                </a:moveTo>
                <a:lnTo>
                  <a:pt x="5763294" y="0"/>
                </a:lnTo>
                <a:lnTo>
                  <a:pt x="5763294" y="1047872"/>
                </a:lnTo>
                <a:lnTo>
                  <a:pt x="0" y="1047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2749" y="6649890"/>
            <a:ext cx="5763294" cy="1047872"/>
          </a:xfrm>
          <a:custGeom>
            <a:avLst/>
            <a:gdLst/>
            <a:ahLst/>
            <a:cxnLst/>
            <a:rect r="r" b="b" t="t" l="l"/>
            <a:pathLst>
              <a:path h="1047872" w="5763294">
                <a:moveTo>
                  <a:pt x="0" y="0"/>
                </a:moveTo>
                <a:lnTo>
                  <a:pt x="5763294" y="0"/>
                </a:lnTo>
                <a:lnTo>
                  <a:pt x="5763294" y="1047872"/>
                </a:lnTo>
                <a:lnTo>
                  <a:pt x="0" y="1047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7084" y="2121892"/>
            <a:ext cx="856947" cy="856947"/>
          </a:xfrm>
          <a:custGeom>
            <a:avLst/>
            <a:gdLst/>
            <a:ahLst/>
            <a:cxnLst/>
            <a:rect r="r" b="b" t="t" l="l"/>
            <a:pathLst>
              <a:path h="856947" w="856947">
                <a:moveTo>
                  <a:pt x="0" y="0"/>
                </a:moveTo>
                <a:lnTo>
                  <a:pt x="856947" y="0"/>
                </a:lnTo>
                <a:lnTo>
                  <a:pt x="856947" y="856947"/>
                </a:lnTo>
                <a:lnTo>
                  <a:pt x="0" y="8569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86517" y="3643146"/>
            <a:ext cx="777514" cy="777514"/>
          </a:xfrm>
          <a:custGeom>
            <a:avLst/>
            <a:gdLst/>
            <a:ahLst/>
            <a:cxnLst/>
            <a:rect r="r" b="b" t="t" l="l"/>
            <a:pathLst>
              <a:path h="777514" w="777514">
                <a:moveTo>
                  <a:pt x="0" y="0"/>
                </a:moveTo>
                <a:lnTo>
                  <a:pt x="777514" y="0"/>
                </a:lnTo>
                <a:lnTo>
                  <a:pt x="777514" y="777514"/>
                </a:lnTo>
                <a:lnTo>
                  <a:pt x="0" y="7775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6517" y="5180407"/>
            <a:ext cx="809625" cy="809625"/>
          </a:xfrm>
          <a:custGeom>
            <a:avLst/>
            <a:gdLst/>
            <a:ahLst/>
            <a:cxnLst/>
            <a:rect r="r" b="b" t="t" l="l"/>
            <a:pathLst>
              <a:path h="809625" w="809625">
                <a:moveTo>
                  <a:pt x="0" y="0"/>
                </a:moveTo>
                <a:lnTo>
                  <a:pt x="809625" y="0"/>
                </a:lnTo>
                <a:lnTo>
                  <a:pt x="809625" y="809625"/>
                </a:lnTo>
                <a:lnTo>
                  <a:pt x="0" y="8096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0200" y="6661605"/>
            <a:ext cx="775942" cy="775942"/>
          </a:xfrm>
          <a:custGeom>
            <a:avLst/>
            <a:gdLst/>
            <a:ahLst/>
            <a:cxnLst/>
            <a:rect r="r" b="b" t="t" l="l"/>
            <a:pathLst>
              <a:path h="775942" w="775942">
                <a:moveTo>
                  <a:pt x="0" y="0"/>
                </a:moveTo>
                <a:lnTo>
                  <a:pt x="775942" y="0"/>
                </a:lnTo>
                <a:lnTo>
                  <a:pt x="775942" y="775942"/>
                </a:lnTo>
                <a:lnTo>
                  <a:pt x="0" y="7759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92808" y="3026160"/>
            <a:ext cx="456569" cy="616986"/>
          </a:xfrm>
          <a:custGeom>
            <a:avLst/>
            <a:gdLst/>
            <a:ahLst/>
            <a:cxnLst/>
            <a:rect r="r" b="b" t="t" l="l"/>
            <a:pathLst>
              <a:path h="616986" w="456569">
                <a:moveTo>
                  <a:pt x="0" y="0"/>
                </a:moveTo>
                <a:lnTo>
                  <a:pt x="456570" y="0"/>
                </a:lnTo>
                <a:lnTo>
                  <a:pt x="456570" y="616986"/>
                </a:lnTo>
                <a:lnTo>
                  <a:pt x="0" y="616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092808" y="4444298"/>
            <a:ext cx="456569" cy="616986"/>
          </a:xfrm>
          <a:custGeom>
            <a:avLst/>
            <a:gdLst/>
            <a:ahLst/>
            <a:cxnLst/>
            <a:rect r="r" b="b" t="t" l="l"/>
            <a:pathLst>
              <a:path h="616986" w="456569">
                <a:moveTo>
                  <a:pt x="0" y="0"/>
                </a:moveTo>
                <a:lnTo>
                  <a:pt x="456570" y="0"/>
                </a:lnTo>
                <a:lnTo>
                  <a:pt x="456570" y="616986"/>
                </a:lnTo>
                <a:lnTo>
                  <a:pt x="0" y="616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092808" y="6071055"/>
            <a:ext cx="456569" cy="616986"/>
          </a:xfrm>
          <a:custGeom>
            <a:avLst/>
            <a:gdLst/>
            <a:ahLst/>
            <a:cxnLst/>
            <a:rect r="r" b="b" t="t" l="l"/>
            <a:pathLst>
              <a:path h="616986" w="456569">
                <a:moveTo>
                  <a:pt x="0" y="0"/>
                </a:moveTo>
                <a:lnTo>
                  <a:pt x="456570" y="0"/>
                </a:lnTo>
                <a:lnTo>
                  <a:pt x="456570" y="616986"/>
                </a:lnTo>
                <a:lnTo>
                  <a:pt x="0" y="616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448126" y="242036"/>
            <a:ext cx="5723204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 Flow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12537" y="2202508"/>
            <a:ext cx="462242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Collection(Dataset)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09856" y="3722250"/>
            <a:ext cx="362778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46437" y="5347155"/>
            <a:ext cx="194931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63397" y="6840441"/>
            <a:ext cx="554199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3027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 -Streamlit Tool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8396" y="932894"/>
            <a:ext cx="17339604" cy="12603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29"/>
              </a:lnSpc>
            </a:pPr>
          </a:p>
          <a:p>
            <a:pPr algn="l" marL="820801" indent="-410401" lvl="1">
              <a:lnSpc>
                <a:spcPts val="8325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Dataset is taken from kaggle </a:t>
            </a:r>
          </a:p>
          <a:p>
            <a:pPr algn="l" marL="820801" indent="-410401" lvl="1">
              <a:lnSpc>
                <a:spcPts val="8325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dataset contains 10,000 records of customer data.</a:t>
            </a:r>
          </a:p>
          <a:p>
            <a:pPr algn="l" marL="820801" indent="-410401" lvl="1">
              <a:lnSpc>
                <a:spcPts val="8325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11 Features</a:t>
            </a:r>
          </a:p>
          <a:p>
            <a:pPr algn="l">
              <a:lnSpc>
                <a:spcPts val="8325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- like Credit-Score  , Geography, Gender, Age, Tenure  ,Balance , NumberOfProduct,</a:t>
            </a:r>
          </a:p>
          <a:p>
            <a:pPr algn="l">
              <a:lnSpc>
                <a:spcPts val="8325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HasCrCard, isActiveMember,EstimatedSalary </a:t>
            </a:r>
          </a:p>
          <a:p>
            <a:pPr algn="l">
              <a:lnSpc>
                <a:spcPts val="8325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</a:t>
            </a:r>
          </a:p>
          <a:p>
            <a:pPr algn="l">
              <a:lnSpc>
                <a:spcPts val="8325"/>
              </a:lnSpc>
            </a:pPr>
          </a:p>
          <a:p>
            <a:pPr algn="l">
              <a:lnSpc>
                <a:spcPts val="8325"/>
              </a:lnSpc>
            </a:pPr>
          </a:p>
          <a:p>
            <a:pPr algn="l">
              <a:lnSpc>
                <a:spcPts val="8325"/>
              </a:lnSpc>
            </a:pPr>
          </a:p>
          <a:p>
            <a:pPr algn="l">
              <a:lnSpc>
                <a:spcPts val="8325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</a:p>
          <a:p>
            <a:pPr algn="l">
              <a:lnSpc>
                <a:spcPts val="832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181980" y="352112"/>
            <a:ext cx="5723204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7989" y="490103"/>
            <a:ext cx="16475569" cy="1182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2"/>
              </a:lnSpc>
            </a:pPr>
          </a:p>
          <a:p>
            <a:pPr algn="l">
              <a:lnSpc>
                <a:spcPts val="7869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It Involved-</a:t>
            </a:r>
          </a:p>
          <a:p>
            <a:pPr algn="l" marL="820801" indent="-410401" lvl="1">
              <a:lnSpc>
                <a:spcPts val="7869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Cleaning of data.</a:t>
            </a:r>
          </a:p>
          <a:p>
            <a:pPr algn="l" marL="820801" indent="-410401" lvl="1">
              <a:lnSpc>
                <a:spcPts val="7869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Dropped irrelevant columns: "RowNumber", "CustomerID", and "Surname".</a:t>
            </a:r>
          </a:p>
          <a:p>
            <a:pPr algn="l" marL="820801" indent="-410401" lvl="1">
              <a:lnSpc>
                <a:spcPts val="7869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Categorical columns like "Geography" and "Gender" were one-hot encoded.</a:t>
            </a:r>
          </a:p>
          <a:p>
            <a:pPr algn="l" marL="820801" indent="-410401" lvl="1">
              <a:lnSpc>
                <a:spcPts val="7869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Standard Scaler was used to normalize numerical data.</a:t>
            </a:r>
          </a:p>
          <a:p>
            <a:pPr algn="l" marL="820801" indent="-410401" lvl="1">
              <a:lnSpc>
                <a:spcPts val="7869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Features like 'Age', 'Balance', 'Tenure', 'Geography', and 'IsActiveMember' shows significant relationships with customer churn.</a:t>
            </a:r>
          </a:p>
          <a:p>
            <a:pPr algn="l">
              <a:lnSpc>
                <a:spcPts val="7869"/>
              </a:lnSpc>
            </a:pPr>
          </a:p>
          <a:p>
            <a:pPr algn="l">
              <a:lnSpc>
                <a:spcPts val="7869"/>
              </a:lnSpc>
            </a:pPr>
          </a:p>
          <a:p>
            <a:pPr algn="l">
              <a:lnSpc>
                <a:spcPts val="7869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</a:p>
          <a:p>
            <a:pPr algn="l">
              <a:lnSpc>
                <a:spcPts val="786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181980" y="352112"/>
            <a:ext cx="7962298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Feature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97989" y="509709"/>
            <a:ext cx="17790011" cy="1062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4"/>
              </a:lnSpc>
            </a:pPr>
          </a:p>
          <a:p>
            <a:pPr algn="l" marL="820801" indent="-410401" lvl="1">
              <a:lnSpc>
                <a:spcPts val="6044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Used a deep learning model (ANN) for binary classification.</a:t>
            </a:r>
          </a:p>
          <a:p>
            <a:pPr algn="l" marL="820801" indent="-410401" lvl="1">
              <a:lnSpc>
                <a:spcPts val="6044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Three layers: Input Layer, Hidden Layers (64, 32 neurons), and </a:t>
            </a:r>
          </a:p>
          <a:p>
            <a:pPr algn="l">
              <a:lnSpc>
                <a:spcPts val="6044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Output Layer (1 neuron)</a:t>
            </a:r>
          </a:p>
          <a:p>
            <a:pPr algn="l" marL="820801" indent="-410401" lvl="1">
              <a:lnSpc>
                <a:spcPts val="6044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Activation functions: ReLU for hidden layers, Sigmoid for output.</a:t>
            </a:r>
          </a:p>
          <a:p>
            <a:pPr algn="l">
              <a:lnSpc>
                <a:spcPts val="6044"/>
              </a:lnSpc>
            </a:pPr>
          </a:p>
          <a:p>
            <a:pPr algn="l">
              <a:lnSpc>
                <a:spcPts val="6044"/>
              </a:lnSpc>
            </a:pPr>
          </a:p>
          <a:p>
            <a:pPr algn="l">
              <a:lnSpc>
                <a:spcPts val="6044"/>
              </a:lnSpc>
            </a:pPr>
          </a:p>
          <a:p>
            <a:pPr algn="l">
              <a:lnSpc>
                <a:spcPts val="6044"/>
              </a:lnSpc>
            </a:pPr>
          </a:p>
          <a:p>
            <a:pPr algn="l" marL="820801" indent="-410401" lvl="1">
              <a:lnSpc>
                <a:spcPts val="6044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Total parameter</a:t>
            </a:r>
            <a:r>
              <a:rPr lang="en-US" b="true" sz="3801" spc="34">
                <a:solidFill>
                  <a:srgbClr val="03027D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: </a:t>
            </a: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2,945 </a:t>
            </a:r>
          </a:p>
          <a:p>
            <a:pPr algn="l" marL="820801" indent="-410401" lvl="1">
              <a:lnSpc>
                <a:spcPts val="6044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Model Accuracy is 86%</a:t>
            </a:r>
          </a:p>
          <a:p>
            <a:pPr algn="l">
              <a:lnSpc>
                <a:spcPts val="6044"/>
              </a:lnSpc>
            </a:pPr>
          </a:p>
          <a:p>
            <a:pPr algn="l">
              <a:lnSpc>
                <a:spcPts val="6044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</a:p>
          <a:p>
            <a:pPr algn="l">
              <a:lnSpc>
                <a:spcPts val="6044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946525" y="4350927"/>
            <a:ext cx="12332054" cy="3083014"/>
          </a:xfrm>
          <a:custGeom>
            <a:avLst/>
            <a:gdLst/>
            <a:ahLst/>
            <a:cxnLst/>
            <a:rect r="r" b="b" t="t" l="l"/>
            <a:pathLst>
              <a:path h="3083014" w="12332054">
                <a:moveTo>
                  <a:pt x="0" y="0"/>
                </a:moveTo>
                <a:lnTo>
                  <a:pt x="12332054" y="0"/>
                </a:lnTo>
                <a:lnTo>
                  <a:pt x="12332054" y="3083013"/>
                </a:lnTo>
                <a:lnTo>
                  <a:pt x="0" y="30830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96927" y="181218"/>
            <a:ext cx="8559457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Overview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99700" y="271689"/>
            <a:ext cx="7775626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034" y="704850"/>
            <a:ext cx="16475569" cy="1063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06"/>
              </a:lnSpc>
            </a:pPr>
          </a:p>
          <a:p>
            <a:pPr algn="l" marL="820801" indent="-410401" lvl="1">
              <a:lnSpc>
                <a:spcPts val="7717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future this model would be help to retain the customers to enhance the business</a:t>
            </a:r>
          </a:p>
          <a:p>
            <a:pPr algn="l" marL="820801" indent="-410401" lvl="1">
              <a:lnSpc>
                <a:spcPts val="7717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Useful for telcome servises </a:t>
            </a:r>
          </a:p>
          <a:p>
            <a:pPr algn="l" marL="820801" indent="-410401" lvl="1">
              <a:lnSpc>
                <a:spcPts val="7717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Diffrent subscription sevices </a:t>
            </a:r>
          </a:p>
          <a:p>
            <a:pPr algn="l">
              <a:lnSpc>
                <a:spcPts val="7717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          </a:t>
            </a:r>
          </a:p>
          <a:p>
            <a:pPr algn="l">
              <a:lnSpc>
                <a:spcPts val="7717"/>
              </a:lnSpc>
            </a:pPr>
          </a:p>
          <a:p>
            <a:pPr algn="l">
              <a:lnSpc>
                <a:spcPts val="7717"/>
              </a:lnSpc>
            </a:pPr>
          </a:p>
          <a:p>
            <a:pPr algn="l">
              <a:lnSpc>
                <a:spcPts val="7717"/>
              </a:lnSpc>
            </a:pPr>
          </a:p>
          <a:p>
            <a:pPr algn="l">
              <a:lnSpc>
                <a:spcPts val="7717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</a:p>
          <a:p>
            <a:pPr algn="l">
              <a:lnSpc>
                <a:spcPts val="771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275" y="-251036"/>
            <a:ext cx="19662186" cy="588321"/>
            <a:chOff x="0" y="0"/>
            <a:chExt cx="24422100" cy="7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8118"/>
              <a:ext cx="24384000" cy="694510"/>
            </a:xfrm>
            <a:custGeom>
              <a:avLst/>
              <a:gdLst/>
              <a:ahLst/>
              <a:cxnLst/>
              <a:rect r="r" b="b" t="t" l="l"/>
              <a:pathLst>
                <a:path h="69451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4509"/>
                  </a:lnTo>
                  <a:lnTo>
                    <a:pt x="0" y="694509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30745"/>
            </a:xfrm>
            <a:custGeom>
              <a:avLst/>
              <a:gdLst/>
              <a:ahLst/>
              <a:cxnLst/>
              <a:rect r="r" b="b" t="t" l="l"/>
              <a:pathLst>
                <a:path h="730745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93"/>
                    <a:pt x="24422100" y="18118"/>
                  </a:cubicBezTo>
                  <a:lnTo>
                    <a:pt x="24422100" y="712627"/>
                  </a:lnTo>
                  <a:cubicBezTo>
                    <a:pt x="24422100" y="722652"/>
                    <a:pt x="24413590" y="730745"/>
                    <a:pt x="24403050" y="730745"/>
                  </a:cubicBezTo>
                  <a:lnTo>
                    <a:pt x="19050" y="730745"/>
                  </a:lnTo>
                  <a:cubicBezTo>
                    <a:pt x="8509" y="730745"/>
                    <a:pt x="0" y="722652"/>
                    <a:pt x="0" y="712627"/>
                  </a:cubicBezTo>
                  <a:lnTo>
                    <a:pt x="0" y="18118"/>
                  </a:lnTo>
                  <a:cubicBezTo>
                    <a:pt x="0" y="8093"/>
                    <a:pt x="8509" y="0"/>
                    <a:pt x="19050" y="0"/>
                  </a:cubicBezTo>
                  <a:moveTo>
                    <a:pt x="19050" y="36235"/>
                  </a:moveTo>
                  <a:lnTo>
                    <a:pt x="19050" y="18118"/>
                  </a:lnTo>
                  <a:lnTo>
                    <a:pt x="38100" y="18118"/>
                  </a:lnTo>
                  <a:lnTo>
                    <a:pt x="38100" y="712627"/>
                  </a:lnTo>
                  <a:lnTo>
                    <a:pt x="19050" y="712627"/>
                  </a:lnTo>
                  <a:lnTo>
                    <a:pt x="19050" y="694510"/>
                  </a:lnTo>
                  <a:lnTo>
                    <a:pt x="24403050" y="694510"/>
                  </a:lnTo>
                  <a:lnTo>
                    <a:pt x="24403050" y="712627"/>
                  </a:lnTo>
                  <a:lnTo>
                    <a:pt x="24384000" y="712627"/>
                  </a:lnTo>
                  <a:lnTo>
                    <a:pt x="24384000" y="18118"/>
                  </a:lnTo>
                  <a:lnTo>
                    <a:pt x="24403050" y="18118"/>
                  </a:lnTo>
                  <a:lnTo>
                    <a:pt x="24403050" y="36235"/>
                  </a:lnTo>
                  <a:lnTo>
                    <a:pt x="19050" y="362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4288" y="9768152"/>
            <a:ext cx="18345150" cy="547423"/>
            <a:chOff x="0" y="0"/>
            <a:chExt cx="24422100" cy="728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8068"/>
              <a:ext cx="24384000" cy="692623"/>
            </a:xfrm>
            <a:custGeom>
              <a:avLst/>
              <a:gdLst/>
              <a:ahLst/>
              <a:cxnLst/>
              <a:rect r="r" b="b" t="t" l="l"/>
              <a:pathLst>
                <a:path h="69262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2624"/>
                  </a:lnTo>
                  <a:lnTo>
                    <a:pt x="0" y="692624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22100" cy="728760"/>
            </a:xfrm>
            <a:custGeom>
              <a:avLst/>
              <a:gdLst/>
              <a:ahLst/>
              <a:cxnLst/>
              <a:rect r="r" b="b" t="t" l="l"/>
              <a:pathLst>
                <a:path h="72876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071"/>
                    <a:pt x="24422100" y="18068"/>
                  </a:cubicBezTo>
                  <a:lnTo>
                    <a:pt x="24422100" y="710692"/>
                  </a:lnTo>
                  <a:cubicBezTo>
                    <a:pt x="24422100" y="720690"/>
                    <a:pt x="24413590" y="728760"/>
                    <a:pt x="24403050" y="728760"/>
                  </a:cubicBezTo>
                  <a:lnTo>
                    <a:pt x="19050" y="728760"/>
                  </a:lnTo>
                  <a:cubicBezTo>
                    <a:pt x="8509" y="728760"/>
                    <a:pt x="0" y="720690"/>
                    <a:pt x="0" y="710692"/>
                  </a:cubicBezTo>
                  <a:lnTo>
                    <a:pt x="0" y="18068"/>
                  </a:lnTo>
                  <a:cubicBezTo>
                    <a:pt x="0" y="8071"/>
                    <a:pt x="8509" y="0"/>
                    <a:pt x="19050" y="0"/>
                  </a:cubicBezTo>
                  <a:moveTo>
                    <a:pt x="19050" y="36137"/>
                  </a:moveTo>
                  <a:lnTo>
                    <a:pt x="19050" y="18068"/>
                  </a:lnTo>
                  <a:lnTo>
                    <a:pt x="38100" y="18068"/>
                  </a:lnTo>
                  <a:lnTo>
                    <a:pt x="38100" y="710692"/>
                  </a:lnTo>
                  <a:lnTo>
                    <a:pt x="19050" y="710692"/>
                  </a:lnTo>
                  <a:lnTo>
                    <a:pt x="19050" y="692623"/>
                  </a:lnTo>
                  <a:lnTo>
                    <a:pt x="24403050" y="692623"/>
                  </a:lnTo>
                  <a:lnTo>
                    <a:pt x="24403050" y="710692"/>
                  </a:lnTo>
                  <a:lnTo>
                    <a:pt x="24384000" y="710692"/>
                  </a:lnTo>
                  <a:lnTo>
                    <a:pt x="24384000" y="18068"/>
                  </a:lnTo>
                  <a:lnTo>
                    <a:pt x="24403050" y="18068"/>
                  </a:lnTo>
                  <a:lnTo>
                    <a:pt x="24403050" y="36137"/>
                  </a:lnTo>
                  <a:lnTo>
                    <a:pt x="19050" y="3613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7750" y="9911219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10/10/2024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1980" y="9849763"/>
            <a:ext cx="5989350" cy="46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SGGSIET, Nanded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1607" y="9884914"/>
            <a:ext cx="393195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19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99700" y="271689"/>
            <a:ext cx="7775626" cy="84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4"/>
              </a:lnSpc>
            </a:pPr>
            <a:r>
              <a:rPr lang="en-US" sz="4960" b="true">
                <a:solidFill>
                  <a:srgbClr val="1212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7989" y="871520"/>
            <a:ext cx="16475569" cy="10016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9"/>
              </a:lnSpc>
            </a:pPr>
          </a:p>
          <a:p>
            <a:pPr algn="l" marL="820801" indent="-410401" lvl="1">
              <a:lnSpc>
                <a:spcPts val="7261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model can accurately predict customer churn, aiding in targeted interventions.</a:t>
            </a:r>
          </a:p>
          <a:p>
            <a:pPr algn="l" marL="820801" indent="-410401" lvl="1">
              <a:lnSpc>
                <a:spcPts val="7261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By focusing on high-risk customers, banks can optimize marketing efforts.</a:t>
            </a:r>
          </a:p>
          <a:p>
            <a:pPr algn="l" marL="820801" indent="-410401" lvl="1">
              <a:lnSpc>
                <a:spcPts val="7261"/>
              </a:lnSpc>
              <a:buFont typeface="Arial"/>
              <a:buChar char="•"/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Mitigating churn increases customer loyalty, reducing losses.</a:t>
            </a:r>
          </a:p>
          <a:p>
            <a:pPr algn="l">
              <a:lnSpc>
                <a:spcPts val="7261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          </a:t>
            </a:r>
          </a:p>
          <a:p>
            <a:pPr algn="l">
              <a:lnSpc>
                <a:spcPts val="7261"/>
              </a:lnSpc>
            </a:pPr>
          </a:p>
          <a:p>
            <a:pPr algn="l">
              <a:lnSpc>
                <a:spcPts val="7261"/>
              </a:lnSpc>
            </a:pPr>
          </a:p>
          <a:p>
            <a:pPr algn="l">
              <a:lnSpc>
                <a:spcPts val="7261"/>
              </a:lnSpc>
            </a:pPr>
          </a:p>
          <a:p>
            <a:pPr algn="l">
              <a:lnSpc>
                <a:spcPts val="7261"/>
              </a:lnSpc>
            </a:pP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3801" spc="34">
                <a:solidFill>
                  <a:srgbClr val="03027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</a:p>
          <a:p>
            <a:pPr algn="l">
              <a:lnSpc>
                <a:spcPts val="726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DAGTGBdgS-U</dc:identifier>
  <dcterms:modified xsi:type="dcterms:W3CDTF">2011-08-01T06:04:30Z</dcterms:modified>
  <cp:revision>1</cp:revision>
  <dc:title>Project Presentation Template.pptx</dc:title>
</cp:coreProperties>
</file>