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libri (MS)" charset="1" panose="020F0502020204030204"/>
      <p:regular r:id="rId19"/>
    </p:embeddedFont>
    <p:embeddedFont>
      <p:font typeface="Calibri (MS) Bold" charset="1" panose="020F0702030404030204"/>
      <p:regular r:id="rId20"/>
    </p:embeddedFont>
    <p:embeddedFont>
      <p:font typeface="Times New Roman Bold" charset="1" panose="02030802070405020303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110886" y="9664838"/>
            <a:ext cx="20064105" cy="651183"/>
            <a:chOff x="0" y="0"/>
            <a:chExt cx="26752140" cy="86824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26588"/>
              <a:ext cx="26752140" cy="841656"/>
              <a:chOff x="0" y="0"/>
              <a:chExt cx="24422100" cy="7683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9050" y="19050"/>
                <a:ext cx="243840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24384000">
                    <a:moveTo>
                      <a:pt x="0" y="0"/>
                    </a:moveTo>
                    <a:lnTo>
                      <a:pt x="24384000" y="0"/>
                    </a:lnTo>
                    <a:lnTo>
                      <a:pt x="243840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5B9BD5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422100" cy="768350"/>
              </a:xfrm>
              <a:custGeom>
                <a:avLst/>
                <a:gdLst/>
                <a:ahLst/>
                <a:cxnLst/>
                <a:rect r="r" b="b" t="t" l="l"/>
                <a:pathLst>
                  <a:path h="768350" w="24422100">
                    <a:moveTo>
                      <a:pt x="19050" y="0"/>
                    </a:moveTo>
                    <a:lnTo>
                      <a:pt x="24403050" y="0"/>
                    </a:lnTo>
                    <a:cubicBezTo>
                      <a:pt x="24413590" y="0"/>
                      <a:pt x="24422100" y="8509"/>
                      <a:pt x="24422100" y="19050"/>
                    </a:cubicBezTo>
                    <a:lnTo>
                      <a:pt x="24422100" y="749300"/>
                    </a:lnTo>
                    <a:cubicBezTo>
                      <a:pt x="24422100" y="759841"/>
                      <a:pt x="24413590" y="768350"/>
                      <a:pt x="24403050" y="768350"/>
                    </a:cubicBezTo>
                    <a:lnTo>
                      <a:pt x="19050" y="768350"/>
                    </a:lnTo>
                    <a:cubicBezTo>
                      <a:pt x="8509" y="768350"/>
                      <a:pt x="0" y="759841"/>
                      <a:pt x="0" y="749300"/>
                    </a:cubicBezTo>
                    <a:lnTo>
                      <a:pt x="0" y="19050"/>
                    </a:lnTo>
                    <a:cubicBezTo>
                      <a:pt x="0" y="8509"/>
                      <a:pt x="8509" y="0"/>
                      <a:pt x="19050" y="0"/>
                    </a:cubicBezTo>
                    <a:moveTo>
                      <a:pt x="19050" y="38100"/>
                    </a:moveTo>
                    <a:lnTo>
                      <a:pt x="19050" y="19050"/>
                    </a:lnTo>
                    <a:lnTo>
                      <a:pt x="38100" y="19050"/>
                    </a:lnTo>
                    <a:lnTo>
                      <a:pt x="38100" y="749300"/>
                    </a:lnTo>
                    <a:lnTo>
                      <a:pt x="19050" y="749300"/>
                    </a:lnTo>
                    <a:lnTo>
                      <a:pt x="19050" y="730250"/>
                    </a:lnTo>
                    <a:lnTo>
                      <a:pt x="24403050" y="730250"/>
                    </a:lnTo>
                    <a:lnTo>
                      <a:pt x="24403050" y="749300"/>
                    </a:lnTo>
                    <a:lnTo>
                      <a:pt x="24384000" y="749300"/>
                    </a:lnTo>
                    <a:lnTo>
                      <a:pt x="24384000" y="19050"/>
                    </a:lnTo>
                    <a:lnTo>
                      <a:pt x="24403050" y="19050"/>
                    </a:lnTo>
                    <a:lnTo>
                      <a:pt x="24403050" y="38100"/>
                    </a:lnTo>
                    <a:lnTo>
                      <a:pt x="19050" y="38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3157582" y="26588"/>
              <a:ext cx="5486400" cy="730250"/>
              <a:chOff x="0" y="0"/>
              <a:chExt cx="5486400" cy="7302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864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5486400">
                    <a:moveTo>
                      <a:pt x="0" y="0"/>
                    </a:moveTo>
                    <a:lnTo>
                      <a:pt x="5486400" y="0"/>
                    </a:lnTo>
                    <a:lnTo>
                      <a:pt x="54864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4864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13/05/2025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01922" y="13294"/>
              <a:ext cx="8229600" cy="730250"/>
              <a:chOff x="0" y="0"/>
              <a:chExt cx="8229600" cy="7302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2296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8229600">
                    <a:moveTo>
                      <a:pt x="0" y="0"/>
                    </a:moveTo>
                    <a:lnTo>
                      <a:pt x="8229600" y="0"/>
                    </a:lnTo>
                    <a:lnTo>
                      <a:pt x="82296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82296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SGGSIET, Nanded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8748092" y="0"/>
              <a:ext cx="5486400" cy="730250"/>
              <a:chOff x="0" y="0"/>
              <a:chExt cx="5486400" cy="7302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4864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5486400">
                    <a:moveTo>
                      <a:pt x="0" y="0"/>
                    </a:moveTo>
                    <a:lnTo>
                      <a:pt x="5486400" y="0"/>
                    </a:lnTo>
                    <a:lnTo>
                      <a:pt x="54864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54864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1</a:t>
                </a: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456376" y="3800544"/>
            <a:ext cx="7937449" cy="749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   Team Members </a:t>
            </a:r>
          </a:p>
          <a:p>
            <a:pPr algn="just">
              <a:lnSpc>
                <a:spcPts val="54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Vaibhav  N. Lanjewar (2021BIT023)</a:t>
            </a:r>
          </a:p>
          <a:p>
            <a:pPr algn="just">
              <a:lnSpc>
                <a:spcPts val="54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Rohan R. Nachane (2021BIT025)</a:t>
            </a:r>
          </a:p>
          <a:p>
            <a:pPr algn="l">
              <a:lnSpc>
                <a:spcPts val="5400"/>
              </a:lnSpc>
            </a:pPr>
          </a:p>
          <a:p>
            <a:pPr algn="l">
              <a:lnSpc>
                <a:spcPts val="5400"/>
              </a:lnSpc>
            </a:pPr>
            <a:r>
              <a:rPr lang="en-US" sz="3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 </a:t>
            </a:r>
            <a:r>
              <a:rPr lang="en-US" sz="3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Guide</a:t>
            </a: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Dr.Arati Manjramkar</a:t>
            </a:r>
          </a:p>
          <a:p>
            <a:pPr algn="l">
              <a:lnSpc>
                <a:spcPts val="5400"/>
              </a:lnSpc>
            </a:pPr>
            <a:r>
              <a:rPr lang="en-US" sz="3000" spc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 of Information Technology</a:t>
            </a:r>
          </a:p>
          <a:p>
            <a:pPr algn="l">
              <a:lnSpc>
                <a:spcPts val="5400"/>
              </a:lnSpc>
            </a:pPr>
            <a:r>
              <a:rPr lang="en-US" sz="3000" spc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Final Year</a:t>
            </a:r>
          </a:p>
          <a:p>
            <a:pPr algn="l">
              <a:lnSpc>
                <a:spcPts val="5400"/>
              </a:lnSpc>
            </a:pPr>
            <a:r>
              <a:rPr lang="en-US" sz="3000" spc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2024-2025</a:t>
            </a:r>
          </a:p>
          <a:p>
            <a:pPr algn="l">
              <a:lnSpc>
                <a:spcPts val="3766"/>
              </a:lnSpc>
            </a:pPr>
          </a:p>
          <a:p>
            <a:pPr algn="l">
              <a:lnSpc>
                <a:spcPts val="3766"/>
              </a:lnSpc>
            </a:pPr>
          </a:p>
          <a:p>
            <a:pPr algn="l">
              <a:lnSpc>
                <a:spcPts val="3766"/>
              </a:lnSpc>
            </a:pPr>
          </a:p>
          <a:p>
            <a:pPr algn="l">
              <a:lnSpc>
                <a:spcPts val="376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656360" y="656280"/>
            <a:ext cx="16211520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300" spc="-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Name</a:t>
            </a:r>
          </a:p>
          <a:p>
            <a:pPr algn="ctr">
              <a:lnSpc>
                <a:spcPts val="7200"/>
              </a:lnSpc>
            </a:pPr>
            <a:r>
              <a:rPr lang="en-US" b="true" sz="6000" spc="-1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SGGS </a:t>
            </a:r>
            <a:r>
              <a:rPr lang="en-US" b="true" sz="6000" spc="-1">
                <a:solidFill>
                  <a:srgbClr val="0070C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VEHICLE TRACKER</a:t>
            </a:r>
          </a:p>
          <a:p>
            <a:pPr algn="ctr">
              <a:lnSpc>
                <a:spcPts val="3240"/>
              </a:lnSpc>
            </a:pPr>
            <a:r>
              <a:rPr lang="en-US" sz="2700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Platform for Vehicle Tracking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997180" y="3319380"/>
            <a:ext cx="3635312" cy="3647694"/>
            <a:chOff x="0" y="0"/>
            <a:chExt cx="4847082" cy="4863592"/>
          </a:xfrm>
        </p:grpSpPr>
        <p:sp>
          <p:nvSpPr>
            <p:cNvPr name="Freeform 22" id="22" descr="Department Of Chemical Engineering-SGGSIE&amp;T,Nanded."/>
            <p:cNvSpPr/>
            <p:nvPr/>
          </p:nvSpPr>
          <p:spPr>
            <a:xfrm flipH="false" flipV="false" rot="0">
              <a:off x="0" y="0"/>
              <a:ext cx="4847082" cy="4863592"/>
            </a:xfrm>
            <a:custGeom>
              <a:avLst/>
              <a:gdLst/>
              <a:ahLst/>
              <a:cxnLst/>
              <a:rect r="r" b="b" t="t" l="l"/>
              <a:pathLst>
                <a:path h="4863592" w="4847082">
                  <a:moveTo>
                    <a:pt x="0" y="0"/>
                  </a:moveTo>
                  <a:lnTo>
                    <a:pt x="4847082" y="0"/>
                  </a:lnTo>
                  <a:lnTo>
                    <a:pt x="4847082" y="4863592"/>
                  </a:lnTo>
                  <a:lnTo>
                    <a:pt x="0" y="4863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0" t="0" r="-17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635120" y="6050655"/>
            <a:ext cx="657432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Shri Guru Gobind Singhji Institute of Engineering and Technology (SGGSIET), Nanded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Limitations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9650" y="1536875"/>
            <a:ext cx="15773400" cy="4987083"/>
            <a:chOff x="0" y="0"/>
            <a:chExt cx="21031200" cy="66494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6649445"/>
            </a:xfrm>
            <a:custGeom>
              <a:avLst/>
              <a:gdLst/>
              <a:ahLst/>
              <a:cxnLst/>
              <a:rect r="r" b="b" t="t" l="l"/>
              <a:pathLst>
                <a:path h="664944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6649445"/>
                  </a:lnTo>
                  <a:lnTo>
                    <a:pt x="0" y="6649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28600"/>
              <a:ext cx="21031200" cy="68780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2"/>
                </a:lnSpc>
              </a:pP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Requires constant GPS and internet signal.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Hardware needs proper power supply.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Firebase has free usage limits.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SIM-based communication may cost extra.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 track realtime cordinates , require open space.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Future Scope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4466" y="1233964"/>
            <a:ext cx="15773400" cy="5126529"/>
            <a:chOff x="0" y="0"/>
            <a:chExt cx="21031200" cy="68353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6835373"/>
            </a:xfrm>
            <a:custGeom>
              <a:avLst/>
              <a:gdLst/>
              <a:ahLst/>
              <a:cxnLst/>
              <a:rect r="r" b="b" t="t" l="l"/>
              <a:pathLst>
                <a:path h="6835373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6835373"/>
                  </a:lnTo>
                  <a:lnTo>
                    <a:pt x="0" y="68353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57175"/>
              <a:ext cx="21031200" cy="70925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04"/>
                </a:lnSpc>
              </a:pPr>
            </a:p>
            <a:p>
              <a:pPr algn="l" marL="760095" indent="-380048" lvl="1">
                <a:lnSpc>
                  <a:spcPts val="6804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Mobile app version for Android/iOS.</a:t>
              </a:r>
            </a:p>
            <a:p>
              <a:pPr algn="l" marL="760095" indent="-380048" lvl="1">
                <a:lnSpc>
                  <a:spcPts val="6804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AI-based route prediction.</a:t>
              </a:r>
            </a:p>
            <a:p>
              <a:pPr algn="l" marL="760095" indent="-380048" lvl="1">
                <a:lnSpc>
                  <a:spcPts val="6804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Adding bus schedule.</a:t>
              </a:r>
            </a:p>
            <a:p>
              <a:pPr algn="l">
                <a:lnSpc>
                  <a:spcPts val="6804"/>
                </a:lnSpc>
              </a:pPr>
            </a:p>
            <a:p>
              <a:pPr algn="l">
                <a:lnSpc>
                  <a:spcPts val="680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Conclusion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7300" y="1728473"/>
            <a:ext cx="15773400" cy="5603541"/>
            <a:chOff x="0" y="0"/>
            <a:chExt cx="21031200" cy="74713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7471389"/>
            </a:xfrm>
            <a:custGeom>
              <a:avLst/>
              <a:gdLst/>
              <a:ahLst/>
              <a:cxnLst/>
              <a:rect r="r" b="b" t="t" l="l"/>
              <a:pathLst>
                <a:path h="7471389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7471389"/>
                  </a:lnTo>
                  <a:lnTo>
                    <a:pt x="0" y="74713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31200" cy="75094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 Vehicle Tracking is Practical System.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Combines IoT hardware(like ESP,GPS) and a responsive web app.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Provides real-time vehicle location updates to students and staff.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Reduces waiting time, improves coordination, and saves fuel and time.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Enhances transport safety and user convenience with accurate live data.</a:t>
              </a:r>
            </a:p>
            <a:p>
              <a:pPr algn="l" marL="760095" indent="-380048" lvl="1">
                <a:lnSpc>
                  <a:spcPts val="756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This is how, save time of students and the staff.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110886" y="9664838"/>
            <a:ext cx="20064105" cy="651183"/>
            <a:chOff x="0" y="0"/>
            <a:chExt cx="26752140" cy="86824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26588"/>
              <a:ext cx="26752140" cy="841656"/>
              <a:chOff x="0" y="0"/>
              <a:chExt cx="24422100" cy="7683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9050" y="19050"/>
                <a:ext cx="243840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24384000">
                    <a:moveTo>
                      <a:pt x="0" y="0"/>
                    </a:moveTo>
                    <a:lnTo>
                      <a:pt x="24384000" y="0"/>
                    </a:lnTo>
                    <a:lnTo>
                      <a:pt x="243840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5B9BD5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422100" cy="768350"/>
              </a:xfrm>
              <a:custGeom>
                <a:avLst/>
                <a:gdLst/>
                <a:ahLst/>
                <a:cxnLst/>
                <a:rect r="r" b="b" t="t" l="l"/>
                <a:pathLst>
                  <a:path h="768350" w="24422100">
                    <a:moveTo>
                      <a:pt x="19050" y="0"/>
                    </a:moveTo>
                    <a:lnTo>
                      <a:pt x="24403050" y="0"/>
                    </a:lnTo>
                    <a:cubicBezTo>
                      <a:pt x="24413590" y="0"/>
                      <a:pt x="24422100" y="8509"/>
                      <a:pt x="24422100" y="19050"/>
                    </a:cubicBezTo>
                    <a:lnTo>
                      <a:pt x="24422100" y="749300"/>
                    </a:lnTo>
                    <a:cubicBezTo>
                      <a:pt x="24422100" y="759841"/>
                      <a:pt x="24413590" y="768350"/>
                      <a:pt x="24403050" y="768350"/>
                    </a:cubicBezTo>
                    <a:lnTo>
                      <a:pt x="19050" y="768350"/>
                    </a:lnTo>
                    <a:cubicBezTo>
                      <a:pt x="8509" y="768350"/>
                      <a:pt x="0" y="759841"/>
                      <a:pt x="0" y="749300"/>
                    </a:cubicBezTo>
                    <a:lnTo>
                      <a:pt x="0" y="19050"/>
                    </a:lnTo>
                    <a:cubicBezTo>
                      <a:pt x="0" y="8509"/>
                      <a:pt x="8509" y="0"/>
                      <a:pt x="19050" y="0"/>
                    </a:cubicBezTo>
                    <a:moveTo>
                      <a:pt x="19050" y="38100"/>
                    </a:moveTo>
                    <a:lnTo>
                      <a:pt x="19050" y="19050"/>
                    </a:lnTo>
                    <a:lnTo>
                      <a:pt x="38100" y="19050"/>
                    </a:lnTo>
                    <a:lnTo>
                      <a:pt x="38100" y="749300"/>
                    </a:lnTo>
                    <a:lnTo>
                      <a:pt x="19050" y="749300"/>
                    </a:lnTo>
                    <a:lnTo>
                      <a:pt x="19050" y="730250"/>
                    </a:lnTo>
                    <a:lnTo>
                      <a:pt x="24403050" y="730250"/>
                    </a:lnTo>
                    <a:lnTo>
                      <a:pt x="24403050" y="749300"/>
                    </a:lnTo>
                    <a:lnTo>
                      <a:pt x="24384000" y="749300"/>
                    </a:lnTo>
                    <a:lnTo>
                      <a:pt x="24384000" y="19050"/>
                    </a:lnTo>
                    <a:lnTo>
                      <a:pt x="24403050" y="19050"/>
                    </a:lnTo>
                    <a:lnTo>
                      <a:pt x="24403050" y="38100"/>
                    </a:lnTo>
                    <a:lnTo>
                      <a:pt x="19050" y="381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3157582" y="26588"/>
              <a:ext cx="5486400" cy="730250"/>
              <a:chOff x="0" y="0"/>
              <a:chExt cx="5486400" cy="7302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864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5486400">
                    <a:moveTo>
                      <a:pt x="0" y="0"/>
                    </a:moveTo>
                    <a:lnTo>
                      <a:pt x="5486400" y="0"/>
                    </a:lnTo>
                    <a:lnTo>
                      <a:pt x="54864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4864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13/05/2025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01922" y="13294"/>
              <a:ext cx="8229600" cy="730250"/>
              <a:chOff x="0" y="0"/>
              <a:chExt cx="8229600" cy="7302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2296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8229600">
                    <a:moveTo>
                      <a:pt x="0" y="0"/>
                    </a:moveTo>
                    <a:lnTo>
                      <a:pt x="8229600" y="0"/>
                    </a:lnTo>
                    <a:lnTo>
                      <a:pt x="82296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82296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SGGSIET, Nanded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8748092" y="0"/>
              <a:ext cx="5486400" cy="730250"/>
              <a:chOff x="0" y="0"/>
              <a:chExt cx="5486400" cy="73025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486400" cy="730250"/>
              </a:xfrm>
              <a:custGeom>
                <a:avLst/>
                <a:gdLst/>
                <a:ahLst/>
                <a:cxnLst/>
                <a:rect r="r" b="b" t="t" l="l"/>
                <a:pathLst>
                  <a:path h="730250" w="5486400">
                    <a:moveTo>
                      <a:pt x="0" y="0"/>
                    </a:moveTo>
                    <a:lnTo>
                      <a:pt x="5486400" y="0"/>
                    </a:lnTo>
                    <a:lnTo>
                      <a:pt x="5486400" y="730250"/>
                    </a:lnTo>
                    <a:lnTo>
                      <a:pt x="0" y="730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5486400" cy="777875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2520"/>
                  </a:lnSpc>
                </a:pPr>
                <a:r>
                  <a:rPr lang="en-US" sz="2100">
                    <a:solidFill>
                      <a:srgbClr val="FFFFFF"/>
                    </a:solidFill>
                    <a:latin typeface="Calibri (MS)"/>
                    <a:ea typeface="Calibri (MS)"/>
                    <a:cs typeface="Calibri (MS)"/>
                    <a:sym typeface="Calibri (MS)"/>
                  </a:rPr>
                  <a:t>12</a:t>
                </a: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1600129" y="3374750"/>
            <a:ext cx="13407453" cy="215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0"/>
              </a:lnSpc>
              <a:spcBef>
                <a:spcPct val="0"/>
              </a:spcBef>
            </a:pPr>
            <a:r>
              <a:rPr lang="en-US" b="true" sz="1337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00129" y="920724"/>
            <a:ext cx="5270073" cy="102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  <a:spcBef>
                <a:spcPct val="0"/>
              </a:spcBef>
            </a:pPr>
            <a:r>
              <a:rPr lang="en-US" sz="600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Table Cf  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7300" y="2330599"/>
            <a:ext cx="7331971" cy="68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Introduction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Objective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Work Flow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Hardware Component used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Tech Stack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Distance formula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Application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Limitation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Scope </a:t>
            </a:r>
          </a:p>
          <a:p>
            <a:pPr algn="l" marL="881570" indent="-440785" lvl="1">
              <a:lnSpc>
                <a:spcPts val="4899"/>
              </a:lnSpc>
              <a:buFont typeface="Arial"/>
              <a:buChar char="•"/>
            </a:pPr>
            <a:r>
              <a:rPr lang="en-US" sz="408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Conclusion </a:t>
            </a:r>
          </a:p>
          <a:p>
            <a:pPr algn="l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Introduction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4466" y="1484670"/>
            <a:ext cx="15773400" cy="7149261"/>
            <a:chOff x="0" y="0"/>
            <a:chExt cx="21031200" cy="95323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9532348"/>
            </a:xfrm>
            <a:custGeom>
              <a:avLst/>
              <a:gdLst/>
              <a:ahLst/>
              <a:cxnLst/>
              <a:rect r="r" b="b" t="t" l="l"/>
              <a:pathLst>
                <a:path h="953234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532348"/>
                  </a:lnTo>
                  <a:lnTo>
                    <a:pt x="0" y="9532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19075"/>
              <a:ext cx="21031200" cy="97514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26"/>
                </a:lnSpc>
              </a:pP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Vehicle Tracking System uses GPS to track vehicles in real time.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Helps users monitor bus location, speed, and ETA.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GPS Module for location data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ESP Module for communication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Firebase for real-time database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Leaflet.js for map display</a:t>
              </a:r>
            </a:p>
            <a:p>
              <a:pPr algn="l" marL="760095" indent="-380048" lvl="1">
                <a:lnSpc>
                  <a:spcPts val="642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Haversine formula for distance calculation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Objective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4466" y="1538776"/>
            <a:ext cx="15773400" cy="7149261"/>
            <a:chOff x="0" y="0"/>
            <a:chExt cx="21031200" cy="95323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9532348"/>
            </a:xfrm>
            <a:custGeom>
              <a:avLst/>
              <a:gdLst/>
              <a:ahLst/>
              <a:cxnLst/>
              <a:rect r="r" b="b" t="t" l="l"/>
              <a:pathLst>
                <a:path h="953234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532348"/>
                  </a:lnTo>
                  <a:lnTo>
                    <a:pt x="0" y="9532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28600"/>
              <a:ext cx="21031200" cy="97609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2"/>
                </a:lnSpc>
              </a:pP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Track SGGS college buses in real time.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Help students/staff reduce waiting time.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Save time </a:t>
              </a:r>
            </a:p>
            <a:p>
              <a:pPr algn="l" marL="760095" indent="-380048" lvl="1">
                <a:lnSpc>
                  <a:spcPts val="655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Develop an IoT-enabled live tracking system.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Work Flow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5156" y="1743267"/>
            <a:ext cx="10261498" cy="5989113"/>
            <a:chOff x="0" y="0"/>
            <a:chExt cx="13644576" cy="7963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44576" cy="7963643"/>
            </a:xfrm>
            <a:custGeom>
              <a:avLst/>
              <a:gdLst/>
              <a:ahLst/>
              <a:cxnLst/>
              <a:rect r="r" b="b" t="t" l="l"/>
              <a:pathLst>
                <a:path h="7963643" w="13644576">
                  <a:moveTo>
                    <a:pt x="0" y="0"/>
                  </a:moveTo>
                  <a:lnTo>
                    <a:pt x="13644576" y="0"/>
                  </a:lnTo>
                  <a:lnTo>
                    <a:pt x="13644576" y="7963643"/>
                  </a:lnTo>
                  <a:lnTo>
                    <a:pt x="0" y="7963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47650"/>
              <a:ext cx="13644576" cy="8211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62"/>
                </a:lnSpc>
              </a:pPr>
            </a:p>
            <a:p>
              <a:pPr algn="l" marL="760095" indent="-380048" lvl="1">
                <a:lnSpc>
                  <a:spcPts val="676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GPS collects location data.</a:t>
              </a:r>
            </a:p>
            <a:p>
              <a:pPr algn="l" marL="760095" indent="-380048" lvl="1">
                <a:lnSpc>
                  <a:spcPts val="676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ESP sends data to Firebase.</a:t>
              </a:r>
            </a:p>
            <a:p>
              <a:pPr algn="l" marL="760095" indent="-380048" lvl="1">
                <a:lnSpc>
                  <a:spcPts val="676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Firebase updates the real-time database.</a:t>
              </a:r>
            </a:p>
            <a:p>
              <a:pPr algn="l" marL="760095" indent="-380048" lvl="1">
                <a:lnSpc>
                  <a:spcPts val="676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Web app fetches &amp; shows location on map.</a:t>
              </a:r>
            </a:p>
            <a:p>
              <a:pPr algn="l" marL="760095" indent="-380048" lvl="1">
                <a:lnSpc>
                  <a:spcPts val="6762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 haveEnable call/SMS alerts toggle .</a:t>
              </a:r>
            </a:p>
            <a:p>
              <a:pPr algn="l" marL="760095" indent="-380048" lvl="1">
                <a:lnSpc>
                  <a:spcPts val="676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37254" y="2247691"/>
            <a:ext cx="7865033" cy="5109812"/>
          </a:xfrm>
          <a:custGeom>
            <a:avLst/>
            <a:gdLst/>
            <a:ahLst/>
            <a:cxnLst/>
            <a:rect r="r" b="b" t="t" l="l"/>
            <a:pathLst>
              <a:path h="5109812" w="7865033">
                <a:moveTo>
                  <a:pt x="0" y="0"/>
                </a:moveTo>
                <a:lnTo>
                  <a:pt x="7865034" y="0"/>
                </a:lnTo>
                <a:lnTo>
                  <a:pt x="7865034" y="5109812"/>
                </a:lnTo>
                <a:lnTo>
                  <a:pt x="0" y="5109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" r="0" b="-2636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50182" y="9751453"/>
            <a:ext cx="4114800" cy="732179"/>
            <a:chOff x="0" y="0"/>
            <a:chExt cx="5486400" cy="9762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486400" cy="976238"/>
            </a:xfrm>
            <a:custGeom>
              <a:avLst/>
              <a:gdLst/>
              <a:ahLst/>
              <a:cxnLst/>
              <a:rect r="r" b="b" t="t" l="l"/>
              <a:pathLst>
                <a:path h="976238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976238"/>
                  </a:lnTo>
                  <a:lnTo>
                    <a:pt x="0" y="97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5486400" cy="102386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5</a:t>
              </a:r>
            </a:p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Hardware Components Used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4226" y="1233964"/>
            <a:ext cx="15773400" cy="7149261"/>
            <a:chOff x="0" y="0"/>
            <a:chExt cx="21031200" cy="95323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9532348"/>
            </a:xfrm>
            <a:custGeom>
              <a:avLst/>
              <a:gdLst/>
              <a:ahLst/>
              <a:cxnLst/>
              <a:rect r="r" b="b" t="t" l="l"/>
              <a:pathLst>
                <a:path h="953234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532348"/>
                  </a:lnTo>
                  <a:lnTo>
                    <a:pt x="0" y="9532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76225"/>
              <a:ext cx="21031200" cy="9808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98"/>
                </a:lnSpc>
              </a:pPr>
            </a:p>
            <a:p>
              <a:pPr algn="l" marL="760095" indent="-380048" lvl="1">
                <a:lnSpc>
                  <a:spcPts val="7098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ESP8266 NodeMCU – for processing &amp; Wi-Fi</a:t>
              </a:r>
            </a:p>
            <a:p>
              <a:pPr algn="l" marL="760095" indent="-380048" lvl="1">
                <a:lnSpc>
                  <a:spcPts val="7098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A9G GPS Module – provides location</a:t>
              </a:r>
            </a:p>
            <a:p>
              <a:pPr algn="l" marL="760095" indent="-380048" lvl="1">
                <a:lnSpc>
                  <a:spcPts val="7098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Motor Driver – Used to Transform the Voltage from 12v to 5v </a:t>
              </a:r>
            </a:p>
            <a:p>
              <a:pPr algn="l" marL="760095" indent="-380048" lvl="1">
                <a:lnSpc>
                  <a:spcPts val="7098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Battery/Adapter – power supply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Tech Stack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6392" y="1233964"/>
            <a:ext cx="15773400" cy="7149261"/>
            <a:chOff x="0" y="0"/>
            <a:chExt cx="21031200" cy="95323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9532348"/>
            </a:xfrm>
            <a:custGeom>
              <a:avLst/>
              <a:gdLst/>
              <a:ahLst/>
              <a:cxnLst/>
              <a:rect r="r" b="b" t="t" l="l"/>
              <a:pathLst>
                <a:path h="953234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532348"/>
                  </a:lnTo>
                  <a:lnTo>
                    <a:pt x="0" y="9532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66700"/>
              <a:ext cx="21031200" cy="97990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0"/>
                </a:lnSpc>
              </a:pPr>
            </a:p>
            <a:p>
              <a:pPr algn="l" marL="760095" indent="-380048" lvl="1">
                <a:lnSpc>
                  <a:spcPts val="693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HTML, CSS, JavaScript – Web frontend</a:t>
              </a:r>
            </a:p>
            <a:p>
              <a:pPr algn="l" marL="760095" indent="-380048" lvl="1">
                <a:lnSpc>
                  <a:spcPts val="693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Tailwind CSS, Bootstrap – UI styling</a:t>
              </a:r>
            </a:p>
            <a:p>
              <a:pPr algn="l" marL="760095" indent="-380048" lvl="1">
                <a:lnSpc>
                  <a:spcPts val="693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Firebase – Authentication &amp; Realtime DB</a:t>
              </a:r>
            </a:p>
            <a:p>
              <a:pPr algn="l" marL="760095" indent="-380048" lvl="1">
                <a:lnSpc>
                  <a:spcPts val="693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Leaflet.js – Interactive live map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Distance Calculation – Haversine Formula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920240"/>
            <a:ext cx="15773400" cy="7207247"/>
            <a:chOff x="0" y="0"/>
            <a:chExt cx="21031200" cy="96096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9609664"/>
            </a:xfrm>
            <a:custGeom>
              <a:avLst/>
              <a:gdLst/>
              <a:ahLst/>
              <a:cxnLst/>
              <a:rect r="r" b="b" t="t" l="l"/>
              <a:pathLst>
                <a:path h="960966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609664"/>
                  </a:lnTo>
                  <a:lnTo>
                    <a:pt x="0" y="9609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1031200" cy="96668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28"/>
                </a:lnSpc>
              </a:pPr>
            </a:p>
            <a:p>
              <a:pPr algn="l" marL="739282" indent="-369641" lvl="1">
                <a:lnSpc>
                  <a:spcPts val="5065"/>
                </a:lnSpc>
                <a:buFont typeface="Arial"/>
                <a:buChar char="•"/>
              </a:pPr>
              <a:r>
                <a:rPr lang="en-US" sz="408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= sin²(Δφ/2) + cos(φ1) × cos(φ2) × sin²(Δλ/2)</a:t>
              </a:r>
            </a:p>
            <a:p>
              <a:pPr algn="l" marL="739282" indent="-369641" lvl="1">
                <a:lnSpc>
                  <a:spcPts val="5065"/>
                </a:lnSpc>
                <a:buFont typeface="Arial"/>
                <a:buChar char="•"/>
              </a:pPr>
              <a:r>
                <a:rPr lang="en-US" sz="408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 = 2 × atan2(√a, √(1−a))</a:t>
              </a:r>
            </a:p>
            <a:p>
              <a:pPr algn="l" marL="739282" indent="-369641" lvl="1">
                <a:lnSpc>
                  <a:spcPts val="5065"/>
                </a:lnSpc>
                <a:buFont typeface="Arial"/>
                <a:buChar char="•"/>
              </a:pPr>
              <a:r>
                <a:rPr lang="en-US" sz="408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 = R × c </a:t>
              </a:r>
            </a:p>
            <a:p>
              <a:pPr algn="l" marL="739282" indent="-369641" lvl="1">
                <a:lnSpc>
                  <a:spcPts val="5065"/>
                </a:lnSpc>
                <a:buFont typeface="Arial"/>
                <a:buChar char="•"/>
              </a:pPr>
              <a:r>
                <a:rPr lang="en-US" sz="408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Used to calculate distance between user and bus.</a:t>
              </a:r>
            </a:p>
            <a:p>
              <a:pPr algn="l">
                <a:lnSpc>
                  <a:spcPts val="2681"/>
                </a:lnSpc>
              </a:pPr>
            </a:p>
            <a:p>
              <a:pPr algn="l">
                <a:lnSpc>
                  <a:spcPts val="2487"/>
                </a:lnSpc>
              </a:pPr>
            </a:p>
            <a:p>
              <a:pPr algn="l" marL="589748" indent="-294874" lvl="1">
                <a:lnSpc>
                  <a:spcPts val="3943"/>
                </a:lnSpc>
              </a:pPr>
              <a:r>
                <a:rPr lang="en-US" sz="325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Where, 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 is the radius of the sphere (Earth), typically 6371 km.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Δφ is the difference in latitudes.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Δλ is the difference in longitudes.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φ1 and φ2 are the latitudes of the two points.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 is the angular distance in radians.</a:t>
              </a:r>
            </a:p>
            <a:p>
              <a:pPr algn="l" marL="539528" indent="-269764" lvl="1">
                <a:lnSpc>
                  <a:spcPts val="3607"/>
                </a:lnSpc>
                <a:buFont typeface="Arial"/>
                <a:buChar char="•"/>
              </a:pPr>
              <a:r>
                <a:rPr lang="en-US" sz="2981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 is the distance in the same units as R (e.g., kilometers).</a:t>
              </a:r>
            </a:p>
            <a:p>
              <a:pPr algn="l" marL="412848" indent="-206424" lvl="1">
                <a:lnSpc>
                  <a:spcPts val="221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8" y="-14288"/>
            <a:ext cx="18316575" cy="576262"/>
            <a:chOff x="0" y="0"/>
            <a:chExt cx="24422100" cy="768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 descr="A logo of a university  Description automatically generated with medium confidence"/>
          <p:cNvSpPr/>
          <p:nvPr/>
        </p:nvSpPr>
        <p:spPr>
          <a:xfrm flipH="false" flipV="false" rot="0">
            <a:off x="32655" y="22994"/>
            <a:ext cx="1567474" cy="1021556"/>
          </a:xfrm>
          <a:custGeom>
            <a:avLst/>
            <a:gdLst/>
            <a:ahLst/>
            <a:cxnLst/>
            <a:rect r="r" b="b" t="t" l="l"/>
            <a:pathLst>
              <a:path h="1021556" w="1567474">
                <a:moveTo>
                  <a:pt x="0" y="0"/>
                </a:moveTo>
                <a:lnTo>
                  <a:pt x="1567474" y="0"/>
                </a:lnTo>
                <a:lnTo>
                  <a:pt x="1567474" y="1021555"/>
                </a:lnTo>
                <a:lnTo>
                  <a:pt x="0" y="102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" r="0" b="-127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128" y="547688"/>
            <a:ext cx="15430570" cy="1372552"/>
            <a:chOff x="0" y="0"/>
            <a:chExt cx="20574094" cy="183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74095" cy="1830070"/>
            </a:xfrm>
            <a:custGeom>
              <a:avLst/>
              <a:gdLst/>
              <a:ahLst/>
              <a:cxnLst/>
              <a:rect r="r" b="b" t="t" l="l"/>
              <a:pathLst>
                <a:path h="1830070" w="20574095">
                  <a:moveTo>
                    <a:pt x="0" y="0"/>
                  </a:moveTo>
                  <a:lnTo>
                    <a:pt x="20574095" y="0"/>
                  </a:lnTo>
                  <a:lnTo>
                    <a:pt x="20574095" y="1830070"/>
                  </a:lnTo>
                  <a:lnTo>
                    <a:pt x="0" y="183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574094" cy="18967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Applications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6392" y="1392010"/>
            <a:ext cx="15773400" cy="8272827"/>
            <a:chOff x="0" y="0"/>
            <a:chExt cx="21031200" cy="110304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11030437"/>
            </a:xfrm>
            <a:custGeom>
              <a:avLst/>
              <a:gdLst/>
              <a:ahLst/>
              <a:cxnLst/>
              <a:rect r="r" b="b" t="t" l="l"/>
              <a:pathLst>
                <a:path h="1103043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1030437"/>
                  </a:lnTo>
                  <a:lnTo>
                    <a:pt x="0" y="11030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61925"/>
              <a:ext cx="21031200" cy="111923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80"/>
                </a:lnSpc>
              </a:pP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Live tracking of SGGS buses.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Helps to avoid delays and confusion.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Emergency Services (Ambulance/Fire Trucks/Police).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Public Transport Systems like train/buses.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Rental Car Services (e.g.,Ola, Uber).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School Bus Safety Monitoring</a:t>
              </a:r>
            </a:p>
            <a:p>
              <a:pPr algn="l" marL="760095" indent="-380048" lvl="1">
                <a:lnSpc>
                  <a:spcPts val="588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Military and Defense Vehicle Tracking.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10886" y="9684778"/>
            <a:ext cx="20064105" cy="631242"/>
            <a:chOff x="0" y="0"/>
            <a:chExt cx="24422100" cy="76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24384000" cy="730250"/>
            </a:xfrm>
            <a:custGeom>
              <a:avLst/>
              <a:gdLst/>
              <a:ahLst/>
              <a:cxnLst/>
              <a:rect r="r" b="b" t="t" l="l"/>
              <a:pathLst>
                <a:path h="73025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422100" cy="768350"/>
            </a:xfrm>
            <a:custGeom>
              <a:avLst/>
              <a:gdLst/>
              <a:ahLst/>
              <a:cxnLst/>
              <a:rect r="r" b="b" t="t" l="l"/>
              <a:pathLst>
                <a:path h="768350" w="24422100">
                  <a:moveTo>
                    <a:pt x="19050" y="0"/>
                  </a:moveTo>
                  <a:lnTo>
                    <a:pt x="24403050" y="0"/>
                  </a:lnTo>
                  <a:cubicBezTo>
                    <a:pt x="24413590" y="0"/>
                    <a:pt x="24422100" y="8509"/>
                    <a:pt x="24422100" y="19050"/>
                  </a:cubicBezTo>
                  <a:lnTo>
                    <a:pt x="24422100" y="749300"/>
                  </a:lnTo>
                  <a:cubicBezTo>
                    <a:pt x="24422100" y="759841"/>
                    <a:pt x="24413590" y="768350"/>
                    <a:pt x="24403050" y="768350"/>
                  </a:cubicBezTo>
                  <a:lnTo>
                    <a:pt x="19050" y="768350"/>
                  </a:lnTo>
                  <a:cubicBezTo>
                    <a:pt x="8509" y="768350"/>
                    <a:pt x="0" y="759841"/>
                    <a:pt x="0" y="749300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749300"/>
                  </a:lnTo>
                  <a:lnTo>
                    <a:pt x="19050" y="749300"/>
                  </a:lnTo>
                  <a:lnTo>
                    <a:pt x="19050" y="730250"/>
                  </a:lnTo>
                  <a:lnTo>
                    <a:pt x="24403050" y="730250"/>
                  </a:lnTo>
                  <a:lnTo>
                    <a:pt x="24403050" y="749300"/>
                  </a:lnTo>
                  <a:lnTo>
                    <a:pt x="24384000" y="749300"/>
                  </a:lnTo>
                  <a:lnTo>
                    <a:pt x="24384000" y="19050"/>
                  </a:lnTo>
                  <a:lnTo>
                    <a:pt x="24403050" y="19050"/>
                  </a:lnTo>
                  <a:lnTo>
                    <a:pt x="24403050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57300" y="9684778"/>
            <a:ext cx="4114800" cy="547687"/>
            <a:chOff x="0" y="0"/>
            <a:chExt cx="548640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13/05/2025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90555" y="9674808"/>
            <a:ext cx="6172200" cy="547688"/>
            <a:chOff x="0" y="0"/>
            <a:chExt cx="8229600" cy="7302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2296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SGGSIET, Nanded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50182" y="9664837"/>
            <a:ext cx="4114800" cy="547688"/>
            <a:chOff x="0" y="0"/>
            <a:chExt cx="5486400" cy="730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486400" cy="7778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DAGnBF189nI</dc:identifier>
  <dcterms:modified xsi:type="dcterms:W3CDTF">2011-08-01T06:04:30Z</dcterms:modified>
  <cp:revision>1</cp:revision>
  <dc:title>SGGS_Vehicle_Tracking_Presentation.pptx</dc:title>
</cp:coreProperties>
</file>