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45700" cy="5664200"/>
  <p:notesSz cx="10045700" cy="5664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2475" y="1740154"/>
            <a:ext cx="8528050" cy="1178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05315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4950" y="3143504"/>
            <a:ext cx="7023100" cy="140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5315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5315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1650" y="1291082"/>
            <a:ext cx="4364355" cy="3704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66995" y="1291082"/>
            <a:ext cx="4364355" cy="3704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5315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675" y="3416476"/>
            <a:ext cx="2559182" cy="81919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5304" y="3137061"/>
            <a:ext cx="3143411" cy="105415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0569" y="577880"/>
            <a:ext cx="4991356" cy="9652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80472" y="2717939"/>
            <a:ext cx="209560" cy="17145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14393" y="577880"/>
            <a:ext cx="190509" cy="36831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64915" y="1130358"/>
            <a:ext cx="1739988" cy="41277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77898" y="958899"/>
            <a:ext cx="127006" cy="31751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64915" y="577880"/>
            <a:ext cx="1327218" cy="53977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4240" y="443112"/>
            <a:ext cx="6156325" cy="36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05315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650" y="1291082"/>
            <a:ext cx="9029700" cy="3704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1220" y="5220462"/>
            <a:ext cx="3210560" cy="28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1650" y="5220462"/>
            <a:ext cx="2307590" cy="28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23760" y="5220462"/>
            <a:ext cx="2307590" cy="28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Relationship Id="rId21" Type="http://schemas.openxmlformats.org/officeDocument/2006/relationships/image" Target="../media/image49.png"/><Relationship Id="rId22" Type="http://schemas.openxmlformats.org/officeDocument/2006/relationships/image" Target="../media/image50.png"/><Relationship Id="rId23" Type="http://schemas.openxmlformats.org/officeDocument/2006/relationships/image" Target="../media/image51.png"/><Relationship Id="rId24" Type="http://schemas.openxmlformats.org/officeDocument/2006/relationships/image" Target="../media/image52.png"/><Relationship Id="rId25" Type="http://schemas.openxmlformats.org/officeDocument/2006/relationships/image" Target="../media/image53.png"/><Relationship Id="rId26" Type="http://schemas.openxmlformats.org/officeDocument/2006/relationships/image" Target="../media/image54.png"/><Relationship Id="rId27" Type="http://schemas.openxmlformats.org/officeDocument/2006/relationships/image" Target="../media/image55.png"/><Relationship Id="rId28" Type="http://schemas.openxmlformats.org/officeDocument/2006/relationships/image" Target="../media/image56.png"/><Relationship Id="rId29" Type="http://schemas.openxmlformats.org/officeDocument/2006/relationships/image" Target="../media/image57.png"/><Relationship Id="rId30" Type="http://schemas.openxmlformats.org/officeDocument/2006/relationships/image" Target="../media/image58.png"/><Relationship Id="rId31" Type="http://schemas.openxmlformats.org/officeDocument/2006/relationships/image" Target="../media/image59.png"/><Relationship Id="rId32" Type="http://schemas.openxmlformats.org/officeDocument/2006/relationships/image" Target="../media/image60.png"/><Relationship Id="rId33" Type="http://schemas.openxmlformats.org/officeDocument/2006/relationships/image" Target="../media/image61.png"/><Relationship Id="rId34" Type="http://schemas.openxmlformats.org/officeDocument/2006/relationships/image" Target="../media/image62.png"/><Relationship Id="rId35" Type="http://schemas.openxmlformats.org/officeDocument/2006/relationships/image" Target="../media/image63.png"/><Relationship Id="rId36" Type="http://schemas.openxmlformats.org/officeDocument/2006/relationships/image" Target="../media/image64.png"/><Relationship Id="rId37" Type="http://schemas.openxmlformats.org/officeDocument/2006/relationships/image" Target="../media/image65.png"/><Relationship Id="rId38" Type="http://schemas.openxmlformats.org/officeDocument/2006/relationships/image" Target="../media/image66.png"/><Relationship Id="rId39" Type="http://schemas.openxmlformats.org/officeDocument/2006/relationships/image" Target="../media/image67.png"/><Relationship Id="rId40" Type="http://schemas.openxmlformats.org/officeDocument/2006/relationships/image" Target="../media/image68.png"/><Relationship Id="rId41" Type="http://schemas.openxmlformats.org/officeDocument/2006/relationships/image" Target="../media/image69.png"/><Relationship Id="rId42" Type="http://schemas.openxmlformats.org/officeDocument/2006/relationships/image" Target="../media/image70.png"/><Relationship Id="rId43" Type="http://schemas.openxmlformats.org/officeDocument/2006/relationships/image" Target="../media/image71.png"/><Relationship Id="rId44" Type="http://schemas.openxmlformats.org/officeDocument/2006/relationships/image" Target="../media/image72.png"/><Relationship Id="rId45" Type="http://schemas.openxmlformats.org/officeDocument/2006/relationships/image" Target="../media/image73.png"/><Relationship Id="rId46" Type="http://schemas.openxmlformats.org/officeDocument/2006/relationships/image" Target="../media/image74.png"/><Relationship Id="rId47" Type="http://schemas.openxmlformats.org/officeDocument/2006/relationships/image" Target="../media/image75.png"/><Relationship Id="rId48" Type="http://schemas.openxmlformats.org/officeDocument/2006/relationships/image" Target="../media/image76.png"/><Relationship Id="rId49" Type="http://schemas.openxmlformats.org/officeDocument/2006/relationships/image" Target="../media/image77.png"/><Relationship Id="rId50" Type="http://schemas.openxmlformats.org/officeDocument/2006/relationships/image" Target="../media/image78.png"/><Relationship Id="rId51" Type="http://schemas.openxmlformats.org/officeDocument/2006/relationships/image" Target="../media/image79.png"/><Relationship Id="rId52" Type="http://schemas.openxmlformats.org/officeDocument/2006/relationships/image" Target="../media/image80.png"/><Relationship Id="rId53" Type="http://schemas.openxmlformats.org/officeDocument/2006/relationships/image" Target="../media/image81.png"/><Relationship Id="rId54" Type="http://schemas.openxmlformats.org/officeDocument/2006/relationships/image" Target="../media/image82.png"/><Relationship Id="rId55" Type="http://schemas.openxmlformats.org/officeDocument/2006/relationships/image" Target="../media/image83.png"/><Relationship Id="rId56" Type="http://schemas.openxmlformats.org/officeDocument/2006/relationships/image" Target="../media/image84.png"/><Relationship Id="rId57" Type="http://schemas.openxmlformats.org/officeDocument/2006/relationships/image" Target="../media/image85.png"/><Relationship Id="rId58" Type="http://schemas.openxmlformats.org/officeDocument/2006/relationships/image" Target="../media/image86.png"/><Relationship Id="rId59" Type="http://schemas.openxmlformats.org/officeDocument/2006/relationships/image" Target="../media/image87.png"/><Relationship Id="rId60" Type="http://schemas.openxmlformats.org/officeDocument/2006/relationships/image" Target="../media/image88.png"/><Relationship Id="rId61" Type="http://schemas.openxmlformats.org/officeDocument/2006/relationships/image" Target="../media/image89.png"/><Relationship Id="rId62" Type="http://schemas.openxmlformats.org/officeDocument/2006/relationships/image" Target="../media/image90.png"/><Relationship Id="rId63" Type="http://schemas.openxmlformats.org/officeDocument/2006/relationships/image" Target="../media/image91.png"/><Relationship Id="rId64" Type="http://schemas.openxmlformats.org/officeDocument/2006/relationships/image" Target="../media/image92.png"/><Relationship Id="rId65" Type="http://schemas.openxmlformats.org/officeDocument/2006/relationships/image" Target="../media/image93.png"/><Relationship Id="rId66" Type="http://schemas.openxmlformats.org/officeDocument/2006/relationships/image" Target="../media/image94.png"/><Relationship Id="rId67" Type="http://schemas.openxmlformats.org/officeDocument/2006/relationships/image" Target="../media/image95.png"/><Relationship Id="rId68" Type="http://schemas.openxmlformats.org/officeDocument/2006/relationships/image" Target="../media/image96.png"/><Relationship Id="rId69" Type="http://schemas.openxmlformats.org/officeDocument/2006/relationships/image" Target="../media/image97.png"/><Relationship Id="rId70" Type="http://schemas.openxmlformats.org/officeDocument/2006/relationships/image" Target="../media/image98.png"/><Relationship Id="rId71" Type="http://schemas.openxmlformats.org/officeDocument/2006/relationships/image" Target="../media/image99.png"/><Relationship Id="rId72" Type="http://schemas.openxmlformats.org/officeDocument/2006/relationships/image" Target="../media/image100.png"/><Relationship Id="rId73" Type="http://schemas.openxmlformats.org/officeDocument/2006/relationships/image" Target="../media/image101.png"/><Relationship Id="rId74" Type="http://schemas.openxmlformats.org/officeDocument/2006/relationships/image" Target="../media/image102.png"/><Relationship Id="rId75" Type="http://schemas.openxmlformats.org/officeDocument/2006/relationships/image" Target="../media/image103.png"/><Relationship Id="rId76" Type="http://schemas.openxmlformats.org/officeDocument/2006/relationships/image" Target="../media/image104.png"/><Relationship Id="rId77" Type="http://schemas.openxmlformats.org/officeDocument/2006/relationships/image" Target="../media/image105.png"/><Relationship Id="rId78" Type="http://schemas.openxmlformats.org/officeDocument/2006/relationships/image" Target="../media/image106.png"/><Relationship Id="rId79" Type="http://schemas.openxmlformats.org/officeDocument/2006/relationships/image" Target="../media/image107.png"/><Relationship Id="rId80" Type="http://schemas.openxmlformats.org/officeDocument/2006/relationships/image" Target="../media/image108.png"/><Relationship Id="rId81" Type="http://schemas.openxmlformats.org/officeDocument/2006/relationships/image" Target="../media/image109.png"/><Relationship Id="rId82" Type="http://schemas.openxmlformats.org/officeDocument/2006/relationships/image" Target="../media/image110.png"/><Relationship Id="rId83" Type="http://schemas.openxmlformats.org/officeDocument/2006/relationships/image" Target="../media/image111.png"/><Relationship Id="rId84" Type="http://schemas.openxmlformats.org/officeDocument/2006/relationships/image" Target="../media/image112.png"/><Relationship Id="rId85" Type="http://schemas.openxmlformats.org/officeDocument/2006/relationships/image" Target="../media/image113.png"/><Relationship Id="rId86" Type="http://schemas.openxmlformats.org/officeDocument/2006/relationships/image" Target="../media/image114.png"/><Relationship Id="rId87" Type="http://schemas.openxmlformats.org/officeDocument/2006/relationships/image" Target="../media/image115.png"/><Relationship Id="rId88" Type="http://schemas.openxmlformats.org/officeDocument/2006/relationships/image" Target="../media/image116.png"/><Relationship Id="rId89" Type="http://schemas.openxmlformats.org/officeDocument/2006/relationships/image" Target="../media/image117.png"/><Relationship Id="rId90" Type="http://schemas.openxmlformats.org/officeDocument/2006/relationships/image" Target="../media/image118.png"/><Relationship Id="rId91" Type="http://schemas.openxmlformats.org/officeDocument/2006/relationships/image" Target="../media/image119.png"/><Relationship Id="rId92" Type="http://schemas.openxmlformats.org/officeDocument/2006/relationships/image" Target="../media/image120.png"/><Relationship Id="rId93" Type="http://schemas.openxmlformats.org/officeDocument/2006/relationships/image" Target="../media/image121.png"/><Relationship Id="rId94" Type="http://schemas.openxmlformats.org/officeDocument/2006/relationships/image" Target="../media/image122.png"/><Relationship Id="rId95" Type="http://schemas.openxmlformats.org/officeDocument/2006/relationships/image" Target="../media/image123.png"/><Relationship Id="rId96" Type="http://schemas.openxmlformats.org/officeDocument/2006/relationships/image" Target="../media/image124.png"/><Relationship Id="rId97" Type="http://schemas.openxmlformats.org/officeDocument/2006/relationships/image" Target="../media/image125.png"/><Relationship Id="rId98" Type="http://schemas.openxmlformats.org/officeDocument/2006/relationships/image" Target="../media/image126.png"/><Relationship Id="rId99" Type="http://schemas.openxmlformats.org/officeDocument/2006/relationships/image" Target="../media/image127.png"/><Relationship Id="rId100" Type="http://schemas.openxmlformats.org/officeDocument/2006/relationships/image" Target="../media/image128.png"/><Relationship Id="rId101" Type="http://schemas.openxmlformats.org/officeDocument/2006/relationships/image" Target="../media/image129.png"/><Relationship Id="rId102" Type="http://schemas.openxmlformats.org/officeDocument/2006/relationships/image" Target="../media/image130.png"/><Relationship Id="rId103" Type="http://schemas.openxmlformats.org/officeDocument/2006/relationships/image" Target="../media/image131.png"/><Relationship Id="rId104" Type="http://schemas.openxmlformats.org/officeDocument/2006/relationships/image" Target="../media/image132.png"/><Relationship Id="rId105" Type="http://schemas.openxmlformats.org/officeDocument/2006/relationships/image" Target="../media/image133.png"/><Relationship Id="rId106" Type="http://schemas.openxmlformats.org/officeDocument/2006/relationships/image" Target="../media/image134.png"/><Relationship Id="rId107" Type="http://schemas.openxmlformats.org/officeDocument/2006/relationships/image" Target="../media/image135.png"/><Relationship Id="rId108" Type="http://schemas.openxmlformats.org/officeDocument/2006/relationships/image" Target="../media/image136.png"/><Relationship Id="rId109" Type="http://schemas.openxmlformats.org/officeDocument/2006/relationships/image" Target="../media/image137.png"/><Relationship Id="rId110" Type="http://schemas.openxmlformats.org/officeDocument/2006/relationships/image" Target="../media/image138.png"/><Relationship Id="rId111" Type="http://schemas.openxmlformats.org/officeDocument/2006/relationships/image" Target="../media/image139.png"/><Relationship Id="rId112" Type="http://schemas.openxmlformats.org/officeDocument/2006/relationships/image" Target="../media/image140.png"/><Relationship Id="rId113" Type="http://schemas.openxmlformats.org/officeDocument/2006/relationships/image" Target="../media/image141.png"/><Relationship Id="rId114" Type="http://schemas.openxmlformats.org/officeDocument/2006/relationships/image" Target="../media/image142.png"/><Relationship Id="rId115" Type="http://schemas.openxmlformats.org/officeDocument/2006/relationships/image" Target="../media/image143.png"/><Relationship Id="rId116" Type="http://schemas.openxmlformats.org/officeDocument/2006/relationships/image" Target="../media/image144.png"/><Relationship Id="rId117" Type="http://schemas.openxmlformats.org/officeDocument/2006/relationships/image" Target="../media/image145.png"/><Relationship Id="rId118" Type="http://schemas.openxmlformats.org/officeDocument/2006/relationships/image" Target="../media/image146.png"/><Relationship Id="rId119" Type="http://schemas.openxmlformats.org/officeDocument/2006/relationships/image" Target="../media/image14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ng"/><Relationship Id="rId3" Type="http://schemas.openxmlformats.org/officeDocument/2006/relationships/image" Target="../media/image14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jpg"/><Relationship Id="rId3" Type="http://schemas.openxmlformats.org/officeDocument/2006/relationships/image" Target="../media/image151.jpg"/><Relationship Id="rId4" Type="http://schemas.openxmlformats.org/officeDocument/2006/relationships/image" Target="../media/image152.png"/><Relationship Id="rId5" Type="http://schemas.openxmlformats.org/officeDocument/2006/relationships/image" Target="../media/image153.jpg"/><Relationship Id="rId6" Type="http://schemas.openxmlformats.org/officeDocument/2006/relationships/image" Target="../media/image154.png"/><Relationship Id="rId7" Type="http://schemas.openxmlformats.org/officeDocument/2006/relationships/image" Target="../media/image155.jpg"/><Relationship Id="rId8" Type="http://schemas.openxmlformats.org/officeDocument/2006/relationships/image" Target="../media/image156.png"/><Relationship Id="rId9" Type="http://schemas.openxmlformats.org/officeDocument/2006/relationships/image" Target="../media/image157.png"/><Relationship Id="rId10" Type="http://schemas.openxmlformats.org/officeDocument/2006/relationships/image" Target="../media/image158.png"/><Relationship Id="rId11" Type="http://schemas.openxmlformats.org/officeDocument/2006/relationships/image" Target="../media/image159.png"/><Relationship Id="rId12" Type="http://schemas.openxmlformats.org/officeDocument/2006/relationships/image" Target="../media/image160.png"/><Relationship Id="rId13" Type="http://schemas.openxmlformats.org/officeDocument/2006/relationships/image" Target="../media/image161.png"/><Relationship Id="rId14" Type="http://schemas.openxmlformats.org/officeDocument/2006/relationships/image" Target="../media/image162.png"/><Relationship Id="rId15" Type="http://schemas.openxmlformats.org/officeDocument/2006/relationships/image" Target="../media/image1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4.jp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91215"/>
            <a:ext cx="4394426" cy="126371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8655" y="4191215"/>
            <a:ext cx="4229317" cy="130181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24289" y="584230"/>
            <a:ext cx="6693244" cy="243852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89744" y="663432"/>
            <a:ext cx="2202815" cy="117411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6510" marR="392430">
              <a:lnSpc>
                <a:spcPct val="102899"/>
              </a:lnSpc>
              <a:spcBef>
                <a:spcPts val="40"/>
              </a:spcBef>
            </a:pPr>
            <a:r>
              <a:rPr dirty="0" u="heavy" sz="1700" spc="-60" i="1">
                <a:solidFill>
                  <a:srgbClr val="3D2390"/>
                </a:solidFill>
                <a:uFill>
                  <a:solidFill>
                    <a:srgbClr val="3B2390"/>
                  </a:solidFill>
                </a:uFill>
                <a:latin typeface="Calibri"/>
                <a:cs typeface="Calibri"/>
              </a:rPr>
              <a:t>TOTAL</a:t>
            </a:r>
            <a:r>
              <a:rPr dirty="0" u="heavy" sz="1700" spc="-10" i="1">
                <a:solidFill>
                  <a:srgbClr val="3D2390"/>
                </a:solidFill>
                <a:uFill>
                  <a:solidFill>
                    <a:srgbClr val="3B239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700" spc="-35" i="1">
                <a:solidFill>
                  <a:srgbClr val="3D2390"/>
                </a:solidFill>
                <a:uFill>
                  <a:solidFill>
                    <a:srgbClr val="3B2390"/>
                  </a:solidFill>
                </a:uFill>
                <a:latin typeface="Calibri"/>
                <a:cs typeface="Calibri"/>
              </a:rPr>
              <a:t>ACCIDENTS</a:t>
            </a:r>
            <a:r>
              <a:rPr dirty="0" u="heavy" sz="1700" spc="40" i="1">
                <a:solidFill>
                  <a:srgbClr val="3D2390"/>
                </a:solidFill>
                <a:uFill>
                  <a:solidFill>
                    <a:srgbClr val="3B239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700" spc="-105" i="1">
                <a:solidFill>
                  <a:srgbClr val="3D2390"/>
                </a:solidFill>
                <a:uFill>
                  <a:solidFill>
                    <a:srgbClr val="3B2390"/>
                  </a:solidFill>
                </a:uFill>
                <a:latin typeface="Calibri"/>
                <a:cs typeface="Calibri"/>
              </a:rPr>
              <a:t>AT</a:t>
            </a:r>
            <a:r>
              <a:rPr dirty="0" sz="1700" spc="-105" i="1">
                <a:solidFill>
                  <a:srgbClr val="3D2390"/>
                </a:solidFill>
                <a:latin typeface="Calibri"/>
                <a:cs typeface="Calibri"/>
              </a:rPr>
              <a:t> </a:t>
            </a:r>
            <a:r>
              <a:rPr dirty="0" u="heavy" sz="1700" i="1">
                <a:solidFill>
                  <a:srgbClr val="3D2390"/>
                </a:solidFill>
                <a:uFill>
                  <a:solidFill>
                    <a:srgbClr val="3B2390"/>
                  </a:solidFill>
                </a:uFill>
                <a:latin typeface="Calibri"/>
                <a:cs typeface="Calibri"/>
              </a:rPr>
              <a:t>TRAFFIC</a:t>
            </a:r>
            <a:r>
              <a:rPr dirty="0" u="heavy" sz="1700" spc="50" i="1">
                <a:solidFill>
                  <a:srgbClr val="3D2390"/>
                </a:solidFill>
                <a:uFill>
                  <a:solidFill>
                    <a:srgbClr val="3B239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700" spc="-10" i="1">
                <a:solidFill>
                  <a:srgbClr val="3D2390"/>
                </a:solidFill>
                <a:uFill>
                  <a:solidFill>
                    <a:srgbClr val="3B2390"/>
                  </a:solidFill>
                </a:uFill>
                <a:latin typeface="Calibri"/>
                <a:cs typeface="Calibri"/>
              </a:rPr>
              <a:t>SIGNALS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991995" algn="l"/>
              </a:tabLst>
            </a:pPr>
            <a:r>
              <a:rPr dirty="0" sz="1700" spc="-20" i="1">
                <a:solidFill>
                  <a:srgbClr val="540E18"/>
                </a:solidFill>
                <a:latin typeface="Calibri"/>
                <a:cs typeface="Calibri"/>
              </a:rPr>
              <a:t>HIGHEST.’</a:t>
            </a:r>
            <a:r>
              <a:rPr dirty="0" sz="1700" spc="100" i="1">
                <a:solidFill>
                  <a:srgbClr val="540E18"/>
                </a:solidFill>
                <a:latin typeface="Calibri"/>
                <a:cs typeface="Calibri"/>
              </a:rPr>
              <a:t> </a:t>
            </a:r>
            <a:r>
              <a:rPr dirty="0" sz="1700" spc="-10" i="1">
                <a:solidFill>
                  <a:srgbClr val="540E18"/>
                </a:solidFill>
                <a:latin typeface="Calibri"/>
                <a:cs typeface="Calibri"/>
              </a:rPr>
              <a:t>PUNJAB</a:t>
            </a:r>
            <a:r>
              <a:rPr dirty="0" sz="1700" i="1">
                <a:solidFill>
                  <a:srgbClr val="540E18"/>
                </a:solidFill>
                <a:latin typeface="Calibri"/>
                <a:cs typeface="Calibri"/>
              </a:rPr>
              <a:t>	</a:t>
            </a:r>
            <a:r>
              <a:rPr dirty="0" sz="1700" spc="-170" i="1">
                <a:latin typeface="Calibri"/>
                <a:cs typeface="Calibri"/>
              </a:rPr>
              <a:t>@,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9744" y="3590933"/>
            <a:ext cx="151257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700" i="1">
                <a:solidFill>
                  <a:srgbClr val="3D2390"/>
                </a:solidFill>
                <a:uFill>
                  <a:solidFill>
                    <a:srgbClr val="3B2390"/>
                  </a:solidFill>
                </a:uFill>
                <a:latin typeface="Calibri"/>
                <a:cs typeface="Calibri"/>
              </a:rPr>
              <a:t>PERSONS</a:t>
            </a:r>
            <a:r>
              <a:rPr dirty="0" u="heavy" sz="1700" spc="150" i="1">
                <a:solidFill>
                  <a:srgbClr val="3D2390"/>
                </a:solidFill>
                <a:uFill>
                  <a:solidFill>
                    <a:srgbClr val="3B239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700" spc="-10" i="1">
                <a:solidFill>
                  <a:srgbClr val="3D2390"/>
                </a:solidFill>
                <a:uFill>
                  <a:solidFill>
                    <a:srgbClr val="3B2390"/>
                  </a:solidFill>
                </a:uFill>
                <a:latin typeface="Calibri"/>
                <a:cs typeface="Calibri"/>
              </a:rPr>
              <a:t>KILLED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2796" y="192979"/>
            <a:ext cx="2464435" cy="2628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solidFill>
                  <a:srgbClr val="3F3F3F"/>
                </a:solidFill>
              </a:rPr>
              <a:t>Accidents</a:t>
            </a:r>
            <a:r>
              <a:rPr dirty="0" sz="1550" spc="125">
                <a:solidFill>
                  <a:srgbClr val="3F3F3F"/>
                </a:solidFill>
              </a:rPr>
              <a:t> </a:t>
            </a:r>
            <a:r>
              <a:rPr dirty="0" sz="1550">
                <a:solidFill>
                  <a:srgbClr val="3F3F3F"/>
                </a:solidFill>
              </a:rPr>
              <a:t>near</a:t>
            </a:r>
            <a:r>
              <a:rPr dirty="0" sz="1550" spc="135">
                <a:solidFill>
                  <a:srgbClr val="3F3F3F"/>
                </a:solidFill>
              </a:rPr>
              <a:t> </a:t>
            </a:r>
            <a:r>
              <a:rPr dirty="0" sz="1550">
                <a:solidFill>
                  <a:srgbClr val="3F3F3F"/>
                </a:solidFill>
              </a:rPr>
              <a:t>Traffic</a:t>
            </a:r>
            <a:r>
              <a:rPr dirty="0" sz="1550" spc="130">
                <a:solidFill>
                  <a:srgbClr val="3F3F3F"/>
                </a:solidFill>
              </a:rPr>
              <a:t> </a:t>
            </a:r>
            <a:r>
              <a:rPr dirty="0" sz="1550" spc="40">
                <a:solidFill>
                  <a:srgbClr val="3F3F3F"/>
                </a:solidFill>
              </a:rPr>
              <a:t>Signals</a:t>
            </a:r>
            <a:endParaRPr sz="1550"/>
          </a:p>
        </p:txBody>
      </p:sp>
      <p:sp>
        <p:nvSpPr>
          <p:cNvPr id="8" name="object 8" descr=""/>
          <p:cNvSpPr txBox="1"/>
          <p:nvPr/>
        </p:nvSpPr>
        <p:spPr>
          <a:xfrm>
            <a:off x="5522413" y="3590933"/>
            <a:ext cx="1672589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700" i="1">
                <a:solidFill>
                  <a:srgbClr val="3D2390"/>
                </a:solidFill>
                <a:uFill>
                  <a:solidFill>
                    <a:srgbClr val="3B2390"/>
                  </a:solidFill>
                </a:uFill>
                <a:latin typeface="Calibri"/>
                <a:cs typeface="Calibri"/>
              </a:rPr>
              <a:t>PERSONS</a:t>
            </a:r>
            <a:r>
              <a:rPr dirty="0" u="heavy" sz="1700" spc="150" i="1">
                <a:solidFill>
                  <a:srgbClr val="3D2390"/>
                </a:solidFill>
                <a:uFill>
                  <a:solidFill>
                    <a:srgbClr val="3B239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700" spc="-10" i="1">
                <a:solidFill>
                  <a:srgbClr val="3D2390"/>
                </a:solidFill>
                <a:uFill>
                  <a:solidFill>
                    <a:srgbClr val="3B2390"/>
                  </a:solidFill>
                </a:uFill>
                <a:latin typeface="Calibri"/>
                <a:cs typeface="Calibri"/>
              </a:rPr>
              <a:t>INJURED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9973" y="5219968"/>
            <a:ext cx="1270064" cy="35561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3851" y="2152760"/>
            <a:ext cx="1689186" cy="25401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98129" y="2108308"/>
            <a:ext cx="101605" cy="3810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82605" y="2698916"/>
            <a:ext cx="198120" cy="13404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30">
                <a:solidFill>
                  <a:srgbClr val="333333"/>
                </a:solidFill>
                <a:latin typeface="Arial MT"/>
                <a:cs typeface="Arial MT"/>
              </a:rPr>
              <a:t>Stat-</a:t>
            </a:r>
            <a:r>
              <a:rPr dirty="0" sz="1200">
                <a:solidFill>
                  <a:srgbClr val="333333"/>
                </a:solidFill>
                <a:latin typeface="Arial MT"/>
                <a:cs typeface="Arial MT"/>
              </a:rPr>
              <a:t>e</a:t>
            </a:r>
            <a:r>
              <a:rPr dirty="0" sz="1200" spc="9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200" spc="-170">
                <a:solidFill>
                  <a:srgbClr val="333333"/>
                </a:solidFill>
                <a:latin typeface="Arial MT"/>
                <a:cs typeface="Arial MT"/>
              </a:rPr>
              <a:t>Ut-</a:t>
            </a:r>
            <a:r>
              <a:rPr dirty="0" sz="1200">
                <a:solidFill>
                  <a:srgbClr val="333333"/>
                </a:solidFill>
                <a:latin typeface="Arial MT"/>
                <a:cs typeface="Arial MT"/>
              </a:rPr>
              <a:t>s</a:t>
            </a:r>
            <a:r>
              <a:rPr dirty="0" sz="1200" spc="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200" spc="-120">
                <a:solidFill>
                  <a:srgbClr val="333333"/>
                </a:solidFill>
                <a:latin typeface="Arial MT"/>
                <a:cs typeface="Arial MT"/>
              </a:rPr>
              <a:t>State-</a:t>
            </a:r>
            <a:r>
              <a:rPr dirty="0" sz="1200">
                <a:solidFill>
                  <a:srgbClr val="333333"/>
                </a:solidFill>
                <a:latin typeface="Arial MT"/>
                <a:cs typeface="Arial MT"/>
              </a:rPr>
              <a:t>s</a:t>
            </a:r>
            <a:r>
              <a:rPr dirty="0" sz="1200" spc="13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333333"/>
                </a:solidFill>
                <a:latin typeface="Arial MT"/>
                <a:cs typeface="Arial MT"/>
              </a:rPr>
              <a:t>Uts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85359" y="2679837"/>
            <a:ext cx="762039" cy="1778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85359" y="3575234"/>
            <a:ext cx="755688" cy="17145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85359" y="4026107"/>
            <a:ext cx="762039" cy="17780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879600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Accidents</a:t>
            </a:r>
            <a:r>
              <a:rPr dirty="0" spc="85"/>
              <a:t> </a:t>
            </a:r>
            <a:r>
              <a:rPr dirty="0" spc="110"/>
              <a:t>by</a:t>
            </a:r>
            <a:r>
              <a:rPr dirty="0" spc="-85"/>
              <a:t> </a:t>
            </a:r>
            <a:r>
              <a:rPr dirty="0" spc="50"/>
              <a:t>Vehicle</a:t>
            </a:r>
            <a:r>
              <a:rPr dirty="0" spc="130"/>
              <a:t> </a:t>
            </a:r>
            <a:r>
              <a:rPr dirty="0" spc="45"/>
              <a:t>Type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580977" y="1069853"/>
            <a:ext cx="537972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>
                <a:solidFill>
                  <a:srgbClr val="540C21"/>
                </a:solidFill>
                <a:latin typeface="Calibri"/>
                <a:cs typeface="Calibri"/>
              </a:rPr>
              <a:t>Vehicle</a:t>
            </a:r>
            <a:r>
              <a:rPr dirty="0" sz="1700" spc="15">
                <a:solidFill>
                  <a:srgbClr val="540C21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40C21"/>
                </a:solidFill>
                <a:latin typeface="Calibri"/>
                <a:cs typeface="Calibri"/>
              </a:rPr>
              <a:t>Type</a:t>
            </a:r>
            <a:r>
              <a:rPr dirty="0" sz="1700" spc="-10">
                <a:solidFill>
                  <a:srgbClr val="540C21"/>
                </a:solidFill>
                <a:latin typeface="Calibri"/>
                <a:cs typeface="Calibri"/>
              </a:rPr>
              <a:t> that</a:t>
            </a:r>
            <a:r>
              <a:rPr dirty="0" sz="1700" spc="-65">
                <a:solidFill>
                  <a:srgbClr val="540C21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40C21"/>
                </a:solidFill>
                <a:latin typeface="Calibri"/>
                <a:cs typeface="Calibri"/>
              </a:rPr>
              <a:t>is</a:t>
            </a:r>
            <a:r>
              <a:rPr dirty="0" sz="1700" spc="-95">
                <a:solidFill>
                  <a:srgbClr val="540C21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40C21"/>
                </a:solidFill>
                <a:latin typeface="Calibri"/>
                <a:cs typeface="Calibri"/>
              </a:rPr>
              <a:t>Involved</a:t>
            </a:r>
            <a:r>
              <a:rPr dirty="0" sz="1700" spc="25">
                <a:solidFill>
                  <a:srgbClr val="540C21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40C21"/>
                </a:solidFill>
                <a:latin typeface="Calibri"/>
                <a:cs typeface="Calibri"/>
              </a:rPr>
              <a:t>in</a:t>
            </a:r>
            <a:r>
              <a:rPr dirty="0" sz="1700" spc="-100">
                <a:solidFill>
                  <a:srgbClr val="540C21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40C21"/>
                </a:solidFill>
                <a:latin typeface="Calibri"/>
                <a:cs typeface="Calibri"/>
              </a:rPr>
              <a:t>most</a:t>
            </a:r>
            <a:r>
              <a:rPr dirty="0" sz="1700" spc="-90">
                <a:solidFill>
                  <a:srgbClr val="540C21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40C21"/>
                </a:solidFill>
                <a:latin typeface="Calibri"/>
                <a:cs typeface="Calibri"/>
              </a:rPr>
              <a:t>Accidents</a:t>
            </a:r>
            <a:r>
              <a:rPr dirty="0" sz="1700" spc="-15">
                <a:solidFill>
                  <a:srgbClr val="540C21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40C21"/>
                </a:solidFill>
                <a:latin typeface="Calibri"/>
                <a:cs typeface="Calibri"/>
              </a:rPr>
              <a:t>:</a:t>
            </a:r>
            <a:r>
              <a:rPr dirty="0" sz="1700" spc="-75">
                <a:solidFill>
                  <a:srgbClr val="540C21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40C21"/>
                </a:solidFill>
                <a:latin typeface="Calibri"/>
                <a:cs typeface="Calibri"/>
              </a:rPr>
              <a:t>Two</a:t>
            </a:r>
            <a:r>
              <a:rPr dirty="0" sz="1700" spc="-45">
                <a:solidFill>
                  <a:srgbClr val="540C21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40C21"/>
                </a:solidFill>
                <a:latin typeface="Calibri"/>
                <a:cs typeface="Calibri"/>
              </a:rPr>
              <a:t>Wheeler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58006" y="2128771"/>
            <a:ext cx="342265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10">
                <a:solidFill>
                  <a:srgbClr val="595959"/>
                </a:solidFill>
                <a:latin typeface="Calibri"/>
                <a:cs typeface="Calibri"/>
              </a:rPr>
              <a:t>Total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138702" y="2472394"/>
            <a:ext cx="753745" cy="248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-110">
                <a:solidFill>
                  <a:srgbClr val="595959"/>
                </a:solidFill>
                <a:latin typeface="Calibri"/>
                <a:cs typeface="Calibri"/>
              </a:rPr>
              <a:t>Tamil</a:t>
            </a:r>
            <a:r>
              <a:rPr dirty="0" sz="1450" spc="-4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50" spc="-100">
                <a:solidFill>
                  <a:srgbClr val="595959"/>
                </a:solidFill>
                <a:latin typeface="Calibri"/>
                <a:cs typeface="Calibri"/>
              </a:rPr>
              <a:t>Nadu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331287" y="2573999"/>
            <a:ext cx="48260" cy="248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-140">
                <a:solidFill>
                  <a:srgbClr val="0FCFC8"/>
                </a:solidFill>
                <a:latin typeface="Calibri"/>
                <a:cs typeface="Calibri"/>
              </a:rPr>
              <a:t>I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794807" y="2846887"/>
            <a:ext cx="1100455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110">
                <a:solidFill>
                  <a:srgbClr val="595959"/>
                </a:solidFill>
                <a:latin typeface="Calibri"/>
                <a:cs typeface="Calibri"/>
              </a:rPr>
              <a:t>Madhya</a:t>
            </a:r>
            <a:r>
              <a:rPr dirty="0" sz="1400" spc="-3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60">
                <a:solidFill>
                  <a:srgbClr val="595959"/>
                </a:solidFill>
                <a:latin typeface="Calibri"/>
                <a:cs typeface="Calibri"/>
              </a:rPr>
              <a:t>Pradesh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232097" y="2942142"/>
            <a:ext cx="57150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50">
                <a:solidFill>
                  <a:srgbClr val="0FCFC8"/>
                </a:solidFill>
                <a:latin typeface="Calibri"/>
                <a:cs typeface="Calibri"/>
              </a:rPr>
              <a:t>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63145" y="3227378"/>
            <a:ext cx="435609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10">
                <a:solidFill>
                  <a:srgbClr val="595959"/>
                </a:solidFill>
                <a:latin typeface="Calibri"/>
                <a:cs typeface="Calibri"/>
              </a:rPr>
              <a:t>Kerala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209133" y="3595696"/>
            <a:ext cx="683895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10">
                <a:solidFill>
                  <a:srgbClr val="595959"/>
                </a:solidFill>
                <a:latin typeface="Calibri"/>
                <a:cs typeface="Calibri"/>
              </a:rPr>
              <a:t>Karnataka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055169" y="3939143"/>
            <a:ext cx="833119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95">
                <a:solidFill>
                  <a:srgbClr val="595959"/>
                </a:solidFill>
                <a:latin typeface="Calibri"/>
                <a:cs typeface="Calibri"/>
              </a:rPr>
              <a:t>Maharashtra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073340" y="4034398"/>
            <a:ext cx="59690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50">
                <a:solidFill>
                  <a:srgbClr val="871F5D"/>
                </a:solidFill>
                <a:latin typeface="Calibri"/>
                <a:cs typeface="Calibri"/>
              </a:rPr>
              <a:t>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978113" y="4295114"/>
            <a:ext cx="915035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145">
                <a:solidFill>
                  <a:srgbClr val="595959"/>
                </a:solidFill>
                <a:latin typeface="Calibri"/>
                <a:cs typeface="Calibri"/>
              </a:rPr>
              <a:t>Uttar</a:t>
            </a:r>
            <a:r>
              <a:rPr dirty="0" sz="1500" spc="-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500" spc="-105">
                <a:solidFill>
                  <a:srgbClr val="595959"/>
                </a:solidFill>
                <a:latin typeface="Calibri"/>
                <a:cs typeface="Calibri"/>
              </a:rPr>
              <a:t>Pradesh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005004" y="4390369"/>
            <a:ext cx="11303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25">
                <a:solidFill>
                  <a:srgbClr val="006480"/>
                </a:solidFill>
                <a:latin typeface="Calibri"/>
                <a:cs typeface="Calibri"/>
              </a:rPr>
              <a:t>I</a:t>
            </a:r>
            <a:r>
              <a:rPr dirty="0" sz="1500" spc="-25">
                <a:solidFill>
                  <a:srgbClr val="871F5D"/>
                </a:solidFill>
                <a:latin typeface="Calibri"/>
                <a:cs typeface="Calibri"/>
              </a:rPr>
              <a:t>I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881529" y="4840889"/>
            <a:ext cx="1472565" cy="560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06780" algn="l"/>
              </a:tabLst>
            </a:pPr>
            <a:r>
              <a:rPr dirty="0" sz="1400" spc="-5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dirty="0" sz="140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dirty="0" sz="1400" spc="-20">
                <a:solidFill>
                  <a:srgbClr val="595959"/>
                </a:solidFill>
                <a:latin typeface="Calibri"/>
                <a:cs typeface="Calibri"/>
              </a:rPr>
              <a:t>1ook</a:t>
            </a:r>
            <a:endParaRPr sz="14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  <a:spcBef>
                <a:spcPts val="1020"/>
              </a:spcBef>
            </a:pPr>
            <a:r>
              <a:rPr dirty="0" sz="1250">
                <a:solidFill>
                  <a:srgbClr val="333333"/>
                </a:solidFill>
                <a:latin typeface="Calibri"/>
                <a:cs typeface="Calibri"/>
              </a:rPr>
              <a:t>Sum([Two</a:t>
            </a:r>
            <a:r>
              <a:rPr dirty="0" sz="1250" spc="6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333333"/>
                </a:solidFill>
                <a:latin typeface="Calibri"/>
                <a:cs typeface="Calibri"/>
              </a:rPr>
              <a:t>...</a:t>
            </a:r>
            <a:r>
              <a:rPr dirty="0" sz="1250" spc="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626262"/>
                </a:solidFill>
                <a:latin typeface="Calibri"/>
                <a:cs typeface="Calibri"/>
              </a:rPr>
              <a:t>,</a:t>
            </a:r>
            <a:r>
              <a:rPr dirty="0" sz="1250" spc="-70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333333"/>
                </a:solidFill>
                <a:latin typeface="Calibri"/>
                <a:cs typeface="Calibri"/>
              </a:rPr>
              <a:t>Sum([T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784775" y="4865585"/>
            <a:ext cx="33274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45">
                <a:solidFill>
                  <a:srgbClr val="595959"/>
                </a:solidFill>
                <a:latin typeface="Cambria"/>
                <a:cs typeface="Cambria"/>
              </a:rPr>
              <a:t>200k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639954" y="4859411"/>
            <a:ext cx="1506220" cy="5422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74625">
              <a:lnSpc>
                <a:spcPct val="100000"/>
              </a:lnSpc>
              <a:spcBef>
                <a:spcPts val="110"/>
              </a:spcBef>
              <a:tabLst>
                <a:tab pos="1182370" algn="l"/>
              </a:tabLst>
            </a:pPr>
            <a:r>
              <a:rPr dirty="0" sz="1250" spc="-20">
                <a:solidFill>
                  <a:srgbClr val="595959"/>
                </a:solidFill>
                <a:latin typeface="Calibri"/>
                <a:cs typeface="Calibri"/>
              </a:rPr>
              <a:t>300k</a:t>
            </a:r>
            <a:r>
              <a:rPr dirty="0" sz="125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dirty="0" sz="1250" spc="-20">
                <a:solidFill>
                  <a:srgbClr val="595959"/>
                </a:solidFill>
                <a:latin typeface="Calibri"/>
                <a:cs typeface="Calibri"/>
              </a:rPr>
              <a:t>400k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250">
                <a:solidFill>
                  <a:srgbClr val="333333"/>
                </a:solidFill>
                <a:latin typeface="Calibri"/>
                <a:cs typeface="Calibri"/>
              </a:rPr>
              <a:t>...</a:t>
            </a:r>
            <a:r>
              <a:rPr dirty="0" sz="1250" spc="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dirty="0" sz="125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333333"/>
                </a:solidFill>
                <a:latin typeface="Calibri"/>
                <a:cs typeface="Calibri"/>
              </a:rPr>
              <a:t>Sum([Two</a:t>
            </a:r>
            <a:r>
              <a:rPr dirty="0" sz="125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333333"/>
                </a:solidFill>
                <a:latin typeface="Calibri"/>
                <a:cs typeface="Calibri"/>
              </a:rPr>
              <a:t>Wh...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603800" y="2148880"/>
            <a:ext cx="78168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25">
                <a:solidFill>
                  <a:srgbClr val="333333"/>
                </a:solidFill>
                <a:latin typeface="Calibri"/>
                <a:cs typeface="Calibri"/>
              </a:rPr>
              <a:t>Measures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836446" y="2523020"/>
            <a:ext cx="1636395" cy="1821814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6510" marR="120014" indent="-4445">
              <a:lnSpc>
                <a:spcPts val="1600"/>
              </a:lnSpc>
              <a:spcBef>
                <a:spcPts val="229"/>
              </a:spcBef>
              <a:tabLst>
                <a:tab pos="1320165" algn="l"/>
              </a:tabLst>
            </a:pPr>
            <a:r>
              <a:rPr dirty="0" sz="1400" spc="-20">
                <a:solidFill>
                  <a:srgbClr val="595959"/>
                </a:solidFill>
                <a:latin typeface="Calibri"/>
                <a:cs typeface="Calibri"/>
              </a:rPr>
              <a:t>Sum([Two</a:t>
            </a:r>
            <a:r>
              <a:rPr dirty="0" sz="1400" spc="-1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45">
                <a:solidFill>
                  <a:srgbClr val="595959"/>
                </a:solidFill>
                <a:latin typeface="Calibri"/>
                <a:cs typeface="Calibri"/>
              </a:rPr>
              <a:t>Wheelers</a:t>
            </a:r>
            <a:r>
              <a:rPr dirty="0" sz="1400" spc="-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595959"/>
                </a:solidFill>
                <a:latin typeface="Calibri"/>
                <a:cs typeface="Calibri"/>
              </a:rPr>
              <a:t>- </a:t>
            </a:r>
            <a:r>
              <a:rPr dirty="0" sz="1400" spc="-35">
                <a:solidFill>
                  <a:srgbClr val="595959"/>
                </a:solidFill>
                <a:latin typeface="Calibri"/>
                <a:cs typeface="Calibri"/>
              </a:rPr>
              <a:t>Number</a:t>
            </a:r>
            <a:r>
              <a:rPr dirty="0" sz="1400" spc="-2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3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dirty="0" sz="1400" spc="-5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95959"/>
                </a:solidFill>
                <a:latin typeface="Calibri"/>
                <a:cs typeface="Calibri"/>
              </a:rPr>
              <a:t>Road</a:t>
            </a:r>
            <a:r>
              <a:rPr dirty="0" sz="140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dirty="0" sz="1400" spc="-50">
                <a:solidFill>
                  <a:srgbClr val="597CB8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6510" marR="5080" indent="-4445">
              <a:lnSpc>
                <a:spcPts val="1600"/>
              </a:lnSpc>
              <a:spcBef>
                <a:spcPts val="400"/>
              </a:spcBef>
            </a:pPr>
            <a:r>
              <a:rPr dirty="0" sz="1400" spc="-20">
                <a:solidFill>
                  <a:srgbClr val="595959"/>
                </a:solidFill>
                <a:latin typeface="Calibri"/>
                <a:cs typeface="Calibri"/>
              </a:rPr>
              <a:t>Sum([Two</a:t>
            </a:r>
            <a:r>
              <a:rPr dirty="0" sz="1400" spc="-1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45">
                <a:solidFill>
                  <a:srgbClr val="595959"/>
                </a:solidFill>
                <a:latin typeface="Calibri"/>
                <a:cs typeface="Calibri"/>
              </a:rPr>
              <a:t>Wheelers</a:t>
            </a:r>
            <a:r>
              <a:rPr dirty="0" sz="1400" spc="-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595959"/>
                </a:solidFill>
                <a:latin typeface="Calibri"/>
                <a:cs typeface="Calibri"/>
              </a:rPr>
              <a:t>- </a:t>
            </a:r>
            <a:r>
              <a:rPr dirty="0" sz="1400" spc="-35">
                <a:solidFill>
                  <a:srgbClr val="595959"/>
                </a:solidFill>
                <a:latin typeface="Calibri"/>
                <a:cs typeface="Calibri"/>
              </a:rPr>
              <a:t>Number</a:t>
            </a:r>
            <a:r>
              <a:rPr dirty="0" sz="1400" spc="-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3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dirty="0" sz="1400" spc="-5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95959"/>
                </a:solidFill>
                <a:latin typeface="Calibri"/>
                <a:cs typeface="Calibri"/>
              </a:rPr>
              <a:t>Persons</a:t>
            </a:r>
            <a:r>
              <a:rPr dirty="0" sz="1400" spc="-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dirty="0" sz="1400" spc="-7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95959"/>
                </a:solidFill>
                <a:latin typeface="Calibri"/>
                <a:cs typeface="Calibri"/>
              </a:rPr>
              <a:t>...</a:t>
            </a:r>
            <a:endParaRPr sz="1400">
              <a:latin typeface="Calibri"/>
              <a:cs typeface="Calibri"/>
            </a:endParaRPr>
          </a:p>
          <a:p>
            <a:pPr marL="16510" marR="5080" indent="-4445">
              <a:lnSpc>
                <a:spcPts val="1600"/>
              </a:lnSpc>
              <a:spcBef>
                <a:spcPts val="450"/>
              </a:spcBef>
            </a:pPr>
            <a:r>
              <a:rPr dirty="0" sz="1400" spc="-20">
                <a:solidFill>
                  <a:srgbClr val="595959"/>
                </a:solidFill>
                <a:latin typeface="Calibri"/>
                <a:cs typeface="Calibri"/>
              </a:rPr>
              <a:t>Sum([Two</a:t>
            </a:r>
            <a:r>
              <a:rPr dirty="0" sz="1400" spc="-1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45">
                <a:solidFill>
                  <a:srgbClr val="595959"/>
                </a:solidFill>
                <a:latin typeface="Calibri"/>
                <a:cs typeface="Calibri"/>
              </a:rPr>
              <a:t>Wheelers</a:t>
            </a:r>
            <a:r>
              <a:rPr dirty="0" sz="1400" spc="-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595959"/>
                </a:solidFill>
                <a:latin typeface="Calibri"/>
                <a:cs typeface="Calibri"/>
              </a:rPr>
              <a:t>- </a:t>
            </a:r>
            <a:r>
              <a:rPr dirty="0" sz="1400" spc="-35">
                <a:solidFill>
                  <a:srgbClr val="595959"/>
                </a:solidFill>
                <a:latin typeface="Calibri"/>
                <a:cs typeface="Calibri"/>
              </a:rPr>
              <a:t>Number</a:t>
            </a:r>
            <a:r>
              <a:rPr dirty="0" sz="1400" spc="-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3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dirty="0" sz="1400" spc="-5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95959"/>
                </a:solidFill>
                <a:latin typeface="Calibri"/>
                <a:cs typeface="Calibri"/>
              </a:rPr>
              <a:t>Persons</a:t>
            </a:r>
            <a:r>
              <a:rPr dirty="0" sz="1400" spc="-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dirty="0" sz="1400" spc="-7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95959"/>
                </a:solidFill>
                <a:latin typeface="Calibri"/>
                <a:cs typeface="Calibri"/>
              </a:rPr>
              <a:t>...</a:t>
            </a:r>
            <a:endParaRPr sz="1400">
              <a:latin typeface="Calibri"/>
              <a:cs typeface="Calibri"/>
            </a:endParaRPr>
          </a:p>
          <a:p>
            <a:pPr marL="16510" marR="5080" indent="-4445">
              <a:lnSpc>
                <a:spcPts val="1600"/>
              </a:lnSpc>
              <a:spcBef>
                <a:spcPts val="400"/>
              </a:spcBef>
            </a:pPr>
            <a:r>
              <a:rPr dirty="0" sz="1400" spc="-20">
                <a:solidFill>
                  <a:srgbClr val="595959"/>
                </a:solidFill>
                <a:latin typeface="Calibri"/>
                <a:cs typeface="Calibri"/>
              </a:rPr>
              <a:t>Sum([Two</a:t>
            </a:r>
            <a:r>
              <a:rPr dirty="0" sz="1400" spc="-1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45">
                <a:solidFill>
                  <a:srgbClr val="595959"/>
                </a:solidFill>
                <a:latin typeface="Calibri"/>
                <a:cs typeface="Calibri"/>
              </a:rPr>
              <a:t>Wheelers</a:t>
            </a:r>
            <a:r>
              <a:rPr dirty="0" sz="1400" spc="-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595959"/>
                </a:solidFill>
                <a:latin typeface="Calibri"/>
                <a:cs typeface="Calibri"/>
              </a:rPr>
              <a:t>- </a:t>
            </a:r>
            <a:r>
              <a:rPr dirty="0" sz="1400" spc="-35">
                <a:solidFill>
                  <a:srgbClr val="595959"/>
                </a:solidFill>
                <a:latin typeface="Calibri"/>
                <a:cs typeface="Calibri"/>
              </a:rPr>
              <a:t>Number</a:t>
            </a:r>
            <a:r>
              <a:rPr dirty="0" sz="1400" spc="-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3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dirty="0" sz="1400" spc="-5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95959"/>
                </a:solidFill>
                <a:latin typeface="Calibri"/>
                <a:cs typeface="Calibri"/>
              </a:rPr>
              <a:t>Persons</a:t>
            </a:r>
            <a:r>
              <a:rPr dirty="0" sz="1400" spc="-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dirty="0" sz="1400" spc="-7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95959"/>
                </a:solidFill>
                <a:latin typeface="Calibri"/>
                <a:cs typeface="Calibri"/>
              </a:rPr>
              <a:t>...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0700" y="5378726"/>
            <a:ext cx="1327218" cy="26036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8802" y="3733992"/>
            <a:ext cx="254013" cy="6985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381" y="850388"/>
            <a:ext cx="198120" cy="8305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0">
                <a:solidFill>
                  <a:srgbClr val="333333"/>
                </a:solidFill>
                <a:latin typeface="Arial MT"/>
                <a:cs typeface="Arial MT"/>
              </a:rPr>
              <a:t>[Over-</a:t>
            </a:r>
            <a:r>
              <a:rPr dirty="0" sz="1200" spc="-35">
                <a:solidFill>
                  <a:srgbClr val="333333"/>
                </a:solidFill>
                <a:latin typeface="Arial MT"/>
                <a:cs typeface="Arial MT"/>
              </a:rPr>
              <a:t>Speed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4208" y="4007056"/>
            <a:ext cx="127006" cy="57787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853" y="736638"/>
            <a:ext cx="114305" cy="101605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107955" y="1727289"/>
            <a:ext cx="107950" cy="153035"/>
            <a:chOff x="107955" y="1727289"/>
            <a:chExt cx="107950" cy="153035"/>
          </a:xfrm>
        </p:grpSpPr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955" y="1727289"/>
              <a:ext cx="107955" cy="6985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955" y="1809843"/>
              <a:ext cx="76203" cy="69853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9409" y="1828894"/>
            <a:ext cx="400070" cy="17780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86541" y="692185"/>
            <a:ext cx="19050" cy="6985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76486" y="2984654"/>
            <a:ext cx="215911" cy="17780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31487" y="2527429"/>
            <a:ext cx="215911" cy="171458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4902451" y="3899101"/>
            <a:ext cx="4921885" cy="1194435"/>
            <a:chOff x="4902451" y="3899101"/>
            <a:chExt cx="4921885" cy="1194435"/>
          </a:xfrm>
        </p:grpSpPr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02451" y="3899101"/>
              <a:ext cx="4921502" cy="86999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91356" y="4769095"/>
              <a:ext cx="717586" cy="29211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45722" y="4750044"/>
              <a:ext cx="641382" cy="33656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20250" y="4769095"/>
              <a:ext cx="431822" cy="31116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44259" y="4762744"/>
              <a:ext cx="323866" cy="31116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23249" y="4762744"/>
              <a:ext cx="977950" cy="33021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50679" y="4756394"/>
              <a:ext cx="292114" cy="26036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74545" y="4769095"/>
              <a:ext cx="1098606" cy="285764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-15998" y="-10054"/>
            <a:ext cx="404114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3F3F3F"/>
                </a:solidFill>
                <a:latin typeface="Calibri"/>
                <a:cs typeface="Calibri"/>
              </a:rPr>
              <a:t>Correlation</a:t>
            </a:r>
            <a:r>
              <a:rPr dirty="0" sz="1600" spc="8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1600" spc="-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3F3F3F"/>
                </a:solidFill>
                <a:latin typeface="Calibri"/>
                <a:cs typeface="Calibri"/>
              </a:rPr>
              <a:t>Speeding</a:t>
            </a:r>
            <a:r>
              <a:rPr dirty="0" sz="1600" spc="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dirty="0" sz="1600" spc="-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3F3F3F"/>
                </a:solidFill>
                <a:latin typeface="Calibri"/>
                <a:cs typeface="Calibri"/>
              </a:rPr>
              <a:t>Number</a:t>
            </a:r>
            <a:r>
              <a:rPr dirty="0" sz="1600" spc="6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dirty="0" sz="1600" spc="-4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3F3F3F"/>
                </a:solidFill>
                <a:latin typeface="Calibri"/>
                <a:cs typeface="Calibri"/>
              </a:rPr>
              <a:t>accidents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67767" y="369731"/>
            <a:ext cx="335915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20">
                <a:solidFill>
                  <a:srgbClr val="595959"/>
                </a:solidFill>
                <a:latin typeface="Calibri"/>
                <a:cs typeface="Calibri"/>
              </a:rPr>
              <a:t>400k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68943" y="1138120"/>
            <a:ext cx="769620" cy="736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20">
                <a:solidFill>
                  <a:srgbClr val="595959"/>
                </a:solidFill>
                <a:latin typeface="Calibri"/>
                <a:cs typeface="Calibri"/>
              </a:rPr>
              <a:t>200k</a:t>
            </a:r>
            <a:endParaRPr sz="1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250">
              <a:latin typeface="Calibri"/>
              <a:cs typeface="Calibri"/>
            </a:endParaRPr>
          </a:p>
          <a:p>
            <a:pPr marL="509905">
              <a:lnSpc>
                <a:spcPct val="100000"/>
              </a:lnSpc>
            </a:pPr>
            <a:r>
              <a:rPr dirty="0" sz="1150" spc="60">
                <a:solidFill>
                  <a:srgbClr val="595959"/>
                </a:solidFill>
                <a:latin typeface="Calibri"/>
                <a:cs typeface="Calibri"/>
              </a:rPr>
              <a:t>G...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88543" y="1912859"/>
            <a:ext cx="120014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50">
                <a:solidFill>
                  <a:srgbClr val="595959"/>
                </a:solidFill>
                <a:latin typeface="Courier New"/>
                <a:cs typeface="Courier New"/>
              </a:rPr>
              <a:t>0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526607" y="484036"/>
            <a:ext cx="349250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10">
                <a:solidFill>
                  <a:srgbClr val="595959"/>
                </a:solidFill>
                <a:latin typeface="Calibri"/>
                <a:cs typeface="Calibri"/>
              </a:rPr>
              <a:t>Total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02375" y="2236903"/>
            <a:ext cx="107314" cy="226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5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700424" y="2201977"/>
            <a:ext cx="2760980" cy="4959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6995" marR="5080" indent="-74930">
              <a:lnSpc>
                <a:spcPct val="118600"/>
              </a:lnSpc>
              <a:spcBef>
                <a:spcPts val="95"/>
              </a:spcBef>
              <a:tabLst>
                <a:tab pos="817244" algn="l"/>
                <a:tab pos="1624965" algn="l"/>
                <a:tab pos="2442210" algn="l"/>
              </a:tabLst>
            </a:pPr>
            <a:r>
              <a:rPr dirty="0" sz="1300" spc="-20">
                <a:solidFill>
                  <a:srgbClr val="595959"/>
                </a:solidFill>
                <a:latin typeface="Calibri"/>
                <a:cs typeface="Calibri"/>
              </a:rPr>
              <a:t>1ook</a:t>
            </a:r>
            <a:r>
              <a:rPr dirty="0" sz="130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dirty="0" sz="1300" spc="-20">
                <a:solidFill>
                  <a:srgbClr val="595959"/>
                </a:solidFill>
                <a:latin typeface="Calibri"/>
                <a:cs typeface="Calibri"/>
              </a:rPr>
              <a:t>200k</a:t>
            </a:r>
            <a:r>
              <a:rPr dirty="0" sz="130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dirty="0" sz="1300" spc="-20">
                <a:solidFill>
                  <a:srgbClr val="595959"/>
                </a:solidFill>
                <a:latin typeface="Calibri"/>
                <a:cs typeface="Calibri"/>
              </a:rPr>
              <a:t>300k</a:t>
            </a:r>
            <a:r>
              <a:rPr dirty="0" sz="130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dirty="0" sz="1300" spc="-60">
                <a:solidFill>
                  <a:srgbClr val="595959"/>
                </a:solidFill>
                <a:latin typeface="Calibri"/>
                <a:cs typeface="Calibri"/>
              </a:rPr>
              <a:t>400k </a:t>
            </a:r>
            <a:r>
              <a:rPr dirty="0" sz="1300" spc="-40">
                <a:solidFill>
                  <a:srgbClr val="333333"/>
                </a:solidFill>
                <a:latin typeface="Calibri"/>
                <a:cs typeface="Calibri"/>
              </a:rPr>
              <a:t>Avg([Total</a:t>
            </a:r>
            <a:r>
              <a:rPr dirty="0" sz="1300" spc="-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dirty="0" sz="1300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300" spc="-35">
                <a:solidFill>
                  <a:srgbClr val="333333"/>
                </a:solidFill>
                <a:latin typeface="Calibri"/>
                <a:cs typeface="Calibri"/>
              </a:rPr>
              <a:t>Number</a:t>
            </a:r>
            <a:r>
              <a:rPr dirty="0" sz="130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300" spc="-1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333333"/>
                </a:solidFill>
                <a:latin typeface="Calibri"/>
                <a:cs typeface="Calibri"/>
              </a:rPr>
              <a:t>Road</a:t>
            </a:r>
            <a:r>
              <a:rPr dirty="0" sz="1300" spc="-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Calibri"/>
                <a:cs typeface="Calibri"/>
              </a:rPr>
              <a:t>Accidents])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782366" y="2236903"/>
            <a:ext cx="334010" cy="226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30">
                <a:solidFill>
                  <a:srgbClr val="595959"/>
                </a:solidFill>
                <a:latin typeface="Calibri"/>
                <a:cs typeface="Calibri"/>
              </a:rPr>
              <a:t>Sook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6365881" y="258952"/>
            <a:ext cx="2353945" cy="3663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00" spc="50">
                <a:solidFill>
                  <a:srgbClr val="FF1A2A"/>
                </a:solidFill>
              </a:rPr>
              <a:t>Speed</a:t>
            </a:r>
            <a:r>
              <a:rPr dirty="0" sz="2200" spc="110">
                <a:solidFill>
                  <a:srgbClr val="FF1A2A"/>
                </a:solidFill>
              </a:rPr>
              <a:t> </a:t>
            </a:r>
            <a:r>
              <a:rPr dirty="0" sz="2200" spc="60">
                <a:solidFill>
                  <a:srgbClr val="FF1A2A"/>
                </a:solidFill>
              </a:rPr>
              <a:t>and</a:t>
            </a:r>
            <a:r>
              <a:rPr dirty="0" sz="2200" spc="40">
                <a:solidFill>
                  <a:srgbClr val="FF1A2A"/>
                </a:solidFill>
              </a:rPr>
              <a:t> </a:t>
            </a:r>
            <a:r>
              <a:rPr dirty="0" sz="2200" spc="-10">
                <a:solidFill>
                  <a:srgbClr val="FF1A2A"/>
                </a:solidFill>
              </a:rPr>
              <a:t>Weather</a:t>
            </a:r>
            <a:endParaRPr sz="2200"/>
          </a:p>
        </p:txBody>
      </p:sp>
      <p:sp>
        <p:nvSpPr>
          <p:cNvPr id="32" name="object 32" descr=""/>
          <p:cNvSpPr txBox="1"/>
          <p:nvPr/>
        </p:nvSpPr>
        <p:spPr>
          <a:xfrm>
            <a:off x="5735766" y="1918504"/>
            <a:ext cx="4045585" cy="559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" marR="5080" indent="-4445">
              <a:lnSpc>
                <a:spcPct val="106100"/>
              </a:lnSpc>
              <a:spcBef>
                <a:spcPts val="95"/>
              </a:spcBef>
            </a:pPr>
            <a:r>
              <a:rPr dirty="0" sz="1650">
                <a:solidFill>
                  <a:srgbClr val="525252"/>
                </a:solidFill>
                <a:latin typeface="Calibri"/>
                <a:cs typeface="Calibri"/>
              </a:rPr>
              <a:t>Maximum</a:t>
            </a:r>
            <a:r>
              <a:rPr dirty="0" sz="1650" spc="19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525252"/>
                </a:solidFill>
                <a:latin typeface="Calibri"/>
                <a:cs typeface="Calibri"/>
              </a:rPr>
              <a:t>Number</a:t>
            </a:r>
            <a:r>
              <a:rPr dirty="0" sz="1650" spc="24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525252"/>
                </a:solidFill>
                <a:latin typeface="Calibri"/>
                <a:cs typeface="Calibri"/>
              </a:rPr>
              <a:t>of</a:t>
            </a:r>
            <a:r>
              <a:rPr dirty="0" sz="1650" spc="8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525252"/>
                </a:solidFill>
                <a:latin typeface="Calibri"/>
                <a:cs typeface="Calibri"/>
              </a:rPr>
              <a:t>Accidents</a:t>
            </a:r>
            <a:r>
              <a:rPr dirty="0" sz="1650" spc="28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525252"/>
                </a:solidFill>
                <a:latin typeface="Calibri"/>
                <a:cs typeface="Calibri"/>
              </a:rPr>
              <a:t>occur</a:t>
            </a:r>
            <a:r>
              <a:rPr dirty="0" sz="1650" spc="204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525252"/>
                </a:solidFill>
                <a:latin typeface="Calibri"/>
                <a:cs typeface="Calibri"/>
              </a:rPr>
              <a:t>During </a:t>
            </a:r>
            <a:r>
              <a:rPr dirty="0" sz="1650" spc="65">
                <a:solidFill>
                  <a:srgbClr val="525252"/>
                </a:solidFill>
                <a:latin typeface="Calibri"/>
                <a:cs typeface="Calibri"/>
              </a:rPr>
              <a:t>Sunny</a:t>
            </a:r>
            <a:r>
              <a:rPr dirty="0" sz="1650" spc="-2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525252"/>
                </a:solidFill>
                <a:latin typeface="Calibri"/>
                <a:cs typeface="Calibri"/>
              </a:rPr>
              <a:t>Weather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0326" y="2786845"/>
            <a:ext cx="6141085" cy="89090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881120">
              <a:lnSpc>
                <a:spcPct val="100000"/>
              </a:lnSpc>
              <a:spcBef>
                <a:spcPts val="1180"/>
              </a:spcBef>
            </a:pPr>
            <a:r>
              <a:rPr dirty="0" sz="1550">
                <a:solidFill>
                  <a:srgbClr val="3F3F3F"/>
                </a:solidFill>
                <a:latin typeface="Calibri"/>
                <a:cs typeface="Calibri"/>
              </a:rPr>
              <a:t>Accidents</a:t>
            </a:r>
            <a:r>
              <a:rPr dirty="0" sz="1550" spc="4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550" spc="50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dirty="0" sz="1550" spc="-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3F3F3F"/>
                </a:solidFill>
                <a:latin typeface="Calibri"/>
                <a:cs typeface="Calibri"/>
              </a:rPr>
              <a:t>Weather</a:t>
            </a:r>
            <a:r>
              <a:rPr dirty="0" sz="1550" spc="8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550" spc="-20">
                <a:solidFill>
                  <a:srgbClr val="3F3F3F"/>
                </a:solidFill>
                <a:latin typeface="Calibri"/>
                <a:cs typeface="Calibri"/>
              </a:rPr>
              <a:t>Type</a:t>
            </a:r>
            <a:endParaRPr sz="1550">
              <a:latin typeface="Calibri"/>
              <a:cs typeface="Calibri"/>
            </a:endParaRPr>
          </a:p>
          <a:p>
            <a:pPr algn="r" marR="1539240">
              <a:lnSpc>
                <a:spcPts val="1250"/>
              </a:lnSpc>
              <a:spcBef>
                <a:spcPts val="890"/>
              </a:spcBef>
            </a:pPr>
            <a:r>
              <a:rPr dirty="0" sz="1250" spc="-20">
                <a:solidFill>
                  <a:srgbClr val="595959"/>
                </a:solidFill>
                <a:latin typeface="Calibri"/>
                <a:cs typeface="Calibri"/>
              </a:rPr>
              <a:t>600k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</a:pPr>
            <a:r>
              <a:rPr dirty="0" sz="1650">
                <a:solidFill>
                  <a:srgbClr val="525252"/>
                </a:solidFill>
                <a:latin typeface="Calibri"/>
                <a:cs typeface="Calibri"/>
              </a:rPr>
              <a:t>Positive</a:t>
            </a:r>
            <a:r>
              <a:rPr dirty="0" sz="1650" spc="31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525252"/>
                </a:solidFill>
                <a:latin typeface="Calibri"/>
                <a:cs typeface="Calibri"/>
              </a:rPr>
              <a:t>Correlation</a:t>
            </a:r>
            <a:r>
              <a:rPr dirty="0" sz="1650" spc="38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525252"/>
                </a:solidFill>
                <a:latin typeface="Calibri"/>
                <a:cs typeface="Calibri"/>
              </a:rPr>
              <a:t>between</a:t>
            </a:r>
            <a:r>
              <a:rPr dirty="0" sz="1650" spc="65">
                <a:solidFill>
                  <a:srgbClr val="525252"/>
                </a:solidFill>
                <a:latin typeface="Calibri"/>
                <a:cs typeface="Calibri"/>
              </a:rPr>
              <a:t>  </a:t>
            </a:r>
            <a:r>
              <a:rPr dirty="0" sz="1650">
                <a:solidFill>
                  <a:srgbClr val="525252"/>
                </a:solidFill>
                <a:latin typeface="Calibri"/>
                <a:cs typeface="Calibri"/>
              </a:rPr>
              <a:t>Speeding</a:t>
            </a:r>
            <a:r>
              <a:rPr dirty="0" sz="1650" spc="31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650" spc="25">
                <a:solidFill>
                  <a:srgbClr val="525252"/>
                </a:solidFill>
                <a:latin typeface="Calibri"/>
                <a:cs typeface="Calibri"/>
              </a:rPr>
              <a:t>and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1363" y="3679309"/>
            <a:ext cx="192405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90">
                <a:latin typeface="Calibri"/>
                <a:cs typeface="Calibri"/>
              </a:rPr>
              <a:t>Number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 spc="65">
                <a:latin typeface="Calibri"/>
                <a:cs typeface="Calibri"/>
              </a:rPr>
              <a:t>Of</a:t>
            </a:r>
            <a:r>
              <a:rPr dirty="0" sz="1550" spc="-45">
                <a:latin typeface="Calibri"/>
                <a:cs typeface="Calibri"/>
              </a:rPr>
              <a:t> </a:t>
            </a:r>
            <a:r>
              <a:rPr dirty="0" sz="1550" spc="65">
                <a:latin typeface="Calibri"/>
                <a:cs typeface="Calibri"/>
              </a:rPr>
              <a:t>Accidents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359202" y="3608749"/>
            <a:ext cx="35306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20">
                <a:solidFill>
                  <a:srgbClr val="595959"/>
                </a:solidFill>
                <a:latin typeface="Calibri"/>
                <a:cs typeface="Calibri"/>
              </a:rPr>
              <a:t>4</a:t>
            </a:r>
            <a:r>
              <a:rPr dirty="0" sz="1200" spc="-20">
                <a:solidFill>
                  <a:srgbClr val="595959"/>
                </a:solidFill>
                <a:latin typeface="Calibri"/>
                <a:cs typeface="Calibri"/>
              </a:rPr>
              <a:t>00</a:t>
            </a:r>
            <a:r>
              <a:rPr dirty="0" sz="1350" spc="-2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360088" y="4046570"/>
            <a:ext cx="610870" cy="861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20">
                <a:solidFill>
                  <a:srgbClr val="595959"/>
                </a:solidFill>
                <a:latin typeface="Calibri"/>
                <a:cs typeface="Calibri"/>
              </a:rPr>
              <a:t>200k</a:t>
            </a:r>
            <a:endParaRPr sz="1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250">
              <a:latin typeface="Calibri"/>
              <a:cs typeface="Calibri"/>
            </a:endParaRPr>
          </a:p>
          <a:p>
            <a:pPr algn="ctr" marR="28575">
              <a:lnSpc>
                <a:spcPct val="100000"/>
              </a:lnSpc>
            </a:pPr>
            <a:r>
              <a:rPr dirty="0" sz="1200" spc="-5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409"/>
              </a:spcBef>
            </a:pPr>
            <a:r>
              <a:rPr dirty="0" sz="1050" spc="-25">
                <a:solidFill>
                  <a:srgbClr val="595959"/>
                </a:solidFill>
                <a:latin typeface="Courier New"/>
                <a:cs typeface="Courier New"/>
              </a:rPr>
              <a:t>pO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332" y="4178515"/>
            <a:ext cx="4032457" cy="32386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03" y="1009701"/>
            <a:ext cx="95254" cy="214641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82" y="1066855"/>
            <a:ext cx="177809" cy="210195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2478" y="3308519"/>
            <a:ext cx="63503" cy="69853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520726" y="2819545"/>
            <a:ext cx="8789035" cy="445134"/>
            <a:chOff x="520726" y="2819545"/>
            <a:chExt cx="8789035" cy="445134"/>
          </a:xfrm>
        </p:grpSpPr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535" y="3206914"/>
              <a:ext cx="57152" cy="5715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726" y="2819545"/>
              <a:ext cx="8788852" cy="349267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5542" y="3486329"/>
            <a:ext cx="63503" cy="6985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0797" y="3225965"/>
            <a:ext cx="76203" cy="5715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74810" y="3225965"/>
            <a:ext cx="63503" cy="5715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16122" y="3225965"/>
            <a:ext cx="63503" cy="5715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63785" y="3225965"/>
            <a:ext cx="57152" cy="5715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86046" y="3225965"/>
            <a:ext cx="76203" cy="5715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146410" y="3225965"/>
            <a:ext cx="57152" cy="5715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40060" y="3626036"/>
            <a:ext cx="69853" cy="69853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87723" y="3225965"/>
            <a:ext cx="57152" cy="57152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09984" y="3225965"/>
            <a:ext cx="76203" cy="57152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11660" y="3225965"/>
            <a:ext cx="57152" cy="57152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59322" y="3219615"/>
            <a:ext cx="57152" cy="50802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581584" y="3403774"/>
            <a:ext cx="82554" cy="82554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835596" y="3225965"/>
            <a:ext cx="57152" cy="57152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930851" y="3327570"/>
            <a:ext cx="69853" cy="69853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007055" y="3479978"/>
            <a:ext cx="44452" cy="69853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089609" y="3219615"/>
            <a:ext cx="38101" cy="50802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988004" y="3594284"/>
            <a:ext cx="406420" cy="165108"/>
          </a:xfrm>
          <a:prstGeom prst="rect">
            <a:avLst/>
          </a:prstGeom>
        </p:spPr>
      </p:pic>
      <p:grpSp>
        <p:nvGrpSpPr>
          <p:cNvPr id="27" name="object 27" descr=""/>
          <p:cNvGrpSpPr/>
          <p:nvPr/>
        </p:nvGrpSpPr>
        <p:grpSpPr>
          <a:xfrm>
            <a:off x="4730992" y="3225965"/>
            <a:ext cx="127635" cy="127000"/>
            <a:chOff x="4730992" y="3225965"/>
            <a:chExt cx="127635" cy="127000"/>
          </a:xfrm>
        </p:grpSpPr>
        <p:pic>
          <p:nvPicPr>
            <p:cNvPr id="28" name="object 2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30992" y="3257717"/>
              <a:ext cx="82554" cy="95254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81795" y="3225965"/>
              <a:ext cx="76203" cy="63503"/>
            </a:xfrm>
            <a:prstGeom prst="rect">
              <a:avLst/>
            </a:prstGeom>
          </p:spPr>
        </p:pic>
      </p:grpSp>
      <p:pic>
        <p:nvPicPr>
          <p:cNvPr id="30" name="object 30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010407" y="3225965"/>
            <a:ext cx="95254" cy="82554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150114" y="3492679"/>
            <a:ext cx="88904" cy="88904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289821" y="3225965"/>
            <a:ext cx="57152" cy="57152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31134" y="3206914"/>
            <a:ext cx="57152" cy="57152"/>
          </a:xfrm>
          <a:prstGeom prst="rect">
            <a:avLst/>
          </a:prstGeom>
        </p:spPr>
      </p:pic>
      <p:grpSp>
        <p:nvGrpSpPr>
          <p:cNvPr id="34" name="object 34" descr=""/>
          <p:cNvGrpSpPr/>
          <p:nvPr/>
        </p:nvGrpSpPr>
        <p:grpSpPr>
          <a:xfrm>
            <a:off x="5683542" y="3403774"/>
            <a:ext cx="178435" cy="146685"/>
            <a:chOff x="5683542" y="3403774"/>
            <a:chExt cx="178435" cy="146685"/>
          </a:xfrm>
        </p:grpSpPr>
        <p:pic>
          <p:nvPicPr>
            <p:cNvPr id="35" name="object 35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83542" y="3460928"/>
              <a:ext cx="88904" cy="88904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59746" y="3403774"/>
              <a:ext cx="101605" cy="88904"/>
            </a:xfrm>
            <a:prstGeom prst="rect">
              <a:avLst/>
            </a:prstGeom>
          </p:spPr>
        </p:pic>
      </p:grpSp>
      <p:pic>
        <p:nvPicPr>
          <p:cNvPr id="37" name="object 37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013758" y="3225965"/>
            <a:ext cx="57152" cy="57152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255071" y="3225965"/>
            <a:ext cx="57152" cy="57152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96384" y="3225965"/>
            <a:ext cx="57152" cy="57152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858352" y="3499029"/>
            <a:ext cx="50802" cy="76203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959956" y="3225965"/>
            <a:ext cx="76203" cy="57152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7213970" y="3397424"/>
            <a:ext cx="88904" cy="82554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474334" y="3219615"/>
            <a:ext cx="38101" cy="50802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452284" y="1955901"/>
            <a:ext cx="88904" cy="88904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08026" y="3511730"/>
            <a:ext cx="139707" cy="114305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09631" y="3245017"/>
            <a:ext cx="120656" cy="107955"/>
          </a:xfrm>
          <a:prstGeom prst="rect">
            <a:avLst/>
          </a:prstGeom>
        </p:spPr>
      </p:pic>
      <p:grpSp>
        <p:nvGrpSpPr>
          <p:cNvPr id="47" name="object 47" descr=""/>
          <p:cNvGrpSpPr/>
          <p:nvPr/>
        </p:nvGrpSpPr>
        <p:grpSpPr>
          <a:xfrm>
            <a:off x="622332" y="3295819"/>
            <a:ext cx="381635" cy="248285"/>
            <a:chOff x="622332" y="3295819"/>
            <a:chExt cx="381635" cy="248285"/>
          </a:xfrm>
        </p:grpSpPr>
        <p:pic>
          <p:nvPicPr>
            <p:cNvPr id="48" name="object 48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22332" y="3403774"/>
              <a:ext cx="127006" cy="139707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49338" y="3295819"/>
              <a:ext cx="127006" cy="139707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76345" y="3422826"/>
              <a:ext cx="127006" cy="114305"/>
            </a:xfrm>
            <a:prstGeom prst="rect">
              <a:avLst/>
            </a:prstGeom>
          </p:spPr>
        </p:pic>
      </p:grpSp>
      <p:grpSp>
        <p:nvGrpSpPr>
          <p:cNvPr id="51" name="object 51" descr=""/>
          <p:cNvGrpSpPr/>
          <p:nvPr/>
        </p:nvGrpSpPr>
        <p:grpSpPr>
          <a:xfrm>
            <a:off x="971599" y="3238667"/>
            <a:ext cx="603885" cy="292735"/>
            <a:chOff x="971599" y="3238667"/>
            <a:chExt cx="603885" cy="292735"/>
          </a:xfrm>
        </p:grpSpPr>
        <p:pic>
          <p:nvPicPr>
            <p:cNvPr id="52" name="object 52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92256" y="3238667"/>
              <a:ext cx="101605" cy="114305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71599" y="3314870"/>
              <a:ext cx="133356" cy="133356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200211" y="3352972"/>
              <a:ext cx="127006" cy="82554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117657" y="3410125"/>
              <a:ext cx="146057" cy="114305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295466" y="3264068"/>
              <a:ext cx="139707" cy="107955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47874" y="3346622"/>
              <a:ext cx="127006" cy="114305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352619" y="3441877"/>
              <a:ext cx="114305" cy="88904"/>
            </a:xfrm>
            <a:prstGeom prst="rect">
              <a:avLst/>
            </a:prstGeom>
          </p:spPr>
        </p:pic>
      </p:grpSp>
      <p:pic>
        <p:nvPicPr>
          <p:cNvPr id="59" name="object 59" descr="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384371" y="3600634"/>
            <a:ext cx="127006" cy="107955"/>
          </a:xfrm>
          <a:prstGeom prst="rect">
            <a:avLst/>
          </a:prstGeom>
        </p:spPr>
      </p:pic>
      <p:grpSp>
        <p:nvGrpSpPr>
          <p:cNvPr id="60" name="object 60" descr=""/>
          <p:cNvGrpSpPr/>
          <p:nvPr/>
        </p:nvGrpSpPr>
        <p:grpSpPr>
          <a:xfrm>
            <a:off x="1549480" y="3257717"/>
            <a:ext cx="368935" cy="267335"/>
            <a:chOff x="1549480" y="3257717"/>
            <a:chExt cx="368935" cy="267335"/>
          </a:xfrm>
        </p:grpSpPr>
        <p:pic>
          <p:nvPicPr>
            <p:cNvPr id="61" name="object 61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49480" y="3257717"/>
              <a:ext cx="133356" cy="107955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619333" y="3403774"/>
              <a:ext cx="95254" cy="120656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714587" y="3295819"/>
              <a:ext cx="127006" cy="146057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828894" y="3257717"/>
              <a:ext cx="88904" cy="82554"/>
            </a:xfrm>
            <a:prstGeom prst="rect">
              <a:avLst/>
            </a:prstGeom>
          </p:spPr>
        </p:pic>
      </p:grpSp>
      <p:grpSp>
        <p:nvGrpSpPr>
          <p:cNvPr id="65" name="object 65" descr=""/>
          <p:cNvGrpSpPr/>
          <p:nvPr/>
        </p:nvGrpSpPr>
        <p:grpSpPr>
          <a:xfrm>
            <a:off x="2000352" y="3225965"/>
            <a:ext cx="1384935" cy="426084"/>
            <a:chOff x="2000352" y="3225965"/>
            <a:chExt cx="1384935" cy="426084"/>
          </a:xfrm>
        </p:grpSpPr>
        <p:pic>
          <p:nvPicPr>
            <p:cNvPr id="66" name="object 66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032104" y="3257717"/>
              <a:ext cx="133356" cy="107955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190863" y="3340272"/>
              <a:ext cx="114305" cy="107955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095607" y="3422826"/>
              <a:ext cx="114305" cy="95254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000352" y="3492679"/>
              <a:ext cx="330217" cy="158758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273416" y="3251367"/>
              <a:ext cx="120656" cy="114305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317869" y="3403774"/>
              <a:ext cx="120656" cy="139707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444875" y="3302169"/>
              <a:ext cx="127006" cy="139707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559182" y="3257717"/>
              <a:ext cx="82554" cy="82554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660787" y="3346622"/>
              <a:ext cx="120656" cy="101605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794143" y="3225965"/>
              <a:ext cx="127006" cy="63503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762392" y="3264068"/>
              <a:ext cx="120656" cy="107955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794143" y="3410126"/>
              <a:ext cx="133356" cy="114305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908449" y="3321220"/>
              <a:ext cx="152407" cy="133356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029106" y="3264068"/>
              <a:ext cx="101605" cy="88904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143411" y="3333920"/>
              <a:ext cx="146057" cy="114305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225965" y="3251367"/>
              <a:ext cx="158758" cy="107955"/>
            </a:xfrm>
            <a:prstGeom prst="rect">
              <a:avLst/>
            </a:prstGeom>
          </p:spPr>
        </p:pic>
      </p:grpSp>
      <p:grpSp>
        <p:nvGrpSpPr>
          <p:cNvPr id="82" name="object 82" descr=""/>
          <p:cNvGrpSpPr/>
          <p:nvPr/>
        </p:nvGrpSpPr>
        <p:grpSpPr>
          <a:xfrm>
            <a:off x="3416475" y="3225965"/>
            <a:ext cx="438784" cy="216535"/>
            <a:chOff x="3416475" y="3225965"/>
            <a:chExt cx="438784" cy="216535"/>
          </a:xfrm>
        </p:grpSpPr>
        <p:pic>
          <p:nvPicPr>
            <p:cNvPr id="83" name="object 83" descr="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499030" y="3225965"/>
              <a:ext cx="152407" cy="139707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416475" y="3340272"/>
              <a:ext cx="95254" cy="95254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651437" y="3321220"/>
              <a:ext cx="120656" cy="120656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753042" y="3264068"/>
              <a:ext cx="101605" cy="88904"/>
            </a:xfrm>
            <a:prstGeom prst="rect">
              <a:avLst/>
            </a:prstGeom>
          </p:spPr>
        </p:pic>
      </p:grpSp>
      <p:grpSp>
        <p:nvGrpSpPr>
          <p:cNvPr id="87" name="object 87" descr=""/>
          <p:cNvGrpSpPr/>
          <p:nvPr/>
        </p:nvGrpSpPr>
        <p:grpSpPr>
          <a:xfrm>
            <a:off x="3975304" y="3251367"/>
            <a:ext cx="387985" cy="362585"/>
            <a:chOff x="3975304" y="3251367"/>
            <a:chExt cx="387985" cy="362585"/>
          </a:xfrm>
        </p:grpSpPr>
        <p:pic>
          <p:nvPicPr>
            <p:cNvPr id="88" name="object 88" descr="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975304" y="3251367"/>
              <a:ext cx="133356" cy="107955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121362" y="3333920"/>
              <a:ext cx="127006" cy="114305"/>
            </a:xfrm>
            <a:prstGeom prst="rect">
              <a:avLst/>
            </a:prstGeom>
          </p:spPr>
        </p:pic>
        <p:pic>
          <p:nvPicPr>
            <p:cNvPr id="90" name="object 90" descr="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019757" y="3429175"/>
              <a:ext cx="120656" cy="88904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4235668" y="3264068"/>
              <a:ext cx="95254" cy="88904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4261068" y="3416476"/>
              <a:ext cx="101605" cy="120656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4159463" y="3511731"/>
              <a:ext cx="120656" cy="101605"/>
            </a:xfrm>
            <a:prstGeom prst="rect">
              <a:avLst/>
            </a:prstGeom>
          </p:spPr>
        </p:pic>
      </p:grpSp>
      <p:pic>
        <p:nvPicPr>
          <p:cNvPr id="94" name="object 94" descr="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4470629" y="3289469"/>
            <a:ext cx="95254" cy="57152"/>
          </a:xfrm>
          <a:prstGeom prst="rect">
            <a:avLst/>
          </a:prstGeom>
        </p:spPr>
      </p:pic>
      <p:grpSp>
        <p:nvGrpSpPr>
          <p:cNvPr id="95" name="object 95" descr=""/>
          <p:cNvGrpSpPr/>
          <p:nvPr/>
        </p:nvGrpSpPr>
        <p:grpSpPr>
          <a:xfrm>
            <a:off x="4349973" y="3238667"/>
            <a:ext cx="1213485" cy="400685"/>
            <a:chOff x="4349973" y="3238667"/>
            <a:chExt cx="1213485" cy="400685"/>
          </a:xfrm>
        </p:grpSpPr>
        <p:pic>
          <p:nvPicPr>
            <p:cNvPr id="96" name="object 96" descr="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4496031" y="3403774"/>
              <a:ext cx="114305" cy="133356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349973" y="3321220"/>
              <a:ext cx="152407" cy="127006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4375374" y="3518081"/>
              <a:ext cx="139707" cy="120656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616687" y="3289469"/>
              <a:ext cx="603280" cy="165108"/>
            </a:xfrm>
            <a:prstGeom prst="rect">
              <a:avLst/>
            </a:prstGeom>
          </p:spPr>
        </p:pic>
        <p:pic>
          <p:nvPicPr>
            <p:cNvPr id="100" name="object 100" descr="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4730992" y="3441877"/>
              <a:ext cx="120656" cy="88904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4654788" y="3511731"/>
              <a:ext cx="107955" cy="88904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200918" y="3238667"/>
              <a:ext cx="107955" cy="114305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5327923" y="3346622"/>
              <a:ext cx="114305" cy="95254"/>
            </a:xfrm>
            <a:prstGeom prst="rect">
              <a:avLst/>
            </a:prstGeom>
          </p:spPr>
        </p:pic>
        <p:pic>
          <p:nvPicPr>
            <p:cNvPr id="104" name="object 104" descr="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5232669" y="3422825"/>
              <a:ext cx="114305" cy="107955"/>
            </a:xfrm>
            <a:prstGeom prst="rect">
              <a:avLst/>
            </a:prstGeom>
          </p:spPr>
        </p:pic>
        <p:pic>
          <p:nvPicPr>
            <p:cNvPr id="105" name="object 105" descr="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423178" y="3245017"/>
              <a:ext cx="139707" cy="127006"/>
            </a:xfrm>
            <a:prstGeom prst="rect">
              <a:avLst/>
            </a:prstGeom>
          </p:spPr>
        </p:pic>
      </p:grpSp>
      <p:grpSp>
        <p:nvGrpSpPr>
          <p:cNvPr id="106" name="object 106" descr=""/>
          <p:cNvGrpSpPr/>
          <p:nvPr/>
        </p:nvGrpSpPr>
        <p:grpSpPr>
          <a:xfrm>
            <a:off x="5626389" y="3245017"/>
            <a:ext cx="400685" cy="191135"/>
            <a:chOff x="5626389" y="3245017"/>
            <a:chExt cx="400685" cy="191135"/>
          </a:xfrm>
        </p:grpSpPr>
        <p:pic>
          <p:nvPicPr>
            <p:cNvPr id="107" name="object 107" descr="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5708943" y="3245017"/>
              <a:ext cx="95254" cy="76203"/>
            </a:xfrm>
            <a:prstGeom prst="rect">
              <a:avLst/>
            </a:prstGeom>
          </p:spPr>
        </p:pic>
        <p:pic>
          <p:nvPicPr>
            <p:cNvPr id="108" name="object 108" descr="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5626389" y="3295819"/>
              <a:ext cx="304815" cy="139707"/>
            </a:xfrm>
            <a:prstGeom prst="rect">
              <a:avLst/>
            </a:prstGeom>
          </p:spPr>
        </p:pic>
        <p:pic>
          <p:nvPicPr>
            <p:cNvPr id="109" name="object 109" descr="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899453" y="3251367"/>
              <a:ext cx="127006" cy="114305"/>
            </a:xfrm>
            <a:prstGeom prst="rect">
              <a:avLst/>
            </a:prstGeom>
          </p:spPr>
        </p:pic>
      </p:grpSp>
      <p:pic>
        <p:nvPicPr>
          <p:cNvPr id="110" name="object 110" descr="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6159816" y="3264068"/>
            <a:ext cx="107955" cy="88904"/>
          </a:xfrm>
          <a:prstGeom prst="rect">
            <a:avLst/>
          </a:prstGeom>
        </p:spPr>
      </p:pic>
      <p:grpSp>
        <p:nvGrpSpPr>
          <p:cNvPr id="111" name="object 111" descr=""/>
          <p:cNvGrpSpPr/>
          <p:nvPr/>
        </p:nvGrpSpPr>
        <p:grpSpPr>
          <a:xfrm>
            <a:off x="6280472" y="3251367"/>
            <a:ext cx="743585" cy="527685"/>
            <a:chOff x="6280472" y="3251367"/>
            <a:chExt cx="743585" cy="527685"/>
          </a:xfrm>
        </p:grpSpPr>
        <p:pic>
          <p:nvPicPr>
            <p:cNvPr id="112" name="object 112" descr="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6350326" y="3251367"/>
              <a:ext cx="152407" cy="95254"/>
            </a:xfrm>
            <a:prstGeom prst="rect">
              <a:avLst/>
            </a:prstGeom>
          </p:spPr>
        </p:pic>
        <p:pic>
          <p:nvPicPr>
            <p:cNvPr id="113" name="object 113" descr="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6280472" y="3321220"/>
              <a:ext cx="158758" cy="120656"/>
            </a:xfrm>
            <a:prstGeom prst="rect">
              <a:avLst/>
            </a:prstGeom>
          </p:spPr>
        </p:pic>
        <p:pic>
          <p:nvPicPr>
            <p:cNvPr id="114" name="object 114" descr="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6528135" y="3333920"/>
              <a:ext cx="139707" cy="127006"/>
            </a:xfrm>
            <a:prstGeom prst="rect">
              <a:avLst/>
            </a:prstGeom>
          </p:spPr>
        </p:pic>
        <p:pic>
          <p:nvPicPr>
            <p:cNvPr id="115" name="object 115" descr="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6464632" y="3429175"/>
              <a:ext cx="69853" cy="82554"/>
            </a:xfrm>
            <a:prstGeom prst="rect">
              <a:avLst/>
            </a:prstGeom>
          </p:spPr>
        </p:pic>
        <p:pic>
          <p:nvPicPr>
            <p:cNvPr id="116" name="object 116" descr="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350326" y="3479978"/>
              <a:ext cx="336567" cy="158758"/>
            </a:xfrm>
            <a:prstGeom prst="rect">
              <a:avLst/>
            </a:prstGeom>
          </p:spPr>
        </p:pic>
        <p:pic>
          <p:nvPicPr>
            <p:cNvPr id="117" name="object 117" descr="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6394778" y="3619686"/>
              <a:ext cx="171458" cy="158758"/>
            </a:xfrm>
            <a:prstGeom prst="rect">
              <a:avLst/>
            </a:prstGeom>
          </p:spPr>
        </p:pic>
        <p:pic>
          <p:nvPicPr>
            <p:cNvPr id="118" name="object 118" descr="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6648791" y="3264068"/>
              <a:ext cx="101605" cy="88904"/>
            </a:xfrm>
            <a:prstGeom prst="rect">
              <a:avLst/>
            </a:prstGeom>
          </p:spPr>
        </p:pic>
        <p:pic>
          <p:nvPicPr>
            <p:cNvPr id="119" name="object 119" descr="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6674192" y="3403774"/>
              <a:ext cx="114305" cy="133356"/>
            </a:xfrm>
            <a:prstGeom prst="rect">
              <a:avLst/>
            </a:prstGeom>
          </p:spPr>
        </p:pic>
        <p:pic>
          <p:nvPicPr>
            <p:cNvPr id="120" name="object 120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794849" y="3302169"/>
              <a:ext cx="127006" cy="139707"/>
            </a:xfrm>
            <a:prstGeom prst="rect">
              <a:avLst/>
            </a:prstGeom>
          </p:spPr>
        </p:pic>
        <p:pic>
          <p:nvPicPr>
            <p:cNvPr id="121" name="object 121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909155" y="3257717"/>
              <a:ext cx="82554" cy="82554"/>
            </a:xfrm>
            <a:prstGeom prst="rect">
              <a:avLst/>
            </a:prstGeom>
          </p:spPr>
        </p:pic>
        <p:pic>
          <p:nvPicPr>
            <p:cNvPr id="122" name="object 122" descr="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6915505" y="3416475"/>
              <a:ext cx="107955" cy="120656"/>
            </a:xfrm>
            <a:prstGeom prst="rect">
              <a:avLst/>
            </a:prstGeom>
          </p:spPr>
        </p:pic>
      </p:grpSp>
      <p:grpSp>
        <p:nvGrpSpPr>
          <p:cNvPr id="123" name="object 123" descr=""/>
          <p:cNvGrpSpPr/>
          <p:nvPr/>
        </p:nvGrpSpPr>
        <p:grpSpPr>
          <a:xfrm>
            <a:off x="7004409" y="3219615"/>
            <a:ext cx="267335" cy="241935"/>
            <a:chOff x="7004409" y="3219615"/>
            <a:chExt cx="267335" cy="241935"/>
          </a:xfrm>
        </p:grpSpPr>
        <p:pic>
          <p:nvPicPr>
            <p:cNvPr id="124" name="object 124" descr="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7131417" y="3219615"/>
              <a:ext cx="139707" cy="139707"/>
            </a:xfrm>
            <a:prstGeom prst="rect">
              <a:avLst/>
            </a:prstGeom>
          </p:spPr>
        </p:pic>
        <p:pic>
          <p:nvPicPr>
            <p:cNvPr id="125" name="object 125" descr="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7004409" y="3340272"/>
              <a:ext cx="139707" cy="120656"/>
            </a:xfrm>
            <a:prstGeom prst="rect">
              <a:avLst/>
            </a:prstGeom>
          </p:spPr>
        </p:pic>
      </p:grpSp>
      <p:grpSp>
        <p:nvGrpSpPr>
          <p:cNvPr id="126" name="object 126" descr=""/>
          <p:cNvGrpSpPr/>
          <p:nvPr/>
        </p:nvGrpSpPr>
        <p:grpSpPr>
          <a:xfrm>
            <a:off x="7283824" y="3245017"/>
            <a:ext cx="203835" cy="184785"/>
            <a:chOff x="7283824" y="3245017"/>
            <a:chExt cx="203835" cy="184785"/>
          </a:xfrm>
        </p:grpSpPr>
        <p:pic>
          <p:nvPicPr>
            <p:cNvPr id="127" name="object 127" descr="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7353678" y="3245017"/>
              <a:ext cx="133356" cy="120656"/>
            </a:xfrm>
            <a:prstGeom prst="rect">
              <a:avLst/>
            </a:prstGeom>
          </p:spPr>
        </p:pic>
        <p:pic>
          <p:nvPicPr>
            <p:cNvPr id="128" name="object 128" descr="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7283824" y="3340272"/>
              <a:ext cx="101605" cy="88904"/>
            </a:xfrm>
            <a:prstGeom prst="rect">
              <a:avLst/>
            </a:prstGeom>
          </p:spPr>
        </p:pic>
      </p:grpSp>
      <p:pic>
        <p:nvPicPr>
          <p:cNvPr id="129" name="object 129" descr="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7321925" y="3511730"/>
            <a:ext cx="95254" cy="95254"/>
          </a:xfrm>
          <a:prstGeom prst="rect">
            <a:avLst/>
          </a:prstGeom>
        </p:spPr>
      </p:pic>
      <p:grpSp>
        <p:nvGrpSpPr>
          <p:cNvPr id="130" name="object 130" descr=""/>
          <p:cNvGrpSpPr/>
          <p:nvPr/>
        </p:nvGrpSpPr>
        <p:grpSpPr>
          <a:xfrm>
            <a:off x="7125065" y="3289469"/>
            <a:ext cx="1067435" cy="502284"/>
            <a:chOff x="7125065" y="3289469"/>
            <a:chExt cx="1067435" cy="502284"/>
          </a:xfrm>
        </p:grpSpPr>
        <p:pic>
          <p:nvPicPr>
            <p:cNvPr id="131" name="object 131" descr="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7506086" y="3321221"/>
              <a:ext cx="120656" cy="139707"/>
            </a:xfrm>
            <a:prstGeom prst="rect">
              <a:avLst/>
            </a:prstGeom>
          </p:spPr>
        </p:pic>
        <p:pic>
          <p:nvPicPr>
            <p:cNvPr id="132" name="object 132" descr="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7417181" y="3429176"/>
              <a:ext cx="101605" cy="95254"/>
            </a:xfrm>
            <a:prstGeom prst="rect">
              <a:avLst/>
            </a:prstGeom>
          </p:spPr>
        </p:pic>
        <p:pic>
          <p:nvPicPr>
            <p:cNvPr id="133" name="object 133" descr="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7594991" y="3289469"/>
              <a:ext cx="114305" cy="69853"/>
            </a:xfrm>
            <a:prstGeom prst="rect">
              <a:avLst/>
            </a:prstGeom>
          </p:spPr>
        </p:pic>
        <p:pic>
          <p:nvPicPr>
            <p:cNvPr id="134" name="object 134" descr="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7639442" y="3410126"/>
              <a:ext cx="127006" cy="139707"/>
            </a:xfrm>
            <a:prstGeom prst="rect">
              <a:avLst/>
            </a:prstGeom>
          </p:spPr>
        </p:pic>
        <p:pic>
          <p:nvPicPr>
            <p:cNvPr id="135" name="object 135" descr="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7550538" y="3518081"/>
              <a:ext cx="101605" cy="95254"/>
            </a:xfrm>
            <a:prstGeom prst="rect">
              <a:avLst/>
            </a:prstGeom>
          </p:spPr>
        </p:pic>
        <p:pic>
          <p:nvPicPr>
            <p:cNvPr id="136" name="object 136" descr="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7747398" y="3295819"/>
              <a:ext cx="203210" cy="152407"/>
            </a:xfrm>
            <a:prstGeom prst="rect">
              <a:avLst/>
            </a:prstGeom>
          </p:spPr>
        </p:pic>
        <p:pic>
          <p:nvPicPr>
            <p:cNvPr id="137" name="object 137" descr="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7804551" y="3511731"/>
              <a:ext cx="95254" cy="95254"/>
            </a:xfrm>
            <a:prstGeom prst="rect">
              <a:avLst/>
            </a:prstGeom>
          </p:spPr>
        </p:pic>
        <p:pic>
          <p:nvPicPr>
            <p:cNvPr id="138" name="object 138" descr="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7125065" y="3581584"/>
              <a:ext cx="692185" cy="209560"/>
            </a:xfrm>
            <a:prstGeom prst="rect">
              <a:avLst/>
            </a:prstGeom>
          </p:spPr>
        </p:pic>
        <p:pic>
          <p:nvPicPr>
            <p:cNvPr id="139" name="object 139" descr="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7988710" y="3321221"/>
              <a:ext cx="120656" cy="139707"/>
            </a:xfrm>
            <a:prstGeom prst="rect">
              <a:avLst/>
            </a:prstGeom>
          </p:spPr>
        </p:pic>
        <p:pic>
          <p:nvPicPr>
            <p:cNvPr id="140" name="object 140" descr="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7899806" y="3429176"/>
              <a:ext cx="101605" cy="95254"/>
            </a:xfrm>
            <a:prstGeom prst="rect">
              <a:avLst/>
            </a:prstGeom>
          </p:spPr>
        </p:pic>
        <p:pic>
          <p:nvPicPr>
            <p:cNvPr id="141" name="object 141" descr="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8077615" y="3289469"/>
              <a:ext cx="114305" cy="69853"/>
            </a:xfrm>
            <a:prstGeom prst="rect">
              <a:avLst/>
            </a:prstGeom>
          </p:spPr>
        </p:pic>
      </p:grpSp>
      <p:sp>
        <p:nvSpPr>
          <p:cNvPr id="142" name="object 142" descr=""/>
          <p:cNvSpPr txBox="1"/>
          <p:nvPr/>
        </p:nvSpPr>
        <p:spPr>
          <a:xfrm>
            <a:off x="264478" y="926796"/>
            <a:ext cx="22606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20">
                <a:solidFill>
                  <a:srgbClr val="595959"/>
                </a:solidFill>
                <a:latin typeface="Cambria"/>
                <a:cs typeface="Cambria"/>
              </a:rPr>
              <a:t>120k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43" name="object 143" descr=""/>
          <p:cNvSpPr txBox="1"/>
          <p:nvPr/>
        </p:nvSpPr>
        <p:spPr>
          <a:xfrm>
            <a:off x="264478" y="1244311"/>
            <a:ext cx="22606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20">
                <a:solidFill>
                  <a:srgbClr val="595959"/>
                </a:solidFill>
                <a:latin typeface="Cambria"/>
                <a:cs typeface="Cambria"/>
              </a:rPr>
              <a:t>100k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44" name="object 144" descr=""/>
          <p:cNvSpPr txBox="1"/>
          <p:nvPr/>
        </p:nvSpPr>
        <p:spPr>
          <a:xfrm>
            <a:off x="312497" y="1618804"/>
            <a:ext cx="284480" cy="136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>
                <a:solidFill>
                  <a:srgbClr val="727272"/>
                </a:solidFill>
                <a:latin typeface="Cambria"/>
                <a:cs typeface="Cambria"/>
              </a:rPr>
              <a:t>80k</a:t>
            </a:r>
            <a:r>
              <a:rPr dirty="0" sz="700" spc="190">
                <a:solidFill>
                  <a:srgbClr val="727272"/>
                </a:solidFill>
                <a:latin typeface="Cambria"/>
                <a:cs typeface="Cambria"/>
              </a:rPr>
              <a:t> </a:t>
            </a:r>
            <a:r>
              <a:rPr dirty="0" sz="700" spc="-100">
                <a:solidFill>
                  <a:srgbClr val="CCCCCC"/>
                </a:solidFill>
                <a:latin typeface="Cambria"/>
                <a:cs typeface="Cambria"/>
              </a:rPr>
              <a:t>—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45" name="object 145" descr=""/>
          <p:cNvSpPr txBox="1"/>
          <p:nvPr/>
        </p:nvSpPr>
        <p:spPr>
          <a:xfrm>
            <a:off x="311637" y="1987123"/>
            <a:ext cx="285750" cy="136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>
                <a:solidFill>
                  <a:srgbClr val="898989"/>
                </a:solidFill>
                <a:latin typeface="Cambria"/>
                <a:cs typeface="Cambria"/>
              </a:rPr>
              <a:t>60k</a:t>
            </a:r>
            <a:r>
              <a:rPr dirty="0" sz="700" spc="195">
                <a:solidFill>
                  <a:srgbClr val="898989"/>
                </a:solidFill>
                <a:latin typeface="Cambria"/>
                <a:cs typeface="Cambria"/>
              </a:rPr>
              <a:t> </a:t>
            </a:r>
            <a:r>
              <a:rPr dirty="0" sz="700" spc="-95">
                <a:solidFill>
                  <a:srgbClr val="CCCCCC"/>
                </a:solidFill>
                <a:latin typeface="Cambria"/>
                <a:cs typeface="Cambria"/>
              </a:rPr>
              <a:t>—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46" name="object 146" descr=""/>
          <p:cNvSpPr txBox="1"/>
          <p:nvPr/>
        </p:nvSpPr>
        <p:spPr>
          <a:xfrm>
            <a:off x="314035" y="2355442"/>
            <a:ext cx="178435" cy="136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-25">
                <a:solidFill>
                  <a:srgbClr val="898989"/>
                </a:solidFill>
                <a:latin typeface="Cambria"/>
                <a:cs typeface="Cambria"/>
              </a:rPr>
              <a:t>40k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47" name="object 147" descr=""/>
          <p:cNvSpPr txBox="1"/>
          <p:nvPr/>
        </p:nvSpPr>
        <p:spPr>
          <a:xfrm>
            <a:off x="311684" y="2723761"/>
            <a:ext cx="180975" cy="136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00" spc="-25">
                <a:solidFill>
                  <a:srgbClr val="595959"/>
                </a:solidFill>
                <a:latin typeface="Cambria"/>
                <a:cs typeface="Cambria"/>
              </a:rPr>
              <a:t>20k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148" name="object 148" descr=""/>
          <p:cNvSpPr txBox="1"/>
          <p:nvPr/>
        </p:nvSpPr>
        <p:spPr>
          <a:xfrm>
            <a:off x="846458" y="3225614"/>
            <a:ext cx="76200" cy="14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50">
                <a:solidFill>
                  <a:srgbClr val="646464"/>
                </a:solidFill>
                <a:latin typeface="Calibri"/>
                <a:cs typeface="Calibri"/>
              </a:rPr>
              <a:t>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9" name="object 149" descr=""/>
          <p:cNvSpPr txBox="1"/>
          <p:nvPr/>
        </p:nvSpPr>
        <p:spPr>
          <a:xfrm>
            <a:off x="1478705" y="3492680"/>
            <a:ext cx="15938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25">
                <a:solidFill>
                  <a:srgbClr val="5B5B5B"/>
                </a:solidFill>
                <a:latin typeface="Arial MT"/>
                <a:cs typeface="Arial MT"/>
              </a:rPr>
              <a:t>b*’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50" name="object 150" descr=""/>
          <p:cNvSpPr txBox="1"/>
          <p:nvPr/>
        </p:nvSpPr>
        <p:spPr>
          <a:xfrm>
            <a:off x="1932943" y="3270418"/>
            <a:ext cx="14541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25">
                <a:solidFill>
                  <a:srgbClr val="5B5B5B"/>
                </a:solidFill>
                <a:latin typeface="Arial MT"/>
                <a:cs typeface="Arial MT"/>
              </a:rPr>
              <a:t>qb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51" name="object 151"/>
          <p:cNvSpPr txBox="1">
            <a:spLocks noGrp="1"/>
          </p:cNvSpPr>
          <p:nvPr>
            <p:ph type="title"/>
          </p:nvPr>
        </p:nvSpPr>
        <p:spPr>
          <a:xfrm>
            <a:off x="2992332" y="40219"/>
            <a:ext cx="2962910" cy="51498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5">
                <a:solidFill>
                  <a:srgbClr val="821CD4"/>
                </a:solidFill>
                <a:latin typeface="Cambria"/>
                <a:cs typeface="Cambria"/>
              </a:rPr>
              <a:t>Road</a:t>
            </a:r>
            <a:r>
              <a:rPr dirty="0" sz="3200" spc="-40">
                <a:solidFill>
                  <a:srgbClr val="821CD4"/>
                </a:solidFill>
                <a:latin typeface="Cambria"/>
                <a:cs typeface="Cambria"/>
              </a:rPr>
              <a:t> Users</a:t>
            </a:r>
            <a:r>
              <a:rPr dirty="0" sz="3200" spc="-125">
                <a:solidFill>
                  <a:srgbClr val="821CD4"/>
                </a:solidFill>
                <a:latin typeface="Cambria"/>
                <a:cs typeface="Cambria"/>
              </a:rPr>
              <a:t> </a:t>
            </a:r>
            <a:r>
              <a:rPr dirty="0" sz="3200" spc="-80">
                <a:solidFill>
                  <a:srgbClr val="821CD4"/>
                </a:solidFill>
                <a:latin typeface="Cambria"/>
                <a:cs typeface="Cambria"/>
              </a:rPr>
              <a:t>Killed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52" name="object 152" descr=""/>
          <p:cNvSpPr txBox="1"/>
          <p:nvPr/>
        </p:nvSpPr>
        <p:spPr>
          <a:xfrm>
            <a:off x="4298250" y="3156112"/>
            <a:ext cx="8318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50">
                <a:solidFill>
                  <a:srgbClr val="676767"/>
                </a:solidFill>
                <a:latin typeface="Arial MT"/>
                <a:cs typeface="Arial MT"/>
              </a:rPr>
              <a:t>b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53" name="object 153" descr=""/>
          <p:cNvSpPr txBox="1"/>
          <p:nvPr/>
        </p:nvSpPr>
        <p:spPr>
          <a:xfrm>
            <a:off x="4255329" y="3956077"/>
            <a:ext cx="46926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8ECFFF"/>
                </a:solidFill>
                <a:latin typeface="Cambria"/>
                <a:cs typeface="Cambria"/>
              </a:rPr>
              <a:t>States</a:t>
            </a:r>
            <a:r>
              <a:rPr dirty="0" sz="800" spc="20">
                <a:solidFill>
                  <a:srgbClr val="8ECFFF"/>
                </a:solidFill>
                <a:latin typeface="Cambria"/>
                <a:cs typeface="Cambria"/>
              </a:rPr>
              <a:t> </a:t>
            </a:r>
            <a:r>
              <a:rPr dirty="0" sz="800" spc="-30">
                <a:solidFill>
                  <a:srgbClr val="AFE8FF"/>
                </a:solidFill>
                <a:latin typeface="Cambria"/>
                <a:cs typeface="Cambria"/>
              </a:rPr>
              <a:t>UTs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4" name="object 154" descr=""/>
          <p:cNvSpPr txBox="1"/>
          <p:nvPr/>
        </p:nvSpPr>
        <p:spPr>
          <a:xfrm>
            <a:off x="6717724" y="3156112"/>
            <a:ext cx="7874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-50">
                <a:solidFill>
                  <a:srgbClr val="626262"/>
                </a:solidFill>
                <a:latin typeface="Arial MT"/>
                <a:cs typeface="Arial MT"/>
              </a:rPr>
              <a:t>b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55" name="object 155" descr=""/>
          <p:cNvSpPr txBox="1"/>
          <p:nvPr/>
        </p:nvSpPr>
        <p:spPr>
          <a:xfrm>
            <a:off x="1988555" y="4848298"/>
            <a:ext cx="585597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892426"/>
                </a:solidFill>
                <a:latin typeface="Calibri"/>
                <a:cs typeface="Calibri"/>
              </a:rPr>
              <a:t>Road</a:t>
            </a:r>
            <a:r>
              <a:rPr dirty="0" sz="1700" spc="-40">
                <a:solidFill>
                  <a:srgbClr val="89242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92466"/>
                </a:solidFill>
                <a:latin typeface="Calibri"/>
                <a:cs typeface="Calibri"/>
              </a:rPr>
              <a:t>User</a:t>
            </a:r>
            <a:r>
              <a:rPr dirty="0" sz="1700" spc="-100">
                <a:solidFill>
                  <a:srgbClr val="89246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92426"/>
                </a:solidFill>
                <a:latin typeface="Calibri"/>
                <a:cs typeface="Calibri"/>
              </a:rPr>
              <a:t>Category </a:t>
            </a:r>
            <a:r>
              <a:rPr dirty="0" sz="1700">
                <a:solidFill>
                  <a:srgbClr val="9C6E6B"/>
                </a:solidFill>
                <a:latin typeface="Calibri"/>
                <a:cs typeface="Calibri"/>
              </a:rPr>
              <a:t>with</a:t>
            </a:r>
            <a:r>
              <a:rPr dirty="0" sz="1700" spc="-60">
                <a:solidFill>
                  <a:srgbClr val="9C6E6B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92466"/>
                </a:solidFill>
                <a:latin typeface="Calibri"/>
                <a:cs typeface="Calibri"/>
              </a:rPr>
              <a:t>Highest</a:t>
            </a:r>
            <a:r>
              <a:rPr dirty="0" sz="1700" spc="55">
                <a:solidFill>
                  <a:srgbClr val="89246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92426"/>
                </a:solidFill>
                <a:latin typeface="Calibri"/>
                <a:cs typeface="Calibri"/>
              </a:rPr>
              <a:t>number</a:t>
            </a:r>
            <a:r>
              <a:rPr dirty="0" sz="1700" spc="-15">
                <a:solidFill>
                  <a:srgbClr val="892426"/>
                </a:solidFill>
                <a:latin typeface="Calibri"/>
                <a:cs typeface="Calibri"/>
              </a:rPr>
              <a:t> </a:t>
            </a:r>
            <a:r>
              <a:rPr dirty="0" sz="1700" spc="-35">
                <a:solidFill>
                  <a:srgbClr val="892426"/>
                </a:solidFill>
                <a:latin typeface="Calibri"/>
                <a:cs typeface="Calibri"/>
              </a:rPr>
              <a:t>of</a:t>
            </a:r>
            <a:r>
              <a:rPr dirty="0" sz="1700" spc="-65">
                <a:solidFill>
                  <a:srgbClr val="892426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92426"/>
                </a:solidFill>
                <a:latin typeface="Calibri"/>
                <a:cs typeface="Calibri"/>
              </a:rPr>
              <a:t>deaths:</a:t>
            </a:r>
            <a:r>
              <a:rPr dirty="0" sz="1700" spc="90">
                <a:solidFill>
                  <a:srgbClr val="892426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892426"/>
                </a:solidFill>
                <a:latin typeface="Calibri"/>
                <a:cs typeface="Calibri"/>
              </a:rPr>
              <a:t>Two</a:t>
            </a:r>
            <a:r>
              <a:rPr dirty="0" sz="1700" spc="-5">
                <a:solidFill>
                  <a:srgbClr val="892426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892426"/>
                </a:solidFill>
                <a:latin typeface="Calibri"/>
                <a:cs typeface="Calibri"/>
              </a:rPr>
              <a:t>Wheelers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6" name="object 156" descr=""/>
          <p:cNvSpPr txBox="1"/>
          <p:nvPr/>
        </p:nvSpPr>
        <p:spPr>
          <a:xfrm>
            <a:off x="8444879" y="984830"/>
            <a:ext cx="525145" cy="1816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20">
                <a:solidFill>
                  <a:srgbClr val="6E704D"/>
                </a:solidFill>
                <a:latin typeface="Cambria"/>
                <a:cs typeface="Cambria"/>
              </a:rPr>
              <a:t>Measures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7" name="object 157" descr=""/>
          <p:cNvSpPr txBox="1"/>
          <p:nvPr/>
        </p:nvSpPr>
        <p:spPr>
          <a:xfrm>
            <a:off x="8594104" y="1301993"/>
            <a:ext cx="72580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10">
                <a:solidFill>
                  <a:srgbClr val="595959"/>
                </a:solidFill>
                <a:latin typeface="Times New Roman"/>
                <a:cs typeface="Times New Roman"/>
              </a:rPr>
              <a:t>Cars,faxis,\fans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8" name="object 158" descr=""/>
          <p:cNvSpPr txBox="1"/>
          <p:nvPr/>
        </p:nvSpPr>
        <p:spPr>
          <a:xfrm>
            <a:off x="8589932" y="1606809"/>
            <a:ext cx="995680" cy="5359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20"/>
              </a:spcBef>
            </a:pPr>
            <a:r>
              <a:rPr dirty="0" sz="900" spc="-25">
                <a:solidFill>
                  <a:srgbClr val="7EB8E9"/>
                </a:solidFill>
                <a:latin typeface="Cambria"/>
                <a:cs typeface="Cambria"/>
              </a:rPr>
              <a:t>Auto</a:t>
            </a:r>
            <a:r>
              <a:rPr dirty="0" sz="900" spc="-15">
                <a:solidFill>
                  <a:srgbClr val="7EB8E9"/>
                </a:solidFill>
                <a:latin typeface="Cambria"/>
                <a:cs typeface="Cambria"/>
              </a:rPr>
              <a:t> </a:t>
            </a:r>
            <a:r>
              <a:rPr dirty="0" sz="900" spc="-10">
                <a:solidFill>
                  <a:srgbClr val="599CD4"/>
                </a:solidFill>
                <a:latin typeface="Cambria"/>
                <a:cs typeface="Cambria"/>
              </a:rPr>
              <a:t>Rickshaws</a:t>
            </a:r>
            <a:endParaRPr sz="900">
              <a:latin typeface="Cambria"/>
              <a:cs typeface="Cambria"/>
            </a:endParaRPr>
          </a:p>
          <a:p>
            <a:pPr marL="12700" marR="5080" indent="1905">
              <a:lnSpc>
                <a:spcPts val="1050"/>
              </a:lnSpc>
              <a:spcBef>
                <a:spcPts val="830"/>
              </a:spcBef>
            </a:pPr>
            <a:r>
              <a:rPr dirty="0" sz="950" spc="-40">
                <a:solidFill>
                  <a:srgbClr val="595959"/>
                </a:solidFill>
                <a:latin typeface="Calibri"/>
                <a:cs typeface="Calibri"/>
              </a:rPr>
              <a:t>Other</a:t>
            </a:r>
            <a:r>
              <a:rPr dirty="0" sz="95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950" spc="-30">
                <a:solidFill>
                  <a:srgbClr val="9ED1FF"/>
                </a:solidFill>
                <a:latin typeface="Calibri"/>
                <a:cs typeface="Calibri"/>
              </a:rPr>
              <a:t>Hon</a:t>
            </a:r>
            <a:r>
              <a:rPr dirty="0" sz="950" spc="-5">
                <a:solidFill>
                  <a:srgbClr val="9ED1FF"/>
                </a:solidFill>
                <a:latin typeface="Calibri"/>
                <a:cs typeface="Calibri"/>
              </a:rPr>
              <a:t> </a:t>
            </a:r>
            <a:r>
              <a:rPr dirty="0" sz="950" spc="-30">
                <a:solidFill>
                  <a:srgbClr val="9ED1E9"/>
                </a:solidFill>
                <a:latin typeface="Calibri"/>
                <a:cs typeface="Calibri"/>
              </a:rPr>
              <a:t>Notorized</a:t>
            </a:r>
            <a:r>
              <a:rPr dirty="0" sz="950" spc="-10">
                <a:solidFill>
                  <a:srgbClr val="9ED1E9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7EB8E9"/>
                </a:solidFill>
                <a:latin typeface="Calibri"/>
                <a:cs typeface="Calibri"/>
              </a:rPr>
              <a:t>Vehicles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59" name="object 159" descr=""/>
          <p:cNvSpPr txBox="1"/>
          <p:nvPr/>
        </p:nvSpPr>
        <p:spPr>
          <a:xfrm>
            <a:off x="8597527" y="2222615"/>
            <a:ext cx="66992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>
                <a:solidFill>
                  <a:srgbClr val="7C7C7C"/>
                </a:solidFill>
                <a:latin typeface="Calibri"/>
                <a:cs typeface="Calibri"/>
              </a:rPr>
              <a:t>Two</a:t>
            </a:r>
            <a:r>
              <a:rPr dirty="0" sz="850" spc="-10">
                <a:solidFill>
                  <a:srgbClr val="7C7C7C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7EB8E9"/>
                </a:solidFill>
                <a:latin typeface="Calibri"/>
                <a:cs typeface="Calibri"/>
              </a:rPr>
              <a:t>Wheelers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60" name="object 160" descr=""/>
          <p:cNvSpPr txBox="1"/>
          <p:nvPr/>
        </p:nvSpPr>
        <p:spPr>
          <a:xfrm>
            <a:off x="8433235" y="2521080"/>
            <a:ext cx="56324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>
                <a:solidFill>
                  <a:srgbClr val="871F5D"/>
                </a:solidFill>
                <a:latin typeface="Cambria"/>
                <a:cs typeface="Cambria"/>
              </a:rPr>
              <a:t>M</a:t>
            </a:r>
            <a:r>
              <a:rPr dirty="0" sz="850" spc="415">
                <a:solidFill>
                  <a:srgbClr val="871F5D"/>
                </a:solidFill>
                <a:latin typeface="Cambria"/>
                <a:cs typeface="Cambria"/>
              </a:rPr>
              <a:t> </a:t>
            </a:r>
            <a:r>
              <a:rPr dirty="0" sz="850" spc="-10">
                <a:solidFill>
                  <a:srgbClr val="599CD4"/>
                </a:solidFill>
                <a:latin typeface="Cambria"/>
                <a:cs typeface="Cambria"/>
              </a:rPr>
              <a:t>Bicycles</a:t>
            </a:r>
            <a:endParaRPr sz="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4616687"/>
            <a:ext cx="9843006" cy="6985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057" y="1289115"/>
            <a:ext cx="9563591" cy="24956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7230" y="52743"/>
            <a:ext cx="4625340" cy="5073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50" spc="60">
                <a:solidFill>
                  <a:srgbClr val="0882C1"/>
                </a:solidFill>
              </a:rPr>
              <a:t>Pedestrians</a:t>
            </a:r>
            <a:r>
              <a:rPr dirty="0" sz="3150" spc="80">
                <a:solidFill>
                  <a:srgbClr val="0882C1"/>
                </a:solidFill>
              </a:rPr>
              <a:t> </a:t>
            </a:r>
            <a:r>
              <a:rPr dirty="0" sz="3150" spc="110">
                <a:solidFill>
                  <a:srgbClr val="0882C1"/>
                </a:solidFill>
              </a:rPr>
              <a:t>Killed</a:t>
            </a:r>
            <a:r>
              <a:rPr dirty="0" sz="3150" spc="-55">
                <a:solidFill>
                  <a:srgbClr val="0882C1"/>
                </a:solidFill>
              </a:rPr>
              <a:t> </a:t>
            </a:r>
            <a:r>
              <a:rPr dirty="0" sz="3150" i="1">
                <a:solidFill>
                  <a:srgbClr val="0882C1"/>
                </a:solidFill>
                <a:latin typeface="Calibri"/>
                <a:cs typeface="Calibri"/>
              </a:rPr>
              <a:t>:</a:t>
            </a:r>
            <a:r>
              <a:rPr dirty="0" sz="3150" spc="55" i="1">
                <a:solidFill>
                  <a:srgbClr val="0882C1"/>
                </a:solidFill>
                <a:latin typeface="Calibri"/>
                <a:cs typeface="Calibri"/>
              </a:rPr>
              <a:t> </a:t>
            </a:r>
            <a:r>
              <a:rPr dirty="0" sz="3150" spc="-10">
                <a:solidFill>
                  <a:srgbClr val="0882C1"/>
                </a:solidFill>
              </a:rPr>
              <a:t>Gender</a:t>
            </a:r>
            <a:endParaRPr sz="31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11405" y="675957"/>
            <a:ext cx="399478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DD3B3D"/>
                </a:solidFill>
                <a:latin typeface="Calibri"/>
                <a:cs typeface="Calibri"/>
              </a:rPr>
              <a:t>Highest</a:t>
            </a:r>
            <a:r>
              <a:rPr dirty="0" sz="1650" spc="190">
                <a:solidFill>
                  <a:srgbClr val="DD3B3D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DD3B3D"/>
                </a:solidFill>
                <a:latin typeface="Calibri"/>
                <a:cs typeface="Calibri"/>
              </a:rPr>
              <a:t>Number</a:t>
            </a:r>
            <a:r>
              <a:rPr dirty="0" sz="1650" spc="180">
                <a:solidFill>
                  <a:srgbClr val="DD3B3D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DD3B3D"/>
                </a:solidFill>
                <a:latin typeface="Calibri"/>
                <a:cs typeface="Calibri"/>
              </a:rPr>
              <a:t>Of</a:t>
            </a:r>
            <a:r>
              <a:rPr dirty="0" sz="1650" spc="170">
                <a:solidFill>
                  <a:srgbClr val="DD3B3D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DD3B3D"/>
                </a:solidFill>
                <a:latin typeface="Calibri"/>
                <a:cs typeface="Calibri"/>
              </a:rPr>
              <a:t>Pedestrians</a:t>
            </a:r>
            <a:r>
              <a:rPr dirty="0" sz="1650" spc="335">
                <a:solidFill>
                  <a:srgbClr val="DD3B3D"/>
                </a:solidFill>
                <a:latin typeface="Calibri"/>
                <a:cs typeface="Calibri"/>
              </a:rPr>
              <a:t> </a:t>
            </a:r>
            <a:r>
              <a:rPr dirty="0" sz="1650" spc="50">
                <a:solidFill>
                  <a:srgbClr val="DD3B3D"/>
                </a:solidFill>
                <a:latin typeface="Calibri"/>
                <a:cs typeface="Calibri"/>
              </a:rPr>
              <a:t>Killed</a:t>
            </a:r>
            <a:r>
              <a:rPr dirty="0" sz="1650" spc="114">
                <a:solidFill>
                  <a:srgbClr val="DD3B3D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DD3B3D"/>
                </a:solidFill>
                <a:latin typeface="Calibri"/>
                <a:cs typeface="Calibri"/>
              </a:rPr>
              <a:t>:</a:t>
            </a:r>
            <a:r>
              <a:rPr dirty="0" sz="1650" spc="130">
                <a:solidFill>
                  <a:srgbClr val="DD3B3D"/>
                </a:solidFill>
                <a:latin typeface="Calibri"/>
                <a:cs typeface="Calibri"/>
              </a:rPr>
              <a:t> </a:t>
            </a:r>
            <a:r>
              <a:rPr dirty="0" sz="1650" spc="-20">
                <a:solidFill>
                  <a:srgbClr val="DD3B3D"/>
                </a:solidFill>
                <a:latin typeface="Calibri"/>
                <a:cs typeface="Calibri"/>
              </a:rPr>
              <a:t>Male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08992" y="3881461"/>
            <a:ext cx="1093470" cy="5803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0"/>
              </a:spcBef>
            </a:pPr>
            <a:r>
              <a:rPr dirty="0" sz="1250" spc="-30">
                <a:solidFill>
                  <a:srgbClr val="595959"/>
                </a:solidFill>
                <a:latin typeface="Calibri"/>
                <a:cs typeface="Calibri"/>
              </a:rPr>
              <a:t>Madhya</a:t>
            </a:r>
            <a:r>
              <a:rPr dirty="0" sz="1250" spc="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595959"/>
                </a:solidFill>
                <a:latin typeface="Calibri"/>
                <a:cs typeface="Calibri"/>
              </a:rPr>
              <a:t>Pradesh</a:t>
            </a:r>
            <a:endParaRPr sz="1250">
              <a:latin typeface="Calibri"/>
              <a:cs typeface="Calibri"/>
            </a:endParaRPr>
          </a:p>
          <a:p>
            <a:pPr algn="r" marR="5715">
              <a:lnSpc>
                <a:spcPct val="100000"/>
              </a:lnSpc>
              <a:spcBef>
                <a:spcPts val="1355"/>
              </a:spcBef>
            </a:pPr>
            <a:r>
              <a:rPr dirty="0" sz="1250" spc="-10">
                <a:solidFill>
                  <a:srgbClr val="595959"/>
                </a:solidFill>
                <a:latin typeface="Calibri"/>
                <a:cs typeface="Calibri"/>
              </a:rPr>
              <a:t>Rajasthan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89273" y="4884636"/>
            <a:ext cx="9969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5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933097" y="4884636"/>
            <a:ext cx="25209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30">
                <a:solidFill>
                  <a:srgbClr val="595959"/>
                </a:solidFill>
                <a:latin typeface="Arial MT"/>
                <a:cs typeface="Arial MT"/>
              </a:rPr>
              <a:t>10k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63058" y="4884636"/>
            <a:ext cx="24701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50">
                <a:solidFill>
                  <a:srgbClr val="595959"/>
                </a:solidFill>
                <a:latin typeface="Arial MT"/>
                <a:cs typeface="Arial MT"/>
              </a:rPr>
              <a:t>20k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87258" y="5214853"/>
            <a:ext cx="181610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Sum([Pedestrian</a:t>
            </a:r>
            <a:r>
              <a:rPr dirty="0" sz="1200" spc="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dirty="0" sz="1200" spc="9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Male]),</a:t>
            </a:r>
            <a:r>
              <a:rPr dirty="0" sz="1200" spc="23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1F1F1F"/>
                </a:solidFill>
                <a:latin typeface="Calibri"/>
                <a:cs typeface="Calibri"/>
              </a:rPr>
              <a:t>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162553" y="5214853"/>
            <a:ext cx="139446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solidFill>
                  <a:srgbClr val="1F1F1F"/>
                </a:solidFill>
                <a:latin typeface="Calibri"/>
                <a:cs typeface="Calibri"/>
              </a:rPr>
              <a:t>Pedestrian</a:t>
            </a:r>
            <a:r>
              <a:rPr dirty="0" sz="1200" spc="17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dirty="0" sz="1200" spc="4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Calibri"/>
                <a:cs typeface="Calibri"/>
              </a:rPr>
              <a:t>Female])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84257" y="4890810"/>
            <a:ext cx="254000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25">
                <a:solidFill>
                  <a:srgbClr val="595959"/>
                </a:solidFill>
                <a:latin typeface="Calibri"/>
                <a:cs typeface="Calibri"/>
              </a:rPr>
              <a:t>30k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122" y="4362674"/>
            <a:ext cx="6343976" cy="450873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958899" y="2876698"/>
            <a:ext cx="6888480" cy="864235"/>
            <a:chOff x="958899" y="2876698"/>
            <a:chExt cx="6888480" cy="864235"/>
          </a:xfrm>
        </p:grpSpPr>
        <p:sp>
          <p:nvSpPr>
            <p:cNvPr id="4" name="object 4" descr=""/>
            <p:cNvSpPr/>
            <p:nvPr/>
          </p:nvSpPr>
          <p:spPr>
            <a:xfrm>
              <a:off x="1526194" y="3042018"/>
              <a:ext cx="6321425" cy="0"/>
            </a:xfrm>
            <a:custGeom>
              <a:avLst/>
              <a:gdLst/>
              <a:ahLst/>
              <a:cxnLst/>
              <a:rect l="l" t="t" r="r" b="b"/>
              <a:pathLst>
                <a:path w="6321425" h="0">
                  <a:moveTo>
                    <a:pt x="0" y="0"/>
                  </a:moveTo>
                  <a:lnTo>
                    <a:pt x="6321113" y="0"/>
                  </a:lnTo>
                </a:path>
              </a:pathLst>
            </a:custGeom>
            <a:ln w="14817">
              <a:solidFill>
                <a:srgbClr val="A0445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0499" y="2952901"/>
              <a:ext cx="3670489" cy="27306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0781" y="3454577"/>
              <a:ext cx="1314517" cy="28576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313" y="3245017"/>
              <a:ext cx="4165813" cy="27306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2371" y="3422826"/>
              <a:ext cx="431822" cy="24766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47045" y="3238667"/>
              <a:ext cx="1924149" cy="27941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8899" y="3429176"/>
              <a:ext cx="946198" cy="27941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51155" y="3492679"/>
              <a:ext cx="222261" cy="19686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25824" y="3499029"/>
              <a:ext cx="215911" cy="18415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88357" y="2876698"/>
              <a:ext cx="971599" cy="16510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3900" y="3486329"/>
              <a:ext cx="222261" cy="20321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45722" y="3460928"/>
              <a:ext cx="196860" cy="18415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656249" y="2023825"/>
            <a:ext cx="196850" cy="25971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Sen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56249" y="1511721"/>
            <a:ext cx="196850" cy="3067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363636"/>
                </a:solidFill>
                <a:latin typeface="Times New Roman"/>
                <a:cs typeface="Times New Roman"/>
              </a:rPr>
              <a:t>,</a:t>
            </a:r>
            <a:r>
              <a:rPr dirty="0" sz="1200" spc="-5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2.</a:t>
            </a:r>
            <a:r>
              <a:rPr dirty="0" sz="1200" spc="-1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.,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11236" y="2863996"/>
            <a:ext cx="457223" cy="260363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1236" y="1054154"/>
            <a:ext cx="463573" cy="18415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612589" y="624801"/>
            <a:ext cx="149161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solidFill>
                  <a:srgbClr val="3F3F3F"/>
                </a:solidFill>
                <a:latin typeface="Calibri"/>
                <a:cs typeface="Calibri"/>
              </a:rPr>
              <a:t>Age</a:t>
            </a:r>
            <a:r>
              <a:rPr dirty="0" sz="1550" spc="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3F3F3F"/>
                </a:solidFill>
                <a:latin typeface="Calibri"/>
                <a:cs typeface="Calibri"/>
              </a:rPr>
              <a:t>Groups</a:t>
            </a:r>
            <a:r>
              <a:rPr dirty="0" sz="1550" spc="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3F3F3F"/>
                </a:solidFill>
                <a:latin typeface="Calibri"/>
                <a:cs typeface="Calibri"/>
              </a:rPr>
              <a:t>Killed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96697" y="1570648"/>
            <a:ext cx="186055" cy="248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-225">
                <a:solidFill>
                  <a:srgbClr val="595959"/>
                </a:solidFill>
                <a:latin typeface="Courier New"/>
                <a:cs typeface="Courier New"/>
              </a:rPr>
              <a:t>4k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011114" y="2262304"/>
            <a:ext cx="173355" cy="226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80">
                <a:solidFill>
                  <a:srgbClr val="595959"/>
                </a:solidFill>
                <a:latin typeface="Arial MT"/>
                <a:cs typeface="Arial MT"/>
              </a:rPr>
              <a:t>2k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963004" y="244489"/>
            <a:ext cx="2921000" cy="4260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30">
                <a:solidFill>
                  <a:srgbClr val="2336BF"/>
                </a:solidFill>
              </a:rPr>
              <a:t>Pedestrian</a:t>
            </a:r>
            <a:r>
              <a:rPr dirty="0" sz="2600" spc="-60">
                <a:solidFill>
                  <a:srgbClr val="2336BF"/>
                </a:solidFill>
              </a:rPr>
              <a:t> </a:t>
            </a:r>
            <a:r>
              <a:rPr dirty="0" sz="2600">
                <a:solidFill>
                  <a:srgbClr val="2336BF"/>
                </a:solidFill>
              </a:rPr>
              <a:t>Killed</a:t>
            </a:r>
            <a:r>
              <a:rPr dirty="0" sz="2600" spc="-140">
                <a:solidFill>
                  <a:srgbClr val="2336BF"/>
                </a:solidFill>
              </a:rPr>
              <a:t> </a:t>
            </a:r>
            <a:r>
              <a:rPr dirty="0" sz="2600" spc="60">
                <a:solidFill>
                  <a:srgbClr val="2336BF"/>
                </a:solidFill>
              </a:rPr>
              <a:t>:</a:t>
            </a:r>
            <a:r>
              <a:rPr dirty="0" sz="2600" spc="-210">
                <a:solidFill>
                  <a:srgbClr val="2336BF"/>
                </a:solidFill>
              </a:rPr>
              <a:t> </a:t>
            </a:r>
            <a:r>
              <a:rPr dirty="0" sz="2600" spc="-30">
                <a:solidFill>
                  <a:srgbClr val="2336BF"/>
                </a:solidFill>
              </a:rPr>
              <a:t>Age</a:t>
            </a:r>
            <a:endParaRPr sz="2600"/>
          </a:p>
        </p:txBody>
      </p:sp>
      <p:sp>
        <p:nvSpPr>
          <p:cNvPr id="24" name="object 24" descr=""/>
          <p:cNvSpPr txBox="1"/>
          <p:nvPr/>
        </p:nvSpPr>
        <p:spPr>
          <a:xfrm>
            <a:off x="3925501" y="4027342"/>
            <a:ext cx="133794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solidFill>
                  <a:srgbClr val="333333"/>
                </a:solidFill>
                <a:latin typeface="Calibri"/>
                <a:cs typeface="Calibri"/>
              </a:rPr>
              <a:t>State-Uts-States-</a:t>
            </a:r>
            <a:r>
              <a:rPr dirty="0" sz="1200" spc="-25">
                <a:solidFill>
                  <a:srgbClr val="333333"/>
                </a:solidFill>
                <a:latin typeface="Calibri"/>
                <a:cs typeface="Calibri"/>
              </a:rPr>
              <a:t>Uts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964997" y="5073558"/>
            <a:ext cx="550608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DD3B3D"/>
                </a:solidFill>
                <a:latin typeface="Calibri"/>
                <a:cs typeface="Calibri"/>
              </a:rPr>
              <a:t>Age</a:t>
            </a:r>
            <a:r>
              <a:rPr dirty="0" sz="1650" spc="180">
                <a:solidFill>
                  <a:srgbClr val="DD3B3D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DD3B3D"/>
                </a:solidFill>
                <a:latin typeface="Calibri"/>
                <a:cs typeface="Calibri"/>
              </a:rPr>
              <a:t>Group</a:t>
            </a:r>
            <a:r>
              <a:rPr dirty="0" sz="1650" spc="185">
                <a:solidFill>
                  <a:srgbClr val="DD3B3D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DD3B3D"/>
                </a:solidFill>
                <a:latin typeface="Calibri"/>
                <a:cs typeface="Calibri"/>
              </a:rPr>
              <a:t>With</a:t>
            </a:r>
            <a:r>
              <a:rPr dirty="0" sz="1650" spc="190">
                <a:solidFill>
                  <a:srgbClr val="DD3B3D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DD3B3D"/>
                </a:solidFill>
                <a:latin typeface="Calibri"/>
                <a:cs typeface="Calibri"/>
              </a:rPr>
              <a:t>Highest</a:t>
            </a:r>
            <a:r>
              <a:rPr dirty="0" sz="1650" spc="150">
                <a:solidFill>
                  <a:srgbClr val="DD3B3D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DD3B3D"/>
                </a:solidFill>
                <a:latin typeface="Calibri"/>
                <a:cs typeface="Calibri"/>
              </a:rPr>
              <a:t>Number</a:t>
            </a:r>
            <a:r>
              <a:rPr dirty="0" sz="1650" spc="90">
                <a:solidFill>
                  <a:srgbClr val="DD3B3D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DD3B3D"/>
                </a:solidFill>
                <a:latin typeface="Calibri"/>
                <a:cs typeface="Calibri"/>
              </a:rPr>
              <a:t>nf</a:t>
            </a:r>
            <a:r>
              <a:rPr dirty="0" sz="1650" spc="380">
                <a:solidFill>
                  <a:srgbClr val="DD3B3D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DD3B3D"/>
                </a:solidFill>
                <a:latin typeface="Calibri"/>
                <a:cs typeface="Calibri"/>
              </a:rPr>
              <a:t>Pedestrians</a:t>
            </a:r>
            <a:r>
              <a:rPr dirty="0" sz="1650" spc="185">
                <a:solidFill>
                  <a:srgbClr val="DD3B3D"/>
                </a:solidFill>
                <a:latin typeface="Calibri"/>
                <a:cs typeface="Calibri"/>
              </a:rPr>
              <a:t> </a:t>
            </a:r>
            <a:r>
              <a:rPr dirty="0" sz="1650" spc="50">
                <a:solidFill>
                  <a:srgbClr val="DD3B3D"/>
                </a:solidFill>
                <a:latin typeface="Calibri"/>
                <a:cs typeface="Calibri"/>
              </a:rPr>
              <a:t>Killed</a:t>
            </a:r>
            <a:r>
              <a:rPr dirty="0" sz="1650" spc="85">
                <a:solidFill>
                  <a:srgbClr val="DD3B3D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DD3B3D"/>
                </a:solidFill>
                <a:latin typeface="Calibri"/>
                <a:cs typeface="Calibri"/>
              </a:rPr>
              <a:t>:</a:t>
            </a:r>
            <a:r>
              <a:rPr dirty="0" sz="1650" spc="95">
                <a:solidFill>
                  <a:srgbClr val="DD3B3D"/>
                </a:solidFill>
                <a:latin typeface="Calibri"/>
                <a:cs typeface="Calibri"/>
              </a:rPr>
              <a:t> </a:t>
            </a:r>
            <a:r>
              <a:rPr dirty="0" sz="1650" spc="-20">
                <a:solidFill>
                  <a:srgbClr val="DD3B3D"/>
                </a:solidFill>
                <a:latin typeface="Calibri"/>
                <a:cs typeface="Calibri"/>
              </a:rPr>
              <a:t>45-</a:t>
            </a:r>
            <a:r>
              <a:rPr dirty="0" sz="1650" spc="-25">
                <a:solidFill>
                  <a:srgbClr val="DD3B3D"/>
                </a:solidFill>
                <a:latin typeface="Calibri"/>
                <a:cs typeface="Calibri"/>
              </a:rPr>
              <a:t>60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947235" y="1100899"/>
            <a:ext cx="780415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10">
                <a:solidFill>
                  <a:srgbClr val="333333"/>
                </a:solidFill>
                <a:latin typeface="Calibri"/>
                <a:cs typeface="Calibri"/>
              </a:rPr>
              <a:t>Measures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932131" y="1422460"/>
            <a:ext cx="1374775" cy="84963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725"/>
              </a:spcBef>
            </a:pPr>
            <a:r>
              <a:rPr dirty="0" sz="1250" spc="85">
                <a:solidFill>
                  <a:srgbClr val="006480"/>
                </a:solidFill>
                <a:latin typeface="Cambria"/>
                <a:cs typeface="Cambria"/>
              </a:rPr>
              <a:t>—</a:t>
            </a:r>
            <a:r>
              <a:rPr dirty="0" sz="1250" spc="140">
                <a:solidFill>
                  <a:srgbClr val="006480"/>
                </a:solidFill>
                <a:latin typeface="Cambria"/>
                <a:cs typeface="Cambria"/>
              </a:rPr>
              <a:t>  </a:t>
            </a:r>
            <a:r>
              <a:rPr dirty="0" sz="1250" spc="-50">
                <a:solidFill>
                  <a:srgbClr val="595959"/>
                </a:solidFill>
                <a:latin typeface="Cambria"/>
                <a:cs typeface="Cambria"/>
              </a:rPr>
              <a:t>18-</a:t>
            </a:r>
            <a:r>
              <a:rPr dirty="0" sz="1250" spc="-25">
                <a:solidFill>
                  <a:srgbClr val="595959"/>
                </a:solidFill>
                <a:latin typeface="Cambria"/>
                <a:cs typeface="Cambria"/>
              </a:rPr>
              <a:t>25</a:t>
            </a:r>
            <a:endParaRPr sz="1250">
              <a:latin typeface="Cambria"/>
              <a:cs typeface="Cambria"/>
            </a:endParaRPr>
          </a:p>
          <a:p>
            <a:pPr marL="292100" marR="5080" indent="-280035">
              <a:lnSpc>
                <a:spcPct val="137800"/>
              </a:lnSpc>
              <a:spcBef>
                <a:spcPts val="60"/>
              </a:spcBef>
              <a:tabLst>
                <a:tab pos="288290" algn="l"/>
              </a:tabLst>
            </a:pPr>
            <a:r>
              <a:rPr dirty="0" sz="1300" spc="-50">
                <a:solidFill>
                  <a:srgbClr val="AC4D57"/>
                </a:solidFill>
                <a:latin typeface="Calibri"/>
                <a:cs typeface="Calibri"/>
              </a:rPr>
              <a:t>—</a:t>
            </a:r>
            <a:r>
              <a:rPr dirty="0" sz="1300">
                <a:solidFill>
                  <a:srgbClr val="AC4D57"/>
                </a:solidFill>
                <a:latin typeface="Calibri"/>
                <a:cs typeface="Calibri"/>
              </a:rPr>
              <a:t>	</a:t>
            </a:r>
            <a:r>
              <a:rPr dirty="0" sz="1300">
                <a:solidFill>
                  <a:srgbClr val="595959"/>
                </a:solidFill>
                <a:latin typeface="Calibri"/>
                <a:cs typeface="Calibri"/>
              </a:rPr>
              <a:t>Age</a:t>
            </a:r>
            <a:r>
              <a:rPr dirty="0" sz="1300" spc="-1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95959"/>
                </a:solidFill>
                <a:latin typeface="Calibri"/>
                <a:cs typeface="Calibri"/>
              </a:rPr>
              <a:t>Not</a:t>
            </a:r>
            <a:r>
              <a:rPr dirty="0" sz="1300" spc="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95959"/>
                </a:solidFill>
                <a:latin typeface="Calibri"/>
                <a:cs typeface="Calibri"/>
              </a:rPr>
              <a:t>Known </a:t>
            </a:r>
            <a:r>
              <a:rPr dirty="0" sz="1300">
                <a:solidFill>
                  <a:srgbClr val="595959"/>
                </a:solidFill>
                <a:latin typeface="Calibri"/>
                <a:cs typeface="Calibri"/>
              </a:rPr>
              <a:t>Senior</a:t>
            </a:r>
            <a:r>
              <a:rPr dirty="0" sz="1300" spc="16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95959"/>
                </a:solidFill>
                <a:latin typeface="Calibri"/>
                <a:cs typeface="Calibri"/>
              </a:rPr>
              <a:t>Citizens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4755" y="192803"/>
            <a:ext cx="3961129" cy="1282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06600">
              <a:lnSpc>
                <a:spcPct val="100000"/>
              </a:lnSpc>
              <a:spcBef>
                <a:spcPts val="105"/>
              </a:spcBef>
            </a:pPr>
            <a:r>
              <a:rPr dirty="0" sz="1500" spc="55">
                <a:solidFill>
                  <a:srgbClr val="3F3F3F"/>
                </a:solidFill>
                <a:latin typeface="Calibri"/>
                <a:cs typeface="Calibri"/>
              </a:rPr>
              <a:t>Police</a:t>
            </a:r>
            <a:r>
              <a:rPr dirty="0" sz="1500" spc="1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500" spc="10">
                <a:solidFill>
                  <a:srgbClr val="3F3F3F"/>
                </a:solidFill>
                <a:latin typeface="Calibri"/>
                <a:cs typeface="Calibri"/>
              </a:rPr>
              <a:t>Controlled</a:t>
            </a:r>
            <a:r>
              <a:rPr dirty="0" sz="1500" spc="26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3F3F3F"/>
                </a:solidFill>
                <a:latin typeface="Calibri"/>
                <a:cs typeface="Calibri"/>
              </a:rPr>
              <a:t>Areas</a:t>
            </a:r>
            <a:endParaRPr sz="1500">
              <a:latin typeface="Calibri"/>
              <a:cs typeface="Calibri"/>
            </a:endParaRPr>
          </a:p>
          <a:p>
            <a:pPr marL="12700" marR="2173605" indent="8890">
              <a:lnSpc>
                <a:spcPct val="102899"/>
              </a:lnSpc>
              <a:spcBef>
                <a:spcPts val="1789"/>
              </a:spcBef>
              <a:tabLst>
                <a:tab pos="1590040" algn="l"/>
              </a:tabLst>
            </a:pPr>
            <a:r>
              <a:rPr dirty="0" sz="1700" spc="-10">
                <a:solidFill>
                  <a:srgbClr val="525252"/>
                </a:solidFill>
                <a:latin typeface="Calibri"/>
                <a:cs typeface="Calibri"/>
              </a:rPr>
              <a:t>STATE</a:t>
            </a:r>
            <a:r>
              <a:rPr dirty="0" sz="1700" spc="-5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525252"/>
                </a:solidFill>
                <a:latin typeface="Calibri"/>
                <a:cs typeface="Calibri"/>
              </a:rPr>
              <a:t>WISE </a:t>
            </a:r>
            <a:r>
              <a:rPr dirty="0" sz="1700">
                <a:solidFill>
                  <a:srgbClr val="525252"/>
                </a:solidFill>
                <a:latin typeface="Calibri"/>
                <a:cs typeface="Calibri"/>
              </a:rPr>
              <a:t>DISTRIBUTION</a:t>
            </a:r>
            <a:r>
              <a:rPr dirty="0" sz="1700" spc="13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dirty="0" sz="1700" spc="-10">
                <a:solidFill>
                  <a:srgbClr val="525252"/>
                </a:solidFill>
                <a:latin typeface="Calibri"/>
                <a:cs typeface="Calibri"/>
              </a:rPr>
              <a:t>ACCIDENTS</a:t>
            </a:r>
            <a:r>
              <a:rPr dirty="0" sz="1700">
                <a:solidFill>
                  <a:srgbClr val="525252"/>
                </a:solidFill>
                <a:latin typeface="Calibri"/>
                <a:cs typeface="Calibri"/>
              </a:rPr>
              <a:t>	</a:t>
            </a:r>
            <a:r>
              <a:rPr dirty="0" sz="1700" spc="-35">
                <a:latin typeface="Calibri"/>
                <a:cs typeface="Calibri"/>
              </a:rPr>
              <a:t>\•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1018" y="2318575"/>
            <a:ext cx="1397635" cy="559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905">
              <a:lnSpc>
                <a:spcPct val="106100"/>
              </a:lnSpc>
              <a:spcBef>
                <a:spcPts val="95"/>
              </a:spcBef>
            </a:pPr>
            <a:r>
              <a:rPr dirty="0" sz="1650">
                <a:solidFill>
                  <a:srgbClr val="525252"/>
                </a:solidFill>
                <a:latin typeface="Calibri"/>
                <a:cs typeface="Calibri"/>
              </a:rPr>
              <a:t>TOTAL</a:t>
            </a:r>
            <a:r>
              <a:rPr dirty="0" sz="1650" spc="2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525252"/>
                </a:solidFill>
                <a:latin typeface="Calibri"/>
                <a:cs typeface="Calibri"/>
              </a:rPr>
              <a:t>NUMBER </a:t>
            </a:r>
            <a:r>
              <a:rPr dirty="0" sz="1650">
                <a:solidFill>
                  <a:srgbClr val="525252"/>
                </a:solidFill>
                <a:latin typeface="Calibri"/>
                <a:cs typeface="Calibri"/>
              </a:rPr>
              <a:t>OF</a:t>
            </a:r>
            <a:r>
              <a:rPr dirty="0" sz="1650" spc="1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525252"/>
                </a:solidFill>
                <a:latin typeface="Calibri"/>
                <a:cs typeface="Calibri"/>
              </a:rPr>
              <a:t>ACCIDENTS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72025" y="2600107"/>
            <a:ext cx="25400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35">
                <a:latin typeface="Calibri"/>
                <a:cs typeface="Calibri"/>
              </a:rPr>
              <a:t>^y'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64703" y="1550009"/>
            <a:ext cx="4031615" cy="1816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20" i="1">
                <a:solidFill>
                  <a:srgbClr val="797979"/>
                </a:solidFill>
                <a:latin typeface="Calibri"/>
                <a:cs typeface="Calibri"/>
              </a:rPr>
              <a:t>The </a:t>
            </a:r>
            <a:r>
              <a:rPr dirty="0" sz="1000">
                <a:solidFill>
                  <a:srgbClr val="797979"/>
                </a:solidFill>
                <a:latin typeface="Calibri"/>
                <a:cs typeface="Calibri"/>
              </a:rPr>
              <a:t>oota</a:t>
            </a:r>
            <a:r>
              <a:rPr dirty="0" sz="1000" spc="-65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898989"/>
                </a:solidFill>
                <a:latin typeface="Calibri"/>
                <a:cs typeface="Calibri"/>
              </a:rPr>
              <a:t>set</a:t>
            </a:r>
            <a:r>
              <a:rPr dirty="0" sz="1000" spc="-2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000" spc="-25" i="1">
                <a:solidFill>
                  <a:srgbClr val="797979"/>
                </a:solidFill>
                <a:latin typeface="Calibri"/>
                <a:cs typeface="Calibri"/>
              </a:rPr>
              <a:t>contains</a:t>
            </a:r>
            <a:r>
              <a:rPr dirty="0" sz="1000" spc="-10" i="1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797979"/>
                </a:solidFill>
                <a:latin typeface="Calibri"/>
                <a:cs typeface="Calibri"/>
              </a:rPr>
              <a:t>negative</a:t>
            </a:r>
            <a:r>
              <a:rPr dirty="0" sz="1000" spc="1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999999"/>
                </a:solidFill>
                <a:latin typeface="Calibri"/>
                <a:cs typeface="Calibri"/>
              </a:rPr>
              <a:t>or</a:t>
            </a:r>
            <a:r>
              <a:rPr dirty="0" sz="1000" spc="-40" i="1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dirty="0" sz="1000" spc="-10" i="1">
                <a:solidFill>
                  <a:srgbClr val="797979"/>
                </a:solidFill>
                <a:latin typeface="Calibri"/>
                <a:cs typeface="Calibri"/>
              </a:rPr>
              <a:t>zero</a:t>
            </a:r>
            <a:r>
              <a:rPr dirty="0" sz="1000" i="1">
                <a:solidFill>
                  <a:srgbClr val="797979"/>
                </a:solidFill>
                <a:latin typeface="Calibri"/>
                <a:cs typeface="Calibri"/>
              </a:rPr>
              <a:t> values</a:t>
            </a:r>
            <a:r>
              <a:rPr dirty="0" sz="1000" spc="20" i="1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898989"/>
                </a:solidFill>
                <a:latin typeface="Calibri"/>
                <a:cs typeface="Calibri"/>
              </a:rPr>
              <a:t>that</a:t>
            </a:r>
            <a:r>
              <a:rPr dirty="0" sz="1000" spc="-6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797979"/>
                </a:solidFill>
                <a:latin typeface="Calibri"/>
                <a:cs typeface="Calibri"/>
              </a:rPr>
              <a:t>cannot</a:t>
            </a:r>
            <a:r>
              <a:rPr dirty="0" sz="1000" spc="-5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797979"/>
                </a:solidFill>
                <a:latin typeface="Calibri"/>
                <a:cs typeface="Calibri"/>
              </a:rPr>
              <a:t>6e</a:t>
            </a:r>
            <a:r>
              <a:rPr dirty="0" sz="1000" spc="-65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1000" spc="-20" i="1">
                <a:solidFill>
                  <a:srgbClr val="797979"/>
                </a:solidFill>
                <a:latin typeface="Calibri"/>
                <a:cs typeface="Calibri"/>
              </a:rPr>
              <a:t>shown</a:t>
            </a:r>
            <a:r>
              <a:rPr dirty="0" sz="1000" spc="-5" i="1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898989"/>
                </a:solidFill>
                <a:latin typeface="Calibri"/>
                <a:cs typeface="Calibri"/>
              </a:rPr>
              <a:t>in</a:t>
            </a:r>
            <a:r>
              <a:rPr dirty="0" sz="1000" spc="-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000" spc="-30">
                <a:solidFill>
                  <a:srgbClr val="898989"/>
                </a:solidFill>
                <a:latin typeface="Calibri"/>
                <a:cs typeface="Calibri"/>
              </a:rPr>
              <a:t>this </a:t>
            </a:r>
            <a:r>
              <a:rPr dirty="0" sz="1000" spc="-10">
                <a:solidFill>
                  <a:srgbClr val="797979"/>
                </a:solidFill>
                <a:latin typeface="Calibri"/>
                <a:cs typeface="Calibri"/>
              </a:rPr>
              <a:t>cloud.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84234" y="2117657"/>
            <a:ext cx="1536700" cy="55181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40"/>
              </a:spcBef>
            </a:pPr>
            <a:r>
              <a:rPr dirty="0" sz="1700" spc="-35">
                <a:solidFill>
                  <a:srgbClr val="525252"/>
                </a:solidFill>
                <a:latin typeface="Calibri"/>
                <a:cs typeface="Calibri"/>
              </a:rPr>
              <a:t>NUMBER</a:t>
            </a:r>
            <a:r>
              <a:rPr dirty="0" sz="1700" spc="-1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525252"/>
                </a:solidFill>
                <a:latin typeface="Calibri"/>
                <a:cs typeface="Calibri"/>
              </a:rPr>
              <a:t>OF </a:t>
            </a:r>
            <a:r>
              <a:rPr dirty="0" sz="1700">
                <a:solidFill>
                  <a:srgbClr val="525252"/>
                </a:solidFill>
                <a:latin typeface="Calibri"/>
                <a:cs typeface="Calibri"/>
              </a:rPr>
              <a:t>PERSONS</a:t>
            </a:r>
            <a:r>
              <a:rPr dirty="0" sz="1700" spc="21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25252"/>
                </a:solidFill>
                <a:latin typeface="Calibri"/>
                <a:cs typeface="Calibri"/>
              </a:rPr>
              <a:t>KILLED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11733" y="3165462"/>
            <a:ext cx="2005330" cy="55181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4604" marR="5080" indent="-2540">
              <a:lnSpc>
                <a:spcPct val="102899"/>
              </a:lnSpc>
              <a:spcBef>
                <a:spcPts val="40"/>
              </a:spcBef>
            </a:pPr>
            <a:r>
              <a:rPr dirty="0" sz="1700" spc="-30">
                <a:solidFill>
                  <a:srgbClr val="525252"/>
                </a:solidFill>
                <a:latin typeface="Calibri"/>
                <a:cs typeface="Calibri"/>
              </a:rPr>
              <a:t>NUMBER</a:t>
            </a:r>
            <a:r>
              <a:rPr dirty="0" sz="1700" spc="1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25252"/>
                </a:solidFill>
                <a:latin typeface="Calibri"/>
                <a:cs typeface="Calibri"/>
              </a:rPr>
              <a:t>OF</a:t>
            </a:r>
            <a:r>
              <a:rPr dirty="0" sz="1700" spc="-6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25252"/>
                </a:solidFill>
                <a:latin typeface="Calibri"/>
                <a:cs typeface="Calibri"/>
              </a:rPr>
              <a:t>PERSONS </a:t>
            </a:r>
            <a:r>
              <a:rPr dirty="0" sz="1700" spc="-20">
                <a:solidFill>
                  <a:srgbClr val="525252"/>
                </a:solidFill>
                <a:latin typeface="Calibri"/>
                <a:cs typeface="Calibri"/>
              </a:rPr>
              <a:t>GRIEVIOUSLY</a:t>
            </a:r>
            <a:r>
              <a:rPr dirty="0" sz="1700" spc="2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25252"/>
                </a:solidFill>
                <a:latin typeface="Calibri"/>
                <a:cs typeface="Calibri"/>
              </a:rPr>
              <a:t>INJURED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25035" y="4437291"/>
            <a:ext cx="4728210" cy="9493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2150" spc="114">
                <a:solidFill>
                  <a:srgbClr val="595959"/>
                </a:solidFill>
                <a:latin typeface="Calibri"/>
                <a:cs typeface="Calibri"/>
              </a:rPr>
              <a:t>Number</a:t>
            </a:r>
            <a:r>
              <a:rPr dirty="0" sz="2150" spc="3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150" spc="10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dirty="0" sz="2150" spc="-11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150" spc="100">
                <a:solidFill>
                  <a:srgbClr val="595959"/>
                </a:solidFill>
                <a:latin typeface="Calibri"/>
                <a:cs typeface="Calibri"/>
              </a:rPr>
              <a:t>Persons</a:t>
            </a:r>
            <a:r>
              <a:rPr dirty="0" sz="2150" spc="-2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150" spc="70">
                <a:solidFill>
                  <a:srgbClr val="595959"/>
                </a:solidFill>
                <a:latin typeface="Calibri"/>
                <a:cs typeface="Calibri"/>
              </a:rPr>
              <a:t>Grieviously</a:t>
            </a:r>
            <a:r>
              <a:rPr dirty="0" sz="2150" spc="15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150" spc="70">
                <a:solidFill>
                  <a:srgbClr val="595959"/>
                </a:solidFill>
                <a:latin typeface="Calibri"/>
                <a:cs typeface="Calibri"/>
              </a:rPr>
              <a:t>Injured</a:t>
            </a:r>
            <a:endParaRPr sz="2150">
              <a:latin typeface="Calibri"/>
              <a:cs typeface="Calibri"/>
            </a:endParaRPr>
          </a:p>
          <a:p>
            <a:pPr algn="ctr" marR="8890">
              <a:lnSpc>
                <a:spcPct val="100000"/>
              </a:lnSpc>
              <a:spcBef>
                <a:spcPts val="95"/>
              </a:spcBef>
            </a:pPr>
            <a:r>
              <a:rPr dirty="0" sz="3800" spc="-10">
                <a:solidFill>
                  <a:srgbClr val="006480"/>
                </a:solidFill>
                <a:latin typeface="Calibri"/>
                <a:cs typeface="Calibri"/>
              </a:rPr>
              <a:t>10.6Sk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5602" y="2114658"/>
            <a:ext cx="2267066" cy="235597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3965" y="4400775"/>
            <a:ext cx="177809" cy="74933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83965" y="2419474"/>
            <a:ext cx="177809" cy="736637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240042" y="5165990"/>
            <a:ext cx="753110" cy="0"/>
          </a:xfrm>
          <a:custGeom>
            <a:avLst/>
            <a:gdLst/>
            <a:ahLst/>
            <a:cxnLst/>
            <a:rect l="l" t="t" r="r" b="b"/>
            <a:pathLst>
              <a:path w="753110" h="0">
                <a:moveTo>
                  <a:pt x="0" y="0"/>
                </a:moveTo>
                <a:lnTo>
                  <a:pt x="752725" y="0"/>
                </a:lnTo>
              </a:path>
            </a:pathLst>
          </a:custGeom>
          <a:ln w="3175">
            <a:solidFill>
              <a:srgbClr val="48484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96666" y="1911448"/>
            <a:ext cx="1079555" cy="64138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00">
                <a:solidFill>
                  <a:srgbClr val="790F0C"/>
                </a:solidFill>
              </a:rPr>
              <a:t>Highest</a:t>
            </a:r>
            <a:r>
              <a:rPr dirty="0" sz="2200" spc="180">
                <a:solidFill>
                  <a:srgbClr val="790F0C"/>
                </a:solidFill>
              </a:rPr>
              <a:t> </a:t>
            </a:r>
            <a:r>
              <a:rPr dirty="0" sz="2200">
                <a:solidFill>
                  <a:srgbClr val="790F0C"/>
                </a:solidFill>
              </a:rPr>
              <a:t>Number</a:t>
            </a:r>
            <a:r>
              <a:rPr dirty="0" sz="2200" spc="150">
                <a:solidFill>
                  <a:srgbClr val="790F0C"/>
                </a:solidFill>
              </a:rPr>
              <a:t> </a:t>
            </a:r>
            <a:r>
              <a:rPr dirty="0" sz="2200">
                <a:solidFill>
                  <a:srgbClr val="790F0C"/>
                </a:solidFill>
              </a:rPr>
              <a:t>Of</a:t>
            </a:r>
            <a:r>
              <a:rPr dirty="0" sz="2200" spc="85">
                <a:solidFill>
                  <a:srgbClr val="790F0C"/>
                </a:solidFill>
              </a:rPr>
              <a:t> </a:t>
            </a:r>
            <a:r>
              <a:rPr dirty="0" sz="2200">
                <a:solidFill>
                  <a:srgbClr val="790F0C"/>
                </a:solidFill>
              </a:rPr>
              <a:t>Minors</a:t>
            </a:r>
            <a:r>
              <a:rPr dirty="0" sz="2200" spc="140">
                <a:solidFill>
                  <a:srgbClr val="790F0C"/>
                </a:solidFill>
              </a:rPr>
              <a:t> </a:t>
            </a:r>
            <a:r>
              <a:rPr dirty="0" sz="2200" spc="50">
                <a:solidFill>
                  <a:srgbClr val="790F0C"/>
                </a:solidFill>
              </a:rPr>
              <a:t>Injured</a:t>
            </a:r>
            <a:r>
              <a:rPr dirty="0" sz="2200" spc="120">
                <a:solidFill>
                  <a:srgbClr val="790F0C"/>
                </a:solidFill>
              </a:rPr>
              <a:t> </a:t>
            </a:r>
            <a:r>
              <a:rPr dirty="0" sz="2200">
                <a:solidFill>
                  <a:srgbClr val="790F0C"/>
                </a:solidFill>
              </a:rPr>
              <a:t>:</a:t>
            </a:r>
            <a:r>
              <a:rPr dirty="0" sz="2200" spc="35">
                <a:solidFill>
                  <a:srgbClr val="790F0C"/>
                </a:solidFill>
              </a:rPr>
              <a:t> </a:t>
            </a:r>
            <a:r>
              <a:rPr dirty="0" sz="2200" spc="-10">
                <a:solidFill>
                  <a:srgbClr val="790F0C"/>
                </a:solidFill>
              </a:rPr>
              <a:t>AndhraPradesh</a:t>
            </a:r>
            <a:endParaRPr sz="2200"/>
          </a:p>
        </p:txBody>
      </p:sp>
      <p:sp>
        <p:nvSpPr>
          <p:cNvPr id="8" name="object 8" descr=""/>
          <p:cNvSpPr txBox="1"/>
          <p:nvPr/>
        </p:nvSpPr>
        <p:spPr>
          <a:xfrm>
            <a:off x="168604" y="1011819"/>
            <a:ext cx="2823845" cy="248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solidFill>
                  <a:srgbClr val="3F3F3F"/>
                </a:solidFill>
                <a:latin typeface="Calibri"/>
                <a:cs typeface="Calibri"/>
              </a:rPr>
              <a:t>Minors</a:t>
            </a:r>
            <a:r>
              <a:rPr dirty="0" sz="1450" spc="114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450" spc="60">
                <a:solidFill>
                  <a:srgbClr val="3F3F3F"/>
                </a:solidFill>
                <a:latin typeface="Calibri"/>
                <a:cs typeface="Calibri"/>
              </a:rPr>
              <a:t>Injured</a:t>
            </a:r>
            <a:r>
              <a:rPr dirty="0" sz="1450" spc="1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450" spc="75">
                <a:solidFill>
                  <a:srgbClr val="3F3F3F"/>
                </a:solidFill>
                <a:latin typeface="Calibri"/>
                <a:cs typeface="Calibri"/>
              </a:rPr>
              <a:t>across</a:t>
            </a:r>
            <a:r>
              <a:rPr dirty="0" sz="1450" spc="8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450" spc="55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dirty="0" sz="1450" spc="7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450" spc="55">
                <a:solidFill>
                  <a:srgbClr val="3F3F3F"/>
                </a:solidFill>
                <a:latin typeface="Calibri"/>
                <a:cs typeface="Calibri"/>
              </a:rPr>
              <a:t>country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70640" y="1394249"/>
            <a:ext cx="1231900" cy="4578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70">
              <a:lnSpc>
                <a:spcPct val="113300"/>
              </a:lnSpc>
              <a:spcBef>
                <a:spcPts val="95"/>
              </a:spcBef>
            </a:pPr>
            <a:r>
              <a:rPr dirty="0" sz="1250">
                <a:solidFill>
                  <a:srgbClr val="3F3F3F"/>
                </a:solidFill>
                <a:latin typeface="Calibri"/>
                <a:cs typeface="Calibri"/>
              </a:rPr>
              <a:t>State-Uts-</a:t>
            </a:r>
            <a:r>
              <a:rPr dirty="0" sz="1250" spc="35">
                <a:solidFill>
                  <a:srgbClr val="3F3F3F"/>
                </a:solidFill>
                <a:latin typeface="Calibri"/>
                <a:cs typeface="Calibri"/>
              </a:rPr>
              <a:t>States- </a:t>
            </a:r>
            <a:r>
              <a:rPr dirty="0" sz="1250" spc="-25">
                <a:solidFill>
                  <a:srgbClr val="3F3F3F"/>
                </a:solidFill>
                <a:latin typeface="Calibri"/>
                <a:cs typeface="Calibri"/>
              </a:rPr>
              <a:t>Uts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75511" y="4985712"/>
            <a:ext cx="157861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-10">
                <a:solidFill>
                  <a:srgbClr val="444444"/>
                </a:solidFill>
                <a:latin typeface="Calibri"/>
                <a:cs typeface="Calibri"/>
              </a:rPr>
              <a:t>OpenStreetMag</a:t>
            </a:r>
            <a:r>
              <a:rPr dirty="0" sz="1050" spc="2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444444"/>
                </a:solidFill>
                <a:latin typeface="Calibri"/>
                <a:cs typeface="Calibri"/>
              </a:rPr>
              <a:t>contributors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314152" y="4985712"/>
            <a:ext cx="97790" cy="188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-5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8444" y="273063"/>
            <a:ext cx="2654435" cy="266713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198306" y="229882"/>
            <a:ext cx="347345" cy="38735"/>
            <a:chOff x="7198306" y="229882"/>
            <a:chExt cx="347345" cy="38735"/>
          </a:xfrm>
        </p:grpSpPr>
        <p:sp>
          <p:nvSpPr>
            <p:cNvPr id="4" name="object 4" descr=""/>
            <p:cNvSpPr/>
            <p:nvPr/>
          </p:nvSpPr>
          <p:spPr>
            <a:xfrm>
              <a:off x="7198306" y="260998"/>
              <a:ext cx="347345" cy="0"/>
            </a:xfrm>
            <a:custGeom>
              <a:avLst/>
              <a:gdLst/>
              <a:ahLst/>
              <a:cxnLst/>
              <a:rect l="l" t="t" r="r" b="b"/>
              <a:pathLst>
                <a:path w="347345" h="0">
                  <a:moveTo>
                    <a:pt x="0" y="0"/>
                  </a:moveTo>
                  <a:lnTo>
                    <a:pt x="346727" y="0"/>
                  </a:lnTo>
                </a:path>
              </a:pathLst>
            </a:custGeom>
            <a:ln w="14817">
              <a:solidFill>
                <a:srgbClr val="0064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198306" y="237290"/>
              <a:ext cx="347345" cy="0"/>
            </a:xfrm>
            <a:custGeom>
              <a:avLst/>
              <a:gdLst/>
              <a:ahLst/>
              <a:cxnLst/>
              <a:rect l="l" t="t" r="r" b="b"/>
              <a:pathLst>
                <a:path w="347345" h="0">
                  <a:moveTo>
                    <a:pt x="0" y="0"/>
                  </a:moveTo>
                  <a:lnTo>
                    <a:pt x="346727" y="0"/>
                  </a:lnTo>
                </a:path>
              </a:pathLst>
            </a:custGeom>
            <a:ln w="14817">
              <a:solidFill>
                <a:srgbClr val="0064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339898" y="1469325"/>
            <a:ext cx="198120" cy="6845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65">
                <a:solidFill>
                  <a:srgbClr val="333333"/>
                </a:solidFill>
                <a:latin typeface="Arial MT"/>
                <a:cs typeface="Arial MT"/>
              </a:rPr>
              <a:t>States</a:t>
            </a:r>
            <a:r>
              <a:rPr dirty="0" sz="12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200" spc="-110">
                <a:solidFill>
                  <a:srgbClr val="333333"/>
                </a:solidFill>
                <a:latin typeface="Arial MT"/>
                <a:cs typeface="Arial MT"/>
              </a:rPr>
              <a:t>UTs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88075" y="5226318"/>
            <a:ext cx="1251585" cy="368935"/>
          </a:xfrm>
          <a:prstGeom prst="rect">
            <a:avLst/>
          </a:prstGeom>
          <a:solidFill>
            <a:srgbClr val="333333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Times New Roman"/>
              <a:cs typeface="Times New Roman"/>
            </a:endParaRPr>
          </a:p>
          <a:p>
            <a:pPr algn="ctr" marR="8890">
              <a:lnSpc>
                <a:spcPct val="100000"/>
              </a:lnSpc>
            </a:pPr>
            <a:r>
              <a:rPr dirty="0" sz="80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dirty="0" sz="800" spc="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FFFFFF"/>
                </a:solidFill>
                <a:latin typeface="Cambria"/>
                <a:cs typeface="Cambria"/>
              </a:rPr>
              <a:t>0I</a:t>
            </a:r>
            <a:r>
              <a:rPr dirty="0" sz="800" spc="2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7251" y="1282765"/>
            <a:ext cx="127006" cy="12700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70720" y="2543129"/>
            <a:ext cx="1820545" cy="55181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 indent="568325">
              <a:lnSpc>
                <a:spcPct val="102899"/>
              </a:lnSpc>
              <a:spcBef>
                <a:spcPts val="40"/>
              </a:spcBef>
            </a:pPr>
            <a:r>
              <a:rPr dirty="0" sz="1700">
                <a:solidFill>
                  <a:srgbClr val="2438EF"/>
                </a:solidFill>
                <a:latin typeface="Calibri"/>
                <a:cs typeface="Calibri"/>
              </a:rPr>
              <a:t>Cause</a:t>
            </a:r>
            <a:r>
              <a:rPr dirty="0" sz="1700" spc="90">
                <a:solidFill>
                  <a:srgbClr val="2438EF"/>
                </a:solidFill>
                <a:latin typeface="Calibri"/>
                <a:cs typeface="Calibri"/>
              </a:rPr>
              <a:t> </a:t>
            </a:r>
            <a:r>
              <a:rPr dirty="0" sz="1700" spc="-50">
                <a:solidFill>
                  <a:srgbClr val="2438EF"/>
                </a:solidFill>
                <a:latin typeface="Calibri"/>
                <a:cs typeface="Calibri"/>
              </a:rPr>
              <a:t>: </a:t>
            </a:r>
            <a:r>
              <a:rPr dirty="0" sz="1700" spc="50">
                <a:solidFill>
                  <a:srgbClr val="2438EF"/>
                </a:solidFill>
                <a:latin typeface="Calibri"/>
                <a:cs typeface="Calibri"/>
              </a:rPr>
              <a:t>Jumping</a:t>
            </a:r>
            <a:r>
              <a:rPr dirty="0" sz="1700" spc="35">
                <a:solidFill>
                  <a:srgbClr val="2438E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2438EF"/>
                </a:solidFill>
                <a:latin typeface="Calibri"/>
                <a:cs typeface="Calibri"/>
              </a:rPr>
              <a:t>Red</a:t>
            </a:r>
            <a:r>
              <a:rPr dirty="0" sz="1700" spc="65">
                <a:solidFill>
                  <a:srgbClr val="2438EF"/>
                </a:solidFill>
                <a:latin typeface="Calibri"/>
                <a:cs typeface="Calibri"/>
              </a:rPr>
              <a:t> </a:t>
            </a:r>
            <a:r>
              <a:rPr dirty="0" sz="1700" spc="45">
                <a:solidFill>
                  <a:srgbClr val="2438EF"/>
                </a:solidFill>
                <a:latin typeface="Calibri"/>
                <a:cs typeface="Calibri"/>
              </a:rPr>
              <a:t>Signal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08929" y="4219616"/>
            <a:ext cx="144526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A0280C"/>
                </a:solidFill>
                <a:latin typeface="Calibri"/>
                <a:cs typeface="Calibri"/>
              </a:rPr>
              <a:t>Highest</a:t>
            </a:r>
            <a:r>
              <a:rPr dirty="0" sz="1700" spc="-10">
                <a:solidFill>
                  <a:srgbClr val="A0280C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A0280C"/>
                </a:solidFill>
                <a:latin typeface="Calibri"/>
                <a:cs typeface="Calibri"/>
              </a:rPr>
              <a:t>:</a:t>
            </a:r>
            <a:r>
              <a:rPr dirty="0" sz="1700" spc="-65">
                <a:solidFill>
                  <a:srgbClr val="A0280C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A0280C"/>
                </a:solidFill>
                <a:latin typeface="Calibri"/>
                <a:cs typeface="Calibri"/>
              </a:rPr>
              <a:t>Punjab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402599" y="261775"/>
            <a:ext cx="342265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10">
                <a:solidFill>
                  <a:srgbClr val="595959"/>
                </a:solidFill>
                <a:latin typeface="Calibri"/>
                <a:cs typeface="Calibri"/>
              </a:rPr>
              <a:t>Total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983477" y="630094"/>
            <a:ext cx="755650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>
                <a:solidFill>
                  <a:srgbClr val="595959"/>
                </a:solidFill>
                <a:latin typeface="Calibri"/>
                <a:cs typeface="Calibri"/>
              </a:rPr>
              <a:t>Tamil</a:t>
            </a:r>
            <a:r>
              <a:rPr dirty="0" sz="1250" spc="-6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250" spc="-20">
                <a:solidFill>
                  <a:srgbClr val="595959"/>
                </a:solidFill>
                <a:latin typeface="Calibri"/>
                <a:cs typeface="Calibri"/>
              </a:rPr>
              <a:t>Nadu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263806" y="1010937"/>
            <a:ext cx="476884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10">
                <a:solidFill>
                  <a:srgbClr val="595959"/>
                </a:solidFill>
                <a:latin typeface="Calibri"/>
                <a:cs typeface="Calibri"/>
              </a:rPr>
              <a:t>Punjab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253607" y="1010937"/>
            <a:ext cx="236854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50">
                <a:solidFill>
                  <a:srgbClr val="595959"/>
                </a:solidFill>
                <a:latin typeface="Calibri"/>
                <a:cs typeface="Calibri"/>
              </a:rPr>
              <a:t>746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825271" y="1360381"/>
            <a:ext cx="915035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10">
                <a:solidFill>
                  <a:srgbClr val="595959"/>
                </a:solidFill>
                <a:latin typeface="Calibri"/>
                <a:cs typeface="Calibri"/>
              </a:rPr>
              <a:t>Uttar</a:t>
            </a:r>
            <a:r>
              <a:rPr dirty="0" sz="1250" spc="-3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595959"/>
                </a:solidFill>
                <a:latin typeface="Calibri"/>
                <a:cs typeface="Calibri"/>
              </a:rPr>
              <a:t>Pradesh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215225" y="1391780"/>
            <a:ext cx="236854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25">
                <a:solidFill>
                  <a:srgbClr val="595959"/>
                </a:solidFill>
                <a:latin typeface="Calibri"/>
                <a:cs typeface="Calibri"/>
              </a:rPr>
              <a:t>680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174900" y="1744400"/>
            <a:ext cx="56388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10">
                <a:solidFill>
                  <a:srgbClr val="595959"/>
                </a:solidFill>
                <a:latin typeface="Calibri"/>
                <a:cs typeface="Calibri"/>
              </a:rPr>
              <a:t>Haryana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056446" y="1744400"/>
            <a:ext cx="23431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r>
              <a:rPr dirty="0" sz="1200" spc="21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200" spc="-50">
                <a:solidFill>
                  <a:srgbClr val="595959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384462" y="2106368"/>
            <a:ext cx="35560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10">
                <a:solidFill>
                  <a:srgbClr val="595959"/>
                </a:solidFill>
                <a:latin typeface="Calibri"/>
                <a:cs typeface="Calibri"/>
              </a:rPr>
              <a:t>Delhi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011993" y="2106368"/>
            <a:ext cx="236854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50">
                <a:solidFill>
                  <a:srgbClr val="595959"/>
                </a:solidFill>
                <a:latin typeface="Calibri"/>
                <a:cs typeface="Calibri"/>
              </a:rPr>
              <a:t>320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293274" y="2477686"/>
            <a:ext cx="847090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24840" algn="l"/>
              </a:tabLst>
            </a:pPr>
            <a:r>
              <a:rPr dirty="0" sz="1150" spc="-10">
                <a:solidFill>
                  <a:srgbClr val="595959"/>
                </a:solidFill>
                <a:latin typeface="Calibri"/>
                <a:cs typeface="Calibri"/>
              </a:rPr>
              <a:t>Assam</a:t>
            </a:r>
            <a:r>
              <a:rPr dirty="0" sz="115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dirty="0" sz="1150" spc="-30">
                <a:solidFill>
                  <a:srgbClr val="595959"/>
                </a:solidFill>
                <a:latin typeface="Calibri"/>
                <a:cs typeface="Calibri"/>
              </a:rPr>
              <a:t>128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897113" y="2834010"/>
            <a:ext cx="23558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125">
                <a:solidFill>
                  <a:srgbClr val="595959"/>
                </a:solidFill>
                <a:latin typeface="Calibri"/>
                <a:cs typeface="Calibri"/>
              </a:rPr>
              <a:t>118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608168" y="2814959"/>
            <a:ext cx="1544320" cy="5905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dirty="0" sz="1350" spc="-95">
                <a:solidFill>
                  <a:srgbClr val="595959"/>
                </a:solidFill>
                <a:latin typeface="Calibri"/>
                <a:cs typeface="Calibri"/>
              </a:rPr>
              <a:t>Madhya</a:t>
            </a:r>
            <a:r>
              <a:rPr dirty="0" sz="1350" spc="4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595959"/>
                </a:solidFill>
                <a:latin typeface="Calibri"/>
                <a:cs typeface="Calibri"/>
              </a:rPr>
              <a:t>Pradesh</a:t>
            </a:r>
            <a:r>
              <a:rPr dirty="0" baseline="-28806" sz="2025" spc="-15">
                <a:solidFill>
                  <a:srgbClr val="8985C6"/>
                </a:solidFill>
                <a:latin typeface="Calibri"/>
                <a:cs typeface="Calibri"/>
              </a:rPr>
              <a:t>1</a:t>
            </a:r>
            <a:endParaRPr baseline="-28806" sz="2025">
              <a:latin typeface="Calibri"/>
              <a:cs typeface="Calibri"/>
            </a:endParaRPr>
          </a:p>
          <a:p>
            <a:pPr marL="426084">
              <a:lnSpc>
                <a:spcPct val="100000"/>
              </a:lnSpc>
              <a:spcBef>
                <a:spcPts val="1255"/>
              </a:spcBef>
              <a:tabLst>
                <a:tab pos="1295400" algn="l"/>
              </a:tabLst>
            </a:pPr>
            <a:r>
              <a:rPr dirty="0" sz="1300" spc="-10">
                <a:solidFill>
                  <a:srgbClr val="595959"/>
                </a:solidFill>
                <a:latin typeface="Calibri"/>
                <a:cs typeface="Calibri"/>
              </a:rPr>
              <a:t>Jharkhand</a:t>
            </a:r>
            <a:r>
              <a:rPr dirty="0" sz="130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dirty="0" sz="1300" spc="-35">
                <a:solidFill>
                  <a:srgbClr val="595959"/>
                </a:solidFill>
                <a:latin typeface="Calibri"/>
                <a:cs typeface="Calibri"/>
              </a:rPr>
              <a:t>107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740287" y="3620922"/>
            <a:ext cx="9969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5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423416" y="661316"/>
            <a:ext cx="338455" cy="1962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40">
                <a:solidFill>
                  <a:srgbClr val="595959"/>
                </a:solidFill>
                <a:latin typeface="Arial MT"/>
                <a:cs typeface="Arial MT"/>
              </a:rPr>
              <a:t>1.05k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840361" y="3608573"/>
            <a:ext cx="166370" cy="226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114">
                <a:solidFill>
                  <a:srgbClr val="595959"/>
                </a:solidFill>
                <a:latin typeface="Arial MT"/>
                <a:cs typeface="Arial MT"/>
              </a:rPr>
              <a:t>2k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099191" y="293174"/>
            <a:ext cx="335280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25">
                <a:solidFill>
                  <a:srgbClr val="595959"/>
                </a:solidFill>
                <a:latin typeface="Calibri"/>
                <a:cs typeface="Calibri"/>
              </a:rPr>
              <a:t>4.01k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965688" y="3620922"/>
            <a:ext cx="17526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25">
                <a:solidFill>
                  <a:srgbClr val="666666"/>
                </a:solidFill>
                <a:latin typeface="Calibri"/>
                <a:cs typeface="Calibri"/>
              </a:rPr>
              <a:t>4k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832028" y="3938790"/>
            <a:ext cx="1318260" cy="226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>
                <a:solidFill>
                  <a:srgbClr val="333333"/>
                </a:solidFill>
                <a:latin typeface="Calibri"/>
                <a:cs typeface="Calibri"/>
              </a:rPr>
              <a:t>Jumping</a:t>
            </a:r>
            <a:r>
              <a:rPr dirty="0" sz="13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300" spc="-40">
                <a:solidFill>
                  <a:srgbClr val="333333"/>
                </a:solidFill>
                <a:latin typeface="Calibri"/>
                <a:cs typeface="Calibri"/>
              </a:rPr>
              <a:t>Red</a:t>
            </a:r>
            <a:r>
              <a:rPr dirty="0" sz="130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Calibri"/>
                <a:cs typeface="Calibri"/>
              </a:rPr>
              <a:t>Signal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157252" y="281884"/>
            <a:ext cx="126364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50">
                <a:solidFill>
                  <a:srgbClr val="AC4D57"/>
                </a:solidFill>
                <a:latin typeface="Calibri"/>
                <a:cs typeface="Calibri"/>
              </a:rPr>
              <a:t>•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7810402" y="281884"/>
            <a:ext cx="859790" cy="2628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solidFill>
                  <a:srgbClr val="333333"/>
                </a:solidFill>
              </a:rPr>
              <a:t>States</a:t>
            </a:r>
            <a:r>
              <a:rPr dirty="0" sz="1550" spc="-40">
                <a:solidFill>
                  <a:srgbClr val="333333"/>
                </a:solidFill>
              </a:rPr>
              <a:t> </a:t>
            </a:r>
            <a:r>
              <a:rPr dirty="0" sz="1550" spc="-25">
                <a:solidFill>
                  <a:srgbClr val="333333"/>
                </a:solidFill>
              </a:rPr>
              <a:t>UTs</a:t>
            </a:r>
            <a:endParaRPr sz="1550"/>
          </a:p>
        </p:txBody>
      </p:sp>
      <p:sp>
        <p:nvSpPr>
          <p:cNvPr id="32" name="object 32" descr=""/>
          <p:cNvSpPr txBox="1"/>
          <p:nvPr/>
        </p:nvSpPr>
        <p:spPr>
          <a:xfrm>
            <a:off x="7097306" y="3608573"/>
            <a:ext cx="180975" cy="226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25">
                <a:solidFill>
                  <a:srgbClr val="595959"/>
                </a:solidFill>
                <a:latin typeface="Calibri"/>
                <a:cs typeface="Calibri"/>
              </a:rPr>
              <a:t>6k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042789" y="649675"/>
            <a:ext cx="1594485" cy="90741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3335" marR="5080" indent="-1270">
              <a:lnSpc>
                <a:spcPts val="1600"/>
              </a:lnSpc>
              <a:spcBef>
                <a:spcPts val="229"/>
              </a:spcBef>
            </a:pPr>
            <a:r>
              <a:rPr dirty="0" sz="1400" spc="-30">
                <a:solidFill>
                  <a:srgbClr val="595959"/>
                </a:solidFill>
                <a:latin typeface="Calibri"/>
                <a:cs typeface="Calibri"/>
              </a:rPr>
              <a:t>Andaman</a:t>
            </a:r>
            <a:r>
              <a:rPr dirty="0" sz="1400" spc="1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dirty="0" sz="1400" spc="-6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95959"/>
                </a:solidFill>
                <a:latin typeface="Calibri"/>
                <a:cs typeface="Calibri"/>
              </a:rPr>
              <a:t>Nicobar </a:t>
            </a:r>
            <a:r>
              <a:rPr dirty="0" sz="1400" spc="-10">
                <a:solidFill>
                  <a:srgbClr val="595959"/>
                </a:solidFill>
                <a:latin typeface="Calibri"/>
                <a:cs typeface="Calibri"/>
              </a:rPr>
              <a:t>Island</a:t>
            </a:r>
            <a:endParaRPr sz="1400">
              <a:latin typeface="Calibri"/>
              <a:cs typeface="Calibri"/>
            </a:endParaRPr>
          </a:p>
          <a:p>
            <a:pPr marL="13335" marR="5080" indent="-1270">
              <a:lnSpc>
                <a:spcPts val="1650"/>
              </a:lnSpc>
              <a:spcBef>
                <a:spcPts val="359"/>
              </a:spcBef>
            </a:pPr>
            <a:r>
              <a:rPr dirty="0" sz="1400" spc="-30">
                <a:solidFill>
                  <a:srgbClr val="595959"/>
                </a:solidFill>
                <a:latin typeface="Calibri"/>
                <a:cs typeface="Calibri"/>
              </a:rPr>
              <a:t>Andaman</a:t>
            </a:r>
            <a:r>
              <a:rPr dirty="0" sz="1400" spc="1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dirty="0" sz="1400" spc="-6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95959"/>
                </a:solidFill>
                <a:latin typeface="Calibri"/>
                <a:cs typeface="Calibri"/>
              </a:rPr>
              <a:t>Nicobar </a:t>
            </a:r>
            <a:r>
              <a:rPr dirty="0" sz="1400" spc="-10">
                <a:solidFill>
                  <a:srgbClr val="595959"/>
                </a:solidFill>
                <a:latin typeface="Calibri"/>
                <a:cs typeface="Calibri"/>
              </a:rPr>
              <a:t>Islands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042789" y="1672077"/>
            <a:ext cx="1136650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30">
                <a:solidFill>
                  <a:srgbClr val="595959"/>
                </a:solidFill>
                <a:latin typeface="Calibri"/>
                <a:cs typeface="Calibri"/>
              </a:rPr>
              <a:t>Andhra</a:t>
            </a:r>
            <a:r>
              <a:rPr dirty="0" sz="1400" spc="-4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95959"/>
                </a:solidFill>
                <a:latin typeface="Calibri"/>
                <a:cs typeface="Calibri"/>
              </a:rPr>
              <a:t>Pradesh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042789" y="2129300"/>
            <a:ext cx="1133475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35">
                <a:solidFill>
                  <a:srgbClr val="595959"/>
                </a:solidFill>
                <a:latin typeface="Calibri"/>
                <a:cs typeface="Calibri"/>
              </a:rPr>
              <a:t>Andhra</a:t>
            </a:r>
            <a:r>
              <a:rPr dirty="0" sz="1400" spc="-4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595959"/>
                </a:solidFill>
                <a:latin typeface="Calibri"/>
                <a:cs typeface="Calibri"/>
              </a:rPr>
              <a:t>pradesh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042895" y="2599048"/>
            <a:ext cx="134429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solidFill>
                  <a:srgbClr val="595959"/>
                </a:solidFill>
                <a:latin typeface="Calibri"/>
                <a:cs typeface="Calibri"/>
              </a:rPr>
              <a:t>Arunachal</a:t>
            </a:r>
            <a:r>
              <a:rPr dirty="0" sz="1350" spc="1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595959"/>
                </a:solidFill>
                <a:latin typeface="Calibri"/>
                <a:cs typeface="Calibri"/>
              </a:rPr>
              <a:t>Pradesh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7359" y="692185"/>
            <a:ext cx="2781443" cy="21591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6184" y="2304703"/>
            <a:ext cx="198120" cy="6489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0">
                <a:solidFill>
                  <a:srgbClr val="333333"/>
                </a:solidFill>
                <a:latin typeface="Arial MT"/>
                <a:cs typeface="Arial MT"/>
              </a:rPr>
              <a:t>States/UT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381724" y="5232668"/>
            <a:ext cx="1251585" cy="368935"/>
          </a:xfrm>
          <a:prstGeom prst="rect">
            <a:avLst/>
          </a:prstGeom>
          <a:solidFill>
            <a:srgbClr val="333333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Times New Roman"/>
              <a:cs typeface="Times New Roman"/>
            </a:endParaRPr>
          </a:p>
          <a:p>
            <a:pPr algn="ctr" marR="8890">
              <a:lnSpc>
                <a:spcPct val="100000"/>
              </a:lnSpc>
            </a:pPr>
            <a:r>
              <a:rPr dirty="0" sz="80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dirty="0" sz="800" spc="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FFFFFF"/>
                </a:solidFill>
                <a:latin typeface="Cambria"/>
                <a:cs typeface="Cambria"/>
              </a:rPr>
              <a:t>0I</a:t>
            </a:r>
            <a:r>
              <a:rPr dirty="0" sz="800" spc="2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-15413" y="205504"/>
            <a:ext cx="1659889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>
                <a:solidFill>
                  <a:srgbClr val="3F3F3F"/>
                </a:solidFill>
                <a:latin typeface="Calibri"/>
                <a:cs typeface="Calibri"/>
              </a:rPr>
              <a:t>Causes</a:t>
            </a:r>
            <a:r>
              <a:rPr dirty="0" sz="1500" spc="26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50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dirty="0" sz="1500" spc="1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3F3F3F"/>
                </a:solidFill>
                <a:latin typeface="Calibri"/>
                <a:cs typeface="Calibri"/>
              </a:rPr>
              <a:t>Accidents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51514" y="649145"/>
            <a:ext cx="342265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10">
                <a:solidFill>
                  <a:srgbClr val="595959"/>
                </a:solidFill>
                <a:latin typeface="Calibri"/>
                <a:cs typeface="Calibri"/>
              </a:rPr>
              <a:t>Total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67322" y="1049392"/>
            <a:ext cx="918844" cy="226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45">
                <a:solidFill>
                  <a:srgbClr val="595959"/>
                </a:solidFill>
                <a:latin typeface="Calibri"/>
                <a:cs typeface="Calibri"/>
              </a:rPr>
              <a:t>Uttar</a:t>
            </a:r>
            <a:r>
              <a:rPr dirty="0" sz="13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95959"/>
                </a:solidFill>
                <a:latin typeface="Calibri"/>
                <a:cs typeface="Calibri"/>
              </a:rPr>
              <a:t>Pradesh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05852" y="1461987"/>
            <a:ext cx="495934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>
                <a:solidFill>
                  <a:srgbClr val="595959"/>
                </a:solidFill>
                <a:latin typeface="Calibri"/>
                <a:cs typeface="Calibri"/>
              </a:rPr>
              <a:t>Punja</a:t>
            </a:r>
            <a:r>
              <a:rPr dirty="0" sz="1250" spc="-12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250" spc="-5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62376" y="1868407"/>
            <a:ext cx="423545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10">
                <a:solidFill>
                  <a:srgbClr val="595959"/>
                </a:solidFill>
                <a:latin typeface="Calibri"/>
                <a:cs typeface="Calibri"/>
              </a:rPr>
              <a:t>Orissa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25996" y="2268654"/>
            <a:ext cx="760095" cy="226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20">
                <a:solidFill>
                  <a:srgbClr val="595959"/>
                </a:solidFill>
                <a:latin typeface="Calibri"/>
                <a:cs typeface="Calibri"/>
              </a:rPr>
              <a:t>Tamil</a:t>
            </a:r>
            <a:r>
              <a:rPr dirty="0" sz="1300" spc="-3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595959"/>
                </a:solidFill>
                <a:latin typeface="Calibri"/>
                <a:cs typeface="Calibri"/>
              </a:rPr>
              <a:t>Nadu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89352" y="2675075"/>
            <a:ext cx="1096645" cy="226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60">
                <a:solidFill>
                  <a:srgbClr val="595959"/>
                </a:solidFill>
                <a:latin typeface="Calibri"/>
                <a:cs typeface="Calibri"/>
              </a:rPr>
              <a:t>Madhya</a:t>
            </a:r>
            <a:r>
              <a:rPr dirty="0" sz="1300" spc="1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595959"/>
                </a:solidFill>
                <a:latin typeface="Calibri"/>
                <a:cs typeface="Calibri"/>
              </a:rPr>
              <a:t>Pradesh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371100" y="3081496"/>
            <a:ext cx="708025" cy="226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10">
                <a:solidFill>
                  <a:srgbClr val="595959"/>
                </a:solidFill>
                <a:latin typeface="Calibri"/>
                <a:cs typeface="Calibri"/>
              </a:rPr>
              <a:t>Jharkhand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16947" y="3494091"/>
            <a:ext cx="569595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10">
                <a:solidFill>
                  <a:srgbClr val="595959"/>
                </a:solidFill>
                <a:latin typeface="Calibri"/>
                <a:cs typeface="Calibri"/>
              </a:rPr>
              <a:t>Haryana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30624" y="3900511"/>
            <a:ext cx="455930" cy="624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10"/>
              </a:spcBef>
            </a:pPr>
            <a:r>
              <a:rPr dirty="0" sz="1250" spc="-10">
                <a:solidFill>
                  <a:srgbClr val="595959"/>
                </a:solidFill>
                <a:latin typeface="Calibri"/>
                <a:cs typeface="Calibri"/>
              </a:rPr>
              <a:t>Assam</a:t>
            </a:r>
            <a:endParaRPr sz="1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50" spc="-10">
                <a:solidFill>
                  <a:srgbClr val="595959"/>
                </a:solidFill>
                <a:latin typeface="Calibri"/>
                <a:cs typeface="Calibri"/>
              </a:rPr>
              <a:t>Others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086275" y="4865408"/>
            <a:ext cx="106045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50">
                <a:solidFill>
                  <a:srgbClr val="595959"/>
                </a:solidFill>
                <a:latin typeface="Cambria"/>
                <a:cs typeface="Cambria"/>
              </a:rPr>
              <a:t>0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414762" y="4859235"/>
            <a:ext cx="36957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10">
                <a:solidFill>
                  <a:srgbClr val="595959"/>
                </a:solidFill>
                <a:latin typeface="Calibri"/>
                <a:cs typeface="Calibri"/>
              </a:rPr>
              <a:t>6,500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066427" y="5183278"/>
            <a:ext cx="1076325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10">
                <a:solidFill>
                  <a:srgbClr val="333333"/>
                </a:solidFill>
                <a:latin typeface="Calibri"/>
                <a:cs typeface="Calibri"/>
              </a:rPr>
              <a:t>Drunken Driving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168666" y="650203"/>
            <a:ext cx="802005" cy="2628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10">
                <a:solidFill>
                  <a:srgbClr val="333333"/>
                </a:solidFill>
              </a:rPr>
              <a:t>States/UT</a:t>
            </a:r>
            <a:endParaRPr sz="1550"/>
          </a:p>
        </p:txBody>
      </p:sp>
      <p:sp>
        <p:nvSpPr>
          <p:cNvPr id="19" name="object 19" descr=""/>
          <p:cNvSpPr txBox="1"/>
          <p:nvPr/>
        </p:nvSpPr>
        <p:spPr>
          <a:xfrm>
            <a:off x="5148465" y="964898"/>
            <a:ext cx="1028700" cy="85915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266065" marR="5080" indent="-254000">
              <a:lnSpc>
                <a:spcPct val="132700"/>
              </a:lnSpc>
              <a:spcBef>
                <a:spcPts val="145"/>
              </a:spcBef>
              <a:tabLst>
                <a:tab pos="264795" algn="l"/>
              </a:tabLst>
            </a:pPr>
            <a:r>
              <a:rPr dirty="0" sz="1350" spc="-50">
                <a:solidFill>
                  <a:srgbClr val="871F5D"/>
                </a:solidFill>
                <a:latin typeface="Calibri"/>
                <a:cs typeface="Calibri"/>
              </a:rPr>
              <a:t>U</a:t>
            </a:r>
            <a:r>
              <a:rPr dirty="0" sz="1350">
                <a:solidFill>
                  <a:srgbClr val="871F5D"/>
                </a:solidFill>
                <a:latin typeface="Calibri"/>
                <a:cs typeface="Calibri"/>
              </a:rPr>
              <a:t>	</a:t>
            </a:r>
            <a:r>
              <a:rPr dirty="0" sz="1350" spc="-10">
                <a:solidFill>
                  <a:srgbClr val="595959"/>
                </a:solidFill>
                <a:latin typeface="Calibri"/>
                <a:cs typeface="Calibri"/>
              </a:rPr>
              <a:t>Assam Haryana </a:t>
            </a:r>
            <a:r>
              <a:rPr dirty="0" sz="1400" spc="-10">
                <a:solidFill>
                  <a:srgbClr val="595959"/>
                </a:solidFill>
                <a:latin typeface="Calibri"/>
                <a:cs typeface="Calibri"/>
              </a:rPr>
              <a:t>Jharkhand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401792" y="1798024"/>
            <a:ext cx="1186180" cy="19488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28000"/>
              </a:lnSpc>
              <a:spcBef>
                <a:spcPts val="95"/>
              </a:spcBef>
            </a:pPr>
            <a:r>
              <a:rPr dirty="0" sz="1400" spc="-55">
                <a:solidFill>
                  <a:srgbClr val="595959"/>
                </a:solidFill>
                <a:latin typeface="Calibri"/>
                <a:cs typeface="Calibri"/>
              </a:rPr>
              <a:t>Madhya</a:t>
            </a:r>
            <a:r>
              <a:rPr dirty="0" sz="1400" spc="-1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595959"/>
                </a:solidFill>
                <a:latin typeface="Calibri"/>
                <a:cs typeface="Calibri"/>
              </a:rPr>
              <a:t>Pradesh </a:t>
            </a:r>
            <a:r>
              <a:rPr dirty="0" sz="1400" spc="-10">
                <a:solidFill>
                  <a:srgbClr val="595959"/>
                </a:solidFill>
                <a:latin typeface="Calibri"/>
                <a:cs typeface="Calibri"/>
              </a:rPr>
              <a:t>Orissa</a:t>
            </a:r>
            <a:endParaRPr sz="1400">
              <a:latin typeface="Calibri"/>
              <a:cs typeface="Calibri"/>
            </a:endParaRPr>
          </a:p>
          <a:p>
            <a:pPr marL="13335" marR="370205" indent="-635">
              <a:lnSpc>
                <a:spcPct val="130300"/>
              </a:lnSpc>
              <a:spcBef>
                <a:spcPts val="80"/>
              </a:spcBef>
            </a:pPr>
            <a:r>
              <a:rPr dirty="0" sz="1350" spc="-10">
                <a:solidFill>
                  <a:srgbClr val="595959"/>
                </a:solidFill>
                <a:latin typeface="Calibri"/>
                <a:cs typeface="Calibri"/>
              </a:rPr>
              <a:t>Punjab </a:t>
            </a:r>
            <a:r>
              <a:rPr dirty="0" sz="1400" spc="-20">
                <a:solidFill>
                  <a:srgbClr val="595959"/>
                </a:solidFill>
                <a:latin typeface="Calibri"/>
                <a:cs typeface="Calibri"/>
              </a:rPr>
              <a:t>Tamil</a:t>
            </a:r>
            <a:r>
              <a:rPr dirty="0" sz="1400" spc="-3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400" spc="-40">
                <a:solidFill>
                  <a:srgbClr val="595959"/>
                </a:solidFill>
                <a:latin typeface="Calibri"/>
                <a:cs typeface="Calibri"/>
              </a:rPr>
              <a:t>Nadu </a:t>
            </a:r>
            <a:r>
              <a:rPr dirty="0" sz="1350" spc="-10">
                <a:solidFill>
                  <a:srgbClr val="595959"/>
                </a:solidFill>
                <a:latin typeface="Calibri"/>
                <a:cs typeface="Calibri"/>
              </a:rPr>
              <a:t>Total</a:t>
            </a:r>
            <a:endParaRPr sz="1350">
              <a:latin typeface="Calibri"/>
              <a:cs typeface="Calibri"/>
            </a:endParaRPr>
          </a:p>
          <a:p>
            <a:pPr marL="12700" marR="203835">
              <a:lnSpc>
                <a:spcPts val="2200"/>
              </a:lnSpc>
              <a:spcBef>
                <a:spcPts val="55"/>
              </a:spcBef>
            </a:pPr>
            <a:r>
              <a:rPr dirty="0" sz="1350" spc="-20">
                <a:solidFill>
                  <a:srgbClr val="595959"/>
                </a:solidFill>
                <a:latin typeface="Calibri"/>
                <a:cs typeface="Calibri"/>
              </a:rPr>
              <a:t>Uttar</a:t>
            </a:r>
            <a:r>
              <a:rPr dirty="0" sz="1350" spc="-3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595959"/>
                </a:solidFill>
                <a:latin typeface="Calibri"/>
                <a:cs typeface="Calibri"/>
              </a:rPr>
              <a:t>Pradesh Others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844886" y="4859235"/>
            <a:ext cx="441959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10">
                <a:solidFill>
                  <a:srgbClr val="595959"/>
                </a:solidFill>
                <a:latin typeface="Calibri"/>
                <a:cs typeface="Calibri"/>
              </a:rPr>
              <a:t>13,000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405383" y="1920797"/>
            <a:ext cx="1494790" cy="55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540E18"/>
                </a:solidFill>
                <a:latin typeface="Calibri"/>
                <a:cs typeface="Calibri"/>
              </a:rPr>
              <a:t>Cause</a:t>
            </a:r>
            <a:r>
              <a:rPr dirty="0" sz="1700" spc="40">
                <a:solidFill>
                  <a:srgbClr val="540E18"/>
                </a:solidFill>
                <a:latin typeface="Calibri"/>
                <a:cs typeface="Calibri"/>
              </a:rPr>
              <a:t> </a:t>
            </a:r>
            <a:r>
              <a:rPr dirty="0" sz="1700" spc="-50">
                <a:solidFill>
                  <a:srgbClr val="540E18"/>
                </a:solidFill>
                <a:latin typeface="Calibri"/>
                <a:cs typeface="Calibri"/>
              </a:rPr>
              <a:t>: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700">
                <a:solidFill>
                  <a:srgbClr val="540E18"/>
                </a:solidFill>
                <a:latin typeface="Calibri"/>
                <a:cs typeface="Calibri"/>
              </a:rPr>
              <a:t>Drunken</a:t>
            </a:r>
            <a:r>
              <a:rPr dirty="0" sz="1700" spc="90">
                <a:solidFill>
                  <a:srgbClr val="540E18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40E18"/>
                </a:solidFill>
                <a:latin typeface="Calibri"/>
                <a:cs typeface="Calibri"/>
              </a:rPr>
              <a:t>Driving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202173" y="2968602"/>
            <a:ext cx="202946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2D4290"/>
                </a:solidFill>
                <a:latin typeface="Calibri"/>
                <a:cs typeface="Calibri"/>
              </a:rPr>
              <a:t>Highest</a:t>
            </a:r>
            <a:r>
              <a:rPr dirty="0" sz="1700" spc="-35">
                <a:solidFill>
                  <a:srgbClr val="2D429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2D4290"/>
                </a:solidFill>
                <a:latin typeface="Calibri"/>
                <a:cs typeface="Calibri"/>
              </a:rPr>
              <a:t>:</a:t>
            </a:r>
            <a:r>
              <a:rPr dirty="0" sz="1700" spc="-85">
                <a:solidFill>
                  <a:srgbClr val="2D429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2D4290"/>
                </a:solidFill>
                <a:latin typeface="Calibri"/>
                <a:cs typeface="Calibri"/>
              </a:rPr>
              <a:t>Uttar</a:t>
            </a:r>
            <a:r>
              <a:rPr dirty="0" sz="1700" spc="-45">
                <a:solidFill>
                  <a:srgbClr val="2D429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2D4290"/>
                </a:solidFill>
                <a:latin typeface="Calibri"/>
                <a:cs typeface="Calibri"/>
              </a:rPr>
              <a:t>Pradesh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2024-06-06T05:15:04Z</dcterms:created>
  <dcterms:modified xsi:type="dcterms:W3CDTF">2024-06-06T05:15:04Z</dcterms:modified>
</cp:coreProperties>
</file>