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25" r:id="rId5"/>
    <p:sldId id="326" r:id="rId6"/>
    <p:sldId id="327" r:id="rId7"/>
    <p:sldId id="339" r:id="rId8"/>
    <p:sldId id="338" r:id="rId9"/>
    <p:sldId id="328" r:id="rId10"/>
    <p:sldId id="330" r:id="rId11"/>
    <p:sldId id="331" r:id="rId12"/>
    <p:sldId id="340" r:id="rId13"/>
    <p:sldId id="335" r:id="rId14"/>
    <p:sldId id="342" r:id="rId15"/>
    <p:sldId id="34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24"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EE5B"/>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79" d="100"/>
          <a:sy n="79" d="100"/>
        </p:scale>
        <p:origin x="773" y="43"/>
      </p:cViewPr>
      <p:guideLst>
        <p:guide pos="824"/>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9/12/2023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9/12/2023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hyperlink" Target="https://kaggle.com/" TargetMode="Externa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9000">
              <a:schemeClr val="accent1">
                <a:lumMod val="45000"/>
                <a:lumOff val="55000"/>
              </a:schemeClr>
            </a:gs>
            <a:gs pos="94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702340" y="4461753"/>
            <a:ext cx="9144000" cy="944880"/>
          </a:xfrm>
        </p:spPr>
        <p:txBody>
          <a:bodyPr/>
          <a:lstStyle/>
          <a:p>
            <a:pPr algn="l"/>
            <a:r>
              <a:rPr lang="en-US" sz="2800" b="1" dirty="0">
                <a:latin typeface="Algerian" panose="04020705040A02060702" pitchFamily="82" charset="0"/>
              </a:rPr>
              <a:t>Submitted by: </a:t>
            </a:r>
            <a:r>
              <a:rPr lang="en-US" sz="2800" dirty="0">
                <a:latin typeface="Bahnschrift SemiBold SemiConden" panose="020B0502040204020203" pitchFamily="34" charset="0"/>
              </a:rPr>
              <a:t>VAIBHAV SHALIGRAM PATIl</a:t>
            </a:r>
          </a:p>
          <a:p>
            <a:pPr algn="l"/>
            <a:r>
              <a:rPr lang="en-US" sz="2800" b="1" dirty="0">
                <a:latin typeface="Algerian" panose="04020705040A02060702" pitchFamily="82" charset="0"/>
              </a:rPr>
              <a:t>Mentor            :</a:t>
            </a:r>
            <a:r>
              <a:rPr lang="en-US" sz="2800" dirty="0">
                <a:latin typeface="Bahnschrift SemiBold SemiConden" panose="020B0502040204020203" pitchFamily="34" charset="0"/>
              </a:rPr>
              <a:t> Ashwini mam </a:t>
            </a:r>
            <a:r>
              <a:rPr lang="en-US" sz="2800" dirty="0" err="1">
                <a:latin typeface="Bahnschrift SemiBold SemiConden" panose="020B0502040204020203" pitchFamily="34" charset="0"/>
              </a:rPr>
              <a:t>kakde</a:t>
            </a:r>
            <a:endParaRPr lang="en-US" sz="2800" dirty="0">
              <a:latin typeface="Bahnschrift SemiBold SemiConden" panose="020B0502040204020203" pitchFamily="34" charset="0"/>
            </a:endParaRPr>
          </a:p>
          <a:p>
            <a:pPr algn="l"/>
            <a:r>
              <a:rPr lang="en-US" sz="2800" b="1" dirty="0">
                <a:latin typeface="Algerian" panose="04020705040A02060702" pitchFamily="82" charset="0"/>
              </a:rPr>
              <a:t>Batch               : </a:t>
            </a:r>
            <a:r>
              <a:rPr lang="en-US" sz="2800" dirty="0">
                <a:latin typeface="Bahnschrift SemiBold SemiConden" panose="020B0502040204020203" pitchFamily="34" charset="0"/>
              </a:rPr>
              <a:t>ml 09</a:t>
            </a:r>
          </a:p>
          <a:p>
            <a:endParaRPr lang="en-US" dirty="0"/>
          </a:p>
          <a:p>
            <a:endParaRPr lang="en-US" dirty="0"/>
          </a:p>
        </p:txBody>
      </p:sp>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04000" y="-5162"/>
            <a:ext cx="10584000" cy="3581089"/>
          </a:xfrm>
          <a:noFill/>
          <a:ln>
            <a:noFill/>
          </a:ln>
          <a:effectLst>
            <a:outerShdw dir="21540000" algn="ctr" rotWithShape="0">
              <a:srgbClr val="000000">
                <a:alpha val="43137"/>
              </a:srgbClr>
            </a:outerShdw>
            <a:softEdge rad="0"/>
          </a:effectLst>
          <a:scene3d>
            <a:camera prst="orthographicFront"/>
            <a:lightRig rig="threePt" dir="t"/>
          </a:scene3d>
          <a:sp3d>
            <a:bevelT prst="angle"/>
          </a:sp3d>
        </p:spPr>
        <p:txBody>
          <a:bodyPr/>
          <a:lstStyle/>
          <a:p>
            <a:r>
              <a:rPr lang="en-US" dirty="0"/>
              <a:t> </a:t>
            </a:r>
            <a:r>
              <a:rPr lang="en-US" u="sng" dirty="0">
                <a:latin typeface="Arial Rounded MT Bold" panose="020F0704030504030204" pitchFamily="34" charset="0"/>
              </a:rPr>
              <a:t>Loan repayment prediction system</a:t>
            </a:r>
          </a:p>
        </p:txBody>
      </p:sp>
      <p:sp>
        <p:nvSpPr>
          <p:cNvPr id="3" name="Isosceles Triangle 2">
            <a:extLst>
              <a:ext uri="{FF2B5EF4-FFF2-40B4-BE49-F238E27FC236}">
                <a16:creationId xmlns:a16="http://schemas.microsoft.com/office/drawing/2014/main" id="{96BE90F9-37AD-4D92-9929-38534FD60C73}"/>
              </a:ext>
            </a:extLst>
          </p:cNvPr>
          <p:cNvSpPr/>
          <p:nvPr/>
        </p:nvSpPr>
        <p:spPr>
          <a:xfrm>
            <a:off x="9867900" y="457200"/>
            <a:ext cx="978440" cy="2971800"/>
          </a:xfrm>
          <a:prstGeom prst="triangl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5" descr="Test tubes with one test tube in orange with drops">
            <a:extLst>
              <a:ext uri="{FF2B5EF4-FFF2-40B4-BE49-F238E27FC236}">
                <a16:creationId xmlns:a16="http://schemas.microsoft.com/office/drawing/2014/main" id="{FE365C49-5FBF-04F7-2612-59A6D6F84C37}"/>
              </a:ext>
            </a:extLst>
          </p:cNvPr>
          <p:cNvPicPr>
            <a:picLocks noGrp="1" noChangeAspect="1"/>
          </p:cNvPicPr>
          <p:nvPr>
            <p:ph type="pic" sz="quarter" idx="3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46965" y="15581"/>
            <a:ext cx="12188952" cy="1276934"/>
          </a:xfrm>
        </p:spPr>
      </p:pic>
      <p:sp>
        <p:nvSpPr>
          <p:cNvPr id="5" name="Footer Placeholder 4">
            <a:extLst>
              <a:ext uri="{FF2B5EF4-FFF2-40B4-BE49-F238E27FC236}">
                <a16:creationId xmlns:a16="http://schemas.microsoft.com/office/drawing/2014/main" id="{90BE788E-706D-5D5C-B17F-51759A2CC61A}"/>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9519E8E-7F0D-C4E6-CC87-3F8B896EF0E1}"/>
              </a:ext>
            </a:extLst>
          </p:cNvPr>
          <p:cNvSpPr>
            <a:spLocks noGrp="1"/>
          </p:cNvSpPr>
          <p:nvPr>
            <p:ph type="sldNum" sz="quarter" idx="10"/>
          </p:nvPr>
        </p:nvSpPr>
        <p:spPr/>
        <p:txBody>
          <a:bodyPr/>
          <a:lstStyle/>
          <a:p>
            <a:fld id="{75DF2D63-3FF5-D547-96B9-BE9CCD1ABA58}" type="slidenum">
              <a:rPr lang="en-US" smtClean="0"/>
              <a:pPr/>
              <a:t>10</a:t>
            </a:fld>
            <a:endParaRPr lang="en-US" dirty="0"/>
          </a:p>
        </p:txBody>
      </p:sp>
      <p:sp>
        <p:nvSpPr>
          <p:cNvPr id="16" name="Text Placeholder 15">
            <a:extLst>
              <a:ext uri="{FF2B5EF4-FFF2-40B4-BE49-F238E27FC236}">
                <a16:creationId xmlns:a16="http://schemas.microsoft.com/office/drawing/2014/main" id="{C57B4304-217D-62BA-4C7E-1746A5EB0F9E}"/>
              </a:ext>
            </a:extLst>
          </p:cNvPr>
          <p:cNvSpPr>
            <a:spLocks noGrp="1"/>
          </p:cNvSpPr>
          <p:nvPr>
            <p:ph type="body" sz="quarter" idx="16"/>
          </p:nvPr>
        </p:nvSpPr>
        <p:spPr>
          <a:xfrm flipH="1">
            <a:off x="4435248" y="325033"/>
            <a:ext cx="3412386" cy="936608"/>
          </a:xfrm>
        </p:spPr>
        <p:txBody>
          <a:bodyPr/>
          <a:lstStyle/>
          <a:p>
            <a:r>
              <a:rPr lang="en-US" sz="4000" u="sng" cap="none" spc="0" dirty="0">
                <a:ln w="0"/>
                <a:effectLst>
                  <a:outerShdw blurRad="38100" dist="19050" dir="2700000" algn="tl" rotWithShape="0">
                    <a:schemeClr val="dk1">
                      <a:alpha val="40000"/>
                    </a:schemeClr>
                  </a:outerShdw>
                </a:effectLst>
                <a:latin typeface="Algerian" panose="04020705040A02060702" pitchFamily="82" charset="0"/>
              </a:rPr>
              <a:t>CONCLUSION</a:t>
            </a:r>
            <a:endParaRPr lang="en-IN" sz="4000" u="sng" cap="none" spc="0" dirty="0">
              <a:ln w="0"/>
              <a:effectLst>
                <a:outerShdw blurRad="38100" dist="19050" dir="2700000" algn="tl" rotWithShape="0">
                  <a:schemeClr val="dk1">
                    <a:alpha val="40000"/>
                  </a:schemeClr>
                </a:outerShdw>
              </a:effectLst>
              <a:latin typeface="Algerian" panose="04020705040A02060702" pitchFamily="82" charset="0"/>
            </a:endParaRPr>
          </a:p>
        </p:txBody>
      </p:sp>
      <p:sp>
        <p:nvSpPr>
          <p:cNvPr id="20" name="Text Placeholder 19">
            <a:extLst>
              <a:ext uri="{FF2B5EF4-FFF2-40B4-BE49-F238E27FC236}">
                <a16:creationId xmlns:a16="http://schemas.microsoft.com/office/drawing/2014/main" id="{539F414F-1C15-B0CC-EEE9-C8088B7B99C3}"/>
              </a:ext>
            </a:extLst>
          </p:cNvPr>
          <p:cNvSpPr>
            <a:spLocks noGrp="1"/>
          </p:cNvSpPr>
          <p:nvPr>
            <p:ph type="body" sz="quarter" idx="20"/>
          </p:nvPr>
        </p:nvSpPr>
        <p:spPr>
          <a:xfrm>
            <a:off x="877824" y="1408788"/>
            <a:ext cx="10917515" cy="4933646"/>
          </a:xfrm>
        </p:spPr>
        <p:txBody>
          <a:bodyPr/>
          <a:lstStyle/>
          <a:p>
            <a:pPr algn="just"/>
            <a:r>
              <a:rPr lang="en-US" b="0" i="0" u="none" strike="noStrike" cap="none" baseline="0" dirty="0">
                <a:latin typeface="Gadugi" panose="020B0502040204020203" pitchFamily="34" charset="0"/>
                <a:ea typeface="Gadugi" panose="020B0502040204020203" pitchFamily="34" charset="0"/>
              </a:rPr>
              <a:t>	</a:t>
            </a:r>
            <a:r>
              <a:rPr lang="en-US" b="1" cap="none" dirty="0">
                <a:latin typeface="Gadugi" panose="020B0502040204020203" pitchFamily="34" charset="0"/>
                <a:ea typeface="Gadugi" panose="020B0502040204020203" pitchFamily="34" charset="0"/>
              </a:rPr>
              <a:t>M</a:t>
            </a:r>
            <a:r>
              <a:rPr lang="en-US" b="1" i="0" u="none" strike="noStrike" cap="none" baseline="0" dirty="0">
                <a:latin typeface="Gadugi" panose="020B0502040204020203" pitchFamily="34" charset="0"/>
                <a:ea typeface="Gadugi" panose="020B0502040204020203" pitchFamily="34" charset="0"/>
              </a:rPr>
              <a:t>any peoples do not repay the loan Amount to the bank which results in  financial loss. Hence, if there is a way that can Efficiently classify the loaners in advance, it would greatly prevent the financial loss.</a:t>
            </a:r>
          </a:p>
          <a:p>
            <a:pPr algn="just"/>
            <a:r>
              <a:rPr lang="en-US" b="1" i="0" u="none" strike="noStrike" cap="none" baseline="0" dirty="0">
                <a:latin typeface="Gadugi" panose="020B0502040204020203" pitchFamily="34" charset="0"/>
                <a:ea typeface="Gadugi" panose="020B0502040204020203" pitchFamily="34" charset="0"/>
              </a:rPr>
              <a:t>	In this study, Then we propose </a:t>
            </a:r>
            <a:r>
              <a:rPr lang="en-US" b="1" cap="none" dirty="0">
                <a:latin typeface="Gadugi" panose="020B0502040204020203" pitchFamily="34" charset="0"/>
                <a:ea typeface="Gadugi" panose="020B0502040204020203" pitchFamily="34" charset="0"/>
              </a:rPr>
              <a:t>three</a:t>
            </a:r>
            <a:r>
              <a:rPr lang="en-US" b="1" i="0" u="none" strike="noStrike" cap="none" baseline="0" dirty="0">
                <a:latin typeface="Gadugi" panose="020B0502040204020203" pitchFamily="34" charset="0"/>
                <a:ea typeface="Gadugi" panose="020B0502040204020203" pitchFamily="34" charset="0"/>
              </a:rPr>
              <a:t> machine learning models to predict if the Applicant could repay the loan, which are adaboost</a:t>
            </a:r>
            <a:r>
              <a:rPr lang="en-US" b="1" cap="none" dirty="0">
                <a:latin typeface="Gadugi" panose="020B0502040204020203" pitchFamily="34" charset="0"/>
                <a:ea typeface="Gadugi" panose="020B0502040204020203" pitchFamily="34" charset="0"/>
              </a:rPr>
              <a:t> classifier, </a:t>
            </a:r>
            <a:r>
              <a:rPr lang="en-US" b="1" i="0" u="none" strike="noStrike" cap="none" baseline="0" dirty="0">
                <a:latin typeface="Gadugi" panose="020B0502040204020203" pitchFamily="34" charset="0"/>
                <a:ea typeface="Gadugi" panose="020B0502040204020203" pitchFamily="34" charset="0"/>
              </a:rPr>
              <a:t>support </a:t>
            </a:r>
            <a:r>
              <a:rPr lang="en-IN" b="1" i="0" u="none" strike="noStrike" cap="none" baseline="0" dirty="0">
                <a:latin typeface="Gadugi" panose="020B0502040204020203" pitchFamily="34" charset="0"/>
                <a:ea typeface="Gadugi" panose="020B0502040204020203" pitchFamily="34" charset="0"/>
              </a:rPr>
              <a:t>Vector machine algorithms.</a:t>
            </a:r>
          </a:p>
          <a:p>
            <a:pPr algn="just"/>
            <a:r>
              <a:rPr lang="en-IN" b="1" dirty="0">
                <a:latin typeface="Gadugi" panose="020B0502040204020203" pitchFamily="34" charset="0"/>
                <a:ea typeface="Gadugi" panose="020B0502040204020203" pitchFamily="34" charset="0"/>
              </a:rPr>
              <a:t>	</a:t>
            </a:r>
            <a:r>
              <a:rPr lang="en-US" b="1" cap="none" dirty="0">
                <a:latin typeface="Gadugi" panose="020B0502040204020203" pitchFamily="34" charset="0"/>
                <a:ea typeface="Gadugi" panose="020B0502040204020203" pitchFamily="34" charset="0"/>
              </a:rPr>
              <a:t>Through experiments, it is noticed that the model was found which best fits the Dataset with correct prediction is the Adaboost Classifier model, and As we expected, borrowers with higher annual income and higher fico scores are more Likely to pay the loan fully; in addition, borrowers with lower interest rates and smaller Installments are more likely to pay the loan fully.</a:t>
            </a:r>
            <a:endParaRPr lang="en-IN" b="1" cap="none" dirty="0">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75888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E9C7-ECF4-BE1C-7E9E-0B88CB310174}"/>
              </a:ext>
            </a:extLst>
          </p:cNvPr>
          <p:cNvSpPr>
            <a:spLocks noGrp="1"/>
          </p:cNvSpPr>
          <p:nvPr>
            <p:ph type="title"/>
          </p:nvPr>
        </p:nvSpPr>
        <p:spPr>
          <a:xfrm>
            <a:off x="1399031" y="267512"/>
            <a:ext cx="9821955" cy="3388468"/>
          </a:xfrm>
        </p:spPr>
        <p:txBody>
          <a:bodyPr/>
          <a:lstStyle/>
          <a:p>
            <a:pPr algn="just"/>
            <a:r>
              <a:rPr lang="en-US" sz="4400" b="1" u="sng" dirty="0"/>
              <a:t>Reference</a:t>
            </a:r>
            <a:br>
              <a:rPr lang="en-US" dirty="0"/>
            </a:br>
            <a:br>
              <a:rPr lang="en-US" dirty="0"/>
            </a:br>
            <a:r>
              <a:rPr lang="en-US" sz="2800" b="0" i="0" kern="1200" spc="300" baseline="0" dirty="0">
                <a:solidFill>
                  <a:srgbClr val="FF0000">
                    <a:alpha val="70000"/>
                  </a:srgbClr>
                </a:solidFill>
                <a:effectLst/>
                <a:latin typeface="Arial Rounded MT Bold" panose="020F0704030504030204" pitchFamily="34" charset="0"/>
                <a:ea typeface="+mn-ea"/>
                <a:cs typeface="+mn-cs"/>
              </a:rPr>
              <a:t>We have collected the dataset for the Loan payment prediction from real world sensor data available in </a:t>
            </a:r>
            <a:r>
              <a:rPr lang="en-US" sz="2800" b="0" i="0" kern="1200" spc="300" baseline="0" dirty="0" err="1">
                <a:solidFill>
                  <a:srgbClr val="C00000">
                    <a:alpha val="70000"/>
                  </a:srgbClr>
                </a:solidFill>
                <a:effectLst/>
                <a:latin typeface="Arial Rounded MT Bold" panose="020F0704030504030204" pitchFamily="34" charset="0"/>
                <a:ea typeface="+mn-ea"/>
                <a:cs typeface="+mn-cs"/>
                <a:hlinkClick r:id="rId2"/>
              </a:rPr>
              <a:t>kaggle.Com</a:t>
            </a:r>
            <a:r>
              <a:rPr lang="en-US" sz="2800" b="0" i="0" kern="1200" spc="300" baseline="0" dirty="0">
                <a:solidFill>
                  <a:srgbClr val="C00000">
                    <a:alpha val="70000"/>
                  </a:srgbClr>
                </a:solidFill>
                <a:effectLst/>
                <a:latin typeface="Arial Rounded MT Bold" panose="020F0704030504030204" pitchFamily="34" charset="0"/>
                <a:ea typeface="+mn-ea"/>
                <a:cs typeface="+mn-cs"/>
              </a:rPr>
              <a:t>. </a:t>
            </a:r>
            <a:br>
              <a:rPr lang="en-US" sz="1800" b="1" u="sng" kern="1200" spc="300" baseline="0" dirty="0">
                <a:solidFill>
                  <a:srgbClr val="000000"/>
                </a:solidFill>
                <a:effectLst/>
                <a:latin typeface="Daytona Condensed Light" panose="020B0306030503040204" pitchFamily="34" charset="0"/>
                <a:ea typeface="+mn-ea"/>
                <a:cs typeface="+mn-cs"/>
              </a:rPr>
            </a:br>
            <a:endParaRPr lang="en-IN" dirty="0"/>
          </a:p>
        </p:txBody>
      </p:sp>
      <p:sp>
        <p:nvSpPr>
          <p:cNvPr id="3" name="Slide Number Placeholder 2">
            <a:extLst>
              <a:ext uri="{FF2B5EF4-FFF2-40B4-BE49-F238E27FC236}">
                <a16:creationId xmlns:a16="http://schemas.microsoft.com/office/drawing/2014/main" id="{25682157-4766-E644-D658-9106F72D377E}"/>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4" name="Footer Placeholder 3">
            <a:extLst>
              <a:ext uri="{FF2B5EF4-FFF2-40B4-BE49-F238E27FC236}">
                <a16:creationId xmlns:a16="http://schemas.microsoft.com/office/drawing/2014/main" id="{C7EA110A-4B34-D761-A8A3-1997FF874C51}"/>
              </a:ext>
            </a:extLst>
          </p:cNvPr>
          <p:cNvSpPr>
            <a:spLocks noGrp="1"/>
          </p:cNvSpPr>
          <p:nvPr>
            <p:ph type="ftr" sz="quarter" idx="12"/>
          </p:nvPr>
        </p:nvSpPr>
        <p:spPr>
          <a:xfrm rot="16200000">
            <a:off x="-242951" y="974841"/>
            <a:ext cx="1784352" cy="189457"/>
          </a:xfrm>
        </p:spPr>
        <p:txBody>
          <a:bodyPr/>
          <a:lstStyle/>
          <a:p>
            <a:r>
              <a:rPr lang="en-US"/>
              <a:t>presentation title</a:t>
            </a:r>
            <a:endParaRPr lang="en-US" dirty="0"/>
          </a:p>
        </p:txBody>
      </p:sp>
    </p:spTree>
    <p:extLst>
      <p:ext uri="{BB962C8B-B14F-4D97-AF65-F5344CB8AC3E}">
        <p14:creationId xmlns:p14="http://schemas.microsoft.com/office/powerpoint/2010/main" val="2233916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193A09-0DD7-A60C-6F11-A7B5214186A6}"/>
              </a:ext>
            </a:extLst>
          </p:cNvPr>
          <p:cNvSpPr>
            <a:spLocks noGrp="1"/>
          </p:cNvSpPr>
          <p:nvPr>
            <p:ph type="title"/>
          </p:nvPr>
        </p:nvSpPr>
        <p:spPr>
          <a:xfrm>
            <a:off x="838200" y="1507695"/>
            <a:ext cx="10515600" cy="2970998"/>
          </a:xfrm>
        </p:spPr>
        <p:txBody>
          <a:bodyPr/>
          <a:lstStyle/>
          <a:p>
            <a:r>
              <a:rPr lang="en-US" sz="6600" u="sng" dirty="0">
                <a:latin typeface="Arial Black" panose="020B0A04020102020204" pitchFamily="34" charset="0"/>
              </a:rPr>
              <a:t>Thank you  </a:t>
            </a:r>
            <a:endParaRPr lang="en-IN" sz="6600" u="sng" dirty="0">
              <a:latin typeface="Arial Black" panose="020B0A04020102020204" pitchFamily="34" charset="0"/>
            </a:endParaRPr>
          </a:p>
        </p:txBody>
      </p:sp>
    </p:spTree>
    <p:extLst>
      <p:ext uri="{BB962C8B-B14F-4D97-AF65-F5344CB8AC3E}">
        <p14:creationId xmlns:p14="http://schemas.microsoft.com/office/powerpoint/2010/main" val="414622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4074695" y="289559"/>
            <a:ext cx="4042610" cy="548640"/>
          </a:xfrm>
        </p:spPr>
        <p:txBody>
          <a:bodyPr/>
          <a:lstStyle/>
          <a:p>
            <a:r>
              <a:rPr lang="en-US" sz="4000" u="sng" dirty="0">
                <a:latin typeface="Algerian" panose="04020705040A02060702" pitchFamily="82" charset="0"/>
              </a:rPr>
              <a:t>Contents</a:t>
            </a:r>
            <a:endParaRPr lang="en-US" u="sng" dirty="0">
              <a:latin typeface="Algerian" panose="04020705040A02060702" pitchFamily="82" charset="0"/>
            </a:endParaRP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486655" y="838199"/>
            <a:ext cx="6220899" cy="4233550"/>
          </a:xfrm>
        </p:spPr>
        <p:txBody>
          <a:bodyPr/>
          <a:lstStyle/>
          <a:p>
            <a:pPr>
              <a:lnSpc>
                <a:spcPct val="150000"/>
              </a:lnSpc>
            </a:pPr>
            <a:r>
              <a:rPr lang="en-IN" sz="2400" dirty="0">
                <a:ln w="0">
                  <a:noFill/>
                </a:ln>
                <a:effectLst>
                  <a:outerShdw blurRad="38100" dist="19050" dir="2700000" algn="tl" rotWithShape="0">
                    <a:schemeClr val="dk1">
                      <a:alpha val="40000"/>
                    </a:schemeClr>
                  </a:outerShdw>
                </a:effectLst>
                <a:latin typeface="Bahnschrift SemiBold" panose="020B0502040204020203" pitchFamily="34" charset="0"/>
              </a:rPr>
              <a:t>    Introduction  </a:t>
            </a:r>
            <a:endParaRPr lang="en-IN" sz="2400" dirty="0">
              <a:ln w="0">
                <a:noFill/>
              </a:ln>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a:p>
            <a:pPr marL="285750" indent="-285750">
              <a:lnSpc>
                <a:spcPct val="150000"/>
              </a:lnSpc>
              <a:buFont typeface="Wingdings" panose="05000000000000000000" pitchFamily="2" charset="2"/>
              <a:buChar char="Ø"/>
            </a:pPr>
            <a:r>
              <a:rPr lang="en-IN" sz="2400" dirty="0">
                <a:ln w="0">
                  <a:noFill/>
                </a:ln>
                <a:solidFill>
                  <a:schemeClr val="tx1"/>
                </a:solidFill>
                <a:effectLst>
                  <a:outerShdw blurRad="38100" dist="19050" dir="2700000" algn="tl" rotWithShape="0">
                    <a:schemeClr val="dk1">
                      <a:alpha val="40000"/>
                    </a:schemeClr>
                  </a:outerShdw>
                </a:effectLst>
                <a:latin typeface="Bahnschrift SemiBold" panose="020B0502040204020203" pitchFamily="34" charset="0"/>
              </a:rPr>
              <a:t>Dataset details</a:t>
            </a:r>
          </a:p>
          <a:p>
            <a:pPr marL="285750" indent="-285750">
              <a:lnSpc>
                <a:spcPct val="150000"/>
              </a:lnSpc>
              <a:buFont typeface="Wingdings" panose="05000000000000000000" pitchFamily="2" charset="2"/>
              <a:buChar char="Ø"/>
            </a:pPr>
            <a:r>
              <a:rPr lang="en-IN" sz="2400" dirty="0">
                <a:ln w="0">
                  <a:noFill/>
                </a:ln>
                <a:effectLst>
                  <a:outerShdw blurRad="38100" dist="19050" dir="2700000" algn="tl" rotWithShape="0">
                    <a:schemeClr val="dk1">
                      <a:alpha val="40000"/>
                    </a:schemeClr>
                  </a:outerShdw>
                </a:effectLst>
                <a:latin typeface="Bahnschrift SemiBold" panose="020B0502040204020203" pitchFamily="34" charset="0"/>
              </a:rPr>
              <a:t>Attributes used In project</a:t>
            </a:r>
            <a:endParaRPr lang="en-IN" sz="2400" dirty="0">
              <a:ln w="0">
                <a:noFill/>
              </a:ln>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a:p>
            <a:pPr marL="285750" indent="-285750">
              <a:lnSpc>
                <a:spcPct val="150000"/>
              </a:lnSpc>
              <a:buFont typeface="Wingdings" panose="05000000000000000000" pitchFamily="2" charset="2"/>
              <a:buChar char="Ø"/>
            </a:pPr>
            <a:r>
              <a:rPr lang="en-IN" sz="2400" dirty="0">
                <a:ln w="0">
                  <a:noFill/>
                </a:ln>
                <a:solidFill>
                  <a:schemeClr val="tx1"/>
                </a:solidFill>
                <a:effectLst>
                  <a:outerShdw blurRad="38100" dist="19050" dir="2700000" algn="tl" rotWithShape="0">
                    <a:schemeClr val="dk1">
                      <a:alpha val="40000"/>
                    </a:schemeClr>
                  </a:outerShdw>
                </a:effectLst>
                <a:latin typeface="Bahnschrift SemiBold" panose="020B0502040204020203" pitchFamily="34" charset="0"/>
              </a:rPr>
              <a:t>import Libraries </a:t>
            </a:r>
          </a:p>
          <a:p>
            <a:pPr marL="285750" indent="-285750">
              <a:lnSpc>
                <a:spcPct val="150000"/>
              </a:lnSpc>
              <a:buFont typeface="Wingdings" panose="05000000000000000000" pitchFamily="2" charset="2"/>
              <a:buChar char="Ø"/>
            </a:pPr>
            <a:r>
              <a:rPr lang="en-IN" sz="2400" dirty="0">
                <a:ln w="0">
                  <a:noFill/>
                </a:ln>
                <a:solidFill>
                  <a:schemeClr val="tx1"/>
                </a:solidFill>
                <a:effectLst>
                  <a:outerShdw blurRad="38100" dist="19050" dir="2700000" algn="tl" rotWithShape="0">
                    <a:schemeClr val="dk1">
                      <a:alpha val="40000"/>
                    </a:schemeClr>
                  </a:outerShdw>
                </a:effectLst>
                <a:latin typeface="Bahnschrift SemiBold" panose="020B0502040204020203" pitchFamily="34" charset="0"/>
              </a:rPr>
              <a:t>Block Diagram</a:t>
            </a:r>
          </a:p>
          <a:p>
            <a:pPr marL="285750" indent="-285750">
              <a:lnSpc>
                <a:spcPct val="150000"/>
              </a:lnSpc>
              <a:buFont typeface="Wingdings" panose="05000000000000000000" pitchFamily="2" charset="2"/>
              <a:buChar char="Ø"/>
            </a:pPr>
            <a:r>
              <a:rPr lang="en-IN" sz="2400" dirty="0">
                <a:ln w="0">
                  <a:noFill/>
                </a:ln>
                <a:solidFill>
                  <a:schemeClr val="tx1"/>
                </a:solidFill>
                <a:effectLst>
                  <a:outerShdw blurRad="38100" dist="19050" dir="2700000" algn="tl" rotWithShape="0">
                    <a:schemeClr val="dk1">
                      <a:alpha val="40000"/>
                    </a:schemeClr>
                  </a:outerShdw>
                </a:effectLst>
                <a:latin typeface="Bahnschrift SemiBold" panose="020B0502040204020203" pitchFamily="34" charset="0"/>
              </a:rPr>
              <a:t>Work Flow</a:t>
            </a:r>
          </a:p>
          <a:p>
            <a:pPr marL="285750" indent="-285750">
              <a:lnSpc>
                <a:spcPct val="150000"/>
              </a:lnSpc>
              <a:buFont typeface="Wingdings" panose="05000000000000000000" pitchFamily="2" charset="2"/>
              <a:buChar char="Ø"/>
            </a:pPr>
            <a:r>
              <a:rPr lang="en-IN" sz="2400" dirty="0">
                <a:ln w="0">
                  <a:noFill/>
                </a:ln>
                <a:effectLst>
                  <a:outerShdw blurRad="38100" dist="19050" dir="2700000" algn="tl" rotWithShape="0">
                    <a:schemeClr val="dk1">
                      <a:alpha val="40000"/>
                    </a:schemeClr>
                  </a:outerShdw>
                </a:effectLst>
                <a:latin typeface="Bahnschrift SemiBold" panose="020B0502040204020203" pitchFamily="34" charset="0"/>
              </a:rPr>
              <a:t>Accuracy of models</a:t>
            </a:r>
            <a:endParaRPr lang="en-IN" sz="2400" dirty="0">
              <a:ln w="0">
                <a:noFill/>
              </a:ln>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a:p>
            <a:pPr marL="285750" indent="-285750">
              <a:lnSpc>
                <a:spcPct val="150000"/>
              </a:lnSpc>
              <a:buFont typeface="Wingdings" panose="05000000000000000000" pitchFamily="2" charset="2"/>
              <a:buChar char="Ø"/>
            </a:pPr>
            <a:r>
              <a:rPr lang="en-IN" sz="2400" dirty="0">
                <a:ln w="0">
                  <a:noFill/>
                </a:ln>
                <a:solidFill>
                  <a:schemeClr val="tx1"/>
                </a:solidFill>
                <a:effectLst>
                  <a:outerShdw blurRad="38100" dist="19050" dir="2700000" algn="tl" rotWithShape="0">
                    <a:schemeClr val="dk1">
                      <a:alpha val="40000"/>
                    </a:schemeClr>
                  </a:outerShdw>
                </a:effectLst>
                <a:latin typeface="Bahnschrift SemiBold" panose="020B0502040204020203" pitchFamily="34" charset="0"/>
              </a:rPr>
              <a:t>Conclusion</a:t>
            </a:r>
          </a:p>
          <a:p>
            <a:pPr marL="285750" indent="-285750">
              <a:lnSpc>
                <a:spcPct val="150000"/>
              </a:lnSpc>
              <a:buFont typeface="Wingdings" panose="05000000000000000000" pitchFamily="2" charset="2"/>
              <a:buChar char="Ø"/>
            </a:pPr>
            <a:r>
              <a:rPr lang="en-IN" sz="2400" dirty="0">
                <a:ln w="0">
                  <a:noFill/>
                </a:ln>
                <a:solidFill>
                  <a:schemeClr val="tx1"/>
                </a:solidFill>
                <a:effectLst>
                  <a:outerShdw blurRad="38100" dist="19050" dir="2700000" algn="tl" rotWithShape="0">
                    <a:schemeClr val="dk1">
                      <a:alpha val="40000"/>
                    </a:schemeClr>
                  </a:outerShdw>
                </a:effectLst>
                <a:latin typeface="Bahnschrift SemiBold" panose="020B0502040204020203" pitchFamily="34" charset="0"/>
              </a:rPr>
              <a:t>Reference</a:t>
            </a:r>
            <a:endParaRPr lang="en-US" dirty="0"/>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rot="10800000" flipV="1">
            <a:off x="4282070" y="417028"/>
            <a:ext cx="6047523" cy="922899"/>
          </a:xfrm>
        </p:spPr>
        <p:txBody>
          <a:bodyPr/>
          <a:lstStyle/>
          <a:p>
            <a:r>
              <a:rPr lang="en-US" sz="4000" u="sng" dirty="0">
                <a:latin typeface="Algerian" panose="04020705040A02060702" pitchFamily="82" charset="0"/>
              </a:rPr>
              <a:t>Introduction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9" name="Rectangle 8">
            <a:extLst>
              <a:ext uri="{FF2B5EF4-FFF2-40B4-BE49-F238E27FC236}">
                <a16:creationId xmlns:a16="http://schemas.microsoft.com/office/drawing/2014/main" id="{1403494E-FE6E-AD4E-7C70-42299A091B3F}"/>
              </a:ext>
            </a:extLst>
          </p:cNvPr>
          <p:cNvSpPr/>
          <p:nvPr/>
        </p:nvSpPr>
        <p:spPr>
          <a:xfrm>
            <a:off x="3692144" y="1226916"/>
            <a:ext cx="7806120" cy="479288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just"/>
            <a:r>
              <a:rPr lang="en-US" sz="2400" b="0" i="0" u="none" strike="noStrike" baseline="0" dirty="0">
                <a:latin typeface="CMR12"/>
              </a:rPr>
              <a:t>	</a:t>
            </a:r>
            <a:r>
              <a:rPr lang="en-US" sz="2400" b="0" i="0" u="none" strike="noStrike" baseline="0" dirty="0">
                <a:latin typeface="Franklin Gothic Medium" panose="020B0603020102020204" pitchFamily="34" charset="0"/>
              </a:rPr>
              <a:t>The loan is one of the most important business of the financial institutes. All the institutes are trying to figure out effective business strategies to persuade more customers to apply their loans.</a:t>
            </a:r>
            <a:r>
              <a:rPr lang="en-US" sz="2400" cap="none" dirty="0">
                <a:latin typeface="Franklin Gothic Medium" panose="020B0603020102020204" pitchFamily="34" charset="0"/>
                <a:cs typeface="Arial" panose="020B0604020202020204" pitchFamily="34" charset="0"/>
              </a:rPr>
              <a:t> Machine Learning algorithms are being applied to access the loan repayment customers using  main status of not fully paid. the goal is to </a:t>
            </a:r>
            <a:r>
              <a:rPr lang="en-US" sz="2400" b="0" i="0" u="none" strike="noStrike" cap="none" baseline="0" dirty="0">
                <a:latin typeface="Franklin Gothic Medium" panose="020B0603020102020204" pitchFamily="34" charset="0"/>
              </a:rPr>
              <a:t>Loan behaviors are analyzed with several machine learning models</a:t>
            </a:r>
            <a:r>
              <a:rPr lang="en-US" sz="2400" cap="none" dirty="0">
                <a:latin typeface="Franklin Gothic Medium" panose="020B0603020102020204" pitchFamily="34" charset="0"/>
              </a:rPr>
              <a:t> </a:t>
            </a:r>
            <a:r>
              <a:rPr lang="en-US" sz="2400" b="0" i="0" u="none" strike="noStrike" cap="none" baseline="0" dirty="0">
                <a:latin typeface="Franklin Gothic Medium" panose="020B0603020102020204" pitchFamily="34" charset="0"/>
              </a:rPr>
              <a:t>were trained. And predict for the best accuracy or fit the</a:t>
            </a:r>
            <a:br>
              <a:rPr lang="en-US" sz="2400" b="0" i="0" u="none" strike="noStrike" cap="none" baseline="0" dirty="0">
                <a:latin typeface="Franklin Gothic Medium" panose="020B0603020102020204" pitchFamily="34" charset="0"/>
              </a:rPr>
            </a:br>
            <a:r>
              <a:rPr lang="en-US" sz="2400" cap="none" dirty="0">
                <a:latin typeface="Franklin Gothic Medium" panose="020B0603020102020204" pitchFamily="34" charset="0"/>
              </a:rPr>
              <a:t>model. And choose suitable model/algorithm </a:t>
            </a:r>
            <a:r>
              <a:rPr lang="en-US" sz="2400" b="0" i="0" u="none" strike="noStrike" cap="none" baseline="0" dirty="0">
                <a:latin typeface="Franklin Gothic Medium" panose="020B0603020102020204" pitchFamily="34" charset="0"/>
              </a:rPr>
              <a:t> the loan repayment prediction. And</a:t>
            </a:r>
            <a:r>
              <a:rPr lang="en-IN" sz="2400" cap="none" dirty="0">
                <a:latin typeface="Franklin Gothic Medium" panose="020B0603020102020204" pitchFamily="34" charset="0"/>
              </a:rPr>
              <a:t> </a:t>
            </a:r>
            <a:r>
              <a:rPr lang="en-US" sz="2400" b="0" i="0" u="none" strike="noStrike" cap="none" baseline="0" dirty="0">
                <a:latin typeface="Franklin Gothic Medium" panose="020B0603020102020204" pitchFamily="34" charset="0"/>
              </a:rPr>
              <a:t>Each model will be evaluated confusion matrix.</a:t>
            </a:r>
            <a:r>
              <a:rPr lang="en-US" sz="2400" b="0" i="0" u="none" strike="noStrike" baseline="0" dirty="0">
                <a:latin typeface="Franklin Gothic Medium" panose="020B0603020102020204" pitchFamily="34" charset="0"/>
                <a:cs typeface="Arial" panose="020B0604020202020204" pitchFamily="34" charset="0"/>
              </a:rPr>
              <a:t> </a:t>
            </a:r>
            <a:endParaRPr lang="en-US" sz="2400" b="0" i="0" u="none" strike="noStrike" baseline="0" dirty="0">
              <a:latin typeface="CMR12"/>
            </a:endParaRPr>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1" y="-49877"/>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a:xfrm>
            <a:off x="318070" y="87549"/>
            <a:ext cx="11596646" cy="2785472"/>
          </a:xfrm>
          <a:noFill/>
          <a:ln>
            <a:noFill/>
          </a:ln>
        </p:spPr>
        <p:style>
          <a:lnRef idx="0">
            <a:scrgbClr r="0" g="0" b="0"/>
          </a:lnRef>
          <a:fillRef idx="0">
            <a:scrgbClr r="0" g="0" b="0"/>
          </a:fillRef>
          <a:effectRef idx="0">
            <a:scrgbClr r="0" g="0" b="0"/>
          </a:effectRef>
          <a:fontRef idx="minor">
            <a:schemeClr val="dk1"/>
          </a:fontRef>
        </p:style>
        <p:txBody>
          <a:bodyPr/>
          <a:lstStyle/>
          <a:p>
            <a:r>
              <a:rPr lang="en-US" sz="3800" b="1" u="sng" dirty="0">
                <a:latin typeface="+mj-lt"/>
              </a:rPr>
              <a:t>dataset details</a:t>
            </a:r>
            <a:br>
              <a:rPr lang="en-US" sz="3800" b="1" u="sng" dirty="0">
                <a:latin typeface="+mj-lt"/>
              </a:rPr>
            </a:br>
            <a:r>
              <a:rPr lang="en-US" sz="3200" b="1" u="sng" dirty="0">
                <a:latin typeface="+mj-lt"/>
              </a:rPr>
              <a:t>dataset name</a:t>
            </a:r>
            <a:r>
              <a:rPr lang="en-US" sz="4000" b="1" dirty="0"/>
              <a:t>:- </a:t>
            </a:r>
            <a:r>
              <a:rPr lang="en-US" sz="2800" b="1" cap="none" dirty="0" err="1">
                <a:solidFill>
                  <a:srgbClr val="002060"/>
                </a:solidFill>
                <a:latin typeface="Arial Black" panose="020B0A04020102020204" pitchFamily="34" charset="0"/>
              </a:rPr>
              <a:t>Loan_data</a:t>
            </a:r>
            <a:br>
              <a:rPr lang="en-US" sz="3200" b="1" u="sng" dirty="0"/>
            </a:br>
            <a:endParaRPr lang="en-US" sz="4400" b="1" u="sng" dirty="0"/>
          </a:p>
        </p:txBody>
      </p:sp>
      <p:pic>
        <p:nvPicPr>
          <p:cNvPr id="3" name="Picture 2">
            <a:extLst>
              <a:ext uri="{FF2B5EF4-FFF2-40B4-BE49-F238E27FC236}">
                <a16:creationId xmlns:a16="http://schemas.microsoft.com/office/drawing/2014/main" id="{CB985254-CC4D-D4C4-089C-4CF1802A7951}"/>
              </a:ext>
            </a:extLst>
          </p:cNvPr>
          <p:cNvPicPr>
            <a:picLocks noChangeAspect="1"/>
          </p:cNvPicPr>
          <p:nvPr/>
        </p:nvPicPr>
        <p:blipFill>
          <a:blip r:embed="rId3"/>
          <a:stretch>
            <a:fillRect/>
          </a:stretch>
        </p:blipFill>
        <p:spPr>
          <a:xfrm>
            <a:off x="318069" y="885114"/>
            <a:ext cx="11278577" cy="3599337"/>
          </a:xfrm>
          <a:prstGeom prst="rect">
            <a:avLst/>
          </a:prstGeom>
        </p:spPr>
      </p:pic>
      <p:sp>
        <p:nvSpPr>
          <p:cNvPr id="5" name="Rectangle 4">
            <a:extLst>
              <a:ext uri="{FF2B5EF4-FFF2-40B4-BE49-F238E27FC236}">
                <a16:creationId xmlns:a16="http://schemas.microsoft.com/office/drawing/2014/main" id="{079FEC10-D245-B0B2-8E30-90E506698C48}"/>
              </a:ext>
            </a:extLst>
          </p:cNvPr>
          <p:cNvSpPr/>
          <p:nvPr/>
        </p:nvSpPr>
        <p:spPr>
          <a:xfrm>
            <a:off x="1156758" y="4484451"/>
            <a:ext cx="9601200" cy="220963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333412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2834640" y="348404"/>
            <a:ext cx="7223760" cy="530352"/>
          </a:xfrm>
        </p:spPr>
        <p:txBody>
          <a:bodyPr/>
          <a:lstStyle/>
          <a:p>
            <a:r>
              <a:rPr lang="en-US" sz="4000" b="1" u="sng" dirty="0"/>
              <a:t>What attributes </a:t>
            </a:r>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a:xfrm rot="16200000">
            <a:off x="-211459" y="1964844"/>
            <a:ext cx="1784352" cy="189457"/>
          </a:xfrm>
        </p:spPr>
        <p:txBody>
          <a:bodyPr/>
          <a:lstStyle/>
          <a:p>
            <a:r>
              <a:rPr lang="en-US" dirty="0"/>
              <a:t>presentation title</a:t>
            </a:r>
          </a:p>
        </p:txBody>
      </p:sp>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5</a:t>
            </a:fld>
            <a:endParaRPr lang="en-US" dirty="0"/>
          </a:p>
        </p:txBody>
      </p:sp>
      <p:pic>
        <p:nvPicPr>
          <p:cNvPr id="7" name="Picture Placeholder 6" descr="Test tubes with one test tube in orange with drops">
            <a:extLst>
              <a:ext uri="{FF2B5EF4-FFF2-40B4-BE49-F238E27FC236}">
                <a16:creationId xmlns:a16="http://schemas.microsoft.com/office/drawing/2014/main" id="{70A9CAB5-92AE-2C08-1CA8-8B55D552EEF8}"/>
              </a:ext>
            </a:extLst>
          </p:cNvPr>
          <p:cNvPicPr>
            <a:picLocks noGrp="1" noChangeAspect="1"/>
          </p:cNvPicPr>
          <p:nvPr>
            <p:ph type="pic" sz="quarter" idx="13"/>
          </p:nvPr>
        </p:nvPicPr>
        <p:blipFill rotWithShape="1">
          <a:blip r:embed="rId2">
            <a:alphaModFix amt="50000"/>
            <a:duotone>
              <a:schemeClr val="accent5">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0" y="924557"/>
            <a:ext cx="12192000" cy="5673013"/>
          </a:xfrm>
          <a:custGeom>
            <a:avLst/>
            <a:gdLst>
              <a:gd name="connsiteX0" fmla="*/ 0 w 6515097"/>
              <a:gd name="connsiteY0" fmla="*/ 0 h 2133600"/>
              <a:gd name="connsiteX1" fmla="*/ 6515097 w 6515097"/>
              <a:gd name="connsiteY1" fmla="*/ 0 h 2133600"/>
              <a:gd name="connsiteX2" fmla="*/ 6515097 w 6515097"/>
              <a:gd name="connsiteY2" fmla="*/ 2133600 h 2133600"/>
              <a:gd name="connsiteX3" fmla="*/ 0 w 6515097"/>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6515097" h="2133600">
                <a:moveTo>
                  <a:pt x="0" y="0"/>
                </a:moveTo>
                <a:lnTo>
                  <a:pt x="6515097" y="0"/>
                </a:lnTo>
                <a:lnTo>
                  <a:pt x="6515097" y="2133600"/>
                </a:lnTo>
                <a:lnTo>
                  <a:pt x="0" y="2133600"/>
                </a:lnTo>
                <a:close/>
              </a:path>
            </a:pathLst>
          </a:custGeom>
        </p:spPr>
      </p:pic>
      <p:sp>
        <p:nvSpPr>
          <p:cNvPr id="5" name="Rectangle 4">
            <a:extLst>
              <a:ext uri="{FF2B5EF4-FFF2-40B4-BE49-F238E27FC236}">
                <a16:creationId xmlns:a16="http://schemas.microsoft.com/office/drawing/2014/main" id="{04803899-65AF-3E72-1414-314D125CB3D5}"/>
              </a:ext>
            </a:extLst>
          </p:cNvPr>
          <p:cNvSpPr/>
          <p:nvPr/>
        </p:nvSpPr>
        <p:spPr>
          <a:xfrm>
            <a:off x="1800808" y="1511559"/>
            <a:ext cx="8509519" cy="314441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5FE3A21D-F944-D599-065E-730A85266A97}"/>
              </a:ext>
            </a:extLst>
          </p:cNvPr>
          <p:cNvSpPr/>
          <p:nvPr/>
        </p:nvSpPr>
        <p:spPr>
          <a:xfrm>
            <a:off x="3676261" y="2621902"/>
            <a:ext cx="6055568" cy="217403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0F28CDB-C949-2C45-44BF-A5DAB713A471}"/>
              </a:ext>
            </a:extLst>
          </p:cNvPr>
          <p:cNvSpPr/>
          <p:nvPr/>
        </p:nvSpPr>
        <p:spPr>
          <a:xfrm>
            <a:off x="2619406" y="1791478"/>
            <a:ext cx="7690921" cy="339634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D0941EF4-D0D8-338D-35B3-3A53484BFB04}"/>
              </a:ext>
            </a:extLst>
          </p:cNvPr>
          <p:cNvSpPr/>
          <p:nvPr/>
        </p:nvSpPr>
        <p:spPr>
          <a:xfrm>
            <a:off x="951722" y="1026366"/>
            <a:ext cx="10415460" cy="55712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l">
              <a:buFont typeface="Arial" panose="020B0604020202020204" pitchFamily="34" charset="0"/>
              <a:buChar char="•"/>
            </a:pPr>
            <a:r>
              <a:rPr lang="en-US" sz="2000" b="1" i="0" dirty="0">
                <a:solidFill>
                  <a:srgbClr val="242424"/>
                </a:solidFill>
                <a:effectLst/>
                <a:latin typeface="source-serif-pro"/>
              </a:rPr>
              <a:t>credit_policy</a:t>
            </a:r>
            <a:r>
              <a:rPr lang="en-US" sz="2000" b="0" i="0" dirty="0">
                <a:solidFill>
                  <a:srgbClr val="242424"/>
                </a:solidFill>
                <a:effectLst/>
                <a:latin typeface="source-serif-pro"/>
              </a:rPr>
              <a:t>: 1 if the customer meets the credit underwriting criteria of LendingClub.com, and 0 otherwise.</a:t>
            </a:r>
          </a:p>
          <a:p>
            <a:pPr algn="l">
              <a:buFont typeface="Arial" panose="020B0604020202020204" pitchFamily="34" charset="0"/>
              <a:buChar char="•"/>
            </a:pPr>
            <a:r>
              <a:rPr lang="en-US" sz="2000" b="1" i="0" dirty="0">
                <a:solidFill>
                  <a:srgbClr val="242424"/>
                </a:solidFill>
                <a:effectLst/>
                <a:latin typeface="source-serif-pro"/>
              </a:rPr>
              <a:t>purpose</a:t>
            </a:r>
            <a:r>
              <a:rPr lang="en-US" sz="2000" b="0" i="0" dirty="0">
                <a:solidFill>
                  <a:srgbClr val="242424"/>
                </a:solidFill>
                <a:effectLst/>
                <a:latin typeface="source-serif-pro"/>
              </a:rPr>
              <a:t>: The purpose of the loan such as: </a:t>
            </a:r>
            <a:r>
              <a:rPr lang="en-US" sz="2000" b="0" i="0" dirty="0" err="1">
                <a:solidFill>
                  <a:srgbClr val="242424"/>
                </a:solidFill>
                <a:effectLst/>
                <a:latin typeface="source-serif-pro"/>
              </a:rPr>
              <a:t>credit_card</a:t>
            </a:r>
            <a:r>
              <a:rPr lang="en-US" sz="2000" b="0" i="0" dirty="0">
                <a:solidFill>
                  <a:srgbClr val="242424"/>
                </a:solidFill>
                <a:effectLst/>
                <a:latin typeface="source-serif-pro"/>
              </a:rPr>
              <a:t>, </a:t>
            </a:r>
            <a:r>
              <a:rPr lang="en-US" sz="2000" b="0" i="0" dirty="0" err="1">
                <a:solidFill>
                  <a:srgbClr val="242424"/>
                </a:solidFill>
                <a:effectLst/>
                <a:latin typeface="source-serif-pro"/>
              </a:rPr>
              <a:t>debt_consolidation</a:t>
            </a:r>
            <a:r>
              <a:rPr lang="en-US" sz="2000" b="0" i="0" dirty="0">
                <a:solidFill>
                  <a:srgbClr val="242424"/>
                </a:solidFill>
                <a:effectLst/>
                <a:latin typeface="source-serif-pro"/>
              </a:rPr>
              <a:t>, etc.</a:t>
            </a:r>
          </a:p>
          <a:p>
            <a:pPr algn="l">
              <a:buFont typeface="Arial" panose="020B0604020202020204" pitchFamily="34" charset="0"/>
              <a:buChar char="•"/>
            </a:pPr>
            <a:r>
              <a:rPr lang="en-US" sz="2000" b="1" i="0" dirty="0">
                <a:solidFill>
                  <a:srgbClr val="242424"/>
                </a:solidFill>
                <a:effectLst/>
                <a:latin typeface="source-serif-pro"/>
              </a:rPr>
              <a:t>Int rate</a:t>
            </a:r>
            <a:r>
              <a:rPr lang="en-US" sz="2000" b="0" i="0" dirty="0">
                <a:solidFill>
                  <a:srgbClr val="242424"/>
                </a:solidFill>
                <a:effectLst/>
                <a:latin typeface="source-serif-pro"/>
              </a:rPr>
              <a:t>: The interest rate of the loan (proportion).</a:t>
            </a:r>
          </a:p>
          <a:p>
            <a:pPr algn="l">
              <a:buFont typeface="Arial" panose="020B0604020202020204" pitchFamily="34" charset="0"/>
              <a:buChar char="•"/>
            </a:pPr>
            <a:r>
              <a:rPr lang="en-US" sz="2000" b="1" i="0" dirty="0">
                <a:solidFill>
                  <a:srgbClr val="242424"/>
                </a:solidFill>
                <a:effectLst/>
                <a:latin typeface="source-serif-pro"/>
              </a:rPr>
              <a:t>installment</a:t>
            </a:r>
            <a:r>
              <a:rPr lang="en-US" sz="2000" b="0" i="0" dirty="0">
                <a:solidFill>
                  <a:srgbClr val="242424"/>
                </a:solidFill>
                <a:effectLst/>
                <a:latin typeface="source-serif-pro"/>
              </a:rPr>
              <a:t>: The monthly installments owed by the borrower if the loan is funded.</a:t>
            </a:r>
          </a:p>
          <a:p>
            <a:pPr algn="l">
              <a:buFont typeface="Arial" panose="020B0604020202020204" pitchFamily="34" charset="0"/>
              <a:buChar char="•"/>
            </a:pPr>
            <a:r>
              <a:rPr lang="en-US" sz="2000" b="1" i="0" dirty="0">
                <a:solidFill>
                  <a:srgbClr val="242424"/>
                </a:solidFill>
                <a:effectLst/>
                <a:latin typeface="source-serif-pro"/>
              </a:rPr>
              <a:t>Log </a:t>
            </a:r>
            <a:r>
              <a:rPr lang="en-US" sz="2000" b="1" i="0" dirty="0" err="1">
                <a:solidFill>
                  <a:srgbClr val="242424"/>
                </a:solidFill>
                <a:effectLst/>
                <a:latin typeface="source-serif-pro"/>
              </a:rPr>
              <a:t>annual_inc</a:t>
            </a:r>
            <a:r>
              <a:rPr lang="en-US" sz="2000" b="0" i="0" dirty="0">
                <a:solidFill>
                  <a:srgbClr val="242424"/>
                </a:solidFill>
                <a:effectLst/>
                <a:latin typeface="source-serif-pro"/>
              </a:rPr>
              <a:t>: The natural log of the annual income of the borrower.</a:t>
            </a:r>
          </a:p>
          <a:p>
            <a:pPr algn="l">
              <a:buFont typeface="Arial" panose="020B0604020202020204" pitchFamily="34" charset="0"/>
              <a:buChar char="•"/>
            </a:pPr>
            <a:r>
              <a:rPr lang="en-US" sz="2000" b="1" i="0" dirty="0" err="1">
                <a:solidFill>
                  <a:srgbClr val="242424"/>
                </a:solidFill>
                <a:effectLst/>
                <a:latin typeface="source-serif-pro"/>
              </a:rPr>
              <a:t>dti</a:t>
            </a:r>
            <a:r>
              <a:rPr lang="en-US" sz="2000" b="0" i="0" dirty="0">
                <a:solidFill>
                  <a:srgbClr val="242424"/>
                </a:solidFill>
                <a:effectLst/>
                <a:latin typeface="source-serif-pro"/>
              </a:rPr>
              <a:t>: The debt-to-income ratio of the borrower.</a:t>
            </a:r>
          </a:p>
          <a:p>
            <a:pPr algn="l">
              <a:buFont typeface="Arial" panose="020B0604020202020204" pitchFamily="34" charset="0"/>
              <a:buChar char="•"/>
            </a:pPr>
            <a:r>
              <a:rPr lang="en-US" sz="2000" b="1" i="0" dirty="0">
                <a:solidFill>
                  <a:srgbClr val="242424"/>
                </a:solidFill>
                <a:effectLst/>
                <a:latin typeface="source-serif-pro"/>
              </a:rPr>
              <a:t>fico</a:t>
            </a:r>
            <a:r>
              <a:rPr lang="en-US" sz="2000" b="0" i="0" dirty="0">
                <a:solidFill>
                  <a:srgbClr val="242424"/>
                </a:solidFill>
                <a:effectLst/>
                <a:latin typeface="source-serif-pro"/>
              </a:rPr>
              <a:t>: The FICO credit score of the borrower.</a:t>
            </a:r>
          </a:p>
          <a:p>
            <a:pPr algn="l">
              <a:buFont typeface="Arial" panose="020B0604020202020204" pitchFamily="34" charset="0"/>
              <a:buChar char="•"/>
            </a:pPr>
            <a:r>
              <a:rPr lang="en-US" sz="2000" b="1" i="0" dirty="0">
                <a:solidFill>
                  <a:srgbClr val="242424"/>
                </a:solidFill>
                <a:effectLst/>
                <a:latin typeface="source-serif-pro"/>
              </a:rPr>
              <a:t>Days with</a:t>
            </a:r>
            <a:r>
              <a:rPr lang="en-US" sz="2000" b="1" dirty="0">
                <a:solidFill>
                  <a:srgbClr val="242424"/>
                </a:solidFill>
                <a:latin typeface="source-serif-pro"/>
              </a:rPr>
              <a:t> </a:t>
            </a:r>
            <a:r>
              <a:rPr lang="en-US" sz="2000" b="1" i="0" dirty="0" err="1">
                <a:solidFill>
                  <a:srgbClr val="242424"/>
                </a:solidFill>
                <a:effectLst/>
                <a:latin typeface="source-serif-pro"/>
              </a:rPr>
              <a:t>cr</a:t>
            </a:r>
            <a:r>
              <a:rPr lang="en-US" sz="2000" b="1" dirty="0">
                <a:solidFill>
                  <a:srgbClr val="242424"/>
                </a:solidFill>
                <a:latin typeface="source-serif-pro"/>
              </a:rPr>
              <a:t> </a:t>
            </a:r>
            <a:r>
              <a:rPr lang="en-US" sz="2000" b="1" i="0" dirty="0">
                <a:solidFill>
                  <a:srgbClr val="242424"/>
                </a:solidFill>
                <a:effectLst/>
                <a:latin typeface="source-serif-pro"/>
              </a:rPr>
              <a:t>line</a:t>
            </a:r>
            <a:r>
              <a:rPr lang="en-US" sz="2000" b="0" i="0" dirty="0">
                <a:solidFill>
                  <a:srgbClr val="242424"/>
                </a:solidFill>
                <a:effectLst/>
                <a:latin typeface="source-serif-pro"/>
              </a:rPr>
              <a:t>: The number of days the borrower has had a credit line.</a:t>
            </a:r>
          </a:p>
          <a:p>
            <a:pPr algn="l">
              <a:buFont typeface="Arial" panose="020B0604020202020204" pitchFamily="34" charset="0"/>
              <a:buChar char="•"/>
            </a:pPr>
            <a:r>
              <a:rPr lang="en-US" sz="2000" b="1" i="0" dirty="0" err="1">
                <a:solidFill>
                  <a:srgbClr val="242424"/>
                </a:solidFill>
                <a:effectLst/>
                <a:latin typeface="source-serif-pro"/>
              </a:rPr>
              <a:t>Revol</a:t>
            </a:r>
            <a:r>
              <a:rPr lang="en-US" sz="2000" b="1" i="0" dirty="0">
                <a:solidFill>
                  <a:srgbClr val="242424"/>
                </a:solidFill>
                <a:effectLst/>
                <a:latin typeface="source-serif-pro"/>
              </a:rPr>
              <a:t> </a:t>
            </a:r>
            <a:r>
              <a:rPr lang="en-US" sz="2000" b="1" i="0" dirty="0" err="1">
                <a:solidFill>
                  <a:srgbClr val="242424"/>
                </a:solidFill>
                <a:effectLst/>
                <a:latin typeface="source-serif-pro"/>
              </a:rPr>
              <a:t>bal</a:t>
            </a:r>
            <a:r>
              <a:rPr lang="en-US" sz="2000" b="0" i="0" dirty="0">
                <a:solidFill>
                  <a:srgbClr val="242424"/>
                </a:solidFill>
                <a:effectLst/>
                <a:latin typeface="source-serif-pro"/>
              </a:rPr>
              <a:t>: The borrower’s revolving balance.</a:t>
            </a:r>
          </a:p>
          <a:p>
            <a:pPr algn="l">
              <a:buFont typeface="Arial" panose="020B0604020202020204" pitchFamily="34" charset="0"/>
              <a:buChar char="•"/>
            </a:pPr>
            <a:r>
              <a:rPr lang="en-US" sz="2000" b="1" i="0" dirty="0" err="1">
                <a:solidFill>
                  <a:srgbClr val="242424"/>
                </a:solidFill>
                <a:effectLst/>
                <a:latin typeface="source-serif-pro"/>
              </a:rPr>
              <a:t>Revol</a:t>
            </a:r>
            <a:r>
              <a:rPr lang="en-US" sz="2000" b="1" i="0" dirty="0">
                <a:solidFill>
                  <a:srgbClr val="242424"/>
                </a:solidFill>
                <a:effectLst/>
                <a:latin typeface="source-serif-pro"/>
              </a:rPr>
              <a:t> util</a:t>
            </a:r>
            <a:r>
              <a:rPr lang="en-US" sz="2000" b="0" i="0" dirty="0">
                <a:solidFill>
                  <a:srgbClr val="242424"/>
                </a:solidFill>
                <a:effectLst/>
                <a:latin typeface="source-serif-pro"/>
              </a:rPr>
              <a:t>: The borrower’s revolving line utilization rate.</a:t>
            </a:r>
          </a:p>
          <a:p>
            <a:pPr algn="l">
              <a:buFont typeface="Arial" panose="020B0604020202020204" pitchFamily="34" charset="0"/>
              <a:buChar char="•"/>
            </a:pPr>
            <a:r>
              <a:rPr lang="en-US" sz="2000" b="1" i="0" dirty="0" err="1">
                <a:solidFill>
                  <a:srgbClr val="242424"/>
                </a:solidFill>
                <a:effectLst/>
                <a:latin typeface="source-serif-pro"/>
              </a:rPr>
              <a:t>Inq</a:t>
            </a:r>
            <a:r>
              <a:rPr lang="en-US" sz="2000" b="1" dirty="0">
                <a:solidFill>
                  <a:srgbClr val="242424"/>
                </a:solidFill>
                <a:latin typeface="source-serif-pro"/>
              </a:rPr>
              <a:t> l</a:t>
            </a:r>
            <a:r>
              <a:rPr lang="en-US" sz="2000" b="1" i="0" dirty="0">
                <a:solidFill>
                  <a:srgbClr val="242424"/>
                </a:solidFill>
                <a:effectLst/>
                <a:latin typeface="source-serif-pro"/>
              </a:rPr>
              <a:t>ast_6mths</a:t>
            </a:r>
            <a:r>
              <a:rPr lang="en-US" sz="2000" b="0" i="0" dirty="0">
                <a:solidFill>
                  <a:srgbClr val="242424"/>
                </a:solidFill>
                <a:effectLst/>
                <a:latin typeface="source-serif-pro"/>
              </a:rPr>
              <a:t>: The borrower’s number of inquiries by creditors in the last 6 months.</a:t>
            </a:r>
          </a:p>
          <a:p>
            <a:pPr algn="l">
              <a:buFont typeface="Arial" panose="020B0604020202020204" pitchFamily="34" charset="0"/>
              <a:buChar char="•"/>
            </a:pPr>
            <a:r>
              <a:rPr lang="en-US" sz="2000" b="1" i="0" dirty="0">
                <a:solidFill>
                  <a:srgbClr val="242424"/>
                </a:solidFill>
                <a:effectLst/>
                <a:latin typeface="source-serif-pro"/>
              </a:rPr>
              <a:t>delinq_2yrs</a:t>
            </a:r>
            <a:r>
              <a:rPr lang="en-US" sz="2000" b="0" i="0" dirty="0">
                <a:solidFill>
                  <a:srgbClr val="242424"/>
                </a:solidFill>
                <a:effectLst/>
                <a:latin typeface="source-serif-pro"/>
              </a:rPr>
              <a:t>: The number of times the borrower had been 30+ days past due on a payment in the past 2 years.</a:t>
            </a:r>
          </a:p>
          <a:p>
            <a:pPr algn="l">
              <a:buFont typeface="Arial" panose="020B0604020202020204" pitchFamily="34" charset="0"/>
              <a:buChar char="•"/>
            </a:pPr>
            <a:r>
              <a:rPr lang="en-US" sz="2000" b="1" i="0" dirty="0">
                <a:solidFill>
                  <a:srgbClr val="242424"/>
                </a:solidFill>
                <a:effectLst/>
                <a:latin typeface="source-serif-pro"/>
              </a:rPr>
              <a:t>Pub</a:t>
            </a:r>
            <a:r>
              <a:rPr lang="en-US" sz="2000" b="1" dirty="0">
                <a:solidFill>
                  <a:srgbClr val="242424"/>
                </a:solidFill>
                <a:latin typeface="source-serif-pro"/>
              </a:rPr>
              <a:t> r</a:t>
            </a:r>
            <a:r>
              <a:rPr lang="en-US" sz="2000" b="1" i="0" dirty="0">
                <a:solidFill>
                  <a:srgbClr val="242424"/>
                </a:solidFill>
                <a:effectLst/>
                <a:latin typeface="source-serif-pro"/>
              </a:rPr>
              <a:t>ec</a:t>
            </a:r>
            <a:r>
              <a:rPr lang="en-US" sz="2000" b="0" i="0" dirty="0">
                <a:solidFill>
                  <a:srgbClr val="242424"/>
                </a:solidFill>
                <a:effectLst/>
                <a:latin typeface="source-serif-pro"/>
              </a:rPr>
              <a:t>: The borrower’s number of derogatory public records.</a:t>
            </a:r>
          </a:p>
          <a:p>
            <a:pPr algn="l">
              <a:buFont typeface="Arial" panose="020B0604020202020204" pitchFamily="34" charset="0"/>
              <a:buChar char="•"/>
            </a:pPr>
            <a:r>
              <a:rPr lang="en-US" sz="2000" b="1" i="0" dirty="0">
                <a:solidFill>
                  <a:srgbClr val="242424"/>
                </a:solidFill>
                <a:effectLst/>
                <a:latin typeface="source-serif-pro"/>
              </a:rPr>
              <a:t>Not </a:t>
            </a:r>
            <a:r>
              <a:rPr lang="en-US" sz="2000" b="1" dirty="0">
                <a:solidFill>
                  <a:srgbClr val="242424"/>
                </a:solidFill>
                <a:latin typeface="source-serif-pro"/>
              </a:rPr>
              <a:t>f</a:t>
            </a:r>
            <a:r>
              <a:rPr lang="en-US" sz="2000" b="1" i="0" dirty="0">
                <a:solidFill>
                  <a:srgbClr val="242424"/>
                </a:solidFill>
                <a:effectLst/>
                <a:latin typeface="source-serif-pro"/>
              </a:rPr>
              <a:t>ully</a:t>
            </a:r>
            <a:r>
              <a:rPr lang="en-US" sz="2000" b="1" dirty="0">
                <a:solidFill>
                  <a:srgbClr val="242424"/>
                </a:solidFill>
                <a:latin typeface="source-serif-pro"/>
              </a:rPr>
              <a:t> </a:t>
            </a:r>
            <a:r>
              <a:rPr lang="en-US" sz="2000" b="1" i="0" dirty="0">
                <a:solidFill>
                  <a:srgbClr val="242424"/>
                </a:solidFill>
                <a:effectLst/>
                <a:latin typeface="source-serif-pro"/>
              </a:rPr>
              <a:t>paid</a:t>
            </a:r>
            <a:r>
              <a:rPr lang="en-US" sz="2000" b="0" i="0" dirty="0">
                <a:solidFill>
                  <a:srgbClr val="242424"/>
                </a:solidFill>
                <a:effectLst/>
                <a:latin typeface="source-serif-pro"/>
              </a:rPr>
              <a:t>: indicates whether the loan was not paid back in full (the borrower either defaulted or the borrower was deemed unlikely to pay it back).</a:t>
            </a:r>
          </a:p>
        </p:txBody>
      </p:sp>
    </p:spTree>
    <p:extLst>
      <p:ext uri="{BB962C8B-B14F-4D97-AF65-F5344CB8AC3E}">
        <p14:creationId xmlns:p14="http://schemas.microsoft.com/office/powerpoint/2010/main" val="4094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524000" y="1182313"/>
            <a:ext cx="9144000" cy="3886200"/>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1640732" y="574849"/>
            <a:ext cx="11124398" cy="4151876"/>
          </a:xfrm>
        </p:spPr>
        <p:txBody>
          <a:bodyPr/>
          <a:lstStyle/>
          <a:p>
            <a:pPr algn="l"/>
            <a:br>
              <a:rPr lang="en-US" sz="2800" u="sng" dirty="0">
                <a:latin typeface="Algerian" panose="04020705040A02060702" pitchFamily="82" charset="0"/>
              </a:rPr>
            </a:br>
            <a:r>
              <a:rPr lang="en-US" sz="3600" u="sng" dirty="0">
                <a:latin typeface="Algerian" panose="04020705040A02060702" pitchFamily="82" charset="0"/>
              </a:rPr>
              <a:t>import libraries</a:t>
            </a:r>
            <a:br>
              <a:rPr lang="en-US" sz="1800" u="sng" dirty="0">
                <a:latin typeface="Algerian" panose="04020705040A02060702" pitchFamily="82" charset="0"/>
              </a:rPr>
            </a:br>
            <a:br>
              <a:rPr lang="en-US" sz="2000" u="sng" dirty="0"/>
            </a:br>
            <a:r>
              <a:rPr lang="en-US" sz="2000" cap="none" dirty="0">
                <a:latin typeface="Arial Black" panose="020B0A04020102020204" pitchFamily="34" charset="0"/>
              </a:rPr>
              <a:t>Import </a:t>
            </a:r>
            <a:r>
              <a:rPr lang="en-US" sz="2000" cap="none" dirty="0" err="1">
                <a:latin typeface="Arial Black" panose="020B0A04020102020204" pitchFamily="34" charset="0"/>
              </a:rPr>
              <a:t>Numpy</a:t>
            </a:r>
            <a:r>
              <a:rPr lang="en-US" sz="2000" cap="none" dirty="0">
                <a:latin typeface="Arial Black" panose="020B0A04020102020204" pitchFamily="34" charset="0"/>
              </a:rPr>
              <a:t> </a:t>
            </a:r>
            <a:br>
              <a:rPr lang="en-US" sz="2000" cap="none" dirty="0">
                <a:latin typeface="Arial Black" panose="020B0A04020102020204" pitchFamily="34" charset="0"/>
              </a:rPr>
            </a:br>
            <a:br>
              <a:rPr lang="en-US" sz="2000" cap="none" dirty="0">
                <a:latin typeface="Arial Black" panose="020B0A04020102020204" pitchFamily="34" charset="0"/>
              </a:rPr>
            </a:br>
            <a:r>
              <a:rPr lang="en-US" sz="2000" cap="none" dirty="0">
                <a:latin typeface="Arial Black" panose="020B0A04020102020204" pitchFamily="34" charset="0"/>
              </a:rPr>
              <a:t>Import Pandas</a:t>
            </a:r>
            <a:br>
              <a:rPr lang="en-US" sz="2000" cap="none" dirty="0">
                <a:latin typeface="Arial Black" panose="020B0A04020102020204" pitchFamily="34" charset="0"/>
              </a:rPr>
            </a:br>
            <a:br>
              <a:rPr lang="en-US" sz="2000" cap="none" dirty="0">
                <a:latin typeface="Arial Black" panose="020B0A04020102020204" pitchFamily="34" charset="0"/>
              </a:rPr>
            </a:br>
            <a:r>
              <a:rPr lang="en-US" sz="2000" cap="none" dirty="0">
                <a:latin typeface="Arial Black" panose="020B0A04020102020204" pitchFamily="34" charset="0"/>
              </a:rPr>
              <a:t>Import Matplotlib</a:t>
            </a:r>
            <a:br>
              <a:rPr lang="en-US" sz="2000" cap="none" dirty="0">
                <a:latin typeface="Arial Black" panose="020B0A04020102020204" pitchFamily="34" charset="0"/>
              </a:rPr>
            </a:br>
            <a:br>
              <a:rPr lang="en-US" sz="2000" cap="none" dirty="0">
                <a:latin typeface="Arial Black" panose="020B0A04020102020204" pitchFamily="34" charset="0"/>
              </a:rPr>
            </a:br>
            <a:r>
              <a:rPr lang="en-US" sz="2000" cap="none" dirty="0">
                <a:latin typeface="Arial Black" panose="020B0A04020102020204" pitchFamily="34" charset="0"/>
              </a:rPr>
              <a:t>Import Seaborn </a:t>
            </a:r>
            <a:br>
              <a:rPr lang="en-US" sz="2000" cap="none" dirty="0">
                <a:latin typeface="Arial Black" panose="020B0A04020102020204" pitchFamily="34" charset="0"/>
              </a:rPr>
            </a:br>
            <a:br>
              <a:rPr lang="en-US" sz="2000" cap="none" dirty="0">
                <a:latin typeface="Arial Black" panose="020B0A04020102020204" pitchFamily="34" charset="0"/>
              </a:rPr>
            </a:br>
            <a:r>
              <a:rPr lang="en-US" sz="2000" cap="none" dirty="0">
                <a:latin typeface="Arial Black" panose="020B0A04020102020204" pitchFamily="34" charset="0"/>
              </a:rPr>
              <a:t>Import Lebel Encoder</a:t>
            </a:r>
            <a:br>
              <a:rPr lang="en-US" sz="2000" cap="none" dirty="0">
                <a:latin typeface="Arial Black" panose="020B0A04020102020204" pitchFamily="34" charset="0"/>
              </a:rPr>
            </a:br>
            <a:r>
              <a:rPr lang="en-US" sz="2000" cap="none" dirty="0">
                <a:latin typeface="Arial Black" panose="020B0A04020102020204" pitchFamily="34" charset="0"/>
              </a:rPr>
              <a:t> </a:t>
            </a:r>
            <a:br>
              <a:rPr lang="en-US" sz="2000" cap="none" dirty="0">
                <a:latin typeface="Arial Black" panose="020B0A04020102020204" pitchFamily="34" charset="0"/>
              </a:rPr>
            </a:br>
            <a:r>
              <a:rPr lang="en-US" sz="2000" cap="none" dirty="0">
                <a:latin typeface="Arial Black" panose="020B0A04020102020204" pitchFamily="34" charset="0"/>
              </a:rPr>
              <a:t>Import </a:t>
            </a:r>
            <a:r>
              <a:rPr lang="en-US" sz="2000" cap="none" dirty="0" err="1">
                <a:latin typeface="Arial Black" panose="020B0A04020102020204" pitchFamily="34" charset="0"/>
              </a:rPr>
              <a:t>sklearn</a:t>
            </a:r>
            <a:br>
              <a:rPr lang="en-US" sz="2000" cap="none" dirty="0">
                <a:latin typeface="Arial Black" panose="020B0A04020102020204" pitchFamily="34" charset="0"/>
              </a:rPr>
            </a:br>
            <a:br>
              <a:rPr lang="en-US" sz="2000" cap="none" dirty="0">
                <a:latin typeface="Arial Black" panose="020B0A04020102020204" pitchFamily="34" charset="0"/>
              </a:rPr>
            </a:br>
            <a:r>
              <a:rPr lang="en-US" sz="2000" cap="none" dirty="0">
                <a:latin typeface="Arial Black" panose="020B0A04020102020204" pitchFamily="34" charset="0"/>
              </a:rPr>
              <a:t>Import metrics </a:t>
            </a:r>
            <a:endParaRPr lang="en-US" sz="2000" u="sng" dirty="0">
              <a:latin typeface="Algerian" panose="04020705040A02060702" pitchFamily="82" charset="0"/>
            </a:endParaRPr>
          </a:p>
        </p:txBody>
      </p:sp>
    </p:spTree>
    <p:extLst>
      <p:ext uri="{BB962C8B-B14F-4D97-AF65-F5344CB8AC3E}">
        <p14:creationId xmlns:p14="http://schemas.microsoft.com/office/powerpoint/2010/main" val="292441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sz="4000" u="sng" dirty="0">
                <a:latin typeface="Algerian" panose="04020705040A02060702" pitchFamily="82" charset="0"/>
              </a:rPr>
              <a:t>Block diagram</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12" name="Rectangle: Rounded Corners 11">
            <a:extLst>
              <a:ext uri="{FF2B5EF4-FFF2-40B4-BE49-F238E27FC236}">
                <a16:creationId xmlns:a16="http://schemas.microsoft.com/office/drawing/2014/main" id="{1D671499-B127-D5DF-24F6-8E2BACDC3E14}"/>
              </a:ext>
            </a:extLst>
          </p:cNvPr>
          <p:cNvSpPr/>
          <p:nvPr/>
        </p:nvSpPr>
        <p:spPr>
          <a:xfrm>
            <a:off x="885926" y="1524000"/>
            <a:ext cx="1628857" cy="937549"/>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latin typeface="Arial Black" panose="020B0A04020102020204" pitchFamily="34" charset="0"/>
              </a:rPr>
              <a:t>Dataset</a:t>
            </a:r>
            <a:endParaRPr lang="en-IN" sz="2000" dirty="0">
              <a:latin typeface="Arial Black" panose="020B0A04020102020204" pitchFamily="34" charset="0"/>
            </a:endParaRPr>
          </a:p>
        </p:txBody>
      </p:sp>
      <p:cxnSp>
        <p:nvCxnSpPr>
          <p:cNvPr id="14" name="Straight Arrow Connector 13">
            <a:extLst>
              <a:ext uri="{FF2B5EF4-FFF2-40B4-BE49-F238E27FC236}">
                <a16:creationId xmlns:a16="http://schemas.microsoft.com/office/drawing/2014/main" id="{354BA95A-0AA3-775C-2C4F-B7E8CBFCE776}"/>
              </a:ext>
            </a:extLst>
          </p:cNvPr>
          <p:cNvCxnSpPr>
            <a:cxnSpLocks/>
            <a:stCxn id="12" idx="3"/>
          </p:cNvCxnSpPr>
          <p:nvPr/>
        </p:nvCxnSpPr>
        <p:spPr>
          <a:xfrm>
            <a:off x="2514783" y="1992775"/>
            <a:ext cx="93754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DE4C6E35-632A-4849-B730-C5CFA513FD2D}"/>
              </a:ext>
            </a:extLst>
          </p:cNvPr>
          <p:cNvSpPr/>
          <p:nvPr/>
        </p:nvSpPr>
        <p:spPr>
          <a:xfrm>
            <a:off x="3452331" y="1522102"/>
            <a:ext cx="2320329" cy="9375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latin typeface="Arial Black" panose="020B0A04020102020204" pitchFamily="34" charset="0"/>
              </a:rPr>
              <a:t>Data Preprocessing</a:t>
            </a:r>
            <a:endParaRPr lang="en-IN" sz="2000" dirty="0">
              <a:latin typeface="Arial Black" panose="020B0A04020102020204" pitchFamily="34" charset="0"/>
            </a:endParaRPr>
          </a:p>
        </p:txBody>
      </p:sp>
      <p:cxnSp>
        <p:nvCxnSpPr>
          <p:cNvPr id="20" name="Straight Arrow Connector 19">
            <a:extLst>
              <a:ext uri="{FF2B5EF4-FFF2-40B4-BE49-F238E27FC236}">
                <a16:creationId xmlns:a16="http://schemas.microsoft.com/office/drawing/2014/main" id="{D7941CD2-38C7-4C47-8AA0-7333FFAA8AE3}"/>
              </a:ext>
            </a:extLst>
          </p:cNvPr>
          <p:cNvCxnSpPr>
            <a:cxnSpLocks/>
          </p:cNvCxnSpPr>
          <p:nvPr/>
        </p:nvCxnSpPr>
        <p:spPr>
          <a:xfrm>
            <a:off x="4602620" y="2459650"/>
            <a:ext cx="0" cy="9693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6E8B4EC7-225C-2997-96B9-AFEACE645A10}"/>
              </a:ext>
            </a:extLst>
          </p:cNvPr>
          <p:cNvSpPr/>
          <p:nvPr/>
        </p:nvSpPr>
        <p:spPr>
          <a:xfrm>
            <a:off x="1607102" y="3431428"/>
            <a:ext cx="4294207" cy="2272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6B8B277A-0858-9DD3-1FFF-4C2F738F9FF3}"/>
              </a:ext>
            </a:extLst>
          </p:cNvPr>
          <p:cNvSpPr/>
          <p:nvPr/>
        </p:nvSpPr>
        <p:spPr>
          <a:xfrm>
            <a:off x="2114783" y="3852672"/>
            <a:ext cx="1466694" cy="1357048"/>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000" dirty="0">
                <a:latin typeface="Arial Narrow" panose="020B0606020202030204" pitchFamily="34" charset="0"/>
              </a:rPr>
              <a:t>Train </a:t>
            </a:r>
          </a:p>
          <a:p>
            <a:pPr algn="ctr"/>
            <a:r>
              <a:rPr lang="en-IN" sz="2000" dirty="0">
                <a:latin typeface="Arial Narrow" panose="020B0606020202030204" pitchFamily="34" charset="0"/>
              </a:rPr>
              <a:t>Data</a:t>
            </a:r>
            <a:endParaRPr lang="en-US" sz="2000" dirty="0">
              <a:latin typeface="Arial Narrow" panose="020B0606020202030204" pitchFamily="34" charset="0"/>
            </a:endParaRPr>
          </a:p>
        </p:txBody>
      </p:sp>
      <p:sp>
        <p:nvSpPr>
          <p:cNvPr id="27" name="Rectangle: Rounded Corners 26">
            <a:extLst>
              <a:ext uri="{FF2B5EF4-FFF2-40B4-BE49-F238E27FC236}">
                <a16:creationId xmlns:a16="http://schemas.microsoft.com/office/drawing/2014/main" id="{40F7615F-6253-8312-E8DA-D49F44AC10E1}"/>
              </a:ext>
            </a:extLst>
          </p:cNvPr>
          <p:cNvSpPr/>
          <p:nvPr/>
        </p:nvSpPr>
        <p:spPr>
          <a:xfrm>
            <a:off x="3879148" y="3855810"/>
            <a:ext cx="1466693" cy="1377657"/>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latin typeface="Arial Narrow" panose="020B0606020202030204" pitchFamily="34" charset="0"/>
              </a:rPr>
              <a:t>Test </a:t>
            </a:r>
          </a:p>
          <a:p>
            <a:pPr algn="ctr"/>
            <a:r>
              <a:rPr lang="en-US" sz="2000" dirty="0">
                <a:latin typeface="Arial Narrow" panose="020B0606020202030204" pitchFamily="34" charset="0"/>
              </a:rPr>
              <a:t>Data</a:t>
            </a:r>
            <a:endParaRPr lang="en-IN" sz="2000" dirty="0">
              <a:latin typeface="Arial Narrow" panose="020B0606020202030204" pitchFamily="34" charset="0"/>
            </a:endParaRPr>
          </a:p>
        </p:txBody>
      </p:sp>
      <p:cxnSp>
        <p:nvCxnSpPr>
          <p:cNvPr id="29" name="Straight Arrow Connector 28">
            <a:extLst>
              <a:ext uri="{FF2B5EF4-FFF2-40B4-BE49-F238E27FC236}">
                <a16:creationId xmlns:a16="http://schemas.microsoft.com/office/drawing/2014/main" id="{355EB9CA-3B6C-6D2B-9551-BC8AA25B09C2}"/>
              </a:ext>
            </a:extLst>
          </p:cNvPr>
          <p:cNvCxnSpPr>
            <a:cxnSpLocks/>
          </p:cNvCxnSpPr>
          <p:nvPr/>
        </p:nvCxnSpPr>
        <p:spPr>
          <a:xfrm>
            <a:off x="5901309" y="4389183"/>
            <a:ext cx="54579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Rectangle 29">
            <a:extLst>
              <a:ext uri="{FF2B5EF4-FFF2-40B4-BE49-F238E27FC236}">
                <a16:creationId xmlns:a16="http://schemas.microsoft.com/office/drawing/2014/main" id="{4AEADA08-0325-4427-34A4-C65169B2DD62}"/>
              </a:ext>
            </a:extLst>
          </p:cNvPr>
          <p:cNvSpPr/>
          <p:nvPr/>
        </p:nvSpPr>
        <p:spPr>
          <a:xfrm>
            <a:off x="6448056" y="3623568"/>
            <a:ext cx="1465929" cy="1531229"/>
          </a:xfrm>
          <a:prstGeom prst="rect">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Modeling/Model </a:t>
            </a:r>
          </a:p>
          <a:p>
            <a:pPr algn="ctr"/>
            <a:r>
              <a:rPr lang="en-US" sz="200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Training </a:t>
            </a:r>
            <a:endParaRPr lang="en-IN" sz="200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cxnSp>
        <p:nvCxnSpPr>
          <p:cNvPr id="32" name="Straight Arrow Connector 31">
            <a:extLst>
              <a:ext uri="{FF2B5EF4-FFF2-40B4-BE49-F238E27FC236}">
                <a16:creationId xmlns:a16="http://schemas.microsoft.com/office/drawing/2014/main" id="{D02ADCF8-9A21-A7E0-8C57-91A8BF5E77EE}"/>
              </a:ext>
            </a:extLst>
          </p:cNvPr>
          <p:cNvCxnSpPr>
            <a:cxnSpLocks/>
          </p:cNvCxnSpPr>
          <p:nvPr/>
        </p:nvCxnSpPr>
        <p:spPr>
          <a:xfrm>
            <a:off x="7913985" y="4389182"/>
            <a:ext cx="3995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02A80C12-0D4E-A807-1B1C-832D8E4F9509}"/>
              </a:ext>
            </a:extLst>
          </p:cNvPr>
          <p:cNvCxnSpPr>
            <a:cxnSpLocks/>
            <a:stCxn id="42" idx="1"/>
            <a:endCxn id="30" idx="0"/>
          </p:cNvCxnSpPr>
          <p:nvPr/>
        </p:nvCxnSpPr>
        <p:spPr>
          <a:xfrm>
            <a:off x="7181021" y="2479151"/>
            <a:ext cx="0" cy="11444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789BB500-E606-B052-CECF-FC671183F8F1}"/>
              </a:ext>
            </a:extLst>
          </p:cNvPr>
          <p:cNvCxnSpPr/>
          <p:nvPr/>
        </p:nvCxnSpPr>
        <p:spPr>
          <a:xfrm flipH="1">
            <a:off x="7963382" y="3102015"/>
            <a:ext cx="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Top Corners One Rounded and One Snipped 41">
            <a:extLst>
              <a:ext uri="{FF2B5EF4-FFF2-40B4-BE49-F238E27FC236}">
                <a16:creationId xmlns:a16="http://schemas.microsoft.com/office/drawing/2014/main" id="{439DD9E8-3549-7427-34A3-9C9A3B6888D3}"/>
              </a:ext>
            </a:extLst>
          </p:cNvPr>
          <p:cNvSpPr/>
          <p:nvPr/>
        </p:nvSpPr>
        <p:spPr>
          <a:xfrm>
            <a:off x="6217429" y="1524272"/>
            <a:ext cx="1927183" cy="954879"/>
          </a:xfrm>
          <a:prstGeom prst="snip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000" dirty="0">
                <a:latin typeface="Arial Black" panose="020B0A04020102020204" pitchFamily="34" charset="0"/>
              </a:rPr>
              <a:t>Algorithm</a:t>
            </a:r>
            <a:endParaRPr lang="en-IN" sz="2000" dirty="0">
              <a:latin typeface="Arial Black" panose="020B0A04020102020204" pitchFamily="34" charset="0"/>
            </a:endParaRPr>
          </a:p>
        </p:txBody>
      </p:sp>
      <p:sp>
        <p:nvSpPr>
          <p:cNvPr id="90" name="Diamond 89">
            <a:extLst>
              <a:ext uri="{FF2B5EF4-FFF2-40B4-BE49-F238E27FC236}">
                <a16:creationId xmlns:a16="http://schemas.microsoft.com/office/drawing/2014/main" id="{CE4746FB-2BE0-9EE4-DA5A-D721473C8822}"/>
              </a:ext>
            </a:extLst>
          </p:cNvPr>
          <p:cNvSpPr/>
          <p:nvPr/>
        </p:nvSpPr>
        <p:spPr>
          <a:xfrm>
            <a:off x="8313576" y="3393760"/>
            <a:ext cx="1803011" cy="1990843"/>
          </a:xfrm>
          <a:prstGeom prst="diamond">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r>
              <a:rPr lang="en-US" dirty="0">
                <a:latin typeface="Arial Narrow" panose="020B0606020202030204" pitchFamily="34" charset="0"/>
              </a:rPr>
              <a:t>Module Evaluation and Tuning</a:t>
            </a:r>
            <a:endParaRPr lang="en-IN" dirty="0">
              <a:latin typeface="Arial Narrow" panose="020B0606020202030204" pitchFamily="34" charset="0"/>
            </a:endParaRPr>
          </a:p>
        </p:txBody>
      </p:sp>
      <p:cxnSp>
        <p:nvCxnSpPr>
          <p:cNvPr id="95" name="Straight Arrow Connector 94">
            <a:extLst>
              <a:ext uri="{FF2B5EF4-FFF2-40B4-BE49-F238E27FC236}">
                <a16:creationId xmlns:a16="http://schemas.microsoft.com/office/drawing/2014/main" id="{B08D1369-043C-3933-1697-60A15E6A227F}"/>
              </a:ext>
            </a:extLst>
          </p:cNvPr>
          <p:cNvCxnSpPr>
            <a:cxnSpLocks/>
          </p:cNvCxnSpPr>
          <p:nvPr/>
        </p:nvCxnSpPr>
        <p:spPr>
          <a:xfrm>
            <a:off x="10116587" y="4389181"/>
            <a:ext cx="2870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3" name="Rectangle 102">
            <a:extLst>
              <a:ext uri="{FF2B5EF4-FFF2-40B4-BE49-F238E27FC236}">
                <a16:creationId xmlns:a16="http://schemas.microsoft.com/office/drawing/2014/main" id="{A76E739E-A696-2618-A7CB-804454A3D37F}"/>
              </a:ext>
            </a:extLst>
          </p:cNvPr>
          <p:cNvSpPr/>
          <p:nvPr/>
        </p:nvSpPr>
        <p:spPr>
          <a:xfrm>
            <a:off x="10404567" y="3623569"/>
            <a:ext cx="1687906" cy="15312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Arial Black" panose="020B0A04020102020204" pitchFamily="34" charset="0"/>
              </a:rPr>
              <a:t>Deployment/ Expected </a:t>
            </a:r>
          </a:p>
          <a:p>
            <a:pPr algn="ctr"/>
            <a:r>
              <a:rPr lang="en-IN" dirty="0">
                <a:latin typeface="Arial Black" panose="020B0A04020102020204" pitchFamily="34" charset="0"/>
              </a:rPr>
              <a:t>Output</a:t>
            </a:r>
            <a:endParaRPr lang="en-US" dirty="0">
              <a:latin typeface="Arial Black" panose="020B0A04020102020204" pitchFamily="34" charset="0"/>
            </a:endParaRPr>
          </a:p>
        </p:txBody>
      </p:sp>
    </p:spTree>
    <p:extLst>
      <p:ext uri="{BB962C8B-B14F-4D97-AF65-F5344CB8AC3E}">
        <p14:creationId xmlns:p14="http://schemas.microsoft.com/office/powerpoint/2010/main" val="123935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Test tubes with one test tube in orange with drops">
            <a:extLst>
              <a:ext uri="{FF2B5EF4-FFF2-40B4-BE49-F238E27FC236}">
                <a16:creationId xmlns:a16="http://schemas.microsoft.com/office/drawing/2014/main" id="{B085A606-2989-65E2-7F4F-7E3355B7763A}"/>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7735" y="162597"/>
            <a:ext cx="12201223" cy="6858000"/>
          </a:xfrm>
        </p:spPr>
      </p:pic>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5" name="Rectangle 4">
            <a:extLst>
              <a:ext uri="{FF2B5EF4-FFF2-40B4-BE49-F238E27FC236}">
                <a16:creationId xmlns:a16="http://schemas.microsoft.com/office/drawing/2014/main" id="{3E0BF8C6-F77F-B9FE-45B8-2C9C8C0F9131}"/>
              </a:ext>
            </a:extLst>
          </p:cNvPr>
          <p:cNvSpPr/>
          <p:nvPr/>
        </p:nvSpPr>
        <p:spPr>
          <a:xfrm rot="10800000" flipV="1">
            <a:off x="3881469" y="1945129"/>
            <a:ext cx="2354660" cy="1051333"/>
          </a:xfrm>
          <a:prstGeom prst="rect">
            <a:avLst/>
          </a:prstGeom>
          <a:solidFill>
            <a:srgbClr val="7030A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latin typeface="Arial Rounded MT Bold" panose="020F0704030504030204" pitchFamily="34" charset="0"/>
              </a:rPr>
              <a:t>Label Encoding</a:t>
            </a:r>
            <a:endParaRPr lang="en-IN" sz="2400" dirty="0">
              <a:latin typeface="Arial Rounded MT Bold" panose="020F0704030504030204" pitchFamily="34" charset="0"/>
            </a:endParaRPr>
          </a:p>
        </p:txBody>
      </p:sp>
      <p:cxnSp>
        <p:nvCxnSpPr>
          <p:cNvPr id="7" name="Straight Arrow Connector 6">
            <a:extLst>
              <a:ext uri="{FF2B5EF4-FFF2-40B4-BE49-F238E27FC236}">
                <a16:creationId xmlns:a16="http://schemas.microsoft.com/office/drawing/2014/main" id="{424A680D-9FD7-B823-E9CB-8FFE765B2FC3}"/>
              </a:ext>
            </a:extLst>
          </p:cNvPr>
          <p:cNvCxnSpPr>
            <a:cxnSpLocks/>
          </p:cNvCxnSpPr>
          <p:nvPr/>
        </p:nvCxnSpPr>
        <p:spPr>
          <a:xfrm>
            <a:off x="6207090" y="2455805"/>
            <a:ext cx="49492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angle: Rounded Corners 7">
            <a:extLst>
              <a:ext uri="{FF2B5EF4-FFF2-40B4-BE49-F238E27FC236}">
                <a16:creationId xmlns:a16="http://schemas.microsoft.com/office/drawing/2014/main" id="{A4D706F2-A303-B2E5-92E7-9E30B28692C4}"/>
              </a:ext>
            </a:extLst>
          </p:cNvPr>
          <p:cNvSpPr/>
          <p:nvPr/>
        </p:nvSpPr>
        <p:spPr>
          <a:xfrm>
            <a:off x="6679553" y="1996163"/>
            <a:ext cx="2090059" cy="97301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latin typeface="Aptos" panose="020B0004020202020204" pitchFamily="34" charset="0"/>
              </a:rPr>
              <a:t>Data visualization</a:t>
            </a:r>
            <a:endParaRPr lang="en-IN" sz="2400" dirty="0">
              <a:latin typeface="Aptos" panose="020B0004020202020204" pitchFamily="34" charset="0"/>
            </a:endParaRPr>
          </a:p>
        </p:txBody>
      </p:sp>
      <p:cxnSp>
        <p:nvCxnSpPr>
          <p:cNvPr id="11" name="Straight Arrow Connector 10">
            <a:extLst>
              <a:ext uri="{FF2B5EF4-FFF2-40B4-BE49-F238E27FC236}">
                <a16:creationId xmlns:a16="http://schemas.microsoft.com/office/drawing/2014/main" id="{607AFAC2-E8AA-4931-AB90-38AF06E3EB6C}"/>
              </a:ext>
            </a:extLst>
          </p:cNvPr>
          <p:cNvCxnSpPr>
            <a:cxnSpLocks/>
          </p:cNvCxnSpPr>
          <p:nvPr/>
        </p:nvCxnSpPr>
        <p:spPr>
          <a:xfrm>
            <a:off x="3242559" y="2438401"/>
            <a:ext cx="6609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07E52F86-FF81-F0FB-A221-DF9C082DB5D5}"/>
              </a:ext>
            </a:extLst>
          </p:cNvPr>
          <p:cNvCxnSpPr>
            <a:cxnSpLocks/>
          </p:cNvCxnSpPr>
          <p:nvPr/>
        </p:nvCxnSpPr>
        <p:spPr>
          <a:xfrm>
            <a:off x="8769612" y="2431080"/>
            <a:ext cx="421345" cy="93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Rectangle: Rounded Corners 24">
            <a:extLst>
              <a:ext uri="{FF2B5EF4-FFF2-40B4-BE49-F238E27FC236}">
                <a16:creationId xmlns:a16="http://schemas.microsoft.com/office/drawing/2014/main" id="{783DAE1A-7E02-BB0C-C319-53E78752FF9C}"/>
              </a:ext>
            </a:extLst>
          </p:cNvPr>
          <p:cNvSpPr/>
          <p:nvPr/>
        </p:nvSpPr>
        <p:spPr>
          <a:xfrm>
            <a:off x="1048595" y="1856026"/>
            <a:ext cx="2272584" cy="1110328"/>
          </a:xfrm>
          <a:prstGeom prst="roundRect">
            <a:avLst>
              <a:gd name="adj" fmla="val 15832"/>
            </a:avLst>
          </a:prstGeom>
          <a:solidFill>
            <a:srgbClr val="FFFF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latin typeface="Eras Demi ITC" panose="020B0805030504020804" pitchFamily="34" charset="0"/>
              </a:rPr>
              <a:t>Load the </a:t>
            </a:r>
          </a:p>
          <a:p>
            <a:pPr algn="ctr"/>
            <a:r>
              <a:rPr lang="en-US" sz="2000" dirty="0">
                <a:latin typeface="Eras Demi ITC" panose="020B0805030504020804" pitchFamily="34" charset="0"/>
              </a:rPr>
              <a:t>dataset</a:t>
            </a:r>
            <a:endParaRPr lang="en-IN" sz="2000" dirty="0">
              <a:latin typeface="Eras Demi ITC" panose="020B0805030504020804" pitchFamily="34" charset="0"/>
            </a:endParaRPr>
          </a:p>
        </p:txBody>
      </p:sp>
      <p:cxnSp>
        <p:nvCxnSpPr>
          <p:cNvPr id="28" name="Straight Arrow Connector 27">
            <a:extLst>
              <a:ext uri="{FF2B5EF4-FFF2-40B4-BE49-F238E27FC236}">
                <a16:creationId xmlns:a16="http://schemas.microsoft.com/office/drawing/2014/main" id="{C8665371-8EA9-FDB6-C2B9-BC574E36A8FC}"/>
              </a:ext>
            </a:extLst>
          </p:cNvPr>
          <p:cNvCxnSpPr>
            <a:cxnSpLocks/>
          </p:cNvCxnSpPr>
          <p:nvPr/>
        </p:nvCxnSpPr>
        <p:spPr>
          <a:xfrm>
            <a:off x="10800788" y="2966354"/>
            <a:ext cx="0" cy="6456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DC8E2C43-8885-3EAC-3F8C-737F4F6812A8}"/>
              </a:ext>
            </a:extLst>
          </p:cNvPr>
          <p:cNvSpPr/>
          <p:nvPr/>
        </p:nvSpPr>
        <p:spPr>
          <a:xfrm>
            <a:off x="1144936" y="405583"/>
            <a:ext cx="2842574" cy="79038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sz="3600" dirty="0"/>
          </a:p>
        </p:txBody>
      </p:sp>
      <p:sp>
        <p:nvSpPr>
          <p:cNvPr id="30" name="Rectangle: Rounded Corners 29">
            <a:extLst>
              <a:ext uri="{FF2B5EF4-FFF2-40B4-BE49-F238E27FC236}">
                <a16:creationId xmlns:a16="http://schemas.microsoft.com/office/drawing/2014/main" id="{04484896-51BD-ED34-13D7-7522C3798398}"/>
              </a:ext>
            </a:extLst>
          </p:cNvPr>
          <p:cNvSpPr/>
          <p:nvPr/>
        </p:nvSpPr>
        <p:spPr>
          <a:xfrm>
            <a:off x="6702017" y="3612049"/>
            <a:ext cx="2261589" cy="121392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latin typeface="Eras Demi ITC" panose="020B0805030504020804" pitchFamily="34" charset="0"/>
              </a:rPr>
              <a:t>Adaboost </a:t>
            </a:r>
          </a:p>
          <a:p>
            <a:pPr algn="ctr"/>
            <a:r>
              <a:rPr lang="en-US" sz="2000" dirty="0">
                <a:latin typeface="Eras Demi ITC" panose="020B0805030504020804" pitchFamily="34" charset="0"/>
              </a:rPr>
              <a:t>Classifier algorithm</a:t>
            </a:r>
            <a:endParaRPr lang="en-IN" sz="2000" dirty="0">
              <a:latin typeface="Eras Demi ITC" panose="020B0805030504020804" pitchFamily="34" charset="0"/>
            </a:endParaRPr>
          </a:p>
        </p:txBody>
      </p:sp>
      <p:cxnSp>
        <p:nvCxnSpPr>
          <p:cNvPr id="32" name="Straight Arrow Connector 31">
            <a:extLst>
              <a:ext uri="{FF2B5EF4-FFF2-40B4-BE49-F238E27FC236}">
                <a16:creationId xmlns:a16="http://schemas.microsoft.com/office/drawing/2014/main" id="{01CDB470-D4A1-2E42-C319-FDE69A6A8ACF}"/>
              </a:ext>
            </a:extLst>
          </p:cNvPr>
          <p:cNvCxnSpPr>
            <a:cxnSpLocks/>
          </p:cNvCxnSpPr>
          <p:nvPr/>
        </p:nvCxnSpPr>
        <p:spPr>
          <a:xfrm flipH="1">
            <a:off x="8969990" y="4229286"/>
            <a:ext cx="8117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70799850-1B28-298F-EBFE-7BB258DD1763}"/>
              </a:ext>
            </a:extLst>
          </p:cNvPr>
          <p:cNvCxnSpPr/>
          <p:nvPr/>
        </p:nvCxnSpPr>
        <p:spPr>
          <a:xfrm flipH="1">
            <a:off x="5996474" y="4215950"/>
            <a:ext cx="7055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Rounded Corners 37">
            <a:extLst>
              <a:ext uri="{FF2B5EF4-FFF2-40B4-BE49-F238E27FC236}">
                <a16:creationId xmlns:a16="http://schemas.microsoft.com/office/drawing/2014/main" id="{34723FB0-6F3E-CFA6-81F7-92ED33E7388E}"/>
              </a:ext>
            </a:extLst>
          </p:cNvPr>
          <p:cNvSpPr/>
          <p:nvPr/>
        </p:nvSpPr>
        <p:spPr>
          <a:xfrm>
            <a:off x="9777536" y="3591597"/>
            <a:ext cx="2369976" cy="113923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latin typeface="Eras Demi ITC" panose="020B0805030504020804" pitchFamily="34" charset="0"/>
              </a:rPr>
              <a:t>Support Vector Classifier</a:t>
            </a:r>
          </a:p>
          <a:p>
            <a:pPr algn="ctr"/>
            <a:r>
              <a:rPr lang="en-US" sz="2000" dirty="0">
                <a:latin typeface="Eras Demi ITC" panose="020B0805030504020804" pitchFamily="34" charset="0"/>
              </a:rPr>
              <a:t>Algorithm</a:t>
            </a:r>
            <a:endParaRPr lang="en-IN" sz="2000" dirty="0">
              <a:latin typeface="Eras Demi ITC" panose="020B0805030504020804" pitchFamily="34" charset="0"/>
            </a:endParaRPr>
          </a:p>
        </p:txBody>
      </p:sp>
      <p:cxnSp>
        <p:nvCxnSpPr>
          <p:cNvPr id="40" name="Straight Arrow Connector 39">
            <a:extLst>
              <a:ext uri="{FF2B5EF4-FFF2-40B4-BE49-F238E27FC236}">
                <a16:creationId xmlns:a16="http://schemas.microsoft.com/office/drawing/2014/main" id="{725127C4-6343-029C-0B63-640C0E5FE5B9}"/>
              </a:ext>
            </a:extLst>
          </p:cNvPr>
          <p:cNvCxnSpPr>
            <a:cxnSpLocks/>
          </p:cNvCxnSpPr>
          <p:nvPr/>
        </p:nvCxnSpPr>
        <p:spPr>
          <a:xfrm flipH="1">
            <a:off x="3603344" y="4215069"/>
            <a:ext cx="6059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Rectangle 42">
            <a:extLst>
              <a:ext uri="{FF2B5EF4-FFF2-40B4-BE49-F238E27FC236}">
                <a16:creationId xmlns:a16="http://schemas.microsoft.com/office/drawing/2014/main" id="{C40B4118-9FBE-3988-F11E-ADE90194FDF3}"/>
              </a:ext>
            </a:extLst>
          </p:cNvPr>
          <p:cNvSpPr/>
          <p:nvPr/>
        </p:nvSpPr>
        <p:spPr>
          <a:xfrm>
            <a:off x="1697479" y="3652514"/>
            <a:ext cx="1899481" cy="1057053"/>
          </a:xfrm>
          <a:prstGeom prst="rect">
            <a:avLst/>
          </a:prstGeom>
          <a:solidFill>
            <a:srgbClr val="FF0000"/>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dirty="0">
                <a:solidFill>
                  <a:schemeClr val="bg2">
                    <a:lumMod val="90000"/>
                  </a:schemeClr>
                </a:solidFill>
                <a:latin typeface="Arial Rounded MT Bold" panose="020F0704030504030204" pitchFamily="34" charset="0"/>
              </a:rPr>
              <a:t>Output</a:t>
            </a:r>
            <a:endParaRPr lang="en-IN" sz="2000" dirty="0">
              <a:solidFill>
                <a:schemeClr val="bg2">
                  <a:lumMod val="90000"/>
                </a:schemeClr>
              </a:solidFill>
              <a:latin typeface="Arial Rounded MT Bold" panose="020F0704030504030204" pitchFamily="34" charset="0"/>
            </a:endParaRPr>
          </a:p>
        </p:txBody>
      </p:sp>
      <p:sp>
        <p:nvSpPr>
          <p:cNvPr id="44" name="Rectangle 43">
            <a:extLst>
              <a:ext uri="{FF2B5EF4-FFF2-40B4-BE49-F238E27FC236}">
                <a16:creationId xmlns:a16="http://schemas.microsoft.com/office/drawing/2014/main" id="{90A3C7E5-1907-F76E-4B16-E690A65C326B}"/>
              </a:ext>
            </a:extLst>
          </p:cNvPr>
          <p:cNvSpPr/>
          <p:nvPr/>
        </p:nvSpPr>
        <p:spPr>
          <a:xfrm>
            <a:off x="9190957" y="1735309"/>
            <a:ext cx="2697382" cy="13329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45" name="Flowchart: Connector 44">
            <a:extLst>
              <a:ext uri="{FF2B5EF4-FFF2-40B4-BE49-F238E27FC236}">
                <a16:creationId xmlns:a16="http://schemas.microsoft.com/office/drawing/2014/main" id="{76DBF47C-9D0A-C508-B5AA-8BF28D5C1D4C}"/>
              </a:ext>
            </a:extLst>
          </p:cNvPr>
          <p:cNvSpPr/>
          <p:nvPr/>
        </p:nvSpPr>
        <p:spPr>
          <a:xfrm>
            <a:off x="9432846" y="1883761"/>
            <a:ext cx="1241150" cy="1110342"/>
          </a:xfrm>
          <a:prstGeom prst="flowChartConnector">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Train </a:t>
            </a:r>
          </a:p>
          <a:p>
            <a:pPr algn="ctr"/>
            <a:r>
              <a:rPr lang="en-IN" dirty="0">
                <a:latin typeface="+mj-lt"/>
              </a:rPr>
              <a:t>Data</a:t>
            </a:r>
            <a:endParaRPr lang="en-US" dirty="0">
              <a:latin typeface="+mj-lt"/>
            </a:endParaRPr>
          </a:p>
        </p:txBody>
      </p:sp>
      <p:sp>
        <p:nvSpPr>
          <p:cNvPr id="48" name="Flowchart: Connector 47">
            <a:extLst>
              <a:ext uri="{FF2B5EF4-FFF2-40B4-BE49-F238E27FC236}">
                <a16:creationId xmlns:a16="http://schemas.microsoft.com/office/drawing/2014/main" id="{759FF2C7-AA02-61D6-1395-27C745D712B6}"/>
              </a:ext>
            </a:extLst>
          </p:cNvPr>
          <p:cNvSpPr/>
          <p:nvPr/>
        </p:nvSpPr>
        <p:spPr>
          <a:xfrm>
            <a:off x="10491819" y="1873348"/>
            <a:ext cx="1241150" cy="1095388"/>
          </a:xfrm>
          <a:prstGeom prst="flowChartConnector">
            <a:avLst/>
          </a:prstGeom>
          <a:solidFill>
            <a:schemeClr val="accent4"/>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Test</a:t>
            </a:r>
          </a:p>
          <a:p>
            <a:pPr algn="ctr"/>
            <a:r>
              <a:rPr lang="en-IN" dirty="0">
                <a:latin typeface="+mj-lt"/>
              </a:rPr>
              <a:t>Data</a:t>
            </a:r>
            <a:endParaRPr lang="en-US" dirty="0">
              <a:latin typeface="+mj-lt"/>
            </a:endParaRPr>
          </a:p>
        </p:txBody>
      </p:sp>
      <p:sp>
        <p:nvSpPr>
          <p:cNvPr id="12" name="Rectangle 11">
            <a:extLst>
              <a:ext uri="{FF2B5EF4-FFF2-40B4-BE49-F238E27FC236}">
                <a16:creationId xmlns:a16="http://schemas.microsoft.com/office/drawing/2014/main" id="{16D9EF60-C4E7-A89E-BBCD-74D7D648195C}"/>
              </a:ext>
            </a:extLst>
          </p:cNvPr>
          <p:cNvSpPr/>
          <p:nvPr/>
        </p:nvSpPr>
        <p:spPr>
          <a:xfrm>
            <a:off x="4191916" y="3693368"/>
            <a:ext cx="1804558" cy="1016199"/>
          </a:xfrm>
          <a:prstGeom prst="rect">
            <a:avLst/>
          </a:prstGeom>
          <a:solidFill>
            <a:srgbClr val="4CEE5B">
              <a:alpha val="81961"/>
            </a:srgbClr>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000" b="1" dirty="0">
                <a:latin typeface="Arial" panose="020B0604020202020204" pitchFamily="34" charset="0"/>
                <a:cs typeface="Arial" panose="020B0604020202020204" pitchFamily="34" charset="0"/>
              </a:rPr>
              <a:t>Deployment </a:t>
            </a:r>
          </a:p>
          <a:p>
            <a:pPr algn="ctr"/>
            <a:r>
              <a:rPr lang="en-US" sz="2000" b="1" dirty="0">
                <a:latin typeface="Arial" panose="020B0604020202020204" pitchFamily="34" charset="0"/>
                <a:cs typeface="Arial" panose="020B0604020202020204" pitchFamily="34" charset="0"/>
              </a:rPr>
              <a:t>Phase</a:t>
            </a:r>
            <a:endParaRPr lang="en-IN" sz="2000" b="1" dirty="0">
              <a:latin typeface="Arial" panose="020B0604020202020204" pitchFamily="34" charset="0"/>
              <a:cs typeface="Arial" panose="020B0604020202020204" pitchFamily="34" charset="0"/>
            </a:endParaRPr>
          </a:p>
        </p:txBody>
      </p:sp>
      <p:sp>
        <p:nvSpPr>
          <p:cNvPr id="2" name="Flowchart: Extract 1">
            <a:extLst>
              <a:ext uri="{FF2B5EF4-FFF2-40B4-BE49-F238E27FC236}">
                <a16:creationId xmlns:a16="http://schemas.microsoft.com/office/drawing/2014/main" id="{986AABA6-E474-09E8-8472-36895A5D7BDE}"/>
              </a:ext>
            </a:extLst>
          </p:cNvPr>
          <p:cNvSpPr/>
          <p:nvPr/>
        </p:nvSpPr>
        <p:spPr>
          <a:xfrm>
            <a:off x="1926077" y="797668"/>
            <a:ext cx="2500008" cy="708835"/>
          </a:xfrm>
          <a:prstGeom prst="flowChartExtra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Oval 8">
            <a:extLst>
              <a:ext uri="{FF2B5EF4-FFF2-40B4-BE49-F238E27FC236}">
                <a16:creationId xmlns:a16="http://schemas.microsoft.com/office/drawing/2014/main" id="{F108E1D6-26F4-309F-3C74-8F4FF6FAC7F4}"/>
              </a:ext>
            </a:extLst>
          </p:cNvPr>
          <p:cNvSpPr/>
          <p:nvPr/>
        </p:nvSpPr>
        <p:spPr>
          <a:xfrm>
            <a:off x="3822969" y="359042"/>
            <a:ext cx="3122579" cy="1126990"/>
          </a:xfrm>
          <a:prstGeom prst="ellipse">
            <a:avLst/>
          </a:prstGeom>
          <a:solidFill>
            <a:schemeClr val="accent5"/>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u="sng" dirty="0">
                <a:latin typeface="Algerian" panose="04020705040A02060702" pitchFamily="82" charset="0"/>
              </a:rPr>
              <a:t>work Flow</a:t>
            </a:r>
            <a:endParaRPr lang="en-IN" sz="2800" dirty="0"/>
          </a:p>
        </p:txBody>
      </p:sp>
    </p:spTree>
    <p:extLst>
      <p:ext uri="{BB962C8B-B14F-4D97-AF65-F5344CB8AC3E}">
        <p14:creationId xmlns:p14="http://schemas.microsoft.com/office/powerpoint/2010/main" val="259085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5FB1E0-96B5-D434-C320-1E4DA834B52B}"/>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3" name="Footer Placeholder 2">
            <a:extLst>
              <a:ext uri="{FF2B5EF4-FFF2-40B4-BE49-F238E27FC236}">
                <a16:creationId xmlns:a16="http://schemas.microsoft.com/office/drawing/2014/main" id="{E49BC391-31A0-68EF-1DDB-CA22D81624E1}"/>
              </a:ext>
            </a:extLst>
          </p:cNvPr>
          <p:cNvSpPr>
            <a:spLocks noGrp="1"/>
          </p:cNvSpPr>
          <p:nvPr>
            <p:ph type="ftr" sz="quarter" idx="12"/>
          </p:nvPr>
        </p:nvSpPr>
        <p:spPr/>
        <p:txBody>
          <a:bodyPr/>
          <a:lstStyle/>
          <a:p>
            <a:r>
              <a:rPr lang="en-US" dirty="0"/>
              <a:t>presentation title</a:t>
            </a:r>
          </a:p>
        </p:txBody>
      </p:sp>
      <p:sp>
        <p:nvSpPr>
          <p:cNvPr id="4" name="Rectangle 3">
            <a:extLst>
              <a:ext uri="{FF2B5EF4-FFF2-40B4-BE49-F238E27FC236}">
                <a16:creationId xmlns:a16="http://schemas.microsoft.com/office/drawing/2014/main" id="{50F82401-602B-4CAB-FF98-67B1E3B62398}"/>
              </a:ext>
            </a:extLst>
          </p:cNvPr>
          <p:cNvSpPr/>
          <p:nvPr/>
        </p:nvSpPr>
        <p:spPr>
          <a:xfrm>
            <a:off x="649224" y="516027"/>
            <a:ext cx="11359274" cy="550377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3200" b="1" u="sng" dirty="0">
                <a:latin typeface="Algerian" panose="04020705040A02060702" pitchFamily="82" charset="0"/>
              </a:rPr>
              <a:t>Accuracy of models</a:t>
            </a:r>
          </a:p>
          <a:p>
            <a:endParaRPr lang="en-US" sz="2400" dirty="0">
              <a:latin typeface="Algerian" panose="04020705040A02060702" pitchFamily="82" charset="0"/>
            </a:endParaRPr>
          </a:p>
          <a:p>
            <a:r>
              <a:rPr lang="en-US" sz="2800" b="1" spc="300" dirty="0">
                <a:solidFill>
                  <a:srgbClr val="FF0000"/>
                </a:solidFill>
                <a:latin typeface="Arial Narrow" panose="020B0606020202030204" pitchFamily="34" charset="0"/>
              </a:rPr>
              <a:t>We can now our rank  evaluation of all the models to choose the best one for our problem. support vector classifier, adaboost classifier scores the same, we choose to use adaboost classifier as correct for decision.</a:t>
            </a:r>
          </a:p>
          <a:p>
            <a:endParaRPr lang="en-US" sz="2400" dirty="0">
              <a:latin typeface="Arial Black" panose="020B0A04020102020204" pitchFamily="34" charset="0"/>
            </a:endParaRPr>
          </a:p>
          <a:p>
            <a:r>
              <a:rPr lang="en-US" sz="2400" dirty="0">
                <a:latin typeface="Arial Black" panose="020B0A04020102020204" pitchFamily="34" charset="0"/>
              </a:rPr>
              <a:t>Support vector classifier</a:t>
            </a:r>
          </a:p>
          <a:p>
            <a:r>
              <a:rPr lang="en-US" sz="2400" dirty="0">
                <a:latin typeface="Arial Black" panose="020B0A04020102020204" pitchFamily="34" charset="0"/>
              </a:rPr>
              <a:t>Score- </a:t>
            </a:r>
            <a:r>
              <a:rPr lang="en-US" sz="2800" dirty="0">
                <a:latin typeface="Arial" panose="020B0604020202020204" pitchFamily="34" charset="0"/>
                <a:cs typeface="Arial" panose="020B0604020202020204" pitchFamily="34" charset="0"/>
              </a:rPr>
              <a:t>84.88</a:t>
            </a:r>
            <a:endParaRPr lang="en-IN" sz="2400" dirty="0">
              <a:latin typeface="Arial Black" panose="020B0A04020102020204" pitchFamily="34" charset="0"/>
            </a:endParaRPr>
          </a:p>
          <a:p>
            <a:endParaRPr lang="en-IN" sz="2400" dirty="0">
              <a:latin typeface="Arial Black" panose="020B0A04020102020204" pitchFamily="34" charset="0"/>
            </a:endParaRPr>
          </a:p>
          <a:p>
            <a:r>
              <a:rPr lang="en-US" sz="2400" dirty="0">
                <a:latin typeface="Arial Black" panose="020B0A04020102020204" pitchFamily="34" charset="0"/>
              </a:rPr>
              <a:t>Adaboost classifier</a:t>
            </a:r>
          </a:p>
          <a:p>
            <a:r>
              <a:rPr lang="en-US" sz="2400" dirty="0">
                <a:latin typeface="Arial Black" panose="020B0A04020102020204" pitchFamily="34" charset="0"/>
              </a:rPr>
              <a:t>score- </a:t>
            </a:r>
            <a:r>
              <a:rPr lang="en-US" sz="2800" dirty="0">
                <a:latin typeface="Arial" panose="020B0604020202020204" pitchFamily="34" charset="0"/>
                <a:cs typeface="Arial" panose="020B0604020202020204" pitchFamily="34" charset="0"/>
              </a:rPr>
              <a:t>84.222</a:t>
            </a:r>
            <a:endParaRPr lang="en-US" sz="2400" dirty="0">
              <a:latin typeface="Arial" panose="020B0604020202020204" pitchFamily="34" charset="0"/>
              <a:cs typeface="Arial" panose="020B0604020202020204" pitchFamily="34" charset="0"/>
            </a:endParaRPr>
          </a:p>
          <a:p>
            <a:endParaRPr lang="en-US" sz="2400" dirty="0">
              <a:latin typeface="Arial Black" panose="020B0A04020102020204" pitchFamily="34" charset="0"/>
            </a:endParaRPr>
          </a:p>
        </p:txBody>
      </p:sp>
    </p:spTree>
    <p:extLst>
      <p:ext uri="{BB962C8B-B14F-4D97-AF65-F5344CB8AC3E}">
        <p14:creationId xmlns:p14="http://schemas.microsoft.com/office/powerpoint/2010/main" val="3793140799"/>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a:lstStyle/>
      <a:style>
        <a:lnRef idx="0">
          <a:scrgbClr r="0" g="0" b="0"/>
        </a:lnRef>
        <a:fillRef idx="0">
          <a:scrgbClr r="0" g="0" b="0"/>
        </a:fillRef>
        <a:effectRef idx="0">
          <a:scrgbClr r="0" g="0" b="0"/>
        </a:effectRef>
        <a:fontRef idx="minor">
          <a:schemeClr val="dk1"/>
        </a:fontRef>
      </a:style>
    </a:spDef>
    <a:lnDef>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{3D84236B-4CD7-43D5-88BD-98DD5545F5CC}tf67061901_win32</Template>
  <TotalTime>1521</TotalTime>
  <Words>705</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12</vt:i4>
      </vt:variant>
    </vt:vector>
  </HeadingPairs>
  <TitlesOfParts>
    <vt:vector size="30" baseType="lpstr">
      <vt:lpstr>Algerian</vt:lpstr>
      <vt:lpstr>Aptos</vt:lpstr>
      <vt:lpstr>Arial</vt:lpstr>
      <vt:lpstr>Arial Black</vt:lpstr>
      <vt:lpstr>Arial Narrow</vt:lpstr>
      <vt:lpstr>Arial Rounded MT Bold</vt:lpstr>
      <vt:lpstr>Bahnschrift SemiBold</vt:lpstr>
      <vt:lpstr>Bahnschrift SemiBold SemiConden</vt:lpstr>
      <vt:lpstr>Calibri</vt:lpstr>
      <vt:lpstr>CMR12</vt:lpstr>
      <vt:lpstr>Daytona Condensed Light</vt:lpstr>
      <vt:lpstr>Eras Demi ITC</vt:lpstr>
      <vt:lpstr>Franklin Gothic Medium</vt:lpstr>
      <vt:lpstr>Gadugi</vt:lpstr>
      <vt:lpstr>Posterama</vt:lpstr>
      <vt:lpstr>source-serif-pro</vt:lpstr>
      <vt:lpstr>Wingdings</vt:lpstr>
      <vt:lpstr>Office Theme</vt:lpstr>
      <vt:lpstr> Loan repayment prediction system</vt:lpstr>
      <vt:lpstr>Contents</vt:lpstr>
      <vt:lpstr>Introduction</vt:lpstr>
      <vt:lpstr>dataset details dataset name:- Loan_data </vt:lpstr>
      <vt:lpstr>What attributes </vt:lpstr>
      <vt:lpstr> import libraries  Import Numpy   Import Pandas  Import Matplotlib  Import Seaborn   Import Lebel Encoder   Import sklearn  Import metrics </vt:lpstr>
      <vt:lpstr>Block diagram</vt:lpstr>
      <vt:lpstr>PowerPoint Presentation</vt:lpstr>
      <vt:lpstr>PowerPoint Presentation</vt:lpstr>
      <vt:lpstr>PowerPoint Presentation</vt:lpstr>
      <vt:lpstr>Reference  We have collected the dataset for the Loan payment prediction from real world sensor data available in kaggle.Com.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repayment</dc:title>
  <dc:creator>Vaibhav Patil</dc:creator>
  <cp:lastModifiedBy>Vaibhav Patil</cp:lastModifiedBy>
  <cp:revision>39</cp:revision>
  <dcterms:created xsi:type="dcterms:W3CDTF">2023-08-24T03:40:45Z</dcterms:created>
  <dcterms:modified xsi:type="dcterms:W3CDTF">2023-09-12T05:14:05Z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