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Sareen" userId="04df44617e731188" providerId="LiveId" clId="{2031A70E-CE4A-4F4B-91EE-B376AF93F9D7}"/>
    <pc:docChg chg="undo custSel addSld delSld modSld sldOrd">
      <pc:chgData name="Vaibhav Sareen" userId="04df44617e731188" providerId="LiveId" clId="{2031A70E-CE4A-4F4B-91EE-B376AF93F9D7}" dt="2024-03-04T03:37:49.755" v="5690" actId="20577"/>
      <pc:docMkLst>
        <pc:docMk/>
      </pc:docMkLst>
      <pc:sldChg chg="modSp mod">
        <pc:chgData name="Vaibhav Sareen" userId="04df44617e731188" providerId="LiveId" clId="{2031A70E-CE4A-4F4B-91EE-B376AF93F9D7}" dt="2024-03-04T03:37:49.755" v="5690" actId="20577"/>
        <pc:sldMkLst>
          <pc:docMk/>
          <pc:sldMk cId="450216008" sldId="259"/>
        </pc:sldMkLst>
        <pc:spChg chg="mod">
          <ac:chgData name="Vaibhav Sareen" userId="04df44617e731188" providerId="LiveId" clId="{2031A70E-CE4A-4F4B-91EE-B376AF93F9D7}" dt="2024-03-04T03:37:49.755" v="5690" actId="20577"/>
          <ac:spMkLst>
            <pc:docMk/>
            <pc:sldMk cId="450216008" sldId="259"/>
            <ac:spMk id="3" creationId="{5BB48D88-5914-B58B-1764-E9C1DE25D2EB}"/>
          </ac:spMkLst>
        </pc:spChg>
      </pc:sldChg>
      <pc:sldChg chg="modSp add mod">
        <pc:chgData name="Vaibhav Sareen" userId="04df44617e731188" providerId="LiveId" clId="{2031A70E-CE4A-4F4B-91EE-B376AF93F9D7}" dt="2024-03-04T02:52:06.362" v="2379" actId="20577"/>
        <pc:sldMkLst>
          <pc:docMk/>
          <pc:sldMk cId="2827176583" sldId="260"/>
        </pc:sldMkLst>
        <pc:spChg chg="mod">
          <ac:chgData name="Vaibhav Sareen" userId="04df44617e731188" providerId="LiveId" clId="{2031A70E-CE4A-4F4B-91EE-B376AF93F9D7}" dt="2024-03-04T02:52:06.362" v="2379" actId="20577"/>
          <ac:spMkLst>
            <pc:docMk/>
            <pc:sldMk cId="2827176583" sldId="260"/>
            <ac:spMk id="3" creationId="{1D29296E-7BD2-B7CE-48BB-B5D7E627B7E9}"/>
          </ac:spMkLst>
        </pc:spChg>
      </pc:sldChg>
      <pc:sldChg chg="addSp delSp modSp add mod ord">
        <pc:chgData name="Vaibhav Sareen" userId="04df44617e731188" providerId="LiveId" clId="{2031A70E-CE4A-4F4B-91EE-B376AF93F9D7}" dt="2024-03-04T02:54:27.116" v="2414"/>
        <pc:sldMkLst>
          <pc:docMk/>
          <pc:sldMk cId="999449778" sldId="261"/>
        </pc:sldMkLst>
        <pc:spChg chg="mod">
          <ac:chgData name="Vaibhav Sareen" userId="04df44617e731188" providerId="LiveId" clId="{2031A70E-CE4A-4F4B-91EE-B376AF93F9D7}" dt="2024-03-04T02:53:07.858" v="2410" actId="1076"/>
          <ac:spMkLst>
            <pc:docMk/>
            <pc:sldMk cId="999449778" sldId="261"/>
            <ac:spMk id="2" creationId="{68979DBB-1462-580E-60D1-623E8630E5CE}"/>
          </ac:spMkLst>
        </pc:spChg>
        <pc:spChg chg="del mod">
          <ac:chgData name="Vaibhav Sareen" userId="04df44617e731188" providerId="LiveId" clId="{2031A70E-CE4A-4F4B-91EE-B376AF93F9D7}" dt="2024-03-04T02:52:33.724" v="2404" actId="478"/>
          <ac:spMkLst>
            <pc:docMk/>
            <pc:sldMk cId="999449778" sldId="261"/>
            <ac:spMk id="3" creationId="{9BE341C3-DFF0-7B5E-4BD3-942E91D502F2}"/>
          </ac:spMkLst>
        </pc:spChg>
        <pc:picChg chg="add mod">
          <ac:chgData name="Vaibhav Sareen" userId="04df44617e731188" providerId="LiveId" clId="{2031A70E-CE4A-4F4B-91EE-B376AF93F9D7}" dt="2024-03-04T02:53:12.458" v="2411" actId="1076"/>
          <ac:picMkLst>
            <pc:docMk/>
            <pc:sldMk cId="999449778" sldId="261"/>
            <ac:picMk id="5" creationId="{5FE4D282-7A97-7172-F5C7-E4B7C8444848}"/>
          </ac:picMkLst>
        </pc:picChg>
      </pc:sldChg>
      <pc:sldChg chg="modSp add mod">
        <pc:chgData name="Vaibhav Sareen" userId="04df44617e731188" providerId="LiveId" clId="{2031A70E-CE4A-4F4B-91EE-B376AF93F9D7}" dt="2024-03-04T03:09:48.928" v="4451" actId="20577"/>
        <pc:sldMkLst>
          <pc:docMk/>
          <pc:sldMk cId="3330244158" sldId="262"/>
        </pc:sldMkLst>
        <pc:spChg chg="mod">
          <ac:chgData name="Vaibhav Sareen" userId="04df44617e731188" providerId="LiveId" clId="{2031A70E-CE4A-4F4B-91EE-B376AF93F9D7}" dt="2024-03-04T03:04:16.496" v="3647" actId="20577"/>
          <ac:spMkLst>
            <pc:docMk/>
            <pc:sldMk cId="3330244158" sldId="262"/>
            <ac:spMk id="2" creationId="{10F4740C-FE24-D32C-FEB8-A1C062BC8470}"/>
          </ac:spMkLst>
        </pc:spChg>
        <pc:spChg chg="mod">
          <ac:chgData name="Vaibhav Sareen" userId="04df44617e731188" providerId="LiveId" clId="{2031A70E-CE4A-4F4B-91EE-B376AF93F9D7}" dt="2024-03-04T03:09:48.928" v="4451" actId="20577"/>
          <ac:spMkLst>
            <pc:docMk/>
            <pc:sldMk cId="3330244158" sldId="262"/>
            <ac:spMk id="3" creationId="{271C9026-D380-EB76-3383-F317B8E3E2D1}"/>
          </ac:spMkLst>
        </pc:spChg>
      </pc:sldChg>
      <pc:sldChg chg="modSp add mod">
        <pc:chgData name="Vaibhav Sareen" userId="04df44617e731188" providerId="LiveId" clId="{2031A70E-CE4A-4F4B-91EE-B376AF93F9D7}" dt="2024-03-04T03:08:09.505" v="4335" actId="20577"/>
        <pc:sldMkLst>
          <pc:docMk/>
          <pc:sldMk cId="376363526" sldId="263"/>
        </pc:sldMkLst>
        <pc:spChg chg="mod">
          <ac:chgData name="Vaibhav Sareen" userId="04df44617e731188" providerId="LiveId" clId="{2031A70E-CE4A-4F4B-91EE-B376AF93F9D7}" dt="2024-03-04T03:08:09.505" v="4335" actId="20577"/>
          <ac:spMkLst>
            <pc:docMk/>
            <pc:sldMk cId="376363526" sldId="263"/>
            <ac:spMk id="3" creationId="{A798C85B-559E-0997-E1A7-CA9D668D90F8}"/>
          </ac:spMkLst>
        </pc:spChg>
      </pc:sldChg>
      <pc:sldChg chg="modSp add mod">
        <pc:chgData name="Vaibhav Sareen" userId="04df44617e731188" providerId="LiveId" clId="{2031A70E-CE4A-4F4B-91EE-B376AF93F9D7}" dt="2024-03-04T03:19:38.062" v="5271" actId="20577"/>
        <pc:sldMkLst>
          <pc:docMk/>
          <pc:sldMk cId="2350818966" sldId="264"/>
        </pc:sldMkLst>
        <pc:spChg chg="mod">
          <ac:chgData name="Vaibhav Sareen" userId="04df44617e731188" providerId="LiveId" clId="{2031A70E-CE4A-4F4B-91EE-B376AF93F9D7}" dt="2024-03-04T03:08:27.584" v="4378" actId="20577"/>
          <ac:spMkLst>
            <pc:docMk/>
            <pc:sldMk cId="2350818966" sldId="264"/>
            <ac:spMk id="2" creationId="{38213921-E22D-06D0-9957-90D5CBEB0AF3}"/>
          </ac:spMkLst>
        </pc:spChg>
        <pc:spChg chg="mod">
          <ac:chgData name="Vaibhav Sareen" userId="04df44617e731188" providerId="LiveId" clId="{2031A70E-CE4A-4F4B-91EE-B376AF93F9D7}" dt="2024-03-04T03:19:38.062" v="5271" actId="20577"/>
          <ac:spMkLst>
            <pc:docMk/>
            <pc:sldMk cId="2350818966" sldId="264"/>
            <ac:spMk id="3" creationId="{55904642-40C2-D2AE-D4D2-1F31E8F5655B}"/>
          </ac:spMkLst>
        </pc:spChg>
      </pc:sldChg>
      <pc:sldChg chg="modSp add mod">
        <pc:chgData name="Vaibhav Sareen" userId="04df44617e731188" providerId="LiveId" clId="{2031A70E-CE4A-4F4B-91EE-B376AF93F9D7}" dt="2024-03-04T03:21:15.945" v="5369" actId="5793"/>
        <pc:sldMkLst>
          <pc:docMk/>
          <pc:sldMk cId="2561911157" sldId="265"/>
        </pc:sldMkLst>
        <pc:spChg chg="mod">
          <ac:chgData name="Vaibhav Sareen" userId="04df44617e731188" providerId="LiveId" clId="{2031A70E-CE4A-4F4B-91EE-B376AF93F9D7}" dt="2024-03-04T03:19:52.841" v="5293" actId="20577"/>
          <ac:spMkLst>
            <pc:docMk/>
            <pc:sldMk cId="2561911157" sldId="265"/>
            <ac:spMk id="2" creationId="{58BD10E7-70C3-6951-A616-5C34F7E9631A}"/>
          </ac:spMkLst>
        </pc:spChg>
        <pc:spChg chg="mod">
          <ac:chgData name="Vaibhav Sareen" userId="04df44617e731188" providerId="LiveId" clId="{2031A70E-CE4A-4F4B-91EE-B376AF93F9D7}" dt="2024-03-04T03:21:15.945" v="5369" actId="5793"/>
          <ac:spMkLst>
            <pc:docMk/>
            <pc:sldMk cId="2561911157" sldId="265"/>
            <ac:spMk id="3" creationId="{9C134530-BCB5-BFB7-FD39-3CEE34724CEE}"/>
          </ac:spMkLst>
        </pc:spChg>
      </pc:sldChg>
      <pc:sldChg chg="add del">
        <pc:chgData name="Vaibhav Sareen" userId="04df44617e731188" providerId="LiveId" clId="{2031A70E-CE4A-4F4B-91EE-B376AF93F9D7}" dt="2024-03-04T03:21:40.705" v="5372" actId="47"/>
        <pc:sldMkLst>
          <pc:docMk/>
          <pc:sldMk cId="3286371886" sldId="266"/>
        </pc:sldMkLst>
      </pc:sldChg>
      <pc:sldChg chg="delSp modSp new mod">
        <pc:chgData name="Vaibhav Sareen" userId="04df44617e731188" providerId="LiveId" clId="{2031A70E-CE4A-4F4B-91EE-B376AF93F9D7}" dt="2024-03-04T03:22:15.875" v="5401" actId="1076"/>
        <pc:sldMkLst>
          <pc:docMk/>
          <pc:sldMk cId="795575851" sldId="267"/>
        </pc:sldMkLst>
        <pc:spChg chg="del">
          <ac:chgData name="Vaibhav Sareen" userId="04df44617e731188" providerId="LiveId" clId="{2031A70E-CE4A-4F4B-91EE-B376AF93F9D7}" dt="2024-03-04T03:21:45.314" v="5373" actId="478"/>
          <ac:spMkLst>
            <pc:docMk/>
            <pc:sldMk cId="795575851" sldId="267"/>
            <ac:spMk id="2" creationId="{83FAC544-7FED-C14B-291A-C619B3BDC446}"/>
          </ac:spMkLst>
        </pc:spChg>
        <pc:spChg chg="mod">
          <ac:chgData name="Vaibhav Sareen" userId="04df44617e731188" providerId="LiveId" clId="{2031A70E-CE4A-4F4B-91EE-B376AF93F9D7}" dt="2024-03-04T03:22:15.875" v="5401" actId="1076"/>
          <ac:spMkLst>
            <pc:docMk/>
            <pc:sldMk cId="795575851" sldId="267"/>
            <ac:spMk id="3" creationId="{C97701E0-C39A-3E46-4CD9-D79863A2ECB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4500A5E-68F6-4BDF-9B95-048992107FB4}" type="datetimeFigureOut">
              <a:rPr lang="en-IN" smtClean="0"/>
              <a:t>04-03-2024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286919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00A5E-68F6-4BDF-9B95-048992107FB4}"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260714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500A5E-68F6-4BDF-9B95-048992107FB4}"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2156340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500A5E-68F6-4BDF-9B95-048992107FB4}"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263777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00A5E-68F6-4BDF-9B95-048992107FB4}"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2229503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4500A5E-68F6-4BDF-9B95-048992107FB4}"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1527125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4500A5E-68F6-4BDF-9B95-048992107FB4}" type="datetimeFigureOut">
              <a:rPr lang="en-IN" smtClean="0"/>
              <a:t>04-03-2024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1789848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4500A5E-68F6-4BDF-9B95-048992107FB4}"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1889652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4500A5E-68F6-4BDF-9B95-048992107FB4}"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28389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00A5E-68F6-4BDF-9B95-048992107FB4}"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153079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00A5E-68F6-4BDF-9B95-048992107FB4}"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61491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500A5E-68F6-4BDF-9B95-048992107FB4}"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198039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500A5E-68F6-4BDF-9B95-048992107FB4}"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17302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00A5E-68F6-4BDF-9B95-048992107FB4}" type="datetimeFigureOut">
              <a:rPr lang="en-IN" smtClean="0"/>
              <a:t>04-03-2024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50772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00A5E-68F6-4BDF-9B95-048992107FB4}" type="datetimeFigureOut">
              <a:rPr lang="en-IN" smtClean="0"/>
              <a:t>04-03-2024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1977231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00A5E-68F6-4BDF-9B95-048992107FB4}"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3243591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00A5E-68F6-4BDF-9B95-048992107FB4}"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B62D02-0034-4F82-9262-416D73A5910E}" type="slidenum">
              <a:rPr lang="en-IN" smtClean="0"/>
              <a:t>‹#›</a:t>
            </a:fld>
            <a:endParaRPr lang="en-IN"/>
          </a:p>
        </p:txBody>
      </p:sp>
    </p:spTree>
    <p:extLst>
      <p:ext uri="{BB962C8B-B14F-4D97-AF65-F5344CB8AC3E}">
        <p14:creationId xmlns:p14="http://schemas.microsoft.com/office/powerpoint/2010/main" val="290845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4500A5E-68F6-4BDF-9B95-048992107FB4}" type="datetimeFigureOut">
              <a:rPr lang="en-IN" smtClean="0"/>
              <a:t>04-03-2024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B62D02-0034-4F82-9262-416D73A5910E}" type="slidenum">
              <a:rPr lang="en-IN" smtClean="0"/>
              <a:t>‹#›</a:t>
            </a:fld>
            <a:endParaRPr lang="en-IN"/>
          </a:p>
        </p:txBody>
      </p:sp>
    </p:spTree>
    <p:extLst>
      <p:ext uri="{BB962C8B-B14F-4D97-AF65-F5344CB8AC3E}">
        <p14:creationId xmlns:p14="http://schemas.microsoft.com/office/powerpoint/2010/main" val="2545423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pdf/1708.05031.pdf" TargetMode="External"/><Relationship Id="rId2" Type="http://schemas.openxmlformats.org/officeDocument/2006/relationships/hyperlink" Target="https://www.kaggle.com/datasets/syedjaferk/book-crossing-dataset" TargetMode="External"/><Relationship Id="rId1" Type="http://schemas.openxmlformats.org/officeDocument/2006/relationships/slideLayout" Target="../slideLayouts/slideLayout2.xml"/><Relationship Id="rId4" Type="http://schemas.openxmlformats.org/officeDocument/2006/relationships/hyperlink" Target="https://arxiv.org/pdf/1706.03762.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7081-764B-E472-F47E-AE170B0E432E}"/>
              </a:ext>
            </a:extLst>
          </p:cNvPr>
          <p:cNvSpPr>
            <a:spLocks noGrp="1"/>
          </p:cNvSpPr>
          <p:nvPr>
            <p:ph type="ctrTitle"/>
          </p:nvPr>
        </p:nvSpPr>
        <p:spPr>
          <a:xfrm>
            <a:off x="1683171" y="751352"/>
            <a:ext cx="8825658" cy="2677648"/>
          </a:xfrm>
        </p:spPr>
        <p:txBody>
          <a:bodyPr/>
          <a:lstStyle/>
          <a:p>
            <a:pPr algn="ctr"/>
            <a:r>
              <a:rPr lang="en-IN" sz="3200" dirty="0">
                <a:latin typeface="Agency FB" panose="020B0503020202020204" pitchFamily="34" charset="0"/>
              </a:rPr>
              <a:t>Neural Book Recommendation System</a:t>
            </a:r>
          </a:p>
        </p:txBody>
      </p:sp>
      <p:sp>
        <p:nvSpPr>
          <p:cNvPr id="3" name="Subtitle 2">
            <a:extLst>
              <a:ext uri="{FF2B5EF4-FFF2-40B4-BE49-F238E27FC236}">
                <a16:creationId xmlns:a16="http://schemas.microsoft.com/office/drawing/2014/main" id="{7CD69EF9-0DF0-BA26-CBC4-8A81EF08E863}"/>
              </a:ext>
            </a:extLst>
          </p:cNvPr>
          <p:cNvSpPr>
            <a:spLocks noGrp="1"/>
          </p:cNvSpPr>
          <p:nvPr>
            <p:ph type="subTitle" idx="1"/>
          </p:nvPr>
        </p:nvSpPr>
        <p:spPr>
          <a:xfrm>
            <a:off x="1683171" y="3522321"/>
            <a:ext cx="8825658" cy="861420"/>
          </a:xfrm>
        </p:spPr>
        <p:txBody>
          <a:bodyPr/>
          <a:lstStyle/>
          <a:p>
            <a:pPr algn="ctr"/>
            <a:r>
              <a:rPr lang="en-IN" dirty="0">
                <a:latin typeface="Agency FB" panose="020B0503020202020204" pitchFamily="34" charset="0"/>
              </a:rPr>
              <a:t>By Vaibhav Sareen</a:t>
            </a:r>
          </a:p>
        </p:txBody>
      </p:sp>
    </p:spTree>
    <p:extLst>
      <p:ext uri="{BB962C8B-B14F-4D97-AF65-F5344CB8AC3E}">
        <p14:creationId xmlns:p14="http://schemas.microsoft.com/office/powerpoint/2010/main" val="385630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A60C1-5A74-6022-4151-B3982604A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D10E7-70C3-6951-A616-5C34F7E9631A}"/>
              </a:ext>
            </a:extLst>
          </p:cNvPr>
          <p:cNvSpPr>
            <a:spLocks noGrp="1"/>
          </p:cNvSpPr>
          <p:nvPr>
            <p:ph type="title"/>
          </p:nvPr>
        </p:nvSpPr>
        <p:spPr/>
        <p:txBody>
          <a:bodyPr/>
          <a:lstStyle/>
          <a:p>
            <a:pPr algn="ctr"/>
            <a:r>
              <a:rPr lang="en-IN" dirty="0">
                <a:latin typeface="Agency FB" panose="020B0503020202020204" pitchFamily="34" charset="0"/>
              </a:rPr>
              <a:t>Links and citations</a:t>
            </a:r>
          </a:p>
        </p:txBody>
      </p:sp>
      <p:sp>
        <p:nvSpPr>
          <p:cNvPr id="3" name="Content Placeholder 2">
            <a:extLst>
              <a:ext uri="{FF2B5EF4-FFF2-40B4-BE49-F238E27FC236}">
                <a16:creationId xmlns:a16="http://schemas.microsoft.com/office/drawing/2014/main" id="{9C134530-BCB5-BFB7-FD39-3CEE34724CEE}"/>
              </a:ext>
            </a:extLst>
          </p:cNvPr>
          <p:cNvSpPr>
            <a:spLocks noGrp="1"/>
          </p:cNvSpPr>
          <p:nvPr>
            <p:ph idx="1"/>
          </p:nvPr>
        </p:nvSpPr>
        <p:spPr/>
        <p:txBody>
          <a:bodyPr>
            <a:normAutofit/>
          </a:bodyPr>
          <a:lstStyle/>
          <a:p>
            <a:r>
              <a:rPr lang="en-IN" dirty="0"/>
              <a:t>Book Crossing Dataset - </a:t>
            </a:r>
            <a:r>
              <a:rPr lang="en-IN" dirty="0">
                <a:hlinkClick r:id="rId2"/>
              </a:rPr>
              <a:t>https://www.kaggle.com/datasets/syedjaferk/book-crossing-dataset</a:t>
            </a:r>
            <a:endParaRPr lang="en-IN" dirty="0"/>
          </a:p>
          <a:p>
            <a:r>
              <a:rPr lang="en-IN" dirty="0"/>
              <a:t>Neural Collaborative Filtering - </a:t>
            </a:r>
            <a:r>
              <a:rPr lang="en-IN" dirty="0">
                <a:hlinkClick r:id="rId3"/>
              </a:rPr>
              <a:t>https://arxiv.org/pdf/1708.05031.pdf</a:t>
            </a:r>
            <a:endParaRPr lang="en-IN" dirty="0"/>
          </a:p>
          <a:p>
            <a:r>
              <a:rPr lang="en-US" dirty="0"/>
              <a:t>Attention Is All You Need - </a:t>
            </a:r>
            <a:r>
              <a:rPr lang="en-US" dirty="0">
                <a:hlinkClick r:id="rId4"/>
              </a:rPr>
              <a:t>https://arxiv.org/pdf/1706.03762.pdf</a:t>
            </a:r>
            <a:endParaRPr lang="en-US" dirty="0"/>
          </a:p>
          <a:p>
            <a:pPr marL="0" indent="0">
              <a:buNone/>
            </a:pPr>
            <a:endParaRPr lang="en-IN" dirty="0"/>
          </a:p>
        </p:txBody>
      </p:sp>
    </p:spTree>
    <p:extLst>
      <p:ext uri="{BB962C8B-B14F-4D97-AF65-F5344CB8AC3E}">
        <p14:creationId xmlns:p14="http://schemas.microsoft.com/office/powerpoint/2010/main" val="256191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701E0-C39A-3E46-4CD9-D79863A2ECBE}"/>
              </a:ext>
            </a:extLst>
          </p:cNvPr>
          <p:cNvSpPr>
            <a:spLocks noGrp="1"/>
          </p:cNvSpPr>
          <p:nvPr>
            <p:ph idx="1"/>
          </p:nvPr>
        </p:nvSpPr>
        <p:spPr>
          <a:xfrm>
            <a:off x="1683170" y="3338606"/>
            <a:ext cx="8825659" cy="1161676"/>
          </a:xfrm>
        </p:spPr>
        <p:txBody>
          <a:bodyPr>
            <a:normAutofit/>
          </a:bodyPr>
          <a:lstStyle/>
          <a:p>
            <a:pPr marL="0" indent="0" algn="ctr">
              <a:buNone/>
            </a:pPr>
            <a:r>
              <a:rPr lang="en-IN" sz="6600" dirty="0"/>
              <a:t>THANK YOU!</a:t>
            </a:r>
          </a:p>
        </p:txBody>
      </p:sp>
    </p:spTree>
    <p:extLst>
      <p:ext uri="{BB962C8B-B14F-4D97-AF65-F5344CB8AC3E}">
        <p14:creationId xmlns:p14="http://schemas.microsoft.com/office/powerpoint/2010/main" val="79557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FA99-A218-D180-DF6C-A6AC9E3BFD6E}"/>
              </a:ext>
            </a:extLst>
          </p:cNvPr>
          <p:cNvSpPr>
            <a:spLocks noGrp="1"/>
          </p:cNvSpPr>
          <p:nvPr>
            <p:ph type="title"/>
          </p:nvPr>
        </p:nvSpPr>
        <p:spPr/>
        <p:txBody>
          <a:bodyPr/>
          <a:lstStyle/>
          <a:p>
            <a:pPr algn="ctr"/>
            <a:r>
              <a:rPr lang="en-IN" dirty="0">
                <a:latin typeface="Agency FB" panose="020B0503020202020204" pitchFamily="34" charset="0"/>
              </a:rPr>
              <a:t>Problem Statement</a:t>
            </a:r>
          </a:p>
        </p:txBody>
      </p:sp>
      <p:sp>
        <p:nvSpPr>
          <p:cNvPr id="3" name="Content Placeholder 2">
            <a:extLst>
              <a:ext uri="{FF2B5EF4-FFF2-40B4-BE49-F238E27FC236}">
                <a16:creationId xmlns:a16="http://schemas.microsoft.com/office/drawing/2014/main" id="{AAFD1C5C-7F82-3565-4546-7AA6ACC38711}"/>
              </a:ext>
            </a:extLst>
          </p:cNvPr>
          <p:cNvSpPr>
            <a:spLocks noGrp="1"/>
          </p:cNvSpPr>
          <p:nvPr>
            <p:ph idx="1"/>
          </p:nvPr>
        </p:nvSpPr>
        <p:spPr/>
        <p:txBody>
          <a:bodyPr/>
          <a:lstStyle/>
          <a:p>
            <a:pPr marL="0" indent="0">
              <a:buNone/>
            </a:pPr>
            <a:r>
              <a:rPr lang="en-US" dirty="0"/>
              <a:t>To design and build a recommendation system model for an e-commerce  platform.</a:t>
            </a:r>
            <a:endParaRPr lang="en-IN" dirty="0"/>
          </a:p>
        </p:txBody>
      </p:sp>
    </p:spTree>
    <p:extLst>
      <p:ext uri="{BB962C8B-B14F-4D97-AF65-F5344CB8AC3E}">
        <p14:creationId xmlns:p14="http://schemas.microsoft.com/office/powerpoint/2010/main" val="386501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01BE9-2EA0-10CD-0F26-A97554278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E7052-3FE7-41E1-EE03-80004D88A755}"/>
              </a:ext>
            </a:extLst>
          </p:cNvPr>
          <p:cNvSpPr>
            <a:spLocks noGrp="1"/>
          </p:cNvSpPr>
          <p:nvPr>
            <p:ph type="title"/>
          </p:nvPr>
        </p:nvSpPr>
        <p:spPr/>
        <p:txBody>
          <a:bodyPr/>
          <a:lstStyle/>
          <a:p>
            <a:pPr algn="ctr"/>
            <a:r>
              <a:rPr lang="en-IN" dirty="0">
                <a:latin typeface="Agency FB" panose="020B0503020202020204" pitchFamily="34" charset="0"/>
              </a:rPr>
              <a:t>Data Insights</a:t>
            </a:r>
          </a:p>
        </p:txBody>
      </p:sp>
      <p:sp>
        <p:nvSpPr>
          <p:cNvPr id="3" name="Content Placeholder 2">
            <a:extLst>
              <a:ext uri="{FF2B5EF4-FFF2-40B4-BE49-F238E27FC236}">
                <a16:creationId xmlns:a16="http://schemas.microsoft.com/office/drawing/2014/main" id="{65E7C214-EBBA-B334-54C0-EAFDBB90CBB3}"/>
              </a:ext>
            </a:extLst>
          </p:cNvPr>
          <p:cNvSpPr>
            <a:spLocks noGrp="1"/>
          </p:cNvSpPr>
          <p:nvPr>
            <p:ph idx="1"/>
          </p:nvPr>
        </p:nvSpPr>
        <p:spPr/>
        <p:txBody>
          <a:bodyPr>
            <a:normAutofit lnSpcReduction="10000"/>
          </a:bodyPr>
          <a:lstStyle/>
          <a:p>
            <a:r>
              <a:rPr lang="en-IN" dirty="0"/>
              <a:t>The data that has been used in this proof of concept is ‘Book Crossing Dataset’ from Kaggle. </a:t>
            </a:r>
          </a:p>
          <a:p>
            <a:r>
              <a:rPr lang="en-IN" dirty="0"/>
              <a:t>Initial data was split into 3 separate files  containing information about the user, book and the user rating for the books which have been merged into a single file for the purpose of training the model.</a:t>
            </a:r>
          </a:p>
          <a:p>
            <a:r>
              <a:rPr lang="en-IN" dirty="0"/>
              <a:t>User and book features have been categorised into implicit information features.</a:t>
            </a:r>
          </a:p>
          <a:p>
            <a:r>
              <a:rPr lang="en-IN" dirty="0"/>
              <a:t>For the demo purpose information related to a single country Canada is used.</a:t>
            </a:r>
          </a:p>
          <a:p>
            <a:r>
              <a:rPr lang="en-IN" dirty="0"/>
              <a:t>This dataset is used to create a book recommendation system by ranking the output for the model based on its probability score.</a:t>
            </a:r>
          </a:p>
        </p:txBody>
      </p:sp>
    </p:spTree>
    <p:extLst>
      <p:ext uri="{BB962C8B-B14F-4D97-AF65-F5344CB8AC3E}">
        <p14:creationId xmlns:p14="http://schemas.microsoft.com/office/powerpoint/2010/main" val="111286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C79E4-6A0D-27C1-001A-03B1BA73A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089FB0-4EDA-4F4D-DDB6-5D807242D717}"/>
              </a:ext>
            </a:extLst>
          </p:cNvPr>
          <p:cNvSpPr>
            <a:spLocks noGrp="1"/>
          </p:cNvSpPr>
          <p:nvPr>
            <p:ph type="title"/>
          </p:nvPr>
        </p:nvSpPr>
        <p:spPr/>
        <p:txBody>
          <a:bodyPr/>
          <a:lstStyle/>
          <a:p>
            <a:pPr algn="ctr"/>
            <a:r>
              <a:rPr lang="en-IN" dirty="0">
                <a:latin typeface="Agency FB" panose="020B0503020202020204" pitchFamily="34" charset="0"/>
              </a:rPr>
              <a:t>Data Insights</a:t>
            </a:r>
          </a:p>
        </p:txBody>
      </p:sp>
      <p:sp>
        <p:nvSpPr>
          <p:cNvPr id="3" name="Content Placeholder 2">
            <a:extLst>
              <a:ext uri="{FF2B5EF4-FFF2-40B4-BE49-F238E27FC236}">
                <a16:creationId xmlns:a16="http://schemas.microsoft.com/office/drawing/2014/main" id="{A798C85B-559E-0997-E1A7-CA9D668D90F8}"/>
              </a:ext>
            </a:extLst>
          </p:cNvPr>
          <p:cNvSpPr>
            <a:spLocks noGrp="1"/>
          </p:cNvSpPr>
          <p:nvPr>
            <p:ph idx="1"/>
          </p:nvPr>
        </p:nvSpPr>
        <p:spPr/>
        <p:txBody>
          <a:bodyPr>
            <a:normAutofit/>
          </a:bodyPr>
          <a:lstStyle/>
          <a:p>
            <a:r>
              <a:rPr lang="en-IN" dirty="0"/>
              <a:t>The dataset used for the training of the model contains features such user’s age, city, state and country it lives in and book’s publisher, author and year of production. </a:t>
            </a:r>
          </a:p>
          <a:p>
            <a:r>
              <a:rPr lang="en-IN" dirty="0"/>
              <a:t>It also contains user’s rating for the book.</a:t>
            </a:r>
          </a:p>
          <a:p>
            <a:r>
              <a:rPr lang="en-IN" dirty="0"/>
              <a:t>The above data has been pre processed into implicit categorical features and transformed into simpler categories to be used to train the model</a:t>
            </a:r>
          </a:p>
        </p:txBody>
      </p:sp>
    </p:spTree>
    <p:extLst>
      <p:ext uri="{BB962C8B-B14F-4D97-AF65-F5344CB8AC3E}">
        <p14:creationId xmlns:p14="http://schemas.microsoft.com/office/powerpoint/2010/main" val="37636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7148D-1CE2-E4BB-3ACD-46821738E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B7280-66E5-6CD4-9EC7-5B6B55411296}"/>
              </a:ext>
            </a:extLst>
          </p:cNvPr>
          <p:cNvSpPr>
            <a:spLocks noGrp="1"/>
          </p:cNvSpPr>
          <p:nvPr>
            <p:ph type="title"/>
          </p:nvPr>
        </p:nvSpPr>
        <p:spPr/>
        <p:txBody>
          <a:bodyPr/>
          <a:lstStyle/>
          <a:p>
            <a:pPr algn="ctr"/>
            <a:r>
              <a:rPr lang="en-IN" dirty="0">
                <a:latin typeface="Agency FB" panose="020B0503020202020204" pitchFamily="34" charset="0"/>
              </a:rPr>
              <a:t>Model Approach</a:t>
            </a:r>
          </a:p>
        </p:txBody>
      </p:sp>
      <p:sp>
        <p:nvSpPr>
          <p:cNvPr id="3" name="Content Placeholder 2">
            <a:extLst>
              <a:ext uri="{FF2B5EF4-FFF2-40B4-BE49-F238E27FC236}">
                <a16:creationId xmlns:a16="http://schemas.microsoft.com/office/drawing/2014/main" id="{5BB48D88-5914-B58B-1764-E9C1DE25D2EB}"/>
              </a:ext>
            </a:extLst>
          </p:cNvPr>
          <p:cNvSpPr>
            <a:spLocks noGrp="1"/>
          </p:cNvSpPr>
          <p:nvPr>
            <p:ph idx="1"/>
          </p:nvPr>
        </p:nvSpPr>
        <p:spPr/>
        <p:txBody>
          <a:bodyPr>
            <a:normAutofit fontScale="85000" lnSpcReduction="10000"/>
          </a:bodyPr>
          <a:lstStyle/>
          <a:p>
            <a:r>
              <a:rPr lang="en-IN" dirty="0"/>
              <a:t>The model takes inspiration from the research papers ‘Neural Collaborative Filtering’ [2017] by </a:t>
            </a:r>
            <a:r>
              <a:rPr lang="en-IN" dirty="0" err="1"/>
              <a:t>Xiangnan</a:t>
            </a:r>
            <a:r>
              <a:rPr lang="en-IN" dirty="0"/>
              <a:t> He, Lizi Liao et al and ‘</a:t>
            </a:r>
            <a:r>
              <a:rPr lang="en-US" dirty="0"/>
              <a:t>Attention Is All You Need’[2017] by Ashish Vaswani,</a:t>
            </a:r>
            <a:r>
              <a:rPr lang="en-IN" b="0" i="0" dirty="0">
                <a:solidFill>
                  <a:srgbClr val="000000"/>
                </a:solidFill>
                <a:effectLst/>
                <a:latin typeface="Lucida Grande"/>
              </a:rPr>
              <a:t> Noam </a:t>
            </a:r>
            <a:r>
              <a:rPr lang="en-IN" b="0" i="0" dirty="0" err="1">
                <a:solidFill>
                  <a:srgbClr val="000000"/>
                </a:solidFill>
                <a:effectLst/>
                <a:latin typeface="Lucida Grande"/>
              </a:rPr>
              <a:t>Shazeer</a:t>
            </a:r>
            <a:r>
              <a:rPr lang="en-IN" b="0" i="0" dirty="0">
                <a:solidFill>
                  <a:srgbClr val="000000"/>
                </a:solidFill>
                <a:effectLst/>
                <a:latin typeface="Lucida Grande"/>
              </a:rPr>
              <a:t> et al</a:t>
            </a:r>
            <a:endParaRPr lang="en-IN" dirty="0"/>
          </a:p>
          <a:p>
            <a:r>
              <a:rPr lang="en-IN" dirty="0"/>
              <a:t>The model used is an attempt at combining research from both of the above papers and improving it. </a:t>
            </a:r>
          </a:p>
          <a:p>
            <a:r>
              <a:rPr lang="en-IN" dirty="0"/>
              <a:t>The model does not need to create and use user-user, item-item or user-item sparse matrix.</a:t>
            </a:r>
          </a:p>
          <a:p>
            <a:r>
              <a:rPr lang="en-IN" dirty="0"/>
              <a:t>The model does not use large sparse embeddings but smaller dense embeddings.</a:t>
            </a:r>
          </a:p>
          <a:p>
            <a:r>
              <a:rPr lang="en-IN" dirty="0"/>
              <a:t>The model used here is a base line model which is smaller than Bert in terms of size and has a smaller embedding dimension size in order to create a simple baseline model which can be scaled down or up easily. </a:t>
            </a:r>
          </a:p>
          <a:p>
            <a:r>
              <a:rPr lang="en-IN" dirty="0"/>
              <a:t>This is a model based hybrid approach utilizing the power of transformer’s encoder and simple feedforward neural network layers.</a:t>
            </a:r>
          </a:p>
          <a:p>
            <a:pPr marL="0" indent="0">
              <a:buNone/>
            </a:pPr>
            <a:endParaRPr lang="en-IN" dirty="0"/>
          </a:p>
        </p:txBody>
      </p:sp>
    </p:spTree>
    <p:extLst>
      <p:ext uri="{BB962C8B-B14F-4D97-AF65-F5344CB8AC3E}">
        <p14:creationId xmlns:p14="http://schemas.microsoft.com/office/powerpoint/2010/main" val="45021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6E16-6C6E-C4D5-C5CE-F0F93C5B0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1DBA3B-BBF4-6B68-B7E6-332B974DFCC2}"/>
              </a:ext>
            </a:extLst>
          </p:cNvPr>
          <p:cNvSpPr>
            <a:spLocks noGrp="1"/>
          </p:cNvSpPr>
          <p:nvPr>
            <p:ph type="title"/>
          </p:nvPr>
        </p:nvSpPr>
        <p:spPr/>
        <p:txBody>
          <a:bodyPr/>
          <a:lstStyle/>
          <a:p>
            <a:pPr algn="ctr"/>
            <a:r>
              <a:rPr lang="en-IN" dirty="0">
                <a:latin typeface="Agency FB" panose="020B0503020202020204" pitchFamily="34" charset="0"/>
              </a:rPr>
              <a:t>Model Approach</a:t>
            </a:r>
          </a:p>
        </p:txBody>
      </p:sp>
      <p:sp>
        <p:nvSpPr>
          <p:cNvPr id="3" name="Content Placeholder 2">
            <a:extLst>
              <a:ext uri="{FF2B5EF4-FFF2-40B4-BE49-F238E27FC236}">
                <a16:creationId xmlns:a16="http://schemas.microsoft.com/office/drawing/2014/main" id="{1D29296E-7BD2-B7CE-48BB-B5D7E627B7E9}"/>
              </a:ext>
            </a:extLst>
          </p:cNvPr>
          <p:cNvSpPr>
            <a:spLocks noGrp="1"/>
          </p:cNvSpPr>
          <p:nvPr>
            <p:ph idx="1"/>
          </p:nvPr>
        </p:nvSpPr>
        <p:spPr/>
        <p:txBody>
          <a:bodyPr>
            <a:normAutofit/>
          </a:bodyPr>
          <a:lstStyle/>
          <a:p>
            <a:r>
              <a:rPr lang="en-IN" dirty="0"/>
              <a:t>The approach is an attempt to understand the relationship between the auxiliary information stored in the provided user’s and book’s implicit information features.</a:t>
            </a:r>
          </a:p>
          <a:p>
            <a:r>
              <a:rPr lang="en-IN" dirty="0"/>
              <a:t>A neural network approach is taken over simpler heuristic approaches such as collaborative filtering, content based recommendation and traditional machine learning methodology based model approaches as we are able train a function which can approximate the relationship between the information related to the model and can be retrained on more data and the architecture can be modified without creating the model from scratch.</a:t>
            </a:r>
          </a:p>
          <a:p>
            <a:pPr marL="0" indent="0">
              <a:buNone/>
            </a:pPr>
            <a:endParaRPr lang="en-IN" dirty="0"/>
          </a:p>
        </p:txBody>
      </p:sp>
    </p:spTree>
    <p:extLst>
      <p:ext uri="{BB962C8B-B14F-4D97-AF65-F5344CB8AC3E}">
        <p14:creationId xmlns:p14="http://schemas.microsoft.com/office/powerpoint/2010/main" val="282717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3C2BA-544C-94FC-B7F0-4AD55AB79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79DBB-1462-580E-60D1-623E8630E5CE}"/>
              </a:ext>
            </a:extLst>
          </p:cNvPr>
          <p:cNvSpPr>
            <a:spLocks noGrp="1"/>
          </p:cNvSpPr>
          <p:nvPr>
            <p:ph type="title"/>
          </p:nvPr>
        </p:nvSpPr>
        <p:spPr>
          <a:xfrm>
            <a:off x="1154953" y="964703"/>
            <a:ext cx="8761413" cy="706964"/>
          </a:xfrm>
        </p:spPr>
        <p:txBody>
          <a:bodyPr/>
          <a:lstStyle/>
          <a:p>
            <a:pPr algn="ctr"/>
            <a:r>
              <a:rPr lang="en-IN" dirty="0">
                <a:latin typeface="Agency FB" panose="020B0503020202020204" pitchFamily="34" charset="0"/>
              </a:rPr>
              <a:t>Model Architecture</a:t>
            </a:r>
          </a:p>
        </p:txBody>
      </p:sp>
      <p:pic>
        <p:nvPicPr>
          <p:cNvPr id="5" name="Picture 4">
            <a:extLst>
              <a:ext uri="{FF2B5EF4-FFF2-40B4-BE49-F238E27FC236}">
                <a16:creationId xmlns:a16="http://schemas.microsoft.com/office/drawing/2014/main" id="{5FE4D282-7A97-7172-F5C7-E4B7C8444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691" y="2623135"/>
            <a:ext cx="4373936" cy="3599165"/>
          </a:xfrm>
          <a:prstGeom prst="rect">
            <a:avLst/>
          </a:prstGeom>
        </p:spPr>
      </p:pic>
    </p:spTree>
    <p:extLst>
      <p:ext uri="{BB962C8B-B14F-4D97-AF65-F5344CB8AC3E}">
        <p14:creationId xmlns:p14="http://schemas.microsoft.com/office/powerpoint/2010/main" val="99944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C4F4B-AA7E-1A0D-B7A7-3D27FCB90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F4740C-FE24-D32C-FEB8-A1C062BC8470}"/>
              </a:ext>
            </a:extLst>
          </p:cNvPr>
          <p:cNvSpPr>
            <a:spLocks noGrp="1"/>
          </p:cNvSpPr>
          <p:nvPr>
            <p:ph type="title"/>
          </p:nvPr>
        </p:nvSpPr>
        <p:spPr/>
        <p:txBody>
          <a:bodyPr/>
          <a:lstStyle/>
          <a:p>
            <a:pPr algn="ctr"/>
            <a:r>
              <a:rPr lang="en-IN" dirty="0">
                <a:latin typeface="Agency FB" panose="020B0503020202020204" pitchFamily="34" charset="0"/>
              </a:rPr>
              <a:t>Model Training &amp; Performance Details</a:t>
            </a:r>
          </a:p>
        </p:txBody>
      </p:sp>
      <p:sp>
        <p:nvSpPr>
          <p:cNvPr id="3" name="Content Placeholder 2">
            <a:extLst>
              <a:ext uri="{FF2B5EF4-FFF2-40B4-BE49-F238E27FC236}">
                <a16:creationId xmlns:a16="http://schemas.microsoft.com/office/drawing/2014/main" id="{271C9026-D380-EB76-3383-F317B8E3E2D1}"/>
              </a:ext>
            </a:extLst>
          </p:cNvPr>
          <p:cNvSpPr>
            <a:spLocks noGrp="1"/>
          </p:cNvSpPr>
          <p:nvPr>
            <p:ph idx="1"/>
          </p:nvPr>
        </p:nvSpPr>
        <p:spPr/>
        <p:txBody>
          <a:bodyPr>
            <a:normAutofit fontScale="77500" lnSpcReduction="20000"/>
          </a:bodyPr>
          <a:lstStyle/>
          <a:p>
            <a:r>
              <a:rPr lang="en-IN" dirty="0"/>
              <a:t>The model uses fixed sinusoidal and cosine positional embedding.</a:t>
            </a:r>
          </a:p>
          <a:p>
            <a:r>
              <a:rPr lang="en-IN" dirty="0"/>
              <a:t>The embedding dimension to store information related to the user and book is set at 64</a:t>
            </a:r>
          </a:p>
          <a:p>
            <a:r>
              <a:rPr lang="en-IN" dirty="0"/>
              <a:t>The feedforward layer dimension for each encoder layer is set at 512</a:t>
            </a:r>
          </a:p>
          <a:p>
            <a:r>
              <a:rPr lang="en-IN" dirty="0"/>
              <a:t>Each encoder uses 4 mutli-self-attention heads.</a:t>
            </a:r>
          </a:p>
          <a:p>
            <a:r>
              <a:rPr lang="en-IN" dirty="0"/>
              <a:t>A single feedforward layer is used to predict the output probabilities</a:t>
            </a:r>
          </a:p>
          <a:p>
            <a:r>
              <a:rPr lang="en-IN" dirty="0"/>
              <a:t>The model was trained on a training dataset containing approximately 72000 pairs of user book information.</a:t>
            </a:r>
          </a:p>
          <a:p>
            <a:r>
              <a:rPr lang="en-IN" dirty="0"/>
              <a:t>The model was trained for 300 epochs with a learning rate of 3e-3 and with a batch size of 512 over a single 3070 GPU which took about 78 minutes to complete.</a:t>
            </a:r>
          </a:p>
          <a:p>
            <a:r>
              <a:rPr lang="en-IN" dirty="0"/>
              <a:t>The model was validated on a smaller dataset obtained from the training dataset of size 2024 </a:t>
            </a:r>
          </a:p>
          <a:p>
            <a:r>
              <a:rPr lang="en-IN" dirty="0"/>
              <a:t>The model was able to predict the ratings for the user book pairs in the dataset with an accuracy of 89.9% through CPU inferencing in roughly 0.8 seconds</a:t>
            </a:r>
          </a:p>
        </p:txBody>
      </p:sp>
    </p:spTree>
    <p:extLst>
      <p:ext uri="{BB962C8B-B14F-4D97-AF65-F5344CB8AC3E}">
        <p14:creationId xmlns:p14="http://schemas.microsoft.com/office/powerpoint/2010/main" val="333024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93638-609B-C5E8-9777-BA1C41D50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13921-E22D-06D0-9957-90D5CBEB0AF3}"/>
              </a:ext>
            </a:extLst>
          </p:cNvPr>
          <p:cNvSpPr>
            <a:spLocks noGrp="1"/>
          </p:cNvSpPr>
          <p:nvPr>
            <p:ph type="title"/>
          </p:nvPr>
        </p:nvSpPr>
        <p:spPr/>
        <p:txBody>
          <a:bodyPr/>
          <a:lstStyle/>
          <a:p>
            <a:pPr algn="ctr"/>
            <a:r>
              <a:rPr lang="en-IN" dirty="0">
                <a:latin typeface="Agency FB" panose="020B0503020202020204" pitchFamily="34" charset="0"/>
              </a:rPr>
              <a:t>Limitations and Further Improvements</a:t>
            </a:r>
          </a:p>
        </p:txBody>
      </p:sp>
      <p:sp>
        <p:nvSpPr>
          <p:cNvPr id="3" name="Content Placeholder 2">
            <a:extLst>
              <a:ext uri="{FF2B5EF4-FFF2-40B4-BE49-F238E27FC236}">
                <a16:creationId xmlns:a16="http://schemas.microsoft.com/office/drawing/2014/main" id="{55904642-40C2-D2AE-D4D2-1F31E8F5655B}"/>
              </a:ext>
            </a:extLst>
          </p:cNvPr>
          <p:cNvSpPr>
            <a:spLocks noGrp="1"/>
          </p:cNvSpPr>
          <p:nvPr>
            <p:ph idx="1"/>
          </p:nvPr>
        </p:nvSpPr>
        <p:spPr/>
        <p:txBody>
          <a:bodyPr>
            <a:normAutofit/>
          </a:bodyPr>
          <a:lstStyle/>
          <a:p>
            <a:r>
              <a:rPr lang="en-IN" dirty="0"/>
              <a:t>Due to model’s smaller size the model had to be trained for a long duration than it should have.</a:t>
            </a:r>
          </a:p>
          <a:p>
            <a:r>
              <a:rPr lang="en-IN" dirty="0"/>
              <a:t>The model can be further improved by increasing the input embedding dimension to 128, 256, 512 or 768.</a:t>
            </a:r>
          </a:p>
          <a:p>
            <a:r>
              <a:rPr lang="en-IN" dirty="0"/>
              <a:t>More number of encoder can be added to improve the generalization of the model</a:t>
            </a:r>
          </a:p>
          <a:p>
            <a:r>
              <a:rPr lang="en-IN" dirty="0"/>
              <a:t>More and better features can be used to train the model to understand and learn the complexity of the data.</a:t>
            </a:r>
          </a:p>
          <a:p>
            <a:r>
              <a:rPr lang="en-IN" dirty="0"/>
              <a:t>A better approach can be used to better utilize the output of the encoders</a:t>
            </a:r>
          </a:p>
        </p:txBody>
      </p:sp>
    </p:spTree>
    <p:extLst>
      <p:ext uri="{BB962C8B-B14F-4D97-AF65-F5344CB8AC3E}">
        <p14:creationId xmlns:p14="http://schemas.microsoft.com/office/powerpoint/2010/main" val="2350818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93</TotalTime>
  <Words>751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Century Gothic</vt:lpstr>
      <vt:lpstr>Lucida Grande</vt:lpstr>
      <vt:lpstr>Wingdings 3</vt:lpstr>
      <vt:lpstr>Ion Boardroom</vt:lpstr>
      <vt:lpstr>Neural Book Recommendation System</vt:lpstr>
      <vt:lpstr>Problem Statement</vt:lpstr>
      <vt:lpstr>Data Insights</vt:lpstr>
      <vt:lpstr>Data Insights</vt:lpstr>
      <vt:lpstr>Model Approach</vt:lpstr>
      <vt:lpstr>Model Approach</vt:lpstr>
      <vt:lpstr>Model Architecture</vt:lpstr>
      <vt:lpstr>Model Training &amp; Performance Details</vt:lpstr>
      <vt:lpstr>Limitations and Further Improvements</vt:lpstr>
      <vt:lpstr>Links and citations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Book Recommendation System</dc:title>
  <dc:creator>Vaibhav Sareen</dc:creator>
  <cp:lastModifiedBy>Vaibhav Sareen</cp:lastModifiedBy>
  <cp:revision>1</cp:revision>
  <dcterms:created xsi:type="dcterms:W3CDTF">2024-03-04T02:04:49Z</dcterms:created>
  <dcterms:modified xsi:type="dcterms:W3CDTF">2024-03-04T03:37:53Z</dcterms:modified>
</cp:coreProperties>
</file>