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416" r:id="rId2"/>
    <p:sldId id="434" r:id="rId3"/>
    <p:sldId id="258" r:id="rId4"/>
    <p:sldId id="421" r:id="rId5"/>
    <p:sldId id="422" r:id="rId6"/>
    <p:sldId id="423" r:id="rId7"/>
    <p:sldId id="424" r:id="rId8"/>
    <p:sldId id="429" r:id="rId9"/>
    <p:sldId id="426" r:id="rId10"/>
    <p:sldId id="501" r:id="rId11"/>
    <p:sldId id="435" r:id="rId12"/>
    <p:sldId id="427" r:id="rId13"/>
    <p:sldId id="428" r:id="rId14"/>
    <p:sldId id="436" r:id="rId15"/>
    <p:sldId id="437" r:id="rId16"/>
    <p:sldId id="438" r:id="rId17"/>
    <p:sldId id="439" r:id="rId18"/>
    <p:sldId id="440" r:id="rId19"/>
    <p:sldId id="441" r:id="rId20"/>
    <p:sldId id="502" r:id="rId21"/>
    <p:sldId id="442" r:id="rId22"/>
    <p:sldId id="443" r:id="rId23"/>
    <p:sldId id="444" r:id="rId24"/>
    <p:sldId id="445" r:id="rId25"/>
    <p:sldId id="446" r:id="rId26"/>
    <p:sldId id="461" r:id="rId27"/>
    <p:sldId id="448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2" r:id="rId39"/>
    <p:sldId id="463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3" r:id="rId48"/>
    <p:sldId id="474" r:id="rId49"/>
    <p:sldId id="475" r:id="rId50"/>
    <p:sldId id="476" r:id="rId51"/>
    <p:sldId id="477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</p:sldIdLst>
  <p:sldSz cx="7908925" cy="4287838"/>
  <p:notesSz cx="6858000" cy="9144000"/>
  <p:defaultTextStyle>
    <a:defPPr>
      <a:defRPr lang="en-US"/>
    </a:defPPr>
    <a:lvl1pPr marL="0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uptYxuzKJ1pKaxfNjkv7Q==" hashData="2nzQ6/5fp7azC5KwJJMniKV+NEY="/>
  <p:extLst>
    <p:ext uri="{EFAFB233-063F-42B5-8137-9DF3F51BA10A}">
      <p15:sldGuideLst xmlns:p15="http://schemas.microsoft.com/office/powerpoint/2012/main" xmlns="">
        <p15:guide id="1" orient="horz" pos="1350">
          <p15:clr>
            <a:srgbClr val="A4A3A4"/>
          </p15:clr>
        </p15:guide>
        <p15:guide id="2" pos="24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itu Oberoi" initials="NO" lastIdx="28" clrIdx="6">
    <p:extLst/>
  </p:cmAuthor>
  <p:cmAuthor id="1" name="anjali shridhar" initials="as" lastIdx="1" clrIdx="0">
    <p:extLst/>
  </p:cmAuthor>
  <p:cmAuthor id="8" name="Susmita Ghosh" initials="SG" lastIdx="2" clrIdx="7">
    <p:extLst>
      <p:ext uri="{19B8F6BF-5375-455C-9EA6-DF929625EA0E}">
        <p15:presenceInfo xmlns:p15="http://schemas.microsoft.com/office/powerpoint/2012/main" xmlns="" userId="S-1-5-21-344113424-1144375074-249258821-3399" providerId="AD"/>
      </p:ext>
    </p:extLst>
  </p:cmAuthor>
  <p:cmAuthor id="2" name="Archana MG." initials="AM" lastIdx="35" clrIdx="1">
    <p:extLst/>
  </p:cmAuthor>
  <p:cmAuthor id="9" name="Mohammad Ovais" initials="MO" lastIdx="2" clrIdx="8">
    <p:extLst>
      <p:ext uri="{19B8F6BF-5375-455C-9EA6-DF929625EA0E}">
        <p15:presenceInfo xmlns:p15="http://schemas.microsoft.com/office/powerpoint/2012/main" xmlns="" userId="S-1-5-21-344113424-1144375074-249258821-5277" providerId="AD"/>
      </p:ext>
    </p:extLst>
  </p:cmAuthor>
  <p:cmAuthor id="3" name="saavan" initials="s" lastIdx="1" clrIdx="2">
    <p:extLst/>
  </p:cmAuthor>
  <p:cmAuthor id="4" name="Lakshman Rajagopalan" initials="LR" lastIdx="7" clrIdx="3"/>
  <p:cmAuthor id="5" name="Ramya M." initials="RM" lastIdx="7" clrIdx="4">
    <p:extLst/>
  </p:cmAuthor>
  <p:cmAuthor id="6" name="Simplilearn" initials="SL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F46"/>
    <a:srgbClr val="2893EB"/>
    <a:srgbClr val="94B6D2"/>
    <a:srgbClr val="61B4DF"/>
    <a:srgbClr val="9CDAEB"/>
    <a:srgbClr val="F27F20"/>
    <a:srgbClr val="FFFFFF"/>
    <a:srgbClr val="189DD8"/>
    <a:srgbClr val="EE715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1" autoAdjust="0"/>
    <p:restoredTop sz="68124" autoAdjust="0"/>
  </p:normalViewPr>
  <p:slideViewPr>
    <p:cSldViewPr snapToGrid="0" showGuides="1">
      <p:cViewPr varScale="1">
        <p:scale>
          <a:sx n="119" d="100"/>
          <a:sy n="119" d="100"/>
        </p:scale>
        <p:origin x="-1878" y="-96"/>
      </p:cViewPr>
      <p:guideLst>
        <p:guide orient="horz" pos="1350"/>
        <p:guide pos="2491"/>
      </p:guideLst>
    </p:cSldViewPr>
  </p:slideViewPr>
  <p:outlineViewPr>
    <p:cViewPr>
      <p:scale>
        <a:sx n="33" d="100"/>
        <a:sy n="33" d="100"/>
      </p:scale>
      <p:origin x="0" y="-9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160B9-FD66-40C3-8859-9C5B843152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CD75CE-CAFF-4D2B-829F-F2B3D83B5C88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US" sz="1000" b="0" dirty="0" smtClean="0">
              <a:solidFill>
                <a:schemeClr val="tx1"/>
              </a:solidFill>
            </a:rPr>
            <a:t>Demand Management</a:t>
          </a:r>
          <a:endParaRPr lang="en-US" sz="1000" b="0" dirty="0">
            <a:solidFill>
              <a:schemeClr val="tx1"/>
            </a:solidFill>
          </a:endParaRPr>
        </a:p>
      </dgm:t>
    </dgm:pt>
    <dgm:pt modelId="{76BD4B24-3726-4686-9778-1B6EDAECB0AC}" type="parTrans" cxnId="{3D060553-2625-4FB0-B66B-B8DCD3A564DE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8B601EAB-4699-443F-A8DF-8F9C925F9F37}" type="sibTrans" cxnId="{3D060553-2625-4FB0-B66B-B8DCD3A564DE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AC9B9B25-B7B2-424B-9AE7-C6E544D9177E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GB" sz="1000" b="0" dirty="0" smtClean="0">
              <a:solidFill>
                <a:schemeClr val="tx1"/>
              </a:solidFill>
            </a:rPr>
            <a:t>Service Portfolio Management</a:t>
          </a:r>
          <a:endParaRPr lang="en-US" sz="1000" b="0" dirty="0">
            <a:solidFill>
              <a:schemeClr val="tx1"/>
            </a:solidFill>
          </a:endParaRPr>
        </a:p>
      </dgm:t>
    </dgm:pt>
    <dgm:pt modelId="{8ADED798-5AD1-46BB-B357-B6E02C76DB9B}" type="parTrans" cxnId="{787F8125-6F71-4607-8B66-4F6C7BD752A0}">
      <dgm:prSet/>
      <dgm:spPr/>
      <dgm:t>
        <a:bodyPr/>
        <a:lstStyle/>
        <a:p>
          <a:endParaRPr lang="en-US" sz="1000" b="0"/>
        </a:p>
      </dgm:t>
    </dgm:pt>
    <dgm:pt modelId="{9F56CA9B-4653-4613-97EF-458971591317}" type="sibTrans" cxnId="{787F8125-6F71-4607-8B66-4F6C7BD752A0}">
      <dgm:prSet/>
      <dgm:spPr/>
      <dgm:t>
        <a:bodyPr/>
        <a:lstStyle/>
        <a:p>
          <a:endParaRPr lang="en-US" sz="1000" b="0"/>
        </a:p>
      </dgm:t>
    </dgm:pt>
    <dgm:pt modelId="{1E2A3347-0AE9-48AD-BAEF-AF7DD4A937FD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GB" sz="1000" b="0" dirty="0" smtClean="0">
              <a:solidFill>
                <a:schemeClr val="tx1"/>
              </a:solidFill>
            </a:rPr>
            <a:t>Financial Management</a:t>
          </a:r>
          <a:endParaRPr lang="en-US" sz="1000" b="0" dirty="0">
            <a:solidFill>
              <a:schemeClr val="tx1"/>
            </a:solidFill>
          </a:endParaRPr>
        </a:p>
      </dgm:t>
    </dgm:pt>
    <dgm:pt modelId="{56602E04-F336-41B0-9551-674B346E3F7D}" type="parTrans" cxnId="{CCDA9D60-0504-4A2F-BFB3-0B28E8C8DACA}">
      <dgm:prSet/>
      <dgm:spPr/>
      <dgm:t>
        <a:bodyPr/>
        <a:lstStyle/>
        <a:p>
          <a:endParaRPr lang="en-US" sz="1000" b="0"/>
        </a:p>
      </dgm:t>
    </dgm:pt>
    <dgm:pt modelId="{1E53FCE4-441D-4C3E-856D-F5A95D5B3483}" type="sibTrans" cxnId="{CCDA9D60-0504-4A2F-BFB3-0B28E8C8DACA}">
      <dgm:prSet/>
      <dgm:spPr/>
      <dgm:t>
        <a:bodyPr/>
        <a:lstStyle/>
        <a:p>
          <a:endParaRPr lang="en-US" sz="1000" b="0"/>
        </a:p>
      </dgm:t>
    </dgm:pt>
    <dgm:pt modelId="{21C13562-949E-4143-A1D8-6E77805D74A8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GB" sz="1000" b="0" dirty="0" smtClean="0">
              <a:solidFill>
                <a:schemeClr val="tx1"/>
              </a:solidFill>
            </a:rPr>
            <a:t>Business Relationship Management</a:t>
          </a:r>
          <a:endParaRPr lang="en-US" sz="1000" b="0" dirty="0">
            <a:solidFill>
              <a:schemeClr val="tx1"/>
            </a:solidFill>
          </a:endParaRPr>
        </a:p>
      </dgm:t>
    </dgm:pt>
    <dgm:pt modelId="{33C4BEC3-F838-47AE-A85C-313442155559}" type="parTrans" cxnId="{BC1D5EA6-5D21-4D3F-91D9-11DB2F46E6C4}">
      <dgm:prSet/>
      <dgm:spPr/>
      <dgm:t>
        <a:bodyPr/>
        <a:lstStyle/>
        <a:p>
          <a:endParaRPr lang="en-US" sz="1000" b="0"/>
        </a:p>
      </dgm:t>
    </dgm:pt>
    <dgm:pt modelId="{32B35223-3856-497A-8F4D-8303073019DA}" type="sibTrans" cxnId="{BC1D5EA6-5D21-4D3F-91D9-11DB2F46E6C4}">
      <dgm:prSet/>
      <dgm:spPr/>
      <dgm:t>
        <a:bodyPr/>
        <a:lstStyle/>
        <a:p>
          <a:endParaRPr lang="en-US" sz="1000" b="0"/>
        </a:p>
      </dgm:t>
    </dgm:pt>
    <dgm:pt modelId="{9202A86F-85F6-44AC-9B83-3CA343D4686A}" type="pres">
      <dgm:prSet presAssocID="{A6C160B9-FD66-40C3-8859-9C5B8431526C}" presName="Name0" presStyleCnt="0">
        <dgm:presLayoutVars>
          <dgm:dir/>
          <dgm:animLvl val="lvl"/>
          <dgm:resizeHandles val="exact"/>
        </dgm:presLayoutVars>
      </dgm:prSet>
      <dgm:spPr/>
    </dgm:pt>
    <dgm:pt modelId="{8323D8C4-61CB-42D2-AD29-C3FBB86B884A}" type="pres">
      <dgm:prSet presAssocID="{EECD75CE-CAFF-4D2B-829F-F2B3D83B5C88}" presName="parTxOnly" presStyleLbl="node1" presStyleIdx="0" presStyleCnt="4" custScaleX="129488" custScaleY="684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EE93D-4B8A-4A39-B386-1B344B03282C}" type="pres">
      <dgm:prSet presAssocID="{8B601EAB-4699-443F-A8DF-8F9C925F9F37}" presName="parTxOnlySpace" presStyleCnt="0"/>
      <dgm:spPr/>
    </dgm:pt>
    <dgm:pt modelId="{C8E11CF5-2F23-4161-92D7-C2B0287FF3A2}" type="pres">
      <dgm:prSet presAssocID="{AC9B9B25-B7B2-424B-9AE7-C6E544D9177E}" presName="parTxOnly" presStyleLbl="node1" presStyleIdx="1" presStyleCnt="4" custScaleX="129488" custScaleY="684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3B241-B8D3-4BB6-95F5-78F69FC44285}" type="pres">
      <dgm:prSet presAssocID="{9F56CA9B-4653-4613-97EF-458971591317}" presName="parTxOnlySpace" presStyleCnt="0"/>
      <dgm:spPr/>
    </dgm:pt>
    <dgm:pt modelId="{7062988E-002D-4DEB-8B8C-4D9760839BA1}" type="pres">
      <dgm:prSet presAssocID="{1E2A3347-0AE9-48AD-BAEF-AF7DD4A937FD}" presName="parTxOnly" presStyleLbl="node1" presStyleIdx="2" presStyleCnt="4" custScaleX="129488" custScaleY="684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C61FC-5B82-43B4-94EB-FC8891142BB1}" type="pres">
      <dgm:prSet presAssocID="{1E53FCE4-441D-4C3E-856D-F5A95D5B3483}" presName="parTxOnlySpace" presStyleCnt="0"/>
      <dgm:spPr/>
    </dgm:pt>
    <dgm:pt modelId="{B9E7D16D-4548-48D9-8FBB-728272748B16}" type="pres">
      <dgm:prSet presAssocID="{21C13562-949E-4143-A1D8-6E77805D74A8}" presName="parTxOnly" presStyleLbl="node1" presStyleIdx="3" presStyleCnt="4" custScaleX="129488" custScaleY="684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D5EA6-5D21-4D3F-91D9-11DB2F46E6C4}" srcId="{A6C160B9-FD66-40C3-8859-9C5B8431526C}" destId="{21C13562-949E-4143-A1D8-6E77805D74A8}" srcOrd="3" destOrd="0" parTransId="{33C4BEC3-F838-47AE-A85C-313442155559}" sibTransId="{32B35223-3856-497A-8F4D-8303073019DA}"/>
    <dgm:cxn modelId="{CCDA9D60-0504-4A2F-BFB3-0B28E8C8DACA}" srcId="{A6C160B9-FD66-40C3-8859-9C5B8431526C}" destId="{1E2A3347-0AE9-48AD-BAEF-AF7DD4A937FD}" srcOrd="2" destOrd="0" parTransId="{56602E04-F336-41B0-9551-674B346E3F7D}" sibTransId="{1E53FCE4-441D-4C3E-856D-F5A95D5B3483}"/>
    <dgm:cxn modelId="{787F8125-6F71-4607-8B66-4F6C7BD752A0}" srcId="{A6C160B9-FD66-40C3-8859-9C5B8431526C}" destId="{AC9B9B25-B7B2-424B-9AE7-C6E544D9177E}" srcOrd="1" destOrd="0" parTransId="{8ADED798-5AD1-46BB-B357-B6E02C76DB9B}" sibTransId="{9F56CA9B-4653-4613-97EF-458971591317}"/>
    <dgm:cxn modelId="{5F07A2D3-0AF3-47A1-A932-CBDCAC0B1C75}" type="presOf" srcId="{EECD75CE-CAFF-4D2B-829F-F2B3D83B5C88}" destId="{8323D8C4-61CB-42D2-AD29-C3FBB86B884A}" srcOrd="0" destOrd="0" presId="urn:microsoft.com/office/officeart/2005/8/layout/chevron1"/>
    <dgm:cxn modelId="{44A36D56-0600-48AA-B0F9-9F697116F95E}" type="presOf" srcId="{A6C160B9-FD66-40C3-8859-9C5B8431526C}" destId="{9202A86F-85F6-44AC-9B83-3CA343D4686A}" srcOrd="0" destOrd="0" presId="urn:microsoft.com/office/officeart/2005/8/layout/chevron1"/>
    <dgm:cxn modelId="{ED8E4C53-EC60-4312-9ED7-46FDDC68197C}" type="presOf" srcId="{AC9B9B25-B7B2-424B-9AE7-C6E544D9177E}" destId="{C8E11CF5-2F23-4161-92D7-C2B0287FF3A2}" srcOrd="0" destOrd="0" presId="urn:microsoft.com/office/officeart/2005/8/layout/chevron1"/>
    <dgm:cxn modelId="{550D75F2-FB4F-4272-8C85-6390F6D3A797}" type="presOf" srcId="{1E2A3347-0AE9-48AD-BAEF-AF7DD4A937FD}" destId="{7062988E-002D-4DEB-8B8C-4D9760839BA1}" srcOrd="0" destOrd="0" presId="urn:microsoft.com/office/officeart/2005/8/layout/chevron1"/>
    <dgm:cxn modelId="{8505BA1C-53E2-4730-923C-F90DB38A0E59}" type="presOf" srcId="{21C13562-949E-4143-A1D8-6E77805D74A8}" destId="{B9E7D16D-4548-48D9-8FBB-728272748B16}" srcOrd="0" destOrd="0" presId="urn:microsoft.com/office/officeart/2005/8/layout/chevron1"/>
    <dgm:cxn modelId="{3D060553-2625-4FB0-B66B-B8DCD3A564DE}" srcId="{A6C160B9-FD66-40C3-8859-9C5B8431526C}" destId="{EECD75CE-CAFF-4D2B-829F-F2B3D83B5C88}" srcOrd="0" destOrd="0" parTransId="{76BD4B24-3726-4686-9778-1B6EDAECB0AC}" sibTransId="{8B601EAB-4699-443F-A8DF-8F9C925F9F37}"/>
    <dgm:cxn modelId="{3BDB7DF7-9274-4710-8423-661ED224992C}" type="presParOf" srcId="{9202A86F-85F6-44AC-9B83-3CA343D4686A}" destId="{8323D8C4-61CB-42D2-AD29-C3FBB86B884A}" srcOrd="0" destOrd="0" presId="urn:microsoft.com/office/officeart/2005/8/layout/chevron1"/>
    <dgm:cxn modelId="{46D6969C-ABC6-46CD-A8F4-CFDE8287DBCC}" type="presParOf" srcId="{9202A86F-85F6-44AC-9B83-3CA343D4686A}" destId="{639EE93D-4B8A-4A39-B386-1B344B03282C}" srcOrd="1" destOrd="0" presId="urn:microsoft.com/office/officeart/2005/8/layout/chevron1"/>
    <dgm:cxn modelId="{4FD1704D-53C8-4517-AA44-1F5811C58D59}" type="presParOf" srcId="{9202A86F-85F6-44AC-9B83-3CA343D4686A}" destId="{C8E11CF5-2F23-4161-92D7-C2B0287FF3A2}" srcOrd="2" destOrd="0" presId="urn:microsoft.com/office/officeart/2005/8/layout/chevron1"/>
    <dgm:cxn modelId="{10E48711-D7D7-4C50-A87E-B6142A3A815C}" type="presParOf" srcId="{9202A86F-85F6-44AC-9B83-3CA343D4686A}" destId="{0673B241-B8D3-4BB6-95F5-78F69FC44285}" srcOrd="3" destOrd="0" presId="urn:microsoft.com/office/officeart/2005/8/layout/chevron1"/>
    <dgm:cxn modelId="{D88A35AA-E57C-474B-B8C8-6EEE5AA2DDDE}" type="presParOf" srcId="{9202A86F-85F6-44AC-9B83-3CA343D4686A}" destId="{7062988E-002D-4DEB-8B8C-4D9760839BA1}" srcOrd="4" destOrd="0" presId="urn:microsoft.com/office/officeart/2005/8/layout/chevron1"/>
    <dgm:cxn modelId="{A053D578-FE2A-4DBD-A9AF-1862F6C75212}" type="presParOf" srcId="{9202A86F-85F6-44AC-9B83-3CA343D4686A}" destId="{D20C61FC-5B82-43B4-94EB-FC8891142BB1}" srcOrd="5" destOrd="0" presId="urn:microsoft.com/office/officeart/2005/8/layout/chevron1"/>
    <dgm:cxn modelId="{614C369F-54B5-4EA0-9D55-258DB6B06248}" type="presParOf" srcId="{9202A86F-85F6-44AC-9B83-3CA343D4686A}" destId="{B9E7D16D-4548-48D9-8FBB-728272748B1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D8C4-61CB-42D2-AD29-C3FBB86B884A}">
      <dsp:nvSpPr>
        <dsp:cNvPr id="0" name=""/>
        <dsp:cNvSpPr/>
      </dsp:nvSpPr>
      <dsp:spPr>
        <a:xfrm>
          <a:off x="1550" y="432945"/>
          <a:ext cx="1618081" cy="341935"/>
        </a:xfrm>
        <a:prstGeom prst="chevron">
          <a:avLst/>
        </a:prstGeom>
        <a:solidFill>
          <a:srgbClr val="F27F2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1"/>
              </a:solidFill>
            </a:rPr>
            <a:t>Demand Management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172518" y="432945"/>
        <a:ext cx="1276146" cy="341935"/>
      </dsp:txXfrm>
    </dsp:sp>
    <dsp:sp modelId="{C8E11CF5-2F23-4161-92D7-C2B0287FF3A2}">
      <dsp:nvSpPr>
        <dsp:cNvPr id="0" name=""/>
        <dsp:cNvSpPr/>
      </dsp:nvSpPr>
      <dsp:spPr>
        <a:xfrm>
          <a:off x="1494672" y="432945"/>
          <a:ext cx="1618081" cy="341935"/>
        </a:xfrm>
        <a:prstGeom prst="chevron">
          <a:avLst/>
        </a:prstGeom>
        <a:solidFill>
          <a:srgbClr val="F27F2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kern="1200" dirty="0" smtClean="0">
              <a:solidFill>
                <a:schemeClr val="tx1"/>
              </a:solidFill>
            </a:rPr>
            <a:t>Service Portfolio Management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1665640" y="432945"/>
        <a:ext cx="1276146" cy="341935"/>
      </dsp:txXfrm>
    </dsp:sp>
    <dsp:sp modelId="{7062988E-002D-4DEB-8B8C-4D9760839BA1}">
      <dsp:nvSpPr>
        <dsp:cNvPr id="0" name=""/>
        <dsp:cNvSpPr/>
      </dsp:nvSpPr>
      <dsp:spPr>
        <a:xfrm>
          <a:off x="2987794" y="432945"/>
          <a:ext cx="1618081" cy="341935"/>
        </a:xfrm>
        <a:prstGeom prst="chevron">
          <a:avLst/>
        </a:prstGeom>
        <a:solidFill>
          <a:srgbClr val="F27F2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kern="1200" dirty="0" smtClean="0">
              <a:solidFill>
                <a:schemeClr val="tx1"/>
              </a:solidFill>
            </a:rPr>
            <a:t>Financial Management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3158762" y="432945"/>
        <a:ext cx="1276146" cy="341935"/>
      </dsp:txXfrm>
    </dsp:sp>
    <dsp:sp modelId="{B9E7D16D-4548-48D9-8FBB-728272748B16}">
      <dsp:nvSpPr>
        <dsp:cNvPr id="0" name=""/>
        <dsp:cNvSpPr/>
      </dsp:nvSpPr>
      <dsp:spPr>
        <a:xfrm>
          <a:off x="4480916" y="432945"/>
          <a:ext cx="1618081" cy="341935"/>
        </a:xfrm>
        <a:prstGeom prst="chevron">
          <a:avLst/>
        </a:prstGeom>
        <a:solidFill>
          <a:srgbClr val="F27F2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kern="1200" dirty="0" smtClean="0">
              <a:solidFill>
                <a:schemeClr val="tx1"/>
              </a:solidFill>
            </a:rPr>
            <a:t>Business Relationship Management</a:t>
          </a:r>
          <a:endParaRPr lang="en-US" sz="1000" b="0" kern="1200" dirty="0">
            <a:solidFill>
              <a:schemeClr val="tx1"/>
            </a:solidFill>
          </a:endParaRPr>
        </a:p>
      </dsp:txBody>
      <dsp:txXfrm>
        <a:off x="4651884" y="432945"/>
        <a:ext cx="1276146" cy="341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556-63AE-4F38-BACE-2123AC93E602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1143000"/>
            <a:ext cx="568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6466-1CF0-40F6-8AB6-3CC502AA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5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72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1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6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8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6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7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6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8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2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5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8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3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1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2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5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5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0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0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3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0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8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9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5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1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0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31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6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1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4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7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7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45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73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87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55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0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right answer must come up on clicking any option&gt;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 slide AS is played&gt;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will focus on the purpose,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objective and scope of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relationship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management. 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21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76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62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96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24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2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311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46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85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20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74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05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55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04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w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8" name="Rectangle 7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0" name="Rectangle 9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1" name="Rectangle 10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2" name="Rectangle 11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3" name="Rectangle 12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886504" y="2069171"/>
            <a:ext cx="3359150" cy="50006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86504" y="1500053"/>
            <a:ext cx="3359150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01900" y="2882738"/>
            <a:ext cx="3399633" cy="3867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900" y="3295651"/>
            <a:ext cx="3399633" cy="438149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900" y="1500054"/>
            <a:ext cx="604837" cy="500062"/>
          </a:xfrm>
          <a:prstGeom prst="rect">
            <a:avLst/>
          </a:prstGeom>
          <a:solidFill>
            <a:srgbClr val="58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dirty="0">
                <a:solidFill>
                  <a:schemeClr val="lt1"/>
                </a:solidFill>
              </a:defRPr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171785" y="1500053"/>
            <a:ext cx="604837" cy="500063"/>
          </a:xfrm>
          <a:prstGeom prst="rect">
            <a:avLst/>
          </a:prstGeom>
          <a:solidFill>
            <a:srgbClr val="EF7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1900" y="2069171"/>
            <a:ext cx="604837" cy="500062"/>
          </a:xfrm>
          <a:prstGeom prst="rect">
            <a:avLst/>
          </a:prstGeom>
          <a:solidFill>
            <a:srgbClr val="50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171785" y="2069171"/>
            <a:ext cx="604837" cy="500063"/>
          </a:xfrm>
          <a:prstGeom prst="rect">
            <a:avLst/>
          </a:prstGeom>
          <a:solidFill>
            <a:srgbClr val="F29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2212527" y="235784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2212171" y="268970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27679" y="239761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263372" y="274685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212527" y="2361288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ound Single Corner Rectangle 27"/>
          <p:cNvSpPr/>
          <p:nvPr userDrawn="1"/>
        </p:nvSpPr>
        <p:spPr>
          <a:xfrm>
            <a:off x="294436" y="2357952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80" y="2689815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9588" y="2397720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5281" y="2746965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Round Single Corner Rectangle 46"/>
          <p:cNvSpPr/>
          <p:nvPr userDrawn="1"/>
        </p:nvSpPr>
        <p:spPr>
          <a:xfrm>
            <a:off x="4092529" y="2361397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4092173" y="2693260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07681" y="2401165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143374" y="2750410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94436" y="2361397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Rectangle 51"/>
          <p:cNvSpPr/>
          <p:nvPr userDrawn="1"/>
        </p:nvSpPr>
        <p:spPr>
          <a:xfrm>
            <a:off x="4092529" y="236484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606" y="4046850"/>
            <a:ext cx="575044" cy="228288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390524" y="60960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90524" y="60960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990599" y="1042851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90599" y="1042851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390524" y="1476102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0524" y="147610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990599" y="1909353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0599" y="190935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390524" y="2342604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90524" y="235267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990599" y="2775855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90599" y="277585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390524" y="3209106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90524" y="3209106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990599" y="364236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90599" y="364236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590550" y="65722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190625" y="109047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590550" y="1513567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190625" y="1947453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590550" y="239077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190625" y="281395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590550" y="3237681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190625" y="367900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64113" y="586616"/>
            <a:ext cx="2743200" cy="336929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4673073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604211" y="586616"/>
            <a:ext cx="5103102" cy="341479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331581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968020"/>
            <a:ext cx="6048427" cy="20970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13117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243584"/>
            <a:ext cx="6048427" cy="282152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5545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4" y="1040860"/>
            <a:ext cx="6381581" cy="2096806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2021298" y="1970672"/>
            <a:ext cx="318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Knowledge</a:t>
            </a:r>
            <a:r>
              <a:rPr lang="en-US" sz="3200" b="1" baseline="0" dirty="0" smtClean="0">
                <a:solidFill>
                  <a:schemeClr val="bg1"/>
                </a:solidFill>
              </a:rPr>
              <a:t> Check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2" y="981228"/>
            <a:ext cx="5580008" cy="18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2091534" y="167778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Quiz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7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14979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66349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17718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63609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5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050864"/>
            <a:ext cx="7908925" cy="2962335"/>
          </a:xfrm>
          <a:prstGeom prst="rect">
            <a:avLst/>
          </a:prstGeom>
          <a:solidFill>
            <a:srgbClr val="E5E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6" name="Rectangle 35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56" y="1974820"/>
            <a:ext cx="5372100" cy="92392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720" dirty="0"/>
            </a:lvl1pPr>
          </a:lstStyle>
          <a:p>
            <a:pPr marL="0" lvl="0" algn="ctr" defTabSz="585399"/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 userDrawn="1"/>
        </p:nvSpPr>
        <p:spPr>
          <a:xfrm>
            <a:off x="5260477" y="3881763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14979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66349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17718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58262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36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70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69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 userDrawn="1"/>
        </p:nvSpPr>
        <p:spPr>
          <a:xfrm>
            <a:off x="7186613" y="3396545"/>
            <a:ext cx="464343" cy="435317"/>
          </a:xfrm>
          <a:prstGeom prst="rect">
            <a:avLst/>
          </a:prstGeom>
          <a:solidFill>
            <a:schemeClr val="bg1"/>
          </a:solidFill>
          <a:ln>
            <a:solidFill>
              <a:srgbClr val="F05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1"/>
          <a:stretch/>
        </p:blipFill>
        <p:spPr>
          <a:xfrm>
            <a:off x="7237171" y="3406761"/>
            <a:ext cx="345689" cy="4412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95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260477" y="3714792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19705" y="3714792"/>
            <a:ext cx="31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9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CCNA</a:t>
            </a:r>
            <a:r>
              <a:rPr lang="en-US" sz="900" kern="1200" baseline="300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9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 is a trademark</a:t>
            </a:r>
            <a:r>
              <a:rPr lang="en-US" sz="900" kern="1200" baseline="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of Cisco and a</a:t>
            </a:r>
            <a:r>
              <a:rPr lang="en-US" sz="900" kern="1200" baseline="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lang="en-US" sz="9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egistered trademark in the United States and certain other countries.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49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768917" y="1782363"/>
            <a:ext cx="3927945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2800" b="1">
                <a:solidFill>
                  <a:srgbClr val="626262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933792" y="1156528"/>
            <a:ext cx="1727088" cy="1729343"/>
            <a:chOff x="1430872" y="1150620"/>
            <a:chExt cx="1727088" cy="1729343"/>
          </a:xfrm>
        </p:grpSpPr>
        <p:sp>
          <p:nvSpPr>
            <p:cNvPr id="53" name="Oval 52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1430873" y="1150620"/>
              <a:ext cx="1712845" cy="1712845"/>
            </a:xfrm>
            <a:prstGeom prst="ellipse">
              <a:avLst/>
            </a:prstGeom>
            <a:solidFill>
              <a:srgbClr val="FBDAD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76260"/>
              <a:ext cx="1322414" cy="885589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6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77510" y="3706958"/>
            <a:ext cx="4147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20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07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8" y="2107636"/>
            <a:ext cx="5568052" cy="979487"/>
          </a:xfrm>
          <a:prstGeom prst="rect">
            <a:avLst/>
          </a:prstGeom>
        </p:spPr>
        <p:txBody>
          <a:bodyPr anchor="ctr"/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8" name="Rectangle 37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51" name="Rectangle 50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740015" y="1681915"/>
            <a:ext cx="172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585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9757" y="1079981"/>
            <a:ext cx="1727088" cy="1727088"/>
            <a:chOff x="1430872" y="1152875"/>
            <a:chExt cx="1727088" cy="1727088"/>
          </a:xfrm>
        </p:grpSpPr>
        <p:sp>
          <p:nvSpPr>
            <p:cNvPr id="18" name="Oval 17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F39E8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 i="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90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3" y="2446401"/>
            <a:ext cx="1375258" cy="1375258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5" y="1809751"/>
            <a:ext cx="1264764" cy="2177200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104186" y="1149270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099716" y="1147081"/>
            <a:ext cx="200026" cy="41148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103830" y="1481133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9338" y="1189038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55031" y="1481133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80" y="1592949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9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4092173" y="1596394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143374" y="1653544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Rectangle 36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94080" y="1592949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9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4092173" y="1596394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1653544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9" name="Rectangle 28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021" y="4144819"/>
            <a:ext cx="7907565" cy="13709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852160" y="4110981"/>
            <a:ext cx="19781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8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800" b="0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489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0" r:id="rId4"/>
    <p:sldLayoutId id="2147483674" r:id="rId5"/>
    <p:sldLayoutId id="2147483663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0" r:id="rId12"/>
    <p:sldLayoutId id="2147483671" r:id="rId13"/>
    <p:sldLayoutId id="2147483677" r:id="rId14"/>
    <p:sldLayoutId id="2147483675" r:id="rId15"/>
    <p:sldLayoutId id="2147483676" r:id="rId16"/>
    <p:sldLayoutId id="2147483665" r:id="rId17"/>
    <p:sldLayoutId id="2147483692" r:id="rId18"/>
    <p:sldLayoutId id="2147483693" r:id="rId19"/>
    <p:sldLayoutId id="2147483694" r:id="rId20"/>
    <p:sldLayoutId id="2147483668" r:id="rId21"/>
    <p:sldLayoutId id="2147483686" r:id="rId22"/>
    <p:sldLayoutId id="2147483673" r:id="rId23"/>
    <p:sldLayoutId id="2147483679" r:id="rId24"/>
    <p:sldLayoutId id="2147483687" r:id="rId25"/>
    <p:sldLayoutId id="2147483695" r:id="rId26"/>
    <p:sldLayoutId id="2147483696" r:id="rId27"/>
    <p:sldLayoutId id="2147483697" r:id="rId28"/>
    <p:sldLayoutId id="2147483698" r:id="rId29"/>
  </p:sldLayoutIdLst>
  <p:timing>
    <p:tnLst>
      <p:par>
        <p:cTn id="1" dur="indefinite" restart="never" nodeType="tmRoot"/>
      </p:par>
    </p:tnLst>
  </p:timing>
  <p:txStyles>
    <p:titleStyle>
      <a:lvl1pPr algn="l" defTabSz="571683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921" indent="-142921" algn="l" defTabSz="571683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76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04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45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6286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2128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969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811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965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841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683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524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366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9207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5049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89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732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915477" cy="193899"/>
          </a:xfrm>
        </p:spPr>
        <p:txBody>
          <a:bodyPr/>
          <a:lstStyle/>
          <a:p>
            <a:r>
              <a:rPr lang="en-US" dirty="0" smtClean="0"/>
              <a:t>Unit 2—Service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3947" y="1113392"/>
            <a:ext cx="3556095" cy="443198"/>
          </a:xfrm>
        </p:spPr>
        <p:txBody>
          <a:bodyPr/>
          <a:lstStyle/>
          <a:p>
            <a:r>
              <a:rPr lang="en-US" dirty="0" smtClean="0"/>
              <a:t>ITIL</a:t>
            </a:r>
            <a:r>
              <a:rPr lang="en-US" baseline="30000" dirty="0" smtClean="0"/>
              <a:t>® </a:t>
            </a:r>
            <a:r>
              <a:rPr lang="en-US" dirty="0" smtClean="0"/>
              <a:t>2011 Foundation Certification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example of core services, enabling services, and enhancing services is given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" y="89225"/>
            <a:ext cx="6473952" cy="314325"/>
          </a:xfrm>
        </p:spPr>
        <p:txBody>
          <a:bodyPr/>
          <a:lstStyle/>
          <a:p>
            <a:r>
              <a:rPr lang="en-US" dirty="0">
                <a:latin typeface="Calibri (headings)"/>
              </a:rPr>
              <a:t>Types of Services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8969"/>
              </p:ext>
            </p:extLst>
          </p:nvPr>
        </p:nvGraphicFramePr>
        <p:xfrm>
          <a:off x="637758" y="1172292"/>
          <a:ext cx="6633409" cy="1593250"/>
        </p:xfrm>
        <a:graphic>
          <a:graphicData uri="http://schemas.openxmlformats.org/drawingml/2006/table">
            <a:tbl>
              <a:tblPr firstRow="1" bandRow="1" bandCol="1">
                <a:tableStyleId>{6E25E649-3F16-4E02-A733-19D2CDBF48F0}</a:tableStyleId>
              </a:tblPr>
              <a:tblGrid>
                <a:gridCol w="1050757"/>
                <a:gridCol w="1439418"/>
                <a:gridCol w="2071617"/>
                <a:gridCol w="2071617"/>
              </a:tblGrid>
              <a:tr h="40453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Core services 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Enabling services 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Enhancing services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531668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services (benefits tracking)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Employee of a company can monitor the status of their benefit, that is, health insurance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 portal that provides a user with front-end access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the benefits tracking service 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Customers can create and manage a fitness or weight loss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programme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Service </a:t>
            </a:r>
            <a:r>
              <a:rPr lang="en-GB" dirty="0" smtClean="0"/>
              <a:t>Strategy</a:t>
            </a:r>
            <a:r>
              <a:rPr lang="en-GB" dirty="0" smtClean="0">
                <a:latin typeface="Calibri" panose="020F0502020204030204" pitchFamily="34" charset="0"/>
              </a:rPr>
              <a:t>—</a:t>
            </a:r>
            <a:r>
              <a:rPr lang="en-GB" dirty="0" smtClean="0"/>
              <a:t>Customers </a:t>
            </a:r>
            <a:r>
              <a:rPr lang="en-GB" dirty="0"/>
              <a:t>and Users </a:t>
            </a:r>
            <a:endParaRPr lang="en-US" dirty="0"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7533" y="586615"/>
            <a:ext cx="7061467" cy="3118610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GB" dirty="0" smtClean="0"/>
              <a:t>Customers and users are defined as follows: 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/>
              <a:t>Customers are the ones who pay for services. They negotiate and agree to service level targets with service providers. Sometimes the customers also can be users. 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dirty="0" smtClean="0"/>
              <a:t>Users are those who use </a:t>
            </a:r>
            <a:r>
              <a:rPr lang="en-GB" dirty="0"/>
              <a:t>the </a:t>
            </a:r>
            <a:r>
              <a:rPr lang="en-GB" dirty="0" smtClean="0"/>
              <a:t>services </a:t>
            </a:r>
            <a:r>
              <a:rPr lang="en-GB" dirty="0"/>
              <a:t>on a day-to-day basis.</a:t>
            </a:r>
            <a:endParaRPr lang="en-US" dirty="0"/>
          </a:p>
          <a:p>
            <a:pPr marL="228600" indent="-2286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Which service is needed to deliver a core service? 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3949" y="1809634"/>
            <a:ext cx="5480733" cy="277148"/>
          </a:xfrm>
        </p:spPr>
        <p:txBody>
          <a:bodyPr/>
          <a:lstStyle/>
          <a:p>
            <a:r>
              <a:rPr lang="en-US" dirty="0" smtClean="0"/>
              <a:t>Enabling service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29225" y="2161004"/>
            <a:ext cx="5476349" cy="277148"/>
          </a:xfrm>
        </p:spPr>
        <p:txBody>
          <a:bodyPr/>
          <a:lstStyle/>
          <a:p>
            <a:r>
              <a:rPr lang="en-US" dirty="0" smtClean="0"/>
              <a:t>Internal service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32313" y="2512373"/>
            <a:ext cx="5473783" cy="277148"/>
          </a:xfrm>
        </p:spPr>
        <p:txBody>
          <a:bodyPr/>
          <a:lstStyle/>
          <a:p>
            <a:r>
              <a:rPr lang="en-US" dirty="0" smtClean="0"/>
              <a:t>External service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30125" y="1458264"/>
            <a:ext cx="5475601" cy="277148"/>
          </a:xfrm>
        </p:spPr>
        <p:txBody>
          <a:bodyPr/>
          <a:lstStyle/>
          <a:p>
            <a:r>
              <a:rPr lang="en-US" dirty="0" smtClean="0"/>
              <a:t>Enhancing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49" y="1809634"/>
            <a:ext cx="5480733" cy="277148"/>
          </a:xfrm>
        </p:spPr>
        <p:txBody>
          <a:bodyPr/>
          <a:lstStyle/>
          <a:p>
            <a:r>
              <a:rPr lang="en-US" dirty="0" smtClean="0"/>
              <a:t>Enabling service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5" y="2161004"/>
            <a:ext cx="5476349" cy="277148"/>
          </a:xfrm>
        </p:spPr>
        <p:txBody>
          <a:bodyPr/>
          <a:lstStyle/>
          <a:p>
            <a:r>
              <a:rPr lang="en-US" dirty="0" smtClean="0"/>
              <a:t>Internal service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12373"/>
            <a:ext cx="5473783" cy="277148"/>
          </a:xfrm>
        </p:spPr>
        <p:txBody>
          <a:bodyPr/>
          <a:lstStyle/>
          <a:p>
            <a:r>
              <a:rPr lang="en-US" dirty="0" smtClean="0"/>
              <a:t>External service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5" y="1458264"/>
            <a:ext cx="5475601" cy="277148"/>
          </a:xfrm>
        </p:spPr>
        <p:txBody>
          <a:bodyPr/>
          <a:lstStyle/>
          <a:p>
            <a:r>
              <a:rPr lang="en-US" dirty="0" smtClean="0"/>
              <a:t>Enhancing service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sz="1400" dirty="0"/>
              <a:t>Answer: </a:t>
            </a:r>
            <a:r>
              <a:rPr lang="en-US" sz="1400" dirty="0" smtClean="0"/>
              <a:t>b. </a:t>
            </a:r>
            <a:endParaRPr lang="en-US" sz="1400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 smtClean="0"/>
              <a:t>Enabling services help to deliver a core service to customers.  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Which service is needed to deliver a core service?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7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The service strategy phase provides a defined solution to a business problem. </a:t>
            </a: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Demand </a:t>
            </a:r>
            <a:r>
              <a:rPr lang="en-US" dirty="0"/>
              <a:t>Management, Service Portfolio Management, Financial Management and Business Relationship Management are the processes in service strategy.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Services </a:t>
            </a:r>
            <a:r>
              <a:rPr lang="en-US" dirty="0"/>
              <a:t>are classified into core services, enabling </a:t>
            </a:r>
            <a:r>
              <a:rPr lang="en-US" dirty="0" smtClean="0"/>
              <a:t>services </a:t>
            </a:r>
            <a:r>
              <a:rPr lang="en-US" dirty="0"/>
              <a:t>and enhancing services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dirty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</a:t>
            </a:r>
            <a:r>
              <a:rPr lang="en-US" dirty="0" smtClean="0"/>
              <a:t>lesson: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Service </a:t>
            </a:r>
            <a:r>
              <a:rPr lang="en-US" sz="1600" dirty="0" smtClean="0"/>
              <a:t>Strategy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Lesson </a:t>
            </a:r>
            <a:r>
              <a:rPr lang="en-US" sz="1400" dirty="0" smtClean="0"/>
              <a:t>2—Service Strategy Concepts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73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 marL="231775" indent="-231775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Describe the </a:t>
            </a:r>
            <a:r>
              <a:rPr lang="en-US" dirty="0"/>
              <a:t>basics of value creation through </a:t>
            </a:r>
            <a:r>
              <a:rPr lang="en-US" dirty="0" smtClean="0"/>
              <a:t>services</a:t>
            </a:r>
            <a:endParaRPr lang="en-US" dirty="0"/>
          </a:p>
          <a:p>
            <a:pPr marL="231775" indent="-231775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Explain business </a:t>
            </a:r>
            <a:r>
              <a:rPr lang="en-US" dirty="0"/>
              <a:t>case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/>
              <a:t>After completing this </a:t>
            </a:r>
            <a:r>
              <a:rPr lang="en-US" sz="1400" dirty="0" smtClean="0"/>
              <a:t>lesson, </a:t>
            </a:r>
            <a:r>
              <a:rPr lang="en-US" sz="1400" dirty="0"/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prstClr val="black"/>
                </a:solidFill>
                <a:latin typeface="Calibri (headings)"/>
              </a:rPr>
              <a:t>Objectives</a:t>
            </a:r>
            <a:endParaRPr lang="en-US" sz="1600" dirty="0">
              <a:solidFill>
                <a:prstClr val="black"/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0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 (headings)"/>
              </a:rPr>
              <a:t>Service Utility and Warranty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41430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The two </a:t>
            </a:r>
            <a:r>
              <a:rPr lang="en-US" dirty="0"/>
              <a:t>key elements </a:t>
            </a:r>
            <a:r>
              <a:rPr lang="en-US" dirty="0" smtClean="0"/>
              <a:t>that combine </a:t>
            </a:r>
            <a:r>
              <a:rPr lang="en-US" dirty="0"/>
              <a:t>to provide service </a:t>
            </a:r>
            <a:r>
              <a:rPr lang="en-US" dirty="0" smtClean="0"/>
              <a:t>value are utility </a:t>
            </a:r>
            <a:r>
              <a:rPr lang="en-US" dirty="0"/>
              <a:t>and warranty.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50632"/>
              </p:ext>
            </p:extLst>
          </p:nvPr>
        </p:nvGraphicFramePr>
        <p:xfrm>
          <a:off x="269329" y="898359"/>
          <a:ext cx="7370266" cy="3116102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517009"/>
                <a:gridCol w="3853257"/>
              </a:tblGrid>
              <a:tr h="262253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Utility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Warranty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445786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Functionality offered by product or service from the customer perspective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Promise that the product or service will meet agreed requirements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64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What the customer gets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How service is delivered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93986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for purpose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Fit for use:</a:t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GB" sz="12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Three characteristics of warranty:</a:t>
                      </a:r>
                    </a:p>
                    <a:p>
                      <a:pPr marL="685800" lvl="1" indent="-228600">
                        <a:buSzPct val="80000"/>
                        <a:buFont typeface="Calibri Light" panose="020F0302020204030204" pitchFamily="34" charset="0"/>
                        <a:buChar char="●"/>
                      </a:pPr>
                      <a:r>
                        <a:rPr lang="en-GB" sz="12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Provided in terms of </a:t>
                      </a:r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availability/capacity </a:t>
                      </a:r>
                      <a:r>
                        <a:rPr lang="en-GB" sz="12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of services</a:t>
                      </a:r>
                    </a:p>
                    <a:p>
                      <a:pPr marL="685800" lvl="1" indent="-228600">
                        <a:buSzPct val="80000"/>
                        <a:buFont typeface="Calibri Light" panose="020F0302020204030204" pitchFamily="34" charset="0"/>
                        <a:buChar char="●"/>
                      </a:pPr>
                      <a:r>
                        <a:rPr lang="en-GB" sz="12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Makes sure</a:t>
                      </a:r>
                      <a:r>
                        <a:rPr lang="en-GB" sz="12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that customer assets </a:t>
                      </a:r>
                      <a:r>
                        <a:rPr lang="en-GB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continue to receive utility</a:t>
                      </a:r>
                      <a:r>
                        <a:rPr lang="en-GB" sz="12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, even if degraded, through major disruptions</a:t>
                      </a:r>
                    </a:p>
                    <a:p>
                      <a:pPr marL="685800" lvl="1" indent="-228600">
                        <a:buSzPct val="80000"/>
                        <a:buFont typeface="Calibri Light" panose="020F0302020204030204" pitchFamily="34" charset="0"/>
                        <a:buChar char="●"/>
                      </a:pPr>
                      <a:r>
                        <a:rPr lang="en-GB" sz="12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Ensures </a:t>
                      </a:r>
                      <a:r>
                        <a:rPr lang="en-GB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security</a:t>
                      </a:r>
                      <a:r>
                        <a:rPr lang="en-GB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sz="1200" baseline="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for value-creating potential of customer assets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582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Increases performance average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Reduces performance variation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6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 (headings)"/>
              </a:rPr>
              <a:t>Service Utility and Warranty (contd.)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4143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The image illustrates how the two key elements combine to create value in IT Services. 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2419495" y="3890901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46711" y="1292275"/>
            <a:ext cx="5615503" cy="2488422"/>
            <a:chOff x="988130" y="1292275"/>
            <a:chExt cx="5615503" cy="2488422"/>
          </a:xfrm>
        </p:grpSpPr>
        <p:grpSp>
          <p:nvGrpSpPr>
            <p:cNvPr id="41" name="Group 40"/>
            <p:cNvGrpSpPr/>
            <p:nvPr/>
          </p:nvGrpSpPr>
          <p:grpSpPr>
            <a:xfrm>
              <a:off x="988130" y="1292275"/>
              <a:ext cx="5615503" cy="2488422"/>
              <a:chOff x="861116" y="1311325"/>
              <a:chExt cx="5615503" cy="2488422"/>
            </a:xfrm>
          </p:grpSpPr>
          <p:sp>
            <p:nvSpPr>
              <p:cNvPr id="44" name="Hexagon 4"/>
              <p:cNvSpPr/>
              <p:nvPr/>
            </p:nvSpPr>
            <p:spPr>
              <a:xfrm>
                <a:off x="5309304" y="1701180"/>
                <a:ext cx="779622" cy="896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100" kern="120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2922266" y="1526145"/>
                <a:ext cx="0" cy="382541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2581403" y="1531041"/>
                <a:ext cx="842723" cy="1511709"/>
                <a:chOff x="2656479" y="1348161"/>
                <a:chExt cx="770535" cy="1511709"/>
              </a:xfrm>
            </p:grpSpPr>
            <p:cxnSp>
              <p:nvCxnSpPr>
                <p:cNvPr id="69" name="Straight Arrow Connector 68"/>
                <p:cNvCxnSpPr>
                  <a:endCxn id="86" idx="3"/>
                </p:cNvCxnSpPr>
                <p:nvPr/>
              </p:nvCxnSpPr>
              <p:spPr>
                <a:xfrm flipV="1">
                  <a:off x="2967282" y="1544369"/>
                  <a:ext cx="459732" cy="2"/>
                </a:xfrm>
                <a:prstGeom prst="straightConnector1">
                  <a:avLst/>
                </a:prstGeom>
                <a:ln w="9525">
                  <a:solidFill>
                    <a:srgbClr val="2E2D2E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662920" y="1348161"/>
                  <a:ext cx="304800" cy="0"/>
                </a:xfrm>
                <a:prstGeom prst="line">
                  <a:avLst/>
                </a:prstGeom>
                <a:ln w="9525">
                  <a:solidFill>
                    <a:srgbClr val="2E2D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656479" y="1721652"/>
                  <a:ext cx="304800" cy="0"/>
                </a:xfrm>
                <a:prstGeom prst="line">
                  <a:avLst/>
                </a:prstGeom>
                <a:ln w="9525">
                  <a:solidFill>
                    <a:srgbClr val="2E2D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2967282" y="2859868"/>
                  <a:ext cx="459732" cy="2"/>
                </a:xfrm>
                <a:prstGeom prst="straightConnector1">
                  <a:avLst/>
                </a:prstGeom>
                <a:ln w="9525">
                  <a:solidFill>
                    <a:srgbClr val="2E2D2E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2509838" y="2424655"/>
                <a:ext cx="414876" cy="0"/>
              </a:xfrm>
              <a:prstGeom prst="line">
                <a:avLst/>
              </a:prstGeom>
              <a:solidFill>
                <a:srgbClr val="F29282"/>
              </a:solidFill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572314" y="2831844"/>
                <a:ext cx="350359" cy="0"/>
              </a:xfrm>
              <a:prstGeom prst="line">
                <a:avLst/>
              </a:prstGeom>
              <a:solidFill>
                <a:srgbClr val="F29282"/>
              </a:solidFill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923048" y="2427682"/>
                <a:ext cx="9953" cy="1217462"/>
              </a:xfrm>
              <a:prstGeom prst="line">
                <a:avLst/>
              </a:prstGeom>
              <a:solidFill>
                <a:srgbClr val="F29282"/>
              </a:solidFill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580126" y="3239033"/>
                <a:ext cx="350359" cy="0"/>
              </a:xfrm>
              <a:prstGeom prst="line">
                <a:avLst/>
              </a:prstGeom>
              <a:solidFill>
                <a:srgbClr val="F29282"/>
              </a:solidFill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576892" y="3646222"/>
                <a:ext cx="357401" cy="0"/>
              </a:xfrm>
              <a:prstGeom prst="line">
                <a:avLst/>
              </a:prstGeom>
              <a:solidFill>
                <a:srgbClr val="F29282"/>
              </a:solidFill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65641" y="1729371"/>
                <a:ext cx="9778" cy="1329230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075656" y="2393986"/>
                <a:ext cx="419676" cy="1"/>
              </a:xfrm>
              <a:prstGeom prst="straightConnector1">
                <a:avLst/>
              </a:prstGeom>
              <a:ln w="9525">
                <a:solidFill>
                  <a:srgbClr val="2E2D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/>
              <p:cNvSpPr/>
              <p:nvPr/>
            </p:nvSpPr>
            <p:spPr>
              <a:xfrm>
                <a:off x="5495332" y="2218769"/>
                <a:ext cx="981287" cy="350434"/>
              </a:xfrm>
              <a:prstGeom prst="roundRect">
                <a:avLst/>
              </a:prstGeom>
              <a:solidFill>
                <a:srgbClr val="F78F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Value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86" idx="1"/>
              </p:cNvCxnSpPr>
              <p:nvPr/>
            </p:nvCxnSpPr>
            <p:spPr>
              <a:xfrm>
                <a:off x="3770115" y="1727249"/>
                <a:ext cx="1295526" cy="2122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911736" y="1311325"/>
                <a:ext cx="824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Fit </a:t>
                </a:r>
                <a:r>
                  <a:rPr lang="en-US" sz="1200" smtClean="0"/>
                  <a:t>for Purpose</a:t>
                </a:r>
                <a:r>
                  <a:rPr lang="en-US" sz="1200" dirty="0" smtClean="0"/>
                  <a:t>?</a:t>
                </a:r>
                <a:endParaRPr lang="en-US" sz="12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106451" y="2048766"/>
                <a:ext cx="557990" cy="201038"/>
              </a:xfrm>
              <a:prstGeom prst="roundRect">
                <a:avLst>
                  <a:gd name="adj" fmla="val 9411"/>
                </a:avLst>
              </a:prstGeom>
              <a:solidFill>
                <a:srgbClr val="289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Utility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873252" y="1362167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Performance supported?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73252" y="1749832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Constraints removed?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61116" y="2262323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Enough availability?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861116" y="2666097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Enough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capacity</a:t>
                </a:r>
                <a:r>
                  <a:rPr lang="en-US" sz="11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64164" y="3069871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Continuous enough?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864164" y="3473645"/>
                <a:ext cx="1708150" cy="326102"/>
              </a:xfrm>
              <a:prstGeom prst="roundRect">
                <a:avLst>
                  <a:gd name="adj" fmla="val 8161"/>
                </a:avLst>
              </a:prstGeom>
              <a:solidFill>
                <a:srgbClr val="FF50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Secure enough?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057179" y="3350579"/>
                <a:ext cx="736307" cy="201038"/>
              </a:xfrm>
              <a:prstGeom prst="roundRect">
                <a:avLst>
                  <a:gd name="adj" fmla="val 9411"/>
                </a:avLst>
              </a:prstGeom>
              <a:solidFill>
                <a:srgbClr val="289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Warranty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778402" y="3050942"/>
                <a:ext cx="1295526" cy="2122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880949" y="3038309"/>
                <a:ext cx="824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Fit for Use?</a:t>
                </a:r>
                <a:endParaRPr lang="en-US" sz="1200" dirty="0"/>
              </a:p>
            </p:txBody>
          </p:sp>
        </p:grpSp>
        <p:sp>
          <p:nvSpPr>
            <p:cNvPr id="86" name="Moon 85"/>
            <p:cNvSpPr/>
            <p:nvPr/>
          </p:nvSpPr>
          <p:spPr>
            <a:xfrm rot="10800000">
              <a:off x="3389679" y="1465821"/>
              <a:ext cx="507450" cy="484757"/>
            </a:xfrm>
            <a:prstGeom prst="moon">
              <a:avLst>
                <a:gd name="adj" fmla="val 68182"/>
              </a:avLst>
            </a:prstGeom>
            <a:solidFill>
              <a:srgbClr val="F78F46"/>
            </a:solidFill>
            <a:ln w="19050" cap="flat" cmpd="sng" algn="ctr">
              <a:solidFill>
                <a:srgbClr val="F78F46"/>
              </a:solidFill>
              <a:prstDash val="solid"/>
            </a:ln>
            <a:effectLst/>
          </p:spPr>
          <p:txBody>
            <a:bodyPr vert="vert" wrap="none" anchor="ctr">
              <a:noAutofit/>
              <a:scene3d>
                <a:camera prst="orthographicFront">
                  <a:rot lat="300000" lon="0" rev="0"/>
                </a:camera>
                <a:lightRig rig="threePt" dir="t"/>
              </a:scene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7879" y="1595127"/>
              <a:ext cx="335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OR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Moon 86"/>
            <p:cNvSpPr/>
            <p:nvPr/>
          </p:nvSpPr>
          <p:spPr>
            <a:xfrm rot="10800000">
              <a:off x="3402937" y="2763863"/>
              <a:ext cx="507450" cy="484757"/>
            </a:xfrm>
            <a:prstGeom prst="moon">
              <a:avLst>
                <a:gd name="adj" fmla="val 68182"/>
              </a:avLst>
            </a:prstGeom>
            <a:solidFill>
              <a:srgbClr val="F78F46"/>
            </a:solidFill>
            <a:ln w="19050" cap="flat" cmpd="sng" algn="ctr">
              <a:solidFill>
                <a:srgbClr val="F78F46"/>
              </a:solidFill>
              <a:prstDash val="solid"/>
            </a:ln>
            <a:effectLst/>
          </p:spPr>
          <p:txBody>
            <a:bodyPr vert="vert" wrap="none" anchor="ctr">
              <a:noAutofit/>
              <a:scene3d>
                <a:camera prst="orthographicFront">
                  <a:rot lat="300000" lon="0" rev="0"/>
                </a:camera>
                <a:lightRig rig="threePt" dir="t"/>
              </a:scene3d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23143" y="2907093"/>
              <a:ext cx="455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AND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9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 (headings)"/>
              </a:rPr>
              <a:t>Service Assets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4143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/>
              <a:t>Utility of a service is delivered through service assets. Service assets include resources and capabilities.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4425" y="1407521"/>
          <a:ext cx="7200074" cy="1984247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435795"/>
                <a:gridCol w="3764279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Resources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smtClean="0"/>
                        <a:t>Tangible assets of an organisation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smtClean="0"/>
                        <a:t>Intangible assets of the organisation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smtClean="0"/>
                        <a:t>Can be purchased 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smtClean="0"/>
                        <a:t>Cannot be purchased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smtClean="0"/>
                        <a:t>Direct inputs for the production of goods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dirty="0" smtClean="0"/>
                        <a:t>Ability to co-ordinate, control and deploy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dirty="0" smtClean="0"/>
                        <a:t>IT infrastructure, people, applications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US" sz="1400" dirty="0" smtClean="0"/>
                        <a:t>Management, people, process and knowledge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5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Service Strategy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Lesson 1—Introduction to Service Strategy</a:t>
            </a:r>
          </a:p>
        </p:txBody>
      </p:sp>
    </p:spTree>
    <p:extLst>
      <p:ext uri="{BB962C8B-B14F-4D97-AF65-F5344CB8AC3E}">
        <p14:creationId xmlns:p14="http://schemas.microsoft.com/office/powerpoint/2010/main" val="8469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nine service assets are mentioned below: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  <a:latin typeface="Calibri (headings)"/>
            </a:endParaRPr>
          </a:p>
          <a:p>
            <a:r>
              <a:rPr lang="en-US" dirty="0" smtClean="0">
                <a:latin typeface="Calibri (headings)"/>
              </a:rPr>
              <a:t>Service Assets (contd.)</a:t>
            </a:r>
            <a:endParaRPr lang="en-US" dirty="0">
              <a:latin typeface="Calibri (headings)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99626"/>
              </p:ext>
            </p:extLst>
          </p:nvPr>
        </p:nvGraphicFramePr>
        <p:xfrm>
          <a:off x="354425" y="1119286"/>
          <a:ext cx="7200074" cy="2207767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435795"/>
                <a:gridCol w="376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Resources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Capabilities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353567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Financial capital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Management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Infrastructure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Organisation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Applications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Processes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Information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Knowledge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People </a:t>
                      </a:r>
                      <a:endParaRPr lang="en-GB" sz="1400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800" noProof="0" dirty="0"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3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utility of a service can be described as: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3949" y="1801613"/>
            <a:ext cx="5480733" cy="277148"/>
          </a:xfrm>
        </p:spPr>
        <p:txBody>
          <a:bodyPr/>
          <a:lstStyle/>
          <a:p>
            <a:pPr lvl="0"/>
            <a:r>
              <a:rPr lang="en-GB" dirty="0"/>
              <a:t>Fit for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29225" y="2152983"/>
            <a:ext cx="5476349" cy="277148"/>
          </a:xfrm>
        </p:spPr>
        <p:txBody>
          <a:bodyPr/>
          <a:lstStyle/>
          <a:p>
            <a:r>
              <a:rPr lang="en-US" dirty="0"/>
              <a:t>Fit for function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32313" y="2504352"/>
            <a:ext cx="5473783" cy="277148"/>
          </a:xfrm>
        </p:spPr>
        <p:txBody>
          <a:bodyPr/>
          <a:lstStyle/>
          <a:p>
            <a:pPr lvl="0"/>
            <a:r>
              <a:rPr lang="en-GB" dirty="0"/>
              <a:t>Fit for purpose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30125" y="1450243"/>
            <a:ext cx="5475601" cy="277148"/>
          </a:xfrm>
        </p:spPr>
        <p:txBody>
          <a:bodyPr/>
          <a:lstStyle/>
          <a:p>
            <a:pPr lvl="0"/>
            <a:r>
              <a:rPr lang="en-GB" dirty="0"/>
              <a:t>Fit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49" y="1801613"/>
            <a:ext cx="5480733" cy="277148"/>
          </a:xfrm>
        </p:spPr>
        <p:txBody>
          <a:bodyPr/>
          <a:lstStyle/>
          <a:p>
            <a:pPr lvl="0"/>
            <a:r>
              <a:rPr lang="en-GB" dirty="0"/>
              <a:t>Fit for design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5" y="2152983"/>
            <a:ext cx="5476349" cy="277148"/>
          </a:xfrm>
        </p:spPr>
        <p:txBody>
          <a:bodyPr/>
          <a:lstStyle/>
          <a:p>
            <a:r>
              <a:rPr lang="en-US" dirty="0"/>
              <a:t>Fit for function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04352"/>
            <a:ext cx="5473783" cy="277148"/>
          </a:xfrm>
        </p:spPr>
        <p:txBody>
          <a:bodyPr/>
          <a:lstStyle/>
          <a:p>
            <a:pPr lvl="0"/>
            <a:r>
              <a:rPr lang="en-GB" dirty="0"/>
              <a:t>Fit for purpose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5" y="1450243"/>
            <a:ext cx="5475601" cy="277148"/>
          </a:xfrm>
        </p:spPr>
        <p:txBody>
          <a:bodyPr/>
          <a:lstStyle/>
          <a:p>
            <a:pPr lvl="0"/>
            <a:r>
              <a:rPr lang="en-GB" dirty="0"/>
              <a:t>Fit for use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sz="1400" dirty="0"/>
              <a:t>Answer: d</a:t>
            </a:r>
            <a:r>
              <a:rPr lang="en-US" sz="1400" dirty="0" smtClean="0"/>
              <a:t>. </a:t>
            </a:r>
            <a:endParaRPr lang="en-US" sz="1400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/>
              <a:t>The utility of a service can be described as fit for purpose.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utility of a service can be described as:</a:t>
            </a:r>
          </a:p>
        </p:txBody>
      </p:sp>
    </p:spTree>
    <p:extLst>
      <p:ext uri="{BB962C8B-B14F-4D97-AF65-F5344CB8AC3E}">
        <p14:creationId xmlns:p14="http://schemas.microsoft.com/office/powerpoint/2010/main" val="5457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7532" y="586616"/>
            <a:ext cx="4832617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Values are defined by the </a:t>
            </a:r>
            <a:r>
              <a:rPr lang="en-US" dirty="0" smtClean="0"/>
              <a:t>customers. A </a:t>
            </a:r>
            <a:r>
              <a:rPr lang="en-US" dirty="0"/>
              <a:t>service </a:t>
            </a:r>
            <a:r>
              <a:rPr lang="en-US" dirty="0" smtClean="0"/>
              <a:t>should have an affordable and best mix </a:t>
            </a:r>
            <a:r>
              <a:rPr lang="en-US" dirty="0"/>
              <a:t>of features. 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Value changes over time and circumstances.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Value needs to be defined in terms </a:t>
            </a:r>
            <a:r>
              <a:rPr lang="en-US" dirty="0" smtClean="0"/>
              <a:t>of business </a:t>
            </a:r>
            <a:r>
              <a:rPr lang="en-US" dirty="0"/>
              <a:t>outcomes, customer’s preferences and customer’s perception.</a:t>
            </a:r>
          </a:p>
          <a:p>
            <a:pPr marL="231775" indent="-231775"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Value </a:t>
            </a:r>
            <a:r>
              <a:rPr lang="en-US" dirty="0" smtClean="0">
                <a:latin typeface="Calibri (headings)"/>
              </a:rPr>
              <a:t>Creation</a:t>
            </a:r>
            <a:endParaRPr lang="en-US" dirty="0">
              <a:latin typeface="Calibri (headings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498" y="1135380"/>
            <a:ext cx="1721717" cy="21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4386446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To understand the value of IT, </a:t>
            </a:r>
            <a:r>
              <a:rPr lang="en-US" dirty="0" smtClean="0"/>
              <a:t>the following </a:t>
            </a:r>
            <a:r>
              <a:rPr lang="en-US" dirty="0"/>
              <a:t>questions need to be answered :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What services </a:t>
            </a:r>
            <a:r>
              <a:rPr lang="en-US" dirty="0" smtClean="0"/>
              <a:t>does </a:t>
            </a:r>
            <a:r>
              <a:rPr lang="en-US" dirty="0"/>
              <a:t>IT provide? 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What </a:t>
            </a:r>
            <a:r>
              <a:rPr lang="en-US" dirty="0" smtClean="0"/>
              <a:t>did </a:t>
            </a:r>
            <a:r>
              <a:rPr lang="en-US" dirty="0"/>
              <a:t>the services achieve? 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What is the cost of </a:t>
            </a:r>
            <a:r>
              <a:rPr lang="en-US" dirty="0" smtClean="0"/>
              <a:t>a particular service? </a:t>
            </a:r>
            <a:endParaRPr lang="en-US" dirty="0"/>
          </a:p>
          <a:p>
            <a:pPr marL="231775" indent="-231775"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Value </a:t>
            </a:r>
            <a:r>
              <a:rPr lang="en-US" dirty="0" smtClean="0">
                <a:latin typeface="Calibri (headings)"/>
              </a:rPr>
              <a:t>Creation (contd.)</a:t>
            </a:r>
            <a:endParaRPr lang="en-US" dirty="0">
              <a:latin typeface="Calibri (headings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03" y="1018674"/>
            <a:ext cx="3083346" cy="262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0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Factors that Influence Customer Perception of Value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77532" y="586616"/>
            <a:ext cx="7422147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Value </a:t>
            </a:r>
            <a:r>
              <a:rPr lang="en-GB" dirty="0"/>
              <a:t>from the customer </a:t>
            </a:r>
            <a:r>
              <a:rPr lang="en-GB" dirty="0" smtClean="0"/>
              <a:t>perception</a:t>
            </a:r>
            <a:r>
              <a:rPr lang="en-US" dirty="0" smtClean="0"/>
              <a:t> is </a:t>
            </a:r>
            <a:r>
              <a:rPr lang="en-US" dirty="0"/>
              <a:t>influenced </a:t>
            </a:r>
            <a:r>
              <a:rPr lang="en-US" dirty="0" smtClean="0"/>
              <a:t>by: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  <a:defRPr/>
            </a:pPr>
            <a:r>
              <a:rPr lang="en-US" dirty="0"/>
              <a:t>service features;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  <a:defRPr/>
            </a:pPr>
            <a:r>
              <a:rPr lang="en-US" dirty="0"/>
              <a:t>present or past experiences;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  <a:defRPr/>
            </a:pPr>
            <a:r>
              <a:rPr lang="en-US" dirty="0" smtClean="0"/>
              <a:t>self-image;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  <a:defRPr/>
            </a:pPr>
            <a:r>
              <a:rPr lang="en-US" dirty="0" smtClean="0"/>
              <a:t>peers; </a:t>
            </a:r>
            <a:r>
              <a:rPr lang="en-US" dirty="0"/>
              <a:t>and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  <a:defRPr/>
            </a:pPr>
            <a:r>
              <a:rPr lang="en-US" dirty="0"/>
              <a:t>position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8366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Customer point is the reference value and is based on Do It Yourself or DIY strategy.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70265" y="1054639"/>
            <a:ext cx="4368394" cy="2875784"/>
            <a:chOff x="1846478" y="1410708"/>
            <a:chExt cx="5163858" cy="494879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73313" y="4657725"/>
              <a:ext cx="760412" cy="1149350"/>
            </a:xfrm>
            <a:prstGeom prst="rect">
              <a:avLst/>
            </a:prstGeom>
            <a:solidFill>
              <a:srgbClr val="67C2EB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11500" y="1974850"/>
              <a:ext cx="889000" cy="2679700"/>
            </a:xfrm>
            <a:prstGeom prst="rect">
              <a:avLst/>
            </a:prstGeom>
            <a:solidFill>
              <a:srgbClr val="F78F46">
                <a:alpha val="25000"/>
              </a:srgbClr>
            </a:solidFill>
            <a:ln w="20638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11613" y="1984375"/>
              <a:ext cx="738187" cy="1138237"/>
            </a:xfrm>
            <a:prstGeom prst="rect">
              <a:avLst/>
            </a:prstGeom>
            <a:solidFill>
              <a:srgbClr val="FAC36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40275" y="3106737"/>
              <a:ext cx="769938" cy="1547813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  <a:ln w="20638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537200" y="3113087"/>
              <a:ext cx="414338" cy="1588"/>
            </a:xfrm>
            <a:prstGeom prst="line">
              <a:avLst/>
            </a:prstGeom>
            <a:noFill/>
            <a:ln w="20638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89638" y="3113087"/>
              <a:ext cx="765175" cy="2681288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20638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570163" y="1963737"/>
              <a:ext cx="450850" cy="1588"/>
            </a:xfrm>
            <a:prstGeom prst="line">
              <a:avLst/>
            </a:prstGeom>
            <a:noFill/>
            <a:ln w="20638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29175" y="1974850"/>
              <a:ext cx="1058863" cy="1587"/>
            </a:xfrm>
            <a:prstGeom prst="line">
              <a:avLst/>
            </a:prstGeom>
            <a:noFill/>
            <a:ln w="20638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830513" y="1995487"/>
              <a:ext cx="169862" cy="1063625"/>
            </a:xfrm>
            <a:custGeom>
              <a:avLst/>
              <a:gdLst>
                <a:gd name="T0" fmla="*/ 133567094 w 107"/>
                <a:gd name="T1" fmla="*/ 0 h 670"/>
                <a:gd name="T2" fmla="*/ 269655131 w 107"/>
                <a:gd name="T3" fmla="*/ 136088438 h 670"/>
                <a:gd name="T4" fmla="*/ 186491014 w 107"/>
                <a:gd name="T5" fmla="*/ 136088438 h 670"/>
                <a:gd name="T6" fmla="*/ 186491014 w 107"/>
                <a:gd name="T7" fmla="*/ 1688504688 h 670"/>
                <a:gd name="T8" fmla="*/ 83164118 w 107"/>
                <a:gd name="T9" fmla="*/ 1612900000 h 670"/>
                <a:gd name="T10" fmla="*/ 83164118 w 107"/>
                <a:gd name="T11" fmla="*/ 136088438 h 670"/>
                <a:gd name="T12" fmla="*/ 0 w 107"/>
                <a:gd name="T13" fmla="*/ 136088438 h 670"/>
                <a:gd name="T14" fmla="*/ 133567094 w 107"/>
                <a:gd name="T15" fmla="*/ 0 h 6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670"/>
                <a:gd name="T26" fmla="*/ 107 w 107"/>
                <a:gd name="T27" fmla="*/ 670 h 6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670">
                  <a:moveTo>
                    <a:pt x="53" y="0"/>
                  </a:moveTo>
                  <a:lnTo>
                    <a:pt x="107" y="54"/>
                  </a:lnTo>
                  <a:lnTo>
                    <a:pt x="74" y="54"/>
                  </a:lnTo>
                  <a:lnTo>
                    <a:pt x="74" y="670"/>
                  </a:lnTo>
                  <a:lnTo>
                    <a:pt x="33" y="640"/>
                  </a:lnTo>
                  <a:lnTo>
                    <a:pt x="33" y="54"/>
                  </a:lnTo>
                  <a:lnTo>
                    <a:pt x="0" y="5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830513" y="2065337"/>
              <a:ext cx="169862" cy="2584450"/>
            </a:xfrm>
            <a:custGeom>
              <a:avLst/>
              <a:gdLst>
                <a:gd name="T0" fmla="*/ 133567094 w 107"/>
                <a:gd name="T1" fmla="*/ 2147483647 h 1628"/>
                <a:gd name="T2" fmla="*/ 269655131 w 107"/>
                <a:gd name="T3" fmla="*/ 2147483647 h 1628"/>
                <a:gd name="T4" fmla="*/ 186491014 w 107"/>
                <a:gd name="T5" fmla="*/ 2147483647 h 1628"/>
                <a:gd name="T6" fmla="*/ 186491014 w 107"/>
                <a:gd name="T7" fmla="*/ 0 h 1628"/>
                <a:gd name="T8" fmla="*/ 83164118 w 107"/>
                <a:gd name="T9" fmla="*/ 15120938 h 1628"/>
                <a:gd name="T10" fmla="*/ 83164118 w 107"/>
                <a:gd name="T11" fmla="*/ 2147483647 h 1628"/>
                <a:gd name="T12" fmla="*/ 0 w 107"/>
                <a:gd name="T13" fmla="*/ 2147483647 h 1628"/>
                <a:gd name="T14" fmla="*/ 133567094 w 107"/>
                <a:gd name="T15" fmla="*/ 2147483647 h 16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1628"/>
                <a:gd name="T26" fmla="*/ 107 w 107"/>
                <a:gd name="T27" fmla="*/ 1628 h 16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1628">
                  <a:moveTo>
                    <a:pt x="53" y="1628"/>
                  </a:moveTo>
                  <a:lnTo>
                    <a:pt x="107" y="1575"/>
                  </a:lnTo>
                  <a:lnTo>
                    <a:pt x="74" y="1575"/>
                  </a:lnTo>
                  <a:lnTo>
                    <a:pt x="74" y="0"/>
                  </a:lnTo>
                  <a:lnTo>
                    <a:pt x="33" y="6"/>
                  </a:lnTo>
                  <a:lnTo>
                    <a:pt x="33" y="1575"/>
                  </a:lnTo>
                  <a:lnTo>
                    <a:pt x="0" y="1575"/>
                  </a:lnTo>
                  <a:lnTo>
                    <a:pt x="53" y="16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638800" y="2000250"/>
              <a:ext cx="169864" cy="1065212"/>
            </a:xfrm>
            <a:custGeom>
              <a:avLst/>
              <a:gdLst>
                <a:gd name="T0" fmla="*/ 133569468 w 107"/>
                <a:gd name="T1" fmla="*/ 0 h 671"/>
                <a:gd name="T2" fmla="*/ 269658306 w 107"/>
                <a:gd name="T3" fmla="*/ 136088374 h 671"/>
                <a:gd name="T4" fmla="*/ 194053396 w 107"/>
                <a:gd name="T5" fmla="*/ 136088374 h 671"/>
                <a:gd name="T6" fmla="*/ 194053396 w 107"/>
                <a:gd name="T7" fmla="*/ 1691023256 h 671"/>
                <a:gd name="T8" fmla="*/ 83166195 w 107"/>
                <a:gd name="T9" fmla="*/ 1605337984 h 671"/>
                <a:gd name="T10" fmla="*/ 83166195 w 107"/>
                <a:gd name="T11" fmla="*/ 136088374 h 671"/>
                <a:gd name="T12" fmla="*/ 0 w 107"/>
                <a:gd name="T13" fmla="*/ 136088374 h 671"/>
                <a:gd name="T14" fmla="*/ 133569468 w 107"/>
                <a:gd name="T15" fmla="*/ 0 h 6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671"/>
                <a:gd name="T26" fmla="*/ 107 w 107"/>
                <a:gd name="T27" fmla="*/ 671 h 6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671">
                  <a:moveTo>
                    <a:pt x="53" y="0"/>
                  </a:moveTo>
                  <a:lnTo>
                    <a:pt x="107" y="54"/>
                  </a:lnTo>
                  <a:lnTo>
                    <a:pt x="77" y="54"/>
                  </a:lnTo>
                  <a:lnTo>
                    <a:pt x="77" y="671"/>
                  </a:lnTo>
                  <a:lnTo>
                    <a:pt x="33" y="637"/>
                  </a:lnTo>
                  <a:lnTo>
                    <a:pt x="33" y="54"/>
                  </a:lnTo>
                  <a:lnTo>
                    <a:pt x="0" y="5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638800" y="2054225"/>
              <a:ext cx="169863" cy="1063625"/>
            </a:xfrm>
            <a:custGeom>
              <a:avLst/>
              <a:gdLst>
                <a:gd name="T0" fmla="*/ 133569468 w 107"/>
                <a:gd name="T1" fmla="*/ 1688504688 h 670"/>
                <a:gd name="T2" fmla="*/ 269658306 w 107"/>
                <a:gd name="T3" fmla="*/ 1554937200 h 670"/>
                <a:gd name="T4" fmla="*/ 194053396 w 107"/>
                <a:gd name="T5" fmla="*/ 1554937200 h 670"/>
                <a:gd name="T6" fmla="*/ 194053396 w 107"/>
                <a:gd name="T7" fmla="*/ 0 h 670"/>
                <a:gd name="T8" fmla="*/ 83166195 w 107"/>
                <a:gd name="T9" fmla="*/ 83165950 h 670"/>
                <a:gd name="T10" fmla="*/ 83166195 w 107"/>
                <a:gd name="T11" fmla="*/ 1554937200 h 670"/>
                <a:gd name="T12" fmla="*/ 0 w 107"/>
                <a:gd name="T13" fmla="*/ 1554937200 h 670"/>
                <a:gd name="T14" fmla="*/ 133569468 w 107"/>
                <a:gd name="T15" fmla="*/ 1688504688 h 6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670"/>
                <a:gd name="T26" fmla="*/ 107 w 107"/>
                <a:gd name="T27" fmla="*/ 670 h 6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670">
                  <a:moveTo>
                    <a:pt x="53" y="670"/>
                  </a:moveTo>
                  <a:lnTo>
                    <a:pt x="107" y="617"/>
                  </a:lnTo>
                  <a:lnTo>
                    <a:pt x="77" y="617"/>
                  </a:lnTo>
                  <a:lnTo>
                    <a:pt x="77" y="0"/>
                  </a:lnTo>
                  <a:lnTo>
                    <a:pt x="33" y="33"/>
                  </a:lnTo>
                  <a:lnTo>
                    <a:pt x="33" y="617"/>
                  </a:lnTo>
                  <a:lnTo>
                    <a:pt x="0" y="617"/>
                  </a:lnTo>
                  <a:lnTo>
                    <a:pt x="53" y="6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24225" y="4687887"/>
              <a:ext cx="171450" cy="1063625"/>
            </a:xfrm>
            <a:custGeom>
              <a:avLst/>
              <a:gdLst>
                <a:gd name="T0" fmla="*/ 136088438 w 108"/>
                <a:gd name="T1" fmla="*/ 0 h 670"/>
                <a:gd name="T2" fmla="*/ 272176875 w 108"/>
                <a:gd name="T3" fmla="*/ 133567488 h 670"/>
                <a:gd name="T4" fmla="*/ 194052825 w 108"/>
                <a:gd name="T5" fmla="*/ 133567488 h 670"/>
                <a:gd name="T6" fmla="*/ 194052825 w 108"/>
                <a:gd name="T7" fmla="*/ 1688504688 h 670"/>
                <a:gd name="T8" fmla="*/ 85685313 w 108"/>
                <a:gd name="T9" fmla="*/ 1612900000 h 670"/>
                <a:gd name="T10" fmla="*/ 85685313 w 108"/>
                <a:gd name="T11" fmla="*/ 133567488 h 670"/>
                <a:gd name="T12" fmla="*/ 0 w 108"/>
                <a:gd name="T13" fmla="*/ 133567488 h 670"/>
                <a:gd name="T14" fmla="*/ 136088438 w 108"/>
                <a:gd name="T15" fmla="*/ 0 h 6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70"/>
                <a:gd name="T26" fmla="*/ 108 w 108"/>
                <a:gd name="T27" fmla="*/ 670 h 6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70">
                  <a:moveTo>
                    <a:pt x="54" y="0"/>
                  </a:moveTo>
                  <a:lnTo>
                    <a:pt x="108" y="53"/>
                  </a:lnTo>
                  <a:lnTo>
                    <a:pt x="77" y="53"/>
                  </a:lnTo>
                  <a:lnTo>
                    <a:pt x="77" y="670"/>
                  </a:lnTo>
                  <a:lnTo>
                    <a:pt x="34" y="640"/>
                  </a:lnTo>
                  <a:lnTo>
                    <a:pt x="34" y="53"/>
                  </a:lnTo>
                  <a:lnTo>
                    <a:pt x="0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24225" y="4740275"/>
              <a:ext cx="171450" cy="1063625"/>
            </a:xfrm>
            <a:custGeom>
              <a:avLst/>
              <a:gdLst>
                <a:gd name="T0" fmla="*/ 136088438 w 108"/>
                <a:gd name="T1" fmla="*/ 1688504688 h 670"/>
                <a:gd name="T2" fmla="*/ 272176875 w 108"/>
                <a:gd name="T3" fmla="*/ 1554937200 h 670"/>
                <a:gd name="T4" fmla="*/ 194052825 w 108"/>
                <a:gd name="T5" fmla="*/ 1554937200 h 670"/>
                <a:gd name="T6" fmla="*/ 194052825 w 108"/>
                <a:gd name="T7" fmla="*/ 0 h 670"/>
                <a:gd name="T8" fmla="*/ 85685313 w 108"/>
                <a:gd name="T9" fmla="*/ 85685313 h 670"/>
                <a:gd name="T10" fmla="*/ 85685313 w 108"/>
                <a:gd name="T11" fmla="*/ 1554937200 h 670"/>
                <a:gd name="T12" fmla="*/ 0 w 108"/>
                <a:gd name="T13" fmla="*/ 1554937200 h 670"/>
                <a:gd name="T14" fmla="*/ 136088438 w 108"/>
                <a:gd name="T15" fmla="*/ 1688504688 h 6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70"/>
                <a:gd name="T26" fmla="*/ 108 w 108"/>
                <a:gd name="T27" fmla="*/ 670 h 6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70">
                  <a:moveTo>
                    <a:pt x="54" y="670"/>
                  </a:moveTo>
                  <a:lnTo>
                    <a:pt x="108" y="617"/>
                  </a:lnTo>
                  <a:lnTo>
                    <a:pt x="77" y="617"/>
                  </a:lnTo>
                  <a:lnTo>
                    <a:pt x="77" y="0"/>
                  </a:lnTo>
                  <a:lnTo>
                    <a:pt x="34" y="34"/>
                  </a:lnTo>
                  <a:lnTo>
                    <a:pt x="34" y="617"/>
                  </a:lnTo>
                  <a:lnTo>
                    <a:pt x="0" y="617"/>
                  </a:lnTo>
                  <a:lnTo>
                    <a:pt x="54" y="67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33278" y="1435875"/>
              <a:ext cx="855171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dirty="0" smtClean="0"/>
                <a:t>Negative</a:t>
              </a:r>
            </a:p>
            <a:p>
              <a:pPr algn="ctr"/>
              <a:r>
                <a:rPr lang="en-GB" sz="1200" dirty="0" smtClean="0"/>
                <a:t>difference</a:t>
              </a:r>
              <a:endParaRPr lang="en-GB" sz="1200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131589" y="1410708"/>
              <a:ext cx="855171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dirty="0" smtClean="0"/>
                <a:t>Positive</a:t>
              </a:r>
            </a:p>
            <a:p>
              <a:pPr algn="ctr"/>
              <a:r>
                <a:rPr lang="en-GB" sz="1200" dirty="0" smtClean="0"/>
                <a:t>difference</a:t>
              </a:r>
              <a:endParaRPr lang="en-GB" sz="12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235450" y="2428875"/>
              <a:ext cx="2603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000" dirty="0"/>
                <a:t>_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03600" y="3187700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46478" y="3128427"/>
              <a:ext cx="950901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algn="r"/>
              <a:r>
                <a:rPr lang="en-GB" sz="1200" dirty="0" smtClean="0"/>
                <a:t>Gains from</a:t>
              </a:r>
            </a:p>
            <a:p>
              <a:pPr algn="r"/>
              <a:r>
                <a:rPr lang="en-GB" sz="1200" dirty="0" smtClean="0"/>
                <a:t>utilising the</a:t>
              </a:r>
            </a:p>
            <a:p>
              <a:pPr algn="r"/>
              <a:r>
                <a:rPr lang="en-GB" sz="1200" dirty="0" smtClean="0"/>
                <a:t>service</a:t>
              </a:r>
              <a:endParaRPr lang="en-GB" sz="12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295818" y="5897834"/>
              <a:ext cx="891591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dirty="0" smtClean="0"/>
                <a:t>Reference</a:t>
              </a:r>
            </a:p>
            <a:p>
              <a:pPr algn="ctr"/>
              <a:r>
                <a:rPr lang="en-GB" sz="1200" dirty="0" smtClean="0"/>
                <a:t>value</a:t>
              </a:r>
              <a:endParaRPr lang="en-GB" sz="1200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43643" y="5889896"/>
              <a:ext cx="126669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dirty="0" smtClean="0"/>
                <a:t>Economic value</a:t>
              </a:r>
            </a:p>
            <a:p>
              <a:pPr algn="ctr"/>
              <a:r>
                <a:rPr lang="en-GB" sz="1200" dirty="0" smtClean="0"/>
                <a:t>of service</a:t>
              </a:r>
              <a:endParaRPr lang="en-GB" sz="1200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505200" y="5072062"/>
              <a:ext cx="2016631" cy="79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200" dirty="0" smtClean="0"/>
                <a:t>Based on DIY strategy or</a:t>
              </a:r>
            </a:p>
            <a:p>
              <a:r>
                <a:rPr lang="en-GB" sz="1200" dirty="0" smtClean="0"/>
                <a:t>existing arrangements</a:t>
              </a:r>
              <a:endParaRPr lang="en-GB" sz="1200" dirty="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712050" y="3540586"/>
              <a:ext cx="855171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dirty="0" smtClean="0"/>
                <a:t>Net</a:t>
              </a:r>
            </a:p>
            <a:p>
              <a:pPr algn="ctr"/>
              <a:r>
                <a:rPr lang="en-GB" sz="1200" dirty="0" smtClean="0"/>
                <a:t>difference</a:t>
              </a:r>
              <a:endParaRPr lang="en-GB" sz="1200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807075" y="2108292"/>
              <a:ext cx="1021433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200" dirty="0" smtClean="0"/>
                <a:t>Losses from</a:t>
              </a:r>
            </a:p>
            <a:p>
              <a:r>
                <a:rPr lang="en-GB" sz="1200" dirty="0" smtClean="0"/>
                <a:t>utilising the</a:t>
              </a:r>
            </a:p>
            <a:p>
              <a:r>
                <a:rPr lang="en-GB" sz="1200" dirty="0" smtClean="0"/>
                <a:t>service</a:t>
              </a:r>
              <a:endParaRPr lang="en-GB" sz="1200" dirty="0"/>
            </a:p>
          </p:txBody>
        </p:sp>
      </p:grp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373700" y="3930423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sp>
        <p:nvSpPr>
          <p:cNvPr id="3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89225"/>
            <a:ext cx="6473952" cy="314325"/>
          </a:xfrm>
        </p:spPr>
        <p:txBody>
          <a:bodyPr/>
          <a:lstStyle/>
          <a:p>
            <a:r>
              <a:rPr lang="en-US" dirty="0" smtClean="0">
                <a:latin typeface="Calibri (headings)"/>
              </a:rPr>
              <a:t>Customer </a:t>
            </a:r>
            <a:r>
              <a:rPr lang="en-US" dirty="0">
                <a:latin typeface="Calibri (headings)"/>
              </a:rPr>
              <a:t>Perception of </a:t>
            </a:r>
            <a:r>
              <a:rPr lang="en-US" dirty="0" smtClean="0">
                <a:latin typeface="Calibri (headings)"/>
              </a:rPr>
              <a:t>Value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022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Outcomes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Service management uses its service assets to deliver a service that meets </a:t>
            </a:r>
            <a:r>
              <a:rPr lang="en-US" dirty="0" smtClean="0"/>
              <a:t>the business </a:t>
            </a:r>
            <a:r>
              <a:rPr lang="en-US" dirty="0"/>
              <a:t>outcomes of the customer.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87241" y="1031057"/>
            <a:ext cx="4915815" cy="1348480"/>
            <a:chOff x="1953158" y="2067719"/>
            <a:chExt cx="4915815" cy="1348480"/>
          </a:xfrm>
        </p:grpSpPr>
        <p:sp>
          <p:nvSpPr>
            <p:cNvPr id="10" name="Right Arrow 9"/>
            <p:cNvSpPr/>
            <p:nvPr/>
          </p:nvSpPr>
          <p:spPr>
            <a:xfrm>
              <a:off x="1953158" y="2067719"/>
              <a:ext cx="4915815" cy="1348480"/>
            </a:xfrm>
            <a:prstGeom prst="rightArrow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086537" y="2519007"/>
              <a:ext cx="1412727" cy="465596"/>
            </a:xfrm>
            <a:custGeom>
              <a:avLst/>
              <a:gdLst>
                <a:gd name="connsiteX0" fmla="*/ 0 w 2158365"/>
                <a:gd name="connsiteY0" fmla="*/ 106291 h 637735"/>
                <a:gd name="connsiteX1" fmla="*/ 106291 w 2158365"/>
                <a:gd name="connsiteY1" fmla="*/ 0 h 637735"/>
                <a:gd name="connsiteX2" fmla="*/ 2052074 w 2158365"/>
                <a:gd name="connsiteY2" fmla="*/ 0 h 637735"/>
                <a:gd name="connsiteX3" fmla="*/ 2158365 w 2158365"/>
                <a:gd name="connsiteY3" fmla="*/ 106291 h 637735"/>
                <a:gd name="connsiteX4" fmla="*/ 2158365 w 2158365"/>
                <a:gd name="connsiteY4" fmla="*/ 531444 h 637735"/>
                <a:gd name="connsiteX5" fmla="*/ 2052074 w 2158365"/>
                <a:gd name="connsiteY5" fmla="*/ 637735 h 637735"/>
                <a:gd name="connsiteX6" fmla="*/ 106291 w 2158365"/>
                <a:gd name="connsiteY6" fmla="*/ 637735 h 637735"/>
                <a:gd name="connsiteX7" fmla="*/ 0 w 2158365"/>
                <a:gd name="connsiteY7" fmla="*/ 531444 h 637735"/>
                <a:gd name="connsiteX8" fmla="*/ 0 w 2158365"/>
                <a:gd name="connsiteY8" fmla="*/ 106291 h 6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8365" h="637735">
                  <a:moveTo>
                    <a:pt x="0" y="106291"/>
                  </a:moveTo>
                  <a:cubicBezTo>
                    <a:pt x="0" y="47588"/>
                    <a:pt x="47588" y="0"/>
                    <a:pt x="106291" y="0"/>
                  </a:cubicBezTo>
                  <a:lnTo>
                    <a:pt x="2052074" y="0"/>
                  </a:lnTo>
                  <a:cubicBezTo>
                    <a:pt x="2110777" y="0"/>
                    <a:pt x="2158365" y="47588"/>
                    <a:pt x="2158365" y="106291"/>
                  </a:cubicBezTo>
                  <a:lnTo>
                    <a:pt x="2158365" y="531444"/>
                  </a:lnTo>
                  <a:cubicBezTo>
                    <a:pt x="2158365" y="590147"/>
                    <a:pt x="2110777" y="637735"/>
                    <a:pt x="2052074" y="637735"/>
                  </a:cubicBezTo>
                  <a:lnTo>
                    <a:pt x="106291" y="637735"/>
                  </a:lnTo>
                  <a:cubicBezTo>
                    <a:pt x="47588" y="637735"/>
                    <a:pt x="0" y="590147"/>
                    <a:pt x="0" y="531444"/>
                  </a:cubicBezTo>
                  <a:lnTo>
                    <a:pt x="0" y="106291"/>
                  </a:lnTo>
                  <a:close/>
                </a:path>
              </a:pathLst>
            </a:custGeom>
            <a:solidFill>
              <a:srgbClr val="F27F20"/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12" tIns="99712" rIns="99712" bIns="9971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noProof="0" dirty="0" smtClean="0"/>
                <a:t>Service Management</a:t>
              </a:r>
              <a:endParaRPr lang="en-GB" sz="1200" kern="1200" noProof="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84851" y="2519007"/>
              <a:ext cx="1412727" cy="465596"/>
            </a:xfrm>
            <a:custGeom>
              <a:avLst/>
              <a:gdLst>
                <a:gd name="connsiteX0" fmla="*/ 0 w 2158365"/>
                <a:gd name="connsiteY0" fmla="*/ 106291 h 637735"/>
                <a:gd name="connsiteX1" fmla="*/ 106291 w 2158365"/>
                <a:gd name="connsiteY1" fmla="*/ 0 h 637735"/>
                <a:gd name="connsiteX2" fmla="*/ 2052074 w 2158365"/>
                <a:gd name="connsiteY2" fmla="*/ 0 h 637735"/>
                <a:gd name="connsiteX3" fmla="*/ 2158365 w 2158365"/>
                <a:gd name="connsiteY3" fmla="*/ 106291 h 637735"/>
                <a:gd name="connsiteX4" fmla="*/ 2158365 w 2158365"/>
                <a:gd name="connsiteY4" fmla="*/ 531444 h 637735"/>
                <a:gd name="connsiteX5" fmla="*/ 2052074 w 2158365"/>
                <a:gd name="connsiteY5" fmla="*/ 637735 h 637735"/>
                <a:gd name="connsiteX6" fmla="*/ 106291 w 2158365"/>
                <a:gd name="connsiteY6" fmla="*/ 637735 h 637735"/>
                <a:gd name="connsiteX7" fmla="*/ 0 w 2158365"/>
                <a:gd name="connsiteY7" fmla="*/ 531444 h 637735"/>
                <a:gd name="connsiteX8" fmla="*/ 0 w 2158365"/>
                <a:gd name="connsiteY8" fmla="*/ 106291 h 6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8365" h="637735">
                  <a:moveTo>
                    <a:pt x="0" y="106291"/>
                  </a:moveTo>
                  <a:cubicBezTo>
                    <a:pt x="0" y="47588"/>
                    <a:pt x="47588" y="0"/>
                    <a:pt x="106291" y="0"/>
                  </a:cubicBezTo>
                  <a:lnTo>
                    <a:pt x="2052074" y="0"/>
                  </a:lnTo>
                  <a:cubicBezTo>
                    <a:pt x="2110777" y="0"/>
                    <a:pt x="2158365" y="47588"/>
                    <a:pt x="2158365" y="106291"/>
                  </a:cubicBezTo>
                  <a:lnTo>
                    <a:pt x="2158365" y="531444"/>
                  </a:lnTo>
                  <a:cubicBezTo>
                    <a:pt x="2158365" y="590147"/>
                    <a:pt x="2110777" y="637735"/>
                    <a:pt x="2052074" y="637735"/>
                  </a:cubicBezTo>
                  <a:lnTo>
                    <a:pt x="106291" y="637735"/>
                  </a:lnTo>
                  <a:cubicBezTo>
                    <a:pt x="47588" y="637735"/>
                    <a:pt x="0" y="590147"/>
                    <a:pt x="0" y="531444"/>
                  </a:cubicBezTo>
                  <a:lnTo>
                    <a:pt x="0" y="106291"/>
                  </a:lnTo>
                  <a:close/>
                </a:path>
              </a:pathLst>
            </a:custGeom>
            <a:solidFill>
              <a:srgbClr val="FF8B67"/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12" tIns="99712" rIns="99712" bIns="9971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noProof="0" dirty="0" smtClean="0"/>
                <a:t>Service Assets</a:t>
              </a:r>
              <a:endParaRPr lang="en-GB" sz="1200" kern="1200" noProof="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075857" y="2519007"/>
              <a:ext cx="1412727" cy="465596"/>
            </a:xfrm>
            <a:custGeom>
              <a:avLst/>
              <a:gdLst>
                <a:gd name="connsiteX0" fmla="*/ 0 w 2158365"/>
                <a:gd name="connsiteY0" fmla="*/ 106291 h 637735"/>
                <a:gd name="connsiteX1" fmla="*/ 106291 w 2158365"/>
                <a:gd name="connsiteY1" fmla="*/ 0 h 637735"/>
                <a:gd name="connsiteX2" fmla="*/ 2052074 w 2158365"/>
                <a:gd name="connsiteY2" fmla="*/ 0 h 637735"/>
                <a:gd name="connsiteX3" fmla="*/ 2158365 w 2158365"/>
                <a:gd name="connsiteY3" fmla="*/ 106291 h 637735"/>
                <a:gd name="connsiteX4" fmla="*/ 2158365 w 2158365"/>
                <a:gd name="connsiteY4" fmla="*/ 531444 h 637735"/>
                <a:gd name="connsiteX5" fmla="*/ 2052074 w 2158365"/>
                <a:gd name="connsiteY5" fmla="*/ 637735 h 637735"/>
                <a:gd name="connsiteX6" fmla="*/ 106291 w 2158365"/>
                <a:gd name="connsiteY6" fmla="*/ 637735 h 637735"/>
                <a:gd name="connsiteX7" fmla="*/ 0 w 2158365"/>
                <a:gd name="connsiteY7" fmla="*/ 531444 h 637735"/>
                <a:gd name="connsiteX8" fmla="*/ 0 w 2158365"/>
                <a:gd name="connsiteY8" fmla="*/ 106291 h 6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8365" h="637735">
                  <a:moveTo>
                    <a:pt x="0" y="106291"/>
                  </a:moveTo>
                  <a:cubicBezTo>
                    <a:pt x="0" y="47588"/>
                    <a:pt x="47588" y="0"/>
                    <a:pt x="106291" y="0"/>
                  </a:cubicBezTo>
                  <a:lnTo>
                    <a:pt x="2052074" y="0"/>
                  </a:lnTo>
                  <a:cubicBezTo>
                    <a:pt x="2110777" y="0"/>
                    <a:pt x="2158365" y="47588"/>
                    <a:pt x="2158365" y="106291"/>
                  </a:cubicBezTo>
                  <a:lnTo>
                    <a:pt x="2158365" y="531444"/>
                  </a:lnTo>
                  <a:cubicBezTo>
                    <a:pt x="2158365" y="590147"/>
                    <a:pt x="2110777" y="637735"/>
                    <a:pt x="2052074" y="637735"/>
                  </a:cubicBezTo>
                  <a:lnTo>
                    <a:pt x="106291" y="637735"/>
                  </a:lnTo>
                  <a:cubicBezTo>
                    <a:pt x="47588" y="637735"/>
                    <a:pt x="0" y="590147"/>
                    <a:pt x="0" y="531444"/>
                  </a:cubicBezTo>
                  <a:lnTo>
                    <a:pt x="0" y="106291"/>
                  </a:lnTo>
                  <a:close/>
                </a:path>
              </a:pathLst>
            </a:custGeom>
            <a:solidFill>
              <a:srgbClr val="5AC6DA"/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12" tIns="99712" rIns="99712" bIns="9971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noProof="0" dirty="0" smtClean="0"/>
                <a:t>Business Outcomes</a:t>
              </a:r>
              <a:endParaRPr lang="en-GB" sz="1200" kern="1200" noProof="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87241" y="2489609"/>
            <a:ext cx="1464506" cy="1486366"/>
          </a:xfrm>
          <a:prstGeom prst="roundRect">
            <a:avLst>
              <a:gd name="adj" fmla="val 7008"/>
            </a:avLst>
          </a:prstGeom>
          <a:noFill/>
          <a:ln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241" y="2540294"/>
            <a:ext cx="1464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 is </a:t>
            </a:r>
            <a:r>
              <a:rPr lang="en-US" sz="1200" dirty="0"/>
              <a:t>a set of organisational capabilities specialised in providing value to customers in the form of services.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18934" y="2489608"/>
            <a:ext cx="1464506" cy="1486366"/>
          </a:xfrm>
          <a:prstGeom prst="roundRect">
            <a:avLst>
              <a:gd name="adj" fmla="val 7008"/>
            </a:avLst>
          </a:prstGeom>
          <a:noFill/>
          <a:ln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50627" y="2489608"/>
            <a:ext cx="1464506" cy="1486366"/>
          </a:xfrm>
          <a:prstGeom prst="roundRect">
            <a:avLst>
              <a:gd name="adj" fmla="val 7008"/>
            </a:avLst>
          </a:prstGeom>
          <a:noFill/>
          <a:ln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8934" y="2540294"/>
            <a:ext cx="1464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 assets are the source of value and customer assets are the recipients</a:t>
            </a:r>
            <a:r>
              <a:rPr lang="en-US" sz="1200" dirty="0" smtClean="0"/>
              <a:t>. Service assets perform based on customers’ needs.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50627" y="2557910"/>
            <a:ext cx="146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 management enables the service assets to achieve desired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683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Outcomes (contd.)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image on the screen illustrates the relationship between the service provider, the business unit and the customer’s business </a:t>
            </a:r>
            <a:r>
              <a:rPr lang="en-US" dirty="0" smtClean="0"/>
              <a:t>outcomes.</a:t>
            </a:r>
            <a:endParaRPr lang="en-US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546017" y="3792508"/>
            <a:ext cx="38518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6" y="1374675"/>
            <a:ext cx="7123712" cy="2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Packages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34158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Each IT service provider will have multiple customers with different needs and requirements. Through </a:t>
            </a:r>
            <a:r>
              <a:rPr lang="en-US" dirty="0" smtClean="0"/>
              <a:t>service </a:t>
            </a:r>
            <a:r>
              <a:rPr lang="en-US" dirty="0"/>
              <a:t>p</a:t>
            </a:r>
            <a:r>
              <a:rPr lang="en-US" dirty="0" smtClean="0"/>
              <a:t>ackages, </a:t>
            </a:r>
            <a:r>
              <a:rPr lang="en-US" dirty="0"/>
              <a:t>service providers meet </a:t>
            </a:r>
            <a:r>
              <a:rPr lang="en-US" dirty="0" smtClean="0"/>
              <a:t>their customer </a:t>
            </a:r>
            <a:r>
              <a:rPr lang="en-US" dirty="0"/>
              <a:t>requirements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Example: Support to email service is offered as two different service level packages</a:t>
            </a:r>
            <a:r>
              <a:rPr lang="en-US" dirty="0" smtClean="0">
                <a:latin typeface="Calibri" panose="020F0502020204030204" pitchFamily="34" charset="0"/>
              </a:rPr>
              <a:t>—</a:t>
            </a:r>
            <a:r>
              <a:rPr lang="en-US" dirty="0" smtClean="0"/>
              <a:t>one where the service is required only during office hours and another where it is needed 24/7 because of more users.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62382" y="2079697"/>
            <a:ext cx="1249517" cy="1153476"/>
            <a:chOff x="3329704" y="1515936"/>
            <a:chExt cx="1249517" cy="1153476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29704" y="1515936"/>
              <a:ext cx="1249517" cy="38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b="1" dirty="0" smtClean="0"/>
                <a:t>Email Service</a:t>
              </a:r>
              <a:endParaRPr lang="en-GB" sz="1200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736" y="1815981"/>
              <a:ext cx="985453" cy="85343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75099" y="2450262"/>
            <a:ext cx="1775405" cy="1514658"/>
            <a:chOff x="5155503" y="2218688"/>
            <a:chExt cx="1708212" cy="1440625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155503" y="2218688"/>
              <a:ext cx="1708212" cy="43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GB" sz="1200" dirty="0" smtClean="0"/>
                <a:t>Support to email service </a:t>
              </a:r>
              <a:r>
                <a:rPr lang="en-US" sz="1200" dirty="0"/>
                <a:t>is used 24 hours a day</a:t>
              </a:r>
              <a:endParaRPr lang="en-GB" sz="12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071" y="2808921"/>
              <a:ext cx="850392" cy="85039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77840" y="2455757"/>
            <a:ext cx="1833081" cy="1536784"/>
            <a:chOff x="650578" y="2098008"/>
            <a:chExt cx="1833081" cy="1536784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14382" y="2098008"/>
              <a:ext cx="1660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GB" sz="1200" dirty="0" smtClean="0"/>
                <a:t>Support to email service </a:t>
              </a:r>
              <a:r>
                <a:rPr lang="en-US" sz="1200" dirty="0"/>
                <a:t>is used only during office hours </a:t>
              </a:r>
              <a:endParaRPr lang="en-GB" sz="12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78" y="2788920"/>
              <a:ext cx="845872" cy="84587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787" y="2781300"/>
              <a:ext cx="845872" cy="845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Describe the purpose, </a:t>
            </a:r>
            <a:r>
              <a:rPr lang="en-US" dirty="0" smtClean="0"/>
              <a:t>objective, </a:t>
            </a:r>
            <a:r>
              <a:rPr lang="en-US" dirty="0"/>
              <a:t>scope </a:t>
            </a:r>
            <a:r>
              <a:rPr lang="en-US" dirty="0" smtClean="0"/>
              <a:t>and value of </a:t>
            </a:r>
            <a:r>
              <a:rPr lang="en-GB" dirty="0" smtClean="0"/>
              <a:t>service strategy</a:t>
            </a: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Identify the four processes in service strategy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Explain the different types of services provided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/>
              <a:t>After completing this </a:t>
            </a:r>
            <a:r>
              <a:rPr lang="en-US" sz="1400" dirty="0" smtClean="0"/>
              <a:t>lesson, </a:t>
            </a:r>
            <a:r>
              <a:rPr lang="en-US" sz="1400" dirty="0"/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304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96884" y="2084527"/>
            <a:ext cx="5282558" cy="1246918"/>
            <a:chOff x="1045424" y="1650187"/>
            <a:chExt cx="5282558" cy="1246918"/>
          </a:xfrm>
        </p:grpSpPr>
        <p:cxnSp>
          <p:nvCxnSpPr>
            <p:cNvPr id="5" name="Elbow Connector 4"/>
            <p:cNvCxnSpPr/>
            <p:nvPr/>
          </p:nvCxnSpPr>
          <p:spPr>
            <a:xfrm flipV="1">
              <a:off x="1060450" y="1834436"/>
              <a:ext cx="5267532" cy="184721"/>
            </a:xfrm>
            <a:prstGeom prst="bentConnector3">
              <a:avLst>
                <a:gd name="adj1" fmla="val -8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323991" y="1833885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93964" y="1837775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892119" y="1837775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735055" y="1650187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10476" y="2398757"/>
              <a:ext cx="0" cy="306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056971" y="2706134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110886" y="2706134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078810" y="2700869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104019" y="2708995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050185" y="2707545"/>
              <a:ext cx="0" cy="1862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045424" y="2703315"/>
              <a:ext cx="526505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049714" y="2701543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Packages (contd.)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25293" cy="996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service package provides a detailed </a:t>
            </a:r>
            <a:r>
              <a:rPr lang="en-US" dirty="0" smtClean="0"/>
              <a:t>description of a package of </a:t>
            </a:r>
            <a:r>
              <a:rPr lang="en-US" dirty="0"/>
              <a:t>bundled services available to be delivered to customers. </a:t>
            </a:r>
            <a:r>
              <a:rPr lang="en-US" dirty="0" smtClean="0"/>
              <a:t>It defines the level </a:t>
            </a:r>
            <a:r>
              <a:rPr lang="en-US" dirty="0"/>
              <a:t>of utility and warranty provided by </a:t>
            </a:r>
            <a:r>
              <a:rPr lang="en-US" dirty="0" smtClean="0"/>
              <a:t>the service package. The </a:t>
            </a:r>
            <a:r>
              <a:rPr lang="en-US" dirty="0"/>
              <a:t>content of a service package includes: </a:t>
            </a:r>
          </a:p>
        </p:txBody>
      </p:sp>
      <p:sp>
        <p:nvSpPr>
          <p:cNvPr id="15" name="Freeform 14"/>
          <p:cNvSpPr/>
          <p:nvPr/>
        </p:nvSpPr>
        <p:spPr>
          <a:xfrm>
            <a:off x="820199" y="2446589"/>
            <a:ext cx="1212436" cy="381342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Core services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58792" y="2449739"/>
            <a:ext cx="1169574" cy="381342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Enabling services</a:t>
            </a:r>
          </a:p>
        </p:txBody>
      </p:sp>
      <p:sp>
        <p:nvSpPr>
          <p:cNvPr id="19" name="Freeform 18"/>
          <p:cNvSpPr/>
          <p:nvPr/>
        </p:nvSpPr>
        <p:spPr>
          <a:xfrm>
            <a:off x="4254523" y="2449739"/>
            <a:ext cx="1230644" cy="381342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Enhancing services</a:t>
            </a:r>
          </a:p>
        </p:txBody>
      </p:sp>
      <p:sp>
        <p:nvSpPr>
          <p:cNvPr id="21" name="Freeform 20"/>
          <p:cNvSpPr/>
          <p:nvPr/>
        </p:nvSpPr>
        <p:spPr>
          <a:xfrm>
            <a:off x="6011324" y="2453560"/>
            <a:ext cx="1136236" cy="381342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 level packages</a:t>
            </a:r>
          </a:p>
        </p:txBody>
      </p:sp>
      <p:sp>
        <p:nvSpPr>
          <p:cNvPr id="48" name="Freeform 47"/>
          <p:cNvSpPr/>
          <p:nvPr/>
        </p:nvSpPr>
        <p:spPr>
          <a:xfrm>
            <a:off x="770327" y="3329576"/>
            <a:ext cx="1053112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Availability Levels</a:t>
            </a:r>
          </a:p>
        </p:txBody>
      </p:sp>
      <p:sp>
        <p:nvSpPr>
          <p:cNvPr id="49" name="Freeform 48"/>
          <p:cNvSpPr/>
          <p:nvPr/>
        </p:nvSpPr>
        <p:spPr>
          <a:xfrm>
            <a:off x="1932242" y="3329576"/>
            <a:ext cx="864900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Capacity Levels</a:t>
            </a:r>
          </a:p>
        </p:txBody>
      </p:sp>
      <p:sp>
        <p:nvSpPr>
          <p:cNvPr id="50" name="Freeform 49"/>
          <p:cNvSpPr/>
          <p:nvPr/>
        </p:nvSpPr>
        <p:spPr>
          <a:xfrm>
            <a:off x="2917236" y="3319987"/>
            <a:ext cx="814709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Security Levels</a:t>
            </a:r>
          </a:p>
        </p:txBody>
      </p:sp>
      <p:sp>
        <p:nvSpPr>
          <p:cNvPr id="51" name="Freeform 50"/>
          <p:cNvSpPr/>
          <p:nvPr/>
        </p:nvSpPr>
        <p:spPr>
          <a:xfrm>
            <a:off x="3846004" y="3319987"/>
            <a:ext cx="992335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Continuity</a:t>
            </a:r>
          </a:p>
        </p:txBody>
      </p:sp>
      <p:sp>
        <p:nvSpPr>
          <p:cNvPr id="57" name="Freeform 56"/>
          <p:cNvSpPr/>
          <p:nvPr/>
        </p:nvSpPr>
        <p:spPr>
          <a:xfrm>
            <a:off x="4951709" y="3319987"/>
            <a:ext cx="829220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Features</a:t>
            </a:r>
          </a:p>
        </p:txBody>
      </p:sp>
      <p:sp>
        <p:nvSpPr>
          <p:cNvPr id="58" name="Freeform 57"/>
          <p:cNvSpPr/>
          <p:nvPr/>
        </p:nvSpPr>
        <p:spPr>
          <a:xfrm>
            <a:off x="5902261" y="3319987"/>
            <a:ext cx="824252" cy="377566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Support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820199" y="1755969"/>
            <a:ext cx="6327361" cy="373828"/>
          </a:xfrm>
          <a:custGeom>
            <a:avLst/>
            <a:gdLst>
              <a:gd name="connsiteX0" fmla="*/ 0 w 3502543"/>
              <a:gd name="connsiteY0" fmla="*/ 37383 h 373828"/>
              <a:gd name="connsiteX1" fmla="*/ 37383 w 3502543"/>
              <a:gd name="connsiteY1" fmla="*/ 0 h 373828"/>
              <a:gd name="connsiteX2" fmla="*/ 3465160 w 3502543"/>
              <a:gd name="connsiteY2" fmla="*/ 0 h 373828"/>
              <a:gd name="connsiteX3" fmla="*/ 3502543 w 3502543"/>
              <a:gd name="connsiteY3" fmla="*/ 37383 h 373828"/>
              <a:gd name="connsiteX4" fmla="*/ 3502543 w 3502543"/>
              <a:gd name="connsiteY4" fmla="*/ 336445 h 373828"/>
              <a:gd name="connsiteX5" fmla="*/ 3465160 w 3502543"/>
              <a:gd name="connsiteY5" fmla="*/ 373828 h 373828"/>
              <a:gd name="connsiteX6" fmla="*/ 37383 w 3502543"/>
              <a:gd name="connsiteY6" fmla="*/ 373828 h 373828"/>
              <a:gd name="connsiteX7" fmla="*/ 0 w 3502543"/>
              <a:gd name="connsiteY7" fmla="*/ 336445 h 373828"/>
              <a:gd name="connsiteX8" fmla="*/ 0 w 3502543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2543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3465160" y="0"/>
                </a:lnTo>
                <a:cubicBezTo>
                  <a:pt x="3485806" y="0"/>
                  <a:pt x="3502543" y="16737"/>
                  <a:pt x="3502543" y="37383"/>
                </a:cubicBezTo>
                <a:lnTo>
                  <a:pt x="3502543" y="336445"/>
                </a:lnTo>
                <a:cubicBezTo>
                  <a:pt x="3502543" y="357091"/>
                  <a:pt x="3485806" y="373828"/>
                  <a:pt x="3465160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</a:t>
            </a:r>
            <a:r>
              <a:rPr lang="en-US" sz="1400" dirty="0" smtClean="0">
                <a:solidFill>
                  <a:schemeClr val="tx1"/>
                </a:solidFill>
              </a:rPr>
              <a:t>package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61758" y="3874205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0180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A business case is a documented justification that demonstrates that by adding a new service, the service provider can attract many new customers. It </a:t>
            </a:r>
            <a:r>
              <a:rPr lang="en-US" dirty="0" smtClean="0"/>
              <a:t>helps to evaluate </a:t>
            </a:r>
            <a:r>
              <a:rPr lang="en-US" dirty="0"/>
              <a:t>the business viability of providing a new service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 smtClean="0"/>
              <a:t>Following are the uses of a business case: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dirty="0" smtClean="0"/>
              <a:t>It is a decision </a:t>
            </a:r>
            <a:r>
              <a:rPr lang="en-US" dirty="0"/>
              <a:t>support and planning </a:t>
            </a:r>
            <a:r>
              <a:rPr lang="en-US" dirty="0" smtClean="0"/>
              <a:t>tool. 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dirty="0" smtClean="0"/>
              <a:t>It provides justification </a:t>
            </a:r>
            <a:r>
              <a:rPr lang="en-US" dirty="0"/>
              <a:t>for a significant item of </a:t>
            </a:r>
            <a:r>
              <a:rPr lang="en-US" dirty="0" smtClean="0"/>
              <a:t>expenditure.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dirty="0" smtClean="0"/>
              <a:t>It includes a report that focuses on benefits</a:t>
            </a:r>
            <a:r>
              <a:rPr lang="en-US" dirty="0"/>
              <a:t>, </a:t>
            </a:r>
            <a:r>
              <a:rPr lang="en-US" dirty="0" smtClean="0"/>
              <a:t>issues, risks and possible problems.</a:t>
            </a:r>
            <a:endParaRPr lang="en-US" dirty="0"/>
          </a:p>
          <a:p>
            <a:pPr marL="228600" indent="-228600">
              <a:lnSpc>
                <a:spcPct val="150000"/>
              </a:lnSpc>
              <a:buFont typeface="Georgia" panose="02040502050405020303" pitchFamily="18" charset="0"/>
              <a:buChar char="●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Business Case and Its Uses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53451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A business case structure includes: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an introduction;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assumptions;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business impacts;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r</a:t>
            </a:r>
            <a:r>
              <a:rPr lang="en-US" dirty="0" smtClean="0"/>
              <a:t>ecommendations;</a:t>
            </a:r>
            <a:endParaRPr lang="en-US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r</a:t>
            </a:r>
            <a:r>
              <a:rPr lang="en-US" dirty="0" smtClean="0"/>
              <a:t>isks; and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contingencies. </a:t>
            </a:r>
            <a:endParaRPr lang="en-US" dirty="0"/>
          </a:p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Business Case Structure</a:t>
            </a:r>
            <a:endParaRPr lang="en-US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16945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7533" y="586615"/>
            <a:ext cx="7555110" cy="25280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Risk is defined as uncertainty that can have </a:t>
            </a:r>
            <a:r>
              <a:rPr lang="en-US" dirty="0" smtClean="0"/>
              <a:t>a positive </a:t>
            </a:r>
            <a:r>
              <a:rPr lang="en-US" dirty="0"/>
              <a:t>or negative outcome</a:t>
            </a:r>
            <a:r>
              <a:rPr lang="en-US" dirty="0" smtClean="0"/>
              <a:t>.</a:t>
            </a:r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If the outcome of a risk is positive, </a:t>
            </a:r>
            <a:r>
              <a:rPr lang="en-US" dirty="0" smtClean="0"/>
              <a:t>the risk </a:t>
            </a:r>
            <a:r>
              <a:rPr lang="en-US" dirty="0"/>
              <a:t>is called </a:t>
            </a:r>
            <a:r>
              <a:rPr lang="en-US" dirty="0" smtClean="0"/>
              <a:t>an opportunity</a:t>
            </a:r>
            <a:r>
              <a:rPr lang="en-US" dirty="0"/>
              <a:t>.</a:t>
            </a:r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If the outcome of a risk is negative, </a:t>
            </a:r>
            <a:r>
              <a:rPr lang="en-US" dirty="0" smtClean="0"/>
              <a:t>the risk </a:t>
            </a:r>
            <a:r>
              <a:rPr lang="en-US" dirty="0"/>
              <a:t>is called </a:t>
            </a:r>
            <a:r>
              <a:rPr lang="en-US" dirty="0" smtClean="0"/>
              <a:t>a threat</a:t>
            </a:r>
            <a:r>
              <a:rPr lang="en-US" dirty="0"/>
              <a:t>.</a:t>
            </a:r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Risk analysis is gathering information about risk exposure. </a:t>
            </a:r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A risk is a possible event that could cause harm or loss, or affect </a:t>
            </a:r>
            <a:br>
              <a:rPr lang="en-US" dirty="0"/>
            </a:br>
            <a:r>
              <a:rPr lang="en-US" dirty="0"/>
              <a:t>the ability to achieve objectives.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Risk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32587" y="3219346"/>
            <a:ext cx="7240904" cy="658674"/>
            <a:chOff x="285529" y="2057394"/>
            <a:chExt cx="7240904" cy="658674"/>
          </a:xfrm>
        </p:grpSpPr>
        <p:grpSp>
          <p:nvGrpSpPr>
            <p:cNvPr id="15" name="Group 14"/>
            <p:cNvGrpSpPr/>
            <p:nvPr/>
          </p:nvGrpSpPr>
          <p:grpSpPr>
            <a:xfrm>
              <a:off x="285529" y="2057394"/>
              <a:ext cx="7240904" cy="658674"/>
              <a:chOff x="388621" y="3176409"/>
              <a:chExt cx="7240904" cy="65867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84804" y="3178603"/>
                <a:ext cx="6944721" cy="6564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5AC6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8621" y="3176409"/>
                <a:ext cx="707974" cy="658674"/>
              </a:xfrm>
              <a:prstGeom prst="ellipse">
                <a:avLst/>
              </a:prstGeom>
              <a:solidFill>
                <a:srgbClr val="5AC6DA"/>
              </a:solidFill>
              <a:ln>
                <a:solidFill>
                  <a:srgbClr val="5AC6DA"/>
                </a:solidFill>
              </a:ln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 smtClean="0">
                    <a:solidFill>
                      <a:prstClr val="white"/>
                    </a:solidFill>
                  </a:rPr>
                  <a:t>!</a:t>
                </a:r>
                <a:endParaRPr lang="en-US" sz="5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118008" y="2167933"/>
              <a:ext cx="621477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The aim of risk management is to reduce the impact </a:t>
              </a:r>
              <a:r>
                <a:rPr lang="en-US" sz="1400" dirty="0" smtClean="0"/>
                <a:t>of a </a:t>
              </a:r>
              <a:r>
                <a:rPr lang="en-US" sz="1400" dirty="0"/>
                <a:t>negative outcome and increase the impact of </a:t>
              </a:r>
              <a:r>
                <a:rPr lang="en-US" sz="1400" dirty="0" smtClean="0"/>
                <a:t>a positive </a:t>
              </a:r>
              <a:r>
                <a:rPr lang="en-US" sz="1400" dirty="0"/>
                <a:t>outcome. 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683930"/>
            <a:ext cx="1066801" cy="25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4" y="586616"/>
            <a:ext cx="4832212" cy="3118609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Automation can have significant impact on the performance of service assets such as management, </a:t>
            </a:r>
            <a:r>
              <a:rPr lang="en-US" dirty="0" err="1"/>
              <a:t>organisation</a:t>
            </a:r>
            <a:r>
              <a:rPr lang="en-US" dirty="0"/>
              <a:t>, people, process, knowledge and information. Automation:</a:t>
            </a:r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provides </a:t>
            </a:r>
            <a:r>
              <a:rPr lang="en-US" dirty="0" smtClean="0"/>
              <a:t>real-time </a:t>
            </a:r>
            <a:r>
              <a:rPr lang="en-US" dirty="0"/>
              <a:t>and historical data for </a:t>
            </a:r>
            <a:r>
              <a:rPr lang="en-US" dirty="0" smtClean="0"/>
              <a:t>analysis.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correlates data from multiple </a:t>
            </a:r>
            <a:r>
              <a:rPr lang="en-US" dirty="0" smtClean="0"/>
              <a:t>devices.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analyses service impact for </a:t>
            </a:r>
            <a:r>
              <a:rPr lang="en-US" dirty="0" err="1"/>
              <a:t>prioritisation</a:t>
            </a:r>
            <a:r>
              <a:rPr lang="en-US" dirty="0"/>
              <a:t> of incidents, </a:t>
            </a:r>
            <a:r>
              <a:rPr lang="en-US" dirty="0" smtClean="0"/>
              <a:t>problems </a:t>
            </a:r>
            <a:r>
              <a:rPr lang="en-US" dirty="0"/>
              <a:t>and change </a:t>
            </a:r>
            <a:r>
              <a:rPr lang="en-US" dirty="0" smtClean="0"/>
              <a:t>tickets.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err="1"/>
              <a:t>optimises</a:t>
            </a:r>
            <a:r>
              <a:rPr lang="en-US" dirty="0"/>
              <a:t> service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Management Technology and Automation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82" y="1569720"/>
            <a:ext cx="2433298" cy="12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756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automation of service processes </a:t>
            </a:r>
            <a:r>
              <a:rPr lang="en-US" dirty="0" smtClean="0"/>
              <a:t>improve </a:t>
            </a:r>
            <a:r>
              <a:rPr lang="en-US" dirty="0"/>
              <a:t>the quality of service, reduce costs and reduce risks by reducing complexity and uncertainty, and by efficiently resolving trade-offs</a:t>
            </a:r>
            <a:r>
              <a:rPr lang="en-US" dirty="0" smtClean="0"/>
              <a:t>. The benefits include: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 (headings)"/>
              </a:rPr>
              <a:t>Automation Benefits</a:t>
            </a:r>
            <a:endParaRPr lang="en-US" dirty="0">
              <a:latin typeface="Calibri (headings)"/>
            </a:endParaRPr>
          </a:p>
        </p:txBody>
      </p:sp>
      <p:sp>
        <p:nvSpPr>
          <p:cNvPr id="10" name="Round Single Corner Rectangle 9"/>
          <p:cNvSpPr/>
          <p:nvPr/>
        </p:nvSpPr>
        <p:spPr>
          <a:xfrm>
            <a:off x="390523" y="1485212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0524" y="148521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2" name="Round Single Corner Rectangle 11"/>
          <p:cNvSpPr/>
          <p:nvPr/>
        </p:nvSpPr>
        <p:spPr>
          <a:xfrm>
            <a:off x="393546" y="1918463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547" y="191846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4" name="Round Single Corner Rectangle 13"/>
          <p:cNvSpPr/>
          <p:nvPr/>
        </p:nvSpPr>
        <p:spPr>
          <a:xfrm>
            <a:off x="390523" y="2351714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4" y="2351714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6" name="Round Single Corner Rectangle 15"/>
          <p:cNvSpPr/>
          <p:nvPr/>
        </p:nvSpPr>
        <p:spPr>
          <a:xfrm>
            <a:off x="393546" y="2784965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3547" y="278496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8" name="Round Single Corner Rectangle 17"/>
          <p:cNvSpPr/>
          <p:nvPr/>
        </p:nvSpPr>
        <p:spPr>
          <a:xfrm>
            <a:off x="390523" y="3218216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524" y="3228287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0" name="Text Placeholder 38"/>
          <p:cNvSpPr txBox="1">
            <a:spLocks/>
          </p:cNvSpPr>
          <p:nvPr/>
        </p:nvSpPr>
        <p:spPr>
          <a:xfrm>
            <a:off x="590549" y="1532837"/>
            <a:ext cx="4970495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and modelling</a:t>
            </a:r>
          </a:p>
        </p:txBody>
      </p:sp>
      <p:sp>
        <p:nvSpPr>
          <p:cNvPr id="21" name="Text Placeholder 38"/>
          <p:cNvSpPr txBox="1">
            <a:spLocks/>
          </p:cNvSpPr>
          <p:nvPr/>
        </p:nvSpPr>
        <p:spPr>
          <a:xfrm>
            <a:off x="593573" y="1966088"/>
            <a:ext cx="2914650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recognition and analysis</a:t>
            </a:r>
          </a:p>
        </p:txBody>
      </p:sp>
      <p:sp>
        <p:nvSpPr>
          <p:cNvPr id="22" name="Text Placeholder 38"/>
          <p:cNvSpPr txBox="1">
            <a:spLocks/>
          </p:cNvSpPr>
          <p:nvPr/>
        </p:nvSpPr>
        <p:spPr>
          <a:xfrm>
            <a:off x="590550" y="2389179"/>
            <a:ext cx="2914650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Detection and monitoring</a:t>
            </a:r>
          </a:p>
        </p:txBody>
      </p:sp>
      <p:sp>
        <p:nvSpPr>
          <p:cNvPr id="23" name="Text Placeholder 38"/>
          <p:cNvSpPr txBox="1">
            <a:spLocks/>
          </p:cNvSpPr>
          <p:nvPr/>
        </p:nvSpPr>
        <p:spPr>
          <a:xfrm>
            <a:off x="593573" y="2823065"/>
            <a:ext cx="4846174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catalogue and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24" name="Text Placeholder 38"/>
          <p:cNvSpPr txBox="1">
            <a:spLocks/>
          </p:cNvSpPr>
          <p:nvPr/>
        </p:nvSpPr>
        <p:spPr>
          <a:xfrm>
            <a:off x="590549" y="3266387"/>
            <a:ext cx="5119785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Classification, </a:t>
            </a:r>
            <a:r>
              <a:rPr lang="en-US" dirty="0" err="1"/>
              <a:t>prioritisation</a:t>
            </a:r>
            <a:r>
              <a:rPr lang="en-US" dirty="0"/>
              <a:t> and routing</a:t>
            </a:r>
          </a:p>
        </p:txBody>
      </p:sp>
    </p:spTree>
    <p:extLst>
      <p:ext uri="{BB962C8B-B14F-4D97-AF65-F5344CB8AC3E}">
        <p14:creationId xmlns:p14="http://schemas.microsoft.com/office/powerpoint/2010/main" val="29092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5"/>
            <a:ext cx="7555110" cy="3447973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dirty="0"/>
              <a:t>The service management tools </a:t>
            </a:r>
            <a:r>
              <a:rPr lang="en-US" dirty="0" smtClean="0"/>
              <a:t>include the following: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Service desk self-help: </a:t>
            </a:r>
            <a:r>
              <a:rPr lang="en-GB" dirty="0" smtClean="0"/>
              <a:t>Offers </a:t>
            </a:r>
            <a:r>
              <a:rPr lang="en-GB" dirty="0"/>
              <a:t>a menu-driven range of self-help and service </a:t>
            </a:r>
            <a:r>
              <a:rPr lang="en-GB" dirty="0" smtClean="0"/>
              <a:t>requests. 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Workflow </a:t>
            </a:r>
            <a:r>
              <a:rPr lang="en-US" dirty="0"/>
              <a:t>or process </a:t>
            </a:r>
            <a:r>
              <a:rPr lang="en-US" dirty="0" smtClean="0"/>
              <a:t>engine: </a:t>
            </a:r>
            <a:r>
              <a:rPr lang="en-GB" dirty="0" smtClean="0"/>
              <a:t>Allows </a:t>
            </a:r>
            <a:r>
              <a:rPr lang="en-GB" dirty="0"/>
              <a:t>responsibilities, activities, timescales, escalation </a:t>
            </a:r>
            <a:r>
              <a:rPr lang="en-GB" dirty="0" smtClean="0"/>
              <a:t>paths, etc. to </a:t>
            </a:r>
            <a:r>
              <a:rPr lang="en-GB" dirty="0"/>
              <a:t>be pre-defined and then automatically </a:t>
            </a:r>
            <a:r>
              <a:rPr lang="en-GB" dirty="0" smtClean="0"/>
              <a:t>managed.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Configuration Management </a:t>
            </a:r>
            <a:r>
              <a:rPr lang="en-US" dirty="0" smtClean="0"/>
              <a:t>System (CMS): Stores </a:t>
            </a:r>
            <a:r>
              <a:rPr lang="en-GB" dirty="0"/>
              <a:t>Configuration </a:t>
            </a:r>
            <a:r>
              <a:rPr lang="en-GB" dirty="0" smtClean="0"/>
              <a:t>Items (CIs), records </a:t>
            </a:r>
            <a:r>
              <a:rPr lang="en-GB" dirty="0"/>
              <a:t>related to incidents, </a:t>
            </a:r>
            <a:r>
              <a:rPr lang="en-GB" dirty="0" smtClean="0"/>
              <a:t>problems and Known Errors (KE). 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deployment: </a:t>
            </a:r>
            <a:r>
              <a:rPr lang="en-GB" dirty="0" smtClean="0"/>
              <a:t>Assists </a:t>
            </a:r>
            <a:r>
              <a:rPr lang="en-GB" dirty="0"/>
              <a:t>in license management and deployment of new software at target </a:t>
            </a:r>
            <a:r>
              <a:rPr lang="en-GB" dirty="0" smtClean="0"/>
              <a:t>locations.</a:t>
            </a:r>
            <a:endParaRPr lang="en-US" dirty="0"/>
          </a:p>
          <a:p>
            <a:pPr marL="227013" indent="-22701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Remote </a:t>
            </a:r>
            <a:r>
              <a:rPr lang="en-US" dirty="0" smtClean="0"/>
              <a:t>control: </a:t>
            </a:r>
            <a:r>
              <a:rPr lang="en-GB" dirty="0" smtClean="0"/>
              <a:t>Allows </a:t>
            </a:r>
            <a:r>
              <a:rPr lang="en-GB" dirty="0"/>
              <a:t>relevant support groups to take control of the user </a:t>
            </a:r>
            <a:r>
              <a:rPr lang="en-GB" dirty="0" smtClean="0"/>
              <a:t>desktops.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36274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Utility and warranty are the two components of service value.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Service assets </a:t>
            </a:r>
            <a:r>
              <a:rPr lang="en-US" dirty="0" smtClean="0"/>
              <a:t>deliver utility of a service and include </a:t>
            </a:r>
            <a:r>
              <a:rPr lang="en-US" dirty="0"/>
              <a:t>resources and </a:t>
            </a:r>
            <a:r>
              <a:rPr lang="en-US" dirty="0" smtClean="0"/>
              <a:t>capabilities.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A </a:t>
            </a:r>
            <a:r>
              <a:rPr lang="en-US" dirty="0"/>
              <a:t>service package provides a detailed description of </a:t>
            </a:r>
            <a:r>
              <a:rPr lang="en-US" dirty="0" smtClean="0"/>
              <a:t>a package </a:t>
            </a:r>
            <a:r>
              <a:rPr lang="en-US" dirty="0"/>
              <a:t>of bundled services available </a:t>
            </a:r>
            <a:r>
              <a:rPr lang="en-US" dirty="0" smtClean="0"/>
              <a:t>for customers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/>
              <a:t>A business case is used as a decision support and planning tool that projects the likely consequences of a business 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dirty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</a:t>
            </a:r>
            <a:r>
              <a:rPr lang="en-US" dirty="0" smtClean="0"/>
              <a:t>lesson: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Service </a:t>
            </a:r>
            <a:r>
              <a:rPr lang="en-US" sz="1600" dirty="0" smtClean="0"/>
              <a:t>Strategy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Lesson </a:t>
            </a:r>
            <a:r>
              <a:rPr lang="en-US" sz="1400" dirty="0" smtClean="0"/>
              <a:t>3—Service Strategy Processes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5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89734" y="589003"/>
            <a:ext cx="5747900" cy="3401325"/>
          </a:xfrm>
        </p:spPr>
        <p:txBody>
          <a:bodyPr/>
          <a:lstStyle/>
          <a:p>
            <a:pPr marL="231775" indent="-231775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Describe the </a:t>
            </a:r>
            <a:r>
              <a:rPr lang="en-US" dirty="0"/>
              <a:t>purpose and </a:t>
            </a:r>
            <a:r>
              <a:rPr lang="en-US" dirty="0" smtClean="0"/>
              <a:t>objective </a:t>
            </a:r>
            <a:r>
              <a:rPr lang="en-US" dirty="0"/>
              <a:t>of </a:t>
            </a:r>
            <a:r>
              <a:rPr lang="en-US" dirty="0" smtClean="0"/>
              <a:t>the different processes </a:t>
            </a:r>
            <a:r>
              <a:rPr lang="en-US" dirty="0"/>
              <a:t>in service strategy</a:t>
            </a:r>
          </a:p>
          <a:p>
            <a:pPr marL="231775" indent="-231775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Describe the </a:t>
            </a:r>
            <a:r>
              <a:rPr lang="en-US" dirty="0"/>
              <a:t>activities involved in </a:t>
            </a:r>
            <a:r>
              <a:rPr lang="en-US" dirty="0" smtClean="0"/>
              <a:t>Service Portfolio Management (SPM) </a:t>
            </a:r>
            <a:r>
              <a:rPr lang="en-US" dirty="0"/>
              <a:t>and financial management for IT services</a:t>
            </a:r>
          </a:p>
          <a:p>
            <a:pPr marL="231775" indent="-231775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dirty="0" smtClean="0"/>
              <a:t>Identify the responsibilities </a:t>
            </a:r>
            <a:r>
              <a:rPr lang="en-US" dirty="0"/>
              <a:t>of </a:t>
            </a:r>
            <a:r>
              <a:rPr lang="en-US" dirty="0" smtClean="0"/>
              <a:t>the Business </a:t>
            </a:r>
            <a:r>
              <a:rPr lang="en-US" dirty="0"/>
              <a:t>Relationship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400" dirty="0"/>
              <a:t>After completing this </a:t>
            </a:r>
            <a:r>
              <a:rPr lang="en-US" sz="1400" dirty="0" smtClean="0"/>
              <a:t>lesson, </a:t>
            </a:r>
            <a:r>
              <a:rPr lang="en-US" sz="1400" dirty="0"/>
              <a:t>you will be able to: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-1" y="93334"/>
            <a:ext cx="7908925" cy="345758"/>
          </a:xfrm>
          <a:prstGeom prst="rect">
            <a:avLst/>
          </a:prstGeom>
        </p:spPr>
        <p:txBody>
          <a:bodyPr/>
          <a:lstStyle>
            <a:lvl1pPr marL="142921" indent="-142921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prstClr val="black"/>
                </a:solidFill>
                <a:latin typeface="Calibri (headings)"/>
              </a:rPr>
              <a:t>Objectives</a:t>
            </a:r>
            <a:endParaRPr lang="en-US" sz="1600" dirty="0">
              <a:solidFill>
                <a:prstClr val="black"/>
              </a:solidFill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05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service strategy </a:t>
            </a:r>
            <a:r>
              <a:rPr lang="en-US" dirty="0"/>
              <a:t>phase provides a defined solution to a business problem.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Strategy—Purpose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" y="950090"/>
            <a:ext cx="7715390" cy="3025966"/>
            <a:chOff x="1" y="950090"/>
            <a:chExt cx="7715390" cy="3025966"/>
          </a:xfrm>
        </p:grpSpPr>
        <p:grpSp>
          <p:nvGrpSpPr>
            <p:cNvPr id="16" name="Group 15"/>
            <p:cNvGrpSpPr/>
            <p:nvPr/>
          </p:nvGrpSpPr>
          <p:grpSpPr>
            <a:xfrm>
              <a:off x="160281" y="950090"/>
              <a:ext cx="7555110" cy="3025966"/>
              <a:chOff x="160279" y="943284"/>
              <a:chExt cx="7555735" cy="314567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7533" y="1697163"/>
                <a:ext cx="1366822" cy="1562038"/>
                <a:chOff x="173974" y="1594588"/>
                <a:chExt cx="1232275" cy="116192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73974" y="1594588"/>
                  <a:ext cx="1232275" cy="566747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73975" y="2155524"/>
                  <a:ext cx="1231097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201" y="1099140"/>
                <a:ext cx="325506" cy="45211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7" y="1768635"/>
                <a:ext cx="517493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5" y="2598504"/>
                <a:ext cx="186450" cy="396567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177530" y="3234095"/>
                <a:ext cx="1365518" cy="807941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206" y="3462124"/>
                <a:ext cx="361710" cy="320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16085" y="1448111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" y="213585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" y="289463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4" y="366641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390274" y="962690"/>
            <a:ext cx="5325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25"/>
              </a:spcBef>
              <a:buSzPct val="80000"/>
            </a:pPr>
            <a:r>
              <a:rPr lang="en-GB" sz="1200" dirty="0" smtClean="0">
                <a:cs typeface="Arial" pitchFamily="34" charset="0"/>
              </a:rPr>
              <a:t>The purpose of the service strategy phase is to </a:t>
            </a:r>
            <a:r>
              <a:rPr lang="en-GB" sz="1200" dirty="0">
                <a:cs typeface="Arial" pitchFamily="34" charset="0"/>
              </a:rPr>
              <a:t>define </a:t>
            </a:r>
            <a:r>
              <a:rPr lang="en-GB" sz="1200" dirty="0" smtClean="0">
                <a:cs typeface="Arial" pitchFamily="34" charset="0"/>
              </a:rPr>
              <a:t>the </a:t>
            </a:r>
            <a:r>
              <a:rPr lang="en-GB" sz="1200" dirty="0">
                <a:cs typeface="Arial" pitchFamily="34" charset="0"/>
              </a:rPr>
              <a:t>perspective, position, plans and patterns that a service provider needs to be able to execute to meet an organisation’s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17917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3894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Demand management </a:t>
            </a:r>
            <a:r>
              <a:rPr lang="en-US" dirty="0" smtClean="0"/>
              <a:t>is </a:t>
            </a:r>
            <a:r>
              <a:rPr lang="en-US" dirty="0"/>
              <a:t>the process of understanding the demands for services and managing them to help customers achieve their business objectives.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Demand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26" y="1344304"/>
            <a:ext cx="7408365" cy="2631752"/>
            <a:chOff x="307026" y="1344304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460976" y="1344304"/>
              <a:ext cx="7254415" cy="2631752"/>
              <a:chOff x="160279" y="943284"/>
              <a:chExt cx="7555735" cy="314567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84344" y="1975357"/>
                <a:ext cx="1344363" cy="2085333"/>
                <a:chOff x="180114" y="1801524"/>
                <a:chExt cx="1212027" cy="155118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80114" y="1801524"/>
                  <a:ext cx="1212027" cy="752875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80114" y="2555610"/>
                  <a:ext cx="1212027" cy="797094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397" y="1099140"/>
                <a:ext cx="306481" cy="46997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87" y="2141234"/>
                <a:ext cx="468731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311" y="3189034"/>
                <a:ext cx="217650" cy="511083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307026" y="1889105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339" y="2746047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282" y="3658927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695074" y="1356442"/>
            <a:ext cx="50203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1683">
              <a:lnSpc>
                <a:spcPct val="150000"/>
              </a:lnSpc>
              <a:spcBef>
                <a:spcPts val="625"/>
              </a:spcBef>
              <a:buSzPct val="80000"/>
            </a:pPr>
            <a:r>
              <a:rPr lang="en-US" sz="1200" dirty="0"/>
              <a:t>The purpose </a:t>
            </a:r>
            <a:r>
              <a:rPr lang="en-US" sz="1200" dirty="0" smtClean="0"/>
              <a:t>of demand management is as follows:</a:t>
            </a:r>
            <a:endParaRPr lang="en-US" sz="1200" dirty="0"/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Understand and influence customer demand for services.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Work with the capacity management to ensure the service provider has capacity to meet its demand. </a:t>
            </a:r>
          </a:p>
        </p:txBody>
      </p:sp>
    </p:spTree>
    <p:extLst>
      <p:ext uri="{BB962C8B-B14F-4D97-AF65-F5344CB8AC3E}">
        <p14:creationId xmlns:p14="http://schemas.microsoft.com/office/powerpoint/2010/main" val="16788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Demand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5" name="Group 4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7536" y="956780"/>
                  <a:ext cx="1351171" cy="3103910"/>
                  <a:chOff x="173976" y="1043853"/>
                  <a:chExt cx="1218165" cy="2308851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582778" y="1246875"/>
              <a:ext cx="5132613" cy="2262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200" dirty="0"/>
                <a:t>The </a:t>
              </a:r>
              <a:r>
                <a:rPr lang="en-US" sz="1200" dirty="0" smtClean="0"/>
                <a:t>objective </a:t>
              </a:r>
              <a:r>
                <a:rPr lang="en-US" sz="1200" dirty="0"/>
                <a:t>of demand management </a:t>
              </a:r>
              <a:r>
                <a:rPr lang="en-US" sz="1200" dirty="0" smtClean="0"/>
                <a:t>is </a:t>
              </a:r>
              <a:r>
                <a:rPr lang="en-US" sz="1200" dirty="0"/>
                <a:t>as follows: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Identify and </a:t>
              </a:r>
              <a:r>
                <a:rPr lang="en-US" sz="1200" dirty="0" err="1"/>
                <a:t>analyse</a:t>
              </a:r>
              <a:r>
                <a:rPr lang="en-US" sz="1200" dirty="0"/>
                <a:t> </a:t>
              </a:r>
              <a:r>
                <a:rPr lang="en-US" sz="1200" dirty="0" smtClean="0"/>
                <a:t>Patterns </a:t>
              </a:r>
              <a:r>
                <a:rPr lang="en-US" sz="1200" dirty="0"/>
                <a:t>of Business Activity (PBA) and User Profiles (UP).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Anticipate and prevent or </a:t>
              </a:r>
              <a:r>
                <a:rPr lang="en-US" sz="1200" dirty="0" smtClean="0"/>
                <a:t>manage </a:t>
              </a:r>
              <a:r>
                <a:rPr lang="en-US" sz="1200" dirty="0"/>
                <a:t>the situations where the demand for a service exceeds the capacity.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Gear the </a:t>
              </a:r>
              <a:r>
                <a:rPr lang="en-US" sz="1200" dirty="0" err="1"/>
                <a:t>utilisation</a:t>
              </a:r>
              <a:r>
                <a:rPr lang="en-US" sz="1200" dirty="0"/>
                <a:t> of resources that deliver services to meet the fluctuating levels of demand for the services.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3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Demand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983" y="830957"/>
            <a:ext cx="7408365" cy="2631752"/>
            <a:chOff x="307026" y="1344304"/>
            <a:chExt cx="7408365" cy="2631752"/>
          </a:xfrm>
        </p:grpSpPr>
        <p:grpSp>
          <p:nvGrpSpPr>
            <p:cNvPr id="5" name="Group 4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7536" y="956780"/>
                  <a:ext cx="1351171" cy="2030707"/>
                  <a:chOff x="173976" y="1043853"/>
                  <a:chExt cx="1218165" cy="1510546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679032" y="1348845"/>
              <a:ext cx="5036359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200" dirty="0"/>
                <a:t>The scope of demand management </a:t>
              </a:r>
              <a:r>
                <a:rPr lang="en-US" sz="1200" dirty="0" smtClean="0"/>
                <a:t>is </a:t>
              </a:r>
              <a:r>
                <a:rPr lang="en-US" sz="1200" dirty="0"/>
                <a:t>as follows: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Identify and </a:t>
              </a:r>
              <a:r>
                <a:rPr lang="en-US" sz="1200" dirty="0" err="1"/>
                <a:t>analyse</a:t>
              </a:r>
              <a:r>
                <a:rPr lang="en-US" sz="1200" dirty="0"/>
                <a:t> the PBA that </a:t>
              </a:r>
              <a:r>
                <a:rPr lang="en-US" sz="1200" dirty="0" smtClean="0"/>
                <a:t>initiates </a:t>
              </a:r>
              <a:r>
                <a:rPr lang="en-US" sz="1200" dirty="0"/>
                <a:t>demand for services.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Identify and </a:t>
              </a:r>
              <a:r>
                <a:rPr lang="en-US" sz="1200" dirty="0" err="1"/>
                <a:t>analyse</a:t>
              </a:r>
              <a:r>
                <a:rPr lang="en-US" sz="1200" dirty="0"/>
                <a:t> how different types of </a:t>
              </a:r>
              <a:r>
                <a:rPr lang="en-US" sz="1200" dirty="0" smtClean="0"/>
                <a:t>users </a:t>
              </a:r>
              <a:r>
                <a:rPr lang="en-US" sz="1200" dirty="0"/>
                <a:t>influence the demand for services.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1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804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primary source of demand for IT services comes from the execution of business process within the </a:t>
            </a:r>
            <a:r>
              <a:rPr lang="en-US" dirty="0" err="1"/>
              <a:t>organisations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Managing Demand for Services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294876" y="3865849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04" y="1326549"/>
            <a:ext cx="5943917" cy="25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5"/>
            <a:ext cx="7535232" cy="34158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PBA and UP (User Profile) play a vital role in designing the service strategy.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PBA and UP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96785" y="1175569"/>
            <a:ext cx="4697000" cy="1396679"/>
            <a:chOff x="1175717" y="1175569"/>
            <a:chExt cx="4697000" cy="1396679"/>
          </a:xfrm>
        </p:grpSpPr>
        <p:sp>
          <p:nvSpPr>
            <p:cNvPr id="7" name="TextBox 6"/>
            <p:cNvSpPr txBox="1"/>
            <p:nvPr/>
          </p:nvSpPr>
          <p:spPr>
            <a:xfrm>
              <a:off x="1175717" y="2287076"/>
              <a:ext cx="1389010" cy="276999"/>
            </a:xfrm>
            <a:prstGeom prst="rect">
              <a:avLst/>
            </a:prstGeom>
            <a:solidFill>
              <a:srgbClr val="F69E66"/>
            </a:solidFill>
            <a:ln>
              <a:solidFill>
                <a:srgbClr val="F69E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UP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3707" y="2295249"/>
              <a:ext cx="1389010" cy="276999"/>
            </a:xfrm>
            <a:prstGeom prst="rect">
              <a:avLst/>
            </a:prstGeom>
            <a:solidFill>
              <a:srgbClr val="F69E66"/>
            </a:solidFill>
            <a:ln>
              <a:solidFill>
                <a:srgbClr val="F69E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PBA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809" y="1314450"/>
              <a:ext cx="1586125" cy="91961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431" y="1175569"/>
              <a:ext cx="1068332" cy="10957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099278" y="2571024"/>
            <a:ext cx="2505456" cy="1197864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 marL="228600" lvl="1" indent="-228600">
              <a:lnSpc>
                <a:spcPct val="120000"/>
              </a:lnSpc>
              <a:buClrTx/>
              <a:buSzPct val="80000"/>
              <a:buFont typeface="Calibri Light" panose="020F0302020204030204" pitchFamily="34" charset="0"/>
              <a:buChar char="●"/>
            </a:pPr>
            <a:r>
              <a:rPr lang="en-GB" sz="1200" dirty="0">
                <a:cs typeface="Arial" pitchFamily="34" charset="0"/>
              </a:rPr>
              <a:t>Pattern of user demand for IT services</a:t>
            </a:r>
          </a:p>
          <a:p>
            <a:pPr marL="228600" lvl="1" indent="-228600">
              <a:lnSpc>
                <a:spcPct val="120000"/>
              </a:lnSpc>
              <a:buClrTx/>
              <a:buSzPct val="80000"/>
              <a:buFont typeface="Calibri Light" panose="020F0302020204030204" pitchFamily="34" charset="0"/>
              <a:buChar char="●"/>
            </a:pPr>
            <a:r>
              <a:rPr lang="en-GB" sz="1200" dirty="0">
                <a:cs typeface="Arial" pitchFamily="34" charset="0"/>
              </a:rPr>
              <a:t>Each user profile includes one or more PBAs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4775" y="2580156"/>
            <a:ext cx="2509372" cy="1200329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 marL="228600" lvl="1" indent="-228600">
              <a:lnSpc>
                <a:spcPct val="120000"/>
              </a:lnSpc>
              <a:buClrTx/>
              <a:buSzPct val="80000"/>
              <a:buFont typeface="Calibri Light" panose="020F0302020204030204" pitchFamily="34" charset="0"/>
              <a:buChar char="●"/>
            </a:pPr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Workload profile of one or more business activities</a:t>
            </a:r>
          </a:p>
          <a:p>
            <a:pPr marL="228600" lvl="1" indent="-228600">
              <a:lnSpc>
                <a:spcPct val="120000"/>
              </a:lnSpc>
              <a:buClrTx/>
              <a:buSzPct val="80000"/>
              <a:buFont typeface="Calibri Light" panose="020F0302020204030204" pitchFamily="34" charset="0"/>
              <a:buChar char="●"/>
            </a:pPr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Varies over time</a:t>
            </a:r>
          </a:p>
          <a:p>
            <a:pPr marL="228600" lvl="1" indent="-228600">
              <a:lnSpc>
                <a:spcPct val="120000"/>
              </a:lnSpc>
              <a:buClrTx/>
              <a:buSzPct val="80000"/>
              <a:buFont typeface="Calibri Light" panose="020F0302020204030204" pitchFamily="34" charset="0"/>
              <a:buChar char="●"/>
            </a:pPr>
            <a:r>
              <a:rPr lang="en-GB" sz="1200" dirty="0">
                <a:latin typeface="Calibri" panose="020F0502020204030204" pitchFamily="34" charset="0"/>
                <a:cs typeface="Arial" pitchFamily="34" charset="0"/>
              </a:rPr>
              <a:t>Represents changing business demands</a:t>
            </a:r>
          </a:p>
        </p:txBody>
      </p:sp>
    </p:spTree>
    <p:extLst>
      <p:ext uri="{BB962C8B-B14F-4D97-AF65-F5344CB8AC3E}">
        <p14:creationId xmlns:p14="http://schemas.microsoft.com/office/powerpoint/2010/main" val="18894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15230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PBA </a:t>
            </a:r>
            <a:r>
              <a:rPr lang="en-US" dirty="0" smtClean="0"/>
              <a:t>defines the dynamics of a business and includes interactions with customers, </a:t>
            </a:r>
            <a:r>
              <a:rPr lang="en-US" dirty="0"/>
              <a:t>suppliers, </a:t>
            </a:r>
            <a:r>
              <a:rPr lang="en-US" dirty="0" smtClean="0"/>
              <a:t>partners </a:t>
            </a:r>
            <a:r>
              <a:rPr lang="en-US" dirty="0"/>
              <a:t>and other stakeholders</a:t>
            </a:r>
            <a:r>
              <a:rPr lang="en-US" dirty="0" smtClean="0"/>
              <a:t>. </a:t>
            </a:r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PBA changes with </a:t>
            </a:r>
            <a:r>
              <a:rPr lang="en-GB" dirty="0"/>
              <a:t>improvements in business, process, people, </a:t>
            </a:r>
            <a:r>
              <a:rPr lang="en-GB" dirty="0" smtClean="0"/>
              <a:t>organisation and so on.</a:t>
            </a:r>
            <a:endParaRPr lang="en-GB" dirty="0"/>
          </a:p>
          <a:p>
            <a:pPr marL="231775" indent="-231775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dirty="0"/>
              <a:t>UPs are based on roles and responsibilities within an </a:t>
            </a:r>
            <a:r>
              <a:rPr lang="en-US" dirty="0" err="1" smtClean="0"/>
              <a:t>organisation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PBA and </a:t>
            </a:r>
            <a:r>
              <a:rPr lang="en-US" dirty="0" smtClean="0">
                <a:latin typeface="Calibri (headings)"/>
              </a:rPr>
              <a:t>UP (contd.)</a:t>
            </a:r>
            <a:endParaRPr lang="en-US" dirty="0">
              <a:latin typeface="Calibri (headings)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2587" y="3272686"/>
            <a:ext cx="7240904" cy="658674"/>
            <a:chOff x="285529" y="2057394"/>
            <a:chExt cx="7240904" cy="658674"/>
          </a:xfrm>
        </p:grpSpPr>
        <p:grpSp>
          <p:nvGrpSpPr>
            <p:cNvPr id="19" name="Group 18"/>
            <p:cNvGrpSpPr/>
            <p:nvPr/>
          </p:nvGrpSpPr>
          <p:grpSpPr>
            <a:xfrm>
              <a:off x="285529" y="2057394"/>
              <a:ext cx="7240904" cy="658674"/>
              <a:chOff x="388621" y="3176409"/>
              <a:chExt cx="7240904" cy="65867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84804" y="3178603"/>
                <a:ext cx="6944721" cy="6564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5AC6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8621" y="3176409"/>
                <a:ext cx="707974" cy="658674"/>
              </a:xfrm>
              <a:prstGeom prst="ellipse">
                <a:avLst/>
              </a:prstGeom>
              <a:solidFill>
                <a:srgbClr val="5AC6DA"/>
              </a:solidFill>
              <a:ln>
                <a:solidFill>
                  <a:srgbClr val="5AC6DA"/>
                </a:solidFill>
              </a:ln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 smtClean="0">
                    <a:solidFill>
                      <a:prstClr val="white"/>
                    </a:solidFill>
                  </a:rPr>
                  <a:t>!</a:t>
                </a:r>
                <a:endParaRPr lang="en-US" sz="5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118008" y="2167933"/>
              <a:ext cx="621477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400" dirty="0"/>
                <a:t>PBA and UP </a:t>
              </a:r>
              <a:r>
                <a:rPr lang="en-GB" sz="1400" dirty="0" smtClean="0"/>
                <a:t>ensure </a:t>
              </a:r>
              <a:r>
                <a:rPr lang="en-GB" sz="1400" dirty="0"/>
                <a:t>a systematic approach to understand and manage demand of the customers. 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13725" y="2242116"/>
            <a:ext cx="4849114" cy="900308"/>
            <a:chOff x="1613725" y="2242116"/>
            <a:chExt cx="4849114" cy="900308"/>
          </a:xfrm>
        </p:grpSpPr>
        <p:sp>
          <p:nvSpPr>
            <p:cNvPr id="7" name="Rectangle 6"/>
            <p:cNvSpPr/>
            <p:nvPr/>
          </p:nvSpPr>
          <p:spPr>
            <a:xfrm>
              <a:off x="1613725" y="2896203"/>
              <a:ext cx="17235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80000"/>
              </a:pPr>
              <a:r>
                <a:rPr lang="en-US" sz="1000" dirty="0" smtClean="0"/>
                <a:t>Internet Service Provider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endCxn id="16" idx="1"/>
            </p:cNvCxnSpPr>
            <p:nvPr/>
          </p:nvCxnSpPr>
          <p:spPr>
            <a:xfrm flipV="1">
              <a:off x="4256154" y="2531585"/>
              <a:ext cx="709546" cy="2793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739318" y="2896203"/>
              <a:ext cx="17235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80000"/>
              </a:pPr>
              <a:r>
                <a:rPr lang="en-US" sz="1000" dirty="0" smtClean="0"/>
                <a:t>User Profile (16 to 20 years)</a:t>
              </a:r>
              <a:endParaRPr lang="en-US" sz="1000" dirty="0"/>
            </a:p>
          </p:txBody>
        </p:sp>
        <p:sp>
          <p:nvSpPr>
            <p:cNvPr id="15" name="Hexagon 14"/>
            <p:cNvSpPr/>
            <p:nvPr/>
          </p:nvSpPr>
          <p:spPr>
            <a:xfrm>
              <a:off x="3031575" y="2288924"/>
              <a:ext cx="1215025" cy="488514"/>
            </a:xfrm>
            <a:prstGeom prst="hexagon">
              <a:avLst/>
            </a:prstGeom>
            <a:solidFill>
              <a:srgbClr val="FBD1B7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PBA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(Downloading during night)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5700" y="2242116"/>
              <a:ext cx="998534" cy="57893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232" y="2262840"/>
              <a:ext cx="1067426" cy="633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0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 </a:t>
            </a:r>
            <a:r>
              <a:rPr lang="en-US" dirty="0" smtClean="0">
                <a:latin typeface="Calibri (headings)"/>
              </a:rPr>
              <a:t>Management—Introduction</a:t>
            </a:r>
            <a:endParaRPr lang="en-US" dirty="0">
              <a:latin typeface="Calibri (headings)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3472447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Service Portfolio </a:t>
            </a:r>
            <a:r>
              <a:rPr lang="en-US" dirty="0" smtClean="0"/>
              <a:t>Management (SPM) </a:t>
            </a:r>
            <a:r>
              <a:rPr lang="en-US" dirty="0"/>
              <a:t>refers to the complete set of services offered by a </a:t>
            </a:r>
            <a:r>
              <a:rPr lang="en-US" dirty="0" smtClean="0"/>
              <a:t>service provider under management across </a:t>
            </a:r>
            <a:r>
              <a:rPr lang="en-US" dirty="0"/>
              <a:t>all customers and market spaces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The </a:t>
            </a:r>
            <a:r>
              <a:rPr lang="en-GB" dirty="0"/>
              <a:t>image depicts the grouping between customers and the service portfolio, supported by an understanding of the market space. </a:t>
            </a:r>
            <a:endParaRPr lang="en-US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292212" y="3872066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35" y="557735"/>
            <a:ext cx="3647590" cy="33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SPM represents the ability and readiness of a service provider to serve customers and market spaces.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0905" y="1175862"/>
            <a:ext cx="7408365" cy="2631752"/>
            <a:chOff x="307025" y="1248052"/>
            <a:chExt cx="7408365" cy="2631752"/>
          </a:xfrm>
        </p:grpSpPr>
        <p:grpSp>
          <p:nvGrpSpPr>
            <p:cNvPr id="13" name="Group 12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84344" y="1975357"/>
                  <a:ext cx="1344363" cy="2085333"/>
                  <a:chOff x="180114" y="1801524"/>
                  <a:chExt cx="1212027" cy="155118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679032" y="1257708"/>
              <a:ext cx="5036358" cy="1985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purpose of SPM </a:t>
              </a:r>
              <a:r>
                <a:rPr lang="en-US" sz="1200" dirty="0" smtClean="0"/>
                <a:t>is as follows:</a:t>
              </a:r>
              <a:endParaRPr lang="en-US" sz="1200" dirty="0"/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</a:t>
              </a:r>
              <a:r>
                <a:rPr lang="en-US" sz="1200" dirty="0" smtClean="0"/>
                <a:t>nsure </a:t>
              </a:r>
              <a:r>
                <a:rPr lang="en-US" sz="1200" dirty="0"/>
                <a:t>the service provider has the right mix of services to </a:t>
              </a:r>
              <a:r>
                <a:rPr lang="en-GB" sz="1200" dirty="0"/>
                <a:t>balance the investment in IT with the ability to meet business </a:t>
              </a:r>
              <a:r>
                <a:rPr lang="en-GB" sz="1200" dirty="0" smtClean="0"/>
                <a:t>outcomes.</a:t>
              </a:r>
              <a:endParaRPr lang="en-US" sz="1200" dirty="0"/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T</a:t>
              </a:r>
              <a:r>
                <a:rPr lang="en-US" sz="1200" dirty="0" smtClean="0"/>
                <a:t>rack </a:t>
              </a:r>
              <a:r>
                <a:rPr lang="en-US" sz="1200" dirty="0"/>
                <a:t>the investment in services throughout their lifecycle.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</a:t>
              </a:r>
              <a:r>
                <a:rPr lang="en-US" sz="1200" dirty="0" smtClean="0"/>
                <a:t>nsure </a:t>
              </a:r>
              <a:r>
                <a:rPr lang="en-US" sz="1200" dirty="0"/>
                <a:t>services are clearly defined and linked to the achievement of business outcomes.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942" y="855020"/>
            <a:ext cx="7408365" cy="2713846"/>
            <a:chOff x="307026" y="1344304"/>
            <a:chExt cx="7408365" cy="2713846"/>
          </a:xfrm>
        </p:grpSpPr>
        <p:grpSp>
          <p:nvGrpSpPr>
            <p:cNvPr id="13" name="Group 12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77536" y="956780"/>
                  <a:ext cx="1351171" cy="3103910"/>
                  <a:chOff x="173976" y="1043853"/>
                  <a:chExt cx="1218165" cy="2308851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470484" y="1365105"/>
              <a:ext cx="5244907" cy="2693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 smtClean="0"/>
                <a:t>The objective of SPM is as follows: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Provide process and mechanisms to enable an </a:t>
              </a:r>
              <a:r>
                <a:rPr lang="en-US" sz="1200" dirty="0" err="1"/>
                <a:t>organisation</a:t>
              </a:r>
              <a:r>
                <a:rPr lang="en-US" sz="1200" dirty="0"/>
                <a:t> to investigate and decide the services to offer.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Maintain the definitive portfolio of services </a:t>
              </a:r>
              <a:r>
                <a:rPr lang="en-US" sz="1200" dirty="0" smtClean="0"/>
                <a:t>provided.</a:t>
              </a:r>
              <a:endParaRPr lang="en-US" sz="1200" dirty="0"/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Provide a mechanism for the </a:t>
              </a:r>
              <a:r>
                <a:rPr lang="en-US" sz="1200" dirty="0" err="1"/>
                <a:t>organisation</a:t>
              </a:r>
              <a:r>
                <a:rPr lang="en-US" sz="1200" dirty="0"/>
                <a:t> to evaluate how services </a:t>
              </a:r>
              <a:r>
                <a:rPr lang="en-US" sz="1200" dirty="0" smtClean="0"/>
                <a:t>achieve </a:t>
              </a:r>
              <a:r>
                <a:rPr lang="en-US" sz="1200" dirty="0"/>
                <a:t>its strategy.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Control the services offered in specific conditions and the level of investment. 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err="1"/>
                <a:t>Analyse</a:t>
              </a:r>
              <a:r>
                <a:rPr lang="en-US" sz="1200" dirty="0"/>
                <a:t> the services that are no longer </a:t>
              </a:r>
              <a:r>
                <a:rPr lang="en-US" sz="1200" dirty="0" smtClean="0"/>
                <a:t>viable.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2857" y="806894"/>
            <a:ext cx="7416991" cy="2631752"/>
            <a:chOff x="307026" y="1344304"/>
            <a:chExt cx="7416991" cy="2631752"/>
          </a:xfrm>
        </p:grpSpPr>
        <p:grpSp>
          <p:nvGrpSpPr>
            <p:cNvPr id="13" name="Group 12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77536" y="956780"/>
                  <a:ext cx="1351171" cy="2030707"/>
                  <a:chOff x="173976" y="1043853"/>
                  <a:chExt cx="1218165" cy="151054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574758" y="1359712"/>
              <a:ext cx="5149259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scope of SPM </a:t>
              </a:r>
              <a:r>
                <a:rPr lang="en-US" sz="1200" dirty="0" smtClean="0"/>
                <a:t>is </a:t>
              </a:r>
              <a:r>
                <a:rPr lang="en-US" sz="1200" dirty="0"/>
                <a:t>as follows:</a:t>
              </a:r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/>
                <a:t>Maintain </a:t>
              </a:r>
              <a:r>
                <a:rPr lang="en-US" sz="1200" dirty="0"/>
                <a:t>accurate information on all services that are planned to </a:t>
              </a:r>
              <a:r>
                <a:rPr lang="en-US" sz="1200" dirty="0" smtClean="0"/>
                <a:t>be delivered, currently delivered </a:t>
              </a:r>
              <a:r>
                <a:rPr lang="en-US" sz="1200" dirty="0"/>
                <a:t>or </a:t>
              </a:r>
              <a:r>
                <a:rPr lang="en-US" sz="1200" dirty="0" smtClean="0"/>
                <a:t>have been withdrawn. </a:t>
              </a:r>
              <a:endParaRPr lang="en-US" sz="1200" dirty="0"/>
            </a:p>
            <a:p>
              <a:pPr marL="228600" indent="-228600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Evaluate the value of services throughout their lifecycle.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5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Strategy—Objective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" y="781648"/>
            <a:ext cx="7715390" cy="3025966"/>
            <a:chOff x="1" y="950090"/>
            <a:chExt cx="7715390" cy="3025966"/>
          </a:xfrm>
        </p:grpSpPr>
        <p:grpSp>
          <p:nvGrpSpPr>
            <p:cNvPr id="35" name="Group 34"/>
            <p:cNvGrpSpPr/>
            <p:nvPr/>
          </p:nvGrpSpPr>
          <p:grpSpPr>
            <a:xfrm>
              <a:off x="160281" y="950090"/>
              <a:ext cx="7555110" cy="3025966"/>
              <a:chOff x="160279" y="943284"/>
              <a:chExt cx="7555735" cy="314567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77534" y="951781"/>
                <a:ext cx="1365515" cy="2307420"/>
                <a:chOff x="173975" y="1040134"/>
                <a:chExt cx="1231097" cy="1716379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73975" y="2155524"/>
                  <a:ext cx="1231097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73977" y="1040134"/>
                  <a:ext cx="1231095" cy="56587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85" y="1099140"/>
                <a:ext cx="294283" cy="408747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7" y="1768635"/>
                <a:ext cx="517493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5" y="2598504"/>
                <a:ext cx="186450" cy="396567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177530" y="3234095"/>
                <a:ext cx="1365518" cy="807941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163" y="3462124"/>
                <a:ext cx="361710" cy="320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14362" y="1440044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" y="213585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" y="289463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14" y="366641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422357" y="781648"/>
            <a:ext cx="529303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1200" dirty="0"/>
              <a:t>The </a:t>
            </a:r>
            <a:r>
              <a:rPr lang="en-US" sz="1200" dirty="0" smtClean="0"/>
              <a:t>objective </a:t>
            </a:r>
            <a:r>
              <a:rPr lang="en-US" sz="1200" dirty="0"/>
              <a:t>of the </a:t>
            </a:r>
            <a:r>
              <a:rPr lang="en-GB" sz="1200" dirty="0"/>
              <a:t>service strategy phase </a:t>
            </a:r>
            <a:r>
              <a:rPr lang="en-US" sz="1200" dirty="0" smtClean="0"/>
              <a:t>is as </a:t>
            </a:r>
            <a:r>
              <a:rPr lang="en-US" sz="1200" dirty="0"/>
              <a:t>follows: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Understand the strategies and identify the services and the customers.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Define value creation and how it is delivered.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Identify opportunities to provide services.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Design a clear service provision model</a:t>
            </a:r>
            <a:r>
              <a:rPr lang="en-US" sz="1200" dirty="0" smtClean="0"/>
              <a:t>.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GB" sz="1200" dirty="0">
                <a:cs typeface="Arial" pitchFamily="34" charset="0"/>
              </a:rPr>
              <a:t>Document and coordinate how service assets are used to deliver services and how to optimise their performance</a:t>
            </a:r>
            <a:r>
              <a:rPr lang="en-GB" sz="1200" dirty="0" smtClean="0">
                <a:cs typeface="Arial" pitchFamily="34" charset="0"/>
              </a:rPr>
              <a:t>.</a:t>
            </a:r>
            <a:endParaRPr lang="en-US" sz="1200" dirty="0"/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Set up processes to define the strategy of the organisation.</a:t>
            </a:r>
          </a:p>
        </p:txBody>
      </p:sp>
    </p:spTree>
    <p:extLst>
      <p:ext uri="{BB962C8B-B14F-4D97-AF65-F5344CB8AC3E}">
        <p14:creationId xmlns:p14="http://schemas.microsoft.com/office/powerpoint/2010/main" val="22730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Portfolio—Components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components </a:t>
            </a:r>
            <a:r>
              <a:rPr lang="en-US" dirty="0" smtClean="0"/>
              <a:t>of service portfolio are service </a:t>
            </a:r>
            <a:r>
              <a:rPr lang="en-US" dirty="0"/>
              <a:t>p</a:t>
            </a:r>
            <a:r>
              <a:rPr lang="en-US" dirty="0" smtClean="0"/>
              <a:t>ipeline</a:t>
            </a:r>
            <a:r>
              <a:rPr lang="en-US" dirty="0"/>
              <a:t>, </a:t>
            </a:r>
            <a:r>
              <a:rPr lang="en-US" dirty="0" smtClean="0"/>
              <a:t>service catalogue </a:t>
            </a:r>
            <a:r>
              <a:rPr lang="en-US" dirty="0"/>
              <a:t>and </a:t>
            </a:r>
            <a:r>
              <a:rPr lang="en-US" dirty="0" smtClean="0"/>
              <a:t>retired services. The image illustrates how these components contribute to services offered by the service providers to the customers.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45059" y="3939931"/>
            <a:ext cx="3319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13" y="1146731"/>
            <a:ext cx="4966699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Portfolio Management—Process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SPM consists </a:t>
            </a:r>
            <a:r>
              <a:rPr lang="en-US" dirty="0"/>
              <a:t>of four main phases of activity. It is a dynamic and on-going process </a:t>
            </a:r>
            <a:r>
              <a:rPr lang="en-US" dirty="0" smtClean="0"/>
              <a:t>set. The image represents the activities that take place in each process.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0" y="1508759"/>
            <a:ext cx="2204887" cy="22212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30800" y="1822938"/>
            <a:ext cx="2508250" cy="734842"/>
          </a:xfrm>
          <a:prstGeom prst="roundRect">
            <a:avLst>
              <a:gd name="adj" fmla="val 7892"/>
            </a:avLst>
          </a:prstGeom>
          <a:solidFill>
            <a:srgbClr val="E2E2E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Involves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maximising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portfolio value,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aligning,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prioritising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balancing supply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demand.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30800" y="2826403"/>
            <a:ext cx="2508250" cy="734842"/>
          </a:xfrm>
          <a:prstGeom prst="roundRect">
            <a:avLst>
              <a:gd name="adj" fmla="val 7892"/>
            </a:avLst>
          </a:prstGeom>
          <a:solidFill>
            <a:srgbClr val="E2E2E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finalising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proposed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portfolio and </a:t>
            </a:r>
            <a:r>
              <a:rPr 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authorising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 and resources.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87308" y="1822938"/>
            <a:ext cx="2508250" cy="734842"/>
          </a:xfrm>
          <a:prstGeom prst="roundRect">
            <a:avLst>
              <a:gd name="adj" fmla="val 7892"/>
            </a:avLst>
          </a:prstGeom>
          <a:solidFill>
            <a:srgbClr val="E2E2E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Involves activities like making inventory services, documenting business cases and validating portfolio data.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7308" y="2826403"/>
            <a:ext cx="2508250" cy="734842"/>
          </a:xfrm>
          <a:prstGeom prst="roundRect">
            <a:avLst>
              <a:gd name="adj" fmla="val 7892"/>
            </a:avLst>
          </a:prstGeom>
          <a:solidFill>
            <a:srgbClr val="E2E2E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Involves communicating decisions, allocating resources and chartering services.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795558" y="1926431"/>
            <a:ext cx="288151" cy="198844"/>
            <a:chOff x="2795558" y="1926431"/>
            <a:chExt cx="288151" cy="19884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5558" y="1926431"/>
              <a:ext cx="2881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2981471" y="2026439"/>
              <a:ext cx="197673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flipH="1">
            <a:off x="4845023" y="1944281"/>
            <a:ext cx="288151" cy="198844"/>
            <a:chOff x="2795558" y="1926431"/>
            <a:chExt cx="288151" cy="19884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795558" y="1926431"/>
              <a:ext cx="2881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2981471" y="2026439"/>
              <a:ext cx="197673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flipH="1" flipV="1">
            <a:off x="4838695" y="3094402"/>
            <a:ext cx="288151" cy="198844"/>
            <a:chOff x="2795558" y="1926431"/>
            <a:chExt cx="288151" cy="198844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2795558" y="1926431"/>
              <a:ext cx="2881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>
              <a:off x="2981471" y="2026439"/>
              <a:ext cx="197673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flipV="1">
            <a:off x="2801698" y="3084871"/>
            <a:ext cx="288151" cy="198844"/>
            <a:chOff x="2795558" y="1926431"/>
            <a:chExt cx="288151" cy="198844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795558" y="1926431"/>
              <a:ext cx="28815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>
              <a:off x="2981471" y="2026439"/>
              <a:ext cx="197673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Financial management provides an understanding of opportunities associated with services in financial terms.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Financial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7026" y="1344304"/>
            <a:ext cx="7408365" cy="2631752"/>
            <a:chOff x="307026" y="1344304"/>
            <a:chExt cx="7408365" cy="2631752"/>
          </a:xfrm>
        </p:grpSpPr>
        <p:grpSp>
          <p:nvGrpSpPr>
            <p:cNvPr id="30" name="Group 29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84344" y="1975357"/>
                  <a:ext cx="1344363" cy="2085333"/>
                  <a:chOff x="180114" y="1801524"/>
                  <a:chExt cx="1212027" cy="155118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574757" y="1353960"/>
              <a:ext cx="5140633" cy="2262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purpose of financial management for IT </a:t>
              </a:r>
              <a:r>
                <a:rPr lang="en-US" sz="1200" dirty="0" smtClean="0"/>
                <a:t>service </a:t>
              </a:r>
              <a:r>
                <a:rPr lang="en-US" sz="1200" dirty="0"/>
                <a:t>process </a:t>
              </a:r>
              <a:r>
                <a:rPr lang="en-US" sz="1200" dirty="0" smtClean="0"/>
                <a:t>is as follows:</a:t>
              </a:r>
              <a:endParaRPr lang="en-US" sz="1200" dirty="0"/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 smtClean="0"/>
                <a:t>Secure </a:t>
              </a:r>
              <a:r>
                <a:rPr lang="en-US" sz="1200" dirty="0"/>
                <a:t>the sufficient level of funding to design, develop and deliver </a:t>
              </a:r>
              <a:r>
                <a:rPr lang="en-US" sz="1200" dirty="0" smtClean="0"/>
                <a:t>services.</a:t>
              </a:r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</a:t>
              </a:r>
              <a:r>
                <a:rPr lang="en-US" sz="1200" dirty="0" smtClean="0"/>
                <a:t>nsure that the </a:t>
              </a:r>
              <a:r>
                <a:rPr lang="en-US" sz="1200" dirty="0"/>
                <a:t>service provider does not commit to services that </a:t>
              </a:r>
              <a:r>
                <a:rPr lang="en-US" sz="1200" dirty="0" smtClean="0"/>
                <a:t>cannot be provided.</a:t>
              </a:r>
              <a:endParaRPr lang="en-US" sz="1200" dirty="0"/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GB" sz="1200" dirty="0">
                  <a:latin typeface="Calibri" panose="020F0502020204030204" pitchFamily="34" charset="0"/>
                  <a:cs typeface="Arial" pitchFamily="34" charset="0"/>
                </a:rPr>
                <a:t>Identify the balance between cost and quality of service, and maintain the balance of supply and demand between the service providers and their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9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Financial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921" y="798873"/>
            <a:ext cx="7408365" cy="2631752"/>
            <a:chOff x="307026" y="1344304"/>
            <a:chExt cx="7408365" cy="2631752"/>
          </a:xfrm>
        </p:grpSpPr>
        <p:grpSp>
          <p:nvGrpSpPr>
            <p:cNvPr id="30" name="Group 29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77536" y="956780"/>
                  <a:ext cx="1351171" cy="3103910"/>
                  <a:chOff x="173976" y="1043853"/>
                  <a:chExt cx="1218165" cy="2308851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622884" y="1344304"/>
              <a:ext cx="5092507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</a:t>
              </a:r>
              <a:r>
                <a:rPr lang="en-US" sz="1200" dirty="0" smtClean="0"/>
                <a:t>objective </a:t>
              </a:r>
              <a:r>
                <a:rPr lang="en-US" sz="1200" dirty="0"/>
                <a:t>of financial management for IT service process </a:t>
              </a:r>
              <a:r>
                <a:rPr lang="en-US" sz="1200" dirty="0" smtClean="0"/>
                <a:t>is </a:t>
              </a:r>
              <a:r>
                <a:rPr lang="en-US" sz="1200" dirty="0"/>
                <a:t>as follows:</a:t>
              </a:r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Define and maintain a framework to identify, manage and communicate the cost of services offered.</a:t>
              </a:r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Assess the financial impact of new or changed strategies on the service provider.</a:t>
              </a:r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Execute the financial policies and practices in the provision of the services</a:t>
              </a:r>
              <a:r>
                <a:rPr lang="en-US" sz="1200" dirty="0" smtClean="0"/>
                <a:t>.</a:t>
              </a:r>
            </a:p>
            <a:p>
              <a:pPr marL="231775" indent="-231775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GB" sz="1200" dirty="0">
                  <a:latin typeface="Calibri" panose="020F0502020204030204" pitchFamily="34" charset="0"/>
                  <a:cs typeface="Arial" pitchFamily="34" charset="0"/>
                </a:rPr>
                <a:t>Engage in accounting for money spent on the creation, delivery and support of services</a:t>
              </a:r>
              <a:r>
                <a:rPr lang="en-GB" sz="1200" dirty="0" smtClean="0">
                  <a:latin typeface="Calibri" panose="020F0502020204030204" pitchFamily="34" charset="0"/>
                  <a:cs typeface="Arial" pitchFamily="34" charset="0"/>
                </a:rPr>
                <a:t>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9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Financial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9005" y="798872"/>
            <a:ext cx="7408365" cy="2631752"/>
            <a:chOff x="307026" y="1344304"/>
            <a:chExt cx="7408365" cy="2631752"/>
          </a:xfrm>
        </p:grpSpPr>
        <p:grpSp>
          <p:nvGrpSpPr>
            <p:cNvPr id="30" name="Group 29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77536" y="956780"/>
                  <a:ext cx="1351171" cy="2030707"/>
                  <a:chOff x="173976" y="1043853"/>
                  <a:chExt cx="1218165" cy="151054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604311" y="1344304"/>
              <a:ext cx="5111080" cy="2139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scope of financial management for IT service process is to </a:t>
              </a:r>
              <a:r>
                <a:rPr lang="en-US" sz="1200" dirty="0" smtClean="0"/>
                <a:t>set:</a:t>
              </a:r>
            </a:p>
            <a:p>
              <a:pPr marL="171450" indent="-171450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/>
                <a:t>financial policies;</a:t>
              </a:r>
            </a:p>
            <a:p>
              <a:pPr marL="171450" indent="-171450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/>
                <a:t>budgeting procedures; </a:t>
              </a:r>
            </a:p>
            <a:p>
              <a:pPr marL="171450" indent="-171450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/>
                <a:t>financial </a:t>
              </a:r>
              <a:r>
                <a:rPr lang="en-US" sz="1200" dirty="0"/>
                <a:t>reporting </a:t>
              </a:r>
              <a:r>
                <a:rPr lang="en-US" sz="1200" dirty="0" smtClean="0"/>
                <a:t>standards; </a:t>
              </a:r>
            </a:p>
            <a:p>
              <a:pPr marL="171450" indent="-171450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/>
                <a:t>accounting practices; </a:t>
              </a:r>
              <a:r>
                <a:rPr lang="en-US" sz="1200" dirty="0"/>
                <a:t>and </a:t>
              </a:r>
              <a:endParaRPr lang="en-US" sz="1200" dirty="0" smtClean="0"/>
            </a:p>
            <a:p>
              <a:pPr marL="171450" indent="-171450" defTabSz="571683">
                <a:lnSpc>
                  <a:spcPct val="150000"/>
                </a:lnSpc>
                <a:spcBef>
                  <a:spcPts val="625"/>
                </a:spcBef>
                <a:buSzPct val="80000"/>
                <a:buFont typeface="Georgia" panose="02040502050405020303" pitchFamily="18" charset="0"/>
                <a:buChar char="●"/>
              </a:pPr>
              <a:r>
                <a:rPr lang="en-US" sz="1200" dirty="0" smtClean="0"/>
                <a:t>revenue </a:t>
              </a:r>
              <a:r>
                <a:rPr lang="en-US" sz="1200" dirty="0"/>
                <a:t>generation or cost recovery rules.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3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8230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The three </a:t>
            </a:r>
            <a:r>
              <a:rPr lang="en-GB" dirty="0"/>
              <a:t>fundamental activities </a:t>
            </a:r>
            <a:r>
              <a:rPr lang="en-GB" dirty="0" smtClean="0"/>
              <a:t>related to </a:t>
            </a:r>
            <a:r>
              <a:rPr lang="en-GB" dirty="0"/>
              <a:t>financial management of IT </a:t>
            </a:r>
            <a:r>
              <a:rPr lang="en-GB" dirty="0" smtClean="0"/>
              <a:t>services are: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Financial Management—Activities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8" y="2181503"/>
            <a:ext cx="711200" cy="8731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54014" y="1048115"/>
            <a:ext cx="4652811" cy="984885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 defTabSz="571683">
              <a:spcBef>
                <a:spcPts val="625"/>
              </a:spcBef>
              <a:buSzPct val="80000"/>
            </a:pPr>
            <a:r>
              <a:rPr lang="en-US" sz="1200" b="1" dirty="0" smtClean="0"/>
              <a:t>Budgeting:</a:t>
            </a:r>
            <a:endParaRPr lang="en-US" sz="1200" b="1" dirty="0"/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Forecasts the requirements for funds to deliver the agreed upon </a:t>
            </a:r>
            <a:r>
              <a:rPr lang="en-US" sz="1200" dirty="0" smtClean="0"/>
              <a:t>services.</a:t>
            </a:r>
            <a:endParaRPr lang="en-US" sz="1200" dirty="0"/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Monitors adherence to the defined budgets.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4014" y="2077661"/>
            <a:ext cx="4652811" cy="984885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>
              <a:buSzPct val="80000"/>
            </a:pPr>
            <a:r>
              <a:rPr lang="en-US" sz="1200" b="1" dirty="0" smtClean="0"/>
              <a:t>Accounting:</a:t>
            </a:r>
            <a:endParaRPr lang="en-US" sz="1200" b="1" dirty="0"/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Enables the IT accounting team </a:t>
            </a:r>
            <a:r>
              <a:rPr lang="en-US" sz="1200" dirty="0" smtClean="0"/>
              <a:t>to </a:t>
            </a:r>
            <a:r>
              <a:rPr lang="en-US" sz="1200" dirty="0"/>
              <a:t>track the money spent. </a:t>
            </a:r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Identifies costs by customer, by service, by activity or other logical </a:t>
            </a:r>
            <a:r>
              <a:rPr lang="en-US" sz="1200" dirty="0" smtClean="0"/>
              <a:t>groupings.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4014" y="3121013"/>
            <a:ext cx="4652811" cy="800219"/>
          </a:xfrm>
          <a:prstGeom prst="rect">
            <a:avLst/>
          </a:prstGeom>
          <a:noFill/>
          <a:ln w="12700">
            <a:solidFill>
              <a:srgbClr val="F69E66"/>
            </a:solidFill>
          </a:ln>
        </p:spPr>
        <p:txBody>
          <a:bodyPr wrap="square" rtlCol="0" anchor="ctr">
            <a:spAutoFit/>
          </a:bodyPr>
          <a:lstStyle/>
          <a:p>
            <a:pPr>
              <a:buSzPct val="80000"/>
            </a:pPr>
            <a:r>
              <a:rPr lang="en-US" sz="1200" b="1" dirty="0" smtClean="0"/>
              <a:t>Charging customers:</a:t>
            </a:r>
            <a:endParaRPr lang="en-US" sz="1200" b="1" dirty="0"/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Establishes pricing policy.</a:t>
            </a:r>
          </a:p>
          <a:p>
            <a:pPr marL="231775" indent="-231775" defTabSz="571683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Requires sound IT accounting </a:t>
            </a:r>
            <a:r>
              <a:rPr lang="en-US" sz="1200" dirty="0" smtClean="0"/>
              <a:t>practices.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1" y="3136504"/>
            <a:ext cx="828293" cy="849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8" y="1120139"/>
            <a:ext cx="906782" cy="8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756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Financial management is a well-established and well-understood part of </a:t>
            </a:r>
            <a:r>
              <a:rPr lang="en-US" dirty="0" smtClean="0"/>
              <a:t>an </a:t>
            </a:r>
            <a:r>
              <a:rPr lang="en-US" dirty="0" err="1" smtClean="0"/>
              <a:t>organisation</a:t>
            </a:r>
            <a:r>
              <a:rPr lang="en-US" dirty="0"/>
              <a:t>. The benefits are as follows: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Financial Management—Benefits</a:t>
            </a:r>
          </a:p>
        </p:txBody>
      </p:sp>
      <p:sp>
        <p:nvSpPr>
          <p:cNvPr id="10" name="Round Single Corner Rectangle 9"/>
          <p:cNvSpPr/>
          <p:nvPr/>
        </p:nvSpPr>
        <p:spPr>
          <a:xfrm>
            <a:off x="390523" y="1485212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0524" y="148521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2" name="Round Single Corner Rectangle 11"/>
          <p:cNvSpPr/>
          <p:nvPr/>
        </p:nvSpPr>
        <p:spPr>
          <a:xfrm>
            <a:off x="393546" y="1918463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547" y="191846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4" name="Round Single Corner Rectangle 13"/>
          <p:cNvSpPr/>
          <p:nvPr/>
        </p:nvSpPr>
        <p:spPr>
          <a:xfrm>
            <a:off x="390523" y="2351714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4" y="2351714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6" name="Round Single Corner Rectangle 15"/>
          <p:cNvSpPr/>
          <p:nvPr/>
        </p:nvSpPr>
        <p:spPr>
          <a:xfrm>
            <a:off x="393546" y="2784965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3547" y="278496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8" name="Round Single Corner Rectangle 17"/>
          <p:cNvSpPr/>
          <p:nvPr/>
        </p:nvSpPr>
        <p:spPr>
          <a:xfrm>
            <a:off x="390523" y="3218216"/>
            <a:ext cx="5400677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524" y="3228287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0" name="Text Placeholder 38"/>
          <p:cNvSpPr txBox="1">
            <a:spLocks/>
          </p:cNvSpPr>
          <p:nvPr/>
        </p:nvSpPr>
        <p:spPr>
          <a:xfrm>
            <a:off x="590549" y="1532837"/>
            <a:ext cx="4970495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Enhanced decision making and increased speed of change</a:t>
            </a:r>
          </a:p>
        </p:txBody>
      </p:sp>
      <p:sp>
        <p:nvSpPr>
          <p:cNvPr id="21" name="Text Placeholder 38"/>
          <p:cNvSpPr txBox="1">
            <a:spLocks/>
          </p:cNvSpPr>
          <p:nvPr/>
        </p:nvSpPr>
        <p:spPr>
          <a:xfrm>
            <a:off x="593573" y="1966088"/>
            <a:ext cx="2914650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SPM and operation control</a:t>
            </a:r>
          </a:p>
        </p:txBody>
      </p:sp>
      <p:sp>
        <p:nvSpPr>
          <p:cNvPr id="22" name="Text Placeholder 38"/>
          <p:cNvSpPr txBox="1">
            <a:spLocks/>
          </p:cNvSpPr>
          <p:nvPr/>
        </p:nvSpPr>
        <p:spPr>
          <a:xfrm>
            <a:off x="590550" y="2389179"/>
            <a:ext cx="2914650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</a:t>
            </a:r>
            <a:r>
              <a:rPr lang="en-US" dirty="0" smtClean="0"/>
              <a:t>compliance and control</a:t>
            </a:r>
            <a:endParaRPr lang="en-US" dirty="0"/>
          </a:p>
        </p:txBody>
      </p:sp>
      <p:sp>
        <p:nvSpPr>
          <p:cNvPr id="23" name="Text Placeholder 38"/>
          <p:cNvSpPr txBox="1">
            <a:spLocks/>
          </p:cNvSpPr>
          <p:nvPr/>
        </p:nvSpPr>
        <p:spPr>
          <a:xfrm>
            <a:off x="593573" y="2823065"/>
            <a:ext cx="4846174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Greater insight and communication of the value created</a:t>
            </a:r>
          </a:p>
        </p:txBody>
      </p:sp>
      <p:sp>
        <p:nvSpPr>
          <p:cNvPr id="24" name="Text Placeholder 38"/>
          <p:cNvSpPr txBox="1">
            <a:spLocks/>
          </p:cNvSpPr>
          <p:nvPr/>
        </p:nvSpPr>
        <p:spPr>
          <a:xfrm>
            <a:off x="590549" y="3266387"/>
            <a:ext cx="5119785" cy="320675"/>
          </a:xfrm>
          <a:prstGeom prst="rect">
            <a:avLst/>
          </a:prstGeom>
        </p:spPr>
        <p:txBody>
          <a:bodyPr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76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604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445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6286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visibility of IT leading to increased perception of IT</a:t>
            </a:r>
          </a:p>
        </p:txBody>
      </p:sp>
    </p:spTree>
    <p:extLst>
      <p:ext uri="{BB962C8B-B14F-4D97-AF65-F5344CB8AC3E}">
        <p14:creationId xmlns:p14="http://schemas.microsoft.com/office/powerpoint/2010/main" val="33549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Which of the following establishes </a:t>
            </a:r>
            <a:r>
              <a:rPr lang="en-US" dirty="0" smtClean="0">
                <a:latin typeface="+mn-lt"/>
              </a:rPr>
              <a:t>a pricing </a:t>
            </a:r>
            <a:r>
              <a:rPr lang="en-US" dirty="0">
                <a:latin typeface="+mn-lt"/>
              </a:rPr>
              <a:t>policy for </a:t>
            </a:r>
            <a:r>
              <a:rPr lang="en-US" dirty="0" smtClean="0">
                <a:latin typeface="+mn-lt"/>
              </a:rPr>
              <a:t>customers against </a:t>
            </a:r>
            <a:r>
              <a:rPr lang="en-US" dirty="0">
                <a:latin typeface="+mn-lt"/>
              </a:rPr>
              <a:t>the services </a:t>
            </a:r>
            <a:r>
              <a:rPr lang="en-US" dirty="0" smtClean="0">
                <a:latin typeface="+mn-lt"/>
              </a:rPr>
              <a:t>delivered?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23949" y="1809634"/>
            <a:ext cx="5480733" cy="277148"/>
          </a:xfrm>
        </p:spPr>
        <p:txBody>
          <a:bodyPr/>
          <a:lstStyle/>
          <a:p>
            <a:r>
              <a:rPr lang="en-US" dirty="0"/>
              <a:t>Charging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29225" y="2161004"/>
            <a:ext cx="5476349" cy="277148"/>
          </a:xfrm>
        </p:spPr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132313" y="2512373"/>
            <a:ext cx="5473783" cy="277148"/>
          </a:xfrm>
        </p:spPr>
        <p:txBody>
          <a:bodyPr/>
          <a:lstStyle/>
          <a:p>
            <a:r>
              <a:rPr lang="en-US" dirty="0" smtClean="0"/>
              <a:t>Cataloguing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30125" y="1458264"/>
            <a:ext cx="5475601" cy="277148"/>
          </a:xfrm>
        </p:spPr>
        <p:txBody>
          <a:bodyPr/>
          <a:lstStyle/>
          <a:p>
            <a:r>
              <a:rPr lang="en-US" dirty="0"/>
              <a:t>Budgeting</a:t>
            </a:r>
          </a:p>
        </p:txBody>
      </p:sp>
    </p:spTree>
    <p:extLst>
      <p:ext uri="{BB962C8B-B14F-4D97-AF65-F5344CB8AC3E}">
        <p14:creationId xmlns:p14="http://schemas.microsoft.com/office/powerpoint/2010/main" val="32885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23949" y="1809634"/>
            <a:ext cx="5480733" cy="277148"/>
          </a:xfrm>
        </p:spPr>
        <p:txBody>
          <a:bodyPr/>
          <a:lstStyle/>
          <a:p>
            <a:r>
              <a:rPr lang="en-US" dirty="0"/>
              <a:t>Charging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29225" y="2161004"/>
            <a:ext cx="5476349" cy="277148"/>
          </a:xfrm>
        </p:spPr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132313" y="2512373"/>
            <a:ext cx="5473783" cy="277148"/>
          </a:xfrm>
        </p:spPr>
        <p:txBody>
          <a:bodyPr/>
          <a:lstStyle/>
          <a:p>
            <a:r>
              <a:rPr lang="en-US" dirty="0" smtClean="0"/>
              <a:t>Cataloguing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30125" y="1458264"/>
            <a:ext cx="5475601" cy="277148"/>
          </a:xfrm>
        </p:spPr>
        <p:txBody>
          <a:bodyPr/>
          <a:lstStyle/>
          <a:p>
            <a:r>
              <a:rPr lang="en-US" dirty="0"/>
              <a:t>Budgeting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Which of the following establishes </a:t>
            </a:r>
            <a:r>
              <a:rPr lang="en-US" dirty="0" smtClean="0">
                <a:latin typeface="+mn-lt"/>
              </a:rPr>
              <a:t>a pricing </a:t>
            </a:r>
            <a:r>
              <a:rPr lang="en-US" dirty="0">
                <a:latin typeface="+mn-lt"/>
              </a:rPr>
              <a:t>policy for </a:t>
            </a:r>
            <a:r>
              <a:rPr lang="en-US" dirty="0" smtClean="0">
                <a:latin typeface="+mn-lt"/>
              </a:rPr>
              <a:t>customers against </a:t>
            </a:r>
            <a:r>
              <a:rPr lang="en-US" dirty="0">
                <a:latin typeface="+mn-lt"/>
              </a:rPr>
              <a:t>the services </a:t>
            </a:r>
            <a:r>
              <a:rPr lang="en-US" dirty="0" smtClean="0">
                <a:latin typeface="+mn-lt"/>
              </a:rPr>
              <a:t>delivered?</a:t>
            </a:r>
            <a:endParaRPr lang="en-US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dirty="0"/>
              <a:t>Answer: </a:t>
            </a:r>
            <a:r>
              <a:rPr lang="en-US" dirty="0" smtClean="0"/>
              <a:t>b.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Charging</a:t>
            </a:r>
            <a:r>
              <a:rPr lang="en-US" dirty="0"/>
              <a:t> </a:t>
            </a:r>
            <a:r>
              <a:rPr lang="en-US" dirty="0" smtClean="0"/>
              <a:t>establishes a </a:t>
            </a:r>
            <a:r>
              <a:rPr lang="en-US" dirty="0"/>
              <a:t>pricing policy for </a:t>
            </a:r>
            <a:r>
              <a:rPr lang="en-US" dirty="0" smtClean="0"/>
              <a:t>customers against the services </a:t>
            </a:r>
            <a:br>
              <a:rPr lang="en-US" dirty="0" smtClean="0"/>
            </a:br>
            <a:r>
              <a:rPr lang="en-US" dirty="0" smtClean="0"/>
              <a:t>delivered.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11278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Business </a:t>
            </a:r>
            <a:r>
              <a:rPr lang="en-GB" dirty="0" smtClean="0"/>
              <a:t>Relationship Management (</a:t>
            </a:r>
            <a:r>
              <a:rPr lang="en-GB" dirty="0"/>
              <a:t>BRM) process ensures that the service provider understands the changing needs of the customer and assists the business in articulating the value of a service.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Relationship </a:t>
            </a:r>
            <a:r>
              <a:rPr lang="en-US" dirty="0" smtClean="0">
                <a:latin typeface="Calibri (headings)"/>
              </a:rPr>
              <a:t>Management—Purpose</a:t>
            </a:r>
            <a:endParaRPr lang="en-US" dirty="0">
              <a:latin typeface="Calibri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7026" y="1344304"/>
            <a:ext cx="7408365" cy="2631752"/>
            <a:chOff x="307026" y="1344304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460976" y="1344304"/>
              <a:ext cx="7254415" cy="2631752"/>
              <a:chOff x="160279" y="943284"/>
              <a:chExt cx="7555735" cy="314567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84344" y="1975357"/>
                <a:ext cx="1344363" cy="2085333"/>
                <a:chOff x="180114" y="1801524"/>
                <a:chExt cx="1212027" cy="155118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80114" y="1801524"/>
                  <a:ext cx="1212027" cy="752875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80114" y="2555610"/>
                  <a:ext cx="1212027" cy="797094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1" name="Rounded Rectangle 20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397" y="1099139"/>
                <a:ext cx="306481" cy="46997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587" y="2141234"/>
                <a:ext cx="468731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311" y="3189034"/>
                <a:ext cx="217650" cy="511083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307026" y="1889105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339" y="2746047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282" y="3658927"/>
              <a:ext cx="1490138" cy="24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19137" y="1355743"/>
            <a:ext cx="49962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1683">
              <a:lnSpc>
                <a:spcPct val="150000"/>
              </a:lnSpc>
              <a:spcBef>
                <a:spcPts val="625"/>
              </a:spcBef>
              <a:buSzPct val="80000"/>
            </a:pPr>
            <a:r>
              <a:rPr lang="en-US" sz="1200" dirty="0"/>
              <a:t>The purpose of the </a:t>
            </a:r>
            <a:r>
              <a:rPr lang="en-US" sz="1200" dirty="0" smtClean="0"/>
              <a:t>BRM process is as follows:</a:t>
            </a:r>
            <a:endParaRPr lang="en-US" sz="1200" dirty="0"/>
          </a:p>
          <a:p>
            <a:pPr marL="231775" indent="-231775" defTabSz="571683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 smtClean="0"/>
              <a:t>Establish </a:t>
            </a:r>
            <a:r>
              <a:rPr lang="en-US" sz="1200" dirty="0"/>
              <a:t>and maintain a </a:t>
            </a:r>
            <a:r>
              <a:rPr lang="en-US" sz="1200" dirty="0" smtClean="0"/>
              <a:t>business </a:t>
            </a:r>
            <a:r>
              <a:rPr lang="en-US" sz="1200" dirty="0"/>
              <a:t>relationship between the service provider and the </a:t>
            </a:r>
            <a:r>
              <a:rPr lang="en-US" sz="1200" dirty="0" smtClean="0"/>
              <a:t>customer.</a:t>
            </a:r>
            <a:endParaRPr lang="en-US" sz="1200" dirty="0"/>
          </a:p>
          <a:p>
            <a:pPr marL="231775" indent="-231775" defTabSz="571683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 smtClean="0"/>
              <a:t>Identify </a:t>
            </a:r>
            <a:r>
              <a:rPr lang="en-US" sz="1200" dirty="0"/>
              <a:t>customer needs and ensure that the service provider meets these </a:t>
            </a:r>
            <a:r>
              <a:rPr lang="en-US" sz="1200" dirty="0" smtClean="0"/>
              <a:t>needs.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76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Strategy—Scope</a:t>
            </a:r>
            <a:endParaRPr lang="en-US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797690"/>
            <a:ext cx="7715390" cy="3025966"/>
            <a:chOff x="1" y="950090"/>
            <a:chExt cx="7715390" cy="3025966"/>
          </a:xfrm>
        </p:grpSpPr>
        <p:grpSp>
          <p:nvGrpSpPr>
            <p:cNvPr id="15" name="Group 14"/>
            <p:cNvGrpSpPr/>
            <p:nvPr/>
          </p:nvGrpSpPr>
          <p:grpSpPr>
            <a:xfrm>
              <a:off x="160281" y="950090"/>
              <a:ext cx="7555110" cy="3025966"/>
              <a:chOff x="160279" y="943284"/>
              <a:chExt cx="7555735" cy="314567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77533" y="951781"/>
                <a:ext cx="1366822" cy="1507290"/>
                <a:chOff x="173974" y="1040134"/>
                <a:chExt cx="1232275" cy="112120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73974" y="1594588"/>
                  <a:ext cx="1232275" cy="566747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73976" y="1040134"/>
                  <a:ext cx="1231096" cy="56587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22" name="Rounded Rectangle 21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85" y="1099140"/>
                <a:ext cx="294283" cy="40874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7" y="1768635"/>
                <a:ext cx="517493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5" y="2598504"/>
                <a:ext cx="186450" cy="396567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177530" y="3234095"/>
                <a:ext cx="1365518" cy="807941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206" y="3462124"/>
                <a:ext cx="361710" cy="320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8557" y="1440044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" y="213585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" y="289463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614" y="366641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46420" y="798821"/>
            <a:ext cx="52689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1200" dirty="0"/>
              <a:t>The service provider should answer the following questions to define the scope of service strategy: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What services should be offered and to whom? 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How to differentiate themselves from competing alternatives? 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How to create value for customers? 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How to capture value for stakeholders? 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sz="1200" dirty="0" smtClean="0"/>
              <a:t>The </a:t>
            </a:r>
            <a:r>
              <a:rPr lang="en-US" sz="1200" dirty="0"/>
              <a:t>scope includes defining a strategy: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to deliver effective services to meet a customer’s business outcome; and</a:t>
            </a:r>
          </a:p>
          <a:p>
            <a:pPr marL="228600" indent="-228600">
              <a:lnSpc>
                <a:spcPct val="150000"/>
              </a:lnSpc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to manage the services provided to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97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Relationship </a:t>
            </a:r>
            <a:r>
              <a:rPr lang="en-US" dirty="0" smtClean="0">
                <a:latin typeface="Calibri (headings)"/>
              </a:rPr>
              <a:t>Management—Objective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984" y="790852"/>
            <a:ext cx="7408366" cy="2631752"/>
            <a:chOff x="307026" y="1344304"/>
            <a:chExt cx="7408366" cy="2631752"/>
          </a:xfrm>
        </p:grpSpPr>
        <p:grpSp>
          <p:nvGrpSpPr>
            <p:cNvPr id="13" name="Group 12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77536" y="956780"/>
                  <a:ext cx="1351171" cy="3103910"/>
                  <a:chOff x="173976" y="1043853"/>
                  <a:chExt cx="1218165" cy="2308851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80114" y="2555610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79032" y="1365105"/>
              <a:ext cx="5036360" cy="2231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1683">
                <a:lnSpc>
                  <a:spcPct val="150000"/>
                </a:lnSpc>
                <a:spcBef>
                  <a:spcPts val="625"/>
                </a:spcBef>
                <a:buSzPct val="80000"/>
              </a:pPr>
              <a:r>
                <a:rPr lang="en-US" sz="1200" dirty="0"/>
                <a:t>The </a:t>
              </a:r>
              <a:r>
                <a:rPr lang="en-US" sz="1200" dirty="0" smtClean="0"/>
                <a:t>objective </a:t>
              </a:r>
              <a:r>
                <a:rPr lang="en-US" sz="1200" dirty="0"/>
                <a:t>of BRM </a:t>
              </a:r>
              <a:r>
                <a:rPr lang="en-US" sz="1200" dirty="0" smtClean="0"/>
                <a:t>is </a:t>
              </a:r>
              <a:r>
                <a:rPr lang="en-US" sz="1200" dirty="0"/>
                <a:t>as follows:</a:t>
              </a:r>
            </a:p>
            <a:p>
              <a:pPr marL="231775" indent="-231775" defTabSz="571683"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Ensure the service provider understands the customer’s perspective of service.</a:t>
              </a:r>
            </a:p>
            <a:p>
              <a:pPr marL="231775" indent="-231775" defTabSz="571683"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Establish and maintain a constructive relationship between the service provider and the customer.</a:t>
              </a:r>
            </a:p>
            <a:p>
              <a:pPr marL="231775" indent="-231775" defTabSz="571683"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Identify changes to the customer environment.</a:t>
              </a:r>
            </a:p>
            <a:p>
              <a:pPr marL="231775" indent="-231775" defTabSz="571683"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Establish and articulate business requirements for new services or changes to existing services.</a:t>
              </a:r>
            </a:p>
            <a:p>
              <a:pPr marL="231775" indent="-231775" defTabSz="571683">
                <a:spcBef>
                  <a:spcPts val="6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Establish formal complaints and escalation processes for the customer.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Relationship </a:t>
            </a:r>
            <a:r>
              <a:rPr lang="en-US" dirty="0" smtClean="0">
                <a:latin typeface="Calibri (headings)"/>
              </a:rPr>
              <a:t>Management—Scope</a:t>
            </a:r>
            <a:endParaRPr lang="en-US" dirty="0">
              <a:latin typeface="Calibri (headings)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921" y="814915"/>
            <a:ext cx="7408365" cy="2873613"/>
            <a:chOff x="307026" y="1344304"/>
            <a:chExt cx="7408365" cy="2873613"/>
          </a:xfrm>
        </p:grpSpPr>
        <p:grpSp>
          <p:nvGrpSpPr>
            <p:cNvPr id="13" name="Group 12"/>
            <p:cNvGrpSpPr/>
            <p:nvPr/>
          </p:nvGrpSpPr>
          <p:grpSpPr>
            <a:xfrm>
              <a:off x="307026" y="1344304"/>
              <a:ext cx="7408365" cy="2631752"/>
              <a:chOff x="307026" y="1344304"/>
              <a:chExt cx="7408365" cy="26317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77536" y="956780"/>
                  <a:ext cx="1351171" cy="2030707"/>
                  <a:chOff x="173976" y="1043853"/>
                  <a:chExt cx="1218165" cy="151054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95074" y="1355595"/>
              <a:ext cx="5020317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200" dirty="0"/>
                <a:t>The scope </a:t>
              </a:r>
              <a:r>
                <a:rPr lang="en-US" sz="1200" dirty="0" smtClean="0"/>
                <a:t>includes </a:t>
              </a:r>
              <a:r>
                <a:rPr lang="en-US" sz="1200" dirty="0"/>
                <a:t>understanding and communicating:</a:t>
              </a:r>
            </a:p>
            <a:p>
              <a:pPr marL="228600" indent="-228600" defTabSz="571683">
                <a:lnSpc>
                  <a:spcPct val="150000"/>
                </a:lnSpc>
                <a:spcBef>
                  <a:spcPts val="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business outcomes that the customer wants to achieve.</a:t>
              </a:r>
            </a:p>
            <a:p>
              <a:pPr marL="228600" indent="-228600" defTabSz="571683">
                <a:lnSpc>
                  <a:spcPct val="150000"/>
                </a:lnSpc>
                <a:spcBef>
                  <a:spcPts val="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services that are currently offered to the customer.</a:t>
              </a:r>
            </a:p>
            <a:p>
              <a:pPr marL="228600" indent="-228600" defTabSz="571683">
                <a:lnSpc>
                  <a:spcPct val="150000"/>
                </a:lnSpc>
                <a:spcBef>
                  <a:spcPts val="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technology trends that could impact current services and the customer, and the nature of the potential impact.</a:t>
              </a:r>
            </a:p>
            <a:p>
              <a:pPr marL="228600" indent="-228600" defTabSz="571683">
                <a:lnSpc>
                  <a:spcPct val="150000"/>
                </a:lnSpc>
                <a:spcBef>
                  <a:spcPts val="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levels of customer satisfaction, and what action plans are put in place to deal with the causes of dissatisfaction.</a:t>
              </a:r>
            </a:p>
            <a:p>
              <a:pPr marL="228600" indent="-228600" defTabSz="571683">
                <a:lnSpc>
                  <a:spcPct val="150000"/>
                </a:lnSpc>
                <a:spcBef>
                  <a:spcPts val="25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ways to </a:t>
              </a:r>
              <a:r>
                <a:rPr lang="en-US" sz="1200" dirty="0" err="1"/>
                <a:t>optimise</a:t>
              </a:r>
              <a:r>
                <a:rPr lang="en-US" sz="1200" dirty="0"/>
                <a:t> services for the future.</a:t>
              </a:r>
            </a:p>
            <a:p>
              <a:pPr marL="228600" indent="-228600">
                <a:lnSpc>
                  <a:spcPct val="150000"/>
                </a:lnSpc>
                <a:spcBef>
                  <a:spcPts val="25"/>
                </a:spcBef>
                <a:buSzPct val="80000"/>
              </a:pPr>
              <a:endParaRPr lang="en-US" sz="1200" dirty="0"/>
            </a:p>
            <a:p>
              <a:pPr marL="228600" indent="-228600">
                <a:lnSpc>
                  <a:spcPct val="150000"/>
                </a:lnSpc>
                <a:spcBef>
                  <a:spcPts val="25"/>
                </a:spcBef>
                <a:buSzPct val="80000"/>
              </a:pP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9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5518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two main activities of BRM are b</a:t>
            </a:r>
            <a:r>
              <a:rPr lang="en-US" dirty="0" smtClean="0"/>
              <a:t>eing </a:t>
            </a:r>
            <a:r>
              <a:rPr lang="en-US" dirty="0"/>
              <a:t>the voice of the service provider to the </a:t>
            </a:r>
            <a:r>
              <a:rPr lang="en-US" dirty="0" smtClean="0"/>
              <a:t>customer and vice versa.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BRM—</a:t>
            </a:r>
            <a:r>
              <a:rPr lang="en-US" dirty="0" smtClean="0">
                <a:latin typeface="Calibri (headings)"/>
              </a:rPr>
              <a:t>External </a:t>
            </a:r>
            <a:r>
              <a:rPr lang="en-US" dirty="0">
                <a:latin typeface="Calibri (headings)"/>
              </a:rPr>
              <a:t>and Internal Service Providers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6016" y="1402167"/>
            <a:ext cx="5536893" cy="2649017"/>
            <a:chOff x="1186016" y="1161535"/>
            <a:chExt cx="5536893" cy="2649017"/>
          </a:xfrm>
        </p:grpSpPr>
        <p:grpSp>
          <p:nvGrpSpPr>
            <p:cNvPr id="9" name="Group 8"/>
            <p:cNvGrpSpPr/>
            <p:nvPr/>
          </p:nvGrpSpPr>
          <p:grpSpPr>
            <a:xfrm>
              <a:off x="1186016" y="1161535"/>
              <a:ext cx="5536893" cy="2649017"/>
              <a:chOff x="1351341" y="1140344"/>
              <a:chExt cx="3437911" cy="1863758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351341" y="1140344"/>
                <a:ext cx="1606500" cy="333407"/>
              </a:xfrm>
              <a:custGeom>
                <a:avLst/>
                <a:gdLst>
                  <a:gd name="connsiteX0" fmla="*/ 0 w 1606500"/>
                  <a:gd name="connsiteY0" fmla="*/ 0 h 613912"/>
                  <a:gd name="connsiteX1" fmla="*/ 1606500 w 1606500"/>
                  <a:gd name="connsiteY1" fmla="*/ 0 h 613912"/>
                  <a:gd name="connsiteX2" fmla="*/ 1606500 w 1606500"/>
                  <a:gd name="connsiteY2" fmla="*/ 613912 h 613912"/>
                  <a:gd name="connsiteX3" fmla="*/ 0 w 1606500"/>
                  <a:gd name="connsiteY3" fmla="*/ 613912 h 613912"/>
                  <a:gd name="connsiteX4" fmla="*/ 0 w 1606500"/>
                  <a:gd name="connsiteY4" fmla="*/ 0 h 61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6500" h="613912">
                    <a:moveTo>
                      <a:pt x="0" y="0"/>
                    </a:moveTo>
                    <a:lnTo>
                      <a:pt x="1606500" y="0"/>
                    </a:lnTo>
                    <a:lnTo>
                      <a:pt x="1606500" y="613912"/>
                    </a:lnTo>
                    <a:lnTo>
                      <a:pt x="0" y="613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E5F4"/>
              </a:solidFill>
              <a:ln>
                <a:solidFill>
                  <a:srgbClr val="61B4DF"/>
                </a:solidFill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External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Service Providers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351341" y="1473751"/>
                <a:ext cx="1606500" cy="1530351"/>
              </a:xfrm>
              <a:custGeom>
                <a:avLst/>
                <a:gdLst>
                  <a:gd name="connsiteX0" fmla="*/ 0 w 1606500"/>
                  <a:gd name="connsiteY0" fmla="*/ 0 h 746639"/>
                  <a:gd name="connsiteX1" fmla="*/ 1606500 w 1606500"/>
                  <a:gd name="connsiteY1" fmla="*/ 0 h 746639"/>
                  <a:gd name="connsiteX2" fmla="*/ 1606500 w 1606500"/>
                  <a:gd name="connsiteY2" fmla="*/ 746639 h 746639"/>
                  <a:gd name="connsiteX3" fmla="*/ 0 w 1606500"/>
                  <a:gd name="connsiteY3" fmla="*/ 746639 h 746639"/>
                  <a:gd name="connsiteX4" fmla="*/ 0 w 1606500"/>
                  <a:gd name="connsiteY4" fmla="*/ 0 h 7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6500" h="746639">
                    <a:moveTo>
                      <a:pt x="0" y="0"/>
                    </a:moveTo>
                    <a:lnTo>
                      <a:pt x="1606500" y="0"/>
                    </a:lnTo>
                    <a:lnTo>
                      <a:pt x="1606500" y="746639"/>
                    </a:lnTo>
                    <a:lnTo>
                      <a:pt x="0" y="746639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61B4DF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90678" tIns="90678" rIns="120904" bIns="136017" numCol="1" spcCol="1270" anchor="t" anchorCtr="0">
                <a:noAutofit/>
              </a:bodyPr>
              <a:lstStyle/>
              <a:p>
                <a:pPr marL="0" lvl="1" defTabSz="75565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200" dirty="0"/>
                  <a:t>BRM is executed by a separate and dedicated function of BRMs or account managers </a:t>
                </a:r>
                <a:r>
                  <a:rPr lang="en-US" sz="1200" dirty="0" smtClean="0"/>
                  <a:t>– </a:t>
                </a:r>
                <a:r>
                  <a:rPr lang="en-US" sz="1200" dirty="0"/>
                  <a:t>each one dedicated to a </a:t>
                </a:r>
                <a:r>
                  <a:rPr lang="en-US" sz="1200" dirty="0" smtClean="0"/>
                  <a:t>customer.</a:t>
                </a:r>
                <a:endParaRPr lang="en-US" sz="1200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182752" y="1140344"/>
                <a:ext cx="1606500" cy="333407"/>
              </a:xfrm>
              <a:custGeom>
                <a:avLst/>
                <a:gdLst>
                  <a:gd name="connsiteX0" fmla="*/ 0 w 1606500"/>
                  <a:gd name="connsiteY0" fmla="*/ 0 h 613912"/>
                  <a:gd name="connsiteX1" fmla="*/ 1606500 w 1606500"/>
                  <a:gd name="connsiteY1" fmla="*/ 0 h 613912"/>
                  <a:gd name="connsiteX2" fmla="*/ 1606500 w 1606500"/>
                  <a:gd name="connsiteY2" fmla="*/ 613912 h 613912"/>
                  <a:gd name="connsiteX3" fmla="*/ 0 w 1606500"/>
                  <a:gd name="connsiteY3" fmla="*/ 613912 h 613912"/>
                  <a:gd name="connsiteX4" fmla="*/ 0 w 1606500"/>
                  <a:gd name="connsiteY4" fmla="*/ 0 h 613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6500" h="613912">
                    <a:moveTo>
                      <a:pt x="0" y="0"/>
                    </a:moveTo>
                    <a:lnTo>
                      <a:pt x="1606500" y="0"/>
                    </a:lnTo>
                    <a:lnTo>
                      <a:pt x="1606500" y="613912"/>
                    </a:lnTo>
                    <a:lnTo>
                      <a:pt x="0" y="613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D1B7"/>
              </a:solidFill>
              <a:ln>
                <a:solidFill>
                  <a:srgbClr val="F69E66"/>
                </a:solidFill>
              </a:ln>
            </p:spPr>
            <p:style>
              <a:lnRef idx="2">
                <a:scrgbClr r="0" g="0" b="0"/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Internal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Service Providers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82752" y="1473751"/>
                <a:ext cx="1606500" cy="1530351"/>
              </a:xfrm>
              <a:custGeom>
                <a:avLst/>
                <a:gdLst>
                  <a:gd name="connsiteX0" fmla="*/ 0 w 1606500"/>
                  <a:gd name="connsiteY0" fmla="*/ 0 h 746639"/>
                  <a:gd name="connsiteX1" fmla="*/ 1606500 w 1606500"/>
                  <a:gd name="connsiteY1" fmla="*/ 0 h 746639"/>
                  <a:gd name="connsiteX2" fmla="*/ 1606500 w 1606500"/>
                  <a:gd name="connsiteY2" fmla="*/ 746639 h 746639"/>
                  <a:gd name="connsiteX3" fmla="*/ 0 w 1606500"/>
                  <a:gd name="connsiteY3" fmla="*/ 746639 h 746639"/>
                  <a:gd name="connsiteX4" fmla="*/ 0 w 1606500"/>
                  <a:gd name="connsiteY4" fmla="*/ 0 h 74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6500" h="746639">
                    <a:moveTo>
                      <a:pt x="0" y="0"/>
                    </a:moveTo>
                    <a:lnTo>
                      <a:pt x="1606500" y="0"/>
                    </a:lnTo>
                    <a:lnTo>
                      <a:pt x="1606500" y="746639"/>
                    </a:lnTo>
                    <a:lnTo>
                      <a:pt x="0" y="746639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F69E6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90678" tIns="90678" rIns="120904" bIns="136017" numCol="1" spcCol="1270" anchor="t" anchorCtr="0">
                <a:no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US" sz="1200" dirty="0"/>
                  <a:t>BRM is executed between a senior representative from IT and senior managers from the business </a:t>
                </a:r>
                <a:r>
                  <a:rPr lang="en-US" sz="1200" dirty="0" smtClean="0"/>
                  <a:t>units.</a:t>
                </a:r>
                <a:endParaRPr lang="en-US" sz="1200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363" y="2929566"/>
              <a:ext cx="1682468" cy="7904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263" y="2943225"/>
              <a:ext cx="927426" cy="861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5373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Following are the responsibilities of </a:t>
            </a:r>
            <a:r>
              <a:rPr lang="en-US" dirty="0"/>
              <a:t>the </a:t>
            </a:r>
            <a:r>
              <a:rPr lang="en-US" dirty="0" smtClean="0"/>
              <a:t>Business Relationship Manager: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Business Relationship Manager—Responsibilities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4338" y="1339687"/>
            <a:ext cx="6943726" cy="2196247"/>
            <a:chOff x="494338" y="1339687"/>
            <a:chExt cx="6943726" cy="2196247"/>
          </a:xfrm>
        </p:grpSpPr>
        <p:sp>
          <p:nvSpPr>
            <p:cNvPr id="5" name="Freeform 4"/>
            <p:cNvSpPr/>
            <p:nvPr/>
          </p:nvSpPr>
          <p:spPr>
            <a:xfrm>
              <a:off x="5181641" y="1339687"/>
              <a:ext cx="1854200" cy="838199"/>
            </a:xfrm>
            <a:custGeom>
              <a:avLst/>
              <a:gdLst>
                <a:gd name="connsiteX0" fmla="*/ 0 w 649045"/>
                <a:gd name="connsiteY0" fmla="*/ 0 h 516377"/>
                <a:gd name="connsiteX1" fmla="*/ 649045 w 649045"/>
                <a:gd name="connsiteY1" fmla="*/ 0 h 516377"/>
                <a:gd name="connsiteX2" fmla="*/ 649045 w 649045"/>
                <a:gd name="connsiteY2" fmla="*/ 516377 h 516377"/>
                <a:gd name="connsiteX3" fmla="*/ 0 w 649045"/>
                <a:gd name="connsiteY3" fmla="*/ 516377 h 516377"/>
                <a:gd name="connsiteX4" fmla="*/ 0 w 649045"/>
                <a:gd name="connsiteY4" fmla="*/ 0 h 51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045" h="516377">
                  <a:moveTo>
                    <a:pt x="0" y="0"/>
                  </a:moveTo>
                  <a:lnTo>
                    <a:pt x="649045" y="0"/>
                  </a:lnTo>
                  <a:lnTo>
                    <a:pt x="649045" y="516377"/>
                  </a:lnTo>
                  <a:lnTo>
                    <a:pt x="0" y="516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D7D3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dirty="0"/>
                <a:t>Maintains the relationship with </a:t>
              </a:r>
              <a:r>
                <a:rPr lang="en-GB" sz="1100" dirty="0" smtClean="0"/>
                <a:t>customers and </a:t>
              </a:r>
              <a:r>
                <a:rPr lang="en-US" sz="1100" dirty="0" smtClean="0"/>
                <a:t>acts </a:t>
              </a:r>
              <a:r>
                <a:rPr lang="en-US" sz="1100" dirty="0"/>
                <a:t>as a representative </a:t>
              </a:r>
              <a:r>
                <a:rPr lang="en-US" sz="1100" dirty="0" smtClean="0"/>
                <a:t>for </a:t>
              </a:r>
              <a:r>
                <a:rPr lang="en-US" sz="1100" dirty="0"/>
                <a:t>the customer and the service </a:t>
              </a:r>
              <a:r>
                <a:rPr lang="en-US" sz="1100" dirty="0" smtClean="0"/>
                <a:t>provider.</a:t>
              </a:r>
              <a:endParaRPr lang="en-US" sz="11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119" y="1339687"/>
              <a:ext cx="1854200" cy="838199"/>
            </a:xfrm>
            <a:custGeom>
              <a:avLst/>
              <a:gdLst>
                <a:gd name="connsiteX0" fmla="*/ 0 w 649045"/>
                <a:gd name="connsiteY0" fmla="*/ 0 h 516377"/>
                <a:gd name="connsiteX1" fmla="*/ 649045 w 649045"/>
                <a:gd name="connsiteY1" fmla="*/ 0 h 516377"/>
                <a:gd name="connsiteX2" fmla="*/ 649045 w 649045"/>
                <a:gd name="connsiteY2" fmla="*/ 516377 h 516377"/>
                <a:gd name="connsiteX3" fmla="*/ 0 w 649045"/>
                <a:gd name="connsiteY3" fmla="*/ 516377 h 516377"/>
                <a:gd name="connsiteX4" fmla="*/ 0 w 649045"/>
                <a:gd name="connsiteY4" fmla="*/ 0 h 51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045" h="516377">
                  <a:moveTo>
                    <a:pt x="0" y="0"/>
                  </a:moveTo>
                  <a:lnTo>
                    <a:pt x="649045" y="0"/>
                  </a:lnTo>
                  <a:lnTo>
                    <a:pt x="649045" y="516377"/>
                  </a:lnTo>
                  <a:lnTo>
                    <a:pt x="0" y="516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D7D3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/>
              <a:r>
                <a:rPr lang="en-GB" sz="1100" dirty="0"/>
                <a:t>Documents </a:t>
              </a:r>
              <a:r>
                <a:rPr lang="en-GB" sz="1100" dirty="0" smtClean="0"/>
                <a:t>customer </a:t>
              </a:r>
              <a:r>
                <a:rPr lang="en-GB" sz="1100" dirty="0"/>
                <a:t>complaints and </a:t>
              </a:r>
              <a:r>
                <a:rPr lang="en-US" sz="1100" dirty="0"/>
                <a:t>instigates corrective </a:t>
              </a:r>
              <a:r>
                <a:rPr lang="en-US" sz="1100" dirty="0" smtClean="0"/>
                <a:t>action.</a:t>
              </a:r>
              <a:endParaRPr lang="en-US" sz="11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94338" y="2614448"/>
              <a:ext cx="1854200" cy="838199"/>
            </a:xfrm>
            <a:custGeom>
              <a:avLst/>
              <a:gdLst>
                <a:gd name="connsiteX0" fmla="*/ 0 w 649045"/>
                <a:gd name="connsiteY0" fmla="*/ 0 h 516377"/>
                <a:gd name="connsiteX1" fmla="*/ 649045 w 649045"/>
                <a:gd name="connsiteY1" fmla="*/ 0 h 516377"/>
                <a:gd name="connsiteX2" fmla="*/ 649045 w 649045"/>
                <a:gd name="connsiteY2" fmla="*/ 516377 h 516377"/>
                <a:gd name="connsiteX3" fmla="*/ 0 w 649045"/>
                <a:gd name="connsiteY3" fmla="*/ 516377 h 516377"/>
                <a:gd name="connsiteX4" fmla="*/ 0 w 649045"/>
                <a:gd name="connsiteY4" fmla="*/ 0 h 51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045" h="516377">
                  <a:moveTo>
                    <a:pt x="0" y="0"/>
                  </a:moveTo>
                  <a:lnTo>
                    <a:pt x="649045" y="0"/>
                  </a:lnTo>
                  <a:lnTo>
                    <a:pt x="649045" y="516377"/>
                  </a:lnTo>
                  <a:lnTo>
                    <a:pt x="0" y="516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D7D3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dirty="0" smtClean="0">
                  <a:solidFill>
                    <a:schemeClr val="tx1"/>
                  </a:solidFill>
                </a:rPr>
                <a:t>Assists </a:t>
              </a:r>
              <a:r>
                <a:rPr lang="en-GB" sz="1100" dirty="0">
                  <a:solidFill>
                    <a:schemeClr val="tx1"/>
                  </a:solidFill>
                </a:rPr>
                <a:t>the </a:t>
              </a:r>
              <a:r>
                <a:rPr lang="en-GB" sz="1100" dirty="0" smtClean="0">
                  <a:solidFill>
                    <a:schemeClr val="tx1"/>
                  </a:solidFill>
                </a:rPr>
                <a:t>Service Level Manager in creating </a:t>
              </a:r>
              <a:r>
                <a:rPr lang="en-GB" sz="1100" dirty="0">
                  <a:solidFill>
                    <a:schemeClr val="tx1"/>
                  </a:solidFill>
                </a:rPr>
                <a:t>a seamless conduit from customer to service </a:t>
              </a:r>
              <a:r>
                <a:rPr lang="en-GB" sz="1100" dirty="0" smtClean="0">
                  <a:solidFill>
                    <a:schemeClr val="tx1"/>
                  </a:solidFill>
                </a:rPr>
                <a:t>provider.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583864" y="2614448"/>
              <a:ext cx="1854200" cy="838199"/>
            </a:xfrm>
            <a:custGeom>
              <a:avLst/>
              <a:gdLst>
                <a:gd name="connsiteX0" fmla="*/ 0 w 649045"/>
                <a:gd name="connsiteY0" fmla="*/ 0 h 516377"/>
                <a:gd name="connsiteX1" fmla="*/ 649045 w 649045"/>
                <a:gd name="connsiteY1" fmla="*/ 0 h 516377"/>
                <a:gd name="connsiteX2" fmla="*/ 649045 w 649045"/>
                <a:gd name="connsiteY2" fmla="*/ 516377 h 516377"/>
                <a:gd name="connsiteX3" fmla="*/ 0 w 649045"/>
                <a:gd name="connsiteY3" fmla="*/ 516377 h 516377"/>
                <a:gd name="connsiteX4" fmla="*/ 0 w 649045"/>
                <a:gd name="connsiteY4" fmla="*/ 0 h 51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045" h="516377">
                  <a:moveTo>
                    <a:pt x="0" y="0"/>
                  </a:moveTo>
                  <a:lnTo>
                    <a:pt x="649045" y="0"/>
                  </a:lnTo>
                  <a:lnTo>
                    <a:pt x="649045" y="516377"/>
                  </a:lnTo>
                  <a:lnTo>
                    <a:pt x="0" y="516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D7D3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/>
              <a:r>
                <a:rPr lang="en-GB" sz="1100" dirty="0"/>
                <a:t>Works with other service management processes and functions for information </a:t>
              </a:r>
              <a:r>
                <a:rPr lang="en-GB" sz="1100" dirty="0" smtClean="0"/>
                <a:t>gathering.</a:t>
              </a:r>
              <a:endParaRPr lang="en-US" sz="11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82" y="1871668"/>
              <a:ext cx="2992438" cy="1664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6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/>
              <a:t>Demand management </a:t>
            </a:r>
            <a:r>
              <a:rPr lang="en-US" dirty="0" smtClean="0"/>
              <a:t>helps to understand </a:t>
            </a:r>
            <a:r>
              <a:rPr lang="en-US" dirty="0"/>
              <a:t>the demands for services and </a:t>
            </a:r>
            <a:r>
              <a:rPr lang="en-US" dirty="0" smtClean="0"/>
              <a:t>manage </a:t>
            </a:r>
            <a:r>
              <a:rPr lang="en-US" dirty="0"/>
              <a:t>them to help customers achieve their business objectives. 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 smtClean="0"/>
              <a:t>Service Portfolio Management refers </a:t>
            </a:r>
            <a:r>
              <a:rPr lang="en-US" dirty="0"/>
              <a:t>to the complete set of services offered by a </a:t>
            </a:r>
            <a:r>
              <a:rPr lang="en-US" dirty="0" smtClean="0"/>
              <a:t>service provider </a:t>
            </a:r>
            <a:r>
              <a:rPr lang="en-US" dirty="0"/>
              <a:t>under management across all customers and market spaces. </a:t>
            </a:r>
          </a:p>
          <a:p>
            <a:pPr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/>
              <a:t>Financial </a:t>
            </a:r>
            <a:r>
              <a:rPr lang="en-US" dirty="0" smtClean="0"/>
              <a:t>management </a:t>
            </a:r>
            <a:r>
              <a:rPr lang="en-US" dirty="0"/>
              <a:t>provides an understanding of opportunities associated with services in financial terms. </a:t>
            </a:r>
            <a:endParaRPr lang="en-US" dirty="0" smtClean="0"/>
          </a:p>
          <a:p>
            <a:pPr lvl="0"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dirty="0" smtClean="0"/>
              <a:t>The Business Relationship Manager </a:t>
            </a:r>
            <a:r>
              <a:rPr lang="en-GB" dirty="0" smtClean="0"/>
              <a:t>documents </a:t>
            </a:r>
            <a:r>
              <a:rPr lang="en-GB" dirty="0"/>
              <a:t>customer complaints and </a:t>
            </a:r>
            <a:r>
              <a:rPr lang="en-US" dirty="0"/>
              <a:t>instigates corrective action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600" dirty="0">
                <a:latin typeface="Calibri (headings)"/>
              </a:rPr>
              <a:t>Summary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quick recap of what we have </a:t>
            </a:r>
            <a:r>
              <a:rPr lang="en-US" dirty="0" smtClean="0"/>
              <a:t>learnt </a:t>
            </a:r>
            <a:r>
              <a:rPr lang="en-US" dirty="0"/>
              <a:t>in this lesson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7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Which </a:t>
            </a:r>
            <a:r>
              <a:rPr lang="en-US" dirty="0" smtClean="0">
                <a:latin typeface="+mn-lt"/>
              </a:rPr>
              <a:t>ITIL® process </a:t>
            </a:r>
            <a:r>
              <a:rPr lang="en-US" dirty="0">
                <a:latin typeface="+mn-lt"/>
              </a:rPr>
              <a:t>is responsible for drawing up a charging system?</a:t>
            </a: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Capacity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Financial Management for IT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Services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Service Level Management</a:t>
            </a: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Availability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7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Which </a:t>
            </a:r>
            <a:r>
              <a:rPr lang="en-US" dirty="0" smtClean="0">
                <a:latin typeface="+mn-lt"/>
              </a:rPr>
              <a:t>ITIL® process </a:t>
            </a:r>
            <a:r>
              <a:rPr lang="en-US" dirty="0">
                <a:latin typeface="+mn-lt"/>
              </a:rPr>
              <a:t>is responsible for drawing up a charging system?</a:t>
            </a: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Capacity Management</a:t>
            </a: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Financial Management for IT Services</a:t>
            </a: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Service Level Management</a:t>
            </a: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Availability Management</a:t>
            </a:r>
          </a:p>
        </p:txBody>
      </p:sp>
      <p:sp>
        <p:nvSpPr>
          <p:cNvPr id="83" name="Text Placeholder 8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dirty="0"/>
              <a:t>Answer: </a:t>
            </a:r>
            <a:r>
              <a:rPr lang="en-US" dirty="0" smtClean="0"/>
              <a:t>c. </a:t>
            </a:r>
            <a:endParaRPr lang="en-US" dirty="0"/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Financial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Management for IT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Services is </a:t>
            </a:r>
            <a:r>
              <a:rPr lang="en-US" dirty="0"/>
              <a:t>responsible for drawing up a charging </a:t>
            </a:r>
            <a:r>
              <a:rPr lang="en-US" dirty="0" smtClean="0"/>
              <a:t>system</a:t>
            </a:r>
            <a:r>
              <a:rPr lang="en-US" dirty="0"/>
              <a:t>.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7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Service Level Package is best described </a:t>
            </a:r>
            <a:r>
              <a:rPr lang="en-US" dirty="0" smtClean="0">
                <a:latin typeface="+mn-lt"/>
              </a:rPr>
              <a:t>as ________. </a:t>
            </a:r>
            <a:endParaRPr lang="en-US" dirty="0">
              <a:latin typeface="+mn-lt"/>
            </a:endParaRP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 defined level of utility and warranty associated with a core 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description of the value that the customer wants and for which they are willing to pay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 document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showing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service levels achieved during an agreed reporting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period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description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customer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requirements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used to negotiate a service level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agreement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 defined level of utility and warranty associated with a core 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the value that the customer wants and for which they are willing to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pay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 document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showing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service levels achieved during an agreed reporting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period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 Placeholder 8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dirty="0"/>
              <a:t>Answer: </a:t>
            </a:r>
            <a:r>
              <a:rPr lang="en-US" dirty="0" smtClean="0"/>
              <a:t>b. </a:t>
            </a:r>
            <a:endParaRPr lang="en-US" dirty="0"/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  <a:r>
              <a:rPr lang="en-US" dirty="0"/>
              <a:t>SLP consists of agreed utility and warranty which </a:t>
            </a:r>
            <a:r>
              <a:rPr lang="en-US" dirty="0" smtClean="0"/>
              <a:t>are </a:t>
            </a:r>
            <a:r>
              <a:rPr lang="en-US" dirty="0"/>
              <a:t>associated with </a:t>
            </a:r>
            <a:r>
              <a:rPr lang="en-US" dirty="0" smtClean="0"/>
              <a:t>a core </a:t>
            </a:r>
            <a:r>
              <a:rPr lang="en-US" dirty="0"/>
              <a:t>service </a:t>
            </a:r>
            <a:r>
              <a:rPr lang="en-US" dirty="0" smtClean="0"/>
              <a:t>package.</a:t>
            </a:r>
            <a:endParaRPr lang="en-US" dirty="0"/>
          </a:p>
        </p:txBody>
      </p:sp>
      <p:sp>
        <p:nvSpPr>
          <p:cNvPr id="11" name="Text Placeholder 77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/>
          <a:lstStyle/>
          <a:p>
            <a:r>
              <a:rPr lang="en-US" dirty="0">
                <a:latin typeface="+mn-lt"/>
              </a:rPr>
              <a:t>A Service Level Package is best described </a:t>
            </a:r>
            <a:r>
              <a:rPr lang="en-US" dirty="0" smtClean="0">
                <a:latin typeface="+mn-lt"/>
              </a:rPr>
              <a:t>as ________. 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81"/>
          <p:cNvSpPr>
            <a:spLocks noGrp="1"/>
          </p:cNvSpPr>
          <p:nvPr>
            <p:ph type="body" sz="quarter" idx="22"/>
          </p:nvPr>
        </p:nvSpPr>
        <p:spPr>
          <a:xfrm>
            <a:off x="1130125" y="1463609"/>
            <a:ext cx="5475601" cy="27714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description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customer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requirements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used to negotiate a service level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agreement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06317" y="805711"/>
            <a:ext cx="5309073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sz="1200" dirty="0"/>
              <a:t>The service strategy phase offers </a:t>
            </a:r>
            <a:r>
              <a:rPr lang="en-US" sz="1200" dirty="0" smtClean="0"/>
              <a:t>value </a:t>
            </a:r>
            <a:r>
              <a:rPr lang="en-US" sz="1200" dirty="0"/>
              <a:t>in the following </a:t>
            </a:r>
            <a:r>
              <a:rPr lang="en-US" sz="1200" dirty="0" smtClean="0"/>
              <a:t>manner to </a:t>
            </a:r>
            <a:r>
              <a:rPr lang="en-US" sz="1200" dirty="0"/>
              <a:t>business:</a:t>
            </a:r>
          </a:p>
          <a:p>
            <a:pPr marL="228600" indent="-228600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Support the activities performed by the service provider to </a:t>
            </a:r>
            <a:r>
              <a:rPr lang="en-US" sz="1200" dirty="0" smtClean="0"/>
              <a:t>facilitate outcomes for customers.</a:t>
            </a:r>
            <a:endParaRPr lang="en-US" sz="1200" dirty="0"/>
          </a:p>
          <a:p>
            <a:pPr marL="228600" indent="-228600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Enable the service provider to understand the types and levels of service that a customer </a:t>
            </a:r>
            <a:r>
              <a:rPr lang="en-US" sz="1200" dirty="0" smtClean="0"/>
              <a:t>requires.</a:t>
            </a:r>
            <a:endParaRPr lang="en-US" sz="1200" dirty="0"/>
          </a:p>
          <a:p>
            <a:pPr marL="228600" indent="-228600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Enable the service provider to respond quickly and effectively to changes in the business environment.</a:t>
            </a:r>
          </a:p>
          <a:p>
            <a:pPr marL="228600" indent="-228600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Support the creation and maintenance of a portfolio of quantified services.</a:t>
            </a:r>
          </a:p>
          <a:p>
            <a:pPr marL="228600" indent="-228600">
              <a:spcBef>
                <a:spcPts val="625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200" dirty="0"/>
              <a:t>Facilitate functional and transparent communication between the customer and the service provider.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Service </a:t>
            </a:r>
            <a:r>
              <a:rPr lang="en-US" dirty="0" smtClean="0">
                <a:latin typeface="Calibri (headings)"/>
              </a:rPr>
              <a:t>Strategy—Value for Business</a:t>
            </a:r>
            <a:endParaRPr lang="en-US" dirty="0">
              <a:latin typeface="Calibri (headings)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789669"/>
            <a:ext cx="7715390" cy="3025966"/>
            <a:chOff x="1" y="950090"/>
            <a:chExt cx="7715390" cy="3025966"/>
          </a:xfrm>
        </p:grpSpPr>
        <p:grpSp>
          <p:nvGrpSpPr>
            <p:cNvPr id="39" name="Group 38"/>
            <p:cNvGrpSpPr/>
            <p:nvPr/>
          </p:nvGrpSpPr>
          <p:grpSpPr>
            <a:xfrm>
              <a:off x="160281" y="950090"/>
              <a:ext cx="7555110" cy="3025966"/>
              <a:chOff x="160279" y="943284"/>
              <a:chExt cx="7555735" cy="314567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77533" y="959962"/>
                <a:ext cx="1366822" cy="2299240"/>
                <a:chOff x="173974" y="1046219"/>
                <a:chExt cx="1232275" cy="1710294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73974" y="1594588"/>
                  <a:ext cx="1232275" cy="566747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73975" y="2155524"/>
                  <a:ext cx="1231097" cy="600989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73976" y="1046219"/>
                  <a:ext cx="1231096" cy="559794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160279" y="943284"/>
                <a:ext cx="7555735" cy="3145674"/>
              </a:xfrm>
              <a:prstGeom prst="roundRect">
                <a:avLst>
                  <a:gd name="adj" fmla="val 740"/>
                </a:avLst>
              </a:prstGeom>
              <a:noFill/>
              <a:ln>
                <a:solidFill>
                  <a:srgbClr val="61B4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201" y="1099140"/>
                <a:ext cx="325506" cy="45211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07" y="1768635"/>
                <a:ext cx="517493" cy="46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5" y="2598504"/>
                <a:ext cx="186450" cy="3965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228" y="3462124"/>
                <a:ext cx="361710" cy="320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10953" y="1440044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" y="213585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" y="2894632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14" y="366641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7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7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service package </a:t>
            </a:r>
            <a:r>
              <a:rPr lang="en-US" dirty="0" smtClean="0">
                <a:latin typeface="+mn-lt"/>
              </a:rPr>
              <a:t>includes _________.</a:t>
            </a:r>
            <a:endParaRPr lang="en-US" dirty="0">
              <a:latin typeface="+mn-lt"/>
            </a:endParaRP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Core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process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>
                <a:latin typeface="Calibri" panose="020F0502020204030204" pitchFamily="34" charset="0"/>
                <a:cs typeface="Arial" pitchFamily="34" charset="0"/>
              </a:rPr>
              <a:t>Core</a:t>
            </a:r>
            <a:r>
              <a:rPr lang="fr-FR" dirty="0" smtClean="0">
                <a:latin typeface="Calibri" panose="020F0502020204030204" pitchFamily="34" charset="0"/>
                <a:cs typeface="Arial" pitchFamily="34" charset="0"/>
              </a:rPr>
              <a:t> service package, base service package, service support package</a:t>
            </a:r>
            <a:endParaRPr lang="fr-FR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Core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service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Base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service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Placeholder 7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Core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process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>
                <a:latin typeface="Calibri" panose="020F0502020204030204" pitchFamily="34" charset="0"/>
                <a:cs typeface="Arial" pitchFamily="34" charset="0"/>
              </a:rPr>
              <a:t>Core</a:t>
            </a:r>
            <a:r>
              <a:rPr lang="fr-FR" dirty="0" smtClean="0">
                <a:latin typeface="Calibri" panose="020F0502020204030204" pitchFamily="34" charset="0"/>
                <a:cs typeface="Arial" pitchFamily="34" charset="0"/>
              </a:rPr>
              <a:t> service package, base service package, service support package</a:t>
            </a:r>
            <a:endParaRPr lang="fr-FR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Core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service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Base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package, supporting service package, service level package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Text Placeholder 8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25"/>
              </a:spcBef>
              <a:buNone/>
            </a:pPr>
            <a:r>
              <a:rPr lang="en-US" dirty="0"/>
              <a:t>Answer: </a:t>
            </a:r>
            <a:r>
              <a:rPr lang="en-US" dirty="0" smtClean="0"/>
              <a:t>d. </a:t>
            </a:r>
            <a:endParaRPr lang="en-US" dirty="0"/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Explanation: </a:t>
            </a:r>
            <a:r>
              <a:rPr lang="en-US" dirty="0" smtClean="0"/>
              <a:t>A service package includes a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core service package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supporting service package and service level package.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77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/>
          <a:lstStyle/>
          <a:p>
            <a:r>
              <a:rPr lang="en-US" dirty="0">
                <a:latin typeface="+mn-lt"/>
              </a:rPr>
              <a:t>A service package </a:t>
            </a:r>
            <a:r>
              <a:rPr lang="en-US" dirty="0" smtClean="0">
                <a:latin typeface="+mn-lt"/>
              </a:rPr>
              <a:t>includes _________.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7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900" i="1" dirty="0"/>
              <a:t>ITIL</a:t>
            </a:r>
            <a:r>
              <a:rPr lang="en-IN" sz="900" i="1" baseline="30000" dirty="0"/>
              <a:t>®</a:t>
            </a:r>
            <a:r>
              <a:rPr lang="en-IN" sz="900" i="1" dirty="0"/>
              <a:t> is a registered trade mark of AXELOS Limited</a:t>
            </a:r>
          </a:p>
          <a:p>
            <a:r>
              <a:rPr lang="en-IN" sz="900" i="1" dirty="0"/>
              <a:t>IT Infrastructure Library </a:t>
            </a:r>
            <a:r>
              <a:rPr lang="en-IN" sz="900" i="1" dirty="0" smtClean="0"/>
              <a:t>is </a:t>
            </a:r>
            <a:r>
              <a:rPr lang="en-IN" sz="900" i="1" dirty="0"/>
              <a:t>a registered trade mark of AXELOS Limited</a:t>
            </a:r>
          </a:p>
          <a:p>
            <a:r>
              <a:rPr lang="en-IN" sz="900" i="1" dirty="0" smtClean="0"/>
              <a:t>AXELOS</a:t>
            </a:r>
            <a:r>
              <a:rPr lang="en-IN" sz="900" i="1" baseline="30000" dirty="0" smtClean="0"/>
              <a:t>® </a:t>
            </a:r>
            <a:r>
              <a:rPr lang="en-IN" sz="900" i="1" dirty="0" smtClean="0"/>
              <a:t>is </a:t>
            </a:r>
            <a:r>
              <a:rPr lang="en-IN" sz="900" i="1" dirty="0"/>
              <a:t>a trade mark of AXELOS Limited</a:t>
            </a:r>
            <a:endParaRPr lang="en-US" sz="9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 (headings)"/>
              </a:rPr>
              <a:t>Service Strategy Processes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902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GB" dirty="0"/>
              <a:t>The processes in </a:t>
            </a:r>
            <a:r>
              <a:rPr lang="en-GB" dirty="0" smtClean="0"/>
              <a:t>service strategy include: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3809438"/>
              </p:ext>
            </p:extLst>
          </p:nvPr>
        </p:nvGraphicFramePr>
        <p:xfrm>
          <a:off x="904188" y="1540006"/>
          <a:ext cx="6100549" cy="120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1"/>
          <a:stretch/>
        </p:blipFill>
        <p:spPr bwMode="auto">
          <a:xfrm>
            <a:off x="4254909" y="1030799"/>
            <a:ext cx="807601" cy="90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6240" y="950147"/>
            <a:ext cx="987760" cy="9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2837" y="1151389"/>
            <a:ext cx="946858" cy="7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622" y="1085221"/>
            <a:ext cx="892175" cy="78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15856" y="2438400"/>
            <a:ext cx="1411705" cy="1596190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857" y="2606842"/>
            <a:ext cx="1411704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is the process of understanding the demands for services.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20413" y="2438400"/>
            <a:ext cx="1411705" cy="1596190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0413" y="2606842"/>
            <a:ext cx="1411704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refers to the complete set of services offered by a service provider. </a:t>
            </a:r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952856" y="2438400"/>
            <a:ext cx="1411705" cy="1596190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85299" y="2438400"/>
            <a:ext cx="1411705" cy="1596190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2857" y="2606842"/>
            <a:ext cx="14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provides an understanding of opportunities associated with services in financial terms.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5300" y="2606842"/>
            <a:ext cx="1411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ensures </a:t>
            </a:r>
            <a:r>
              <a:rPr lang="en-US" sz="1200" dirty="0" smtClean="0"/>
              <a:t>that the </a:t>
            </a:r>
            <a:r>
              <a:rPr lang="en-US" sz="1200" dirty="0"/>
              <a:t>service provider understands the changing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052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826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Services are classified based on the customer's requirement and the service provider's </a:t>
            </a:r>
            <a:r>
              <a:rPr lang="en-US" dirty="0" smtClean="0"/>
              <a:t>capabilities. The </a:t>
            </a:r>
            <a:r>
              <a:rPr lang="en-US" dirty="0"/>
              <a:t>services are classified into: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 (headings)"/>
              </a:rPr>
              <a:t>Types of Services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8111" y="1407045"/>
            <a:ext cx="6272702" cy="2630880"/>
            <a:chOff x="1011504" y="1407045"/>
            <a:chExt cx="6272702" cy="2630880"/>
          </a:xfrm>
        </p:grpSpPr>
        <p:sp>
          <p:nvSpPr>
            <p:cNvPr id="7" name="Freeform 6"/>
            <p:cNvSpPr/>
            <p:nvPr/>
          </p:nvSpPr>
          <p:spPr>
            <a:xfrm>
              <a:off x="1011504" y="1407045"/>
              <a:ext cx="1962521" cy="333407"/>
            </a:xfrm>
            <a:custGeom>
              <a:avLst/>
              <a:gdLst>
                <a:gd name="connsiteX0" fmla="*/ 0 w 1606500"/>
                <a:gd name="connsiteY0" fmla="*/ 0 h 613912"/>
                <a:gd name="connsiteX1" fmla="*/ 1606500 w 1606500"/>
                <a:gd name="connsiteY1" fmla="*/ 0 h 613912"/>
                <a:gd name="connsiteX2" fmla="*/ 1606500 w 1606500"/>
                <a:gd name="connsiteY2" fmla="*/ 613912 h 613912"/>
                <a:gd name="connsiteX3" fmla="*/ 0 w 1606500"/>
                <a:gd name="connsiteY3" fmla="*/ 613912 h 613912"/>
                <a:gd name="connsiteX4" fmla="*/ 0 w 1606500"/>
                <a:gd name="connsiteY4" fmla="*/ 0 h 61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613912">
                  <a:moveTo>
                    <a:pt x="0" y="0"/>
                  </a:moveTo>
                  <a:lnTo>
                    <a:pt x="1606500" y="0"/>
                  </a:lnTo>
                  <a:lnTo>
                    <a:pt x="1606500" y="613912"/>
                  </a:lnTo>
                  <a:lnTo>
                    <a:pt x="0" y="61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1B7"/>
            </a:solidFill>
            <a:ln>
              <a:solidFill>
                <a:srgbClr val="F27F2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Core Services 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011504" y="1740452"/>
              <a:ext cx="1962521" cy="2297473"/>
            </a:xfrm>
            <a:custGeom>
              <a:avLst/>
              <a:gdLst>
                <a:gd name="connsiteX0" fmla="*/ 0 w 1606500"/>
                <a:gd name="connsiteY0" fmla="*/ 0 h 746639"/>
                <a:gd name="connsiteX1" fmla="*/ 1606500 w 1606500"/>
                <a:gd name="connsiteY1" fmla="*/ 0 h 746639"/>
                <a:gd name="connsiteX2" fmla="*/ 1606500 w 1606500"/>
                <a:gd name="connsiteY2" fmla="*/ 746639 h 746639"/>
                <a:gd name="connsiteX3" fmla="*/ 0 w 1606500"/>
                <a:gd name="connsiteY3" fmla="*/ 746639 h 746639"/>
                <a:gd name="connsiteX4" fmla="*/ 0 w 1606500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746639">
                  <a:moveTo>
                    <a:pt x="0" y="0"/>
                  </a:moveTo>
                  <a:lnTo>
                    <a:pt x="1606500" y="0"/>
                  </a:lnTo>
                  <a:lnTo>
                    <a:pt x="1606500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27F2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Provide the basic results that a customer </a:t>
              </a:r>
              <a:r>
                <a:rPr lang="en-US" sz="1200" dirty="0" smtClean="0"/>
                <a:t>desires.</a:t>
              </a:r>
              <a:endParaRPr lang="en-US" sz="1200" dirty="0"/>
            </a:p>
            <a:p>
              <a:pPr marL="171450" lvl="1" indent="-171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Anchor the value proposition for the customer.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90871" y="1407045"/>
              <a:ext cx="1962521" cy="333407"/>
            </a:xfrm>
            <a:custGeom>
              <a:avLst/>
              <a:gdLst>
                <a:gd name="connsiteX0" fmla="*/ 0 w 1606500"/>
                <a:gd name="connsiteY0" fmla="*/ 0 h 613912"/>
                <a:gd name="connsiteX1" fmla="*/ 1606500 w 1606500"/>
                <a:gd name="connsiteY1" fmla="*/ 0 h 613912"/>
                <a:gd name="connsiteX2" fmla="*/ 1606500 w 1606500"/>
                <a:gd name="connsiteY2" fmla="*/ 613912 h 613912"/>
                <a:gd name="connsiteX3" fmla="*/ 0 w 1606500"/>
                <a:gd name="connsiteY3" fmla="*/ 613912 h 613912"/>
                <a:gd name="connsiteX4" fmla="*/ 0 w 1606500"/>
                <a:gd name="connsiteY4" fmla="*/ 0 h 61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613912">
                  <a:moveTo>
                    <a:pt x="0" y="0"/>
                  </a:moveTo>
                  <a:lnTo>
                    <a:pt x="1606500" y="0"/>
                  </a:lnTo>
                  <a:lnTo>
                    <a:pt x="1606500" y="613912"/>
                  </a:lnTo>
                  <a:lnTo>
                    <a:pt x="0" y="61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5F4"/>
            </a:solidFill>
            <a:ln>
              <a:solidFill>
                <a:srgbClr val="61B4DF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Enabling Services 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190871" y="1740452"/>
              <a:ext cx="1962521" cy="2297473"/>
            </a:xfrm>
            <a:custGeom>
              <a:avLst/>
              <a:gdLst>
                <a:gd name="connsiteX0" fmla="*/ 0 w 1606500"/>
                <a:gd name="connsiteY0" fmla="*/ 0 h 746639"/>
                <a:gd name="connsiteX1" fmla="*/ 1606500 w 1606500"/>
                <a:gd name="connsiteY1" fmla="*/ 0 h 746639"/>
                <a:gd name="connsiteX2" fmla="*/ 1606500 w 1606500"/>
                <a:gd name="connsiteY2" fmla="*/ 746639 h 746639"/>
                <a:gd name="connsiteX3" fmla="*/ 0 w 1606500"/>
                <a:gd name="connsiteY3" fmla="*/ 746639 h 746639"/>
                <a:gd name="connsiteX4" fmla="*/ 0 w 1606500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746639">
                  <a:moveTo>
                    <a:pt x="0" y="0"/>
                  </a:moveTo>
                  <a:lnTo>
                    <a:pt x="1606500" y="0"/>
                  </a:lnTo>
                  <a:lnTo>
                    <a:pt x="1606500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61B4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indent="-171450">
                <a:buSzPct val="80000"/>
                <a:buFont typeface="Calibri" panose="020F0502020204030204" pitchFamily="34" charset="0"/>
                <a:buChar char="●"/>
              </a:pPr>
              <a:r>
                <a:rPr lang="en-US" sz="1200" dirty="0"/>
                <a:t>Serve as basic factors enabling the customer to receive the core service.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21685" y="1407045"/>
              <a:ext cx="1962521" cy="333407"/>
            </a:xfrm>
            <a:custGeom>
              <a:avLst/>
              <a:gdLst>
                <a:gd name="connsiteX0" fmla="*/ 0 w 1606500"/>
                <a:gd name="connsiteY0" fmla="*/ 0 h 613912"/>
                <a:gd name="connsiteX1" fmla="*/ 1606500 w 1606500"/>
                <a:gd name="connsiteY1" fmla="*/ 0 h 613912"/>
                <a:gd name="connsiteX2" fmla="*/ 1606500 w 1606500"/>
                <a:gd name="connsiteY2" fmla="*/ 613912 h 613912"/>
                <a:gd name="connsiteX3" fmla="*/ 0 w 1606500"/>
                <a:gd name="connsiteY3" fmla="*/ 613912 h 613912"/>
                <a:gd name="connsiteX4" fmla="*/ 0 w 1606500"/>
                <a:gd name="connsiteY4" fmla="*/ 0 h 61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613912">
                  <a:moveTo>
                    <a:pt x="0" y="0"/>
                  </a:moveTo>
                  <a:lnTo>
                    <a:pt x="1606500" y="0"/>
                  </a:lnTo>
                  <a:lnTo>
                    <a:pt x="1606500" y="613912"/>
                  </a:lnTo>
                  <a:lnTo>
                    <a:pt x="0" y="613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A9D"/>
            </a:solidFill>
            <a:ln>
              <a:solidFill>
                <a:srgbClr val="F29282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Enhancing Services 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21685" y="1740452"/>
              <a:ext cx="1962521" cy="2297473"/>
            </a:xfrm>
            <a:custGeom>
              <a:avLst/>
              <a:gdLst>
                <a:gd name="connsiteX0" fmla="*/ 0 w 1606500"/>
                <a:gd name="connsiteY0" fmla="*/ 0 h 746639"/>
                <a:gd name="connsiteX1" fmla="*/ 1606500 w 1606500"/>
                <a:gd name="connsiteY1" fmla="*/ 0 h 746639"/>
                <a:gd name="connsiteX2" fmla="*/ 1606500 w 1606500"/>
                <a:gd name="connsiteY2" fmla="*/ 746639 h 746639"/>
                <a:gd name="connsiteX3" fmla="*/ 0 w 1606500"/>
                <a:gd name="connsiteY3" fmla="*/ 746639 h 746639"/>
                <a:gd name="connsiteX4" fmla="*/ 0 w 1606500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500" h="746639">
                  <a:moveTo>
                    <a:pt x="0" y="0"/>
                  </a:moveTo>
                  <a:lnTo>
                    <a:pt x="1606500" y="0"/>
                  </a:lnTo>
                  <a:lnTo>
                    <a:pt x="1606500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2928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fontAlgn="auto">
                <a:spcAft>
                  <a:spcPts val="0"/>
                </a:spcAft>
                <a:buSzPct val="80000"/>
                <a:buFont typeface="Calibri Light" panose="020F0302020204030204" pitchFamily="34" charset="0"/>
                <a:buChar char="●"/>
                <a:defRPr/>
              </a:pPr>
              <a:r>
                <a:rPr lang="en-GB" sz="1200" dirty="0">
                  <a:solidFill>
                    <a:schemeClr val="tx1"/>
                  </a:solidFill>
                  <a:cs typeface="Arial" pitchFamily="34" charset="0"/>
                </a:rPr>
                <a:t>These are services added to a core service to make it more attractive to the customer.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045" y="2845566"/>
              <a:ext cx="987978" cy="1169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597" y="2792164"/>
              <a:ext cx="1646147" cy="121281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202" y="2853777"/>
              <a:ext cx="1060556" cy="1091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6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9194</TotalTime>
  <Words>4130</Words>
  <Application>Microsoft Office PowerPoint</Application>
  <PresentationFormat>Custom</PresentationFormat>
  <Paragraphs>612</Paragraphs>
  <Slides>72</Slides>
  <Notes>71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saavan</dc:creator>
  <cp:lastModifiedBy>Simplilearn</cp:lastModifiedBy>
  <cp:revision>1908</cp:revision>
  <dcterms:created xsi:type="dcterms:W3CDTF">2014-04-30T09:35:57Z</dcterms:created>
  <dcterms:modified xsi:type="dcterms:W3CDTF">2014-11-06T13:15:47Z</dcterms:modified>
</cp:coreProperties>
</file>