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1"/>
  </p:notesMasterIdLst>
  <p:sldIdLst>
    <p:sldId id="257" r:id="rId2"/>
    <p:sldId id="259" r:id="rId3"/>
    <p:sldId id="273" r:id="rId4"/>
    <p:sldId id="275" r:id="rId5"/>
    <p:sldId id="263" r:id="rId6"/>
    <p:sldId id="276" r:id="rId7"/>
    <p:sldId id="265" r:id="rId8"/>
    <p:sldId id="266" r:id="rId9"/>
    <p:sldId id="267" r:id="rId10"/>
    <p:sldId id="274" r:id="rId11"/>
    <p:sldId id="277" r:id="rId12"/>
    <p:sldId id="278" r:id="rId13"/>
    <p:sldId id="357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364" r:id="rId27"/>
    <p:sldId id="298" r:id="rId28"/>
    <p:sldId id="299" r:id="rId29"/>
    <p:sldId id="300" r:id="rId30"/>
    <p:sldId id="301" r:id="rId31"/>
    <p:sldId id="302" r:id="rId32"/>
    <p:sldId id="304" r:id="rId33"/>
    <p:sldId id="305" r:id="rId34"/>
    <p:sldId id="306" r:id="rId35"/>
    <p:sldId id="307" r:id="rId36"/>
    <p:sldId id="308" r:id="rId37"/>
    <p:sldId id="309" r:id="rId38"/>
    <p:sldId id="366" r:id="rId39"/>
    <p:sldId id="310" r:id="rId40"/>
    <p:sldId id="312" r:id="rId41"/>
    <p:sldId id="367" r:id="rId42"/>
    <p:sldId id="313" r:id="rId43"/>
    <p:sldId id="359" r:id="rId44"/>
    <p:sldId id="358" r:id="rId45"/>
    <p:sldId id="316" r:id="rId46"/>
    <p:sldId id="317" r:id="rId47"/>
    <p:sldId id="318" r:id="rId48"/>
    <p:sldId id="319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60" r:id="rId59"/>
    <p:sldId id="330" r:id="rId60"/>
    <p:sldId id="365" r:id="rId61"/>
    <p:sldId id="335" r:id="rId62"/>
    <p:sldId id="337" r:id="rId63"/>
    <p:sldId id="338" r:id="rId64"/>
    <p:sldId id="339" r:id="rId65"/>
    <p:sldId id="362" r:id="rId66"/>
    <p:sldId id="36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</p:sldIdLst>
  <p:sldSz cx="7908925" cy="4287838"/>
  <p:notesSz cx="6858000" cy="9144000"/>
  <p:defaultTextStyle>
    <a:defPPr>
      <a:defRPr lang="en-US"/>
    </a:defPPr>
    <a:lvl1pPr marL="0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292699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585399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878098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170798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1463497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1756197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2048896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2341596" algn="l" defTabSz="585399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QictoXMOmtigHNaDjW+reg==" hashData="CV4UKKp0Di72O8G95gzq69PXgxs="/>
  <p:extLst>
    <p:ext uri="{EFAFB233-063F-42B5-8137-9DF3F51BA10A}">
      <p15:sldGuideLst xmlns:p15="http://schemas.microsoft.com/office/powerpoint/2012/main" xmlns="">
        <p15:guide id="1" orient="horz" pos="1350">
          <p15:clr>
            <a:srgbClr val="A4A3A4"/>
          </p15:clr>
        </p15:guide>
        <p15:guide id="2" pos="249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mita Ghosh" initials="SG" lastIdx="5" clrIdx="0">
    <p:extLst>
      <p:ext uri="{19B8F6BF-5375-455C-9EA6-DF929625EA0E}">
        <p15:presenceInfo xmlns:p15="http://schemas.microsoft.com/office/powerpoint/2012/main" xmlns="" userId="S-1-5-21-344113424-1144375074-249258821-3399" providerId="AD"/>
      </p:ext>
    </p:extLst>
  </p:cmAuthor>
  <p:cmAuthor id="2" name="Mohammad Ovais" initials="MO" lastIdx="6" clrIdx="1">
    <p:extLst>
      <p:ext uri="{19B8F6BF-5375-455C-9EA6-DF929625EA0E}">
        <p15:presenceInfo xmlns:p15="http://schemas.microsoft.com/office/powerpoint/2012/main" xmlns="" userId="S-1-5-21-344113424-1144375074-249258821-52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F20"/>
    <a:srgbClr val="FAC36F"/>
    <a:srgbClr val="F69E66"/>
    <a:srgbClr val="5A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2969" autoAdjust="0"/>
  </p:normalViewPr>
  <p:slideViewPr>
    <p:cSldViewPr snapToGrid="0">
      <p:cViewPr varScale="1">
        <p:scale>
          <a:sx n="148" d="100"/>
          <a:sy n="148" d="100"/>
        </p:scale>
        <p:origin x="-1152" y="-90"/>
      </p:cViewPr>
      <p:guideLst>
        <p:guide orient="horz" pos="1350"/>
        <p:guide pos="24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160B9-FD66-40C3-8859-9C5B843152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CD75CE-CAFF-4D2B-829F-F2B3D83B5C88}">
      <dgm:prSet phldrT="[Text]" custT="1"/>
      <dgm:spPr>
        <a:solidFill>
          <a:srgbClr val="F27F20"/>
        </a:solidFill>
        <a:ln>
          <a:noFill/>
        </a:ln>
      </dgm:spPr>
      <dgm:t>
        <a:bodyPr/>
        <a:lstStyle/>
        <a:p>
          <a:r>
            <a:rPr lang="en-US" sz="1200" b="0" dirty="0" smtClean="0">
              <a:solidFill>
                <a:schemeClr val="tx1"/>
              </a:solidFill>
              <a:latin typeface="+mn-lt"/>
              <a:cs typeface="Arial" pitchFamily="34" charset="0"/>
            </a:rPr>
            <a:t>Release and deployment planning</a:t>
          </a:r>
          <a:endParaRPr lang="en-US" sz="1200" b="0" dirty="0">
            <a:solidFill>
              <a:schemeClr val="tx1"/>
            </a:solidFill>
            <a:latin typeface="+mn-lt"/>
          </a:endParaRPr>
        </a:p>
      </dgm:t>
    </dgm:pt>
    <dgm:pt modelId="{76BD4B24-3726-4686-9778-1B6EDAECB0AC}" type="parTrans" cxnId="{3D060553-2625-4FB0-B66B-B8DCD3A564DE}">
      <dgm:prSet/>
      <dgm:spPr/>
      <dgm:t>
        <a:bodyPr/>
        <a:lstStyle/>
        <a:p>
          <a:endParaRPr lang="en-US" sz="1200" b="0">
            <a:solidFill>
              <a:schemeClr val="tx1"/>
            </a:solidFill>
            <a:latin typeface="+mn-lt"/>
          </a:endParaRPr>
        </a:p>
      </dgm:t>
    </dgm:pt>
    <dgm:pt modelId="{8B601EAB-4699-443F-A8DF-8F9C925F9F37}" type="sibTrans" cxnId="{3D060553-2625-4FB0-B66B-B8DCD3A564DE}">
      <dgm:prSet/>
      <dgm:spPr/>
      <dgm:t>
        <a:bodyPr/>
        <a:lstStyle/>
        <a:p>
          <a:endParaRPr lang="en-US" sz="1200" b="0">
            <a:solidFill>
              <a:schemeClr val="tx1"/>
            </a:solidFill>
            <a:latin typeface="+mn-lt"/>
          </a:endParaRPr>
        </a:p>
      </dgm:t>
    </dgm:pt>
    <dgm:pt modelId="{179FECBE-08C6-429A-B3FF-965467460AC8}">
      <dgm:prSet phldrT="[Text]" custT="1"/>
      <dgm:spPr>
        <a:solidFill>
          <a:srgbClr val="F27F20"/>
        </a:solidFill>
      </dgm:spPr>
      <dgm:t>
        <a:bodyPr/>
        <a:lstStyle/>
        <a:p>
          <a:r>
            <a:rPr lang="en-US" sz="1200" b="0" dirty="0" smtClean="0">
              <a:solidFill>
                <a:schemeClr val="tx1"/>
              </a:solidFill>
              <a:latin typeface="+mn-lt"/>
              <a:cs typeface="Arial" pitchFamily="34" charset="0"/>
            </a:rPr>
            <a:t>Release, build and test</a:t>
          </a:r>
          <a:endParaRPr lang="en-US" sz="1200" b="0" dirty="0">
            <a:solidFill>
              <a:schemeClr val="tx1"/>
            </a:solidFill>
            <a:latin typeface="+mn-lt"/>
          </a:endParaRPr>
        </a:p>
      </dgm:t>
    </dgm:pt>
    <dgm:pt modelId="{0F4E8779-C1ED-462A-B57E-462E2835351F}" type="parTrans" cxnId="{8C56DB07-F4D6-4B44-BA8E-FDE9CE04B5F9}">
      <dgm:prSet/>
      <dgm:spPr/>
      <dgm:t>
        <a:bodyPr/>
        <a:lstStyle/>
        <a:p>
          <a:endParaRPr lang="en-US" sz="1200" b="0">
            <a:solidFill>
              <a:schemeClr val="tx1"/>
            </a:solidFill>
            <a:latin typeface="+mn-lt"/>
          </a:endParaRPr>
        </a:p>
      </dgm:t>
    </dgm:pt>
    <dgm:pt modelId="{EFBA00E3-460D-4AAA-B740-934FE0936591}" type="sibTrans" cxnId="{8C56DB07-F4D6-4B44-BA8E-FDE9CE04B5F9}">
      <dgm:prSet/>
      <dgm:spPr/>
      <dgm:t>
        <a:bodyPr/>
        <a:lstStyle/>
        <a:p>
          <a:endParaRPr lang="en-US" sz="1200" b="0">
            <a:solidFill>
              <a:schemeClr val="tx1"/>
            </a:solidFill>
            <a:latin typeface="+mn-lt"/>
          </a:endParaRPr>
        </a:p>
      </dgm:t>
    </dgm:pt>
    <dgm:pt modelId="{9505E7E5-B2D8-49E2-AB03-2B8FFC1A4284}">
      <dgm:prSet phldrT="[Text]" custT="1"/>
      <dgm:spPr>
        <a:solidFill>
          <a:srgbClr val="F27F20"/>
        </a:solidFill>
        <a:ln>
          <a:noFill/>
        </a:ln>
      </dgm:spPr>
      <dgm:t>
        <a:bodyPr/>
        <a:lstStyle/>
        <a:p>
          <a:r>
            <a:rPr lang="en-US" sz="1200" b="0" dirty="0" smtClean="0">
              <a:solidFill>
                <a:schemeClr val="tx1"/>
              </a:solidFill>
              <a:latin typeface="+mn-lt"/>
              <a:cs typeface="Arial" pitchFamily="34" charset="0"/>
            </a:rPr>
            <a:t>Deployment </a:t>
          </a:r>
          <a:endParaRPr lang="en-US" sz="1200" b="0" dirty="0">
            <a:solidFill>
              <a:schemeClr val="tx1"/>
            </a:solidFill>
            <a:latin typeface="+mn-lt"/>
          </a:endParaRPr>
        </a:p>
      </dgm:t>
    </dgm:pt>
    <dgm:pt modelId="{F4ED7486-3236-4BAB-94BE-529A9425F395}" type="sibTrans" cxnId="{4D63188A-AFE7-4FC7-A6CB-00AAB5C10D83}">
      <dgm:prSet/>
      <dgm:spPr/>
      <dgm:t>
        <a:bodyPr/>
        <a:lstStyle/>
        <a:p>
          <a:endParaRPr lang="en-US" sz="1200" b="0">
            <a:solidFill>
              <a:schemeClr val="tx1"/>
            </a:solidFill>
            <a:latin typeface="+mn-lt"/>
          </a:endParaRPr>
        </a:p>
      </dgm:t>
    </dgm:pt>
    <dgm:pt modelId="{E8191818-30A1-42C5-B137-6B93843A07D0}" type="parTrans" cxnId="{4D63188A-AFE7-4FC7-A6CB-00AAB5C10D83}">
      <dgm:prSet/>
      <dgm:spPr/>
      <dgm:t>
        <a:bodyPr/>
        <a:lstStyle/>
        <a:p>
          <a:endParaRPr lang="en-US" sz="1200" b="0">
            <a:solidFill>
              <a:schemeClr val="tx1"/>
            </a:solidFill>
            <a:latin typeface="+mn-lt"/>
          </a:endParaRPr>
        </a:p>
      </dgm:t>
    </dgm:pt>
    <dgm:pt modelId="{B9A6EC56-2C98-4A53-BB80-600255CC9CE0}">
      <dgm:prSet phldrT="[Text]" custT="1"/>
      <dgm:spPr>
        <a:solidFill>
          <a:srgbClr val="F27F20"/>
        </a:solidFill>
        <a:ln>
          <a:noFill/>
        </a:ln>
      </dgm:spPr>
      <dgm:t>
        <a:bodyPr/>
        <a:lstStyle/>
        <a:p>
          <a:r>
            <a:rPr lang="en-US" sz="1200" b="0" dirty="0" smtClean="0">
              <a:solidFill>
                <a:schemeClr val="tx1"/>
              </a:solidFill>
              <a:latin typeface="+mn-lt"/>
              <a:cs typeface="Arial" pitchFamily="34" charset="0"/>
            </a:rPr>
            <a:t>Review and close</a:t>
          </a:r>
          <a:endParaRPr lang="en-US" sz="1200" b="0" dirty="0">
            <a:solidFill>
              <a:schemeClr val="tx1"/>
            </a:solidFill>
            <a:latin typeface="+mn-lt"/>
          </a:endParaRPr>
        </a:p>
      </dgm:t>
    </dgm:pt>
    <dgm:pt modelId="{A7E7EA82-5FB9-4617-955A-3C1139175810}" type="parTrans" cxnId="{A2E5B3BB-8122-4867-903A-1EC3056DD424}">
      <dgm:prSet/>
      <dgm:spPr/>
      <dgm:t>
        <a:bodyPr/>
        <a:lstStyle/>
        <a:p>
          <a:endParaRPr lang="en-US" sz="1200" b="0">
            <a:latin typeface="+mn-lt"/>
          </a:endParaRPr>
        </a:p>
      </dgm:t>
    </dgm:pt>
    <dgm:pt modelId="{AA11A968-866A-457D-92F6-01689A736807}" type="sibTrans" cxnId="{A2E5B3BB-8122-4867-903A-1EC3056DD424}">
      <dgm:prSet/>
      <dgm:spPr/>
      <dgm:t>
        <a:bodyPr/>
        <a:lstStyle/>
        <a:p>
          <a:endParaRPr lang="en-US" sz="1200" b="0">
            <a:latin typeface="+mn-lt"/>
          </a:endParaRPr>
        </a:p>
      </dgm:t>
    </dgm:pt>
    <dgm:pt modelId="{9202A86F-85F6-44AC-9B83-3CA343D4686A}" type="pres">
      <dgm:prSet presAssocID="{A6C160B9-FD66-40C3-8859-9C5B8431526C}" presName="Name0" presStyleCnt="0">
        <dgm:presLayoutVars>
          <dgm:dir/>
          <dgm:animLvl val="lvl"/>
          <dgm:resizeHandles val="exact"/>
        </dgm:presLayoutVars>
      </dgm:prSet>
      <dgm:spPr/>
    </dgm:pt>
    <dgm:pt modelId="{8323D8C4-61CB-42D2-AD29-C3FBB86B884A}" type="pres">
      <dgm:prSet presAssocID="{EECD75CE-CAFF-4D2B-829F-F2B3D83B5C88}" presName="parTxOnly" presStyleLbl="node1" presStyleIdx="0" presStyleCnt="4" custScaleY="107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EE93D-4B8A-4A39-B386-1B344B03282C}" type="pres">
      <dgm:prSet presAssocID="{8B601EAB-4699-443F-A8DF-8F9C925F9F37}" presName="parTxOnlySpace" presStyleCnt="0"/>
      <dgm:spPr/>
    </dgm:pt>
    <dgm:pt modelId="{630C8A72-6A0B-44FA-A677-D802B90D702F}" type="pres">
      <dgm:prSet presAssocID="{179FECBE-08C6-429A-B3FF-965467460AC8}" presName="parTxOnly" presStyleLbl="node1" presStyleIdx="1" presStyleCnt="4" custScaleY="1077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6A7E8-AB31-4DB0-B214-A0AA6F5B3210}" type="pres">
      <dgm:prSet presAssocID="{EFBA00E3-460D-4AAA-B740-934FE0936591}" presName="parTxOnlySpace" presStyleCnt="0"/>
      <dgm:spPr/>
    </dgm:pt>
    <dgm:pt modelId="{F677EBD1-32FF-43ED-AF0C-AB6345934471}" type="pres">
      <dgm:prSet presAssocID="{9505E7E5-B2D8-49E2-AB03-2B8FFC1A4284}" presName="parTxOnly" presStyleLbl="node1" presStyleIdx="2" presStyleCnt="4" custScaleX="102032" custScaleY="1030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72547-CB95-45AA-B23C-030884A5E3F6}" type="pres">
      <dgm:prSet presAssocID="{F4ED7486-3236-4BAB-94BE-529A9425F395}" presName="parTxOnlySpace" presStyleCnt="0"/>
      <dgm:spPr/>
    </dgm:pt>
    <dgm:pt modelId="{294FD4CE-2EC5-4A80-8EB6-AC135BD63787}" type="pres">
      <dgm:prSet presAssocID="{B9A6EC56-2C98-4A53-BB80-600255CC9CE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A2BF79-762B-4B8F-8E5D-239DDA83F1E3}" type="presOf" srcId="{9505E7E5-B2D8-49E2-AB03-2B8FFC1A4284}" destId="{F677EBD1-32FF-43ED-AF0C-AB6345934471}" srcOrd="0" destOrd="0" presId="urn:microsoft.com/office/officeart/2005/8/layout/chevron1"/>
    <dgm:cxn modelId="{4D63188A-AFE7-4FC7-A6CB-00AAB5C10D83}" srcId="{A6C160B9-FD66-40C3-8859-9C5B8431526C}" destId="{9505E7E5-B2D8-49E2-AB03-2B8FFC1A4284}" srcOrd="2" destOrd="0" parTransId="{E8191818-30A1-42C5-B137-6B93843A07D0}" sibTransId="{F4ED7486-3236-4BAB-94BE-529A9425F395}"/>
    <dgm:cxn modelId="{8C56DB07-F4D6-4B44-BA8E-FDE9CE04B5F9}" srcId="{A6C160B9-FD66-40C3-8859-9C5B8431526C}" destId="{179FECBE-08C6-429A-B3FF-965467460AC8}" srcOrd="1" destOrd="0" parTransId="{0F4E8779-C1ED-462A-B57E-462E2835351F}" sibTransId="{EFBA00E3-460D-4AAA-B740-934FE0936591}"/>
    <dgm:cxn modelId="{3D060553-2625-4FB0-B66B-B8DCD3A564DE}" srcId="{A6C160B9-FD66-40C3-8859-9C5B8431526C}" destId="{EECD75CE-CAFF-4D2B-829F-F2B3D83B5C88}" srcOrd="0" destOrd="0" parTransId="{76BD4B24-3726-4686-9778-1B6EDAECB0AC}" sibTransId="{8B601EAB-4699-443F-A8DF-8F9C925F9F37}"/>
    <dgm:cxn modelId="{56F980F6-35A9-44DF-B7BC-6D87E1238491}" type="presOf" srcId="{179FECBE-08C6-429A-B3FF-965467460AC8}" destId="{630C8A72-6A0B-44FA-A677-D802B90D702F}" srcOrd="0" destOrd="0" presId="urn:microsoft.com/office/officeart/2005/8/layout/chevron1"/>
    <dgm:cxn modelId="{C22DA16D-CD13-4FB3-9D5F-E2E9DF03C1D0}" type="presOf" srcId="{A6C160B9-FD66-40C3-8859-9C5B8431526C}" destId="{9202A86F-85F6-44AC-9B83-3CA343D4686A}" srcOrd="0" destOrd="0" presId="urn:microsoft.com/office/officeart/2005/8/layout/chevron1"/>
    <dgm:cxn modelId="{3978C73F-B77D-454D-90C4-8F42DD780D48}" type="presOf" srcId="{B9A6EC56-2C98-4A53-BB80-600255CC9CE0}" destId="{294FD4CE-2EC5-4A80-8EB6-AC135BD63787}" srcOrd="0" destOrd="0" presId="urn:microsoft.com/office/officeart/2005/8/layout/chevron1"/>
    <dgm:cxn modelId="{A2E5B3BB-8122-4867-903A-1EC3056DD424}" srcId="{A6C160B9-FD66-40C3-8859-9C5B8431526C}" destId="{B9A6EC56-2C98-4A53-BB80-600255CC9CE0}" srcOrd="3" destOrd="0" parTransId="{A7E7EA82-5FB9-4617-955A-3C1139175810}" sibTransId="{AA11A968-866A-457D-92F6-01689A736807}"/>
    <dgm:cxn modelId="{E551C0D0-9269-4103-8214-817FFF332C86}" type="presOf" srcId="{EECD75CE-CAFF-4D2B-829F-F2B3D83B5C88}" destId="{8323D8C4-61CB-42D2-AD29-C3FBB86B884A}" srcOrd="0" destOrd="0" presId="urn:microsoft.com/office/officeart/2005/8/layout/chevron1"/>
    <dgm:cxn modelId="{035E8C97-F7EE-41F3-A4B7-DAA8FA818309}" type="presParOf" srcId="{9202A86F-85F6-44AC-9B83-3CA343D4686A}" destId="{8323D8C4-61CB-42D2-AD29-C3FBB86B884A}" srcOrd="0" destOrd="0" presId="urn:microsoft.com/office/officeart/2005/8/layout/chevron1"/>
    <dgm:cxn modelId="{6EEBE6DB-65F7-4E7E-962E-FC873CBD3819}" type="presParOf" srcId="{9202A86F-85F6-44AC-9B83-3CA343D4686A}" destId="{639EE93D-4B8A-4A39-B386-1B344B03282C}" srcOrd="1" destOrd="0" presId="urn:microsoft.com/office/officeart/2005/8/layout/chevron1"/>
    <dgm:cxn modelId="{0D7F5C7E-B993-47A7-BC02-5CCF619B9FF2}" type="presParOf" srcId="{9202A86F-85F6-44AC-9B83-3CA343D4686A}" destId="{630C8A72-6A0B-44FA-A677-D802B90D702F}" srcOrd="2" destOrd="0" presId="urn:microsoft.com/office/officeart/2005/8/layout/chevron1"/>
    <dgm:cxn modelId="{F85B1504-94FA-441C-9E01-DBA4A902F311}" type="presParOf" srcId="{9202A86F-85F6-44AC-9B83-3CA343D4686A}" destId="{9FD6A7E8-AB31-4DB0-B214-A0AA6F5B3210}" srcOrd="3" destOrd="0" presId="urn:microsoft.com/office/officeart/2005/8/layout/chevron1"/>
    <dgm:cxn modelId="{46EEB47D-61E3-431C-87F1-3EF3815104A3}" type="presParOf" srcId="{9202A86F-85F6-44AC-9B83-3CA343D4686A}" destId="{F677EBD1-32FF-43ED-AF0C-AB6345934471}" srcOrd="4" destOrd="0" presId="urn:microsoft.com/office/officeart/2005/8/layout/chevron1"/>
    <dgm:cxn modelId="{886887C9-76DF-4C10-ACC6-17BD5BD1D4E2}" type="presParOf" srcId="{9202A86F-85F6-44AC-9B83-3CA343D4686A}" destId="{BD872547-CB95-45AA-B23C-030884A5E3F6}" srcOrd="5" destOrd="0" presId="urn:microsoft.com/office/officeart/2005/8/layout/chevron1"/>
    <dgm:cxn modelId="{F7C7BA92-BFFE-4CE2-AB55-E1D653A4F5EE}" type="presParOf" srcId="{9202A86F-85F6-44AC-9B83-3CA343D4686A}" destId="{294FD4CE-2EC5-4A80-8EB6-AC135BD6378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EABD8-CBE1-45B3-8A04-7736A14E5F5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1143000"/>
            <a:ext cx="568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EC1AB-4EE9-4D67-BC2D-592637DE2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399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1pPr>
    <a:lvl2pPr marL="292699" algn="l" defTabSz="585399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2pPr>
    <a:lvl3pPr marL="585399" algn="l" defTabSz="585399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3pPr>
    <a:lvl4pPr marL="878098" algn="l" defTabSz="585399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4pPr>
    <a:lvl5pPr marL="1170798" algn="l" defTabSz="585399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5pPr>
    <a:lvl6pPr marL="1463497" algn="l" defTabSz="585399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6pPr>
    <a:lvl7pPr marL="1756197" algn="l" defTabSz="585399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7pPr>
    <a:lvl8pPr marL="2048896" algn="l" defTabSz="585399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8pPr>
    <a:lvl9pPr marL="2341596" algn="l" defTabSz="585399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68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1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C1AB-4EE9-4D67-BC2D-592637DE25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68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0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8B81-82EE-4A03-89D3-C9B455EF1A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18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28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8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1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0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68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71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82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2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38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endParaRPr lang="en-US" sz="768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8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98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2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1D10-A761-4697-803D-F736F660B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60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9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68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4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C1AB-4EE9-4D67-BC2D-592637DE25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4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68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ss.</a:t>
            </a:r>
            <a:endParaRPr lang="en-US" sz="768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3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65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509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2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6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7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81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68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85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899E0-C097-417F-86BD-805C19E93D8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4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340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68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09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734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14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8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29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81AF-105A-4E34-908D-D88217C35B6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821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70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66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48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323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sz="768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5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8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50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73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01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6466-1CF0-40F6-8AB6-3CC502AA5A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95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56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8B81-82EE-4A03-89D3-C9B455EF1A1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41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B1D10-A761-4697-803D-F736F660B69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67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16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3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10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85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005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26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E7D7-BDD7-4CF3-AAF2-0D948CDB7B01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37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418A-75D1-4669-9D75-D81FDAD51E9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45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418A-75D1-4669-9D75-D81FDAD51E9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193C-7E56-4283-8C97-3D9D7F3E3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23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418A-75D1-4669-9D75-D81FDAD51E9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0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418A-75D1-4669-9D75-D81FDAD51E9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52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418A-75D1-4669-9D75-D81FDAD51E9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31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418A-75D1-4669-9D75-D81FDAD51E9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35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418A-75D1-4669-9D75-D81FDAD51E9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00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418A-75D1-4669-9D75-D81FDAD51E9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137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158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418A-75D1-4669-9D75-D81FDAD51E9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212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76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418A-75D1-4669-9D75-D81FDAD51E9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42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68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32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1143000"/>
            <a:ext cx="568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2B45-0E33-4C7B-A8F7-14E45EEC2C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6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4.w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16" y="701737"/>
            <a:ext cx="5931694" cy="1492803"/>
          </a:xfrm>
        </p:spPr>
        <p:txBody>
          <a:bodyPr anchor="b"/>
          <a:lstStyle>
            <a:lvl1pPr algn="ctr">
              <a:defRPr sz="37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8616" y="2252108"/>
            <a:ext cx="5931694" cy="1035235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841" indent="0" algn="ctr">
              <a:buNone/>
              <a:defRPr sz="1250"/>
            </a:lvl2pPr>
            <a:lvl3pPr marL="571683" indent="0" algn="ctr">
              <a:buNone/>
              <a:defRPr sz="1125"/>
            </a:lvl3pPr>
            <a:lvl4pPr marL="857524" indent="0" algn="ctr">
              <a:buNone/>
              <a:defRPr sz="1000"/>
            </a:lvl4pPr>
            <a:lvl5pPr marL="1143366" indent="0" algn="ctr">
              <a:buNone/>
              <a:defRPr sz="1000"/>
            </a:lvl5pPr>
            <a:lvl6pPr marL="1429207" indent="0" algn="ctr">
              <a:buNone/>
              <a:defRPr sz="1000"/>
            </a:lvl6pPr>
            <a:lvl7pPr marL="1715049" indent="0" algn="ctr">
              <a:buNone/>
              <a:defRPr sz="1000"/>
            </a:lvl7pPr>
            <a:lvl8pPr marL="2000890" indent="0" algn="ctr">
              <a:buNone/>
              <a:defRPr sz="1000"/>
            </a:lvl8pPr>
            <a:lvl9pPr marL="2286732" indent="0" algn="ctr">
              <a:buNone/>
              <a:defRPr sz="1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9824" y="228287"/>
            <a:ext cx="1705362" cy="36337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3739" y="228287"/>
            <a:ext cx="5017224" cy="36337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2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sp>
        <p:nvSpPr>
          <p:cNvPr id="30" name="Rectangle 29"/>
          <p:cNvSpPr/>
          <p:nvPr userDrawn="1"/>
        </p:nvSpPr>
        <p:spPr>
          <a:xfrm>
            <a:off x="-1" y="3599936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39626" y="3689971"/>
            <a:ext cx="3630442" cy="492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67" i="1" dirty="0" smtClean="0">
                <a:solidFill>
                  <a:schemeClr val="bg1"/>
                </a:solidFill>
              </a:rPr>
              <a:t>ITIL</a:t>
            </a:r>
            <a:r>
              <a:rPr lang="en-IN" sz="867" i="1" baseline="30000" dirty="0" smtClean="0">
                <a:solidFill>
                  <a:schemeClr val="bg1"/>
                </a:solidFill>
              </a:rPr>
              <a:t>®</a:t>
            </a:r>
            <a:r>
              <a:rPr lang="en-IN" sz="867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867" i="1" dirty="0" smtClean="0">
                <a:solidFill>
                  <a:schemeClr val="bg1"/>
                </a:solidFill>
              </a:rPr>
              <a:t>IT Infrastructure Library</a:t>
            </a:r>
            <a:r>
              <a:rPr lang="en-IN" sz="867" i="1" baseline="0" dirty="0" smtClean="0">
                <a:solidFill>
                  <a:schemeClr val="bg1"/>
                </a:solidFill>
              </a:rPr>
              <a:t> </a:t>
            </a:r>
            <a:r>
              <a:rPr lang="en-IN" sz="867" i="1" dirty="0" smtClean="0">
                <a:solidFill>
                  <a:schemeClr val="bg1"/>
                </a:solidFill>
              </a:rPr>
              <a:t>is a registered trade mark of AXELOS Limited</a:t>
            </a:r>
          </a:p>
          <a:p>
            <a:r>
              <a:rPr lang="en-IN" sz="867" i="1" dirty="0" smtClean="0">
                <a:solidFill>
                  <a:schemeClr val="bg1"/>
                </a:solidFill>
              </a:rPr>
              <a:t>AXELOS</a:t>
            </a:r>
            <a:r>
              <a:rPr lang="en-IN" sz="867" i="1" baseline="30000" dirty="0" smtClean="0">
                <a:solidFill>
                  <a:schemeClr val="bg1"/>
                </a:solidFill>
              </a:rPr>
              <a:t>® </a:t>
            </a:r>
            <a:r>
              <a:rPr lang="en-IN" sz="867" i="1" dirty="0" smtClean="0">
                <a:solidFill>
                  <a:schemeClr val="bg1"/>
                </a:solidFill>
              </a:rPr>
              <a:t>is a trade mark of AXELOS Limited</a:t>
            </a:r>
            <a:endParaRPr lang="en-US" sz="867" i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741493" y="1959890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7" y="2153547"/>
            <a:ext cx="585222" cy="418952"/>
          </a:xfrm>
          <a:prstGeom prst="rect">
            <a:avLst/>
          </a:prstGeom>
        </p:spPr>
      </p:pic>
      <p:sp>
        <p:nvSpPr>
          <p:cNvPr id="36" name="Oval 35"/>
          <p:cNvSpPr/>
          <p:nvPr userDrawn="1"/>
        </p:nvSpPr>
        <p:spPr>
          <a:xfrm>
            <a:off x="2940642" y="1959890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sp>
        <p:nvSpPr>
          <p:cNvPr id="37" name="Oval 36"/>
          <p:cNvSpPr/>
          <p:nvPr userDrawn="1"/>
        </p:nvSpPr>
        <p:spPr>
          <a:xfrm>
            <a:off x="4143911" y="1959890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sp>
        <p:nvSpPr>
          <p:cNvPr id="39" name="Oval 38"/>
          <p:cNvSpPr/>
          <p:nvPr userDrawn="1"/>
        </p:nvSpPr>
        <p:spPr>
          <a:xfrm>
            <a:off x="5359621" y="1959890"/>
            <a:ext cx="811933" cy="811933"/>
          </a:xfrm>
          <a:prstGeom prst="ellipse">
            <a:avLst/>
          </a:prstGeom>
          <a:solidFill>
            <a:srgbClr val="F1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70" y="2109661"/>
            <a:ext cx="356474" cy="5123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88" y="2100867"/>
            <a:ext cx="529976" cy="5299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09" y="2116234"/>
            <a:ext cx="612554" cy="499245"/>
          </a:xfrm>
          <a:prstGeom prst="rect">
            <a:avLst/>
          </a:prstGeom>
        </p:spPr>
      </p:pic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793947" y="1536649"/>
            <a:ext cx="3517527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349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1793947" y="1224192"/>
            <a:ext cx="3517527" cy="22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542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3538050"/>
            <a:ext cx="7908925" cy="61412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71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2127003"/>
            <a:ext cx="5829302" cy="96012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602"/>
              </a:spcBef>
              <a:buFont typeface="Arial" panose="020B0604020202020204" pitchFamily="34" charset="0"/>
              <a:buNone/>
            </a:pPr>
            <a:endParaRPr lang="en-US" sz="1927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" y="1156988"/>
            <a:ext cx="7908925" cy="61412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1248" y="2107637"/>
            <a:ext cx="5568052" cy="979487"/>
          </a:xfrm>
          <a:prstGeom prst="rect">
            <a:avLst/>
          </a:prstGeom>
        </p:spPr>
        <p:txBody>
          <a:bodyPr anchor="ctr"/>
          <a:lstStyle>
            <a:lvl1pPr marL="0" marR="0" indent="0" algn="l" defTabSz="550957" rtl="0" eaLnBrk="1" fontAlgn="auto" latinLnBrk="0" hangingPunct="1">
              <a:lnSpc>
                <a:spcPct val="90000"/>
              </a:lnSpc>
              <a:spcBef>
                <a:spcPts val="6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2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927"/>
            </a:lvl2pPr>
            <a:lvl3pPr>
              <a:defRPr sz="1927"/>
            </a:lvl3pPr>
            <a:lvl4pPr>
              <a:defRPr sz="1927"/>
            </a:lvl4pPr>
            <a:lvl5pPr>
              <a:defRPr sz="1927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marR="0" lvl="0" indent="0" algn="l" defTabSz="550957" rtl="0" eaLnBrk="1" fontAlgn="auto" latinLnBrk="0" hangingPunct="1">
              <a:lnSpc>
                <a:spcPct val="90000"/>
              </a:lnSpc>
              <a:spcBef>
                <a:spcPts val="6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0" y="326067"/>
            <a:ext cx="1594893" cy="483558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21330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1924" y="585628"/>
            <a:ext cx="1666876" cy="3401325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89735" y="585628"/>
            <a:ext cx="5747900" cy="3401325"/>
          </a:xfrm>
          <a:prstGeom prst="rect">
            <a:avLst/>
          </a:prstGeom>
        </p:spPr>
        <p:txBody>
          <a:bodyPr lIns="0" tIns="0" rIns="0" bIns="0"/>
          <a:lstStyle>
            <a:lvl1pPr marL="220312" indent="-220312">
              <a:lnSpc>
                <a:spcPct val="100000"/>
              </a:lnSpc>
              <a:buSzPct val="80000"/>
              <a:buFont typeface="Calibri Light" panose="020F0302020204030204" pitchFamily="34" charset="0"/>
              <a:buChar char="●"/>
              <a:defRPr sz="1349" b="0">
                <a:solidFill>
                  <a:schemeClr val="tx1"/>
                </a:solidFill>
                <a:latin typeface="+mn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 smtClean="0"/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18" name="Rectangle 17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0" name="Rectangle 19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1" name="Rectangle 20"/>
          <p:cNvSpPr/>
          <p:nvPr userDrawn="1"/>
        </p:nvSpPr>
        <p:spPr>
          <a:xfrm>
            <a:off x="5079207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2" name="Rectangle 21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3" name="Rectangle 22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3" y="2446401"/>
            <a:ext cx="1375258" cy="1375258"/>
          </a:xfrm>
          <a:prstGeom prst="rect">
            <a:avLst/>
          </a:prstGeom>
        </p:spPr>
      </p:pic>
      <p:sp>
        <p:nvSpPr>
          <p:cNvPr id="2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618" y="717266"/>
            <a:ext cx="1449139" cy="508238"/>
          </a:xfrm>
          <a:prstGeom prst="rect">
            <a:avLst/>
          </a:prstGeom>
        </p:spPr>
        <p:txBody>
          <a:bodyPr lIns="0" tIns="0" rIns="0" bIns="0"/>
          <a:lstStyle>
            <a:lvl1pPr marL="220312" indent="-220312">
              <a:buSzPct val="80000"/>
              <a:buFont typeface="Calibri Light" panose="020F0302020204030204" pitchFamily="34" charset="0"/>
              <a:buChar char="●"/>
              <a:defRPr lang="en-US" sz="1349" dirty="0" smtClean="0"/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6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542" b="0" smtClean="0">
                <a:latin typeface="+mn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2488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5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7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93501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5" name="Rectangle 24"/>
          <p:cNvSpPr/>
          <p:nvPr userDrawn="1"/>
        </p:nvSpPr>
        <p:spPr>
          <a:xfrm>
            <a:off x="5079207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349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6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542" b="0" smtClean="0">
                <a:latin typeface="+mn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488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5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17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74529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61924" y="585628"/>
            <a:ext cx="1666876" cy="3401325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89735" y="585628"/>
            <a:ext cx="5747900" cy="3401325"/>
          </a:xfrm>
          <a:prstGeom prst="rect">
            <a:avLst/>
          </a:prstGeom>
        </p:spPr>
        <p:txBody>
          <a:bodyPr lIns="0" tIns="0" rIns="0" bIns="0"/>
          <a:lstStyle>
            <a:lvl1pPr marL="220312" indent="-220312">
              <a:lnSpc>
                <a:spcPct val="100000"/>
              </a:lnSpc>
              <a:buSzPct val="80000"/>
              <a:buFont typeface="Calibri Light" panose="020F0302020204030204" pitchFamily="34" charset="0"/>
              <a:buChar char="●"/>
              <a:defRPr sz="1349" b="0">
                <a:solidFill>
                  <a:schemeClr val="tx1"/>
                </a:solidFill>
                <a:latin typeface="+mn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 smtClean="0"/>
          </a:p>
          <a:p>
            <a:pPr lvl="0"/>
            <a:r>
              <a:rPr lang="en-US" dirty="0" smtClean="0">
                <a:latin typeface="+mj-lt"/>
              </a:rPr>
              <a:t>Text here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18" name="Rectangle 17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0" name="Rectangle 19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1" name="Rectangle 20"/>
          <p:cNvSpPr/>
          <p:nvPr userDrawn="1"/>
        </p:nvSpPr>
        <p:spPr>
          <a:xfrm>
            <a:off x="5079207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2" name="Rectangle 21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3" name="Rectangle 22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35" y="1809751"/>
            <a:ext cx="1264764" cy="2177200"/>
          </a:xfrm>
          <a:prstGeom prst="rect">
            <a:avLst/>
          </a:prstGeom>
        </p:spPr>
      </p:pic>
      <p:sp>
        <p:nvSpPr>
          <p:cNvPr id="2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618" y="717266"/>
            <a:ext cx="1449139" cy="508238"/>
          </a:xfrm>
          <a:prstGeom prst="rect">
            <a:avLst/>
          </a:prstGeom>
        </p:spPr>
        <p:txBody>
          <a:bodyPr lIns="0" tIns="0" rIns="0" bIns="0"/>
          <a:lstStyle>
            <a:lvl1pPr marL="220312" indent="-220312">
              <a:buSzPct val="80000"/>
              <a:buFont typeface="Calibri Light" panose="020F0302020204030204" pitchFamily="34" charset="0"/>
              <a:buChar char="●"/>
              <a:defRPr lang="en-US" sz="1349" dirty="0" smtClean="0"/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Text here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6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542" b="0" smtClean="0">
                <a:latin typeface="+mn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488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5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6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7099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7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6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542" b="0" smtClean="0">
                <a:latin typeface="+mn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488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5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0936" y="1243584"/>
            <a:ext cx="6048427" cy="2821521"/>
          </a:xfrm>
          <a:prstGeom prst="rect">
            <a:avLst/>
          </a:prstGeom>
        </p:spPr>
        <p:txBody>
          <a:bodyPr/>
          <a:lstStyle>
            <a:lvl1pPr>
              <a:defRPr sz="1349"/>
            </a:lvl1pPr>
          </a:lstStyle>
          <a:p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7"/>
            <a:ext cx="7535232" cy="55455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349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4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10651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18" name="Rectangle 17"/>
          <p:cNvSpPr/>
          <p:nvPr userDrawn="1"/>
        </p:nvSpPr>
        <p:spPr>
          <a:xfrm>
            <a:off x="5079207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20" name="Rectangle 19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 b="1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0936" y="1968021"/>
            <a:ext cx="6048427" cy="2097085"/>
          </a:xfrm>
          <a:prstGeom prst="rect">
            <a:avLst/>
          </a:prstGeom>
        </p:spPr>
        <p:txBody>
          <a:bodyPr/>
          <a:lstStyle>
            <a:lvl1pPr>
              <a:defRPr sz="1349"/>
            </a:lvl1pPr>
          </a:lstStyle>
          <a:p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7533" y="586616"/>
            <a:ext cx="7535232" cy="13117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349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6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542" b="0" smtClean="0">
                <a:latin typeface="+mn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488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5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39"/>
            <a:ext cx="1101738" cy="334038"/>
          </a:xfrm>
          <a:prstGeom prst="rect">
            <a:avLst/>
          </a:prstGeom>
        </p:spPr>
      </p:pic>
      <p:sp>
        <p:nvSpPr>
          <p:cNvPr id="22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82535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238126" y="364006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6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7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1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1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1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1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3" name="Rectangle 22"/>
          <p:cNvSpPr/>
          <p:nvPr userDrawn="1"/>
        </p:nvSpPr>
        <p:spPr>
          <a:xfrm>
            <a:off x="5079207" y="-11341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1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1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349" b="0">
                <a:solidFill>
                  <a:schemeClr val="tx1"/>
                </a:solidFill>
                <a:latin typeface="+mj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6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248895" y="588191"/>
            <a:ext cx="826557" cy="3592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67" dirty="0" smtClean="0"/>
              <a:t>KNOWLEDGE CHECK</a:t>
            </a:r>
            <a:endParaRPr lang="en-US" sz="867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sp>
        <p:nvSpPr>
          <p:cNvPr id="38" name="TextBox 37"/>
          <p:cNvSpPr txBox="1"/>
          <p:nvPr userDrawn="1"/>
        </p:nvSpPr>
        <p:spPr>
          <a:xfrm>
            <a:off x="809625" y="1426578"/>
            <a:ext cx="32412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a.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1"/>
            <a:ext cx="319318" cy="2999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b.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c.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4"/>
            <a:ext cx="32412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d.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50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6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6" y="1426181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63325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0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126" y="364006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sp>
        <p:nvSpPr>
          <p:cNvPr id="2" name="Rectangle 1"/>
          <p:cNvSpPr/>
          <p:nvPr userDrawn="1"/>
        </p:nvSpPr>
        <p:spPr>
          <a:xfrm>
            <a:off x="238125" y="3011558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5"/>
          </a:p>
        </p:txBody>
      </p:sp>
      <p:sp>
        <p:nvSpPr>
          <p:cNvPr id="31" name="Rectangle 30"/>
          <p:cNvSpPr/>
          <p:nvPr userDrawn="1"/>
        </p:nvSpPr>
        <p:spPr>
          <a:xfrm>
            <a:off x="238125" y="364006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7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11341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0" name="Rectangle 19"/>
          <p:cNvSpPr/>
          <p:nvPr userDrawn="1"/>
        </p:nvSpPr>
        <p:spPr>
          <a:xfrm>
            <a:off x="711993" y="-11341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1" name="Rectangle 20"/>
          <p:cNvSpPr/>
          <p:nvPr userDrawn="1"/>
        </p:nvSpPr>
        <p:spPr>
          <a:xfrm>
            <a:off x="4167188" y="-11341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2" name="Rectangle 21"/>
          <p:cNvSpPr/>
          <p:nvPr userDrawn="1"/>
        </p:nvSpPr>
        <p:spPr>
          <a:xfrm>
            <a:off x="4850606" y="-11341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3" name="Rectangle 22"/>
          <p:cNvSpPr/>
          <p:nvPr userDrawn="1"/>
        </p:nvSpPr>
        <p:spPr>
          <a:xfrm>
            <a:off x="5079207" y="-11341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4" name="Rectangle 23"/>
          <p:cNvSpPr/>
          <p:nvPr userDrawn="1"/>
        </p:nvSpPr>
        <p:spPr>
          <a:xfrm>
            <a:off x="5160169" y="-11341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5" name="Rectangle 24"/>
          <p:cNvSpPr/>
          <p:nvPr userDrawn="1"/>
        </p:nvSpPr>
        <p:spPr>
          <a:xfrm>
            <a:off x="5972175" y="-11341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9625" y="1426578"/>
            <a:ext cx="32412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a.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9625" y="1779711"/>
            <a:ext cx="319318" cy="2999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b.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c.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809625" y="2485984"/>
            <a:ext cx="32412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d.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50" y="1777550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6" y="2128920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480289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6" y="1426181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349" b="0">
                <a:solidFill>
                  <a:schemeClr val="tx1"/>
                </a:solidFill>
                <a:latin typeface="+mj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064681" y="364006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7186614" y="3402808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5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24796" y="3412536"/>
            <a:ext cx="406704" cy="44128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6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4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38125" y="3309731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6" y="3309939"/>
            <a:ext cx="7480300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49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48895" y="588191"/>
            <a:ext cx="826557" cy="3592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67" dirty="0" smtClean="0"/>
              <a:t>KNOWLEDGE CHECK</a:t>
            </a:r>
            <a:endParaRPr lang="en-US" sz="867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30" y="1721509"/>
            <a:ext cx="958182" cy="7876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21118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92" y="981228"/>
            <a:ext cx="5580008" cy="1833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2091534" y="1677789"/>
            <a:ext cx="1013419" cy="62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69" b="1" dirty="0" smtClean="0">
                <a:solidFill>
                  <a:schemeClr val="bg1"/>
                </a:solidFill>
              </a:rPr>
              <a:t>Quiz</a:t>
            </a:r>
            <a:endParaRPr lang="en-US" sz="3469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11341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11341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11341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11341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5" name="Rectangle 24"/>
          <p:cNvSpPr/>
          <p:nvPr userDrawn="1"/>
        </p:nvSpPr>
        <p:spPr>
          <a:xfrm>
            <a:off x="5079207" y="-11341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11341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11341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46056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1341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14" name="Rectangle 13"/>
          <p:cNvSpPr/>
          <p:nvPr userDrawn="1"/>
        </p:nvSpPr>
        <p:spPr>
          <a:xfrm>
            <a:off x="711993" y="-11341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15" name="Rectangle 14"/>
          <p:cNvSpPr/>
          <p:nvPr userDrawn="1"/>
        </p:nvSpPr>
        <p:spPr>
          <a:xfrm>
            <a:off x="4167188" y="-11341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16" name="Rectangle 15"/>
          <p:cNvSpPr/>
          <p:nvPr userDrawn="1"/>
        </p:nvSpPr>
        <p:spPr>
          <a:xfrm>
            <a:off x="4850606" y="-11341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17" name="Rectangle 16"/>
          <p:cNvSpPr/>
          <p:nvPr userDrawn="1"/>
        </p:nvSpPr>
        <p:spPr>
          <a:xfrm>
            <a:off x="5079207" y="-11341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19" name="Rectangle 18"/>
          <p:cNvSpPr/>
          <p:nvPr userDrawn="1"/>
        </p:nvSpPr>
        <p:spPr>
          <a:xfrm>
            <a:off x="5160169" y="-11341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1" name="Rectangle 20"/>
          <p:cNvSpPr/>
          <p:nvPr userDrawn="1"/>
        </p:nvSpPr>
        <p:spPr>
          <a:xfrm>
            <a:off x="5972175" y="-11341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8" name="Rectangle 27"/>
          <p:cNvSpPr/>
          <p:nvPr userDrawn="1"/>
        </p:nvSpPr>
        <p:spPr>
          <a:xfrm>
            <a:off x="238126" y="364006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sp>
        <p:nvSpPr>
          <p:cNvPr id="32" name="Rectangle 31"/>
          <p:cNvSpPr/>
          <p:nvPr userDrawn="1"/>
        </p:nvSpPr>
        <p:spPr>
          <a:xfrm>
            <a:off x="238125" y="364006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7" dirty="0">
              <a:solidFill>
                <a:schemeClr val="tx1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349" b="0">
                <a:solidFill>
                  <a:schemeClr val="tx1"/>
                </a:solidFill>
                <a:latin typeface="+mj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064681" y="364006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809625" y="1426578"/>
            <a:ext cx="32412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a.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09625" y="1779711"/>
            <a:ext cx="319318" cy="2999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b.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9625" y="2132847"/>
            <a:ext cx="30328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c.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809625" y="2485984"/>
            <a:ext cx="32412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d.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50" y="1809632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6" y="2161002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512371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6" y="1458263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7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42"/>
            </a:lvl1pPr>
            <a:lvl2pPr marL="275478" indent="0" algn="ctr">
              <a:buNone/>
              <a:defRPr/>
            </a:lvl2pPr>
            <a:lvl3pPr marL="550957" indent="0" algn="ctr">
              <a:buNone/>
              <a:defRPr/>
            </a:lvl3pPr>
            <a:lvl4pPr marL="826435" indent="0" algn="ctr">
              <a:buNone/>
              <a:defRPr/>
            </a:lvl4pPr>
            <a:lvl5pPr marL="1101913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238125" y="434413"/>
            <a:ext cx="826557" cy="3296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42" dirty="0" smtClean="0"/>
              <a:t>QUIZ</a:t>
            </a:r>
            <a:endParaRPr lang="en-US" sz="1542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Image" r:id="rId3" imgW="2539440" imgH="2450520" progId="Photoshop.Image.13">
                  <p:embed/>
                </p:oleObj>
              </mc:Choice>
              <mc:Fallback>
                <p:oleObj name="Image" r:id="rId3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23955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11341"/>
            <a:ext cx="711994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11341"/>
            <a:ext cx="3455195" cy="31663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11341"/>
            <a:ext cx="683418" cy="316639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11341"/>
            <a:ext cx="228600" cy="316639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5" name="Rectangle 24"/>
          <p:cNvSpPr/>
          <p:nvPr userDrawn="1"/>
        </p:nvSpPr>
        <p:spPr>
          <a:xfrm>
            <a:off x="5079207" y="-11341"/>
            <a:ext cx="80963" cy="31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11341"/>
            <a:ext cx="812006" cy="316639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30" name="Rectangle 29"/>
          <p:cNvSpPr/>
          <p:nvPr userDrawn="1"/>
        </p:nvSpPr>
        <p:spPr>
          <a:xfrm>
            <a:off x="5972175" y="-11341"/>
            <a:ext cx="1936750" cy="316639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sp>
        <p:nvSpPr>
          <p:cNvPr id="32" name="Rectangle 31"/>
          <p:cNvSpPr/>
          <p:nvPr userDrawn="1"/>
        </p:nvSpPr>
        <p:spPr>
          <a:xfrm>
            <a:off x="238126" y="364006"/>
            <a:ext cx="826556" cy="80757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sp>
        <p:nvSpPr>
          <p:cNvPr id="33" name="Rectangle 32"/>
          <p:cNvSpPr/>
          <p:nvPr userDrawn="1"/>
        </p:nvSpPr>
        <p:spPr>
          <a:xfrm>
            <a:off x="238125" y="364006"/>
            <a:ext cx="7480897" cy="8075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7" dirty="0">
              <a:solidFill>
                <a:schemeClr val="tx1"/>
              </a:solidFill>
            </a:endParaRP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23950" y="436700"/>
            <a:ext cx="6515100" cy="6682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349" b="0">
                <a:solidFill>
                  <a:schemeClr val="tx1"/>
                </a:solidFill>
                <a:latin typeface="+mj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1064681" y="364006"/>
            <a:ext cx="0" cy="8075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809625" y="1426578"/>
            <a:ext cx="32412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a.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809625" y="1779711"/>
            <a:ext cx="319318" cy="2999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b.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09625" y="2132847"/>
            <a:ext cx="30328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c.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809625" y="2485984"/>
            <a:ext cx="324128" cy="299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49" dirty="0" smtClean="0">
                <a:solidFill>
                  <a:schemeClr val="tx1"/>
                </a:solidFill>
              </a:rPr>
              <a:t>d.</a:t>
            </a:r>
            <a:endParaRPr lang="en-US" sz="1349" dirty="0">
              <a:solidFill>
                <a:schemeClr val="tx1"/>
              </a:solidFill>
            </a:endParaRP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3950" y="1809632"/>
            <a:ext cx="548073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29226" y="2161002"/>
            <a:ext cx="5476349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132313" y="2512371"/>
            <a:ext cx="5473783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53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130126" y="1458263"/>
            <a:ext cx="5475601" cy="27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49"/>
            </a:lvl1pPr>
          </a:lstStyle>
          <a:p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91357" y="783786"/>
            <a:ext cx="569913" cy="25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42"/>
            </a:lvl1pPr>
            <a:lvl2pPr marL="275478" indent="0" algn="ctr">
              <a:buNone/>
              <a:defRPr/>
            </a:lvl2pPr>
            <a:lvl3pPr marL="550957" indent="0" algn="ctr">
              <a:buNone/>
              <a:defRPr/>
            </a:lvl3pPr>
            <a:lvl4pPr marL="826435" indent="0" algn="ctr">
              <a:buNone/>
              <a:defRPr/>
            </a:lvl4pPr>
            <a:lvl5pPr marL="1101913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238125" y="434413"/>
            <a:ext cx="826557" cy="3296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42" dirty="0" smtClean="0"/>
              <a:t>QUIZ</a:t>
            </a:r>
            <a:endParaRPr lang="en-US" sz="1542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238125" y="3011558"/>
            <a:ext cx="7480897" cy="298173"/>
          </a:xfrm>
          <a:prstGeom prst="rect">
            <a:avLst/>
          </a:prstGeom>
          <a:solidFill>
            <a:srgbClr val="61B4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5"/>
          </a:p>
        </p:txBody>
      </p:sp>
      <p:sp>
        <p:nvSpPr>
          <p:cNvPr id="59" name="Rectangle 58"/>
          <p:cNvSpPr/>
          <p:nvPr userDrawn="1"/>
        </p:nvSpPr>
        <p:spPr>
          <a:xfrm>
            <a:off x="7186614" y="3402808"/>
            <a:ext cx="464343" cy="431007"/>
          </a:xfrm>
          <a:prstGeom prst="rect">
            <a:avLst/>
          </a:prstGeom>
          <a:solidFill>
            <a:schemeClr val="bg1"/>
          </a:solidFill>
          <a:ln>
            <a:solidFill>
              <a:srgbClr val="039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5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24796" y="3412536"/>
            <a:ext cx="406704" cy="441281"/>
          </a:xfrm>
          <a:prstGeom prst="rect">
            <a:avLst/>
          </a:prstGeom>
        </p:spPr>
      </p:pic>
      <p:sp>
        <p:nvSpPr>
          <p:cNvPr id="6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38126" y="3011488"/>
            <a:ext cx="74803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4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238125" y="3309731"/>
            <a:ext cx="6848475" cy="626166"/>
          </a:xfrm>
          <a:prstGeom prst="rect">
            <a:avLst/>
          </a:prstGeom>
          <a:solidFill>
            <a:schemeClr val="bg1"/>
          </a:solidFill>
          <a:ln>
            <a:solidFill>
              <a:srgbClr val="29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dirty="0"/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238125" y="3309939"/>
            <a:ext cx="6848475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49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aphicFrame>
        <p:nvGraphicFramePr>
          <p:cNvPr id="65" name="Object 64"/>
          <p:cNvGraphicFramePr>
            <a:graphicFrameLocks noChangeAspect="1"/>
          </p:cNvGraphicFramePr>
          <p:nvPr userDrawn="1">
            <p:extLst/>
          </p:nvPr>
        </p:nvGraphicFramePr>
        <p:xfrm>
          <a:off x="6716243" y="1603648"/>
          <a:ext cx="1002779" cy="96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Image" r:id="rId4" imgW="2539440" imgH="2450520" progId="Photoshop.Image.13">
                  <p:embed/>
                </p:oleObj>
              </mc:Choice>
              <mc:Fallback>
                <p:oleObj name="Image" r:id="rId4" imgW="253944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6243" y="1603648"/>
                        <a:ext cx="1002779" cy="96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04" y="-15672"/>
            <a:ext cx="984847" cy="2985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828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 userDrawn="1"/>
        </p:nvSpPr>
        <p:spPr>
          <a:xfrm>
            <a:off x="1" y="0"/>
            <a:ext cx="7908925" cy="525742"/>
          </a:xfrm>
          <a:prstGeom prst="rect">
            <a:avLst/>
          </a:prstGeom>
          <a:solidFill>
            <a:srgbClr val="F39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694"/>
          </a:p>
        </p:txBody>
      </p:sp>
      <p:sp>
        <p:nvSpPr>
          <p:cNvPr id="38" name="Rectangle 37"/>
          <p:cNvSpPr/>
          <p:nvPr userDrawn="1"/>
        </p:nvSpPr>
        <p:spPr>
          <a:xfrm>
            <a:off x="-1" y="3599936"/>
            <a:ext cx="7908925" cy="68790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94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-1" y="3538050"/>
            <a:ext cx="7908925" cy="61412"/>
            <a:chOff x="0" y="474414"/>
            <a:chExt cx="7908925" cy="61412"/>
          </a:xfrm>
        </p:grpSpPr>
        <p:sp>
          <p:nvSpPr>
            <p:cNvPr id="51" name="Rectangle 50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94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766753" y="1681916"/>
            <a:ext cx="1668406" cy="507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564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98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US" sz="2698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619757" y="1079981"/>
            <a:ext cx="1727088" cy="1727088"/>
            <a:chOff x="1430872" y="1152875"/>
            <a:chExt cx="1727088" cy="1727088"/>
          </a:xfrm>
        </p:grpSpPr>
        <p:sp>
          <p:nvSpPr>
            <p:cNvPr id="18" name="Oval 17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F39E8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indent="-137740" algn="ctr">
                <a:lnSpc>
                  <a:spcPct val="90000"/>
                </a:lnSpc>
                <a:spcBef>
                  <a:spcPts val="602"/>
                </a:spcBef>
                <a:buFont typeface="Arial" panose="020B0604020202020204" pitchFamily="34" charset="0"/>
                <a:buChar char="•"/>
              </a:pPr>
              <a:endParaRPr lang="en-US" sz="1735"/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39626" y="3689971"/>
            <a:ext cx="3630442" cy="492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67" i="1" dirty="0" smtClean="0">
                <a:solidFill>
                  <a:schemeClr val="bg1"/>
                </a:solidFill>
              </a:rPr>
              <a:t>ITIL</a:t>
            </a:r>
            <a:r>
              <a:rPr lang="en-IN" sz="867" i="1" baseline="30000" dirty="0" smtClean="0">
                <a:solidFill>
                  <a:schemeClr val="bg1"/>
                </a:solidFill>
              </a:rPr>
              <a:t>®</a:t>
            </a:r>
            <a:r>
              <a:rPr lang="en-IN" sz="867" i="1" dirty="0" smtClean="0">
                <a:solidFill>
                  <a:schemeClr val="bg1"/>
                </a:solidFill>
              </a:rPr>
              <a:t> is a registered trade mark of AXELOS Limited</a:t>
            </a:r>
          </a:p>
          <a:p>
            <a:r>
              <a:rPr lang="en-IN" sz="867" i="1" dirty="0" smtClean="0">
                <a:solidFill>
                  <a:schemeClr val="bg1"/>
                </a:solidFill>
              </a:rPr>
              <a:t>IT Infrastructure Library</a:t>
            </a:r>
            <a:r>
              <a:rPr lang="en-IN" sz="867" i="1" baseline="0" dirty="0" smtClean="0">
                <a:solidFill>
                  <a:schemeClr val="bg1"/>
                </a:solidFill>
              </a:rPr>
              <a:t> </a:t>
            </a:r>
            <a:r>
              <a:rPr lang="en-IN" sz="867" i="1" dirty="0" smtClean="0">
                <a:solidFill>
                  <a:schemeClr val="bg1"/>
                </a:solidFill>
              </a:rPr>
              <a:t>is a registered trade mark of AXELOS Limited</a:t>
            </a:r>
          </a:p>
          <a:p>
            <a:r>
              <a:rPr lang="en-IN" sz="867" i="1" smtClean="0">
                <a:solidFill>
                  <a:schemeClr val="bg1"/>
                </a:solidFill>
              </a:rPr>
              <a:t>AXELOS</a:t>
            </a:r>
            <a:r>
              <a:rPr lang="en-IN" sz="867" i="1" baseline="30000" smtClean="0">
                <a:solidFill>
                  <a:schemeClr val="bg1"/>
                </a:solidFill>
              </a:rPr>
              <a:t>® </a:t>
            </a:r>
            <a:r>
              <a:rPr lang="en-IN" sz="867" i="1" dirty="0" smtClean="0">
                <a:solidFill>
                  <a:schemeClr val="bg1"/>
                </a:solidFill>
              </a:rPr>
              <a:t>is a trade mark of AXELOS Limited</a:t>
            </a:r>
            <a:endParaRPr lang="en-US" sz="867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631091" y="3714792"/>
            <a:ext cx="2231380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900" b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900" b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6" y="47625"/>
            <a:ext cx="1347449" cy="408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4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2215"/>
            <a:ext cx="711994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11993" y="-2215"/>
            <a:ext cx="3455195" cy="9144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167188" y="-2215"/>
            <a:ext cx="683418" cy="9144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850606" y="-2215"/>
            <a:ext cx="228600" cy="9144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5079207" y="-2215"/>
            <a:ext cx="80963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160169" y="-2215"/>
            <a:ext cx="812006" cy="9144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5972175" y="-2215"/>
            <a:ext cx="1936750" cy="9144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4176"/>
            <a:endParaRPr lang="en-US" sz="694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4083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349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89226"/>
            <a:ext cx="6473952" cy="314325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1542" b="0" smtClean="0">
                <a:latin typeface="+mn-lt"/>
              </a:defRPr>
            </a:lvl1pPr>
            <a:lvl2pPr marL="275478" indent="0">
              <a:buNone/>
              <a:defRPr/>
            </a:lvl2pPr>
            <a:lvl3pPr marL="550957" indent="0">
              <a:buNone/>
              <a:defRPr/>
            </a:lvl3pPr>
            <a:lvl4pPr marL="826435" indent="0">
              <a:buNone/>
              <a:defRPr/>
            </a:lvl4pPr>
            <a:lvl5pPr marL="1101913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488" y="411463"/>
            <a:ext cx="6830557" cy="18288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4176"/>
            <a:endParaRPr lang="en-US" sz="111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6" y="97340"/>
            <a:ext cx="1101738" cy="334038"/>
          </a:xfrm>
          <a:prstGeom prst="rect">
            <a:avLst/>
          </a:prstGeom>
        </p:spPr>
      </p:pic>
      <p:sp>
        <p:nvSpPr>
          <p:cNvPr id="17" name="Slide Number Placeholder 2"/>
          <p:cNvSpPr>
            <a:spLocks noGrp="1"/>
          </p:cNvSpPr>
          <p:nvPr userDrawn="1"/>
        </p:nvSpPr>
        <p:spPr>
          <a:xfrm>
            <a:off x="0" y="4057904"/>
            <a:ext cx="575044" cy="2282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585399" rtl="0" eaLnBrk="1" latinLnBrk="0" hangingPunct="1"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z="1400" b="0" smtClean="0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669290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19" y="1068983"/>
            <a:ext cx="6821448" cy="1783621"/>
          </a:xfrm>
        </p:spPr>
        <p:txBody>
          <a:bodyPr anchor="b"/>
          <a:lstStyle>
            <a:lvl1pPr>
              <a:defRPr sz="37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9" y="2869478"/>
            <a:ext cx="6821448" cy="937964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841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683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5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3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920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50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8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73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739" y="1141438"/>
            <a:ext cx="3361293" cy="2720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3893" y="1141438"/>
            <a:ext cx="3361293" cy="2720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6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69" y="228288"/>
            <a:ext cx="6821448" cy="8287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769" y="1051116"/>
            <a:ext cx="3345846" cy="51513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841" indent="0">
              <a:buNone/>
              <a:defRPr sz="1250" b="1"/>
            </a:lvl2pPr>
            <a:lvl3pPr marL="571683" indent="0">
              <a:buNone/>
              <a:defRPr sz="1125" b="1"/>
            </a:lvl3pPr>
            <a:lvl4pPr marL="857524" indent="0">
              <a:buNone/>
              <a:defRPr sz="1000" b="1"/>
            </a:lvl4pPr>
            <a:lvl5pPr marL="1143366" indent="0">
              <a:buNone/>
              <a:defRPr sz="1000" b="1"/>
            </a:lvl5pPr>
            <a:lvl6pPr marL="1429207" indent="0">
              <a:buNone/>
              <a:defRPr sz="1000" b="1"/>
            </a:lvl6pPr>
            <a:lvl7pPr marL="1715049" indent="0">
              <a:buNone/>
              <a:defRPr sz="1000" b="1"/>
            </a:lvl7pPr>
            <a:lvl8pPr marL="2000890" indent="0">
              <a:buNone/>
              <a:defRPr sz="1000" b="1"/>
            </a:lvl8pPr>
            <a:lvl9pPr marL="228673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769" y="1566252"/>
            <a:ext cx="3345846" cy="23037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3893" y="1051116"/>
            <a:ext cx="3362323" cy="51513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841" indent="0">
              <a:buNone/>
              <a:defRPr sz="1250" b="1"/>
            </a:lvl2pPr>
            <a:lvl3pPr marL="571683" indent="0">
              <a:buNone/>
              <a:defRPr sz="1125" b="1"/>
            </a:lvl3pPr>
            <a:lvl4pPr marL="857524" indent="0">
              <a:buNone/>
              <a:defRPr sz="1000" b="1"/>
            </a:lvl4pPr>
            <a:lvl5pPr marL="1143366" indent="0">
              <a:buNone/>
              <a:defRPr sz="1000" b="1"/>
            </a:lvl5pPr>
            <a:lvl6pPr marL="1429207" indent="0">
              <a:buNone/>
              <a:defRPr sz="1000" b="1"/>
            </a:lvl6pPr>
            <a:lvl7pPr marL="1715049" indent="0">
              <a:buNone/>
              <a:defRPr sz="1000" b="1"/>
            </a:lvl7pPr>
            <a:lvl8pPr marL="2000890" indent="0">
              <a:buNone/>
              <a:defRPr sz="1000" b="1"/>
            </a:lvl8pPr>
            <a:lvl9pPr marL="228673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3893" y="1566252"/>
            <a:ext cx="3362323" cy="23037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9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69" y="285856"/>
            <a:ext cx="2550834" cy="1000496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2323" y="617370"/>
            <a:ext cx="4003893" cy="3047144"/>
          </a:xfrm>
        </p:spPr>
        <p:txBody>
          <a:bodyPr/>
          <a:lstStyle>
            <a:lvl1pPr>
              <a:defRPr sz="2001"/>
            </a:lvl1pPr>
            <a:lvl2pPr>
              <a:defRPr sz="1751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769" y="1286351"/>
            <a:ext cx="2550834" cy="2383125"/>
          </a:xfrm>
        </p:spPr>
        <p:txBody>
          <a:bodyPr/>
          <a:lstStyle>
            <a:lvl1pPr marL="0" indent="0">
              <a:buNone/>
              <a:defRPr sz="1000"/>
            </a:lvl1pPr>
            <a:lvl2pPr marL="285841" indent="0">
              <a:buNone/>
              <a:defRPr sz="875"/>
            </a:lvl2pPr>
            <a:lvl3pPr marL="571683" indent="0">
              <a:buNone/>
              <a:defRPr sz="750"/>
            </a:lvl3pPr>
            <a:lvl4pPr marL="857524" indent="0">
              <a:buNone/>
              <a:defRPr sz="625"/>
            </a:lvl4pPr>
            <a:lvl5pPr marL="1143366" indent="0">
              <a:buNone/>
              <a:defRPr sz="625"/>
            </a:lvl5pPr>
            <a:lvl6pPr marL="1429207" indent="0">
              <a:buNone/>
              <a:defRPr sz="625"/>
            </a:lvl6pPr>
            <a:lvl7pPr marL="1715049" indent="0">
              <a:buNone/>
              <a:defRPr sz="625"/>
            </a:lvl7pPr>
            <a:lvl8pPr marL="2000890" indent="0">
              <a:buNone/>
              <a:defRPr sz="625"/>
            </a:lvl8pPr>
            <a:lvl9pPr marL="2286732" indent="0">
              <a:buNone/>
              <a:defRPr sz="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69" y="285856"/>
            <a:ext cx="2550834" cy="1000496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2323" y="617370"/>
            <a:ext cx="4003893" cy="3047144"/>
          </a:xfrm>
        </p:spPr>
        <p:txBody>
          <a:bodyPr anchor="t"/>
          <a:lstStyle>
            <a:lvl1pPr marL="0" indent="0">
              <a:buNone/>
              <a:defRPr sz="2001"/>
            </a:lvl1pPr>
            <a:lvl2pPr marL="285841" indent="0">
              <a:buNone/>
              <a:defRPr sz="1751"/>
            </a:lvl2pPr>
            <a:lvl3pPr marL="571683" indent="0">
              <a:buNone/>
              <a:defRPr sz="1500"/>
            </a:lvl3pPr>
            <a:lvl4pPr marL="857524" indent="0">
              <a:buNone/>
              <a:defRPr sz="1250"/>
            </a:lvl4pPr>
            <a:lvl5pPr marL="1143366" indent="0">
              <a:buNone/>
              <a:defRPr sz="1250"/>
            </a:lvl5pPr>
            <a:lvl6pPr marL="1429207" indent="0">
              <a:buNone/>
              <a:defRPr sz="1250"/>
            </a:lvl6pPr>
            <a:lvl7pPr marL="1715049" indent="0">
              <a:buNone/>
              <a:defRPr sz="1250"/>
            </a:lvl7pPr>
            <a:lvl8pPr marL="2000890" indent="0">
              <a:buNone/>
              <a:defRPr sz="1250"/>
            </a:lvl8pPr>
            <a:lvl9pPr marL="2286732" indent="0">
              <a:buNone/>
              <a:defRPr sz="1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769" y="1286351"/>
            <a:ext cx="2550834" cy="2383125"/>
          </a:xfrm>
        </p:spPr>
        <p:txBody>
          <a:bodyPr/>
          <a:lstStyle>
            <a:lvl1pPr marL="0" indent="0">
              <a:buNone/>
              <a:defRPr sz="1000"/>
            </a:lvl1pPr>
            <a:lvl2pPr marL="285841" indent="0">
              <a:buNone/>
              <a:defRPr sz="875"/>
            </a:lvl2pPr>
            <a:lvl3pPr marL="571683" indent="0">
              <a:buNone/>
              <a:defRPr sz="750"/>
            </a:lvl3pPr>
            <a:lvl4pPr marL="857524" indent="0">
              <a:buNone/>
              <a:defRPr sz="625"/>
            </a:lvl4pPr>
            <a:lvl5pPr marL="1143366" indent="0">
              <a:buNone/>
              <a:defRPr sz="625"/>
            </a:lvl5pPr>
            <a:lvl6pPr marL="1429207" indent="0">
              <a:buNone/>
              <a:defRPr sz="625"/>
            </a:lvl6pPr>
            <a:lvl7pPr marL="1715049" indent="0">
              <a:buNone/>
              <a:defRPr sz="625"/>
            </a:lvl7pPr>
            <a:lvl8pPr marL="2000890" indent="0">
              <a:buNone/>
              <a:defRPr sz="625"/>
            </a:lvl8pPr>
            <a:lvl9pPr marL="2286732" indent="0">
              <a:buNone/>
              <a:defRPr sz="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3739" y="228288"/>
            <a:ext cx="6821448" cy="82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739" y="1141438"/>
            <a:ext cx="6821448" cy="272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739" y="3974191"/>
            <a:ext cx="1779508" cy="22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D948-9276-4659-A865-F410943E812F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9832" y="3974191"/>
            <a:ext cx="2669262" cy="22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5678" y="3974191"/>
            <a:ext cx="1779508" cy="22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2941-B180-4848-AF36-D7F4D28049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4021" y="4144819"/>
            <a:ext cx="7907565" cy="137095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852160" y="4110981"/>
            <a:ext cx="19781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sz="800" b="0" kern="120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2014, Simplilearn, All rights reserved.</a:t>
            </a:r>
            <a:endParaRPr lang="en-US" sz="800" b="0" kern="12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09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</p:sldLayoutIdLst>
  <p:txStyles>
    <p:titleStyle>
      <a:lvl1pPr algn="l" defTabSz="571683" rtl="0" eaLnBrk="1" latinLnBrk="0" hangingPunct="1">
        <a:lnSpc>
          <a:spcPct val="90000"/>
        </a:lnSpc>
        <a:spcBef>
          <a:spcPct val="0"/>
        </a:spcBef>
        <a:buNone/>
        <a:defRPr sz="27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921" indent="-142921" algn="l" defTabSz="571683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1pPr>
      <a:lvl2pPr marL="428762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604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445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6286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2128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969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811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9652" indent="-142921" algn="l" defTabSz="57168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841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683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524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366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9207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5049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890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732" algn="l" defTabSz="571683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 txBox="1">
            <a:spLocks/>
          </p:cNvSpPr>
          <p:nvPr/>
        </p:nvSpPr>
        <p:spPr>
          <a:xfrm>
            <a:off x="724844" y="3239195"/>
            <a:ext cx="3276653" cy="37280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64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03238" y="1555109"/>
            <a:ext cx="3390281" cy="193899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solidFill>
                  <a:srgbClr val="4B4B4B"/>
                </a:solidFill>
              </a:rPr>
              <a:t>Unit 4—Service Transition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237" y="1253453"/>
            <a:ext cx="3559099" cy="221599"/>
          </a:xfrm>
          <a:prstGeom prst="rect">
            <a:avLst/>
          </a:prstGeom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ITIL</a:t>
            </a:r>
            <a:r>
              <a:rPr lang="en-US" sz="1600" baseline="30000" dirty="0">
                <a:solidFill>
                  <a:schemeClr val="bg2">
                    <a:lumMod val="25000"/>
                  </a:schemeClr>
                </a:solidFill>
              </a:rPr>
              <a:t>®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2011 Foundation 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Certification 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Course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948634" y="1089770"/>
            <a:ext cx="3237634" cy="48197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285841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42" dirty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lvl="0" indent="-228600"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US" sz="1400" dirty="0"/>
              <a:t>Service transition ensures </a:t>
            </a:r>
            <a:r>
              <a:rPr lang="en-US" sz="1400" dirty="0" smtClean="0"/>
              <a:t>whether </a:t>
            </a:r>
            <a:r>
              <a:rPr lang="en-US" sz="1400" dirty="0"/>
              <a:t>new, modified or retired services meet the business expectations as documented in the </a:t>
            </a:r>
            <a:r>
              <a:rPr lang="en-US" sz="1400" dirty="0" smtClean="0"/>
              <a:t>service strategy and service design stages </a:t>
            </a:r>
            <a:r>
              <a:rPr lang="en-US" sz="1400" dirty="0"/>
              <a:t>of the lifecycle. </a:t>
            </a:r>
          </a:p>
          <a:p>
            <a:pPr marL="228600" lvl="0" indent="-228600"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US" sz="1400" dirty="0"/>
              <a:t>Configuration Item is any component that needs to be managed to deliver an IT service. </a:t>
            </a:r>
          </a:p>
          <a:p>
            <a:pPr marL="228600" lvl="0" indent="-228600">
              <a:lnSpc>
                <a:spcPct val="150000"/>
              </a:lnSpc>
              <a:buFont typeface="Georgia" panose="02040502050405020303" pitchFamily="18" charset="0"/>
              <a:buChar char="●"/>
            </a:pPr>
            <a:r>
              <a:rPr lang="en-US" sz="1400" dirty="0"/>
              <a:t>The </a:t>
            </a:r>
            <a:r>
              <a:rPr lang="en-US" sz="1400" dirty="0" smtClean="0"/>
              <a:t>Configuration Management System is </a:t>
            </a:r>
            <a:r>
              <a:rPr lang="en-US" sz="1400" dirty="0"/>
              <a:t>a set of tools and databases </a:t>
            </a:r>
            <a:r>
              <a:rPr lang="en-US" sz="1400" dirty="0" smtClean="0"/>
              <a:t>used </a:t>
            </a:r>
            <a:r>
              <a:rPr lang="en-US" sz="1400" dirty="0"/>
              <a:t>to manage </a:t>
            </a:r>
            <a:r>
              <a:rPr lang="en-US" sz="1400" dirty="0" smtClean="0"/>
              <a:t>the configuration </a:t>
            </a:r>
            <a:r>
              <a:rPr lang="en-US" sz="1400" dirty="0"/>
              <a:t>data of an IT service provider. </a:t>
            </a:r>
          </a:p>
          <a:p>
            <a:pPr marL="228600" indent="-22860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Here is a quick recap of what we have learnt in this lesson: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Summary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770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Service Transition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Lesson 2—Service Transition Processes</a:t>
            </a:r>
          </a:p>
        </p:txBody>
      </p:sp>
    </p:spTree>
    <p:extLst>
      <p:ext uri="{BB962C8B-B14F-4D97-AF65-F5344CB8AC3E}">
        <p14:creationId xmlns:p14="http://schemas.microsoft.com/office/powerpoint/2010/main" val="39767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sz="1400" dirty="0" smtClean="0"/>
              <a:t>Describe </a:t>
            </a:r>
            <a:r>
              <a:rPr lang="en-US" sz="1400" dirty="0"/>
              <a:t>the </a:t>
            </a:r>
            <a:r>
              <a:rPr lang="en-US" sz="1400" dirty="0" smtClean="0"/>
              <a:t>purpose, objective and scope of transition</a:t>
            </a:r>
            <a:r>
              <a:rPr lang="en-US" sz="1400" dirty="0"/>
              <a:t>, planning and support</a:t>
            </a:r>
          </a:p>
          <a:p>
            <a:pPr marL="228600" indent="-228600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sz="1400" dirty="0"/>
              <a:t>Explain the </a:t>
            </a:r>
            <a:r>
              <a:rPr lang="en-US" sz="1400" dirty="0" smtClean="0"/>
              <a:t>purpose, objective and scope of </a:t>
            </a:r>
            <a:r>
              <a:rPr lang="en-US" sz="1400" dirty="0"/>
              <a:t>change </a:t>
            </a:r>
            <a:r>
              <a:rPr lang="en-US" sz="1400" dirty="0" smtClean="0"/>
              <a:t>management  </a:t>
            </a:r>
          </a:p>
          <a:p>
            <a:pPr marL="228600" indent="-228600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sz="1400" dirty="0" smtClean="0"/>
              <a:t>Describe </a:t>
            </a:r>
            <a:r>
              <a:rPr lang="en-US" sz="1400" dirty="0"/>
              <a:t>the </a:t>
            </a:r>
            <a:r>
              <a:rPr lang="en-US" sz="1400" dirty="0" smtClean="0"/>
              <a:t>concept of </a:t>
            </a:r>
            <a:r>
              <a:rPr lang="en-US" sz="1400" dirty="0"/>
              <a:t>Service Asset and Configuration </a:t>
            </a:r>
            <a:r>
              <a:rPr lang="en-US" sz="1400" dirty="0" smtClean="0"/>
              <a:t>Management (SACM)</a:t>
            </a:r>
            <a:endParaRPr lang="en-US" sz="1400" dirty="0"/>
          </a:p>
          <a:p>
            <a:pPr marL="228600" indent="-228600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sz="1400" dirty="0" smtClean="0"/>
              <a:t>Identify the purpose, objective and scope of Release and Deployment Management </a:t>
            </a:r>
          </a:p>
          <a:p>
            <a:pPr marL="228600" indent="-228600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sz="1400" dirty="0" smtClean="0"/>
              <a:t>Explain the purpose, objective and scope of knowledge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/>
              <a:t>After completing this lesson, you will be able to: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Objectives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566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400" dirty="0"/>
              <a:t>The processes in Service Transition phase are critical </a:t>
            </a:r>
            <a:r>
              <a:rPr lang="en-US" sz="1400" dirty="0" smtClean="0"/>
              <a:t>as they influence </a:t>
            </a:r>
            <a:r>
              <a:rPr lang="en-US" sz="1400" dirty="0"/>
              <a:t>and support all stages of the service lifecycle. </a:t>
            </a:r>
            <a:r>
              <a:rPr lang="en-US" sz="1400" dirty="0" smtClean="0"/>
              <a:t>The processes include:</a:t>
            </a: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Introduction to Service </a:t>
            </a:r>
            <a:r>
              <a:rPr lang="en-US" sz="1600" dirty="0">
                <a:latin typeface="Calibri (headings)"/>
              </a:rPr>
              <a:t>Transition </a:t>
            </a:r>
            <a:r>
              <a:rPr lang="en-US" sz="1600" dirty="0" smtClean="0">
                <a:latin typeface="Calibri (headings)"/>
              </a:rPr>
              <a:t>Processes</a:t>
            </a:r>
            <a:endParaRPr lang="en-US" sz="1600" dirty="0">
              <a:latin typeface="Calibri (headings)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2131" y="2326821"/>
            <a:ext cx="1347833" cy="1668157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131" y="2429301"/>
            <a:ext cx="1347833" cy="13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Provides plan and support for new or modified services and ensures orderly transition of services.</a:t>
            </a:r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11540" y="2326820"/>
            <a:ext cx="1347833" cy="1668157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1540" y="2429301"/>
            <a:ext cx="1347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the lifecycle of all changes and ensures balance between flexibility and stability.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80949" y="2326820"/>
            <a:ext cx="1347833" cy="1668157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0949" y="2429301"/>
            <a:ext cx="1347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Provides the required information to manage CIs and assets across the service lifecycle.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57182" y="2326820"/>
            <a:ext cx="1347833" cy="1668157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0358" y="2429301"/>
            <a:ext cx="1347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Plans, builds, tests the releases and deploys the services into customer environment.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33415" y="2326820"/>
            <a:ext cx="1347833" cy="1668157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6591" y="2429301"/>
            <a:ext cx="1347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Gathers information, analyses and shares it with the </a:t>
            </a:r>
            <a:r>
              <a:rPr lang="en-US" sz="1200" dirty="0" err="1"/>
              <a:t>organisation</a:t>
            </a:r>
            <a:r>
              <a:rPr lang="en-US" sz="1200" dirty="0"/>
              <a:t> to increase efficiency for future.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65193" y="1582254"/>
            <a:ext cx="7480981" cy="597439"/>
            <a:chOff x="165193" y="1641033"/>
            <a:chExt cx="7480981" cy="597439"/>
          </a:xfrm>
        </p:grpSpPr>
        <p:sp>
          <p:nvSpPr>
            <p:cNvPr id="3" name="Rounded Rectangle 2"/>
            <p:cNvSpPr/>
            <p:nvPr/>
          </p:nvSpPr>
          <p:spPr>
            <a:xfrm>
              <a:off x="165193" y="1647459"/>
              <a:ext cx="1424772" cy="587829"/>
            </a:xfrm>
            <a:prstGeom prst="roundRect">
              <a:avLst/>
            </a:prstGeom>
            <a:solidFill>
              <a:srgbClr val="F27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9037" y="1731731"/>
              <a:ext cx="14016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dirty="0">
                  <a:cs typeface="Arial" pitchFamily="34" charset="0"/>
                </a:rPr>
                <a:t>Transition, planning and support</a:t>
              </a:r>
              <a:endParaRPr lang="en-US" sz="105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660730" y="1642467"/>
              <a:ext cx="1424772" cy="587829"/>
            </a:xfrm>
            <a:prstGeom prst="roundRect">
              <a:avLst/>
            </a:prstGeom>
            <a:solidFill>
              <a:srgbClr val="F27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2941" y="1762472"/>
              <a:ext cx="14016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dirty="0">
                  <a:cs typeface="Arial" pitchFamily="34" charset="0"/>
                </a:rPr>
                <a:t>Change management</a:t>
              </a:r>
              <a:endParaRPr lang="en-US" sz="105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56267" y="1642466"/>
              <a:ext cx="1424772" cy="587829"/>
            </a:xfrm>
            <a:prstGeom prst="roundRect">
              <a:avLst/>
            </a:prstGeom>
            <a:solidFill>
              <a:srgbClr val="F27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53655" y="1661391"/>
              <a:ext cx="142646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dirty="0">
                  <a:cs typeface="Arial" pitchFamily="34" charset="0"/>
                </a:rPr>
                <a:t>Service asset </a:t>
              </a:r>
              <a:r>
                <a:rPr lang="en-US" sz="1050" dirty="0" smtClean="0">
                  <a:cs typeface="Arial" pitchFamily="34" charset="0"/>
                </a:rPr>
                <a:t/>
              </a:r>
              <a:br>
                <a:rPr lang="en-US" sz="1050" dirty="0" smtClean="0">
                  <a:cs typeface="Arial" pitchFamily="34" charset="0"/>
                </a:rPr>
              </a:br>
              <a:r>
                <a:rPr lang="en-US" sz="1050" dirty="0" smtClean="0">
                  <a:cs typeface="Arial" pitchFamily="34" charset="0"/>
                </a:rPr>
                <a:t>and </a:t>
              </a:r>
              <a:r>
                <a:rPr lang="en-US" sz="1050" dirty="0">
                  <a:cs typeface="Arial" pitchFamily="34" charset="0"/>
                </a:rPr>
                <a:t>configuration management</a:t>
              </a:r>
              <a:endParaRPr lang="en-US" sz="105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639463" y="1642466"/>
              <a:ext cx="1422161" cy="587829"/>
            </a:xfrm>
            <a:prstGeom prst="roundRect">
              <a:avLst/>
            </a:prstGeom>
            <a:solidFill>
              <a:srgbClr val="F27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05031" y="1739425"/>
              <a:ext cx="155135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dirty="0">
                  <a:cs typeface="Arial" pitchFamily="34" charset="0"/>
                </a:rPr>
                <a:t>Release </a:t>
              </a:r>
              <a:r>
                <a:rPr lang="en-US" sz="1050" dirty="0" smtClean="0">
                  <a:cs typeface="Arial" pitchFamily="34" charset="0"/>
                </a:rPr>
                <a:t>and deployment </a:t>
              </a:r>
              <a:r>
                <a:rPr lang="en-US" sz="1050" dirty="0">
                  <a:cs typeface="Arial" pitchFamily="34" charset="0"/>
                </a:rPr>
                <a:t>management</a:t>
              </a:r>
              <a:endParaRPr lang="en-US" sz="105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26591" y="1641033"/>
              <a:ext cx="1422161" cy="587829"/>
            </a:xfrm>
            <a:prstGeom prst="roundRect">
              <a:avLst/>
            </a:prstGeom>
            <a:solidFill>
              <a:srgbClr val="F27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0864" y="1796942"/>
              <a:ext cx="15653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dirty="0">
                  <a:cs typeface="Arial" pitchFamily="34" charset="0"/>
                </a:rPr>
                <a:t>Knowledge management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75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1400" dirty="0"/>
              <a:t>Transition, planning and support is a process that includes planning and coordination for the activities involved in service transition.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Transition</a:t>
            </a:r>
            <a:r>
              <a:rPr lang="en-US" sz="1600" dirty="0">
                <a:latin typeface="Calibri (headings)"/>
              </a:rPr>
              <a:t>, Planning and </a:t>
            </a:r>
            <a:r>
              <a:rPr lang="en-US" sz="1600" dirty="0" smtClean="0">
                <a:latin typeface="Calibri (headings)"/>
              </a:rPr>
              <a:t>Support—Purpose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0905" y="1363226"/>
            <a:ext cx="7408365" cy="2631752"/>
            <a:chOff x="307025" y="1248052"/>
            <a:chExt cx="7408365" cy="2631752"/>
          </a:xfrm>
        </p:grpSpPr>
        <p:grpSp>
          <p:nvGrpSpPr>
            <p:cNvPr id="45" name="Group 44"/>
            <p:cNvGrpSpPr/>
            <p:nvPr/>
          </p:nvGrpSpPr>
          <p:grpSpPr>
            <a:xfrm>
              <a:off x="307025" y="1248052"/>
              <a:ext cx="7408365" cy="2631752"/>
              <a:chOff x="307026" y="1344304"/>
              <a:chExt cx="7408365" cy="2631752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84344" y="1975358"/>
                  <a:ext cx="1344363" cy="2100683"/>
                  <a:chOff x="180114" y="1801524"/>
                  <a:chExt cx="1212027" cy="1562598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180114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80114" y="2549803"/>
                    <a:ext cx="1212027" cy="814319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52" name="Rounded Rectangle 51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48" name="TextBox 47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679032" y="1257708"/>
              <a:ext cx="5036358" cy="1505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400" dirty="0"/>
                <a:t>The purpose of transition, planning and support process is to: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provide overall planning for service transitions; and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coordinate the resources that are required to deliver the service.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8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Transition</a:t>
            </a:r>
            <a:r>
              <a:rPr lang="en-US" sz="1600" dirty="0">
                <a:latin typeface="Calibri (headings)"/>
              </a:rPr>
              <a:t>, Planning and </a:t>
            </a:r>
            <a:r>
              <a:rPr lang="en-US" sz="1600" dirty="0" smtClean="0">
                <a:latin typeface="Calibri (headings)"/>
              </a:rPr>
              <a:t>Support—Objective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34836" y="806894"/>
            <a:ext cx="7408365" cy="2631752"/>
            <a:chOff x="307026" y="1223989"/>
            <a:chExt cx="7408365" cy="26317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307026" y="1223989"/>
              <a:ext cx="7408365" cy="2631752"/>
              <a:chOff x="307026" y="1344304"/>
              <a:chExt cx="7408365" cy="2631752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177536" y="956780"/>
                  <a:ext cx="1351171" cy="3112842"/>
                  <a:chOff x="173976" y="1043853"/>
                  <a:chExt cx="1218165" cy="2315496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180114" y="2555610"/>
                    <a:ext cx="1212027" cy="803739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111" name="Rounded Rectangle 110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113" name="Picture 1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107" name="TextBox 106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05" name="Rectangle 104"/>
            <p:cNvSpPr/>
            <p:nvPr/>
          </p:nvSpPr>
          <p:spPr>
            <a:xfrm>
              <a:off x="2658441" y="1235280"/>
              <a:ext cx="5056950" cy="2523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50957">
                <a:lnSpc>
                  <a:spcPct val="150000"/>
                </a:lnSpc>
                <a:spcBef>
                  <a:spcPts val="602"/>
                </a:spcBef>
                <a:buSzPct val="80000"/>
              </a:pPr>
              <a:r>
                <a:rPr lang="en-US" sz="1400" dirty="0"/>
                <a:t>The objective of transition, planning and support is to: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plan and coordinate the resources for effective service delivery;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coordinate activities across projects, suppliers and service teams;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provide clear plans to align activities with the service transition plans;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establish new or modified information systems and tools, technology; </a:t>
              </a:r>
              <a:r>
                <a:rPr lang="en-US" sz="1400" dirty="0" smtClean="0"/>
                <a:t>and 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 smtClean="0"/>
                <a:t>review and improve the performance of service transition.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21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02091" y="1667337"/>
            <a:ext cx="1294019" cy="846773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Transition</a:t>
            </a:r>
            <a:r>
              <a:rPr lang="en-US" sz="1600" dirty="0">
                <a:latin typeface="Calibri (headings)"/>
              </a:rPr>
              <a:t>, Planning and </a:t>
            </a:r>
            <a:r>
              <a:rPr lang="en-US" sz="1600" dirty="0" smtClean="0">
                <a:latin typeface="Calibri (headings)"/>
              </a:rPr>
              <a:t>Support—Scope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4836" y="806894"/>
            <a:ext cx="7408365" cy="2631752"/>
            <a:chOff x="307026" y="1223989"/>
            <a:chExt cx="7408365" cy="2631752"/>
          </a:xfrm>
        </p:grpSpPr>
        <p:grpSp>
          <p:nvGrpSpPr>
            <p:cNvPr id="20" name="Group 19"/>
            <p:cNvGrpSpPr/>
            <p:nvPr/>
          </p:nvGrpSpPr>
          <p:grpSpPr>
            <a:xfrm>
              <a:off x="307026" y="1223989"/>
              <a:ext cx="7408365" cy="2631752"/>
              <a:chOff x="307026" y="1344304"/>
              <a:chExt cx="7408365" cy="263175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177536" y="956780"/>
                  <a:ext cx="1351171" cy="1014611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658441" y="1235280"/>
              <a:ext cx="5056950" cy="244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400" dirty="0"/>
                <a:t>The scope of </a:t>
              </a:r>
              <a:r>
                <a:rPr lang="en-US" sz="1400" dirty="0" smtClean="0"/>
                <a:t>transition</a:t>
              </a:r>
              <a:r>
                <a:rPr lang="en-US" sz="1400" dirty="0"/>
                <a:t>, planning and support is to: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maintain policies, models and standards for the activities and processes in service transition;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coordinate the efforts needed to manage several transitions at the same time;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 err="1"/>
                <a:t>prioritise</a:t>
              </a:r>
              <a:r>
                <a:rPr lang="en-US" sz="1400" dirty="0"/>
                <a:t> conflicting requirements for service transition resources; and 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review and improve the performance of activities related to transition planning and support.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A </a:t>
            </a:r>
            <a:r>
              <a:rPr lang="en-US" sz="1400" dirty="0" smtClean="0"/>
              <a:t>change </a:t>
            </a:r>
            <a:r>
              <a:rPr lang="en-US" sz="1400" dirty="0"/>
              <a:t>is a modification, addition, or removal of anything that could impact IT services. </a:t>
            </a:r>
            <a:r>
              <a:rPr lang="en-US" sz="1400" dirty="0" smtClean="0"/>
              <a:t>This includes addition</a:t>
            </a:r>
            <a:r>
              <a:rPr lang="en-US" sz="1400" dirty="0"/>
              <a:t>, modification or removal of approved, supported or base lined hardware, network, software, application, environment, system, desktop build or associated </a:t>
            </a:r>
            <a:r>
              <a:rPr lang="en-US" sz="1400" dirty="0" smtClean="0"/>
              <a:t>documentation.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Introduction to Change Management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32008" y="1707643"/>
            <a:ext cx="6244909" cy="2287335"/>
            <a:chOff x="917327" y="1707643"/>
            <a:chExt cx="6244909" cy="2287335"/>
          </a:xfrm>
        </p:grpSpPr>
        <p:cxnSp>
          <p:nvCxnSpPr>
            <p:cNvPr id="25" name="Straight Arrow Connector 24"/>
            <p:cNvCxnSpPr>
              <a:endCxn id="6" idx="0"/>
            </p:cNvCxnSpPr>
            <p:nvPr/>
          </p:nvCxnSpPr>
          <p:spPr>
            <a:xfrm>
              <a:off x="2824302" y="2262417"/>
              <a:ext cx="0" cy="291009"/>
            </a:xfrm>
            <a:prstGeom prst="straightConnector1">
              <a:avLst/>
            </a:prstGeom>
            <a:ln w="9525">
              <a:solidFill>
                <a:srgbClr val="2E2D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232235" y="2255051"/>
              <a:ext cx="2680" cy="298375"/>
            </a:xfrm>
            <a:prstGeom prst="straightConnector1">
              <a:avLst/>
            </a:prstGeom>
            <a:ln w="9525">
              <a:solidFill>
                <a:srgbClr val="2E2D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917327" y="1707643"/>
              <a:ext cx="6244909" cy="2287335"/>
              <a:chOff x="917327" y="1707643"/>
              <a:chExt cx="6244909" cy="228733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5963" y="2828634"/>
                <a:ext cx="11192" cy="970856"/>
              </a:xfrm>
              <a:prstGeom prst="line">
                <a:avLst/>
              </a:prstGeom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24302" y="2836061"/>
                <a:ext cx="4659" cy="963429"/>
              </a:xfrm>
              <a:prstGeom prst="line">
                <a:avLst/>
              </a:prstGeom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54365" y="3793978"/>
                <a:ext cx="275896" cy="0"/>
              </a:xfrm>
              <a:prstGeom prst="line">
                <a:avLst/>
              </a:prstGeom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lowchart: Process 18"/>
              <p:cNvSpPr/>
              <p:nvPr/>
            </p:nvSpPr>
            <p:spPr>
              <a:xfrm>
                <a:off x="933880" y="3592978"/>
                <a:ext cx="1663637" cy="402000"/>
              </a:xfrm>
              <a:prstGeom prst="flowChartProcess">
                <a:avLst/>
              </a:prstGeom>
              <a:solidFill>
                <a:srgbClr val="C5C5C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Service improvement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2558593" y="3201813"/>
                <a:ext cx="271668" cy="1285"/>
              </a:xfrm>
              <a:prstGeom prst="line">
                <a:avLst/>
              </a:prstGeom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2382900" y="1707643"/>
                <a:ext cx="3354839" cy="1133287"/>
                <a:chOff x="2323915" y="1691268"/>
                <a:chExt cx="3480754" cy="1175822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2323915" y="2568795"/>
                  <a:ext cx="915938" cy="298295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rgbClr val="F27F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Proactive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4888731" y="2568795"/>
                  <a:ext cx="915938" cy="298295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rgbClr val="F27F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Reactive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3949164" y="2070948"/>
                  <a:ext cx="406" cy="188274"/>
                </a:xfrm>
                <a:prstGeom prst="line">
                  <a:avLst/>
                </a:prstGeom>
                <a:ln w="9525">
                  <a:solidFill>
                    <a:srgbClr val="2E2D2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2781884" y="2262432"/>
                  <a:ext cx="2495938" cy="4104"/>
                </a:xfrm>
                <a:prstGeom prst="line">
                  <a:avLst/>
                </a:prstGeom>
                <a:ln w="9525">
                  <a:solidFill>
                    <a:srgbClr val="2E2D2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ounded Rectangle 25"/>
                <p:cNvSpPr/>
                <p:nvPr/>
              </p:nvSpPr>
              <p:spPr>
                <a:xfrm>
                  <a:off x="2561015" y="1691268"/>
                  <a:ext cx="2658685" cy="391683"/>
                </a:xfrm>
                <a:prstGeom prst="roundRect">
                  <a:avLst/>
                </a:prstGeom>
                <a:solidFill>
                  <a:srgbClr val="5AC6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Reasons for Change</a:t>
                  </a:r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5261316" y="3201813"/>
                <a:ext cx="237283" cy="0"/>
              </a:xfrm>
              <a:prstGeom prst="line">
                <a:avLst/>
              </a:prstGeom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lowchart: Process 27"/>
              <p:cNvSpPr/>
              <p:nvPr/>
            </p:nvSpPr>
            <p:spPr>
              <a:xfrm>
                <a:off x="917327" y="3000645"/>
                <a:ext cx="1663637" cy="402336"/>
              </a:xfrm>
              <a:prstGeom prst="flowChartProcess">
                <a:avLst/>
              </a:prstGeom>
              <a:solidFill>
                <a:srgbClr val="C5C5C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Cost reduction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lowchart: Process 28"/>
              <p:cNvSpPr/>
              <p:nvPr/>
            </p:nvSpPr>
            <p:spPr>
              <a:xfrm>
                <a:off x="5498599" y="3580122"/>
                <a:ext cx="1663637" cy="402336"/>
              </a:xfrm>
              <a:prstGeom prst="flowChartProcess">
                <a:avLst/>
              </a:prstGeom>
              <a:solidFill>
                <a:srgbClr val="C5C5C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Service adaption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lowchart: Process 29"/>
              <p:cNvSpPr/>
              <p:nvPr/>
            </p:nvSpPr>
            <p:spPr>
              <a:xfrm>
                <a:off x="5498599" y="3000645"/>
                <a:ext cx="1663637" cy="402336"/>
              </a:xfrm>
              <a:prstGeom prst="flowChartProcess">
                <a:avLst/>
              </a:prstGeom>
              <a:solidFill>
                <a:srgbClr val="C5C5C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Solving service disruptions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5267155" y="3795546"/>
                <a:ext cx="237283" cy="0"/>
              </a:xfrm>
              <a:prstGeom prst="line">
                <a:avLst/>
              </a:prstGeom>
              <a:ln w="9525">
                <a:solidFill>
                  <a:srgbClr val="2E2D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97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21429" y="3081552"/>
            <a:ext cx="1290750" cy="903981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1400" dirty="0"/>
              <a:t>Change management covers changes to </a:t>
            </a:r>
            <a:r>
              <a:rPr lang="en-US" sz="1400" dirty="0" err="1"/>
              <a:t>baselined</a:t>
            </a:r>
            <a:r>
              <a:rPr lang="en-US" sz="1400" dirty="0"/>
              <a:t> service assets and configuration items across the whole service lifecycle.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Change </a:t>
            </a:r>
            <a:r>
              <a:rPr lang="en-US" sz="1600" dirty="0" smtClean="0">
                <a:latin typeface="Calibri (headings)"/>
              </a:rPr>
              <a:t>Management—Purpose</a:t>
            </a:r>
            <a:endParaRPr lang="en-US" sz="1600" dirty="0">
              <a:latin typeface="Calibri (headings)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1109" y="1234993"/>
            <a:ext cx="1362726" cy="64664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5"/>
          </a:p>
        </p:txBody>
      </p:sp>
      <p:grpSp>
        <p:nvGrpSpPr>
          <p:cNvPr id="13" name="Group 12"/>
          <p:cNvGrpSpPr/>
          <p:nvPr/>
        </p:nvGrpSpPr>
        <p:grpSpPr>
          <a:xfrm>
            <a:off x="250905" y="1363226"/>
            <a:ext cx="7408365" cy="2631752"/>
            <a:chOff x="307025" y="1248052"/>
            <a:chExt cx="7408365" cy="2631752"/>
          </a:xfrm>
        </p:grpSpPr>
        <p:grpSp>
          <p:nvGrpSpPr>
            <p:cNvPr id="14" name="Group 13"/>
            <p:cNvGrpSpPr/>
            <p:nvPr/>
          </p:nvGrpSpPr>
          <p:grpSpPr>
            <a:xfrm>
              <a:off x="307025" y="1248052"/>
              <a:ext cx="7408365" cy="2631752"/>
              <a:chOff x="307026" y="1344304"/>
              <a:chExt cx="7408365" cy="263175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77541" y="1975357"/>
                  <a:ext cx="1344363" cy="1038948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679032" y="1257708"/>
              <a:ext cx="5036358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400" dirty="0"/>
                <a:t>The purpose of change management process is to: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control the lifecycle of all changes; and 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help in making beneficial changes with minimum disruption to IT services.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0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Change </a:t>
            </a:r>
            <a:r>
              <a:rPr lang="en-US" sz="1600" dirty="0" smtClean="0">
                <a:latin typeface="Calibri (headings)"/>
              </a:rPr>
              <a:t>Management—Objective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4836" y="806894"/>
            <a:ext cx="7408365" cy="2631752"/>
            <a:chOff x="234836" y="806894"/>
            <a:chExt cx="7408365" cy="2631752"/>
          </a:xfrm>
        </p:grpSpPr>
        <p:grpSp>
          <p:nvGrpSpPr>
            <p:cNvPr id="18" name="Group 17"/>
            <p:cNvGrpSpPr/>
            <p:nvPr/>
          </p:nvGrpSpPr>
          <p:grpSpPr>
            <a:xfrm>
              <a:off x="234836" y="806894"/>
              <a:ext cx="7408365" cy="2631752"/>
              <a:chOff x="307026" y="1344304"/>
              <a:chExt cx="7408365" cy="263175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77536" y="956780"/>
                  <a:ext cx="1351171" cy="3112066"/>
                  <a:chOff x="173976" y="1043853"/>
                  <a:chExt cx="1218165" cy="2314918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180114" y="2561677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8" name="Rounded Rectangle 27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586251" y="818185"/>
              <a:ext cx="5056950" cy="2154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50957">
                <a:lnSpc>
                  <a:spcPct val="150000"/>
                </a:lnSpc>
                <a:spcBef>
                  <a:spcPts val="602"/>
                </a:spcBef>
                <a:buSzPct val="80000"/>
              </a:pPr>
              <a:r>
                <a:rPr lang="en-US" sz="1400" dirty="0"/>
                <a:t>The objective of change management is to:</a:t>
              </a:r>
            </a:p>
            <a:p>
              <a:pPr marL="228600" lvl="0" indent="-228600">
                <a:buSzPct val="80000"/>
                <a:buFont typeface="Georgia" panose="02040502050405020303" pitchFamily="18" charset="0"/>
                <a:buChar char="●"/>
              </a:pPr>
              <a:r>
                <a:rPr lang="en-US" sz="1400" dirty="0"/>
                <a:t>respond to business and IT requests to ensure alignment of services with business needs;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ensure that changes are introduced in a controlled manner, thus </a:t>
              </a:r>
              <a:r>
                <a:rPr lang="en-US" sz="1400" dirty="0" err="1"/>
                <a:t>optimising</a:t>
              </a:r>
              <a:r>
                <a:rPr lang="en-US" sz="1400" dirty="0"/>
                <a:t> business risk.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implement changes timely and successfully to meet business needs; and </a:t>
              </a:r>
            </a:p>
            <a:p>
              <a:pPr marL="228600" indent="-228600" defTabSz="550957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use the standard processes and record every change.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8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Service Transition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Lesson 1—Introduction to Service Transition</a:t>
            </a:r>
          </a:p>
        </p:txBody>
      </p:sp>
    </p:spTree>
    <p:extLst>
      <p:ext uri="{BB962C8B-B14F-4D97-AF65-F5344CB8AC3E}">
        <p14:creationId xmlns:p14="http://schemas.microsoft.com/office/powerpoint/2010/main" val="29701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11892" y="1667035"/>
            <a:ext cx="1290750" cy="900511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Change </a:t>
            </a:r>
            <a:r>
              <a:rPr lang="en-US" sz="1600" dirty="0" smtClean="0">
                <a:latin typeface="Calibri (headings)"/>
              </a:rPr>
              <a:t>Management—Scope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4836" y="806894"/>
            <a:ext cx="7408365" cy="2631752"/>
            <a:chOff x="234836" y="806894"/>
            <a:chExt cx="7408365" cy="2631752"/>
          </a:xfrm>
        </p:grpSpPr>
        <p:grpSp>
          <p:nvGrpSpPr>
            <p:cNvPr id="16" name="Group 15"/>
            <p:cNvGrpSpPr/>
            <p:nvPr/>
          </p:nvGrpSpPr>
          <p:grpSpPr>
            <a:xfrm>
              <a:off x="234836" y="806894"/>
              <a:ext cx="7408365" cy="2631752"/>
              <a:chOff x="307026" y="1344304"/>
              <a:chExt cx="7408365" cy="263175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77536" y="956780"/>
                  <a:ext cx="1351171" cy="1014611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586251" y="818185"/>
              <a:ext cx="5056950" cy="1997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400" dirty="0"/>
                <a:t>The scope of change management includes: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any changes to all architecture, tools, metrics, processes and documentation;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addition, removal or modification of a service or a Configuration Item or an associated documentation; and </a:t>
              </a:r>
            </a:p>
            <a:p>
              <a:pPr marL="228600" lvl="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changes to any of the five aspects of service design.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7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281807" cy="72960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400" dirty="0"/>
              <a:t>A </a:t>
            </a:r>
            <a:r>
              <a:rPr lang="en-US" sz="1400" dirty="0" smtClean="0"/>
              <a:t>change model </a:t>
            </a:r>
            <a:r>
              <a:rPr lang="en-US" sz="1400" dirty="0"/>
              <a:t>refers to pre-defined set of steps, policies and procedures for assessing, </a:t>
            </a:r>
            <a:r>
              <a:rPr lang="en-US" sz="1400" dirty="0" err="1"/>
              <a:t>authorising</a:t>
            </a:r>
            <a:r>
              <a:rPr lang="en-US" sz="1400" dirty="0"/>
              <a:t> and executing a specific type of change. Change m</a:t>
            </a:r>
            <a:r>
              <a:rPr lang="en-US" sz="1400" dirty="0" smtClean="0"/>
              <a:t>odels should include the following:</a:t>
            </a:r>
            <a:endParaRPr lang="en-US" sz="1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Change </a:t>
            </a:r>
            <a:r>
              <a:rPr lang="en-US" sz="1600" dirty="0" smtClean="0">
                <a:latin typeface="Calibri (headings)"/>
              </a:rPr>
              <a:t>Model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3724" y="1808446"/>
            <a:ext cx="5208223" cy="2025817"/>
            <a:chOff x="519448" y="1509040"/>
            <a:chExt cx="5208223" cy="2025817"/>
          </a:xfrm>
        </p:grpSpPr>
        <p:sp>
          <p:nvSpPr>
            <p:cNvPr id="10" name="Round Single Corner Rectangle 9"/>
            <p:cNvSpPr/>
            <p:nvPr/>
          </p:nvSpPr>
          <p:spPr>
            <a:xfrm>
              <a:off x="519448" y="1509040"/>
              <a:ext cx="5205309" cy="30846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rgbClr val="F39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9448" y="1509040"/>
              <a:ext cx="192790" cy="308463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00"/>
            </a:p>
          </p:txBody>
        </p:sp>
        <p:sp>
          <p:nvSpPr>
            <p:cNvPr id="12" name="Round Single Corner Rectangle 11"/>
            <p:cNvSpPr/>
            <p:nvPr/>
          </p:nvSpPr>
          <p:spPr>
            <a:xfrm>
              <a:off x="522362" y="1926619"/>
              <a:ext cx="5205309" cy="30846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rgbClr val="F39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362" y="1926619"/>
              <a:ext cx="192790" cy="308463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00"/>
            </a:p>
          </p:txBody>
        </p:sp>
        <p:sp>
          <p:nvSpPr>
            <p:cNvPr id="14" name="Round Single Corner Rectangle 13"/>
            <p:cNvSpPr/>
            <p:nvPr/>
          </p:nvSpPr>
          <p:spPr>
            <a:xfrm>
              <a:off x="519448" y="2344197"/>
              <a:ext cx="5205309" cy="30846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rgbClr val="F39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9448" y="2344197"/>
              <a:ext cx="192790" cy="308463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00"/>
            </a:p>
          </p:txBody>
        </p:sp>
        <p:sp>
          <p:nvSpPr>
            <p:cNvPr id="16" name="Round Single Corner Rectangle 15"/>
            <p:cNvSpPr/>
            <p:nvPr/>
          </p:nvSpPr>
          <p:spPr>
            <a:xfrm>
              <a:off x="522362" y="2761775"/>
              <a:ext cx="5205309" cy="30846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rgbClr val="F39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2362" y="2761775"/>
              <a:ext cx="192790" cy="308463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00"/>
            </a:p>
          </p:txBody>
        </p:sp>
        <p:sp>
          <p:nvSpPr>
            <p:cNvPr id="18" name="Round Single Corner Rectangle 17"/>
            <p:cNvSpPr/>
            <p:nvPr/>
          </p:nvSpPr>
          <p:spPr>
            <a:xfrm>
              <a:off x="519448" y="3179354"/>
              <a:ext cx="5205309" cy="30846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rgbClr val="F39E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9448" y="3189060"/>
              <a:ext cx="192790" cy="308463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00"/>
            </a:p>
          </p:txBody>
        </p:sp>
        <p:sp>
          <p:nvSpPr>
            <p:cNvPr id="20" name="Text Placeholder 38"/>
            <p:cNvSpPr txBox="1">
              <a:spLocks/>
            </p:cNvSpPr>
            <p:nvPr/>
          </p:nvSpPr>
          <p:spPr>
            <a:xfrm>
              <a:off x="712238" y="1554944"/>
              <a:ext cx="4790689" cy="309074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The steps to handle the change</a:t>
              </a:r>
            </a:p>
          </p:txBody>
        </p:sp>
        <p:sp>
          <p:nvSpPr>
            <p:cNvPr id="21" name="Text Placeholder 38"/>
            <p:cNvSpPr txBox="1">
              <a:spLocks/>
            </p:cNvSpPr>
            <p:nvPr/>
          </p:nvSpPr>
          <p:spPr>
            <a:xfrm>
              <a:off x="715152" y="1972522"/>
              <a:ext cx="5007734" cy="309074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The chronological order of the steps</a:t>
              </a:r>
            </a:p>
          </p:txBody>
        </p:sp>
        <p:sp>
          <p:nvSpPr>
            <p:cNvPr id="22" name="Text Placeholder 38"/>
            <p:cNvSpPr txBox="1">
              <a:spLocks/>
            </p:cNvSpPr>
            <p:nvPr/>
          </p:nvSpPr>
          <p:spPr>
            <a:xfrm>
              <a:off x="712239" y="2380307"/>
              <a:ext cx="2809213" cy="309074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Defined roles and responsibilities</a:t>
              </a:r>
            </a:p>
          </p:txBody>
        </p:sp>
        <p:sp>
          <p:nvSpPr>
            <p:cNvPr id="23" name="Text Placeholder 38"/>
            <p:cNvSpPr txBox="1">
              <a:spLocks/>
            </p:cNvSpPr>
            <p:nvPr/>
          </p:nvSpPr>
          <p:spPr>
            <a:xfrm>
              <a:off x="715152" y="2798498"/>
              <a:ext cx="4670865" cy="309074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Thresholds and timescales for </a:t>
              </a:r>
              <a:r>
                <a:rPr lang="en-US" dirty="0"/>
                <a:t>completion of the actions</a:t>
              </a:r>
            </a:p>
          </p:txBody>
        </p:sp>
        <p:sp>
          <p:nvSpPr>
            <p:cNvPr id="24" name="Text Placeholder 38"/>
            <p:cNvSpPr txBox="1">
              <a:spLocks/>
            </p:cNvSpPr>
            <p:nvPr/>
          </p:nvSpPr>
          <p:spPr>
            <a:xfrm>
              <a:off x="712238" y="3225783"/>
              <a:ext cx="4934578" cy="309074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Escalation procedures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7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Types of Change</a:t>
            </a:r>
            <a:endParaRPr lang="en-US" sz="1600" dirty="0">
              <a:latin typeface="Calibri (headings)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three </a:t>
            </a:r>
            <a:r>
              <a:rPr lang="en-US" sz="1400" dirty="0" smtClean="0"/>
              <a:t>change </a:t>
            </a:r>
            <a:r>
              <a:rPr lang="en-US" sz="1400" dirty="0"/>
              <a:t>types </a:t>
            </a:r>
            <a:r>
              <a:rPr lang="en-US" sz="1400" dirty="0" smtClean="0"/>
              <a:t>are mentioned below: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877808" y="1243653"/>
            <a:ext cx="4239163" cy="1038800"/>
            <a:chOff x="1542401" y="1761793"/>
            <a:chExt cx="4398269" cy="1077788"/>
          </a:xfrm>
        </p:grpSpPr>
        <p:cxnSp>
          <p:nvCxnSpPr>
            <p:cNvPr id="5" name="Elbow Connector 4"/>
            <p:cNvCxnSpPr/>
            <p:nvPr/>
          </p:nvCxnSpPr>
          <p:spPr>
            <a:xfrm flipV="1">
              <a:off x="2150429" y="2268776"/>
              <a:ext cx="3171152" cy="184721"/>
            </a:xfrm>
            <a:prstGeom prst="bentConnector3">
              <a:avLst>
                <a:gd name="adj1" fmla="val -88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317182" y="2277939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3823438" y="2265605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823438" y="2080022"/>
              <a:ext cx="0" cy="18811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542401" y="2458239"/>
              <a:ext cx="1212436" cy="381342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solidFill>
              <a:srgbClr val="FBD1B7">
                <a:alpha val="9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685" tIns="98685" rIns="98685" bIns="98685" numCol="1" spcCol="1270" anchor="ctr" anchorCtr="0">
              <a:noAutofit/>
            </a:bodyPr>
            <a:lstStyle/>
            <a:p>
              <a:pPr algn="ctr" defTabSz="5140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Normal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81218" y="1761793"/>
              <a:ext cx="3884744" cy="373828"/>
            </a:xfrm>
            <a:custGeom>
              <a:avLst/>
              <a:gdLst>
                <a:gd name="connsiteX0" fmla="*/ 0 w 3502543"/>
                <a:gd name="connsiteY0" fmla="*/ 37383 h 373828"/>
                <a:gd name="connsiteX1" fmla="*/ 37383 w 3502543"/>
                <a:gd name="connsiteY1" fmla="*/ 0 h 373828"/>
                <a:gd name="connsiteX2" fmla="*/ 3465160 w 3502543"/>
                <a:gd name="connsiteY2" fmla="*/ 0 h 373828"/>
                <a:gd name="connsiteX3" fmla="*/ 3502543 w 3502543"/>
                <a:gd name="connsiteY3" fmla="*/ 37383 h 373828"/>
                <a:gd name="connsiteX4" fmla="*/ 3502543 w 3502543"/>
                <a:gd name="connsiteY4" fmla="*/ 336445 h 373828"/>
                <a:gd name="connsiteX5" fmla="*/ 3465160 w 3502543"/>
                <a:gd name="connsiteY5" fmla="*/ 373828 h 373828"/>
                <a:gd name="connsiteX6" fmla="*/ 37383 w 3502543"/>
                <a:gd name="connsiteY6" fmla="*/ 373828 h 373828"/>
                <a:gd name="connsiteX7" fmla="*/ 0 w 3502543"/>
                <a:gd name="connsiteY7" fmla="*/ 336445 h 373828"/>
                <a:gd name="connsiteX8" fmla="*/ 0 w 3502543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2543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3465160" y="0"/>
                  </a:lnTo>
                  <a:cubicBezTo>
                    <a:pt x="3485806" y="0"/>
                    <a:pt x="3502543" y="16737"/>
                    <a:pt x="3502543" y="37383"/>
                  </a:cubicBezTo>
                  <a:lnTo>
                    <a:pt x="3502543" y="336445"/>
                  </a:lnTo>
                  <a:cubicBezTo>
                    <a:pt x="3502543" y="357091"/>
                    <a:pt x="3485806" y="373828"/>
                    <a:pt x="3465160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solidFill>
              <a:srgbClr val="5AC6D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258" tIns="27690" rIns="36258" bIns="27690" numCol="1" spcCol="1270" anchor="ctr" anchorCtr="0">
              <a:noAutofit/>
            </a:bodyPr>
            <a:lstStyle/>
            <a:p>
              <a:pPr algn="ctr" defTabSz="59973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/>
                <a:t>Change Types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25591" y="2458239"/>
              <a:ext cx="1212436" cy="381342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solidFill>
              <a:srgbClr val="FBD1B7">
                <a:alpha val="9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685" tIns="98685" rIns="98685" bIns="98685" numCol="1" spcCol="1270" anchor="ctr" anchorCtr="0">
              <a:noAutofit/>
            </a:bodyPr>
            <a:lstStyle/>
            <a:p>
              <a:pPr algn="ctr" defTabSz="5140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Standard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728234" y="2458239"/>
              <a:ext cx="1212436" cy="381342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solidFill>
              <a:srgbClr val="FBD1B7">
                <a:alpha val="9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685" tIns="98685" rIns="98685" bIns="98685" numCol="1" spcCol="1270" anchor="ctr" anchorCtr="0">
              <a:noAutofit/>
            </a:bodyPr>
            <a:lstStyle/>
            <a:p>
              <a:pPr algn="ctr" defTabSz="5140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Emergency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824198" y="2403419"/>
            <a:ext cx="1327683" cy="1652723"/>
          </a:xfrm>
          <a:prstGeom prst="roundRect">
            <a:avLst>
              <a:gd name="adj" fmla="val 7008"/>
            </a:avLst>
          </a:prstGeom>
          <a:noFill/>
          <a:ln>
            <a:solidFill>
              <a:srgbClr val="5AC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4198" y="2460618"/>
            <a:ext cx="1327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It follows </a:t>
            </a:r>
            <a:r>
              <a:rPr lang="en-US" sz="1200" dirty="0"/>
              <a:t>all </a:t>
            </a:r>
            <a:r>
              <a:rPr lang="en-US" sz="1200" dirty="0" smtClean="0"/>
              <a:t>the </a:t>
            </a:r>
            <a:r>
              <a:rPr lang="en-US" sz="1200" dirty="0"/>
              <a:t>steps of the change process. It is assessed by the Change Manager and approved by Change Advisory Board.</a:t>
            </a:r>
          </a:p>
          <a:p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412487" y="2407486"/>
            <a:ext cx="1327683" cy="1652723"/>
          </a:xfrm>
          <a:prstGeom prst="roundRect">
            <a:avLst>
              <a:gd name="adj" fmla="val 7008"/>
            </a:avLst>
          </a:prstGeom>
          <a:noFill/>
          <a:ln>
            <a:solidFill>
              <a:srgbClr val="5AC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0555" y="2460618"/>
            <a:ext cx="1327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It is </a:t>
            </a:r>
            <a:r>
              <a:rPr lang="en-US" sz="1200" dirty="0"/>
              <a:t>a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pre-approved </a:t>
            </a:r>
            <a:r>
              <a:rPr lang="en-US" sz="1200" dirty="0"/>
              <a:t>change that has low </a:t>
            </a:r>
            <a:r>
              <a:rPr lang="en-US" sz="1200" dirty="0" smtClean="0"/>
              <a:t>risk </a:t>
            </a:r>
            <a:r>
              <a:rPr lang="en-US" sz="1200" dirty="0"/>
              <a:t>and follows a defined procedure or work instruction.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00776" y="2398008"/>
            <a:ext cx="1327683" cy="1652723"/>
          </a:xfrm>
          <a:prstGeom prst="roundRect">
            <a:avLst>
              <a:gd name="adj" fmla="val 7008"/>
            </a:avLst>
          </a:prstGeom>
          <a:noFill/>
          <a:ln>
            <a:solidFill>
              <a:srgbClr val="5AC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776" y="2460618"/>
            <a:ext cx="1327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It is a </a:t>
            </a:r>
            <a:r>
              <a:rPr lang="en-US" sz="1200" dirty="0"/>
              <a:t>change that must be addressed </a:t>
            </a:r>
            <a:r>
              <a:rPr lang="en-US" sz="1200" dirty="0" smtClean="0"/>
              <a:t>quickly. Advanced processes are used to handle such changes.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08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sz="1400" dirty="0" smtClean="0"/>
              <a:t>Following are a few key terms related to service transition: 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Remediation planning: It </a:t>
            </a:r>
            <a:r>
              <a:rPr lang="en-US" sz="1400" dirty="0"/>
              <a:t>refers to a recovery plan to a known state after a failed change or release. </a:t>
            </a:r>
            <a:endParaRPr lang="en-US" sz="1400" dirty="0" smtClean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Service </a:t>
            </a:r>
            <a:r>
              <a:rPr lang="en-US" sz="1400" dirty="0"/>
              <a:t>change refers to the addition, modification or removal of an </a:t>
            </a:r>
            <a:r>
              <a:rPr lang="en-US" sz="1400" dirty="0" err="1"/>
              <a:t>authorised</a:t>
            </a:r>
            <a:r>
              <a:rPr lang="en-US" sz="1400" dirty="0"/>
              <a:t>, planned or supported service component and its associated documentation.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Request for change (RFC</a:t>
            </a:r>
            <a:r>
              <a:rPr lang="en-US" sz="1400" dirty="0" smtClean="0"/>
              <a:t>): It </a:t>
            </a:r>
            <a:r>
              <a:rPr lang="en-US" sz="1400" dirty="0"/>
              <a:t>is a formal request for a service change and it can be raised or issued by anyone involved in the service.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Change </a:t>
            </a:r>
            <a:r>
              <a:rPr lang="en-US" sz="1400" dirty="0" smtClean="0"/>
              <a:t>proposal: It </a:t>
            </a:r>
            <a:r>
              <a:rPr lang="en-US" sz="1400" dirty="0"/>
              <a:t>is raised for major changes with significant </a:t>
            </a:r>
            <a:r>
              <a:rPr lang="en-US" sz="1400" dirty="0" err="1"/>
              <a:t>organisational</a:t>
            </a:r>
            <a:r>
              <a:rPr lang="en-US" sz="1400" dirty="0"/>
              <a:t> or financial effects.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Key Terminologies</a:t>
            </a:r>
          </a:p>
        </p:txBody>
      </p:sp>
    </p:spTree>
    <p:extLst>
      <p:ext uri="{BB962C8B-B14F-4D97-AF65-F5344CB8AC3E}">
        <p14:creationId xmlns:p14="http://schemas.microsoft.com/office/powerpoint/2010/main" val="37457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Change Proposal </a:t>
            </a:r>
            <a:endParaRPr lang="en-US" sz="1600" dirty="0">
              <a:latin typeface="Calibri (headings)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7533" y="586617"/>
            <a:ext cx="7535232" cy="7228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A change proposal is </a:t>
            </a:r>
            <a:r>
              <a:rPr lang="en-US" sz="1400" dirty="0" err="1" smtClean="0"/>
              <a:t>utilised</a:t>
            </a:r>
            <a:r>
              <a:rPr lang="en-US" sz="1400" dirty="0" smtClean="0"/>
              <a:t> </a:t>
            </a:r>
            <a:r>
              <a:rPr lang="en-US" sz="1400" dirty="0"/>
              <a:t>to communicate a high-level description of </a:t>
            </a:r>
            <a:r>
              <a:rPr lang="en-US" sz="1400" dirty="0" smtClean="0"/>
              <a:t>any change that has occurred. </a:t>
            </a:r>
            <a:r>
              <a:rPr lang="en-US" sz="1400" dirty="0"/>
              <a:t>It may include multiple changes that are passed to change management.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534987" y="1438657"/>
            <a:ext cx="5120485" cy="649354"/>
            <a:chOff x="883275" y="1970987"/>
            <a:chExt cx="5312669" cy="673726"/>
          </a:xfrm>
        </p:grpSpPr>
        <p:sp>
          <p:nvSpPr>
            <p:cNvPr id="10" name="Freeform 9"/>
            <p:cNvSpPr/>
            <p:nvPr/>
          </p:nvSpPr>
          <p:spPr>
            <a:xfrm>
              <a:off x="883275" y="2244321"/>
              <a:ext cx="1212436" cy="381342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solidFill>
              <a:srgbClr val="FBD1B7">
                <a:alpha val="9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685" tIns="98685" rIns="98685" bIns="98685" numCol="1" spcCol="1270" anchor="ctr" anchorCtr="0">
              <a:noAutofit/>
            </a:bodyPr>
            <a:lstStyle/>
            <a:p>
              <a:pPr algn="ctr" defTabSz="5140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Change </a:t>
              </a:r>
              <a:r>
                <a:rPr lang="en-US" sz="1200" dirty="0" smtClean="0"/>
                <a:t>proposal </a:t>
              </a:r>
              <a:endParaRPr lang="en-US" sz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82364" y="2250671"/>
              <a:ext cx="1529285" cy="381342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solidFill>
              <a:srgbClr val="FBD1B7">
                <a:alpha val="9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685" tIns="98685" rIns="98685" bIns="98685" numCol="1" spcCol="1270" anchor="ctr" anchorCtr="0">
              <a:noAutofit/>
            </a:bodyPr>
            <a:lstStyle/>
            <a:p>
              <a:pPr algn="ctr" defTabSz="5140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Service </a:t>
              </a:r>
              <a:r>
                <a:rPr lang="en-US" sz="1200" dirty="0" smtClean="0"/>
                <a:t>portfolio management </a:t>
              </a:r>
              <a:endParaRPr lang="en-US" sz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83508" y="2263371"/>
              <a:ext cx="1212436" cy="381342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solidFill>
              <a:srgbClr val="FBD1B7">
                <a:alpha val="9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685" tIns="98685" rIns="98685" bIns="98685" numCol="1" spcCol="1270" anchor="ctr" anchorCtr="0">
              <a:noAutofit/>
            </a:bodyPr>
            <a:lstStyle/>
            <a:p>
              <a:pPr algn="ctr" defTabSz="51406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Change </a:t>
              </a:r>
              <a:r>
                <a:rPr lang="en-US" sz="1200" dirty="0" smtClean="0"/>
                <a:t>management 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152650" y="2428247"/>
              <a:ext cx="533087" cy="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362450" y="2426904"/>
              <a:ext cx="552450" cy="39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 Placeholder 38"/>
            <p:cNvSpPr txBox="1">
              <a:spLocks/>
            </p:cNvSpPr>
            <p:nvPr/>
          </p:nvSpPr>
          <p:spPr>
            <a:xfrm>
              <a:off x="2038349" y="1970987"/>
              <a:ext cx="1092201" cy="320675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Created by</a:t>
              </a:r>
            </a:p>
          </p:txBody>
        </p:sp>
        <p:sp>
          <p:nvSpPr>
            <p:cNvPr id="19" name="Text Placeholder 38"/>
            <p:cNvSpPr txBox="1">
              <a:spLocks/>
            </p:cNvSpPr>
            <p:nvPr/>
          </p:nvSpPr>
          <p:spPr>
            <a:xfrm>
              <a:off x="4260849" y="1977337"/>
              <a:ext cx="1092201" cy="320675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Passed to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52582" y="2133973"/>
            <a:ext cx="1052691" cy="434541"/>
            <a:chOff x="1835149" y="2692400"/>
            <a:chExt cx="1092201" cy="45085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847850" y="2692400"/>
              <a:ext cx="0" cy="450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 Placeholder 38"/>
            <p:cNvSpPr txBox="1">
              <a:spLocks/>
            </p:cNvSpPr>
            <p:nvPr/>
          </p:nvSpPr>
          <p:spPr>
            <a:xfrm>
              <a:off x="1835149" y="2732987"/>
              <a:ext cx="1092201" cy="320675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7" dirty="0"/>
                <a:t>Includes</a:t>
              </a:r>
            </a:p>
          </p:txBody>
        </p:sp>
      </p:grpSp>
      <p:sp>
        <p:nvSpPr>
          <p:cNvPr id="23" name="Freeform 22"/>
          <p:cNvSpPr/>
          <p:nvPr/>
        </p:nvSpPr>
        <p:spPr>
          <a:xfrm>
            <a:off x="1381125" y="2607876"/>
            <a:ext cx="4105770" cy="1382905"/>
          </a:xfrm>
          <a:custGeom>
            <a:avLst/>
            <a:gdLst>
              <a:gd name="connsiteX0" fmla="*/ 0 w 2802034"/>
              <a:gd name="connsiteY0" fmla="*/ 37383 h 373828"/>
              <a:gd name="connsiteX1" fmla="*/ 37383 w 2802034"/>
              <a:gd name="connsiteY1" fmla="*/ 0 h 373828"/>
              <a:gd name="connsiteX2" fmla="*/ 2764651 w 2802034"/>
              <a:gd name="connsiteY2" fmla="*/ 0 h 373828"/>
              <a:gd name="connsiteX3" fmla="*/ 2802034 w 2802034"/>
              <a:gd name="connsiteY3" fmla="*/ 37383 h 373828"/>
              <a:gd name="connsiteX4" fmla="*/ 2802034 w 2802034"/>
              <a:gd name="connsiteY4" fmla="*/ 336445 h 373828"/>
              <a:gd name="connsiteX5" fmla="*/ 2764651 w 2802034"/>
              <a:gd name="connsiteY5" fmla="*/ 373828 h 373828"/>
              <a:gd name="connsiteX6" fmla="*/ 37383 w 2802034"/>
              <a:gd name="connsiteY6" fmla="*/ 373828 h 373828"/>
              <a:gd name="connsiteX7" fmla="*/ 0 w 2802034"/>
              <a:gd name="connsiteY7" fmla="*/ 336445 h 373828"/>
              <a:gd name="connsiteX8" fmla="*/ 0 w 2802034"/>
              <a:gd name="connsiteY8" fmla="*/ 37383 h 3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2034" h="373828">
                <a:moveTo>
                  <a:pt x="0" y="37383"/>
                </a:moveTo>
                <a:cubicBezTo>
                  <a:pt x="0" y="16737"/>
                  <a:pt x="16737" y="0"/>
                  <a:pt x="37383" y="0"/>
                </a:cubicBezTo>
                <a:lnTo>
                  <a:pt x="2764651" y="0"/>
                </a:lnTo>
                <a:cubicBezTo>
                  <a:pt x="2785297" y="0"/>
                  <a:pt x="2802034" y="16737"/>
                  <a:pt x="2802034" y="37383"/>
                </a:cubicBezTo>
                <a:lnTo>
                  <a:pt x="2802034" y="336445"/>
                </a:lnTo>
                <a:cubicBezTo>
                  <a:pt x="2802034" y="357091"/>
                  <a:pt x="2785297" y="373828"/>
                  <a:pt x="2764651" y="373828"/>
                </a:cubicBezTo>
                <a:lnTo>
                  <a:pt x="37383" y="373828"/>
                </a:lnTo>
                <a:cubicBezTo>
                  <a:pt x="16737" y="373828"/>
                  <a:pt x="0" y="357091"/>
                  <a:pt x="0" y="336445"/>
                </a:cubicBezTo>
                <a:lnTo>
                  <a:pt x="0" y="373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8685" tIns="98685" rIns="98685" bIns="98685" numCol="1" spcCol="1270" anchor="ctr" anchorCtr="0">
            <a:noAutofit/>
          </a:bodyPr>
          <a:lstStyle/>
          <a:p>
            <a:pPr marL="228600" indent="-228600" defTabSz="51406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SzPct val="80000"/>
              <a:buFont typeface="Georgia" panose="02040502050405020303" pitchFamily="18" charset="0"/>
              <a:buChar char="●"/>
            </a:pPr>
            <a:r>
              <a:rPr lang="en-US" sz="1200" dirty="0"/>
              <a:t>Description of new, changed or retired service</a:t>
            </a:r>
          </a:p>
          <a:p>
            <a:pPr marL="228600" indent="-228600" defTabSz="51406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SzPct val="80000"/>
              <a:buFont typeface="Georgia" panose="02040502050405020303" pitchFamily="18" charset="0"/>
              <a:buChar char="●"/>
            </a:pPr>
            <a:r>
              <a:rPr lang="en-US" sz="1200" dirty="0"/>
              <a:t>Business case </a:t>
            </a:r>
          </a:p>
          <a:p>
            <a:pPr marL="228600" indent="-228600" defTabSz="51406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SzPct val="80000"/>
              <a:buFont typeface="Georgia" panose="02040502050405020303" pitchFamily="18" charset="0"/>
              <a:buChar char="●"/>
            </a:pPr>
            <a:r>
              <a:rPr lang="en-US" sz="1200" dirty="0"/>
              <a:t>Financial requirements </a:t>
            </a:r>
          </a:p>
          <a:p>
            <a:pPr marL="228600" indent="-228600" defTabSz="51406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SzPct val="80000"/>
              <a:buFont typeface="Georgia" panose="02040502050405020303" pitchFamily="18" charset="0"/>
              <a:buChar char="●"/>
            </a:pPr>
            <a:r>
              <a:rPr lang="en-US" sz="1200" dirty="0"/>
              <a:t>Outline schedule for design and change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663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Change Management Process—Change 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/>
              <a:t>The image represents the different </a:t>
            </a:r>
            <a:r>
              <a:rPr lang="en-US" sz="1400" dirty="0"/>
              <a:t>activities </a:t>
            </a:r>
            <a:r>
              <a:rPr lang="en-US" sz="1400" dirty="0" smtClean="0"/>
              <a:t>in </a:t>
            </a:r>
            <a:r>
              <a:rPr lang="en-US" sz="1400" dirty="0"/>
              <a:t>a change management </a:t>
            </a:r>
            <a:r>
              <a:rPr lang="en-US" sz="1400" dirty="0" smtClean="0"/>
              <a:t>process.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188029" y="1141172"/>
            <a:ext cx="3196335" cy="2613517"/>
            <a:chOff x="3903077" y="1030995"/>
            <a:chExt cx="2859804" cy="2521223"/>
          </a:xfrm>
        </p:grpSpPr>
        <p:sp>
          <p:nvSpPr>
            <p:cNvPr id="7" name="Rounded Rectangle 6"/>
            <p:cNvSpPr/>
            <p:nvPr/>
          </p:nvSpPr>
          <p:spPr>
            <a:xfrm>
              <a:off x="4197655" y="1030995"/>
              <a:ext cx="1650831" cy="386626"/>
            </a:xfrm>
            <a:prstGeom prst="roundRect">
              <a:avLst>
                <a:gd name="adj" fmla="val 9524"/>
              </a:avLst>
            </a:prstGeom>
            <a:solidFill>
              <a:srgbClr val="9ED3F6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Record the RFC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97655" y="1456715"/>
              <a:ext cx="1650831" cy="386626"/>
            </a:xfrm>
            <a:prstGeom prst="roundRect">
              <a:avLst>
                <a:gd name="adj" fmla="val 9524"/>
              </a:avLst>
            </a:prstGeom>
            <a:solidFill>
              <a:srgbClr val="9ED3F6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Review </a:t>
              </a:r>
              <a:r>
                <a:rPr lang="en-US" sz="1200" dirty="0">
                  <a:solidFill>
                    <a:schemeClr val="tx1"/>
                  </a:solidFill>
                </a:rPr>
                <a:t>the RFC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97655" y="1882435"/>
              <a:ext cx="1650831" cy="386626"/>
            </a:xfrm>
            <a:prstGeom prst="roundRect">
              <a:avLst>
                <a:gd name="adj" fmla="val 9524"/>
              </a:avLst>
            </a:prstGeom>
            <a:solidFill>
              <a:srgbClr val="9ED3F6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Assess and Evaluate the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97654" y="2308155"/>
              <a:ext cx="1650831" cy="386626"/>
            </a:xfrm>
            <a:prstGeom prst="roundRect">
              <a:avLst>
                <a:gd name="adj" fmla="val 9524"/>
              </a:avLst>
            </a:prstGeom>
            <a:solidFill>
              <a:srgbClr val="9ED3F6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Authorise</a:t>
              </a:r>
              <a:r>
                <a:rPr lang="en-US" sz="1200" dirty="0" smtClean="0">
                  <a:solidFill>
                    <a:schemeClr val="tx1"/>
                  </a:solidFill>
                </a:rPr>
                <a:t> the Change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97652" y="2733828"/>
              <a:ext cx="1650831" cy="386626"/>
            </a:xfrm>
            <a:prstGeom prst="roundRect">
              <a:avLst>
                <a:gd name="adj" fmla="val 9524"/>
              </a:avLst>
            </a:prstGeom>
            <a:solidFill>
              <a:srgbClr val="9ED3F6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Coordinate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Implementation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97652" y="3165592"/>
              <a:ext cx="1650831" cy="386626"/>
            </a:xfrm>
            <a:prstGeom prst="roundRect">
              <a:avLst>
                <a:gd name="adj" fmla="val 9524"/>
              </a:avLst>
            </a:prstGeom>
            <a:solidFill>
              <a:srgbClr val="9ED3F6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Review and Close the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Record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3903077" y="1037133"/>
              <a:ext cx="144777" cy="2515085"/>
            </a:xfrm>
            <a:prstGeom prst="downArrow">
              <a:avLst>
                <a:gd name="adj1" fmla="val 50000"/>
                <a:gd name="adj2" fmla="val 89999"/>
              </a:avLst>
            </a:prstGeom>
            <a:solidFill>
              <a:srgbClr val="66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5989624" y="1245787"/>
              <a:ext cx="248550" cy="377424"/>
            </a:xfrm>
            <a:prstGeom prst="downArrow">
              <a:avLst>
                <a:gd name="adj1" fmla="val 50000"/>
                <a:gd name="adj2" fmla="val 57998"/>
              </a:avLst>
            </a:prstGeom>
            <a:solidFill>
              <a:srgbClr val="66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5989624" y="2321195"/>
              <a:ext cx="248550" cy="377424"/>
            </a:xfrm>
            <a:prstGeom prst="downArrow">
              <a:avLst>
                <a:gd name="adj1" fmla="val 50000"/>
                <a:gd name="adj2" fmla="val 57998"/>
              </a:avLst>
            </a:prstGeom>
            <a:solidFill>
              <a:srgbClr val="66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 rot="16200000">
              <a:off x="5989624" y="2931742"/>
              <a:ext cx="248550" cy="377424"/>
            </a:xfrm>
            <a:prstGeom prst="downArrow">
              <a:avLst>
                <a:gd name="adj1" fmla="val 50000"/>
                <a:gd name="adj2" fmla="val 57998"/>
              </a:avLst>
            </a:prstGeom>
            <a:solidFill>
              <a:srgbClr val="66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rot="5400000" flipH="1">
              <a:off x="5308957" y="2098294"/>
              <a:ext cx="2521222" cy="386626"/>
            </a:xfrm>
            <a:prstGeom prst="roundRect">
              <a:avLst>
                <a:gd name="adj" fmla="val 9524"/>
              </a:avLst>
            </a:prstGeom>
            <a:solidFill>
              <a:srgbClr val="66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Update Information on Relevant CIs in the CMS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0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Change Management—Example 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6225" y="519843"/>
            <a:ext cx="7230104" cy="472071"/>
            <a:chOff x="256888" y="1256879"/>
            <a:chExt cx="7501467" cy="578645"/>
          </a:xfrm>
        </p:grpSpPr>
        <p:sp>
          <p:nvSpPr>
            <p:cNvPr id="11" name="Rounded Rectangle 10"/>
            <p:cNvSpPr/>
            <p:nvPr/>
          </p:nvSpPr>
          <p:spPr>
            <a:xfrm>
              <a:off x="637526" y="1278728"/>
              <a:ext cx="7120829" cy="556796"/>
            </a:xfrm>
            <a:prstGeom prst="roundRect">
              <a:avLst/>
            </a:prstGeom>
            <a:noFill/>
            <a:ln w="12700">
              <a:solidFill>
                <a:srgbClr val="9CDA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2921" indent="-142921" defTabSz="564176">
                <a:spcBef>
                  <a:spcPts val="16"/>
                </a:spcBef>
              </a:pPr>
              <a:r>
                <a:rPr lang="en-US" sz="750" dirty="0">
                  <a:solidFill>
                    <a:schemeClr val="tx1"/>
                  </a:solidFill>
                </a:rPr>
                <a:t>       A small </a:t>
              </a:r>
              <a:r>
                <a:rPr lang="en-US" sz="750" dirty="0" err="1" smtClean="0">
                  <a:solidFill>
                    <a:schemeClr val="tx1"/>
                  </a:solidFill>
                </a:rPr>
                <a:t>organisation</a:t>
              </a:r>
              <a:r>
                <a:rPr lang="en-US" sz="750" dirty="0" smtClean="0">
                  <a:solidFill>
                    <a:schemeClr val="tx1"/>
                  </a:solidFill>
                </a:rPr>
                <a:t> </a:t>
              </a:r>
              <a:r>
                <a:rPr lang="en-US" sz="750" dirty="0">
                  <a:solidFill>
                    <a:schemeClr val="tx1"/>
                  </a:solidFill>
                </a:rPr>
                <a:t>has the following Configuration Items (CIs): 10 Windows and 2 email servers, 20 switches, 5 routers, 2 video conferencing units. The two email servers (server 1 and server 2) are the parents for the routers, namely, router 1 and router 2,  which are parents for all the switches. The remaining servers and routers are serving for a different service. There is a firmware upgrade requested by the server team on the server. The flowchart shows how change management is implemented.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56888" y="1256879"/>
              <a:ext cx="548640" cy="525344"/>
            </a:xfrm>
            <a:prstGeom prst="ellipse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4176"/>
              <a:r>
                <a:rPr lang="en-US" sz="2698" dirty="0">
                  <a:solidFill>
                    <a:prstClr val="white"/>
                  </a:solidFill>
                </a:rPr>
                <a:t>Q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29378" y="1046345"/>
            <a:ext cx="6703964" cy="3068460"/>
            <a:chOff x="492694" y="1788434"/>
            <a:chExt cx="9609199" cy="4789631"/>
          </a:xfrm>
        </p:grpSpPr>
        <p:grpSp>
          <p:nvGrpSpPr>
            <p:cNvPr id="85" name="Group 84"/>
            <p:cNvGrpSpPr/>
            <p:nvPr/>
          </p:nvGrpSpPr>
          <p:grpSpPr>
            <a:xfrm>
              <a:off x="1851816" y="2016776"/>
              <a:ext cx="8250077" cy="4553900"/>
              <a:chOff x="1362193" y="1643823"/>
              <a:chExt cx="8400501" cy="493705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362193" y="1643823"/>
                <a:ext cx="8400501" cy="4937051"/>
                <a:chOff x="421917" y="1643823"/>
                <a:chExt cx="8400501" cy="493705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1917" y="1643823"/>
                  <a:ext cx="1181643" cy="722340"/>
                </a:xfrm>
                <a:prstGeom prst="ellipse">
                  <a:avLst/>
                </a:prstGeom>
                <a:ln>
                  <a:solidFill>
                    <a:srgbClr val="F69E66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563" dirty="0"/>
                    <a:t>User raises change</a:t>
                  </a:r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1611289" y="1876424"/>
                  <a:ext cx="7211129" cy="4704450"/>
                  <a:chOff x="1611289" y="1876424"/>
                  <a:chExt cx="7211129" cy="470445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3762374" y="5617081"/>
                    <a:ext cx="1389888" cy="356615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Change is approved and moved to release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762374" y="6216763"/>
                    <a:ext cx="1389888" cy="356615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/>
                      <a:t>CHM verifies the release </a:t>
                    </a: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5689140" y="6205077"/>
                    <a:ext cx="1389887" cy="356616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Release successful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7432530" y="6194025"/>
                    <a:ext cx="1389888" cy="386849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CR is closed</a:t>
                    </a: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141995" y="5790413"/>
                    <a:ext cx="561975" cy="1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5152261" y="6395571"/>
                    <a:ext cx="541957" cy="794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23"/>
                  <p:cNvSpPr/>
                  <p:nvPr/>
                </p:nvSpPr>
                <p:spPr>
                  <a:xfrm>
                    <a:off x="2002853" y="1876424"/>
                    <a:ext cx="1389888" cy="356616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/>
                      <a:t>CR is logged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3743323" y="2486023"/>
                    <a:ext cx="1389888" cy="356616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CR reason is to have the updated firmware</a:t>
                    </a: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5638801" y="2493750"/>
                    <a:ext cx="1389888" cy="386914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sz="563" dirty="0"/>
                      <a:t>Linked CI's: rout1, rout2, and switches</a:t>
                    </a: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724274" y="1876424"/>
                    <a:ext cx="1389888" cy="356616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CHM validates the CR for complete information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7372364" y="2486023"/>
                    <a:ext cx="1389888" cy="386849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Firmware Version -7.1</a:t>
                    </a: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752849" y="3105149"/>
                    <a:ext cx="1389888" cy="356615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Seek an expert’s view from the technical team</a:t>
                    </a: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752849" y="3733797"/>
                    <a:ext cx="1389888" cy="356615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Risk identification</a:t>
                    </a: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5650134" y="4315095"/>
                    <a:ext cx="1389887" cy="356616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/>
                      <a:t>All the email users will be affected</a:t>
                    </a: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5645628" y="3712952"/>
                    <a:ext cx="1389888" cy="356616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sz="563"/>
                      <a:t>Server may not restart</a:t>
                    </a: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7388829" y="3719724"/>
                    <a:ext cx="1389888" cy="386849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Firmware compatible issue for other CI's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752849" y="4333874"/>
                    <a:ext cx="1389888" cy="356615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BI Analysis if the change fails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7419593" y="4311859"/>
                    <a:ext cx="1389888" cy="386849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Remediation plan: Uninstall the patch</a:t>
                    </a: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3743323" y="4975627"/>
                    <a:ext cx="1389888" cy="356615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/>
                      <a:t>Approval from CHM Manager </a:t>
                    </a: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645598" y="4973118"/>
                    <a:ext cx="1389888" cy="356616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/>
                      <a:t>Approved</a:t>
                    </a: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7409680" y="4961094"/>
                    <a:ext cx="1389888" cy="386849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CHM Manager hosts a cab call</a:t>
                    </a: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5683726" y="5603275"/>
                    <a:ext cx="1389888" cy="356616"/>
                  </a:xfrm>
                  <a:prstGeom prst="rect">
                    <a:avLst/>
                  </a:prstGeom>
                  <a:ln cmpd="sng"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/>
                      <a:t>Date finalised for release</a:t>
                    </a: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415586" y="5601702"/>
                    <a:ext cx="1389888" cy="386849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Release implemented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5645626" y="3105149"/>
                    <a:ext cx="1389888" cy="356616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Seek an expert’s view from the technical team</a:t>
                    </a:r>
                  </a:p>
                </p:txBody>
              </p: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5133974" y="3911480"/>
                    <a:ext cx="523873" cy="1064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5137667" y="4496340"/>
                    <a:ext cx="510887" cy="2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5145365" y="5166405"/>
                    <a:ext cx="510888" cy="2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 49"/>
                  <p:cNvSpPr/>
                  <p:nvPr/>
                </p:nvSpPr>
                <p:spPr>
                  <a:xfrm>
                    <a:off x="7388829" y="3103023"/>
                    <a:ext cx="1389888" cy="386849"/>
                  </a:xfrm>
                  <a:prstGeom prst="rect">
                    <a:avLst/>
                  </a:prstGeom>
                  <a:ln>
                    <a:solidFill>
                      <a:srgbClr val="61B4DF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563" dirty="0"/>
                      <a:t>Seek an expert’s view from the technical team</a:t>
                    </a:r>
                  </a:p>
                </p:txBody>
              </p:sp>
              <p:cxnSp>
                <p:nvCxnSpPr>
                  <p:cNvPr id="51" name="Straight Arrow Connector 50"/>
                  <p:cNvCxnSpPr>
                    <a:endCxn id="26" idx="1"/>
                  </p:cNvCxnSpPr>
                  <p:nvPr/>
                </p:nvCxnSpPr>
                <p:spPr>
                  <a:xfrm>
                    <a:off x="5142736" y="2677896"/>
                    <a:ext cx="496065" cy="1320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>
                    <a:stCxn id="29" idx="3"/>
                  </p:cNvCxnSpPr>
                  <p:nvPr/>
                </p:nvCxnSpPr>
                <p:spPr>
                  <a:xfrm>
                    <a:off x="5142736" y="3285054"/>
                    <a:ext cx="516147" cy="1494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/>
                  <p:cNvCxnSpPr/>
                  <p:nvPr/>
                </p:nvCxnSpPr>
                <p:spPr>
                  <a:xfrm flipH="1">
                    <a:off x="4381116" y="2232313"/>
                    <a:ext cx="1" cy="259773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H="1">
                    <a:off x="4438267" y="4678348"/>
                    <a:ext cx="1" cy="285750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/>
                  <p:nvPr/>
                </p:nvCxnSpPr>
                <p:spPr>
                  <a:xfrm>
                    <a:off x="1611289" y="2060442"/>
                    <a:ext cx="383836" cy="1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/>
                  <p:nvPr/>
                </p:nvCxnSpPr>
                <p:spPr>
                  <a:xfrm>
                    <a:off x="3410233" y="2054732"/>
                    <a:ext cx="342616" cy="2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H="1">
                    <a:off x="4409307" y="2841913"/>
                    <a:ext cx="1" cy="259773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/>
                  <p:nvPr/>
                </p:nvCxnSpPr>
                <p:spPr>
                  <a:xfrm flipH="1">
                    <a:off x="4428358" y="3461765"/>
                    <a:ext cx="1" cy="259773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/>
                  <p:nvPr/>
                </p:nvCxnSpPr>
                <p:spPr>
                  <a:xfrm flipH="1">
                    <a:off x="4428358" y="4089686"/>
                    <a:ext cx="1" cy="259773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/>
                  <p:nvPr/>
                </p:nvCxnSpPr>
                <p:spPr>
                  <a:xfrm flipH="1">
                    <a:off x="4419643" y="5324637"/>
                    <a:ext cx="1" cy="285750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4416945" y="5950001"/>
                    <a:ext cx="1" cy="285750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>
                    <a:off x="7035514" y="2669903"/>
                    <a:ext cx="342615" cy="1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/>
                  <p:cNvCxnSpPr>
                    <a:stCxn id="41" idx="3"/>
                  </p:cNvCxnSpPr>
                  <p:nvPr/>
                </p:nvCxnSpPr>
                <p:spPr>
                  <a:xfrm flipV="1">
                    <a:off x="7035513" y="3281117"/>
                    <a:ext cx="356295" cy="120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>
                    <a:off x="7045821" y="3912014"/>
                    <a:ext cx="342615" cy="1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7050314" y="4514182"/>
                    <a:ext cx="376877" cy="2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/>
                  <p:nvPr/>
                </p:nvCxnSpPr>
                <p:spPr>
                  <a:xfrm>
                    <a:off x="7048606" y="5151317"/>
                    <a:ext cx="376877" cy="2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>
                    <a:endCxn id="40" idx="1"/>
                  </p:cNvCxnSpPr>
                  <p:nvPr/>
                </p:nvCxnSpPr>
                <p:spPr>
                  <a:xfrm>
                    <a:off x="7069657" y="5782246"/>
                    <a:ext cx="345928" cy="12881"/>
                  </a:xfrm>
                  <a:prstGeom prst="straightConnector1">
                    <a:avLst/>
                  </a:prstGeom>
                  <a:ln w="12700">
                    <a:solidFill>
                      <a:srgbClr val="61B4D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4" name="Straight Arrow Connector 83"/>
              <p:cNvCxnSpPr/>
              <p:nvPr/>
            </p:nvCxnSpPr>
            <p:spPr>
              <a:xfrm>
                <a:off x="8032543" y="6372534"/>
                <a:ext cx="342615" cy="2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/>
            <p:cNvSpPr/>
            <p:nvPr/>
          </p:nvSpPr>
          <p:spPr>
            <a:xfrm>
              <a:off x="492694" y="2154236"/>
              <a:ext cx="1296580" cy="377080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Change raised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19890" y="1788434"/>
              <a:ext cx="171907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Change is acknowledged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46065" y="1788812"/>
              <a:ext cx="171907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Initial validation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04216" y="2800744"/>
              <a:ext cx="1721723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Understanding the reason and affected CIs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19978" y="3341774"/>
              <a:ext cx="1721723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Expert view on change 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19977" y="3928481"/>
              <a:ext cx="1721723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Risk management of the change 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36142" y="4512436"/>
              <a:ext cx="1721723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Business impact and remediation plan 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44590" y="5069611"/>
              <a:ext cx="1721723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CAB initiation 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4590" y="5675506"/>
              <a:ext cx="1721723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Change implementation 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55386" y="6198964"/>
              <a:ext cx="1721723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63" dirty="0"/>
                <a:t>Change confirmation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3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Change Advisory </a:t>
            </a:r>
            <a:r>
              <a:rPr lang="en-US" sz="1400" dirty="0" smtClean="0"/>
              <a:t>Board (CAB) is a consultative body that helps the Change Manager assess, </a:t>
            </a:r>
            <a:r>
              <a:rPr lang="en-US" sz="1400" dirty="0" err="1" smtClean="0"/>
              <a:t>prioritise</a:t>
            </a:r>
            <a:r>
              <a:rPr lang="en-US" sz="1400" dirty="0" smtClean="0"/>
              <a:t> and schedule the changes. </a:t>
            </a:r>
            <a:r>
              <a:rPr lang="en-US" sz="1400" dirty="0"/>
              <a:t>The Change Manager chairs the CAB, and the board may include the following </a:t>
            </a:r>
            <a:r>
              <a:rPr lang="en-US" sz="1400" dirty="0" smtClean="0"/>
              <a:t>representatives: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technical </a:t>
            </a:r>
            <a:r>
              <a:rPr lang="en-US" sz="1400" dirty="0" smtClean="0"/>
              <a:t>support;</a:t>
            </a:r>
            <a:endParaRPr lang="en-US" sz="1400" dirty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o</a:t>
            </a:r>
            <a:r>
              <a:rPr lang="en-US" sz="1400" dirty="0" smtClean="0"/>
              <a:t>perations;</a:t>
            </a:r>
            <a:endParaRPr lang="en-US" sz="1400" dirty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d</a:t>
            </a:r>
            <a:r>
              <a:rPr lang="en-US" sz="1400" dirty="0" smtClean="0"/>
              <a:t>evelopment;</a:t>
            </a:r>
            <a:endParaRPr lang="en-US" sz="1400" dirty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service </a:t>
            </a:r>
            <a:r>
              <a:rPr lang="en-US" sz="1400" dirty="0" smtClean="0"/>
              <a:t>management; 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customers</a:t>
            </a:r>
            <a:r>
              <a:rPr lang="en-US" sz="1400" dirty="0" smtClean="0"/>
              <a:t>; </a:t>
            </a:r>
            <a:endParaRPr lang="en-US" sz="1400" dirty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other stakeholders; and</a:t>
            </a:r>
            <a:endParaRPr lang="en-US" sz="1400" dirty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third </a:t>
            </a:r>
            <a:r>
              <a:rPr lang="en-US" sz="1400" dirty="0" smtClean="0"/>
              <a:t>parties.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Change Advisory Board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9990" y="3345691"/>
            <a:ext cx="6978967" cy="634847"/>
            <a:chOff x="285529" y="2057394"/>
            <a:chExt cx="7240904" cy="658674"/>
          </a:xfrm>
        </p:grpSpPr>
        <p:grpSp>
          <p:nvGrpSpPr>
            <p:cNvPr id="5" name="Group 4"/>
            <p:cNvGrpSpPr/>
            <p:nvPr/>
          </p:nvGrpSpPr>
          <p:grpSpPr>
            <a:xfrm>
              <a:off x="285529" y="2057394"/>
              <a:ext cx="7240904" cy="658674"/>
              <a:chOff x="388621" y="3176409"/>
              <a:chExt cx="7240904" cy="65867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84804" y="3178603"/>
                <a:ext cx="6944721" cy="65648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5AC6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49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8621" y="3176409"/>
                <a:ext cx="707974" cy="658674"/>
              </a:xfrm>
              <a:prstGeom prst="ellipse">
                <a:avLst/>
              </a:prstGeom>
              <a:solidFill>
                <a:srgbClr val="5AC6DA"/>
              </a:solidFill>
              <a:ln>
                <a:solidFill>
                  <a:srgbClr val="5AC6DA"/>
                </a:solidFill>
              </a:ln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204" dirty="0">
                    <a:solidFill>
                      <a:prstClr val="white"/>
                    </a:solidFill>
                  </a:rPr>
                  <a:t>!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118008" y="2167933"/>
              <a:ext cx="6214777" cy="4789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dirty="0"/>
                <a:t>Emergency CAB is a subset of the CAB </a:t>
              </a:r>
              <a:r>
                <a:rPr lang="en-US" sz="1200" dirty="0" err="1"/>
                <a:t>organised</a:t>
              </a:r>
              <a:r>
                <a:rPr lang="en-US" sz="1200" dirty="0"/>
                <a:t> by the </a:t>
              </a:r>
              <a:r>
                <a:rPr lang="en-US" sz="1200" dirty="0" smtClean="0"/>
                <a:t>Change Manager to </a:t>
              </a:r>
              <a:r>
                <a:rPr lang="en-US" sz="1200" dirty="0"/>
                <a:t>advise on emergency changes.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86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281807" cy="7322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Following are the key responsibilities of </a:t>
            </a:r>
            <a:r>
              <a:rPr lang="en-US" sz="1400" dirty="0" smtClean="0"/>
              <a:t>the Change Manager:</a:t>
            </a: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Change </a:t>
            </a:r>
            <a:r>
              <a:rPr lang="en-US" sz="1600" dirty="0" smtClean="0">
                <a:latin typeface="Calibri (headings)"/>
              </a:rPr>
              <a:t>Manager—Responsibilities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01008" y="1281874"/>
            <a:ext cx="3936735" cy="2549461"/>
            <a:chOff x="2099715" y="1249519"/>
            <a:chExt cx="4084490" cy="2645148"/>
          </a:xfrm>
        </p:grpSpPr>
        <p:sp>
          <p:nvSpPr>
            <p:cNvPr id="7" name="Round Single Corner Rectangle 6"/>
            <p:cNvSpPr/>
            <p:nvPr/>
          </p:nvSpPr>
          <p:spPr>
            <a:xfrm>
              <a:off x="2104185" y="1251708"/>
              <a:ext cx="4049075" cy="41383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735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99715" y="1249519"/>
              <a:ext cx="214031" cy="515447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694"/>
            </a:p>
          </p:txBody>
        </p:sp>
        <p:sp>
          <p:nvSpPr>
            <p:cNvPr id="9" name="Round Same Side Corner Rectangle 8"/>
            <p:cNvSpPr/>
            <p:nvPr/>
          </p:nvSpPr>
          <p:spPr>
            <a:xfrm rot="10800000">
              <a:off x="2103828" y="1583568"/>
              <a:ext cx="4044530" cy="2287391"/>
            </a:xfrm>
            <a:prstGeom prst="round2SameRect">
              <a:avLst>
                <a:gd name="adj1" fmla="val 7073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735"/>
            </a:p>
          </p:txBody>
        </p:sp>
        <p:sp>
          <p:nvSpPr>
            <p:cNvPr id="10" name="Text Placeholder 4"/>
            <p:cNvSpPr txBox="1">
              <a:spLocks/>
            </p:cNvSpPr>
            <p:nvPr/>
          </p:nvSpPr>
          <p:spPr>
            <a:xfrm>
              <a:off x="2319338" y="1291477"/>
              <a:ext cx="3562071" cy="401699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Change Manager</a:t>
              </a:r>
            </a:p>
          </p:txBody>
        </p:sp>
        <p:sp>
          <p:nvSpPr>
            <p:cNvPr id="11" name="Text Placeholder 4"/>
            <p:cNvSpPr txBox="1">
              <a:spLocks/>
            </p:cNvSpPr>
            <p:nvPr/>
          </p:nvSpPr>
          <p:spPr>
            <a:xfrm>
              <a:off x="2155031" y="1583571"/>
              <a:ext cx="4029174" cy="2311096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Ensures process is followed and </a:t>
              </a:r>
              <a:r>
                <a:rPr lang="en-US" dirty="0" err="1"/>
                <a:t>authorises</a:t>
              </a:r>
              <a:r>
                <a:rPr lang="en-US" dirty="0"/>
                <a:t> minor changes.</a:t>
              </a:r>
            </a:p>
            <a:p>
              <a:pPr marL="228600" indent="-228600"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Identifies key stakeholders, coordinates and runs CAB meetings.</a:t>
              </a:r>
            </a:p>
            <a:p>
              <a:pPr marL="228600" indent="-228600"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Produces change schedule.</a:t>
              </a:r>
            </a:p>
            <a:p>
              <a:pPr marL="228600" indent="-228600"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Coordinates change, build, test and implementation.</a:t>
              </a:r>
            </a:p>
            <a:p>
              <a:pPr marL="228600" indent="-228600"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Reviews or closes changes.</a:t>
              </a:r>
            </a:p>
            <a:p>
              <a:pPr marL="228600" indent="-228600"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Initiates post implementation review meetings.</a:t>
              </a:r>
            </a:p>
            <a:p>
              <a:pPr marL="221843" indent="-221843">
                <a:buSzPct val="80000"/>
                <a:buFont typeface="Calibri" panose="020F0502020204030204" pitchFamily="34" charset="0"/>
                <a:buChar char="●"/>
              </a:pPr>
              <a:endParaRPr lang="en-US" sz="1349" dirty="0"/>
            </a:p>
          </p:txBody>
        </p:sp>
      </p:grpSp>
    </p:spTree>
    <p:extLst>
      <p:ext uri="{BB962C8B-B14F-4D97-AF65-F5344CB8AC3E}">
        <p14:creationId xmlns:p14="http://schemas.microsoft.com/office/powerpoint/2010/main" val="12126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4163" y="642951"/>
            <a:ext cx="5065410" cy="328506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SzPct val="80000"/>
              <a:buNone/>
            </a:pPr>
            <a:r>
              <a:rPr lang="en-US" sz="1500" dirty="0"/>
              <a:t>For proper impact assessment and understanding of benefits to risk, answers to the following seven questions are important. </a:t>
            </a:r>
          </a:p>
          <a:p>
            <a:pPr marL="228600" indent="-228600">
              <a:lnSpc>
                <a:spcPct val="12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500" dirty="0" smtClean="0"/>
              <a:t>Who </a:t>
            </a:r>
            <a:r>
              <a:rPr lang="en-US" sz="1500" dirty="0"/>
              <a:t>raised the change?</a:t>
            </a:r>
          </a:p>
          <a:p>
            <a:pPr marL="228600" indent="-228600">
              <a:lnSpc>
                <a:spcPct val="12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500" dirty="0"/>
              <a:t>What is the reason for the change?</a:t>
            </a:r>
          </a:p>
          <a:p>
            <a:pPr marL="228600" indent="-228600">
              <a:lnSpc>
                <a:spcPct val="12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500" dirty="0"/>
              <a:t>What is the return required from the change?</a:t>
            </a:r>
          </a:p>
          <a:p>
            <a:pPr marL="228600" indent="-228600">
              <a:lnSpc>
                <a:spcPct val="12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500" dirty="0" smtClean="0"/>
              <a:t>What are the risks involved in the change?</a:t>
            </a:r>
          </a:p>
          <a:p>
            <a:pPr marL="228600" indent="-228600">
              <a:lnSpc>
                <a:spcPct val="12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500" dirty="0" smtClean="0"/>
              <a:t>What resources are required to deliver the change?</a:t>
            </a:r>
          </a:p>
          <a:p>
            <a:pPr marL="228600" indent="-228600">
              <a:lnSpc>
                <a:spcPct val="12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500" dirty="0" smtClean="0"/>
              <a:t>Who is responsible for the build, test and implementation of the change?</a:t>
            </a:r>
          </a:p>
          <a:p>
            <a:pPr marL="228600" indent="-228600">
              <a:lnSpc>
                <a:spcPct val="12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500" dirty="0" smtClean="0"/>
              <a:t>What is the relationship between this change and other changes?</a:t>
            </a:r>
          </a:p>
          <a:p>
            <a:pPr marL="221843" indent="-221843">
              <a:lnSpc>
                <a:spcPct val="170000"/>
              </a:lnSpc>
              <a:buSzPct val="80000"/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7 </a:t>
            </a:r>
            <a:r>
              <a:rPr lang="en-US" sz="1600" dirty="0" smtClean="0">
                <a:latin typeface="Calibri (headings)"/>
              </a:rPr>
              <a:t>R’s </a:t>
            </a:r>
            <a:r>
              <a:rPr lang="en-US" sz="1600" dirty="0">
                <a:latin typeface="Calibri (headings)"/>
              </a:rPr>
              <a:t>of Change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41" y="1311407"/>
            <a:ext cx="1489917" cy="20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lvl="0" indent="-228600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sz="1400" dirty="0" smtClean="0"/>
              <a:t>Describe </a:t>
            </a:r>
            <a:r>
              <a:rPr lang="en-US" sz="1400" dirty="0"/>
              <a:t>the purpose, objective, scope and value of service </a:t>
            </a:r>
            <a:r>
              <a:rPr lang="en-US" sz="1400" dirty="0" smtClean="0"/>
              <a:t>transition </a:t>
            </a:r>
          </a:p>
          <a:p>
            <a:pPr marL="228600" lvl="0" indent="-228600">
              <a:lnSpc>
                <a:spcPct val="150000"/>
              </a:lnSpc>
              <a:buFont typeface="Calibri" panose="020F0502020204030204" pitchFamily="34" charset="0"/>
              <a:buChar char="●"/>
            </a:pPr>
            <a:r>
              <a:rPr lang="en-US" sz="1400" dirty="0" smtClean="0"/>
              <a:t>Explain Configuration Item (CI) and Configuration Management System (CMS)</a:t>
            </a:r>
          </a:p>
          <a:p>
            <a:pPr marL="228600" indent="-228600"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2618" y="717266"/>
            <a:ext cx="1449139" cy="5628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After completing this </a:t>
            </a:r>
            <a:r>
              <a:rPr lang="en-US" sz="1500" dirty="0" smtClean="0"/>
              <a:t>lesson, </a:t>
            </a:r>
            <a:r>
              <a:rPr lang="en-US" sz="1500" dirty="0"/>
              <a:t>you will be able to: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Objectives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243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59571" y="642950"/>
            <a:ext cx="7403647" cy="33694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A metric is </a:t>
            </a:r>
            <a:r>
              <a:rPr lang="en-US" sz="1400" dirty="0" smtClean="0"/>
              <a:t>measurable </a:t>
            </a:r>
            <a:r>
              <a:rPr lang="en-US" sz="1400" dirty="0"/>
              <a:t>and reported to help manage a process, IT service or activity. </a:t>
            </a:r>
            <a:r>
              <a:rPr lang="en-US" sz="1400" dirty="0" smtClean="0"/>
              <a:t>Key Performance Indicators (KPIs) </a:t>
            </a:r>
            <a:r>
              <a:rPr lang="en-US" sz="1400" dirty="0"/>
              <a:t>are selected to </a:t>
            </a:r>
            <a:r>
              <a:rPr lang="en-US" sz="1400" dirty="0" smtClean="0"/>
              <a:t>manage efficiency and effectiveness.</a:t>
            </a:r>
            <a:endParaRPr lang="en-US" sz="140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Change Metrics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9227" y="1460310"/>
          <a:ext cx="7410471" cy="2542008"/>
        </p:xfrm>
        <a:graphic>
          <a:graphicData uri="http://schemas.openxmlformats.org/drawingml/2006/table">
            <a:tbl>
              <a:tblPr firstRow="1" bandRow="1" bandCol="1">
                <a:tableStyleId>{6E25E649-3F16-4E02-A733-19D2CDBF48F0}</a:tableStyleId>
              </a:tblPr>
              <a:tblGrid>
                <a:gridCol w="1048080"/>
                <a:gridCol w="6362391"/>
              </a:tblGrid>
              <a:tr h="254279">
                <a:tc gridSpan="2"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Metrics</a:t>
                      </a:r>
                    </a:p>
                  </a:txBody>
                  <a:tcPr marL="88132" marR="88132" marT="44066" marB="4406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en-US" sz="1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</a:tr>
              <a:tr h="645120">
                <a:tc>
                  <a:txBody>
                    <a:bodyPr/>
                    <a:lstStyle/>
                    <a:p>
                      <a:pPr marL="0" marR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Compliance</a:t>
                      </a:r>
                    </a:p>
                  </a:txBody>
                  <a:tcPr marL="88132" marR="88132" marT="44066" marB="4406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200"/>
                        </a:spcAft>
                        <a:buSzPct val="80000"/>
                        <a:buFont typeface="Calibri" panose="020F0502020204030204" pitchFamily="34" charset="0"/>
                        <a:buChar char="●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Decrease in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unauthorised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changes</a:t>
                      </a:r>
                      <a:endParaRPr lang="en-US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spcAft>
                          <a:spcPts val="200"/>
                        </a:spcAft>
                        <a:buSzPct val="80000"/>
                        <a:buFont typeface="Calibri" panose="020F0502020204030204" pitchFamily="34" charset="0"/>
                        <a:buChar char="●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Decrease in emergency changes</a:t>
                      </a:r>
                    </a:p>
                    <a:p>
                      <a:pPr marL="228600" indent="-228600">
                        <a:spcAft>
                          <a:spcPts val="200"/>
                        </a:spcAft>
                        <a:buSzPct val="80000"/>
                        <a:buFont typeface="Calibri" panose="020F0502020204030204" pitchFamily="34" charset="0"/>
                        <a:buChar char="●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Maintain the integrity of the CI’s and change</a:t>
                      </a:r>
                    </a:p>
                  </a:txBody>
                  <a:tcPr marL="88132" marR="88132" marT="44066" marB="4406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840541">
                <a:tc>
                  <a:txBody>
                    <a:bodyPr/>
                    <a:lstStyle/>
                    <a:p>
                      <a:pPr marL="0" marR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Effectiveness</a:t>
                      </a:r>
                    </a:p>
                  </a:txBody>
                  <a:tcPr marL="88132" marR="88132" marT="44066" marB="4406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defTabSz="571683" rtl="0" eaLnBrk="1" latinLnBrk="0" hangingPunct="1">
                        <a:spcAft>
                          <a:spcPts val="200"/>
                        </a:spcAft>
                        <a:buSzPct val="80000"/>
                        <a:buFont typeface="Calibri" panose="020F0502020204030204" pitchFamily="34" charset="0"/>
                        <a:buChar char="●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percentage of changes implemented </a:t>
                      </a:r>
                    </a:p>
                    <a:p>
                      <a:pPr marL="228600" indent="-228600" algn="l" defTabSz="571683" rtl="0" eaLnBrk="1" latinLnBrk="0" hangingPunct="1">
                        <a:spcAft>
                          <a:spcPts val="200"/>
                        </a:spcAft>
                        <a:buSzPct val="80000"/>
                        <a:buFont typeface="Calibri" panose="020F0502020204030204" pitchFamily="34" charset="0"/>
                        <a:buChar char="●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Decrease in disruptions, defects and re-work</a:t>
                      </a:r>
                    </a:p>
                    <a:p>
                      <a:pPr marL="228600" indent="-228600" algn="l" defTabSz="571683" rtl="0" eaLnBrk="1" latinLnBrk="0" hangingPunct="1">
                        <a:spcAft>
                          <a:spcPts val="200"/>
                        </a:spcAft>
                        <a:buSzPct val="80000"/>
                        <a:buFont typeface="Calibri" panose="020F0502020204030204" pitchFamily="34" charset="0"/>
                        <a:buChar char="●"/>
                      </a:pPr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Decrease in changes failed</a:t>
                      </a:r>
                    </a:p>
                    <a:p>
                      <a:pPr marL="228600" marR="0" lvl="0" indent="-22860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Pct val="80000"/>
                        <a:buFont typeface="Calibri" panose="020F0502020204030204" pitchFamily="34" charset="0"/>
                        <a:buChar char="●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should be a decrease in the quantity of incidents attributable to any change. 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132" marR="88132" marT="44066" marB="4406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</a:tr>
              <a:tr h="645120">
                <a:tc>
                  <a:txBody>
                    <a:bodyPr/>
                    <a:lstStyle/>
                    <a:p>
                      <a:pPr marL="0" marR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Efficiency</a:t>
                      </a:r>
                    </a:p>
                  </a:txBody>
                  <a:tcPr marL="88132" marR="88132" marT="44066" marB="4406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defTabSz="571683" rtl="0" eaLnBrk="1" latinLnBrk="0" hangingPunct="1">
                        <a:spcAft>
                          <a:spcPts val="200"/>
                        </a:spcAft>
                        <a:buSzPct val="80000"/>
                        <a:buFont typeface="Calibri" panose="020F0502020204030204" pitchFamily="34" charset="0"/>
                        <a:buChar char="●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Benefits gained</a:t>
                      </a:r>
                    </a:p>
                    <a:p>
                      <a:pPr marL="228600" indent="-228600" algn="l" defTabSz="571683" rtl="0" eaLnBrk="1" latinLnBrk="0" hangingPunct="1">
                        <a:spcAft>
                          <a:spcPts val="200"/>
                        </a:spcAft>
                        <a:buSzPct val="80000"/>
                        <a:buFont typeface="Calibri" panose="020F0502020204030204" pitchFamily="34" charset="0"/>
                        <a:buChar char="●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time to implement </a:t>
                      </a:r>
                    </a:p>
                    <a:p>
                      <a:pPr marL="228600" indent="-228600" algn="l" defTabSz="571683" rtl="0" eaLnBrk="1" latinLnBrk="0" hangingPunct="1">
                        <a:spcAft>
                          <a:spcPts val="200"/>
                        </a:spcAft>
                        <a:buSzPct val="80000"/>
                        <a:buFont typeface="Calibri" panose="020F0502020204030204" pitchFamily="34" charset="0"/>
                        <a:buChar char="●"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Increased percentage of accuracy in change estimates</a:t>
                      </a:r>
                    </a:p>
                  </a:txBody>
                  <a:tcPr marL="88132" marR="88132" marT="44066" marB="44066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1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Key Challenges in Change Management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4162" y="642951"/>
            <a:ext cx="4633069" cy="32293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key challenges faced by change management are</a:t>
            </a:r>
            <a:r>
              <a:rPr lang="en-US" sz="1400" dirty="0" smtClean="0"/>
              <a:t>: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business pressure; </a:t>
            </a:r>
            <a:endParaRPr lang="en-US" sz="1400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incomplete and inaccurate Configuration Management System;</a:t>
            </a:r>
            <a:endParaRPr lang="en-US" sz="1400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soiled </a:t>
            </a:r>
            <a:r>
              <a:rPr lang="en-US" sz="1400" dirty="0"/>
              <a:t>technical function </a:t>
            </a:r>
            <a:r>
              <a:rPr lang="en-US" sz="1400" dirty="0" smtClean="0"/>
              <a:t>areas;</a:t>
            </a:r>
            <a:endParaRPr lang="en-US" sz="1400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misunderstanding </a:t>
            </a:r>
            <a:r>
              <a:rPr lang="en-US" sz="1400" dirty="0"/>
              <a:t>of emergency </a:t>
            </a:r>
            <a:r>
              <a:rPr lang="en-US" sz="1400" dirty="0" smtClean="0"/>
              <a:t>changes;</a:t>
            </a:r>
            <a:endParaRPr lang="en-US" sz="1400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scalability </a:t>
            </a:r>
            <a:r>
              <a:rPr lang="en-US" sz="1400" dirty="0"/>
              <a:t>across large </a:t>
            </a:r>
            <a:r>
              <a:rPr lang="en-US" sz="1400" dirty="0" err="1" smtClean="0"/>
              <a:t>organisations</a:t>
            </a:r>
            <a:r>
              <a:rPr lang="en-US" sz="1400" dirty="0" smtClean="0"/>
              <a:t>; and</a:t>
            </a:r>
            <a:endParaRPr lang="en-US" sz="1400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vendor </a:t>
            </a:r>
            <a:r>
              <a:rPr lang="en-US" sz="1400" dirty="0"/>
              <a:t>or contract </a:t>
            </a:r>
            <a:r>
              <a:rPr lang="en-US" sz="1400" dirty="0" smtClean="0"/>
              <a:t>compliance.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32" y="1213212"/>
            <a:ext cx="2414009" cy="17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281807" cy="69538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1400" dirty="0"/>
              <a:t>Service Asset and Configuration Management (SACM) process manages the service assets to support the other service management processes.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Service Asset and Configuration </a:t>
            </a:r>
            <a:r>
              <a:rPr lang="en-US" sz="1600" dirty="0" smtClean="0">
                <a:latin typeface="Calibri (headings)"/>
              </a:rPr>
              <a:t>Management—Purpose</a:t>
            </a:r>
            <a:endParaRPr lang="en-US" sz="1600" dirty="0">
              <a:latin typeface="Calibri (headings)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1109" y="1357399"/>
            <a:ext cx="1362726" cy="64664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5"/>
          </a:p>
        </p:txBody>
      </p:sp>
      <p:grpSp>
        <p:nvGrpSpPr>
          <p:cNvPr id="14" name="Group 13"/>
          <p:cNvGrpSpPr/>
          <p:nvPr/>
        </p:nvGrpSpPr>
        <p:grpSpPr>
          <a:xfrm>
            <a:off x="250905" y="1363226"/>
            <a:ext cx="7408365" cy="2631752"/>
            <a:chOff x="307025" y="1248052"/>
            <a:chExt cx="7408365" cy="2631752"/>
          </a:xfrm>
        </p:grpSpPr>
        <p:grpSp>
          <p:nvGrpSpPr>
            <p:cNvPr id="16" name="Group 15"/>
            <p:cNvGrpSpPr/>
            <p:nvPr/>
          </p:nvGrpSpPr>
          <p:grpSpPr>
            <a:xfrm>
              <a:off x="307025" y="1248052"/>
              <a:ext cx="7408365" cy="2631752"/>
              <a:chOff x="307026" y="1344304"/>
              <a:chExt cx="7408365" cy="263175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77541" y="1975357"/>
                  <a:ext cx="1344363" cy="2093141"/>
                  <a:chOff x="173981" y="1801524"/>
                  <a:chExt cx="1212027" cy="1556988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173981" y="1801524"/>
                    <a:ext cx="1212027" cy="75261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73981" y="2554139"/>
                    <a:ext cx="1212027" cy="804373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679032" y="1257708"/>
              <a:ext cx="503635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400" dirty="0"/>
                <a:t>The purpose of SACM is as follows: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Ensure the assets required to deliver services are properly controlled.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Store accurate and reliable information about the assets.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Ensure that the information is available anytime.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Service Asset and Configuration </a:t>
            </a:r>
            <a:r>
              <a:rPr lang="en-US" sz="1600" dirty="0" smtClean="0">
                <a:latin typeface="Calibri (headings)"/>
              </a:rPr>
              <a:t>Management—Objective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4836" y="806894"/>
            <a:ext cx="7408365" cy="2631752"/>
            <a:chOff x="234836" y="806894"/>
            <a:chExt cx="7408365" cy="2631752"/>
          </a:xfrm>
        </p:grpSpPr>
        <p:grpSp>
          <p:nvGrpSpPr>
            <p:cNvPr id="18" name="Group 17"/>
            <p:cNvGrpSpPr/>
            <p:nvPr/>
          </p:nvGrpSpPr>
          <p:grpSpPr>
            <a:xfrm>
              <a:off x="234836" y="806894"/>
              <a:ext cx="7408365" cy="2631752"/>
              <a:chOff x="307026" y="1344304"/>
              <a:chExt cx="7408365" cy="263175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77536" y="956780"/>
                  <a:ext cx="1351171" cy="3112066"/>
                  <a:chOff x="173976" y="1043853"/>
                  <a:chExt cx="1218165" cy="2314918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180114" y="2561677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586251" y="818185"/>
              <a:ext cx="5056950" cy="1351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50957">
                <a:lnSpc>
                  <a:spcPct val="150000"/>
                </a:lnSpc>
                <a:spcBef>
                  <a:spcPts val="602"/>
                </a:spcBef>
                <a:buSzPct val="80000"/>
              </a:pPr>
              <a:r>
                <a:rPr lang="en-US" sz="1400" dirty="0"/>
                <a:t>The </a:t>
              </a:r>
              <a:r>
                <a:rPr lang="en-US" sz="1400" dirty="0" smtClean="0"/>
                <a:t>objective </a:t>
              </a:r>
              <a:r>
                <a:rPr lang="en-US" sz="1400" dirty="0"/>
                <a:t>of SACM </a:t>
              </a:r>
              <a:r>
                <a:rPr lang="en-US" sz="1400" dirty="0" smtClean="0"/>
                <a:t>is </a:t>
              </a:r>
              <a:r>
                <a:rPr lang="en-US" sz="1400" dirty="0"/>
                <a:t>to:</a:t>
              </a:r>
            </a:p>
            <a:p>
              <a:pPr marL="22860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US" sz="1400" dirty="0"/>
                <a:t>define and control the components of infrastructure and services;</a:t>
              </a:r>
            </a:p>
            <a:p>
              <a:pPr marL="228600" indent="-228600">
                <a:lnSpc>
                  <a:spcPct val="150000"/>
                </a:lnSpc>
                <a:buSzPct val="80000"/>
                <a:buFont typeface="Georgia" panose="02040502050405020303" pitchFamily="18" charset="0"/>
                <a:buChar char="●"/>
              </a:pPr>
              <a:r>
                <a:rPr lang="en-US" sz="1400" dirty="0"/>
                <a:t>maintain exact configuration records.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4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05361" y="1664508"/>
            <a:ext cx="1290750" cy="896507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Service Asset and Configuration </a:t>
            </a:r>
            <a:r>
              <a:rPr lang="en-US" sz="1600" dirty="0" smtClean="0">
                <a:latin typeface="Calibri (headings)"/>
              </a:rPr>
              <a:t>Management—Scope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4836" y="806894"/>
            <a:ext cx="7408365" cy="2631752"/>
            <a:chOff x="307026" y="1223989"/>
            <a:chExt cx="7408365" cy="2631752"/>
          </a:xfrm>
        </p:grpSpPr>
        <p:grpSp>
          <p:nvGrpSpPr>
            <p:cNvPr id="16" name="Group 15"/>
            <p:cNvGrpSpPr/>
            <p:nvPr/>
          </p:nvGrpSpPr>
          <p:grpSpPr>
            <a:xfrm>
              <a:off x="307026" y="1223989"/>
              <a:ext cx="7408365" cy="2631752"/>
              <a:chOff x="307026" y="1344304"/>
              <a:chExt cx="7408365" cy="263175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77536" y="956780"/>
                  <a:ext cx="1351171" cy="1014611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658441" y="1235280"/>
              <a:ext cx="5056950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400" dirty="0"/>
                <a:t>The scope of SACM is as follows: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Ensure all assets used during the service lifecycle are within the scope of asset management. 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Manage the complete lifecycle of every configuration item.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9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u="sng" dirty="0">
                <a:latin typeface="+mn-lt"/>
              </a:rPr>
              <a:t> </a:t>
            </a:r>
            <a:r>
              <a:rPr lang="en-US" sz="1400" u="sng" dirty="0" smtClean="0">
                <a:latin typeface="+mn-lt"/>
              </a:rPr>
              <a:t>                  </a:t>
            </a:r>
            <a:r>
              <a:rPr lang="en-US" sz="1400" dirty="0" smtClean="0">
                <a:latin typeface="+mn-lt"/>
              </a:rPr>
              <a:t> provides </a:t>
            </a:r>
            <a:r>
              <a:rPr lang="en-US" sz="1400" dirty="0">
                <a:latin typeface="+mn-lt"/>
              </a:rPr>
              <a:t>the information required to manage CIs and assets across the service lifecycle.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123950" y="1797143"/>
            <a:ext cx="5480733" cy="277148"/>
          </a:xfrm>
        </p:spPr>
        <p:txBody>
          <a:bodyPr>
            <a:noAutofit/>
          </a:bodyPr>
          <a:lstStyle/>
          <a:p>
            <a:r>
              <a:rPr lang="en-US" sz="1400" dirty="0"/>
              <a:t>Service </a:t>
            </a:r>
            <a:r>
              <a:rPr lang="en-US" sz="1400" dirty="0" smtClean="0"/>
              <a:t>Asset </a:t>
            </a:r>
            <a:r>
              <a:rPr lang="en-US" sz="1400" dirty="0"/>
              <a:t>and </a:t>
            </a:r>
            <a:r>
              <a:rPr lang="en-US" sz="1400" dirty="0" smtClean="0"/>
              <a:t>Configuration Management</a:t>
            </a:r>
            <a:endParaRPr lang="en-US" sz="1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129226" y="2148513"/>
            <a:ext cx="5476349" cy="277148"/>
          </a:xfrm>
        </p:spPr>
        <p:txBody>
          <a:bodyPr>
            <a:noAutofit/>
          </a:bodyPr>
          <a:lstStyle/>
          <a:p>
            <a:r>
              <a:rPr lang="en-US" sz="1400" dirty="0"/>
              <a:t>Service Portfolio </a:t>
            </a:r>
            <a:r>
              <a:rPr lang="en-US" sz="1400" dirty="0" smtClean="0"/>
              <a:t>Management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132313" y="2499882"/>
            <a:ext cx="5473783" cy="277148"/>
          </a:xfrm>
        </p:spPr>
        <p:txBody>
          <a:bodyPr>
            <a:noAutofit/>
          </a:bodyPr>
          <a:lstStyle/>
          <a:p>
            <a:r>
              <a:rPr lang="en-US" sz="1400" dirty="0"/>
              <a:t>Business Relationship </a:t>
            </a:r>
            <a:r>
              <a:rPr lang="en-US" sz="1400" dirty="0" smtClean="0"/>
              <a:t>Management</a:t>
            </a:r>
            <a:endParaRPr lang="en-US" sz="1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130126" y="1445774"/>
            <a:ext cx="5475601" cy="277148"/>
          </a:xfrm>
        </p:spPr>
        <p:txBody>
          <a:bodyPr>
            <a:noAutofit/>
          </a:bodyPr>
          <a:lstStyle/>
          <a:p>
            <a:r>
              <a:rPr lang="en-US" sz="1400" dirty="0" smtClean="0"/>
              <a:t>Knowledge Management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02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23950" y="1797143"/>
            <a:ext cx="5480733" cy="277148"/>
          </a:xfrm>
        </p:spPr>
        <p:txBody>
          <a:bodyPr>
            <a:noAutofit/>
          </a:bodyPr>
          <a:lstStyle/>
          <a:p>
            <a:r>
              <a:rPr lang="en-US" sz="1400" dirty="0"/>
              <a:t>Service Asset and Configuration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129226" y="2148513"/>
            <a:ext cx="5476349" cy="277148"/>
          </a:xfrm>
        </p:spPr>
        <p:txBody>
          <a:bodyPr>
            <a:noAutofit/>
          </a:bodyPr>
          <a:lstStyle/>
          <a:p>
            <a:r>
              <a:rPr lang="en-US" sz="1400" dirty="0"/>
              <a:t>Service Portfolio Management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1132313" y="2499882"/>
            <a:ext cx="5473783" cy="277148"/>
          </a:xfrm>
        </p:spPr>
        <p:txBody>
          <a:bodyPr>
            <a:noAutofit/>
          </a:bodyPr>
          <a:lstStyle/>
          <a:p>
            <a:r>
              <a:rPr lang="en-US" sz="1400" dirty="0"/>
              <a:t>Business Relationship </a:t>
            </a:r>
            <a:r>
              <a:rPr lang="en-US" sz="1400" dirty="0" smtClean="0"/>
              <a:t>Management</a:t>
            </a: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130126" y="1445774"/>
            <a:ext cx="5475601" cy="277148"/>
          </a:xfrm>
        </p:spPr>
        <p:txBody>
          <a:bodyPr>
            <a:noAutofit/>
          </a:bodyPr>
          <a:lstStyle/>
          <a:p>
            <a:r>
              <a:rPr lang="en-US" sz="1400" dirty="0"/>
              <a:t>Knowledge Management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u="sng" dirty="0" smtClean="0">
                <a:latin typeface="+mn-lt"/>
              </a:rPr>
              <a:t>                   </a:t>
            </a:r>
            <a:r>
              <a:rPr lang="en-US" sz="1400" dirty="0" smtClean="0">
                <a:latin typeface="+mn-lt"/>
              </a:rPr>
              <a:t> provides the information required to manage CIs and assets across the service lifecycle. </a:t>
            </a:r>
            <a:endParaRPr lang="en-US" sz="1400" dirty="0"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lvl="1" indent="0">
              <a:spcBef>
                <a:spcPts val="602"/>
              </a:spcBef>
              <a:buNone/>
            </a:pPr>
            <a:r>
              <a:rPr lang="en-US" sz="1400" dirty="0"/>
              <a:t>Answer: b. 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Explanation</a:t>
            </a:r>
            <a:r>
              <a:rPr lang="en-US" sz="1400" b="1" dirty="0" smtClean="0"/>
              <a:t>: </a:t>
            </a:r>
            <a:r>
              <a:rPr lang="en-US" sz="1400" dirty="0" smtClean="0"/>
              <a:t>Service </a:t>
            </a:r>
            <a:r>
              <a:rPr lang="en-US" sz="1400" dirty="0"/>
              <a:t>asset and configuration management provides the information </a:t>
            </a:r>
            <a:r>
              <a:rPr lang="en-US" sz="1400" dirty="0" smtClean="0"/>
              <a:t>required</a:t>
            </a:r>
          </a:p>
          <a:p>
            <a:r>
              <a:rPr lang="en-US" sz="1400" dirty="0" smtClean="0"/>
              <a:t>to </a:t>
            </a:r>
            <a:r>
              <a:rPr lang="en-US" sz="1400" dirty="0"/>
              <a:t>manage CIs and assets across the service lifecycle.</a:t>
            </a:r>
          </a:p>
        </p:txBody>
      </p:sp>
    </p:spTree>
    <p:extLst>
      <p:ext uri="{BB962C8B-B14F-4D97-AF65-F5344CB8AC3E}">
        <p14:creationId xmlns:p14="http://schemas.microsoft.com/office/powerpoint/2010/main" val="25146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sz="1400" dirty="0"/>
              <a:t>A configuration baseline is the configuration of a service, product or infrastructure that is formally reviewed and agreed on. A configuration baseline: 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captures the structure, contents and details of a </a:t>
            </a:r>
            <a:r>
              <a:rPr lang="en-US" sz="1400" dirty="0" smtClean="0"/>
              <a:t>configuration; and </a:t>
            </a:r>
            <a:endParaRPr lang="en-US" sz="1400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represents a set of configuration items that are related to each </a:t>
            </a:r>
            <a:r>
              <a:rPr lang="en-US" sz="1400" dirty="0" smtClean="0"/>
              <a:t>other.</a:t>
            </a:r>
          </a:p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sz="1400" dirty="0" smtClean="0"/>
              <a:t>A </a:t>
            </a:r>
            <a:r>
              <a:rPr lang="en-US" sz="1400" dirty="0"/>
              <a:t>Configuration Management Database </a:t>
            </a:r>
            <a:r>
              <a:rPr lang="en-US" sz="1400" dirty="0" smtClean="0"/>
              <a:t>is </a:t>
            </a:r>
            <a:r>
              <a:rPr lang="en-US" sz="1400" dirty="0"/>
              <a:t>a database </a:t>
            </a:r>
            <a:r>
              <a:rPr lang="en-US" sz="1400" dirty="0" smtClean="0"/>
              <a:t>to </a:t>
            </a:r>
            <a:r>
              <a:rPr lang="en-US" sz="1400" dirty="0"/>
              <a:t>store </a:t>
            </a:r>
            <a:r>
              <a:rPr lang="en-US" sz="1400" dirty="0" smtClean="0"/>
              <a:t>records of </a:t>
            </a:r>
            <a:r>
              <a:rPr lang="en-US" sz="1400" dirty="0"/>
              <a:t>CIs. </a:t>
            </a:r>
            <a:endParaRPr lang="en-US" sz="1400" dirty="0" smtClean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sz="1400" dirty="0"/>
              <a:t>T</a:t>
            </a:r>
            <a:r>
              <a:rPr lang="en-US" sz="1400" dirty="0" smtClean="0"/>
              <a:t>he CMDB provides </a:t>
            </a:r>
            <a:r>
              <a:rPr lang="en-US" sz="1400" dirty="0"/>
              <a:t>a logical model of the IT </a:t>
            </a:r>
            <a:r>
              <a:rPr lang="en-US" sz="1400" dirty="0" smtClean="0"/>
              <a:t>infrastructure.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sz="1400" dirty="0" smtClean="0"/>
              <a:t>Similar to the CMDB, there are two libraries as part of the Configuration Management System. 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Configuration </a:t>
            </a:r>
            <a:r>
              <a:rPr lang="en-US" sz="1600" dirty="0" smtClean="0">
                <a:latin typeface="Calibri (headings)"/>
              </a:rPr>
              <a:t>Baseline and Database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1456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Configuration Management—Example 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3727" y="661551"/>
            <a:ext cx="7127632" cy="386588"/>
            <a:chOff x="256888" y="1256880"/>
            <a:chExt cx="7395149" cy="401098"/>
          </a:xfrm>
        </p:grpSpPr>
        <p:sp>
          <p:nvSpPr>
            <p:cNvPr id="11" name="Rounded Rectangle 10"/>
            <p:cNvSpPr/>
            <p:nvPr/>
          </p:nvSpPr>
          <p:spPr>
            <a:xfrm>
              <a:off x="531208" y="1278728"/>
              <a:ext cx="7120829" cy="340802"/>
            </a:xfrm>
            <a:prstGeom prst="roundRect">
              <a:avLst/>
            </a:prstGeom>
            <a:noFill/>
            <a:ln w="12700">
              <a:solidFill>
                <a:srgbClr val="9CDA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64176"/>
              <a:r>
                <a:rPr lang="en-US" sz="750" dirty="0">
                  <a:solidFill>
                    <a:schemeClr val="tx1"/>
                  </a:solidFill>
                </a:rPr>
                <a:t>   </a:t>
              </a:r>
              <a:r>
                <a:rPr lang="en-US" sz="1000" dirty="0">
                  <a:solidFill>
                    <a:schemeClr val="tx1"/>
                  </a:solidFill>
                </a:rPr>
                <a:t>A leading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organisation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has the following Configuration Items (CIs). Identify the attributes to be stored in CMDB.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56888" y="1256880"/>
              <a:ext cx="381306" cy="401098"/>
            </a:xfrm>
            <a:prstGeom prst="ellipse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4176"/>
              <a:r>
                <a:rPr lang="en-US" sz="2698" dirty="0">
                  <a:solidFill>
                    <a:prstClr val="white"/>
                  </a:solidFill>
                </a:rPr>
                <a:t>Q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09269"/>
              </p:ext>
            </p:extLst>
          </p:nvPr>
        </p:nvGraphicFramePr>
        <p:xfrm>
          <a:off x="667119" y="1141437"/>
          <a:ext cx="4002852" cy="1313017"/>
        </p:xfrm>
        <a:graphic>
          <a:graphicData uri="http://schemas.openxmlformats.org/drawingml/2006/table">
            <a:tbl>
              <a:tblPr firstRow="1" bandRow="1" bandCol="1">
                <a:tableStyleId>{9D7B26C5-4107-4FEC-AEDC-1716B250A1EF}</a:tableStyleId>
              </a:tblPr>
              <a:tblGrid>
                <a:gridCol w="398808"/>
                <a:gridCol w="1802022"/>
                <a:gridCol w="1802022"/>
              </a:tblGrid>
              <a:tr h="341357">
                <a:tc>
                  <a:txBody>
                    <a:bodyPr/>
                    <a:lstStyle/>
                    <a:p>
                      <a:pPr marL="0" marR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S/N</a:t>
                      </a:r>
                    </a:p>
                  </a:txBody>
                  <a:tcPr marL="57171" marR="57171" marT="28586" marB="285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716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Configuration Items</a:t>
                      </a:r>
                    </a:p>
                  </a:txBody>
                  <a:tcPr marL="57171" marR="57171" marT="28586" marB="285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Numbers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AAE3">
                        <a:alpha val="75000"/>
                      </a:srgbClr>
                    </a:solidFill>
                  </a:tcPr>
                </a:tc>
              </a:tr>
              <a:tr h="193298">
                <a:tc>
                  <a:txBody>
                    <a:bodyPr/>
                    <a:lstStyle/>
                    <a:p>
                      <a:pPr marL="0" lvl="1" indent="0" algn="l" eaLnBrk="0" hangingPunct="0">
                        <a:lnSpc>
                          <a:spcPct val="90000"/>
                        </a:lnSpc>
                        <a:spcBef>
                          <a:spcPts val="313"/>
                        </a:spcBef>
                        <a:buSzPct val="80000"/>
                        <a:buFont typeface="Calibri" panose="020F0502020204030204" pitchFamily="34" charset="0"/>
                        <a:buNone/>
                        <a:tabLst>
                          <a:tab pos="344488" algn="l"/>
                        </a:tabLst>
                        <a:defRPr/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57171" marR="57171" marT="28586" marB="285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Servers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3298">
                <a:tc>
                  <a:txBody>
                    <a:bodyPr/>
                    <a:lstStyle/>
                    <a:p>
                      <a:pPr marL="0" lvl="1" indent="0" algn="l" defTabSz="571683" rtl="0" eaLnBrk="0" latinLnBrk="0" hangingPunct="0">
                        <a:lnSpc>
                          <a:spcPct val="90000"/>
                        </a:lnSpc>
                        <a:spcBef>
                          <a:spcPts val="313"/>
                        </a:spcBef>
                        <a:buSzPct val="80000"/>
                        <a:buFont typeface="Calibri" panose="020F0502020204030204" pitchFamily="34" charset="0"/>
                        <a:buNone/>
                        <a:tabLst>
                          <a:tab pos="344488" algn="l"/>
                        </a:tabLst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7171" marR="57171" marT="28586" marB="285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Routers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98">
                <a:tc>
                  <a:txBody>
                    <a:bodyPr/>
                    <a:lstStyle/>
                    <a:p>
                      <a:pPr marL="0" lvl="1" indent="0" algn="l" defTabSz="571683" rtl="0" eaLnBrk="0" latinLnBrk="0" hangingPunct="0">
                        <a:lnSpc>
                          <a:spcPct val="90000"/>
                        </a:lnSpc>
                        <a:spcBef>
                          <a:spcPts val="313"/>
                        </a:spcBef>
                        <a:buSzPct val="80000"/>
                        <a:buFont typeface="Calibri" panose="020F0502020204030204" pitchFamily="34" charset="0"/>
                        <a:buNone/>
                        <a:tabLst>
                          <a:tab pos="344488" algn="l"/>
                        </a:tabLst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7171" marR="57171" marT="28586" marB="285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Switches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3298">
                <a:tc>
                  <a:txBody>
                    <a:bodyPr/>
                    <a:lstStyle/>
                    <a:p>
                      <a:pPr marL="0" lvl="1" indent="0" algn="l" defTabSz="571683" rtl="0" eaLnBrk="0" latinLnBrk="0" hangingPunct="0">
                        <a:lnSpc>
                          <a:spcPct val="90000"/>
                        </a:lnSpc>
                        <a:spcBef>
                          <a:spcPts val="313"/>
                        </a:spcBef>
                        <a:buSzPct val="80000"/>
                        <a:buFont typeface="Calibri" panose="020F0502020204030204" pitchFamily="34" charset="0"/>
                        <a:buNone/>
                        <a:tabLst>
                          <a:tab pos="344488" algn="l"/>
                        </a:tabLst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7171" marR="57171" marT="28586" marB="285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Voice Gateway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3298">
                <a:tc>
                  <a:txBody>
                    <a:bodyPr/>
                    <a:lstStyle/>
                    <a:p>
                      <a:pPr marL="0" lvl="1" indent="0" algn="l" defTabSz="571683" rtl="0" eaLnBrk="0" latinLnBrk="0" hangingPunct="0">
                        <a:lnSpc>
                          <a:spcPct val="90000"/>
                        </a:lnSpc>
                        <a:spcBef>
                          <a:spcPts val="313"/>
                        </a:spcBef>
                        <a:buSzPct val="80000"/>
                        <a:buFont typeface="Calibri" panose="020F0502020204030204" pitchFamily="34" charset="0"/>
                        <a:buNone/>
                        <a:tabLst>
                          <a:tab pos="344488" algn="l"/>
                        </a:tabLst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7171" marR="57171" marT="28586" marB="285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 Conferencing Units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22834"/>
              </p:ext>
            </p:extLst>
          </p:nvPr>
        </p:nvGraphicFramePr>
        <p:xfrm>
          <a:off x="651239" y="2533738"/>
          <a:ext cx="6696619" cy="1546401"/>
        </p:xfrm>
        <a:graphic>
          <a:graphicData uri="http://schemas.openxmlformats.org/drawingml/2006/table">
            <a:tbl>
              <a:tblPr firstRow="1" bandRow="1" bandCol="1">
                <a:tableStyleId>{9D7B26C5-4107-4FEC-AEDC-1716B250A1EF}</a:tableStyleId>
              </a:tblPr>
              <a:tblGrid>
                <a:gridCol w="895030"/>
                <a:gridCol w="5801589"/>
              </a:tblGrid>
              <a:tr h="30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Server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Server name, server IP, server model, Server Make, OS, Serial Number, Support Date,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Dependencies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Router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Router name, router IP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Router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Router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Make, Firmware Version, Serial Number, Support Date, Interface Name, BW allocation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Dependencies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Switch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Switch Name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Switch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Switch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Switch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Make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Serial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Support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Dependencies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Voice GW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Voice GW Name, Voice GW IP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Voice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GW Model, Voice Gateway Make, Serial Number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Support Date, Dependencies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 Conference </a:t>
                      </a: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VC Name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VC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IP,VC Model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VC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Make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Serial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Support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Dependencies, Firmware Version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55" marR="5955" marT="595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4357905" cy="32850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</a:t>
            </a:r>
            <a:r>
              <a:rPr lang="en-US" sz="1400" dirty="0" smtClean="0"/>
              <a:t>Definitive Media Library (DML) </a:t>
            </a:r>
            <a:r>
              <a:rPr lang="en-US" sz="1400" dirty="0"/>
              <a:t>is a secure store where the definitive, </a:t>
            </a:r>
            <a:r>
              <a:rPr lang="en-US" sz="1400" dirty="0" err="1"/>
              <a:t>authorised</a:t>
            </a:r>
            <a:r>
              <a:rPr lang="en-US" sz="1400" dirty="0"/>
              <a:t> and approved versions of all media CIs are stored and monitored. </a:t>
            </a:r>
            <a:endParaRPr lang="en-US" sz="1400" dirty="0" smtClean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DML is the only source for build and distribution.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The master copies of items pass quality assurance checks.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DML includes master copies of all software assets such as scripts, codes, licenses and so on.</a:t>
            </a:r>
          </a:p>
          <a:p>
            <a:pPr marL="221843" indent="-22184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Definitive Media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75" y="1345474"/>
            <a:ext cx="2376482" cy="1514173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5310538" y="2916612"/>
            <a:ext cx="2357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1528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18912" y="558800"/>
            <a:ext cx="7513731" cy="366701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GB" sz="1400" dirty="0" smtClean="0"/>
              <a:t>Service </a:t>
            </a:r>
            <a:r>
              <a:rPr lang="en-US" sz="1400" dirty="0" smtClean="0"/>
              <a:t>transition </a:t>
            </a:r>
            <a:r>
              <a:rPr lang="en-US" sz="1400" dirty="0"/>
              <a:t>phase verifies </a:t>
            </a:r>
            <a:r>
              <a:rPr lang="en-US" sz="1400" dirty="0" smtClean="0"/>
              <a:t>whether </a:t>
            </a:r>
            <a:r>
              <a:rPr lang="en-US" sz="1400" dirty="0"/>
              <a:t>the new or changed </a:t>
            </a:r>
            <a:r>
              <a:rPr lang="en-US" sz="1400" dirty="0" smtClean="0"/>
              <a:t>services meet </a:t>
            </a:r>
            <a:r>
              <a:rPr lang="en-US" sz="1400" dirty="0"/>
              <a:t>the functional and technical </a:t>
            </a:r>
            <a:r>
              <a:rPr lang="en-US" sz="1400" dirty="0" smtClean="0"/>
              <a:t>criteria.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Service </a:t>
            </a:r>
            <a:r>
              <a:rPr lang="en-US" sz="1600" dirty="0" smtClean="0">
                <a:latin typeface="Calibri (headings)"/>
              </a:rPr>
              <a:t>Transition—Purpose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8596" y="1273628"/>
            <a:ext cx="7544960" cy="2736669"/>
            <a:chOff x="178596" y="1273628"/>
            <a:chExt cx="7544960" cy="2736669"/>
          </a:xfrm>
        </p:grpSpPr>
        <p:sp>
          <p:nvSpPr>
            <p:cNvPr id="51" name="Rectangle 50"/>
            <p:cNvSpPr/>
            <p:nvPr/>
          </p:nvSpPr>
          <p:spPr>
            <a:xfrm>
              <a:off x="2584599" y="1284416"/>
              <a:ext cx="5138957" cy="186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400" dirty="0"/>
                <a:t>The purpose of service transition is as follows: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It ensures that </a:t>
              </a:r>
              <a:r>
                <a:rPr lang="en-US" sz="1400" dirty="0" smtClean="0"/>
                <a:t>new </a:t>
              </a:r>
              <a:r>
                <a:rPr lang="en-US" sz="1400" dirty="0"/>
                <a:t>or modified services </a:t>
              </a:r>
              <a:r>
                <a:rPr lang="en-US" sz="1400" dirty="0" smtClean="0"/>
                <a:t>meet </a:t>
              </a:r>
              <a:r>
                <a:rPr lang="en-US" sz="1400" dirty="0"/>
                <a:t>the business expectations.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It helps to move services from design to operations, without affecting the ongoing services.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44817" y="1314383"/>
              <a:ext cx="1336582" cy="1974043"/>
              <a:chOff x="173972" y="1068660"/>
              <a:chExt cx="1231100" cy="168785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73972" y="1587755"/>
                <a:ext cx="1223838" cy="566747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975" y="2155524"/>
                <a:ext cx="1231096" cy="600989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3976" y="1068660"/>
                <a:ext cx="1231096" cy="537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327930" y="1273628"/>
              <a:ext cx="7395626" cy="2736669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253" y="1366188"/>
              <a:ext cx="318608" cy="393329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68" y="1999467"/>
              <a:ext cx="467979" cy="407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252" y="2721435"/>
              <a:ext cx="168611" cy="345005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344816" y="3266585"/>
              <a:ext cx="1336582" cy="728408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535" y="3453493"/>
              <a:ext cx="354045" cy="301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178596" y="1689049"/>
              <a:ext cx="1519144" cy="25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8986" y="2340680"/>
              <a:ext cx="1519144" cy="25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8596" y="3032702"/>
              <a:ext cx="1519144" cy="25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9393" y="3744476"/>
              <a:ext cx="1519144" cy="25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98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4163" y="642950"/>
            <a:ext cx="3476583" cy="30018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</a:t>
            </a:r>
            <a:r>
              <a:rPr lang="en-US" sz="1400" dirty="0" smtClean="0"/>
              <a:t>image </a:t>
            </a:r>
            <a:r>
              <a:rPr lang="en-US" sz="1400" dirty="0"/>
              <a:t>illustrates the relationship between the concepts of CIs, </a:t>
            </a:r>
            <a:r>
              <a:rPr lang="en-US" sz="1400" dirty="0" smtClean="0"/>
              <a:t>CMDB </a:t>
            </a:r>
            <a:r>
              <a:rPr lang="en-US" sz="1400" dirty="0"/>
              <a:t>and </a:t>
            </a:r>
            <a:r>
              <a:rPr lang="en-US" sz="1400" dirty="0" smtClean="0"/>
              <a:t>Definitive Media Library. It also explains how </a:t>
            </a:r>
            <a:r>
              <a:rPr lang="en-US" sz="1400" dirty="0"/>
              <a:t>they are used to roll out new releases and deployments to the live </a:t>
            </a:r>
            <a:r>
              <a:rPr lang="en-US" sz="1400" dirty="0" smtClean="0"/>
              <a:t>environment.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CMDB and DML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16" y="837911"/>
            <a:ext cx="3412062" cy="2609779"/>
          </a:xfrm>
          <a:prstGeom prst="rect">
            <a:avLst/>
          </a:prstGeom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202673" y="3594628"/>
            <a:ext cx="33502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319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sz="1400" dirty="0"/>
              <a:t>Secure library is a collection of software, electronic or document CIs of known type and status. </a:t>
            </a:r>
            <a:endParaRPr lang="en-US" sz="1400" dirty="0" smtClean="0"/>
          </a:p>
          <a:p>
            <a:pPr marL="221843" indent="-22184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A secure store is a secure location where IT assets like PCs, server and other hardware are stored. </a:t>
            </a:r>
          </a:p>
          <a:p>
            <a:pPr marL="221843" indent="-22184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Definitive spares are spare components and assemblies that are maintained at the same level as the comparative systems within the live environment.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Secure Library and Secure Stores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966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4162" y="642950"/>
            <a:ext cx="7300443" cy="7356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image depicts the breakdown of two business </a:t>
            </a:r>
            <a:r>
              <a:rPr lang="en-US" sz="1400" dirty="0" smtClean="0"/>
              <a:t>services, </a:t>
            </a:r>
            <a:r>
              <a:rPr lang="en-US" sz="1400" dirty="0"/>
              <a:t>e-banking and </a:t>
            </a:r>
            <a:r>
              <a:rPr lang="en-US" sz="1400" dirty="0" smtClean="0"/>
              <a:t>e-sales, </a:t>
            </a:r>
            <a:r>
              <a:rPr lang="en-US" sz="1400" dirty="0"/>
              <a:t>into constituent IT services and components or CIs.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SACM</a:t>
            </a:r>
            <a:r>
              <a:rPr lang="en-US" sz="1600" dirty="0">
                <a:latin typeface="Calibri (headings)"/>
              </a:rPr>
              <a:t>—</a:t>
            </a:r>
            <a:r>
              <a:rPr lang="en-US" sz="1600" dirty="0" smtClean="0">
                <a:latin typeface="Calibri (headings)"/>
              </a:rPr>
              <a:t>Logical </a:t>
            </a:r>
            <a:r>
              <a:rPr lang="en-US" sz="1600" dirty="0">
                <a:latin typeface="Calibri (headings)"/>
              </a:rPr>
              <a:t>Model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85094" y="1326974"/>
            <a:ext cx="6138736" cy="2662553"/>
            <a:chOff x="892770" y="1326974"/>
            <a:chExt cx="6138736" cy="2662553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5213413" y="1802751"/>
              <a:ext cx="2500" cy="5229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 flipH="1">
              <a:off x="4253641" y="1483706"/>
              <a:ext cx="2456751" cy="1046605"/>
              <a:chOff x="1117325" y="1483706"/>
              <a:chExt cx="2456751" cy="1046605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215025" y="2139729"/>
                <a:ext cx="666003" cy="27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1117325" y="2124608"/>
                <a:ext cx="519314" cy="405703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1321496" y="1755799"/>
                <a:ext cx="955938" cy="22957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2407353" y="1483706"/>
                <a:ext cx="1166723" cy="26581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>
              <a:stCxn id="15" idx="2"/>
              <a:endCxn id="19" idx="0"/>
            </p:cNvCxnSpPr>
            <p:nvPr/>
          </p:nvCxnSpPr>
          <p:spPr>
            <a:xfrm>
              <a:off x="3954462" y="1619968"/>
              <a:ext cx="3508" cy="216541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3" idx="1"/>
              <a:endCxn id="16" idx="3"/>
            </p:cNvCxnSpPr>
            <p:nvPr/>
          </p:nvCxnSpPr>
          <p:spPr>
            <a:xfrm flipH="1">
              <a:off x="4362927" y="2872523"/>
              <a:ext cx="228661" cy="17364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17417" y="2877029"/>
              <a:ext cx="228661" cy="17364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flipH="1">
              <a:off x="4767714" y="2946156"/>
              <a:ext cx="1894987" cy="291460"/>
              <a:chOff x="1267835" y="2935529"/>
              <a:chExt cx="1894987" cy="29146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1267835" y="2935529"/>
                <a:ext cx="1658832" cy="23028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008857" y="2935529"/>
                <a:ext cx="1153965" cy="23028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2561573" y="2935529"/>
                <a:ext cx="474241" cy="29146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267835" y="2935529"/>
              <a:ext cx="1894987" cy="291460"/>
              <a:chOff x="1267835" y="2935529"/>
              <a:chExt cx="1894987" cy="291460"/>
            </a:xfrm>
          </p:grpSpPr>
          <p:cxnSp>
            <p:nvCxnSpPr>
              <p:cNvPr id="52" name="Straight Connector 51"/>
              <p:cNvCxnSpPr>
                <a:endCxn id="30" idx="0"/>
              </p:cNvCxnSpPr>
              <p:nvPr/>
            </p:nvCxnSpPr>
            <p:spPr>
              <a:xfrm flipH="1">
                <a:off x="1267835" y="2935529"/>
                <a:ext cx="1658832" cy="23028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31" idx="0"/>
              </p:cNvCxnSpPr>
              <p:nvPr/>
            </p:nvCxnSpPr>
            <p:spPr>
              <a:xfrm flipH="1">
                <a:off x="2008857" y="2935529"/>
                <a:ext cx="1153965" cy="23028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561573" y="2935529"/>
                <a:ext cx="474241" cy="29146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 flipH="1">
              <a:off x="2648763" y="1776887"/>
              <a:ext cx="2500" cy="5229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117325" y="1483706"/>
              <a:ext cx="2456751" cy="1046605"/>
              <a:chOff x="1117325" y="1483706"/>
              <a:chExt cx="2456751" cy="1046605"/>
            </a:xfrm>
          </p:grpSpPr>
          <p:cxnSp>
            <p:nvCxnSpPr>
              <p:cNvPr id="48" name="Straight Connector 47"/>
              <p:cNvCxnSpPr>
                <a:endCxn id="25" idx="0"/>
              </p:cNvCxnSpPr>
              <p:nvPr/>
            </p:nvCxnSpPr>
            <p:spPr>
              <a:xfrm>
                <a:off x="1215025" y="2139729"/>
                <a:ext cx="666003" cy="27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1117325" y="2124608"/>
                <a:ext cx="519314" cy="405703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1321496" y="1755799"/>
                <a:ext cx="955938" cy="22957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407353" y="1483706"/>
                <a:ext cx="1166723" cy="26581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ounded Rectangle 14"/>
            <p:cNvSpPr/>
            <p:nvPr/>
          </p:nvSpPr>
          <p:spPr>
            <a:xfrm>
              <a:off x="3574075" y="1326974"/>
              <a:ext cx="760774" cy="292994"/>
            </a:xfrm>
            <a:prstGeom prst="roundRect">
              <a:avLst>
                <a:gd name="adj" fmla="val 4100"/>
              </a:avLst>
            </a:prstGeom>
            <a:solidFill>
              <a:srgbClr val="FF7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45998" y="2865341"/>
              <a:ext cx="816929" cy="361648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Data Centre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Network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82998" y="3354025"/>
              <a:ext cx="703138" cy="361648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Network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Typology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29804" y="3354025"/>
              <a:ext cx="703138" cy="361648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77752" y="3785386"/>
              <a:ext cx="960436" cy="204141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Authentication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277432" y="1656727"/>
              <a:ext cx="742663" cy="185583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E-Banking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240299" y="1939025"/>
              <a:ext cx="816929" cy="185583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Application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117324" y="1939025"/>
              <a:ext cx="765167" cy="349693"/>
            </a:xfrm>
            <a:prstGeom prst="roundRect">
              <a:avLst>
                <a:gd name="adj" fmla="val 4100"/>
              </a:avLst>
            </a:prstGeom>
            <a:solidFill>
              <a:srgbClr val="69DD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User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Experience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959978" y="1945273"/>
              <a:ext cx="765167" cy="349693"/>
            </a:xfrm>
            <a:prstGeom prst="roundRect">
              <a:avLst>
                <a:gd name="adj" fmla="val 4100"/>
              </a:avLst>
            </a:prstGeom>
            <a:solidFill>
              <a:srgbClr val="69DD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User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Experience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92770" y="2411661"/>
              <a:ext cx="754420" cy="185583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Availability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690476" y="2411661"/>
              <a:ext cx="381104" cy="185583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SLA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213727" y="2411661"/>
              <a:ext cx="754420" cy="185583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Availability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67786" y="2411661"/>
              <a:ext cx="381104" cy="185583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SLA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311189" y="2268472"/>
              <a:ext cx="675148" cy="328772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Business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Logic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07353" y="2708137"/>
              <a:ext cx="915703" cy="328772"/>
            </a:xfrm>
            <a:prstGeom prst="roundRect">
              <a:avLst>
                <a:gd name="adj" fmla="val 4100"/>
              </a:avLst>
            </a:prstGeom>
            <a:solidFill>
              <a:srgbClr val="FF7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Infrastructure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99030" y="3165813"/>
              <a:ext cx="737609" cy="185584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Messaging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701011" y="3165813"/>
              <a:ext cx="615692" cy="328772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381075" y="3165813"/>
              <a:ext cx="615692" cy="328772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591588" y="2708137"/>
              <a:ext cx="915703" cy="328772"/>
            </a:xfrm>
            <a:prstGeom prst="roundRect">
              <a:avLst>
                <a:gd name="adj" fmla="val 4100"/>
              </a:avLst>
            </a:prstGeom>
            <a:solidFill>
              <a:srgbClr val="FF7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Infrastructure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005127" y="1747486"/>
              <a:ext cx="176486" cy="960651"/>
              <a:chOff x="3005127" y="1747486"/>
              <a:chExt cx="176486" cy="96065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3005127" y="1747486"/>
                <a:ext cx="176486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3181613" y="1747486"/>
                <a:ext cx="0" cy="96065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34"/>
            <p:cNvSpPr/>
            <p:nvPr/>
          </p:nvSpPr>
          <p:spPr>
            <a:xfrm>
              <a:off x="6293897" y="3165813"/>
              <a:ext cx="737609" cy="185584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Messaging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616655" y="3165813"/>
              <a:ext cx="615692" cy="328772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939413" y="3165813"/>
              <a:ext cx="615692" cy="328772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4694868" y="1755799"/>
              <a:ext cx="176486" cy="960651"/>
              <a:chOff x="3005127" y="1747486"/>
              <a:chExt cx="176486" cy="96065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3005127" y="1747486"/>
                <a:ext cx="176486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181613" y="1747486"/>
                <a:ext cx="0" cy="96065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ounded Rectangle 38"/>
            <p:cNvSpPr/>
            <p:nvPr/>
          </p:nvSpPr>
          <p:spPr>
            <a:xfrm>
              <a:off x="4839439" y="1656727"/>
              <a:ext cx="742663" cy="185583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E-Sales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02306" y="1939025"/>
              <a:ext cx="816929" cy="185583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Application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877089" y="2268472"/>
              <a:ext cx="675148" cy="328772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Business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Logic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>
              <a:stCxn id="16" idx="2"/>
              <a:endCxn id="18" idx="0"/>
            </p:cNvCxnSpPr>
            <p:nvPr/>
          </p:nvCxnSpPr>
          <p:spPr>
            <a:xfrm>
              <a:off x="3954463" y="3226989"/>
              <a:ext cx="526910" cy="12703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6" idx="2"/>
              <a:endCxn id="17" idx="0"/>
            </p:cNvCxnSpPr>
            <p:nvPr/>
          </p:nvCxnSpPr>
          <p:spPr>
            <a:xfrm flipH="1">
              <a:off x="3434567" y="3226989"/>
              <a:ext cx="519896" cy="12703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6926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Service Knowledge Management System </a:t>
            </a:r>
            <a:r>
              <a:rPr lang="en-US" sz="1400" dirty="0" smtClean="0"/>
              <a:t>(SKMS) is </a:t>
            </a:r>
            <a:r>
              <a:rPr lang="en-US" sz="1400" dirty="0"/>
              <a:t>the complete set of integrated repositories or databases that are used to manage knowledge and information. </a:t>
            </a:r>
            <a:endParaRPr lang="en-US" sz="1400" dirty="0" smtClean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sz="1400" dirty="0" smtClean="0"/>
              <a:t>The </a:t>
            </a:r>
            <a:r>
              <a:rPr lang="en-US" sz="1400" dirty="0"/>
              <a:t>SKMS includes CMS, tools and databases</a:t>
            </a:r>
            <a:r>
              <a:rPr lang="en-US" sz="1400" dirty="0" smtClean="0"/>
              <a:t>. 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sz="1400" dirty="0" smtClean="0"/>
              <a:t>It stores</a:t>
            </a:r>
            <a:r>
              <a:rPr lang="en-US" sz="1400" dirty="0"/>
              <a:t>, manages, updates and presents all information that an IT service provider needs to manage the full lifecycle of its services. </a:t>
            </a:r>
          </a:p>
          <a:p>
            <a:pPr marL="0" lvl="0" indent="0">
              <a:lnSpc>
                <a:spcPct val="150000"/>
              </a:lnSpc>
              <a:buSzPct val="80000"/>
              <a:buNone/>
            </a:pPr>
            <a:r>
              <a:rPr lang="en-US" sz="1400" dirty="0"/>
              <a:t>The CMS is maintained by SACM and is used by all IT service management processes. Two major components of </a:t>
            </a:r>
            <a:r>
              <a:rPr lang="en-US" sz="1400" dirty="0" smtClean="0"/>
              <a:t>the CMS </a:t>
            </a:r>
            <a:r>
              <a:rPr lang="en-US" sz="1400" dirty="0"/>
              <a:t>are CMDB and Known Error </a:t>
            </a:r>
            <a:r>
              <a:rPr lang="en-US" sz="1400" dirty="0" smtClean="0"/>
              <a:t>Database (KEDB). </a:t>
            </a:r>
            <a:endParaRPr lang="en-US" sz="1400" dirty="0"/>
          </a:p>
          <a:p>
            <a:pPr marL="0" indent="0">
              <a:lnSpc>
                <a:spcPct val="150000"/>
              </a:lnSpc>
              <a:buSzPct val="80000"/>
              <a:buNone/>
            </a:pPr>
            <a:endParaRPr lang="en-US" sz="14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89226"/>
            <a:ext cx="6473952" cy="31432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Relationship between CMDB, CMS and </a:t>
            </a:r>
            <a:r>
              <a:rPr lang="en-US" sz="1600" dirty="0" smtClean="0">
                <a:latin typeface="Calibri (headings)"/>
              </a:rPr>
              <a:t>SKMS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2711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281807" cy="6920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/>
              <a:t>The image represents the relationship between CMDB, CMS and </a:t>
            </a:r>
            <a:r>
              <a:rPr lang="en-US" sz="1400" dirty="0"/>
              <a:t>Service Knowledge Management </a:t>
            </a:r>
            <a:r>
              <a:rPr lang="en-US" sz="1400" dirty="0" smtClean="0"/>
              <a:t>System.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Relationship between CMDB, CMS and </a:t>
            </a:r>
            <a:r>
              <a:rPr lang="en-US" sz="1600" dirty="0" smtClean="0">
                <a:latin typeface="Calibri (headings)"/>
              </a:rPr>
              <a:t>SKMS (contd.)</a:t>
            </a:r>
            <a:endParaRPr lang="en-US" sz="1600" dirty="0">
              <a:latin typeface="Calibri (headings)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046618" y="3701638"/>
            <a:ext cx="33054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14890" y="1411631"/>
            <a:ext cx="4079145" cy="2105059"/>
            <a:chOff x="2012382" y="1169970"/>
            <a:chExt cx="4079145" cy="2105059"/>
          </a:xfrm>
        </p:grpSpPr>
        <p:sp>
          <p:nvSpPr>
            <p:cNvPr id="14" name="Rounded Rectangle 13"/>
            <p:cNvSpPr/>
            <p:nvPr/>
          </p:nvSpPr>
          <p:spPr>
            <a:xfrm>
              <a:off x="2012382" y="1217629"/>
              <a:ext cx="3460034" cy="2057400"/>
            </a:xfrm>
            <a:prstGeom prst="roundRect">
              <a:avLst>
                <a:gd name="adj" fmla="val 2161"/>
              </a:avLst>
            </a:prstGeom>
            <a:solidFill>
              <a:srgbClr val="666E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289842" y="1643742"/>
              <a:ext cx="2905113" cy="1430321"/>
            </a:xfrm>
            <a:prstGeom prst="roundRect">
              <a:avLst>
                <a:gd name="adj" fmla="val 2161"/>
              </a:avLst>
            </a:prstGeom>
            <a:solidFill>
              <a:srgbClr val="F27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41453" y="2013568"/>
              <a:ext cx="2201891" cy="893868"/>
            </a:xfrm>
            <a:prstGeom prst="roundRect">
              <a:avLst>
                <a:gd name="adj" fmla="val 21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905124" y="2383876"/>
              <a:ext cx="303213" cy="486741"/>
              <a:chOff x="2778124" y="2383876"/>
              <a:chExt cx="303213" cy="486741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78125" y="2425798"/>
                <a:ext cx="303212" cy="410116"/>
              </a:xfrm>
              <a:prstGeom prst="rect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778125" y="2393320"/>
                <a:ext cx="303212" cy="53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778125" y="2383876"/>
                <a:ext cx="303212" cy="53558"/>
              </a:xfrm>
              <a:prstGeom prst="ellipse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778124" y="2799331"/>
                <a:ext cx="303212" cy="71286"/>
              </a:xfrm>
              <a:prstGeom prst="ellipse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17400" y="2164855"/>
              <a:ext cx="152875" cy="705839"/>
              <a:chOff x="3140755" y="2155330"/>
              <a:chExt cx="151606" cy="70583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140755" y="2191553"/>
                <a:ext cx="151606" cy="634913"/>
              </a:xfrm>
              <a:prstGeom prst="rect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140755" y="2164774"/>
                <a:ext cx="151606" cy="53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140755" y="2155330"/>
                <a:ext cx="151606" cy="53558"/>
              </a:xfrm>
              <a:prstGeom prst="ellipse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140755" y="2789883"/>
                <a:ext cx="151606" cy="71286"/>
              </a:xfrm>
              <a:prstGeom prst="ellipse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273358" y="2386974"/>
              <a:ext cx="303213" cy="486741"/>
              <a:chOff x="2778124" y="2383876"/>
              <a:chExt cx="303213" cy="48674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778125" y="2425798"/>
                <a:ext cx="303212" cy="410116"/>
              </a:xfrm>
              <a:prstGeom prst="rect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778125" y="2393320"/>
                <a:ext cx="303212" cy="53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78125" y="2383876"/>
                <a:ext cx="303212" cy="53558"/>
              </a:xfrm>
              <a:prstGeom prst="ellipse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78124" y="2799331"/>
                <a:ext cx="303212" cy="71286"/>
              </a:xfrm>
              <a:prstGeom prst="ellipse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37934" y="2295525"/>
              <a:ext cx="152875" cy="575092"/>
              <a:chOff x="3140755" y="2155330"/>
              <a:chExt cx="151606" cy="70583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140755" y="2191553"/>
                <a:ext cx="151606" cy="634913"/>
              </a:xfrm>
              <a:prstGeom prst="rect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140755" y="2164774"/>
                <a:ext cx="151606" cy="53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140755" y="2155330"/>
                <a:ext cx="151606" cy="53558"/>
              </a:xfrm>
              <a:prstGeom prst="ellipse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140755" y="2789883"/>
                <a:ext cx="151606" cy="71286"/>
              </a:xfrm>
              <a:prstGeom prst="ellipse">
                <a:avLst/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 Placeholder 1"/>
            <p:cNvSpPr txBox="1">
              <a:spLocks/>
            </p:cNvSpPr>
            <p:nvPr/>
          </p:nvSpPr>
          <p:spPr>
            <a:xfrm>
              <a:off x="3479265" y="1169970"/>
              <a:ext cx="635106" cy="4154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3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400" b="1" dirty="0" smtClean="0"/>
                <a:t>SKMS</a:t>
              </a:r>
              <a:endParaRPr lang="en-US" sz="1400" b="1" dirty="0"/>
            </a:p>
          </p:txBody>
        </p:sp>
        <p:sp>
          <p:nvSpPr>
            <p:cNvPr id="22" name="Text Placeholder 1"/>
            <p:cNvSpPr txBox="1">
              <a:spLocks/>
            </p:cNvSpPr>
            <p:nvPr/>
          </p:nvSpPr>
          <p:spPr>
            <a:xfrm>
              <a:off x="3479265" y="1586592"/>
              <a:ext cx="635106" cy="4154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3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400" b="1" dirty="0" smtClean="0"/>
                <a:t>CMS</a:t>
              </a:r>
              <a:endParaRPr lang="en-US" sz="1400" b="1" dirty="0"/>
            </a:p>
          </p:txBody>
        </p:sp>
        <p:sp>
          <p:nvSpPr>
            <p:cNvPr id="23" name="Text Placeholder 1"/>
            <p:cNvSpPr txBox="1">
              <a:spLocks/>
            </p:cNvSpPr>
            <p:nvPr/>
          </p:nvSpPr>
          <p:spPr>
            <a:xfrm>
              <a:off x="3418251" y="2232557"/>
              <a:ext cx="677069" cy="4154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42921" indent="-142921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Char char="•"/>
                <a:defRPr sz="13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400" b="1" dirty="0" smtClean="0"/>
                <a:t>CMDB</a:t>
              </a:r>
              <a:endParaRPr lang="en-US" sz="1400" b="1" dirty="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525770" y="1269769"/>
              <a:ext cx="1565757" cy="378053"/>
            </a:xfrm>
            <a:prstGeom prst="rightArrow">
              <a:avLst>
                <a:gd name="adj1" fmla="val 50000"/>
                <a:gd name="adj2" fmla="val 61758"/>
              </a:avLst>
            </a:prstGeom>
            <a:solidFill>
              <a:srgbClr val="66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</a:rPr>
                <a:t>Informed Decision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 rot="16200000">
              <a:off x="2679700" y="1880261"/>
              <a:ext cx="332580" cy="223820"/>
            </a:xfrm>
            <a:prstGeom prst="rightArrow">
              <a:avLst>
                <a:gd name="adj1" fmla="val 50000"/>
                <a:gd name="adj2" fmla="val 617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bg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16200000">
              <a:off x="2930137" y="1513175"/>
              <a:ext cx="332580" cy="223820"/>
            </a:xfrm>
            <a:prstGeom prst="rightArrow">
              <a:avLst>
                <a:gd name="adj1" fmla="val 50000"/>
                <a:gd name="adj2" fmla="val 617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209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u="sng" dirty="0" smtClean="0">
                <a:latin typeface="+mn-lt"/>
              </a:rPr>
              <a:t>                    </a:t>
            </a:r>
            <a:r>
              <a:rPr lang="en-US" sz="1400" dirty="0" smtClean="0">
                <a:latin typeface="+mn-lt"/>
              </a:rPr>
              <a:t> is </a:t>
            </a:r>
            <a:r>
              <a:rPr lang="en-US" sz="1400" dirty="0">
                <a:latin typeface="+mn-lt"/>
              </a:rPr>
              <a:t>a secure store where the definitive, </a:t>
            </a:r>
            <a:r>
              <a:rPr lang="en-US" sz="1400" dirty="0" err="1">
                <a:latin typeface="+mn-lt"/>
              </a:rPr>
              <a:t>authorised</a:t>
            </a:r>
            <a:r>
              <a:rPr lang="en-US" sz="1400" dirty="0">
                <a:latin typeface="+mn-lt"/>
              </a:rPr>
              <a:t> and approved versions of all media CIs are stored and monitored.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123950" y="1810205"/>
            <a:ext cx="5480733" cy="277148"/>
          </a:xfrm>
        </p:spPr>
        <p:txBody>
          <a:bodyPr>
            <a:noAutofit/>
          </a:bodyPr>
          <a:lstStyle/>
          <a:p>
            <a:r>
              <a:rPr lang="en-US" sz="1400" dirty="0"/>
              <a:t>Secure </a:t>
            </a:r>
            <a:r>
              <a:rPr lang="en-US" sz="1400" dirty="0" smtClean="0"/>
              <a:t>store</a:t>
            </a:r>
            <a:endParaRPr lang="en-US" sz="1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129226" y="2161575"/>
            <a:ext cx="5476349" cy="277148"/>
          </a:xfrm>
        </p:spPr>
        <p:txBody>
          <a:bodyPr>
            <a:noAutofit/>
          </a:bodyPr>
          <a:lstStyle/>
          <a:p>
            <a:r>
              <a:rPr lang="en-US" sz="1400" dirty="0" smtClean="0"/>
              <a:t>Definitive Media Library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132313" y="2512944"/>
            <a:ext cx="5473783" cy="277148"/>
          </a:xfrm>
        </p:spPr>
        <p:txBody>
          <a:bodyPr>
            <a:noAutofit/>
          </a:bodyPr>
          <a:lstStyle/>
          <a:p>
            <a:r>
              <a:rPr lang="en-US" sz="1400" dirty="0"/>
              <a:t>Configuration Management Database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130126" y="1458836"/>
            <a:ext cx="5475601" cy="277148"/>
          </a:xfrm>
        </p:spPr>
        <p:txBody>
          <a:bodyPr>
            <a:noAutofit/>
          </a:bodyPr>
          <a:lstStyle/>
          <a:p>
            <a:r>
              <a:rPr lang="en-US" sz="1400" dirty="0"/>
              <a:t>Secure </a:t>
            </a:r>
            <a:r>
              <a:rPr lang="en-US" sz="1400" dirty="0" smtClean="0"/>
              <a:t>library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96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23950" y="1810205"/>
            <a:ext cx="5480733" cy="277148"/>
          </a:xfrm>
        </p:spPr>
        <p:txBody>
          <a:bodyPr>
            <a:noAutofit/>
          </a:bodyPr>
          <a:lstStyle/>
          <a:p>
            <a:r>
              <a:rPr lang="en-US" sz="1400" dirty="0"/>
              <a:t>Secure </a:t>
            </a:r>
            <a:r>
              <a:rPr lang="en-US" sz="1400" dirty="0" smtClean="0"/>
              <a:t>store</a:t>
            </a:r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129226" y="2161575"/>
            <a:ext cx="5476349" cy="277148"/>
          </a:xfrm>
        </p:spPr>
        <p:txBody>
          <a:bodyPr>
            <a:noAutofit/>
          </a:bodyPr>
          <a:lstStyle/>
          <a:p>
            <a:r>
              <a:rPr lang="en-US" sz="1400" dirty="0"/>
              <a:t>Definitive </a:t>
            </a:r>
            <a:r>
              <a:rPr lang="en-US" sz="1400" dirty="0" smtClean="0"/>
              <a:t>Media Library</a:t>
            </a:r>
            <a:endParaRPr lang="en-US" sz="1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1132313" y="2512944"/>
            <a:ext cx="5473783" cy="277148"/>
          </a:xfrm>
        </p:spPr>
        <p:txBody>
          <a:bodyPr>
            <a:noAutofit/>
          </a:bodyPr>
          <a:lstStyle/>
          <a:p>
            <a:r>
              <a:rPr lang="en-US" sz="1400" dirty="0"/>
              <a:t>Configuration Management Database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130126" y="1458836"/>
            <a:ext cx="5475601" cy="277148"/>
          </a:xfrm>
        </p:spPr>
        <p:txBody>
          <a:bodyPr>
            <a:noAutofit/>
          </a:bodyPr>
          <a:lstStyle/>
          <a:p>
            <a:r>
              <a:rPr lang="en-US" sz="1400" dirty="0"/>
              <a:t>Secure </a:t>
            </a:r>
            <a:r>
              <a:rPr lang="en-US" sz="1400" dirty="0" smtClean="0"/>
              <a:t>library </a:t>
            </a:r>
            <a:endParaRPr lang="en-US" sz="1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lvl="1" indent="0">
              <a:spcBef>
                <a:spcPts val="602"/>
              </a:spcBef>
              <a:buNone/>
            </a:pPr>
            <a:r>
              <a:rPr lang="en-US" sz="1400" dirty="0"/>
              <a:t>Answer: c. 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Explanation</a:t>
            </a:r>
            <a:r>
              <a:rPr lang="en-US" sz="1400" b="1" dirty="0" smtClean="0"/>
              <a:t>: </a:t>
            </a:r>
            <a:r>
              <a:rPr lang="en-US" sz="1400" dirty="0" smtClean="0"/>
              <a:t>Definitive Media Library is </a:t>
            </a:r>
            <a:r>
              <a:rPr lang="en-US" sz="1400" dirty="0"/>
              <a:t>a secure store where the definitive, </a:t>
            </a:r>
            <a:r>
              <a:rPr lang="en-US" sz="1400" dirty="0" err="1"/>
              <a:t>authorised</a:t>
            </a:r>
            <a:r>
              <a:rPr lang="en-US" sz="1400" dirty="0"/>
              <a:t> and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approved </a:t>
            </a:r>
            <a:r>
              <a:rPr lang="en-US" sz="1400" dirty="0"/>
              <a:t>versions of all media CIs are stored and monitored. 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123950" y="436700"/>
            <a:ext cx="6515100" cy="668200"/>
          </a:xfrm>
        </p:spPr>
        <p:txBody>
          <a:bodyPr>
            <a:normAutofit/>
          </a:bodyPr>
          <a:lstStyle/>
          <a:p>
            <a:r>
              <a:rPr lang="en-US" sz="1400" u="sng" dirty="0" smtClean="0">
                <a:latin typeface="+mn-lt"/>
              </a:rPr>
              <a:t>                    </a:t>
            </a:r>
            <a:r>
              <a:rPr lang="en-US" sz="1400" dirty="0" smtClean="0">
                <a:latin typeface="+mn-lt"/>
              </a:rPr>
              <a:t> is </a:t>
            </a:r>
            <a:r>
              <a:rPr lang="en-US" sz="1400" dirty="0">
                <a:latin typeface="+mn-lt"/>
              </a:rPr>
              <a:t>a secure store where the definitive, </a:t>
            </a:r>
            <a:r>
              <a:rPr lang="en-US" sz="1400" dirty="0" err="1">
                <a:latin typeface="+mn-lt"/>
              </a:rPr>
              <a:t>authorised</a:t>
            </a:r>
            <a:r>
              <a:rPr lang="en-US" sz="1400" dirty="0">
                <a:latin typeface="+mn-lt"/>
              </a:rPr>
              <a:t> and approved versions of all media CIs are stored and monitored. </a:t>
            </a:r>
          </a:p>
        </p:txBody>
      </p:sp>
    </p:spTree>
    <p:extLst>
      <p:ext uri="{BB962C8B-B14F-4D97-AF65-F5344CB8AC3E}">
        <p14:creationId xmlns:p14="http://schemas.microsoft.com/office/powerpoint/2010/main" val="8292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Release and Deployment Management (RDM) process aims at building, testing and delivering the capability to provide the services specified by service design</a:t>
            </a:r>
            <a:r>
              <a:rPr lang="en-US" sz="1400" dirty="0" smtClean="0"/>
              <a:t>.</a:t>
            </a:r>
          </a:p>
          <a:p>
            <a:pPr marL="221843" indent="-22184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A release is a set of new or changed CIs that are tested and implemented.</a:t>
            </a:r>
          </a:p>
          <a:p>
            <a:pPr marL="221843" indent="-22184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Release </a:t>
            </a:r>
            <a:r>
              <a:rPr lang="en-US" sz="1400" dirty="0"/>
              <a:t>management plans</a:t>
            </a:r>
            <a:r>
              <a:rPr lang="en-US" sz="1400"/>
              <a:t>, </a:t>
            </a:r>
            <a:r>
              <a:rPr lang="en-US" sz="1400" smtClean="0"/>
              <a:t>schedules </a:t>
            </a:r>
            <a:r>
              <a:rPr lang="en-US" sz="1400" dirty="0"/>
              <a:t>and controls the movement of new or changed services, in the form of a release package. </a:t>
            </a:r>
          </a:p>
          <a:p>
            <a:pPr marL="221843" indent="-22184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Deployment management is responsible for the movement of new or changed hardware, software, documentation, or other configuration items into the live production environment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Introduction to Release and Deployment </a:t>
            </a:r>
            <a:r>
              <a:rPr lang="en-US" sz="1600" dirty="0" smtClean="0">
                <a:latin typeface="Calibri (headings)"/>
              </a:rPr>
              <a:t>Management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970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Introduction to Release and Deployment </a:t>
            </a:r>
            <a:r>
              <a:rPr lang="en-US" sz="1600" dirty="0" smtClean="0">
                <a:latin typeface="Calibri (headings)"/>
              </a:rPr>
              <a:t>Management (contd.)</a:t>
            </a:r>
            <a:endParaRPr lang="en-US" sz="1600" dirty="0">
              <a:latin typeface="Calibri (headings)"/>
            </a:endParaRP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4083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/>
              <a:t>Some facts related to release units and release packages are given below: 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sz="1400" dirty="0"/>
              <a:t>A release unit is a part of the service or infrastructure </a:t>
            </a:r>
            <a:r>
              <a:rPr lang="en-US" sz="1400" dirty="0" smtClean="0"/>
              <a:t>included </a:t>
            </a:r>
            <a:r>
              <a:rPr lang="en-US" sz="1400" dirty="0"/>
              <a:t>in the release, in accordance with the </a:t>
            </a:r>
            <a:r>
              <a:rPr lang="en-US" sz="1400" dirty="0" err="1"/>
              <a:t>organisation’s</a:t>
            </a:r>
            <a:r>
              <a:rPr lang="en-US" sz="1400" dirty="0"/>
              <a:t> release guidelines</a:t>
            </a:r>
            <a:r>
              <a:rPr lang="en-US" sz="1400" dirty="0" smtClean="0"/>
              <a:t>.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sz="1400" dirty="0"/>
              <a:t>A release package is a single release unit or a structured collection of release units</a:t>
            </a:r>
            <a:r>
              <a:rPr lang="en-US" sz="1400" dirty="0" smtClean="0"/>
              <a:t>. </a:t>
            </a:r>
            <a:r>
              <a:rPr lang="en-US" sz="1400" dirty="0"/>
              <a:t>A release unit of a business critical application, documentation, operations and end-user training together constitutes a release package.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21429" y="3081551"/>
            <a:ext cx="1290750" cy="902619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281807" cy="852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/>
              <a:t>An </a:t>
            </a:r>
            <a:r>
              <a:rPr lang="en-US" sz="1400" dirty="0"/>
              <a:t>effective RDM enables the service provider to add value to the business by delivering changes, faster, at optimum cost and </a:t>
            </a:r>
            <a:r>
              <a:rPr lang="en-US" sz="1400" dirty="0" err="1"/>
              <a:t>minimised</a:t>
            </a:r>
            <a:r>
              <a:rPr lang="en-US" sz="1400" dirty="0"/>
              <a:t> risk.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Release and Deployment </a:t>
            </a:r>
            <a:r>
              <a:rPr lang="en-US" sz="1600" dirty="0" smtClean="0">
                <a:latin typeface="Calibri (headings)"/>
              </a:rPr>
              <a:t>Management—Purpose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0905" y="1363226"/>
            <a:ext cx="7408365" cy="2631752"/>
            <a:chOff x="307025" y="1248052"/>
            <a:chExt cx="7408365" cy="2631752"/>
          </a:xfrm>
        </p:grpSpPr>
        <p:grpSp>
          <p:nvGrpSpPr>
            <p:cNvPr id="14" name="Group 13"/>
            <p:cNvGrpSpPr/>
            <p:nvPr/>
          </p:nvGrpSpPr>
          <p:grpSpPr>
            <a:xfrm>
              <a:off x="307025" y="1248052"/>
              <a:ext cx="7408365" cy="2631752"/>
              <a:chOff x="307026" y="1344304"/>
              <a:chExt cx="7408365" cy="263175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77541" y="1975358"/>
                  <a:ext cx="1344363" cy="1012130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679032" y="1257708"/>
              <a:ext cx="5036358" cy="1828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50957">
                <a:lnSpc>
                  <a:spcPct val="150000"/>
                </a:lnSpc>
                <a:spcBef>
                  <a:spcPts val="602"/>
                </a:spcBef>
                <a:buSzPct val="80000"/>
              </a:pPr>
              <a:r>
                <a:rPr lang="en-US" sz="1400" dirty="0"/>
                <a:t>The purpose of RDM is to:</a:t>
              </a:r>
            </a:p>
            <a:p>
              <a:pPr marL="228600" indent="-228600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plan, schedule and control the build, test and deployment of releases; and </a:t>
              </a:r>
            </a:p>
            <a:p>
              <a:pPr marL="228600" indent="-228600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deliver new functionalities needed by the business while ensuring that the integrity of existing services is protected.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6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85696" y="809897"/>
            <a:ext cx="1358081" cy="737312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Service </a:t>
            </a:r>
            <a:r>
              <a:rPr lang="en-US" sz="1600" dirty="0" smtClean="0">
                <a:latin typeface="Calibri (headings)"/>
              </a:rPr>
              <a:t>Transition—Objective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924" y="796200"/>
            <a:ext cx="7716632" cy="3025966"/>
            <a:chOff x="6924" y="796200"/>
            <a:chExt cx="7716632" cy="3025966"/>
          </a:xfrm>
        </p:grpSpPr>
        <p:sp>
          <p:nvSpPr>
            <p:cNvPr id="24" name="Rectangle 23"/>
            <p:cNvSpPr/>
            <p:nvPr/>
          </p:nvSpPr>
          <p:spPr>
            <a:xfrm>
              <a:off x="2473779" y="808128"/>
              <a:ext cx="5249777" cy="2739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50957">
                <a:lnSpc>
                  <a:spcPct val="150000"/>
                </a:lnSpc>
                <a:spcBef>
                  <a:spcPts val="602"/>
                </a:spcBef>
                <a:buSzPct val="80000"/>
              </a:pPr>
              <a:r>
                <a:rPr lang="en-US" sz="1400" dirty="0"/>
                <a:t>The objective of service transition is to: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plan and manage changes in service changes effectively;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manage risks associated with new or modified services;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 smtClean="0"/>
                <a:t>deploy </a:t>
              </a:r>
              <a:r>
                <a:rPr lang="en-US" sz="1400" dirty="0"/>
                <a:t>service releases into supported environments successfully;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set the correct expectations on performance and use of new or changed services; and 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provide quality information on services and service assets.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85700" y="841263"/>
              <a:ext cx="1365402" cy="2182722"/>
              <a:chOff x="173975" y="1068660"/>
              <a:chExt cx="1231097" cy="168785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73975" y="2155524"/>
                <a:ext cx="1231096" cy="600989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73976" y="1068660"/>
                <a:ext cx="1231096" cy="537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168446" y="796200"/>
              <a:ext cx="7555110" cy="3025966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29" y="898545"/>
              <a:ext cx="325479" cy="43490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344" y="1598768"/>
              <a:ext cx="517450" cy="450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56" y="2397057"/>
              <a:ext cx="186435" cy="381476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85696" y="2999835"/>
              <a:ext cx="1365405" cy="805409"/>
            </a:xfrm>
            <a:prstGeom prst="rect">
              <a:avLst/>
            </a:prstGeom>
            <a:solidFill>
              <a:srgbClr val="61B4D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9" y="3219186"/>
              <a:ext cx="361680" cy="3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6924" y="1290467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848" y="1998893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892" y="2741228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129" y="3528245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236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Release and Deployment </a:t>
            </a:r>
            <a:r>
              <a:rPr lang="en-US" sz="1600" dirty="0" smtClean="0">
                <a:latin typeface="Calibri (headings)"/>
              </a:rPr>
              <a:t>Management—Objective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4836" y="806894"/>
            <a:ext cx="7408365" cy="2631752"/>
            <a:chOff x="234836" y="806894"/>
            <a:chExt cx="7408365" cy="2631752"/>
          </a:xfrm>
        </p:grpSpPr>
        <p:grpSp>
          <p:nvGrpSpPr>
            <p:cNvPr id="14" name="Group 13"/>
            <p:cNvGrpSpPr/>
            <p:nvPr/>
          </p:nvGrpSpPr>
          <p:grpSpPr>
            <a:xfrm>
              <a:off x="234836" y="806894"/>
              <a:ext cx="7408365" cy="2631752"/>
              <a:chOff x="307026" y="1344304"/>
              <a:chExt cx="7408365" cy="263175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77536" y="956780"/>
                  <a:ext cx="1351171" cy="3112066"/>
                  <a:chOff x="173976" y="1043853"/>
                  <a:chExt cx="1218165" cy="2314918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173982" y="2561677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4" name="Rounded Rectangle 23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586251" y="818185"/>
              <a:ext cx="5056950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400" dirty="0"/>
                <a:t>The </a:t>
              </a:r>
              <a:r>
                <a:rPr lang="en-US" sz="1400" dirty="0" smtClean="0"/>
                <a:t>objective </a:t>
              </a:r>
              <a:r>
                <a:rPr lang="en-US" sz="1400" dirty="0"/>
                <a:t>of RDM </a:t>
              </a:r>
              <a:r>
                <a:rPr lang="en-US" sz="1400" dirty="0" smtClean="0"/>
                <a:t>is </a:t>
              </a:r>
              <a:r>
                <a:rPr lang="en-US" sz="1400" dirty="0"/>
                <a:t>to:</a:t>
              </a:r>
            </a:p>
            <a:p>
              <a:pPr marL="228600" indent="-228600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define and agree RDM plans with customers and stakeholders;</a:t>
              </a:r>
            </a:p>
            <a:p>
              <a:pPr marL="228600" indent="-228600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create and test release packages;</a:t>
              </a:r>
            </a:p>
            <a:p>
              <a:pPr marL="228600" indent="-228600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track, install, test, verify, uninstall or back out all releases;</a:t>
              </a:r>
            </a:p>
            <a:p>
              <a:pPr marL="228600" indent="-228600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record as well as manage risks, deviations and issues related to a new or changed service; and </a:t>
              </a:r>
            </a:p>
            <a:p>
              <a:pPr marL="228600" indent="-228600"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ensure that there is knowledge transfer.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7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05361" y="1652451"/>
            <a:ext cx="1290750" cy="869543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Release and Deployment </a:t>
            </a:r>
            <a:r>
              <a:rPr lang="en-US" sz="1600" dirty="0" smtClean="0">
                <a:latin typeface="Calibri (headings)"/>
              </a:rPr>
              <a:t>Management—Scope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4836" y="806894"/>
            <a:ext cx="7408365" cy="2631752"/>
            <a:chOff x="307026" y="1223989"/>
            <a:chExt cx="7408365" cy="2631752"/>
          </a:xfrm>
        </p:grpSpPr>
        <p:grpSp>
          <p:nvGrpSpPr>
            <p:cNvPr id="16" name="Group 15"/>
            <p:cNvGrpSpPr/>
            <p:nvPr/>
          </p:nvGrpSpPr>
          <p:grpSpPr>
            <a:xfrm>
              <a:off x="307026" y="1223989"/>
              <a:ext cx="7408365" cy="2631752"/>
              <a:chOff x="307026" y="1344304"/>
              <a:chExt cx="7408365" cy="263175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77536" y="956780"/>
                  <a:ext cx="1351171" cy="1014611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658441" y="1235280"/>
              <a:ext cx="5056950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400" dirty="0"/>
                <a:t>The scope of RDM </a:t>
              </a:r>
              <a:r>
                <a:rPr lang="en-US" sz="1400" dirty="0" smtClean="0"/>
                <a:t>is </a:t>
              </a:r>
              <a:r>
                <a:rPr lang="en-US" sz="1400" dirty="0"/>
                <a:t>as follows:</a:t>
              </a:r>
            </a:p>
            <a:p>
              <a:pPr marL="228600" indent="-228600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Define processes, systems and functions to package, build, test and deploy a release into production.</a:t>
              </a:r>
            </a:p>
            <a:p>
              <a:pPr marL="228600" indent="-228600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Establish the service specified in the Service Design package.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49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69" y="1244725"/>
            <a:ext cx="1607213" cy="170936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5551362" cy="3285066"/>
          </a:xfrm>
        </p:spPr>
        <p:txBody>
          <a:bodyPr/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sz="1400" dirty="0"/>
              <a:t>The release policy is the primary strategy for releases and is derived from the Service Design phase of the service lifecycle</a:t>
            </a:r>
            <a:r>
              <a:rPr lang="en-US" sz="1400" dirty="0" smtClean="0"/>
              <a:t>. The policy includes the following:</a:t>
            </a:r>
          </a:p>
          <a:p>
            <a:pPr marL="223372" indent="-223372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Release </a:t>
            </a:r>
            <a:r>
              <a:rPr lang="en-US" sz="1400" dirty="0" smtClean="0"/>
              <a:t>description; </a:t>
            </a:r>
          </a:p>
          <a:p>
            <a:pPr marL="223372" indent="-223372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The roles </a:t>
            </a:r>
            <a:r>
              <a:rPr lang="en-US" sz="1400" dirty="0"/>
              <a:t>and </a:t>
            </a:r>
            <a:r>
              <a:rPr lang="en-US" sz="1400" dirty="0" smtClean="0"/>
              <a:t>responsibilities at </a:t>
            </a:r>
            <a:r>
              <a:rPr lang="en-US" sz="1400" dirty="0"/>
              <a:t>each stage </a:t>
            </a:r>
            <a:r>
              <a:rPr lang="en-US" sz="1400" dirty="0" smtClean="0"/>
              <a:t>of the process;</a:t>
            </a:r>
          </a:p>
          <a:p>
            <a:pPr marL="223372" indent="-223372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GB" sz="1400" dirty="0">
                <a:cs typeface="Arial" pitchFamily="34" charset="0"/>
              </a:rPr>
              <a:t>The expected frequency for each </a:t>
            </a:r>
            <a:r>
              <a:rPr lang="en-GB" sz="1400" dirty="0" smtClean="0">
                <a:cs typeface="Arial" pitchFamily="34" charset="0"/>
              </a:rPr>
              <a:t>kind </a:t>
            </a:r>
            <a:r>
              <a:rPr lang="en-GB" sz="1400" dirty="0">
                <a:cs typeface="Arial" pitchFamily="34" charset="0"/>
              </a:rPr>
              <a:t>of </a:t>
            </a:r>
            <a:r>
              <a:rPr lang="en-GB" sz="1400" dirty="0" smtClean="0">
                <a:cs typeface="Arial" pitchFamily="34" charset="0"/>
              </a:rPr>
              <a:t>release;</a:t>
            </a:r>
          </a:p>
          <a:p>
            <a:pPr marL="223372" indent="-223372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The approach </a:t>
            </a:r>
            <a:r>
              <a:rPr lang="en-US" sz="1400" dirty="0" smtClean="0"/>
              <a:t>taken to accept </a:t>
            </a:r>
            <a:r>
              <a:rPr lang="en-US" sz="1400" dirty="0"/>
              <a:t>and </a:t>
            </a:r>
            <a:r>
              <a:rPr lang="en-US" sz="1400" dirty="0" smtClean="0"/>
              <a:t>group </a:t>
            </a:r>
            <a:r>
              <a:rPr lang="en-US" sz="1400" dirty="0"/>
              <a:t>changes into a </a:t>
            </a:r>
            <a:r>
              <a:rPr lang="en-US" sz="1400" dirty="0" smtClean="0"/>
              <a:t>release; and</a:t>
            </a:r>
          </a:p>
          <a:p>
            <a:pPr marL="223372" indent="-223372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Use </a:t>
            </a:r>
            <a:r>
              <a:rPr lang="en-US" sz="1400" dirty="0"/>
              <a:t>of automation </a:t>
            </a:r>
            <a:r>
              <a:rPr lang="en-US" sz="1400" dirty="0" smtClean="0"/>
              <a:t>for </a:t>
            </a:r>
            <a:r>
              <a:rPr lang="en-US" sz="1400" dirty="0"/>
              <a:t>release and </a:t>
            </a:r>
            <a:r>
              <a:rPr lang="en-US" sz="1400" dirty="0" smtClean="0"/>
              <a:t>deployment.</a:t>
            </a:r>
            <a:endParaRPr lang="en-US" sz="1400" dirty="0"/>
          </a:p>
          <a:p>
            <a:pPr marL="223372" indent="-223372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endParaRPr lang="en-GB" dirty="0">
              <a:latin typeface="Calibri" panose="020F0502020204030204" pitchFamily="34" charset="0"/>
              <a:cs typeface="Arial" pitchFamily="34" charset="0"/>
            </a:endParaRPr>
          </a:p>
          <a:p>
            <a:pPr marL="223372" indent="-223372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endParaRPr lang="en-US" dirty="0" smtClean="0"/>
          </a:p>
          <a:p>
            <a:pPr marL="223372" indent="-223372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Release Policy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407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432112" cy="32850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sz="1400" dirty="0" smtClean="0"/>
              <a:t>Following are some more components of the release policy:</a:t>
            </a:r>
          </a:p>
          <a:p>
            <a:pPr marL="223372" indent="-223372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How </a:t>
            </a:r>
            <a:r>
              <a:rPr lang="en-US" sz="1400" dirty="0"/>
              <a:t>the configuration baseline for the release is captured and verified against the contents of the actual </a:t>
            </a:r>
            <a:r>
              <a:rPr lang="en-US" sz="1400" dirty="0" smtClean="0"/>
              <a:t>release; </a:t>
            </a:r>
          </a:p>
          <a:p>
            <a:pPr marL="223372" indent="-223372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>
                <a:cs typeface="Arial" pitchFamily="34" charset="0"/>
              </a:rPr>
              <a:t>Entry and exit criteria and authority for accepting the release at each stage of service transition; and</a:t>
            </a:r>
          </a:p>
          <a:p>
            <a:pPr marL="223372" indent="-223372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>
                <a:cs typeface="Arial" pitchFamily="34" charset="0"/>
              </a:rPr>
              <a:t>Criteria and </a:t>
            </a:r>
            <a:r>
              <a:rPr lang="en-US" sz="1400" dirty="0" err="1" smtClean="0">
                <a:cs typeface="Arial" pitchFamily="34" charset="0"/>
              </a:rPr>
              <a:t>authorisation</a:t>
            </a:r>
            <a:r>
              <a:rPr lang="en-US" sz="1400" dirty="0" smtClean="0">
                <a:cs typeface="Arial" pitchFamily="34" charset="0"/>
              </a:rPr>
              <a:t> to exit early life support and handover to service operations.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Release Policy (contd.)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677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Types of Releases </a:t>
            </a:r>
            <a:endParaRPr lang="en-US" sz="1600" dirty="0">
              <a:latin typeface="Calibri (headings)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/>
              <a:t>Following are the release types: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995496" y="1427267"/>
            <a:ext cx="5917932" cy="1816291"/>
            <a:chOff x="1081572" y="1427267"/>
            <a:chExt cx="5917932" cy="1816291"/>
          </a:xfrm>
        </p:grpSpPr>
        <p:cxnSp>
          <p:nvCxnSpPr>
            <p:cNvPr id="5" name="Elbow Connector 4"/>
            <p:cNvCxnSpPr/>
            <p:nvPr/>
          </p:nvCxnSpPr>
          <p:spPr>
            <a:xfrm flipV="1">
              <a:off x="1737603" y="1921524"/>
              <a:ext cx="4416785" cy="178039"/>
            </a:xfrm>
            <a:prstGeom prst="bentConnector3">
              <a:avLst>
                <a:gd name="adj1" fmla="val -88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150142" y="1920993"/>
              <a:ext cx="0" cy="18130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986955" y="1924741"/>
              <a:ext cx="0" cy="18130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985355" y="1743939"/>
              <a:ext cx="0" cy="18130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164891" y="2114301"/>
              <a:ext cx="1127265" cy="367547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Major release 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399069" y="2089820"/>
              <a:ext cx="1186126" cy="367547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Minor release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606422" y="2099623"/>
              <a:ext cx="1095133" cy="367547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Emergency release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081572" y="1427267"/>
              <a:ext cx="5802485" cy="360305"/>
            </a:xfrm>
            <a:custGeom>
              <a:avLst/>
              <a:gdLst>
                <a:gd name="connsiteX0" fmla="*/ 0 w 3502543"/>
                <a:gd name="connsiteY0" fmla="*/ 37383 h 373828"/>
                <a:gd name="connsiteX1" fmla="*/ 37383 w 3502543"/>
                <a:gd name="connsiteY1" fmla="*/ 0 h 373828"/>
                <a:gd name="connsiteX2" fmla="*/ 3465160 w 3502543"/>
                <a:gd name="connsiteY2" fmla="*/ 0 h 373828"/>
                <a:gd name="connsiteX3" fmla="*/ 3502543 w 3502543"/>
                <a:gd name="connsiteY3" fmla="*/ 37383 h 373828"/>
                <a:gd name="connsiteX4" fmla="*/ 3502543 w 3502543"/>
                <a:gd name="connsiteY4" fmla="*/ 336445 h 373828"/>
                <a:gd name="connsiteX5" fmla="*/ 3465160 w 3502543"/>
                <a:gd name="connsiteY5" fmla="*/ 373828 h 373828"/>
                <a:gd name="connsiteX6" fmla="*/ 37383 w 3502543"/>
                <a:gd name="connsiteY6" fmla="*/ 373828 h 373828"/>
                <a:gd name="connsiteX7" fmla="*/ 0 w 3502543"/>
                <a:gd name="connsiteY7" fmla="*/ 336445 h 373828"/>
                <a:gd name="connsiteX8" fmla="*/ 0 w 3502543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2543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3465160" y="0"/>
                  </a:lnTo>
                  <a:cubicBezTo>
                    <a:pt x="3485806" y="0"/>
                    <a:pt x="3502543" y="16737"/>
                    <a:pt x="3502543" y="37383"/>
                  </a:cubicBezTo>
                  <a:lnTo>
                    <a:pt x="3502543" y="336445"/>
                  </a:lnTo>
                  <a:cubicBezTo>
                    <a:pt x="3502543" y="357091"/>
                    <a:pt x="3485806" y="373828"/>
                    <a:pt x="3465160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solidFill>
              <a:srgbClr val="F78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Release Types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6977" y="2740428"/>
              <a:ext cx="1635000" cy="499475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Supersedes previous emergency fixes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109450" y="2744083"/>
              <a:ext cx="1635000" cy="499475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Supersedes preceding minor upgrades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64504" y="2740427"/>
              <a:ext cx="1635000" cy="499475"/>
            </a:xfrm>
            <a:custGeom>
              <a:avLst/>
              <a:gdLst>
                <a:gd name="connsiteX0" fmla="*/ 0 w 2802034"/>
                <a:gd name="connsiteY0" fmla="*/ 37383 h 373828"/>
                <a:gd name="connsiteX1" fmla="*/ 37383 w 2802034"/>
                <a:gd name="connsiteY1" fmla="*/ 0 h 373828"/>
                <a:gd name="connsiteX2" fmla="*/ 2764651 w 2802034"/>
                <a:gd name="connsiteY2" fmla="*/ 0 h 373828"/>
                <a:gd name="connsiteX3" fmla="*/ 2802034 w 2802034"/>
                <a:gd name="connsiteY3" fmla="*/ 37383 h 373828"/>
                <a:gd name="connsiteX4" fmla="*/ 2802034 w 2802034"/>
                <a:gd name="connsiteY4" fmla="*/ 336445 h 373828"/>
                <a:gd name="connsiteX5" fmla="*/ 2764651 w 2802034"/>
                <a:gd name="connsiteY5" fmla="*/ 373828 h 373828"/>
                <a:gd name="connsiteX6" fmla="*/ 37383 w 2802034"/>
                <a:gd name="connsiteY6" fmla="*/ 373828 h 373828"/>
                <a:gd name="connsiteX7" fmla="*/ 0 w 2802034"/>
                <a:gd name="connsiteY7" fmla="*/ 336445 h 373828"/>
                <a:gd name="connsiteX8" fmla="*/ 0 w 2802034"/>
                <a:gd name="connsiteY8" fmla="*/ 37383 h 3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2034" h="373828">
                  <a:moveTo>
                    <a:pt x="0" y="37383"/>
                  </a:moveTo>
                  <a:cubicBezTo>
                    <a:pt x="0" y="16737"/>
                    <a:pt x="16737" y="0"/>
                    <a:pt x="37383" y="0"/>
                  </a:cubicBezTo>
                  <a:lnTo>
                    <a:pt x="2764651" y="0"/>
                  </a:lnTo>
                  <a:cubicBezTo>
                    <a:pt x="2785297" y="0"/>
                    <a:pt x="2802034" y="16737"/>
                    <a:pt x="2802034" y="37383"/>
                  </a:cubicBezTo>
                  <a:lnTo>
                    <a:pt x="2802034" y="336445"/>
                  </a:lnTo>
                  <a:cubicBezTo>
                    <a:pt x="2802034" y="357091"/>
                    <a:pt x="2785297" y="373828"/>
                    <a:pt x="2764651" y="373828"/>
                  </a:cubicBezTo>
                  <a:lnTo>
                    <a:pt x="37383" y="373828"/>
                  </a:lnTo>
                  <a:cubicBezTo>
                    <a:pt x="16737" y="373828"/>
                    <a:pt x="0" y="357091"/>
                    <a:pt x="0" y="336445"/>
                  </a:cubicBezTo>
                  <a:lnTo>
                    <a:pt x="0" y="37383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Linked to an emergency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5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281807" cy="104760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most frequently occurring options for the rollout of releases are big bang versus phased, push versus pull and automated versus </a:t>
            </a:r>
            <a:r>
              <a:rPr lang="en-US" sz="1400" dirty="0" smtClean="0"/>
              <a:t>manual approaches. Given below are the facts related to big bang and phased approach: 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Release and Deployment Approaches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491" y="1869339"/>
            <a:ext cx="7076975" cy="1727556"/>
            <a:chOff x="294078" y="1859032"/>
            <a:chExt cx="7342590" cy="1792396"/>
          </a:xfrm>
        </p:grpSpPr>
        <p:grpSp>
          <p:nvGrpSpPr>
            <p:cNvPr id="19" name="Group 18"/>
            <p:cNvGrpSpPr/>
            <p:nvPr/>
          </p:nvGrpSpPr>
          <p:grpSpPr>
            <a:xfrm>
              <a:off x="294078" y="1859032"/>
              <a:ext cx="7342589" cy="1792396"/>
              <a:chOff x="294078" y="1691392"/>
              <a:chExt cx="7342589" cy="1534408"/>
            </a:xfrm>
          </p:grpSpPr>
          <p:sp>
            <p:nvSpPr>
              <p:cNvPr id="9" name="Round Single Corner Rectangle 8"/>
              <p:cNvSpPr/>
              <p:nvPr/>
            </p:nvSpPr>
            <p:spPr>
              <a:xfrm>
                <a:off x="294436" y="1691392"/>
                <a:ext cx="3544138" cy="330360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735"/>
              </a:p>
            </p:txBody>
          </p:sp>
          <p:sp>
            <p:nvSpPr>
              <p:cNvPr id="10" name="Round Same Side Corner Rectangle 9"/>
              <p:cNvSpPr/>
              <p:nvPr/>
            </p:nvSpPr>
            <p:spPr>
              <a:xfrm rot="10800000">
                <a:off x="294078" y="2023254"/>
                <a:ext cx="3544493" cy="1199101"/>
              </a:xfrm>
              <a:prstGeom prst="round2SameRect">
                <a:avLst>
                  <a:gd name="adj1" fmla="val 7073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735"/>
              </a:p>
            </p:txBody>
          </p:sp>
          <p:sp>
            <p:nvSpPr>
              <p:cNvPr id="13" name="Round Single Corner Rectangle 12"/>
              <p:cNvSpPr/>
              <p:nvPr/>
            </p:nvSpPr>
            <p:spPr>
              <a:xfrm>
                <a:off x="4092529" y="1694837"/>
                <a:ext cx="3544138" cy="330360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735"/>
              </a:p>
            </p:txBody>
          </p:sp>
          <p:sp>
            <p:nvSpPr>
              <p:cNvPr id="14" name="Round Same Side Corner Rectangle 13"/>
              <p:cNvSpPr/>
              <p:nvPr/>
            </p:nvSpPr>
            <p:spPr>
              <a:xfrm rot="10800000">
                <a:off x="4092171" y="2026699"/>
                <a:ext cx="3544493" cy="1199101"/>
              </a:xfrm>
              <a:prstGeom prst="round2SameRect">
                <a:avLst>
                  <a:gd name="adj1" fmla="val 7073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735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4436" y="1694837"/>
                <a:ext cx="200026" cy="328418"/>
              </a:xfrm>
              <a:prstGeom prst="rect">
                <a:avLst/>
              </a:prstGeom>
              <a:solidFill>
                <a:srgbClr val="F69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sz="694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092529" y="1698281"/>
                <a:ext cx="200026" cy="3284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sz="694"/>
              </a:p>
            </p:txBody>
          </p:sp>
        </p:grpSp>
        <p:sp>
          <p:nvSpPr>
            <p:cNvPr id="11" name="Text Placeholder 4"/>
            <p:cNvSpPr txBox="1">
              <a:spLocks/>
            </p:cNvSpPr>
            <p:nvPr/>
          </p:nvSpPr>
          <p:spPr>
            <a:xfrm>
              <a:off x="509588" y="1898800"/>
              <a:ext cx="3328987" cy="320675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dirty="0"/>
                <a:t>Big Bang</a:t>
              </a:r>
            </a:p>
          </p:txBody>
        </p:sp>
        <p:sp>
          <p:nvSpPr>
            <p:cNvPr id="12" name="Text Placeholder 4"/>
            <p:cNvSpPr txBox="1">
              <a:spLocks/>
            </p:cNvSpPr>
            <p:nvPr/>
          </p:nvSpPr>
          <p:spPr>
            <a:xfrm>
              <a:off x="345281" y="2248045"/>
              <a:ext cx="3411141" cy="1214442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0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Refers to the new or changed service deployed to all user areas in one </a:t>
              </a:r>
              <a:r>
                <a:rPr lang="en-US" dirty="0" smtClean="0"/>
                <a:t>operation.</a:t>
              </a:r>
              <a:endParaRPr lang="en-US" dirty="0"/>
            </a:p>
            <a:p>
              <a:pPr marL="228600" indent="-228600">
                <a:lnSpc>
                  <a:spcPct val="10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Used when introducing an application change and consistency of </a:t>
              </a:r>
              <a:r>
                <a:rPr lang="en-US" dirty="0" smtClean="0"/>
                <a:t>service. </a:t>
              </a:r>
              <a:endParaRPr lang="en-US" dirty="0"/>
            </a:p>
          </p:txBody>
        </p:sp>
        <p:sp>
          <p:nvSpPr>
            <p:cNvPr id="15" name="Text Placeholder 4"/>
            <p:cNvSpPr txBox="1">
              <a:spLocks/>
            </p:cNvSpPr>
            <p:nvPr/>
          </p:nvSpPr>
          <p:spPr>
            <a:xfrm>
              <a:off x="4307681" y="1902245"/>
              <a:ext cx="3328987" cy="320675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Phased</a:t>
              </a:r>
            </a:p>
          </p:txBody>
        </p:sp>
        <p:sp>
          <p:nvSpPr>
            <p:cNvPr id="16" name="Text Placeholder 4"/>
            <p:cNvSpPr txBox="1">
              <a:spLocks/>
            </p:cNvSpPr>
            <p:nvPr/>
          </p:nvSpPr>
          <p:spPr>
            <a:xfrm>
              <a:off x="4143374" y="2251490"/>
              <a:ext cx="3411141" cy="1214442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0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Service is deployed to a part of the user base </a:t>
              </a:r>
              <a:r>
                <a:rPr lang="en-US" dirty="0" smtClean="0"/>
                <a:t>initially.</a:t>
              </a:r>
              <a:endParaRPr lang="en-US" dirty="0"/>
            </a:p>
            <a:p>
              <a:pPr marL="228600" indent="-228600">
                <a:lnSpc>
                  <a:spcPct val="10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Operation is repeated for subsequent parts of the user </a:t>
              </a:r>
              <a:r>
                <a:rPr lang="en-US" dirty="0" smtClean="0"/>
                <a:t>base.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281807" cy="7015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/>
              <a:t>Given below are the facts related to push and pull approaches: 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Release and Deployment </a:t>
            </a:r>
            <a:r>
              <a:rPr lang="en-US" sz="1600" dirty="0" smtClean="0">
                <a:latin typeface="Calibri (headings)"/>
              </a:rPr>
              <a:t>Approaches (contd.)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6577" y="1425202"/>
            <a:ext cx="7076975" cy="1727556"/>
            <a:chOff x="294078" y="1859032"/>
            <a:chExt cx="7342590" cy="1792396"/>
          </a:xfrm>
        </p:grpSpPr>
        <p:grpSp>
          <p:nvGrpSpPr>
            <p:cNvPr id="19" name="Group 18"/>
            <p:cNvGrpSpPr/>
            <p:nvPr/>
          </p:nvGrpSpPr>
          <p:grpSpPr>
            <a:xfrm>
              <a:off x="294078" y="1859032"/>
              <a:ext cx="7342590" cy="1792396"/>
              <a:chOff x="294078" y="1691392"/>
              <a:chExt cx="7342590" cy="1534408"/>
            </a:xfrm>
          </p:grpSpPr>
          <p:sp>
            <p:nvSpPr>
              <p:cNvPr id="9" name="Round Single Corner Rectangle 8"/>
              <p:cNvSpPr/>
              <p:nvPr/>
            </p:nvSpPr>
            <p:spPr>
              <a:xfrm>
                <a:off x="294436" y="1691392"/>
                <a:ext cx="3544138" cy="330360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735"/>
              </a:p>
            </p:txBody>
          </p:sp>
          <p:sp>
            <p:nvSpPr>
              <p:cNvPr id="10" name="Round Same Side Corner Rectangle 9"/>
              <p:cNvSpPr/>
              <p:nvPr/>
            </p:nvSpPr>
            <p:spPr>
              <a:xfrm rot="10800000">
                <a:off x="294078" y="2023254"/>
                <a:ext cx="3544493" cy="1199101"/>
              </a:xfrm>
              <a:prstGeom prst="round2SameRect">
                <a:avLst>
                  <a:gd name="adj1" fmla="val 7073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735"/>
              </a:p>
            </p:txBody>
          </p:sp>
          <p:sp>
            <p:nvSpPr>
              <p:cNvPr id="13" name="Round Single Corner Rectangle 12"/>
              <p:cNvSpPr/>
              <p:nvPr/>
            </p:nvSpPr>
            <p:spPr>
              <a:xfrm>
                <a:off x="4092530" y="1694837"/>
                <a:ext cx="3544138" cy="330360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400" dirty="0"/>
              </a:p>
            </p:txBody>
          </p:sp>
          <p:sp>
            <p:nvSpPr>
              <p:cNvPr id="14" name="Round Same Side Corner Rectangle 13"/>
              <p:cNvSpPr/>
              <p:nvPr/>
            </p:nvSpPr>
            <p:spPr>
              <a:xfrm rot="10800000">
                <a:off x="4092171" y="2026699"/>
                <a:ext cx="3544493" cy="1199101"/>
              </a:xfrm>
              <a:prstGeom prst="round2SameRect">
                <a:avLst>
                  <a:gd name="adj1" fmla="val 7073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735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4436" y="1694837"/>
                <a:ext cx="200026" cy="328418"/>
              </a:xfrm>
              <a:prstGeom prst="rect">
                <a:avLst/>
              </a:prstGeom>
              <a:solidFill>
                <a:srgbClr val="F69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sz="694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092529" y="1698281"/>
                <a:ext cx="200026" cy="3284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sz="694"/>
              </a:p>
            </p:txBody>
          </p:sp>
        </p:grpSp>
        <p:sp>
          <p:nvSpPr>
            <p:cNvPr id="11" name="Text Placeholder 4"/>
            <p:cNvSpPr txBox="1">
              <a:spLocks/>
            </p:cNvSpPr>
            <p:nvPr/>
          </p:nvSpPr>
          <p:spPr>
            <a:xfrm>
              <a:off x="509588" y="1898800"/>
              <a:ext cx="3328987" cy="320675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dirty="0"/>
                <a:t>Push</a:t>
              </a:r>
            </a:p>
          </p:txBody>
        </p:sp>
        <p:sp>
          <p:nvSpPr>
            <p:cNvPr id="12" name="Text Placeholder 4"/>
            <p:cNvSpPr txBox="1">
              <a:spLocks/>
            </p:cNvSpPr>
            <p:nvPr/>
          </p:nvSpPr>
          <p:spPr>
            <a:xfrm>
              <a:off x="345281" y="2248045"/>
              <a:ext cx="3411141" cy="1214442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8783" indent="-218783">
                <a:lnSpc>
                  <a:spcPct val="10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Service component is deployed from the center and pushed out to the target </a:t>
              </a:r>
              <a:r>
                <a:rPr lang="en-US" dirty="0" smtClean="0"/>
                <a:t>locations.</a:t>
              </a:r>
              <a:endParaRPr lang="en-US" dirty="0"/>
            </a:p>
          </p:txBody>
        </p:sp>
        <p:sp>
          <p:nvSpPr>
            <p:cNvPr id="15" name="Text Placeholder 4"/>
            <p:cNvSpPr txBox="1">
              <a:spLocks/>
            </p:cNvSpPr>
            <p:nvPr/>
          </p:nvSpPr>
          <p:spPr>
            <a:xfrm>
              <a:off x="4307681" y="1902245"/>
              <a:ext cx="3328987" cy="320675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49" dirty="0"/>
                <a:t>Pull</a:t>
              </a:r>
            </a:p>
          </p:txBody>
        </p:sp>
        <p:sp>
          <p:nvSpPr>
            <p:cNvPr id="16" name="Text Placeholder 4"/>
            <p:cNvSpPr txBox="1">
              <a:spLocks/>
            </p:cNvSpPr>
            <p:nvPr/>
          </p:nvSpPr>
          <p:spPr>
            <a:xfrm>
              <a:off x="4143374" y="2251490"/>
              <a:ext cx="3411141" cy="1214442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8783" indent="-218783">
                <a:lnSpc>
                  <a:spcPct val="10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Used for software </a:t>
              </a:r>
              <a:r>
                <a:rPr lang="en-US" dirty="0" smtClean="0"/>
                <a:t>releases.</a:t>
              </a:r>
              <a:endParaRPr lang="en-US" dirty="0"/>
            </a:p>
            <a:p>
              <a:pPr marL="218783" indent="-218783">
                <a:lnSpc>
                  <a:spcPct val="10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Users are free to pull the software available in a central </a:t>
              </a:r>
              <a:r>
                <a:rPr lang="en-US" dirty="0" smtClean="0"/>
                <a:t>location.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56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281807" cy="7015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Given below are the facts related to </a:t>
            </a:r>
            <a:r>
              <a:rPr lang="en-US" sz="1400" dirty="0" smtClean="0"/>
              <a:t>automated and manual approaches: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Release and Deployment </a:t>
            </a:r>
            <a:r>
              <a:rPr lang="en-US" sz="1600" dirty="0" smtClean="0">
                <a:latin typeface="Calibri (headings)"/>
              </a:rPr>
              <a:t>Approaches (contd.)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5975" y="1399076"/>
            <a:ext cx="7076975" cy="1727556"/>
            <a:chOff x="294078" y="1859032"/>
            <a:chExt cx="7342590" cy="1792396"/>
          </a:xfrm>
        </p:grpSpPr>
        <p:grpSp>
          <p:nvGrpSpPr>
            <p:cNvPr id="19" name="Group 18"/>
            <p:cNvGrpSpPr/>
            <p:nvPr/>
          </p:nvGrpSpPr>
          <p:grpSpPr>
            <a:xfrm>
              <a:off x="294078" y="1859032"/>
              <a:ext cx="7342589" cy="1792396"/>
              <a:chOff x="294078" y="1691392"/>
              <a:chExt cx="7342589" cy="1534408"/>
            </a:xfrm>
          </p:grpSpPr>
          <p:sp>
            <p:nvSpPr>
              <p:cNvPr id="9" name="Round Single Corner Rectangle 8"/>
              <p:cNvSpPr/>
              <p:nvPr/>
            </p:nvSpPr>
            <p:spPr>
              <a:xfrm>
                <a:off x="294436" y="1691392"/>
                <a:ext cx="3544138" cy="330360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735"/>
              </a:p>
            </p:txBody>
          </p:sp>
          <p:sp>
            <p:nvSpPr>
              <p:cNvPr id="10" name="Round Same Side Corner Rectangle 9"/>
              <p:cNvSpPr/>
              <p:nvPr/>
            </p:nvSpPr>
            <p:spPr>
              <a:xfrm rot="10800000">
                <a:off x="294078" y="2023254"/>
                <a:ext cx="3544493" cy="1199101"/>
              </a:xfrm>
              <a:prstGeom prst="round2SameRect">
                <a:avLst>
                  <a:gd name="adj1" fmla="val 7073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735"/>
              </a:p>
            </p:txBody>
          </p:sp>
          <p:sp>
            <p:nvSpPr>
              <p:cNvPr id="13" name="Round Single Corner Rectangle 12"/>
              <p:cNvSpPr/>
              <p:nvPr/>
            </p:nvSpPr>
            <p:spPr>
              <a:xfrm>
                <a:off x="4092529" y="1694837"/>
                <a:ext cx="3544138" cy="330360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735"/>
              </a:p>
            </p:txBody>
          </p:sp>
          <p:sp>
            <p:nvSpPr>
              <p:cNvPr id="14" name="Round Same Side Corner Rectangle 13"/>
              <p:cNvSpPr/>
              <p:nvPr/>
            </p:nvSpPr>
            <p:spPr>
              <a:xfrm rot="10800000">
                <a:off x="4092171" y="2026699"/>
                <a:ext cx="3544493" cy="1199101"/>
              </a:xfrm>
              <a:prstGeom prst="round2SameRect">
                <a:avLst>
                  <a:gd name="adj1" fmla="val 7073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735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4436" y="1694837"/>
                <a:ext cx="200026" cy="328418"/>
              </a:xfrm>
              <a:prstGeom prst="rect">
                <a:avLst/>
              </a:prstGeom>
              <a:solidFill>
                <a:srgbClr val="F69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sz="694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092529" y="1698281"/>
                <a:ext cx="200026" cy="3284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5103" tIns="27552" rIns="55103" bIns="275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sz="694"/>
              </a:p>
            </p:txBody>
          </p:sp>
        </p:grpSp>
        <p:sp>
          <p:nvSpPr>
            <p:cNvPr id="11" name="Text Placeholder 4"/>
            <p:cNvSpPr txBox="1">
              <a:spLocks/>
            </p:cNvSpPr>
            <p:nvPr/>
          </p:nvSpPr>
          <p:spPr>
            <a:xfrm>
              <a:off x="509588" y="1898800"/>
              <a:ext cx="3328987" cy="320675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10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dirty="0"/>
                <a:t>Automated</a:t>
              </a:r>
            </a:p>
          </p:txBody>
        </p:sp>
        <p:sp>
          <p:nvSpPr>
            <p:cNvPr id="12" name="Text Placeholder 4"/>
            <p:cNvSpPr txBox="1">
              <a:spLocks/>
            </p:cNvSpPr>
            <p:nvPr/>
          </p:nvSpPr>
          <p:spPr>
            <a:xfrm>
              <a:off x="345281" y="2248045"/>
              <a:ext cx="3411141" cy="1214442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8783" indent="-218783">
                <a:lnSpc>
                  <a:spcPct val="10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Refers to automating releases using </a:t>
              </a:r>
              <a:r>
                <a:rPr lang="en-US" dirty="0" smtClean="0"/>
                <a:t>technology.</a:t>
              </a:r>
              <a:endParaRPr lang="en-US" dirty="0"/>
            </a:p>
            <a:p>
              <a:pPr marL="218783" indent="-218783">
                <a:lnSpc>
                  <a:spcPct val="10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Ensures repeatability and </a:t>
              </a:r>
              <a:r>
                <a:rPr lang="en-US" dirty="0" smtClean="0"/>
                <a:t>consistency.</a:t>
              </a:r>
              <a:endParaRPr lang="en-US" dirty="0"/>
            </a:p>
          </p:txBody>
        </p:sp>
        <p:sp>
          <p:nvSpPr>
            <p:cNvPr id="15" name="Text Placeholder 4"/>
            <p:cNvSpPr txBox="1">
              <a:spLocks/>
            </p:cNvSpPr>
            <p:nvPr/>
          </p:nvSpPr>
          <p:spPr>
            <a:xfrm>
              <a:off x="4307681" y="1902245"/>
              <a:ext cx="3328987" cy="320675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Manual </a:t>
              </a:r>
            </a:p>
          </p:txBody>
        </p:sp>
        <p:sp>
          <p:nvSpPr>
            <p:cNvPr id="16" name="Text Placeholder 4"/>
            <p:cNvSpPr txBox="1">
              <a:spLocks/>
            </p:cNvSpPr>
            <p:nvPr/>
          </p:nvSpPr>
          <p:spPr>
            <a:xfrm>
              <a:off x="4143374" y="2251490"/>
              <a:ext cx="3411141" cy="1214442"/>
            </a:xfrm>
            <a:prstGeom prst="rect">
              <a:avLst/>
            </a:prstGeom>
          </p:spPr>
          <p:txBody>
            <a:bodyPr/>
            <a:lstStyle>
              <a:lvl1pPr marL="0" indent="0" algn="l" defTabSz="571683" rtl="0" eaLnBrk="1" latinLnBrk="0" hangingPunct="1">
                <a:lnSpc>
                  <a:spcPct val="90000"/>
                </a:lnSpc>
                <a:spcBef>
                  <a:spcPts val="625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2876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4604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2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0445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6286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72128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7969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3811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29652" indent="-142921" algn="l" defTabSz="571683" rtl="0" eaLnBrk="1" latinLnBrk="0" hangingPunct="1">
                <a:lnSpc>
                  <a:spcPct val="90000"/>
                </a:lnSpc>
                <a:spcBef>
                  <a:spcPts val="313"/>
                </a:spcBef>
                <a:buFont typeface="Arial" panose="020B0604020202020204" pitchFamily="34" charset="0"/>
                <a:buChar char="•"/>
                <a:defRPr sz="11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8783" indent="-218783">
                <a:lnSpc>
                  <a:spcPct val="10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Refers to distributing a release </a:t>
              </a:r>
              <a:r>
                <a:rPr lang="en-US" dirty="0" smtClean="0"/>
                <a:t>manually.</a:t>
              </a:r>
              <a:endParaRPr lang="en-US" dirty="0"/>
            </a:p>
            <a:p>
              <a:pPr marL="218783" indent="-218783">
                <a:lnSpc>
                  <a:spcPct val="10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dirty="0"/>
                <a:t>Monitors and measures the impact of many repeated manual </a:t>
              </a:r>
              <a:r>
                <a:rPr lang="en-US" dirty="0" smtClean="0"/>
                <a:t>activities.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428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33" y="586616"/>
            <a:ext cx="7555110" cy="34083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The four phases in RDM are release and deployment planning, release build and test, deployment and review and close.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89226"/>
            <a:ext cx="6473952" cy="31432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RDM Phases</a:t>
            </a: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492994420"/>
              </p:ext>
            </p:extLst>
          </p:nvPr>
        </p:nvGraphicFramePr>
        <p:xfrm>
          <a:off x="281441" y="1240368"/>
          <a:ext cx="7395425" cy="813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327546" y="2163169"/>
            <a:ext cx="1576317" cy="1890215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46" y="2251881"/>
            <a:ext cx="1576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</a:t>
            </a:r>
            <a:r>
              <a:rPr lang="en-US" sz="1200" dirty="0"/>
              <a:t>phase starts with change management </a:t>
            </a:r>
            <a:r>
              <a:rPr lang="en-US" sz="1200" dirty="0" err="1"/>
              <a:t>authorisation</a:t>
            </a:r>
            <a:r>
              <a:rPr lang="en-US" sz="1200" dirty="0"/>
              <a:t> to plan a release and ends with change management </a:t>
            </a:r>
            <a:r>
              <a:rPr lang="en-US" sz="1200" dirty="0" err="1"/>
              <a:t>authorisation</a:t>
            </a:r>
            <a:r>
              <a:rPr lang="en-US" sz="1200" dirty="0"/>
              <a:t> to create the release.</a:t>
            </a:r>
          </a:p>
          <a:p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2165445" y="2163168"/>
            <a:ext cx="1576317" cy="1890215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65445" y="2231112"/>
            <a:ext cx="1576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phase starts </a:t>
            </a:r>
            <a:r>
              <a:rPr lang="en-US" sz="1200" dirty="0" smtClean="0"/>
              <a:t>and ends with </a:t>
            </a:r>
            <a:r>
              <a:rPr lang="en-US" sz="1200" dirty="0"/>
              <a:t>change management </a:t>
            </a:r>
            <a:r>
              <a:rPr lang="en-US" sz="1200" dirty="0" err="1"/>
              <a:t>authorisation</a:t>
            </a:r>
            <a:r>
              <a:rPr lang="en-US" sz="1200" dirty="0"/>
              <a:t> to build the release and </a:t>
            </a:r>
            <a:r>
              <a:rPr lang="en-US" sz="1200" dirty="0" smtClean="0"/>
              <a:t>ensure that the baseline </a:t>
            </a:r>
            <a:r>
              <a:rPr lang="en-US" sz="1200" dirty="0"/>
              <a:t>release package </a:t>
            </a:r>
            <a:r>
              <a:rPr lang="en-US" sz="1200" dirty="0" smtClean="0"/>
              <a:t>is checked </a:t>
            </a:r>
            <a:r>
              <a:rPr lang="en-US" sz="1200" dirty="0"/>
              <a:t>into the DML.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998251" y="2163167"/>
            <a:ext cx="1576317" cy="1890215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98251" y="2231111"/>
            <a:ext cx="1576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phase starts with change management </a:t>
            </a:r>
            <a:r>
              <a:rPr lang="en-US" sz="1200" dirty="0" err="1"/>
              <a:t>authorisation</a:t>
            </a:r>
            <a:r>
              <a:rPr lang="en-US" sz="1200" dirty="0"/>
              <a:t> to deploy the release </a:t>
            </a:r>
            <a:r>
              <a:rPr lang="en-US" sz="1200" dirty="0" smtClean="0"/>
              <a:t>to the </a:t>
            </a:r>
            <a:r>
              <a:rPr lang="en-US" sz="1200" dirty="0"/>
              <a:t>target </a:t>
            </a:r>
            <a:r>
              <a:rPr lang="en-US" sz="1200" dirty="0" smtClean="0"/>
              <a:t>environment, </a:t>
            </a:r>
            <a:r>
              <a:rPr lang="en-US" sz="1200" dirty="0"/>
              <a:t>and ends with handing </a:t>
            </a:r>
            <a:r>
              <a:rPr lang="en-US" sz="1200" dirty="0" smtClean="0"/>
              <a:t>it over </a:t>
            </a:r>
            <a:r>
              <a:rPr lang="en-US" sz="1200" dirty="0"/>
              <a:t>to the service operation </a:t>
            </a:r>
            <a:r>
              <a:rPr lang="en-US" sz="1200" dirty="0" smtClean="0"/>
              <a:t>function.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5831057" y="2162868"/>
            <a:ext cx="1576317" cy="1890215"/>
          </a:xfrm>
          <a:prstGeom prst="roundRect">
            <a:avLst>
              <a:gd name="adj" fmla="val 7008"/>
            </a:avLst>
          </a:prstGeom>
          <a:noFill/>
          <a:ln>
            <a:solidFill>
              <a:srgbClr val="F27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5447" y="2230813"/>
            <a:ext cx="1576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the last phase where experience and feedback are captured, performance targets and achievements are reviewed.</a:t>
            </a:r>
          </a:p>
        </p:txBody>
      </p:sp>
    </p:spTree>
    <p:extLst>
      <p:ext uri="{BB962C8B-B14F-4D97-AF65-F5344CB8AC3E}">
        <p14:creationId xmlns:p14="http://schemas.microsoft.com/office/powerpoint/2010/main" val="37078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281807" cy="4505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The image shows the four phases included in Release and Deployment Management. 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RDM </a:t>
            </a:r>
            <a:r>
              <a:rPr lang="en-US" sz="1600" dirty="0" smtClean="0">
                <a:latin typeface="Calibri (headings)"/>
              </a:rPr>
              <a:t>Phases (contd.)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93734" y="1103026"/>
            <a:ext cx="4521457" cy="2770441"/>
            <a:chOff x="1835619" y="1279366"/>
            <a:chExt cx="4521457" cy="2770441"/>
          </a:xfrm>
        </p:grpSpPr>
        <p:grpSp>
          <p:nvGrpSpPr>
            <p:cNvPr id="6" name="Group 5"/>
            <p:cNvGrpSpPr/>
            <p:nvPr/>
          </p:nvGrpSpPr>
          <p:grpSpPr>
            <a:xfrm>
              <a:off x="1835619" y="3313400"/>
              <a:ext cx="801236" cy="416959"/>
              <a:chOff x="1851092" y="1502211"/>
              <a:chExt cx="801236" cy="416959"/>
            </a:xfrm>
          </p:grpSpPr>
          <p:sp>
            <p:nvSpPr>
              <p:cNvPr id="36" name="Down Arrow 35"/>
              <p:cNvSpPr/>
              <p:nvPr/>
            </p:nvSpPr>
            <p:spPr>
              <a:xfrm>
                <a:off x="1851092" y="1509831"/>
                <a:ext cx="801236" cy="409339"/>
              </a:xfrm>
              <a:prstGeom prst="downArrow">
                <a:avLst>
                  <a:gd name="adj1" fmla="val 50000"/>
                  <a:gd name="adj2" fmla="val 48462"/>
                </a:avLst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 Placeholder 1"/>
              <p:cNvSpPr txBox="1">
                <a:spLocks/>
              </p:cNvSpPr>
              <p:nvPr/>
            </p:nvSpPr>
            <p:spPr>
              <a:xfrm>
                <a:off x="2003827" y="1502211"/>
                <a:ext cx="572301" cy="307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3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 err="1" smtClean="0">
                    <a:solidFill>
                      <a:schemeClr val="bg1"/>
                    </a:solidFill>
                  </a:rPr>
                  <a:t>Auth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72961" y="1509831"/>
              <a:ext cx="801236" cy="416959"/>
              <a:chOff x="1851092" y="1502211"/>
              <a:chExt cx="801236" cy="416959"/>
            </a:xfrm>
          </p:grpSpPr>
          <p:sp>
            <p:nvSpPr>
              <p:cNvPr id="34" name="Down Arrow 33"/>
              <p:cNvSpPr/>
              <p:nvPr/>
            </p:nvSpPr>
            <p:spPr>
              <a:xfrm>
                <a:off x="1851092" y="1509831"/>
                <a:ext cx="801236" cy="409339"/>
              </a:xfrm>
              <a:prstGeom prst="downArrow">
                <a:avLst>
                  <a:gd name="adj1" fmla="val 50000"/>
                  <a:gd name="adj2" fmla="val 48462"/>
                </a:avLst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 Placeholder 1"/>
              <p:cNvSpPr txBox="1">
                <a:spLocks/>
              </p:cNvSpPr>
              <p:nvPr/>
            </p:nvSpPr>
            <p:spPr>
              <a:xfrm>
                <a:off x="2003827" y="1502211"/>
                <a:ext cx="572301" cy="307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3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 err="1" smtClean="0">
                    <a:solidFill>
                      <a:schemeClr val="bg1"/>
                    </a:solidFill>
                  </a:rPr>
                  <a:t>Auth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51092" y="1502211"/>
              <a:ext cx="801236" cy="416959"/>
              <a:chOff x="1851092" y="1502211"/>
              <a:chExt cx="801236" cy="416959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1851092" y="1509831"/>
                <a:ext cx="801236" cy="409339"/>
              </a:xfrm>
              <a:prstGeom prst="downArrow">
                <a:avLst>
                  <a:gd name="adj1" fmla="val 50000"/>
                  <a:gd name="adj2" fmla="val 48462"/>
                </a:avLst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 Placeholder 1"/>
              <p:cNvSpPr txBox="1">
                <a:spLocks/>
              </p:cNvSpPr>
              <p:nvPr/>
            </p:nvSpPr>
            <p:spPr>
              <a:xfrm>
                <a:off x="2003827" y="1502211"/>
                <a:ext cx="572301" cy="307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3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 err="1" smtClean="0">
                    <a:solidFill>
                      <a:schemeClr val="bg1"/>
                    </a:solidFill>
                  </a:rPr>
                  <a:t>Auth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96795" y="1502211"/>
              <a:ext cx="801236" cy="416959"/>
              <a:chOff x="1851092" y="1502211"/>
              <a:chExt cx="801236" cy="416959"/>
            </a:xfrm>
          </p:grpSpPr>
          <p:sp>
            <p:nvSpPr>
              <p:cNvPr id="29" name="Down Arrow 28"/>
              <p:cNvSpPr/>
              <p:nvPr/>
            </p:nvSpPr>
            <p:spPr>
              <a:xfrm>
                <a:off x="1851092" y="1509831"/>
                <a:ext cx="801236" cy="409339"/>
              </a:xfrm>
              <a:prstGeom prst="downArrow">
                <a:avLst>
                  <a:gd name="adj1" fmla="val 50000"/>
                  <a:gd name="adj2" fmla="val 48462"/>
                </a:avLst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 Placeholder 1"/>
              <p:cNvSpPr txBox="1">
                <a:spLocks/>
              </p:cNvSpPr>
              <p:nvPr/>
            </p:nvSpPr>
            <p:spPr>
              <a:xfrm>
                <a:off x="2003827" y="1502211"/>
                <a:ext cx="572301" cy="307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3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 err="1" smtClean="0">
                    <a:solidFill>
                      <a:schemeClr val="bg1"/>
                    </a:solidFill>
                  </a:rPr>
                  <a:t>Auth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542497" y="1502211"/>
              <a:ext cx="801236" cy="416959"/>
              <a:chOff x="1851092" y="1502211"/>
              <a:chExt cx="801236" cy="416959"/>
            </a:xfrm>
          </p:grpSpPr>
          <p:sp>
            <p:nvSpPr>
              <p:cNvPr id="27" name="Down Arrow 26"/>
              <p:cNvSpPr/>
              <p:nvPr/>
            </p:nvSpPr>
            <p:spPr>
              <a:xfrm>
                <a:off x="1851092" y="1509831"/>
                <a:ext cx="801236" cy="409339"/>
              </a:xfrm>
              <a:prstGeom prst="downArrow">
                <a:avLst>
                  <a:gd name="adj1" fmla="val 50000"/>
                  <a:gd name="adj2" fmla="val 48462"/>
                </a:avLst>
              </a:prstGeom>
              <a:solidFill>
                <a:srgbClr val="666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 Placeholder 1"/>
              <p:cNvSpPr txBox="1">
                <a:spLocks/>
              </p:cNvSpPr>
              <p:nvPr/>
            </p:nvSpPr>
            <p:spPr>
              <a:xfrm>
                <a:off x="2003827" y="1502211"/>
                <a:ext cx="572301" cy="307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42921" indent="-142921" algn="l" defTabSz="571683" rtl="0" eaLnBrk="1" latinLnBrk="0" hangingPunct="1">
                  <a:lnSpc>
                    <a:spcPct val="100000"/>
                  </a:lnSpc>
                  <a:spcBef>
                    <a:spcPts val="625"/>
                  </a:spcBef>
                  <a:buFont typeface="Arial" panose="020B0604020202020204" pitchFamily="34" charset="0"/>
                  <a:buChar char="•"/>
                  <a:defRPr sz="13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2876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4604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445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6286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72128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57969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43811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29652" indent="-142921" algn="l" defTabSz="571683" rtl="0" eaLnBrk="1" latinLnBrk="0" hangingPunct="1">
                  <a:lnSpc>
                    <a:spcPct val="90000"/>
                  </a:lnSpc>
                  <a:spcBef>
                    <a:spcPts val="313"/>
                  </a:spcBef>
                  <a:buFont typeface="Arial" panose="020B0604020202020204" pitchFamily="34" charset="0"/>
                  <a:buChar char="•"/>
                  <a:defRPr sz="11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 err="1" smtClean="0">
                    <a:solidFill>
                      <a:schemeClr val="bg1"/>
                    </a:solidFill>
                  </a:rPr>
                  <a:t>Auth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1858878" y="1279366"/>
              <a:ext cx="4235150" cy="292994"/>
            </a:xfrm>
            <a:prstGeom prst="roundRect">
              <a:avLst>
                <a:gd name="adj" fmla="val 4100"/>
              </a:avLst>
            </a:prstGeom>
            <a:solidFill>
              <a:srgbClr val="FF7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Change Management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46893" y="2019439"/>
              <a:ext cx="807632" cy="551548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Authorize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Release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Planning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99375" y="2746402"/>
              <a:ext cx="898622" cy="204141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Deployment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 flipV="1">
              <a:off x="5596523" y="1563170"/>
              <a:ext cx="497505" cy="355999"/>
            </a:xfrm>
            <a:prstGeom prst="downArrow">
              <a:avLst>
                <a:gd name="adj1" fmla="val 50000"/>
                <a:gd name="adj2" fmla="val 48462"/>
              </a:avLst>
            </a:prstGeom>
            <a:solidFill>
              <a:srgbClr val="66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22426" y="2019439"/>
              <a:ext cx="760827" cy="551548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Authorize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Build and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Test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45918" y="2019439"/>
              <a:ext cx="807632" cy="551548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Authorize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Check-in to DML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764146" y="2022486"/>
              <a:ext cx="832104" cy="551548"/>
            </a:xfrm>
            <a:prstGeom prst="roundRect">
              <a:avLst>
                <a:gd name="adj" fmla="val 4100"/>
              </a:avLst>
            </a:prstGeom>
            <a:solidFill>
              <a:srgbClr val="FFB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Authorize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Deployment/Transfer/Treatment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40651" y="2717581"/>
              <a:ext cx="832524" cy="551548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Release and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Deployment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Planning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22427" y="2717581"/>
              <a:ext cx="760826" cy="551548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Release, Build and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645351" y="1570928"/>
              <a:ext cx="283310" cy="315241"/>
            </a:xfrm>
            <a:prstGeom prst="downArrow">
              <a:avLst>
                <a:gd name="adj1" fmla="val 50000"/>
                <a:gd name="adj2" fmla="val 48462"/>
              </a:avLst>
            </a:prstGeom>
            <a:solidFill>
              <a:srgbClr val="66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526097" y="1776789"/>
              <a:ext cx="283310" cy="315241"/>
            </a:xfrm>
            <a:prstGeom prst="downArrow">
              <a:avLst>
                <a:gd name="adj1" fmla="val 50000"/>
                <a:gd name="adj2" fmla="val 48462"/>
              </a:avLst>
            </a:prstGeom>
            <a:solidFill>
              <a:srgbClr val="66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99375" y="3008394"/>
              <a:ext cx="898622" cy="204141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Deployment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99375" y="3270386"/>
              <a:ext cx="898622" cy="204141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Transfer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599375" y="3532377"/>
              <a:ext cx="898622" cy="204141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Retirement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596250" y="2752614"/>
              <a:ext cx="760826" cy="551548"/>
            </a:xfrm>
            <a:prstGeom prst="roundRect">
              <a:avLst>
                <a:gd name="adj" fmla="val 4100"/>
              </a:avLst>
            </a:prstGeom>
            <a:solidFill>
              <a:srgbClr val="64B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Review and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Close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675070" y="3807663"/>
              <a:ext cx="2892665" cy="242144"/>
            </a:xfrm>
            <a:prstGeom prst="roundRect">
              <a:avLst>
                <a:gd name="adj" fmla="val 410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Management Authorization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2094352" y="3918315"/>
            <a:ext cx="33054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219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85696" y="809897"/>
            <a:ext cx="1358081" cy="737312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50" name="Rectangle 49"/>
          <p:cNvSpPr/>
          <p:nvPr/>
        </p:nvSpPr>
        <p:spPr>
          <a:xfrm>
            <a:off x="185696" y="3010989"/>
            <a:ext cx="1365405" cy="794255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Service </a:t>
            </a:r>
            <a:r>
              <a:rPr lang="en-US" sz="1600" dirty="0" smtClean="0">
                <a:latin typeface="Calibri (headings)"/>
              </a:rPr>
              <a:t>Transition—Scope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24" y="796200"/>
            <a:ext cx="7716632" cy="3025966"/>
            <a:chOff x="6924" y="796200"/>
            <a:chExt cx="7716632" cy="3025966"/>
          </a:xfrm>
        </p:grpSpPr>
        <p:sp>
          <p:nvSpPr>
            <p:cNvPr id="23" name="Rectangle 22"/>
            <p:cNvSpPr/>
            <p:nvPr/>
          </p:nvSpPr>
          <p:spPr>
            <a:xfrm>
              <a:off x="2473779" y="808128"/>
              <a:ext cx="5249777" cy="2185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400" dirty="0"/>
                <a:t>The scope of service transition includes: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the development and improvement of capabilities for the transition of new and modified services into supported environments. </a:t>
              </a:r>
            </a:p>
            <a:p>
              <a:pPr marL="228600" indent="-228600" defTabSz="550957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considering service retirement and transfer of services from one service provider to another.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85699" y="841263"/>
              <a:ext cx="1365405" cy="1486251"/>
              <a:chOff x="173973" y="1068660"/>
              <a:chExt cx="1231099" cy="1149286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73973" y="1616957"/>
                <a:ext cx="1228254" cy="600989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73976" y="1068660"/>
                <a:ext cx="1231096" cy="537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68446" y="796200"/>
              <a:ext cx="7555110" cy="3025966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29" y="898545"/>
              <a:ext cx="325479" cy="43490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344" y="1598768"/>
              <a:ext cx="517450" cy="450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56" y="2397057"/>
              <a:ext cx="186435" cy="38147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9" y="3219186"/>
              <a:ext cx="361680" cy="3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6924" y="1290467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848" y="1998893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892" y="2741228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129" y="3528245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Release Management—Example 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6225" y="509873"/>
            <a:ext cx="7230104" cy="557713"/>
            <a:chOff x="256888" y="1256879"/>
            <a:chExt cx="7501467" cy="578645"/>
          </a:xfrm>
        </p:grpSpPr>
        <p:sp>
          <p:nvSpPr>
            <p:cNvPr id="11" name="Rounded Rectangle 10"/>
            <p:cNvSpPr/>
            <p:nvPr/>
          </p:nvSpPr>
          <p:spPr>
            <a:xfrm>
              <a:off x="637526" y="1278728"/>
              <a:ext cx="7120829" cy="556796"/>
            </a:xfrm>
            <a:prstGeom prst="roundRect">
              <a:avLst/>
            </a:prstGeom>
            <a:noFill/>
            <a:ln w="12700">
              <a:solidFill>
                <a:srgbClr val="9CDA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2921" indent="-142921" defTabSz="564176">
                <a:spcBef>
                  <a:spcPts val="16"/>
                </a:spcBef>
              </a:pPr>
              <a:r>
                <a:rPr lang="en-US" sz="750" dirty="0">
                  <a:solidFill>
                    <a:schemeClr val="tx1"/>
                  </a:solidFill>
                </a:rPr>
                <a:t>       A small </a:t>
              </a:r>
              <a:r>
                <a:rPr lang="en-US" sz="750" dirty="0" err="1" smtClean="0">
                  <a:solidFill>
                    <a:schemeClr val="tx1"/>
                  </a:solidFill>
                </a:rPr>
                <a:t>organisation</a:t>
              </a:r>
              <a:r>
                <a:rPr lang="en-US" sz="750" dirty="0" smtClean="0">
                  <a:solidFill>
                    <a:schemeClr val="tx1"/>
                  </a:solidFill>
                </a:rPr>
                <a:t> </a:t>
              </a:r>
              <a:r>
                <a:rPr lang="en-US" sz="750" dirty="0">
                  <a:solidFill>
                    <a:schemeClr val="tx1"/>
                  </a:solidFill>
                </a:rPr>
                <a:t>has the following Configuration Items (CIs): 10 Windows and 2 email servers, 20 switches, 5 routers, 2 video conferencing units. The two email servers (server 1 and server 2) are the parents for the routers, namely, router 1 and router 2,  which are parents for all the switches. The remaining servers and routers are serving for a different service. There is a firmware upgrade requested by the server team on the server. The flowchart shows how release management is implemented.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56888" y="1256879"/>
              <a:ext cx="548640" cy="525344"/>
            </a:xfrm>
            <a:prstGeom prst="ellipse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4176"/>
              <a:r>
                <a:rPr lang="en-US" sz="2698" dirty="0">
                  <a:solidFill>
                    <a:prstClr val="white"/>
                  </a:solidFill>
                </a:rPr>
                <a:t>Q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97891" y="1133719"/>
            <a:ext cx="5650496" cy="2976208"/>
            <a:chOff x="307988" y="1813278"/>
            <a:chExt cx="9037446" cy="4760169"/>
          </a:xfrm>
        </p:grpSpPr>
        <p:grpSp>
          <p:nvGrpSpPr>
            <p:cNvPr id="13" name="Group 12"/>
            <p:cNvGrpSpPr/>
            <p:nvPr/>
          </p:nvGrpSpPr>
          <p:grpSpPr>
            <a:xfrm>
              <a:off x="1723744" y="2079410"/>
              <a:ext cx="7621690" cy="4473284"/>
              <a:chOff x="963335" y="1644095"/>
              <a:chExt cx="8011162" cy="490860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963335" y="1644095"/>
                <a:ext cx="948920" cy="937620"/>
              </a:xfrm>
              <a:prstGeom prst="ellipse">
                <a:avLst/>
              </a:prstGeom>
              <a:ln>
                <a:solidFill>
                  <a:srgbClr val="F69E66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CR is passed to release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274589" y="1852042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Release is logged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833811" y="2452685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Test environment prepared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833811" y="1842488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Release validates the inputs</a:t>
                </a:r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 flipH="1">
                <a:off x="4517321" y="2206031"/>
                <a:ext cx="1" cy="25977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3833811" y="3077145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Risk mitigation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839740" y="3700461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/>
                  <a:t>BI during release</a:t>
                </a: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4528755" y="3428281"/>
                <a:ext cx="1" cy="285750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3831114" y="4323777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Release calendar prepared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831339" y="4956236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Approval from Release Manager 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835066" y="5584579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/>
                  <a:t>Release communicated to clients 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831297" y="6196079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/>
                  <a:t>CHM verifies the release 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695996" y="2443160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500" dirty="0"/>
                  <a:t>Patched is tested in test environment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58181" y="2455468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Pass/fail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713282" y="3691926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All the email users will be affected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706731" y="3083373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500"/>
                  <a:t>Remotely hard reboot the server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58181" y="3074593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/>
                  <a:t>Compatible issues validated in test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75500" y="3692103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Release implemented after business hours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704656" y="4324675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/>
                  <a:t>Communicated to stakeholder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66874" y="4319942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Release calendar approved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704656" y="4953543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/>
                  <a:t>Approved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584609" y="4966783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Date </a:t>
                </a:r>
                <a:r>
                  <a:rPr lang="en-US" sz="500" dirty="0" err="1"/>
                  <a:t>finalised</a:t>
                </a:r>
                <a:r>
                  <a:rPr lang="en-US" sz="500" dirty="0"/>
                  <a:t> for release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704622" y="5615559"/>
                <a:ext cx="1389888" cy="356616"/>
              </a:xfrm>
              <a:prstGeom prst="rect">
                <a:avLst/>
              </a:prstGeom>
              <a:ln cmpd="sng"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/>
                  <a:t>Resources allocated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66874" y="5620833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Release implemented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713282" y="6187700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/>
                  <a:t>Release successful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75500" y="6187700"/>
                <a:ext cx="1389888" cy="356616"/>
              </a:xfrm>
              <a:prstGeom prst="rect">
                <a:avLst/>
              </a:prstGeom>
              <a:ln>
                <a:solidFill>
                  <a:srgbClr val="61B4D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/>
                  <a:t>CR is closed</a:t>
                </a:r>
              </a:p>
            </p:txBody>
          </p:sp>
          <p:cxnSp>
            <p:nvCxnSpPr>
              <p:cNvPr id="132" name="Straight Arrow Connector 131"/>
              <p:cNvCxnSpPr>
                <a:endCxn id="87" idx="1"/>
              </p:cNvCxnSpPr>
              <p:nvPr/>
            </p:nvCxnSpPr>
            <p:spPr>
              <a:xfrm flipV="1">
                <a:off x="1912257" y="2040502"/>
                <a:ext cx="362332" cy="3545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flipH="1">
                <a:off x="4521163" y="2823703"/>
                <a:ext cx="1" cy="25977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4528754" y="4047551"/>
                <a:ext cx="1" cy="285750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flipH="1">
                <a:off x="4534683" y="4672502"/>
                <a:ext cx="1" cy="285750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flipH="1">
                <a:off x="4534683" y="5306977"/>
                <a:ext cx="1" cy="285750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4534683" y="5926396"/>
                <a:ext cx="1" cy="285750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5216601" y="2615394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5240297" y="3280659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V="1">
                <a:off x="5231843" y="3877714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flipV="1">
                <a:off x="5217282" y="4510396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5223021" y="5142911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flipV="1">
                <a:off x="5217387" y="5777585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5223021" y="6374822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7085884" y="2614691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V="1">
                <a:off x="7094544" y="3280063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V="1">
                <a:off x="7102345" y="3891381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7084610" y="4508714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flipV="1">
                <a:off x="7102345" y="5123491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 flipV="1">
                <a:off x="7091914" y="5793515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 flipV="1">
                <a:off x="7091914" y="6364757"/>
                <a:ext cx="482264" cy="703"/>
              </a:xfrm>
              <a:prstGeom prst="straightConnector1">
                <a:avLst/>
              </a:prstGeom>
              <a:ln w="12700">
                <a:solidFill>
                  <a:srgbClr val="61B4D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307988" y="2259461"/>
              <a:ext cx="135331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/>
                <a:t>Release is raised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53795" y="1813278"/>
              <a:ext cx="1357226" cy="379101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/>
                <a:t>Logged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52103" y="1815943"/>
              <a:ext cx="135331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/>
                <a:t>Initial validation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940255" y="2800569"/>
              <a:ext cx="135331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/>
                <a:t>Testing 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57709" y="3378269"/>
              <a:ext cx="135331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/>
                <a:t>Risk management 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53795" y="3955070"/>
              <a:ext cx="135331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/>
                <a:t>Business impact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53795" y="4497958"/>
              <a:ext cx="135331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/>
                <a:t>Stakeholder communication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53795" y="5058214"/>
              <a:ext cx="135331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/>
                <a:t>Release </a:t>
              </a:r>
              <a:r>
                <a:rPr lang="en-US" sz="500" dirty="0" err="1"/>
                <a:t>finalisation</a:t>
              </a:r>
              <a:endParaRPr lang="en-US" sz="5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53795" y="5618470"/>
              <a:ext cx="135331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/>
                <a:t>Release implementation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71250" y="6189399"/>
              <a:ext cx="1353312" cy="384048"/>
            </a:xfrm>
            <a:prstGeom prst="rect">
              <a:avLst/>
            </a:prstGeom>
            <a:solidFill>
              <a:srgbClr val="9CDAEB"/>
            </a:solidFill>
            <a:ln>
              <a:solidFill>
                <a:srgbClr val="61B4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/>
                <a:t>Release verification and closure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5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281807" cy="33353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ability to deliver a quality service or complete a </a:t>
            </a:r>
            <a:r>
              <a:rPr lang="en-US" sz="1400" dirty="0" smtClean="0"/>
              <a:t>process depends on the </a:t>
            </a:r>
            <a:r>
              <a:rPr lang="en-US" sz="1400" dirty="0"/>
              <a:t>understanding of the situation, consequences and </a:t>
            </a:r>
            <a:r>
              <a:rPr lang="en-US" sz="1400" dirty="0" smtClean="0"/>
              <a:t>benefits, </a:t>
            </a:r>
            <a:r>
              <a:rPr lang="en-US" sz="1400" dirty="0"/>
              <a:t>which is collectively called the knowledge of that </a:t>
            </a:r>
            <a:r>
              <a:rPr lang="en-US" sz="1400" dirty="0" smtClean="0"/>
              <a:t>situation.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/>
              <a:t>Facts related to knowledge management: </a:t>
            </a:r>
            <a:endParaRPr lang="en-US" sz="1400" dirty="0"/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Knowledge management </a:t>
            </a:r>
            <a:r>
              <a:rPr lang="en-US" sz="1400" dirty="0"/>
              <a:t>provides support for the capture and effective publishing of </a:t>
            </a:r>
            <a:r>
              <a:rPr lang="en-US" sz="1400" dirty="0" smtClean="0"/>
              <a:t>knowledge of a situation in which a service is offered. </a:t>
            </a:r>
          </a:p>
          <a:p>
            <a:pPr marL="228600" indent="-228600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 smtClean="0"/>
              <a:t>The </a:t>
            </a:r>
            <a:r>
              <a:rPr lang="en-US" sz="1400" dirty="0"/>
              <a:t>quality and relevance of the knowledge rests on the accessibility, quality and continued relevance of the underpinning </a:t>
            </a:r>
            <a:r>
              <a:rPr lang="en-US" sz="1400" dirty="0" smtClean="0"/>
              <a:t>data available to the service staff. 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Introduction to Knowledge Management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130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Knowledge Management—Purpose</a:t>
            </a:r>
            <a:endParaRPr lang="en-US" sz="1600" dirty="0">
              <a:latin typeface="Calibri (headings)"/>
            </a:endParaRP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7281807" cy="33353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Knowledge management is significant within service transition phase because testing and validation data is gathered in this phase prior to release into the live environment.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0905" y="1363226"/>
            <a:ext cx="7408365" cy="2631752"/>
            <a:chOff x="307025" y="1248052"/>
            <a:chExt cx="7408365" cy="2631752"/>
          </a:xfrm>
        </p:grpSpPr>
        <p:grpSp>
          <p:nvGrpSpPr>
            <p:cNvPr id="18" name="Group 17"/>
            <p:cNvGrpSpPr/>
            <p:nvPr/>
          </p:nvGrpSpPr>
          <p:grpSpPr>
            <a:xfrm>
              <a:off x="307025" y="1248052"/>
              <a:ext cx="7408365" cy="2631752"/>
              <a:chOff x="307026" y="1344304"/>
              <a:chExt cx="7408365" cy="263175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77541" y="1975358"/>
                  <a:ext cx="1344363" cy="2092878"/>
                  <a:chOff x="173981" y="1801524"/>
                  <a:chExt cx="1212027" cy="1556792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173981" y="1801524"/>
                    <a:ext cx="1212027" cy="752875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73981" y="2555610"/>
                    <a:ext cx="1212027" cy="802706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679032" y="1257708"/>
              <a:ext cx="5036358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50957">
                <a:lnSpc>
                  <a:spcPct val="150000"/>
                </a:lnSpc>
                <a:spcBef>
                  <a:spcPts val="602"/>
                </a:spcBef>
                <a:buSzPct val="80000"/>
              </a:pPr>
              <a:r>
                <a:rPr lang="en-US" sz="1400" dirty="0"/>
                <a:t>The purpose of knowledge management is to:</a:t>
              </a:r>
            </a:p>
            <a:p>
              <a:pPr marL="228600" indent="-228600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share perspectives, ideas, experience and information; and </a:t>
              </a:r>
            </a:p>
            <a:p>
              <a:pPr marL="228600" indent="-228600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ensure that the information is available in the right place and at the right time.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9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Knowledge </a:t>
            </a:r>
            <a:r>
              <a:rPr lang="en-US" sz="1600" dirty="0" smtClean="0">
                <a:latin typeface="Calibri (headings)"/>
              </a:rPr>
              <a:t>Management—Objective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4836" y="806894"/>
            <a:ext cx="7408365" cy="2631752"/>
            <a:chOff x="234836" y="806894"/>
            <a:chExt cx="7408365" cy="2631752"/>
          </a:xfrm>
        </p:grpSpPr>
        <p:grpSp>
          <p:nvGrpSpPr>
            <p:cNvPr id="14" name="Group 13"/>
            <p:cNvGrpSpPr/>
            <p:nvPr/>
          </p:nvGrpSpPr>
          <p:grpSpPr>
            <a:xfrm>
              <a:off x="234836" y="806894"/>
              <a:ext cx="7408365" cy="2631752"/>
              <a:chOff x="307026" y="1344304"/>
              <a:chExt cx="7408365" cy="263175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7536" y="956780"/>
                  <a:ext cx="1351171" cy="3112066"/>
                  <a:chOff x="173976" y="1043853"/>
                  <a:chExt cx="1218165" cy="2314918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173982" y="2561677"/>
                    <a:ext cx="1212027" cy="797094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73976" y="1043853"/>
                    <a:ext cx="1218165" cy="754721"/>
                  </a:xfrm>
                  <a:prstGeom prst="rect">
                    <a:avLst/>
                  </a:prstGeom>
                  <a:solidFill>
                    <a:srgbClr val="61B4D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926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85399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8780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170798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4634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756197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488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341596" algn="l" defTabSz="585399" rtl="0" eaLnBrk="1" latinLnBrk="0" hangingPunct="1">
                      <a:defRPr sz="115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300" dirty="0"/>
                  </a:p>
                </p:txBody>
              </p:sp>
            </p:grpSp>
            <p:sp>
              <p:nvSpPr>
                <p:cNvPr id="22" name="Rounded Rectangle 21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586251" y="818185"/>
              <a:ext cx="5056950" cy="2262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50957">
                <a:lnSpc>
                  <a:spcPct val="150000"/>
                </a:lnSpc>
                <a:spcBef>
                  <a:spcPts val="602"/>
                </a:spcBef>
                <a:buSzPct val="80000"/>
              </a:pPr>
              <a:r>
                <a:rPr lang="en-US" sz="1400" dirty="0"/>
                <a:t>The </a:t>
              </a:r>
              <a:r>
                <a:rPr lang="en-US" sz="1400" dirty="0" smtClean="0"/>
                <a:t>objective </a:t>
              </a:r>
              <a:r>
                <a:rPr lang="en-US" sz="1400" dirty="0"/>
                <a:t>of knowledge management </a:t>
              </a:r>
              <a:r>
                <a:rPr lang="en-US" sz="1400" dirty="0" smtClean="0"/>
                <a:t>is </a:t>
              </a:r>
              <a:r>
                <a:rPr lang="en-US" sz="1400" dirty="0"/>
                <a:t>to:</a:t>
              </a:r>
            </a:p>
            <a:p>
              <a:pPr marL="228600" indent="-228600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improve the quality of management decision-making; </a:t>
              </a:r>
            </a:p>
            <a:p>
              <a:pPr marL="228600" indent="-228600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ensure that the right information is delivered to the appropriate place or person at the right time; and </a:t>
              </a:r>
            </a:p>
            <a:p>
              <a:pPr marL="228600" indent="-228600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maintain a SKMS that offers controlled access to information, knowledge and data.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1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02091" y="1652452"/>
            <a:ext cx="1302612" cy="888300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Knowledge </a:t>
            </a:r>
            <a:r>
              <a:rPr lang="en-US" sz="1600" dirty="0" smtClean="0">
                <a:latin typeface="Calibri (headings)"/>
              </a:rPr>
              <a:t>Management—Scope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4836" y="806894"/>
            <a:ext cx="7408365" cy="2631752"/>
            <a:chOff x="307026" y="1223989"/>
            <a:chExt cx="7408365" cy="2631752"/>
          </a:xfrm>
        </p:grpSpPr>
        <p:grpSp>
          <p:nvGrpSpPr>
            <p:cNvPr id="16" name="Group 15"/>
            <p:cNvGrpSpPr/>
            <p:nvPr/>
          </p:nvGrpSpPr>
          <p:grpSpPr>
            <a:xfrm>
              <a:off x="307026" y="1223989"/>
              <a:ext cx="7408365" cy="2631752"/>
              <a:chOff x="307026" y="1344304"/>
              <a:chExt cx="7408365" cy="263175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60976" y="1344304"/>
                <a:ext cx="7254415" cy="2631752"/>
                <a:chOff x="160279" y="943284"/>
                <a:chExt cx="7555735" cy="3145674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177536" y="956780"/>
                  <a:ext cx="1351171" cy="1014611"/>
                </a:xfrm>
                <a:prstGeom prst="rect">
                  <a:avLst/>
                </a:prstGeom>
                <a:solidFill>
                  <a:srgbClr val="61B4D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60279" y="943284"/>
                  <a:ext cx="7555735" cy="3145674"/>
                </a:xfrm>
                <a:prstGeom prst="roundRect">
                  <a:avLst>
                    <a:gd name="adj" fmla="val 740"/>
                  </a:avLst>
                </a:prstGeom>
                <a:noFill/>
                <a:ln>
                  <a:solidFill>
                    <a:srgbClr val="61B4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926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85399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8780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70798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4634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756197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488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341596" algn="l" defTabSz="585399" rtl="0" eaLnBrk="1" latinLnBrk="0" hangingPunct="1">
                    <a:defRPr sz="115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440" y="1099139"/>
                  <a:ext cx="307055" cy="470853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587" y="2141234"/>
                  <a:ext cx="468731" cy="46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311" y="3189034"/>
                  <a:ext cx="217650" cy="511083"/>
                </a:xfrm>
                <a:prstGeom prst="rect">
                  <a:avLst/>
                </a:prstGeom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307026" y="1889105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Purpose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0339" y="274604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Objective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7282" y="3658927"/>
                <a:ext cx="1490138" cy="24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Scope</a:t>
                </a:r>
                <a:endParaRPr lang="en-US" sz="120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658441" y="1235280"/>
              <a:ext cx="5056950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50957">
                <a:lnSpc>
                  <a:spcPct val="150000"/>
                </a:lnSpc>
                <a:spcBef>
                  <a:spcPts val="602"/>
                </a:spcBef>
                <a:buSzPct val="80000"/>
              </a:pPr>
              <a:r>
                <a:rPr lang="en-US" sz="1400" dirty="0"/>
                <a:t>The scope of knowledge management is to:</a:t>
              </a:r>
            </a:p>
            <a:p>
              <a:pPr marL="228600" indent="-228600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provide knowledge throughout the service lifecycle; and </a:t>
              </a:r>
            </a:p>
            <a:p>
              <a:pPr marL="228600" indent="-228600">
                <a:lnSpc>
                  <a:spcPct val="150000"/>
                </a:lnSpc>
                <a:spcBef>
                  <a:spcPts val="602"/>
                </a:spcBef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manage knowledge, information and data on </a:t>
              </a:r>
              <a:r>
                <a:rPr lang="en-US" sz="1400" dirty="0" smtClean="0"/>
                <a:t>identity </a:t>
              </a:r>
              <a:r>
                <a:rPr lang="en-US" sz="1400" dirty="0"/>
                <a:t>of stakeholders, available timescales or resources and so 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2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4162" y="642951"/>
            <a:ext cx="4633069" cy="32293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Data-Information-Knowledge-Wisdom (DIKW) is the heart of </a:t>
            </a:r>
            <a:r>
              <a:rPr lang="en-US" sz="1400" dirty="0" smtClean="0"/>
              <a:t>knowledge </a:t>
            </a:r>
            <a:r>
              <a:rPr lang="en-US" sz="1400" dirty="0"/>
              <a:t>management. Effective sharing of knowledge requires the development and maintenance of SKMS</a:t>
            </a:r>
            <a:r>
              <a:rPr lang="en-US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/>
              <a:t>Some facts related to DIKW are given below: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sz="1400" dirty="0" smtClean="0"/>
              <a:t>Data </a:t>
            </a:r>
            <a:r>
              <a:rPr lang="en-US" sz="1400" dirty="0"/>
              <a:t>is a set of discrete facts. </a:t>
            </a:r>
            <a:endParaRPr lang="en-US" sz="1400" dirty="0" smtClean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sz="1400" dirty="0"/>
              <a:t>Information requires applying meaning or relevance to the set of facts</a:t>
            </a:r>
            <a:r>
              <a:rPr lang="en-US" sz="1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89226"/>
            <a:ext cx="6473952" cy="31432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Data-Information-Knowledge-Wisdom </a:t>
            </a:r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772" y="1227134"/>
            <a:ext cx="2884741" cy="20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571999" y="3349361"/>
            <a:ext cx="35573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alibri" pitchFamily="34" charset="0"/>
              </a:rPr>
              <a:t>© Crown Copyright 2011. Reproduced under </a:t>
            </a:r>
            <a:r>
              <a:rPr lang="en-US" sz="900" dirty="0" err="1" smtClean="0">
                <a:latin typeface="Calibri" pitchFamily="34" charset="0"/>
              </a:rPr>
              <a:t>licence</a:t>
            </a:r>
            <a:r>
              <a:rPr lang="en-US" sz="900" dirty="0" smtClean="0">
                <a:latin typeface="Calibri" pitchFamily="34" charset="0"/>
              </a:rPr>
              <a:t> from AXELOS</a:t>
            </a:r>
            <a:r>
              <a:rPr lang="en-GB" sz="900" dirty="0" smtClean="0">
                <a:latin typeface="Calibri" pitchFamily="34" charset="0"/>
              </a:rPr>
              <a:t>.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716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4162" y="642950"/>
            <a:ext cx="7369528" cy="338313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SzPct val="80000"/>
              <a:buNone/>
            </a:pPr>
            <a:r>
              <a:rPr lang="en-US" sz="1400" dirty="0" smtClean="0"/>
              <a:t>Following are some more facts related to DIKW: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sz="1400" dirty="0" smtClean="0"/>
              <a:t>Knowledge </a:t>
            </a:r>
            <a:r>
              <a:rPr lang="en-US" sz="1400" dirty="0"/>
              <a:t>is composed of the experiences, ideas, insights and judgments from individuals. </a:t>
            </a:r>
            <a:endParaRPr lang="en-US" sz="1400" dirty="0" smtClean="0"/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r>
              <a:rPr lang="en-US" sz="1400" dirty="0" smtClean="0"/>
              <a:t>Wisdom </a:t>
            </a:r>
            <a:r>
              <a:rPr lang="en-US" sz="1400" dirty="0"/>
              <a:t>helps an </a:t>
            </a:r>
            <a:r>
              <a:rPr lang="en-US" sz="1400" dirty="0" err="1"/>
              <a:t>organisation</a:t>
            </a:r>
            <a:r>
              <a:rPr lang="en-US" sz="1400" dirty="0"/>
              <a:t> to direct its strategy and growth in competitive market spaces.</a:t>
            </a:r>
          </a:p>
          <a:p>
            <a:pPr marL="228600" indent="-228600">
              <a:lnSpc>
                <a:spcPct val="150000"/>
              </a:lnSpc>
              <a:buSzPct val="80000"/>
              <a:buFont typeface="Georgia" panose="02040502050405020303" pitchFamily="18" charset="0"/>
              <a:buChar char="●"/>
            </a:pPr>
            <a:endParaRPr lang="en-US" sz="1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89226"/>
            <a:ext cx="6473952" cy="314325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 (headings)"/>
              </a:rPr>
              <a:t>Data-Information-Knowledge-Wisdom (contd.) </a:t>
            </a:r>
            <a:endParaRPr lang="en-US" sz="16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2325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lnSpc>
                <a:spcPct val="150000"/>
              </a:lnSpc>
              <a:spcBef>
                <a:spcPts val="391"/>
              </a:spcBef>
              <a:buFont typeface="Georgia" panose="02040502050405020303" pitchFamily="18" charset="0"/>
              <a:buChar char="●"/>
            </a:pPr>
            <a:r>
              <a:rPr lang="en-US" sz="1400" dirty="0"/>
              <a:t>The purpose of </a:t>
            </a:r>
            <a:r>
              <a:rPr lang="en-US" sz="1400" dirty="0" smtClean="0"/>
              <a:t>the transition</a:t>
            </a:r>
            <a:r>
              <a:rPr lang="en-US" sz="1400" dirty="0"/>
              <a:t>, planning and support process is to provide overall planning for service transitions.</a:t>
            </a:r>
          </a:p>
          <a:p>
            <a:pPr marL="228600" indent="-228600" defTabSz="881249">
              <a:lnSpc>
                <a:spcPct val="150000"/>
              </a:lnSpc>
              <a:spcBef>
                <a:spcPts val="391"/>
              </a:spcBef>
              <a:buFont typeface="Georgia" panose="02040502050405020303" pitchFamily="18" charset="0"/>
              <a:buChar char="●"/>
              <a:defRPr/>
            </a:pPr>
            <a:r>
              <a:rPr lang="en-US" sz="1400" dirty="0"/>
              <a:t>Change management covers changes to </a:t>
            </a:r>
            <a:r>
              <a:rPr lang="en-US" sz="1400" dirty="0" err="1"/>
              <a:t>baselined</a:t>
            </a:r>
            <a:r>
              <a:rPr lang="en-US" sz="1400" dirty="0"/>
              <a:t> service assets and configuration items across the service lifecycle</a:t>
            </a:r>
            <a:r>
              <a:rPr lang="en-US" sz="1400" dirty="0" smtClean="0"/>
              <a:t>.</a:t>
            </a:r>
          </a:p>
          <a:p>
            <a:pPr marL="228600" indent="-228600" defTabSz="881249">
              <a:lnSpc>
                <a:spcPct val="150000"/>
              </a:lnSpc>
              <a:spcBef>
                <a:spcPts val="391"/>
              </a:spcBef>
              <a:buFont typeface="Georgia" panose="02040502050405020303" pitchFamily="18" charset="0"/>
              <a:buChar char="●"/>
              <a:defRPr/>
            </a:pPr>
            <a:r>
              <a:rPr lang="en-US" sz="1400" dirty="0"/>
              <a:t>Service </a:t>
            </a:r>
            <a:r>
              <a:rPr lang="en-US" sz="1400" dirty="0" smtClean="0"/>
              <a:t>Asset and Configuration Management provides </a:t>
            </a:r>
            <a:r>
              <a:rPr lang="en-US" sz="1400" dirty="0"/>
              <a:t>the information required to manage CIs and assets across the service lifecycle. </a:t>
            </a:r>
          </a:p>
          <a:p>
            <a:pPr marL="228600" indent="-228600" defTabSz="550957">
              <a:lnSpc>
                <a:spcPct val="150000"/>
              </a:lnSpc>
              <a:spcBef>
                <a:spcPts val="391"/>
              </a:spcBef>
              <a:buFont typeface="Georgia" panose="02040502050405020303" pitchFamily="18" charset="0"/>
              <a:buChar char="●"/>
            </a:pPr>
            <a:r>
              <a:rPr lang="en-US" sz="1400" dirty="0"/>
              <a:t>The purpose of RDM is to plan, schedule and control the build, test and deployment of releases.</a:t>
            </a:r>
          </a:p>
          <a:p>
            <a:pPr marL="228600" indent="-228600">
              <a:lnSpc>
                <a:spcPct val="150000"/>
              </a:lnSpc>
              <a:spcBef>
                <a:spcPts val="391"/>
              </a:spcBef>
              <a:buFont typeface="Georgia" panose="02040502050405020303" pitchFamily="18" charset="0"/>
              <a:buChar char="●"/>
            </a:pPr>
            <a:r>
              <a:rPr lang="en-US" sz="1400" dirty="0"/>
              <a:t>Knowledge management ensures that the information is available in the right place and at the right time.</a:t>
            </a:r>
          </a:p>
          <a:p>
            <a:pPr defTabSz="550957">
              <a:lnSpc>
                <a:spcPct val="150000"/>
              </a:lnSpc>
              <a:spcBef>
                <a:spcPts val="602"/>
              </a:spcBef>
            </a:pPr>
            <a:endParaRPr lang="en-US" sz="1500" dirty="0"/>
          </a:p>
          <a:p>
            <a:pPr defTabSz="881249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endParaRPr lang="en-US" sz="1500" dirty="0"/>
          </a:p>
          <a:p>
            <a:pPr defTabSz="881249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endParaRPr lang="en-US" dirty="0" smtClean="0"/>
          </a:p>
          <a:p>
            <a:pPr defTabSz="881249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en-US" b="1" dirty="0"/>
          </a:p>
          <a:p>
            <a:pPr defTabSz="881249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Here is a quick recap of what we have </a:t>
            </a:r>
            <a:r>
              <a:rPr lang="en-US" sz="1400" dirty="0" smtClean="0"/>
              <a:t>learnt </a:t>
            </a:r>
            <a:r>
              <a:rPr lang="en-US" sz="1400" dirty="0"/>
              <a:t>in this lesson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Summary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71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 txBox="1">
            <a:spLocks/>
          </p:cNvSpPr>
          <p:nvPr/>
        </p:nvSpPr>
        <p:spPr>
          <a:xfrm>
            <a:off x="724844" y="3239195"/>
            <a:ext cx="3276653" cy="37280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571683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2128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969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811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9652" indent="-142921" algn="l" defTabSz="571683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64" dirty="0"/>
          </a:p>
        </p:txBody>
      </p:sp>
    </p:spTree>
    <p:extLst>
      <p:ext uri="{BB962C8B-B14F-4D97-AF65-F5344CB8AC3E}">
        <p14:creationId xmlns:p14="http://schemas.microsoft.com/office/powerpoint/2010/main" val="174688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 dirty="0">
                <a:latin typeface="+mn-lt"/>
              </a:rPr>
              <a:t>Which of the following statements about a standard change is </a:t>
            </a:r>
            <a:r>
              <a:rPr lang="en-US" sz="1400" dirty="0" smtClean="0">
                <a:latin typeface="+mn-lt"/>
              </a:rPr>
              <a:t>incorrect</a:t>
            </a:r>
            <a:r>
              <a:rPr lang="en-US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GB" sz="1400" dirty="0">
                <a:cs typeface="Arial" pitchFamily="34" charset="0"/>
              </a:rPr>
              <a:t>Standard changes are pre-authorised </a:t>
            </a:r>
            <a:r>
              <a:rPr lang="en-GB" sz="1400" dirty="0" smtClean="0">
                <a:cs typeface="Arial" pitchFamily="34" charset="0"/>
              </a:rPr>
              <a:t>changes</a:t>
            </a:r>
            <a:endParaRPr lang="en-GB" sz="1400" dirty="0"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GB" sz="1400" dirty="0">
                <a:cs typeface="Arial" pitchFamily="34" charset="0"/>
              </a:rPr>
              <a:t>Standard changes are authorised by </a:t>
            </a:r>
            <a:r>
              <a:rPr lang="en-GB" sz="1400" dirty="0" smtClean="0">
                <a:cs typeface="Arial" pitchFamily="34" charset="0"/>
              </a:rPr>
              <a:t>E-CAB</a:t>
            </a:r>
            <a:endParaRPr lang="en-GB" sz="1400" dirty="0"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GB" sz="1400" dirty="0">
                <a:cs typeface="Arial" pitchFamily="34" charset="0"/>
              </a:rPr>
              <a:t>Standard changes </a:t>
            </a:r>
            <a:r>
              <a:rPr lang="en-GB" sz="1400" dirty="0" smtClean="0">
                <a:cs typeface="Arial" pitchFamily="34" charset="0"/>
              </a:rPr>
              <a:t>are </a:t>
            </a:r>
            <a:r>
              <a:rPr lang="en-GB" sz="1400" dirty="0">
                <a:cs typeface="Arial" pitchFamily="34" charset="0"/>
              </a:rPr>
              <a:t>well known, documented and proven</a:t>
            </a:r>
          </a:p>
          <a:p>
            <a:endParaRPr lang="en-US" sz="1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A standard change is a </a:t>
            </a:r>
            <a:r>
              <a:rPr lang="en-US" sz="1400" dirty="0" smtClean="0"/>
              <a:t>low-risk change</a:t>
            </a:r>
            <a:endParaRPr lang="en-US" sz="140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391356" y="783786"/>
            <a:ext cx="569913" cy="25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85696" y="809897"/>
            <a:ext cx="1358081" cy="737312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48" name="Rectangle 47"/>
          <p:cNvSpPr/>
          <p:nvPr/>
        </p:nvSpPr>
        <p:spPr>
          <a:xfrm>
            <a:off x="185700" y="2246789"/>
            <a:ext cx="1365401" cy="777196"/>
          </a:xfrm>
          <a:prstGeom prst="rect">
            <a:avLst/>
          </a:prstGeom>
          <a:solidFill>
            <a:srgbClr val="61B4D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926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85399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780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70798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Service </a:t>
            </a:r>
            <a:r>
              <a:rPr lang="en-US" sz="1600" dirty="0" smtClean="0">
                <a:latin typeface="Calibri (headings)"/>
              </a:rPr>
              <a:t>Transition—Value for Business</a:t>
            </a:r>
            <a:endParaRPr lang="en-US" sz="1600" dirty="0">
              <a:latin typeface="Calibri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924" y="796200"/>
            <a:ext cx="7716632" cy="3025966"/>
            <a:chOff x="6924" y="796200"/>
            <a:chExt cx="7716632" cy="3025966"/>
          </a:xfrm>
        </p:grpSpPr>
        <p:sp>
          <p:nvSpPr>
            <p:cNvPr id="23" name="Rectangle 22"/>
            <p:cNvSpPr/>
            <p:nvPr/>
          </p:nvSpPr>
          <p:spPr>
            <a:xfrm>
              <a:off x="2473779" y="808128"/>
              <a:ext cx="5249777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80000"/>
              </a:pPr>
              <a:r>
                <a:rPr lang="en-US" sz="1400" dirty="0"/>
                <a:t>Service transition offers the following values to a business:</a:t>
              </a:r>
            </a:p>
            <a:p>
              <a:pPr marL="22860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The business develops the capacity to respond quickly and adequately to changes in the market.</a:t>
              </a:r>
            </a:p>
            <a:p>
              <a:pPr marL="22860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The changes in the business are well-managed.</a:t>
              </a:r>
            </a:p>
            <a:p>
              <a:pPr marL="22860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The business experiences more successful changes and releases.</a:t>
              </a:r>
            </a:p>
            <a:p>
              <a:pPr marL="22860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There is better compliance of business and governing rules.</a:t>
              </a:r>
            </a:p>
            <a:p>
              <a:pPr marL="22860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There is less deviation between planned budgets and actual costs.</a:t>
              </a:r>
            </a:p>
            <a:p>
              <a:pPr marL="228600" indent="-228600">
                <a:lnSpc>
                  <a:spcPct val="150000"/>
                </a:lnSpc>
                <a:buSzPct val="80000"/>
                <a:buFont typeface="Calibri" panose="020F0502020204030204" pitchFamily="34" charset="0"/>
                <a:buChar char="●"/>
              </a:pPr>
              <a:r>
                <a:rPr lang="en-US" sz="1400" dirty="0"/>
                <a:t>The business has better insight on risks.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85699" y="841263"/>
              <a:ext cx="1365405" cy="1486251"/>
              <a:chOff x="173973" y="1068660"/>
              <a:chExt cx="1231099" cy="114928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73973" y="1616957"/>
                <a:ext cx="1231096" cy="600989"/>
              </a:xfrm>
              <a:prstGeom prst="rect">
                <a:avLst/>
              </a:prstGeom>
              <a:solidFill>
                <a:srgbClr val="61B4D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976" y="1068660"/>
                <a:ext cx="1231096" cy="537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926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585399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8780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170798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4634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756197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0488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341596" algn="l" defTabSz="585399" rtl="0" eaLnBrk="1" latinLnBrk="0" hangingPunct="1">
                  <a:defRPr sz="115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68446" y="796200"/>
              <a:ext cx="7555110" cy="3025966"/>
            </a:xfrm>
            <a:prstGeom prst="roundRect">
              <a:avLst>
                <a:gd name="adj" fmla="val 740"/>
              </a:avLst>
            </a:prstGeom>
            <a:noFill/>
            <a:ln>
              <a:solidFill>
                <a:srgbClr val="61B4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926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85399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8780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170798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4634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756197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0488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341596" algn="l" defTabSz="585399" rtl="0" eaLnBrk="1" latinLnBrk="0" hangingPunct="1">
                <a:defRPr sz="11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29" y="898545"/>
              <a:ext cx="325479" cy="43490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344" y="1598768"/>
              <a:ext cx="517450" cy="450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56" y="2397057"/>
              <a:ext cx="186435" cy="38147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9" y="3219186"/>
              <a:ext cx="361680" cy="3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6924" y="1290467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Purpose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848" y="1998893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Objective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892" y="2741228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Scope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129" y="3528245"/>
              <a:ext cx="155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Value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5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Which of the following statements about a standard change is incorrect?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GB" sz="1400" dirty="0">
                <a:cs typeface="Arial" pitchFamily="34" charset="0"/>
              </a:rPr>
              <a:t>Standard changes are pre-authorised </a:t>
            </a:r>
            <a:r>
              <a:rPr lang="en-GB" sz="1400" dirty="0" smtClean="0">
                <a:cs typeface="Arial" pitchFamily="34" charset="0"/>
              </a:rPr>
              <a:t>changes</a:t>
            </a:r>
            <a:endParaRPr lang="en-GB" sz="1400" dirty="0"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GB" sz="1400" dirty="0">
                <a:cs typeface="Arial" pitchFamily="34" charset="0"/>
              </a:rPr>
              <a:t>Standard changes are authorised by </a:t>
            </a:r>
            <a:r>
              <a:rPr lang="en-GB" sz="1400" dirty="0" smtClean="0">
                <a:cs typeface="Arial" pitchFamily="34" charset="0"/>
              </a:rPr>
              <a:t>E-CAB</a:t>
            </a:r>
            <a:endParaRPr lang="en-GB" sz="1400" dirty="0"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GB" sz="1400" dirty="0">
                <a:cs typeface="Arial" pitchFamily="34" charset="0"/>
              </a:rPr>
              <a:t>Standard changes </a:t>
            </a:r>
            <a:r>
              <a:rPr lang="en-GB" sz="1400" dirty="0" smtClean="0">
                <a:cs typeface="Arial" pitchFamily="34" charset="0"/>
              </a:rPr>
              <a:t>are </a:t>
            </a:r>
            <a:r>
              <a:rPr lang="en-GB" sz="1400" dirty="0">
                <a:cs typeface="Arial" pitchFamily="34" charset="0"/>
              </a:rPr>
              <a:t>well known, documented and </a:t>
            </a:r>
            <a:r>
              <a:rPr lang="en-GB" sz="1400" dirty="0" smtClean="0">
                <a:cs typeface="Arial" pitchFamily="34" charset="0"/>
              </a:rPr>
              <a:t>proven</a:t>
            </a:r>
            <a:endParaRPr lang="en-GB" sz="1400" dirty="0"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A standard change is a </a:t>
            </a:r>
            <a:r>
              <a:rPr lang="en-US" sz="1400" dirty="0" smtClean="0"/>
              <a:t>low-risk change</a:t>
            </a:r>
            <a:endParaRPr lang="en-US" sz="1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Answer: c.</a:t>
            </a:r>
            <a:endParaRPr lang="en-US" sz="14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Explanation</a:t>
            </a:r>
            <a:r>
              <a:rPr lang="en-US" sz="1400" dirty="0"/>
              <a:t>: Emergency changes are </a:t>
            </a:r>
            <a:r>
              <a:rPr lang="en-US" sz="1400" dirty="0" err="1"/>
              <a:t>authorised</a:t>
            </a:r>
            <a:r>
              <a:rPr lang="en-US" sz="1400" dirty="0"/>
              <a:t> by E-CAB.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391356" y="783786"/>
            <a:ext cx="569913" cy="25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205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Which of the following </a:t>
            </a:r>
            <a:r>
              <a:rPr lang="en-US" sz="1400" dirty="0" smtClean="0">
                <a:latin typeface="+mn-lt"/>
              </a:rPr>
              <a:t>statements about the relationship between CMS and SKMS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is correct?</a:t>
            </a:r>
            <a:endParaRPr lang="en-US" sz="14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The CMS is a part of the SKMS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There is no relationship between the CMS and SKMS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The CMS and the SKMS are the same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The SKMS is a part of the CMS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135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Which of the following statements about the relationship between CMS and SKMS is correct?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The CMS is a part of the SKMS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There is no relationship between the CMS and SKMS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The CMS and the SKMS are the same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The SKMS is a part of the CMS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400" dirty="0"/>
              <a:t>Answer: b.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ea typeface="Verdana" pitchFamily="34" charset="0"/>
                <a:cs typeface="Calibri" pitchFamily="34" charset="0"/>
              </a:rPr>
              <a:t>Explanation: CIs are part of CMDB, CMDB is part of CMS and CMS is part of SKMS.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88446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1400" dirty="0">
                <a:latin typeface="+mn-lt"/>
                <a:cs typeface="Arial" pitchFamily="34" charset="0"/>
              </a:rPr>
              <a:t>Which of the following is an activity of SACM?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Specify the relevant attributes of CI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Implement ITIL</a:t>
            </a:r>
            <a:r>
              <a:rPr lang="en-GB" sz="1400" baseline="30000" dirty="0">
                <a:cs typeface="Arial" pitchFamily="34" charset="0"/>
              </a:rPr>
              <a:t>®</a:t>
            </a:r>
            <a:r>
              <a:rPr lang="en-GB" sz="1400" dirty="0">
                <a:cs typeface="Arial" pitchFamily="34" charset="0"/>
              </a:rPr>
              <a:t> across the organisation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Design service models to justify ITIL</a:t>
            </a:r>
            <a:r>
              <a:rPr lang="en-GB" sz="1400" baseline="30000" dirty="0">
                <a:cs typeface="Arial" pitchFamily="34" charset="0"/>
              </a:rPr>
              <a:t>®</a:t>
            </a:r>
            <a:r>
              <a:rPr lang="en-GB" sz="1400" dirty="0">
                <a:cs typeface="Arial" pitchFamily="34" charset="0"/>
              </a:rPr>
              <a:t> implementations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Account for all the financial assets of an organisation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844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1400" dirty="0">
                <a:latin typeface="+mn-lt"/>
                <a:cs typeface="Arial" pitchFamily="34" charset="0"/>
              </a:rPr>
              <a:t>Which of the following is an activity of SACM?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Specify the relevant attributes of CI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Implement ITIL</a:t>
            </a:r>
            <a:r>
              <a:rPr lang="en-GB" sz="1400" baseline="30000" dirty="0">
                <a:cs typeface="Arial" pitchFamily="34" charset="0"/>
              </a:rPr>
              <a:t>®</a:t>
            </a:r>
            <a:r>
              <a:rPr lang="en-GB" sz="1400" dirty="0">
                <a:cs typeface="Arial" pitchFamily="34" charset="0"/>
              </a:rPr>
              <a:t> across the organisation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Design service models to justify ITIL</a:t>
            </a:r>
            <a:r>
              <a:rPr lang="en-GB" sz="1400" baseline="30000" dirty="0">
                <a:cs typeface="Arial" pitchFamily="34" charset="0"/>
              </a:rPr>
              <a:t>®</a:t>
            </a:r>
            <a:r>
              <a:rPr lang="en-GB" sz="1400" dirty="0">
                <a:cs typeface="Arial" pitchFamily="34" charset="0"/>
              </a:rPr>
              <a:t> implementations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Account for all the financial assets of an organisation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400" dirty="0"/>
              <a:t>Answer: b.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ea typeface="Verdana" pitchFamily="34" charset="0"/>
                <a:cs typeface="Calibri" pitchFamily="34" charset="0"/>
              </a:rPr>
              <a:t>Explanation: Service </a:t>
            </a:r>
            <a:r>
              <a:rPr lang="en-US" sz="1400" dirty="0" smtClean="0">
                <a:ea typeface="Verdana" pitchFamily="34" charset="0"/>
                <a:cs typeface="Calibri" pitchFamily="34" charset="0"/>
              </a:rPr>
              <a:t>Asset and Configuration Management process </a:t>
            </a:r>
            <a:r>
              <a:rPr lang="en-US" sz="1400" dirty="0">
                <a:ea typeface="Verdana" pitchFamily="34" charset="0"/>
                <a:cs typeface="Calibri" pitchFamily="34" charset="0"/>
              </a:rPr>
              <a:t>includes and maintains the configuration items (CIs) which are relevant to IT </a:t>
            </a:r>
            <a:r>
              <a:rPr lang="en-US" sz="1400" dirty="0" smtClean="0">
                <a:ea typeface="Verdana" pitchFamily="34" charset="0"/>
                <a:cs typeface="Calibri" pitchFamily="34" charset="0"/>
              </a:rPr>
              <a:t>service.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76351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1400" dirty="0" smtClean="0">
                <a:latin typeface="+mn-lt"/>
                <a:cs typeface="Arial" pitchFamily="34" charset="0"/>
              </a:rPr>
              <a:t>Service </a:t>
            </a:r>
            <a:r>
              <a:rPr lang="en-GB" sz="1400" dirty="0">
                <a:latin typeface="+mn-lt"/>
                <a:cs typeface="Arial" pitchFamily="34" charset="0"/>
              </a:rPr>
              <a:t>transition </a:t>
            </a:r>
            <a:r>
              <a:rPr lang="en-GB" sz="1400" dirty="0" smtClean="0">
                <a:latin typeface="+mn-lt"/>
                <a:cs typeface="Arial" pitchFamily="34" charset="0"/>
              </a:rPr>
              <a:t>provides </a:t>
            </a:r>
            <a:r>
              <a:rPr lang="en-GB" sz="1400" dirty="0">
                <a:latin typeface="+mn-lt"/>
                <a:cs typeface="Arial" pitchFamily="34" charset="0"/>
              </a:rPr>
              <a:t>guidance </a:t>
            </a:r>
            <a:r>
              <a:rPr lang="en-GB" sz="1400" dirty="0" smtClean="0">
                <a:latin typeface="+mn-lt"/>
                <a:cs typeface="Arial" pitchFamily="34" charset="0"/>
              </a:rPr>
              <a:t>on __________.</a:t>
            </a:r>
            <a:endParaRPr lang="en-GB" sz="1400" dirty="0">
              <a:latin typeface="+mn-lt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lvl="0"/>
            <a:r>
              <a:rPr lang="en-US" sz="1400" dirty="0" smtClean="0"/>
              <a:t>Controlling </a:t>
            </a:r>
            <a:r>
              <a:rPr lang="en-US" sz="1400" dirty="0"/>
              <a:t>the lifecycle of all </a:t>
            </a:r>
            <a:r>
              <a:rPr lang="en-US" sz="1400" dirty="0" smtClean="0"/>
              <a:t>changes</a:t>
            </a:r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400" dirty="0" smtClean="0">
                <a:cs typeface="Arial" pitchFamily="34" charset="0"/>
              </a:rPr>
              <a:t>Releasing </a:t>
            </a:r>
            <a:r>
              <a:rPr lang="en-US" sz="1400" dirty="0">
                <a:cs typeface="Arial" pitchFamily="34" charset="0"/>
              </a:rPr>
              <a:t>and </a:t>
            </a:r>
            <a:r>
              <a:rPr lang="en-US" sz="1400" dirty="0" smtClean="0">
                <a:cs typeface="Arial" pitchFamily="34" charset="0"/>
              </a:rPr>
              <a:t>deploying </a:t>
            </a:r>
            <a:r>
              <a:rPr lang="en-US" sz="1400" dirty="0">
                <a:cs typeface="Arial" pitchFamily="34" charset="0"/>
              </a:rPr>
              <a:t>the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 smtClean="0">
                <a:cs typeface="Arial" pitchFamily="34" charset="0"/>
              </a:rPr>
              <a:t>Designing service models</a:t>
            </a:r>
            <a:endParaRPr lang="en-GB" sz="1400" dirty="0"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400" dirty="0">
                <a:cs typeface="Arial" pitchFamily="34" charset="0"/>
              </a:rPr>
              <a:t>Moving new and changed services to production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27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lvl="0"/>
            <a:r>
              <a:rPr lang="en-US" sz="1400" dirty="0" smtClean="0"/>
              <a:t>Controlling </a:t>
            </a:r>
            <a:r>
              <a:rPr lang="en-US" sz="1400" dirty="0"/>
              <a:t>the lifecycle of all changes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400" dirty="0" smtClean="0">
                <a:cs typeface="Arial" pitchFamily="34" charset="0"/>
              </a:rPr>
              <a:t>Releasing </a:t>
            </a:r>
            <a:r>
              <a:rPr lang="en-US" sz="1400" dirty="0">
                <a:cs typeface="Arial" pitchFamily="34" charset="0"/>
              </a:rPr>
              <a:t>and deploying the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 smtClean="0">
                <a:cs typeface="Arial" pitchFamily="34" charset="0"/>
              </a:rPr>
              <a:t>Designing </a:t>
            </a:r>
            <a:r>
              <a:rPr lang="en-GB" sz="1400" dirty="0">
                <a:cs typeface="Arial" pitchFamily="34" charset="0"/>
              </a:rPr>
              <a:t>service </a:t>
            </a:r>
            <a:r>
              <a:rPr lang="en-GB" sz="1400" dirty="0" smtClean="0">
                <a:cs typeface="Arial" pitchFamily="34" charset="0"/>
              </a:rPr>
              <a:t>models</a:t>
            </a:r>
            <a:endParaRPr lang="en-GB" sz="1400" dirty="0"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400" dirty="0">
                <a:cs typeface="Arial" pitchFamily="34" charset="0"/>
              </a:rPr>
              <a:t>Moving new and changed services to production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400" dirty="0"/>
              <a:t>Answer: </a:t>
            </a:r>
            <a:r>
              <a:rPr lang="en-US" sz="1400" dirty="0" smtClean="0"/>
              <a:t>a.</a:t>
            </a:r>
            <a:endParaRPr lang="en-US" sz="1400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1400" dirty="0">
                <a:ea typeface="Verdana" pitchFamily="34" charset="0"/>
                <a:cs typeface="Calibri" pitchFamily="34" charset="0"/>
              </a:rPr>
              <a:t>Explanation: </a:t>
            </a:r>
            <a:r>
              <a:rPr lang="en-GB" sz="1400" dirty="0">
                <a:cs typeface="Arial" pitchFamily="34" charset="0"/>
              </a:rPr>
              <a:t>Service transition </a:t>
            </a:r>
            <a:r>
              <a:rPr lang="en-GB" sz="1400" dirty="0" smtClean="0">
                <a:cs typeface="Arial" pitchFamily="34" charset="0"/>
              </a:rPr>
              <a:t>provides </a:t>
            </a:r>
            <a:r>
              <a:rPr lang="en-GB" sz="1400" dirty="0">
                <a:cs typeface="Arial" pitchFamily="34" charset="0"/>
              </a:rPr>
              <a:t>guidance </a:t>
            </a:r>
            <a:r>
              <a:rPr lang="en-GB" sz="1400" dirty="0" smtClean="0">
                <a:cs typeface="Arial" pitchFamily="34" charset="0"/>
              </a:rPr>
              <a:t>on </a:t>
            </a:r>
            <a:r>
              <a:rPr lang="en-US" sz="1400" dirty="0" smtClean="0">
                <a:cs typeface="Arial" pitchFamily="34" charset="0"/>
              </a:rPr>
              <a:t>moving </a:t>
            </a:r>
            <a:r>
              <a:rPr lang="en-US" sz="1400" dirty="0">
                <a:cs typeface="Arial" pitchFamily="34" charset="0"/>
              </a:rPr>
              <a:t>new and changed services to </a:t>
            </a:r>
            <a:r>
              <a:rPr lang="en-US" sz="1400" dirty="0" smtClean="0">
                <a:cs typeface="Arial" pitchFamily="34" charset="0"/>
              </a:rPr>
              <a:t>production.</a:t>
            </a:r>
            <a:endParaRPr lang="en-US" sz="1400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123950" y="436700"/>
            <a:ext cx="6515100" cy="66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1400" dirty="0" smtClean="0">
                <a:latin typeface="+mn-lt"/>
                <a:cs typeface="Arial" pitchFamily="34" charset="0"/>
              </a:rPr>
              <a:t>Service </a:t>
            </a:r>
            <a:r>
              <a:rPr lang="en-GB" sz="1400" dirty="0">
                <a:latin typeface="+mn-lt"/>
                <a:cs typeface="Arial" pitchFamily="34" charset="0"/>
              </a:rPr>
              <a:t>transition </a:t>
            </a:r>
            <a:r>
              <a:rPr lang="en-GB" sz="1400" dirty="0" smtClean="0">
                <a:latin typeface="+mn-lt"/>
                <a:cs typeface="Arial" pitchFamily="34" charset="0"/>
              </a:rPr>
              <a:t>provides </a:t>
            </a:r>
            <a:r>
              <a:rPr lang="en-GB" sz="1400" dirty="0">
                <a:latin typeface="+mn-lt"/>
                <a:cs typeface="Arial" pitchFamily="34" charset="0"/>
              </a:rPr>
              <a:t>guidance </a:t>
            </a:r>
            <a:r>
              <a:rPr lang="en-GB" sz="1400" dirty="0" smtClean="0">
                <a:latin typeface="+mn-lt"/>
                <a:cs typeface="Arial" pitchFamily="34" charset="0"/>
              </a:rPr>
              <a:t>on __________.</a:t>
            </a:r>
            <a:endParaRPr lang="en-GB" sz="14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044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>
                <a:latin typeface="+mn-lt"/>
                <a:cs typeface="Arial" pitchFamily="34" charset="0"/>
              </a:rPr>
              <a:t>Which of the following is an </a:t>
            </a:r>
            <a:r>
              <a:rPr lang="en-US" sz="1400" dirty="0" smtClean="0">
                <a:latin typeface="+mn-lt"/>
                <a:cs typeface="Arial" pitchFamily="34" charset="0"/>
              </a:rPr>
              <a:t>incorrect </a:t>
            </a:r>
            <a:r>
              <a:rPr lang="en-US" sz="1400" dirty="0">
                <a:latin typeface="+mn-lt"/>
                <a:cs typeface="Arial" pitchFamily="34" charset="0"/>
              </a:rPr>
              <a:t>release and deployment approach?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Push and pull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Big bang and phased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Automated and manual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anose="020B0604020202020204" pitchFamily="34" charset="0"/>
              </a:rPr>
              <a:t>Propagate and consolidate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542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>
                <a:latin typeface="+mn-lt"/>
                <a:cs typeface="Arial" pitchFamily="34" charset="0"/>
              </a:rPr>
              <a:t>Which of the following is an incorrect release and deployment approach?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Push and pull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Big bang and phased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Automated and manual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1400" dirty="0">
                <a:cs typeface="Arial" pitchFamily="34" charset="0"/>
              </a:rPr>
              <a:t>Propagate and consolidate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400" dirty="0"/>
              <a:t>Answer: </a:t>
            </a:r>
            <a:r>
              <a:rPr lang="en-US" sz="1400" dirty="0" smtClean="0"/>
              <a:t>a.</a:t>
            </a:r>
            <a:endParaRPr lang="en-US" sz="1400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ea typeface="Verdana" pitchFamily="34" charset="0"/>
                <a:cs typeface="Calibri" pitchFamily="34" charset="0"/>
              </a:rPr>
              <a:t>Explanation: </a:t>
            </a:r>
            <a:r>
              <a:rPr lang="en-US" sz="1400" dirty="0">
                <a:ea typeface="Verdana" pitchFamily="34" charset="0"/>
                <a:cs typeface="Calibri" pitchFamily="34" charset="0"/>
              </a:rPr>
              <a:t>Propagate and </a:t>
            </a:r>
            <a:r>
              <a:rPr lang="en-US" sz="1400" dirty="0" smtClean="0">
                <a:ea typeface="Verdana" pitchFamily="34" charset="0"/>
                <a:cs typeface="Calibri" pitchFamily="34" charset="0"/>
              </a:rPr>
              <a:t>consolidate is not the </a:t>
            </a:r>
            <a:r>
              <a:rPr lang="en-US" sz="1400" dirty="0">
                <a:cs typeface="Arial" pitchFamily="34" charset="0"/>
              </a:rPr>
              <a:t>release and deployment </a:t>
            </a:r>
            <a:r>
              <a:rPr lang="en-US" sz="1400" dirty="0" smtClean="0">
                <a:cs typeface="Arial" pitchFamily="34" charset="0"/>
              </a:rPr>
              <a:t>approach, whereas the other three are.</a:t>
            </a:r>
            <a:endParaRPr 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175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4162" y="642951"/>
            <a:ext cx="5315828" cy="32850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Configuration I</a:t>
            </a:r>
            <a:r>
              <a:rPr lang="en-US" sz="1400" dirty="0" smtClean="0"/>
              <a:t>tem is </a:t>
            </a:r>
            <a:r>
              <a:rPr lang="en-US" sz="1400" dirty="0"/>
              <a:t>any component that needs to be managed to deliver an IT service. </a:t>
            </a:r>
            <a:endParaRPr lang="en-US" sz="1400" dirty="0" smtClean="0"/>
          </a:p>
          <a:p>
            <a:pPr marL="221843" indent="-22184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CI is recorded in a configuration record within the Configuration Management System. The record includes a unique identifier and the location of the CI.</a:t>
            </a:r>
          </a:p>
          <a:p>
            <a:pPr marL="221843" indent="-22184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CIs include IT services, hardware, software, buildings, people and formal documentation.</a:t>
            </a:r>
          </a:p>
          <a:p>
            <a:pPr marL="221843" indent="-221843">
              <a:lnSpc>
                <a:spcPct val="150000"/>
              </a:lnSpc>
              <a:buSzPct val="80000"/>
              <a:buFont typeface="Calibri" panose="020F0502020204030204" pitchFamily="34" charset="0"/>
              <a:buChar char="●"/>
            </a:pPr>
            <a:r>
              <a:rPr lang="en-US" sz="1400" dirty="0"/>
              <a:t>CIs are controlled by configuration management and are subject to formal change control.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 (headings)"/>
              </a:rPr>
              <a:t>Configuration Item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1" y="1310506"/>
            <a:ext cx="2063270" cy="17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76585"/>
            <a:ext cx="6239759" cy="3422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 (headings)"/>
              </a:rPr>
              <a:t>Configuration Management System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7650" y="579826"/>
            <a:ext cx="7448550" cy="56147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1400" dirty="0" smtClean="0"/>
              <a:t>CMS is </a:t>
            </a:r>
            <a:r>
              <a:rPr lang="en-US" sz="1400" dirty="0"/>
              <a:t>a set of tools and databases </a:t>
            </a:r>
            <a:r>
              <a:rPr lang="en-US" sz="1400" dirty="0" smtClean="0"/>
              <a:t>used to </a:t>
            </a:r>
            <a:r>
              <a:rPr lang="en-US" sz="1400" dirty="0"/>
              <a:t>manage </a:t>
            </a:r>
            <a:r>
              <a:rPr lang="en-US" sz="1400" dirty="0" smtClean="0"/>
              <a:t>the configuration </a:t>
            </a:r>
            <a:r>
              <a:rPr lang="en-US" sz="1400" dirty="0"/>
              <a:t>data of an IT service provider.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5051" y="1015955"/>
            <a:ext cx="7148633" cy="307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0"/>
              </a:spcBef>
              <a:buSzPct val="80000"/>
              <a:buFont typeface="Calibri Light" panose="020F0302020204030204" pitchFamily="34" charset="0"/>
              <a:buChar char="●"/>
              <a:defRPr/>
            </a:pPr>
            <a:r>
              <a:rPr lang="en-US" sz="1400" dirty="0">
                <a:cs typeface="Arial" pitchFamily="34" charset="0"/>
              </a:rPr>
              <a:t>Information about all configuration items:</a:t>
            </a:r>
          </a:p>
          <a:p>
            <a:pPr marL="687388" lvl="1" indent="-255588">
              <a:lnSpc>
                <a:spcPct val="110000"/>
              </a:lnSpc>
              <a:spcBef>
                <a:spcPct val="25000"/>
              </a:spcBef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cs typeface="Arial" pitchFamily="34" charset="0"/>
              </a:rPr>
              <a:t>CI may be an entire service, or any component</a:t>
            </a:r>
          </a:p>
          <a:p>
            <a:pPr marL="687388" lvl="1" indent="-255588">
              <a:lnSpc>
                <a:spcPct val="110000"/>
              </a:lnSpc>
              <a:spcBef>
                <a:spcPct val="25000"/>
              </a:spcBef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cs typeface="Arial" pitchFamily="34" charset="0"/>
              </a:rPr>
              <a:t>Stored in 1 or more </a:t>
            </a:r>
            <a:r>
              <a:rPr lang="en-US" sz="1400" dirty="0" smtClean="0">
                <a:cs typeface="Arial" pitchFamily="34" charset="0"/>
              </a:rPr>
              <a:t>Configuration Management Databases (CMDBs)</a:t>
            </a:r>
          </a:p>
          <a:p>
            <a:pPr marL="228600" indent="-228600">
              <a:lnSpc>
                <a:spcPct val="110000"/>
              </a:lnSpc>
              <a:spcBef>
                <a:spcPts val="0"/>
              </a:spcBef>
              <a:buSzPct val="80000"/>
              <a:buFont typeface="Calibri Light" panose="020F0302020204030204" pitchFamily="34" charset="0"/>
              <a:buChar char="●"/>
              <a:defRPr/>
            </a:pPr>
            <a:r>
              <a:rPr lang="en-US" sz="1400" dirty="0" smtClean="0">
                <a:cs typeface="Arial" pitchFamily="34" charset="0"/>
              </a:rPr>
              <a:t>CMS </a:t>
            </a:r>
            <a:r>
              <a:rPr lang="en-US" sz="1400" dirty="0">
                <a:cs typeface="Arial" pitchFamily="34" charset="0"/>
              </a:rPr>
              <a:t>stores attributes:</a:t>
            </a:r>
          </a:p>
          <a:p>
            <a:pPr marL="687388" lvl="1" indent="-225425">
              <a:lnSpc>
                <a:spcPct val="110000"/>
              </a:lnSpc>
              <a:spcBef>
                <a:spcPct val="25000"/>
              </a:spcBef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cs typeface="Arial" pitchFamily="34" charset="0"/>
              </a:rPr>
              <a:t>Any information about the CI that might be needed</a:t>
            </a:r>
          </a:p>
          <a:p>
            <a:pPr marL="228600" indent="-228600">
              <a:lnSpc>
                <a:spcPct val="110000"/>
              </a:lnSpc>
              <a:spcBef>
                <a:spcPct val="25000"/>
              </a:spcBef>
              <a:buSzPct val="80000"/>
              <a:buFont typeface="Calibri Light" panose="020F0302020204030204" pitchFamily="34" charset="0"/>
              <a:buChar char="●"/>
              <a:defRPr/>
            </a:pPr>
            <a:r>
              <a:rPr lang="en-US" sz="1400" dirty="0">
                <a:cs typeface="Arial" pitchFamily="34" charset="0"/>
              </a:rPr>
              <a:t>CMS stores relationships:</a:t>
            </a:r>
          </a:p>
          <a:p>
            <a:pPr marL="687388" lvl="1" indent="-225425">
              <a:lnSpc>
                <a:spcPct val="110000"/>
              </a:lnSpc>
              <a:spcBef>
                <a:spcPct val="25000"/>
              </a:spcBef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cs typeface="Arial" pitchFamily="34" charset="0"/>
              </a:rPr>
              <a:t>Between CIs</a:t>
            </a:r>
          </a:p>
          <a:p>
            <a:pPr marL="687388" lvl="1" indent="-225425">
              <a:lnSpc>
                <a:spcPct val="110000"/>
              </a:lnSpc>
              <a:spcBef>
                <a:spcPct val="25000"/>
              </a:spcBef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cs typeface="Arial" pitchFamily="34" charset="0"/>
              </a:rPr>
              <a:t>With incident, problem, change records, etc.</a:t>
            </a:r>
          </a:p>
          <a:p>
            <a:pPr marL="228600" indent="-228600">
              <a:lnSpc>
                <a:spcPct val="110000"/>
              </a:lnSpc>
              <a:spcBef>
                <a:spcPts val="0"/>
              </a:spcBef>
              <a:buSzPct val="80000"/>
              <a:buFont typeface="Calibri Light" panose="020F0302020204030204" pitchFamily="34" charset="0"/>
              <a:buChar char="●"/>
              <a:defRPr/>
            </a:pPr>
            <a:r>
              <a:rPr lang="en-US" sz="1400" dirty="0">
                <a:cs typeface="Arial" pitchFamily="34" charset="0"/>
              </a:rPr>
              <a:t>CMS has multiple layers:</a:t>
            </a:r>
          </a:p>
          <a:p>
            <a:pPr marL="687388" lvl="1" indent="-225425">
              <a:lnSpc>
                <a:spcPct val="110000"/>
              </a:lnSpc>
              <a:spcBef>
                <a:spcPct val="25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cs typeface="Arial" pitchFamily="34" charset="0"/>
              </a:rPr>
              <a:t>Data sources and tools, information integration, knowledge processing (scorecards, dashboards, etc.) and presentation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2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5091</Words>
  <Application>Microsoft Office PowerPoint</Application>
  <PresentationFormat>Custom</PresentationFormat>
  <Paragraphs>805</Paragraphs>
  <Slides>79</Slides>
  <Notes>79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Shobana K.</dc:creator>
  <cp:lastModifiedBy>Simplilearn</cp:lastModifiedBy>
  <cp:revision>236</cp:revision>
  <dcterms:created xsi:type="dcterms:W3CDTF">2014-06-27T04:57:10Z</dcterms:created>
  <dcterms:modified xsi:type="dcterms:W3CDTF">2014-11-06T13:16:09Z</dcterms:modified>
</cp:coreProperties>
</file>